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5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5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5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64"/>
  </p:notesMasterIdLst>
  <p:sldIdLst>
    <p:sldId id="260" r:id="rId2"/>
    <p:sldId id="285" r:id="rId3"/>
    <p:sldId id="397" r:id="rId4"/>
    <p:sldId id="286" r:id="rId5"/>
    <p:sldId id="276" r:id="rId6"/>
    <p:sldId id="259" r:id="rId7"/>
    <p:sldId id="288" r:id="rId8"/>
    <p:sldId id="278" r:id="rId9"/>
    <p:sldId id="290" r:id="rId10"/>
    <p:sldId id="335" r:id="rId11"/>
    <p:sldId id="336" r:id="rId12"/>
    <p:sldId id="338" r:id="rId13"/>
    <p:sldId id="341" r:id="rId14"/>
    <p:sldId id="342" r:id="rId15"/>
    <p:sldId id="389" r:id="rId16"/>
    <p:sldId id="390" r:id="rId17"/>
    <p:sldId id="399" r:id="rId18"/>
    <p:sldId id="391" r:id="rId19"/>
    <p:sldId id="392" r:id="rId20"/>
    <p:sldId id="393" r:id="rId21"/>
    <p:sldId id="394" r:id="rId22"/>
    <p:sldId id="395" r:id="rId23"/>
    <p:sldId id="334" r:id="rId24"/>
    <p:sldId id="343" r:id="rId25"/>
    <p:sldId id="346" r:id="rId26"/>
    <p:sldId id="344" r:id="rId27"/>
    <p:sldId id="358" r:id="rId28"/>
    <p:sldId id="347" r:id="rId29"/>
    <p:sldId id="348" r:id="rId30"/>
    <p:sldId id="349" r:id="rId31"/>
    <p:sldId id="352" r:id="rId32"/>
    <p:sldId id="354" r:id="rId33"/>
    <p:sldId id="355" r:id="rId34"/>
    <p:sldId id="356" r:id="rId35"/>
    <p:sldId id="350" r:id="rId36"/>
    <p:sldId id="359" r:id="rId37"/>
    <p:sldId id="360" r:id="rId38"/>
    <p:sldId id="388" r:id="rId39"/>
    <p:sldId id="361" r:id="rId40"/>
    <p:sldId id="366" r:id="rId41"/>
    <p:sldId id="367" r:id="rId42"/>
    <p:sldId id="368" r:id="rId43"/>
    <p:sldId id="369" r:id="rId44"/>
    <p:sldId id="370" r:id="rId45"/>
    <p:sldId id="371" r:id="rId46"/>
    <p:sldId id="372" r:id="rId47"/>
    <p:sldId id="373" r:id="rId48"/>
    <p:sldId id="374" r:id="rId49"/>
    <p:sldId id="375" r:id="rId50"/>
    <p:sldId id="376" r:id="rId51"/>
    <p:sldId id="377" r:id="rId52"/>
    <p:sldId id="378" r:id="rId53"/>
    <p:sldId id="379" r:id="rId54"/>
    <p:sldId id="380" r:id="rId55"/>
    <p:sldId id="381" r:id="rId56"/>
    <p:sldId id="382" r:id="rId57"/>
    <p:sldId id="383" r:id="rId58"/>
    <p:sldId id="384" r:id="rId59"/>
    <p:sldId id="385" r:id="rId60"/>
    <p:sldId id="386" r:id="rId61"/>
    <p:sldId id="284" r:id="rId62"/>
    <p:sldId id="387" r:id="rId63"/>
  </p:sldIdLst>
  <p:sldSz cx="9144000" cy="5143500" type="screen16x9"/>
  <p:notesSz cx="6858000" cy="9144000"/>
  <p:embeddedFontLst>
    <p:embeddedFont>
      <p:font typeface="Shadows Into Light Two" panose="020B0604020202020204" charset="0"/>
      <p:regular r:id="rId65"/>
    </p:embeddedFont>
    <p:embeddedFont>
      <p:font typeface="Cambria Math" panose="02040503050406030204" pitchFamily="18" charset="0"/>
      <p:regular r:id="rId66"/>
    </p:embeddedFont>
    <p:embeddedFont>
      <p:font typeface="Chivo Light" panose="020B0604020202020204" charset="0"/>
      <p:regular r:id="rId67"/>
      <p:bold r:id="rId68"/>
      <p:italic r:id="rId69"/>
      <p:boldItalic r:id="rId70"/>
    </p:embeddedFont>
    <p:embeddedFont>
      <p:font typeface="Chivo" panose="020B0604020202020204" charset="0"/>
      <p:regular r:id="rId71"/>
      <p:bold r:id="rId72"/>
      <p:italic r:id="rId73"/>
      <p:boldItalic r:id="rId74"/>
    </p:embeddedFont>
    <p:embeddedFont>
      <p:font typeface="Colonna MT" panose="04020805060202030203" pitchFamily="82" charset="0"/>
      <p:regular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45AC73CE-8B04-4DD6-9604-505379C8F9E4}">
          <p14:sldIdLst>
            <p14:sldId id="260"/>
            <p14:sldId id="285"/>
            <p14:sldId id="397"/>
            <p14:sldId id="286"/>
            <p14:sldId id="276"/>
            <p14:sldId id="259"/>
            <p14:sldId id="288"/>
            <p14:sldId id="278"/>
            <p14:sldId id="290"/>
            <p14:sldId id="335"/>
            <p14:sldId id="336"/>
            <p14:sldId id="338"/>
            <p14:sldId id="341"/>
            <p14:sldId id="342"/>
            <p14:sldId id="389"/>
            <p14:sldId id="390"/>
            <p14:sldId id="399"/>
            <p14:sldId id="391"/>
            <p14:sldId id="392"/>
            <p14:sldId id="393"/>
            <p14:sldId id="394"/>
            <p14:sldId id="395"/>
            <p14:sldId id="334"/>
            <p14:sldId id="343"/>
            <p14:sldId id="346"/>
            <p14:sldId id="344"/>
            <p14:sldId id="358"/>
            <p14:sldId id="347"/>
            <p14:sldId id="348"/>
            <p14:sldId id="349"/>
            <p14:sldId id="352"/>
            <p14:sldId id="354"/>
            <p14:sldId id="355"/>
            <p14:sldId id="356"/>
            <p14:sldId id="350"/>
            <p14:sldId id="359"/>
          </p14:sldIdLst>
        </p14:section>
        <p14:section name="Untitled Section" id="{5BDA194C-B0F9-4288-ACF4-35E6A42B4CD8}">
          <p14:sldIdLst>
            <p14:sldId id="360"/>
            <p14:sldId id="388"/>
            <p14:sldId id="361"/>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284"/>
            <p14:sldId id="3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8802EA-EEBB-4A5F-8F3F-9894A2CEF0FA}">
  <a:tblStyle styleId="{E78802EA-EEBB-4A5F-8F3F-9894A2CEF0F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51095" autoAdjust="0"/>
  </p:normalViewPr>
  <p:slideViewPr>
    <p:cSldViewPr snapToGrid="0">
      <p:cViewPr varScale="1">
        <p:scale>
          <a:sx n="44" d="100"/>
          <a:sy n="44" d="100"/>
        </p:scale>
        <p:origin x="20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4.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font" Target="fonts/font10.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DFF85-7CF4-4722-8A5C-47149B38C0E9}"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78490041-E950-4B1F-B7B7-C372508BF0E9}">
      <dgm:prSet phldrT="[Text]" custT="1"/>
      <dgm:spPr/>
      <dgm:t>
        <a:bodyPr/>
        <a:lstStyle/>
        <a:p>
          <a:pPr rtl="0"/>
          <a:r>
            <a:rPr lang="en-US" sz="1800" dirty="0" smtClean="0">
              <a:solidFill>
                <a:schemeClr val="tx1"/>
              </a:solidFill>
              <a:latin typeface="Chivo" panose="020B0604020202020204" charset="0"/>
              <a:cs typeface="Times New Roman" panose="02020603050405020304" pitchFamily="18" charset="0"/>
            </a:rPr>
            <a:t>Identify items purchased</a:t>
          </a:r>
          <a:endParaRPr lang="en-US" sz="1800" dirty="0">
            <a:solidFill>
              <a:schemeClr val="tx1"/>
            </a:solidFill>
            <a:latin typeface="Chivo" panose="020B0604020202020204" charset="0"/>
          </a:endParaRPr>
        </a:p>
      </dgm:t>
    </dgm:pt>
    <dgm:pt modelId="{9E209643-6B06-47F5-A94E-D49EC4595847}" type="parTrans" cxnId="{A20495E0-49E6-478E-89CF-6584C797FD33}">
      <dgm:prSet/>
      <dgm:spPr/>
      <dgm:t>
        <a:bodyPr/>
        <a:lstStyle/>
        <a:p>
          <a:endParaRPr lang="en-US"/>
        </a:p>
      </dgm:t>
    </dgm:pt>
    <dgm:pt modelId="{2E39F0B6-84C0-49F5-B765-7031A9807D95}" type="sibTrans" cxnId="{A20495E0-49E6-478E-89CF-6584C797FD33}">
      <dgm:prSet/>
      <dgm:spPr/>
      <dgm:t>
        <a:bodyPr/>
        <a:lstStyle/>
        <a:p>
          <a:endParaRPr lang="en-US"/>
        </a:p>
      </dgm:t>
    </dgm:pt>
    <dgm:pt modelId="{7BFAA581-870D-45C6-8A33-A35C3DC7C913}">
      <dgm:prSet phldrT="[Text]" custT="1"/>
      <dgm:spPr/>
      <dgm:t>
        <a:bodyPr/>
        <a:lstStyle/>
        <a:p>
          <a:pPr rtl="0"/>
          <a:r>
            <a:rPr lang="en-US" sz="1800" dirty="0" smtClean="0">
              <a:solidFill>
                <a:schemeClr val="tx1"/>
              </a:solidFill>
              <a:latin typeface="Chivo" panose="020B0604020202020204" charset="0"/>
              <a:cs typeface="Times New Roman" panose="02020603050405020304" pitchFamily="18" charset="0"/>
            </a:rPr>
            <a:t>Compare prices from stores within a reasonable distance from the organization</a:t>
          </a:r>
          <a:endParaRPr lang="en-US" sz="1800" dirty="0">
            <a:solidFill>
              <a:schemeClr val="tx1"/>
            </a:solidFill>
            <a:latin typeface="Chivo" panose="020B0604020202020204" charset="0"/>
          </a:endParaRPr>
        </a:p>
      </dgm:t>
    </dgm:pt>
    <dgm:pt modelId="{32809828-274F-40DE-BDCA-391507636617}" type="parTrans" cxnId="{A70CC98F-0DAB-408D-8500-26BF0EFDE92E}">
      <dgm:prSet/>
      <dgm:spPr/>
      <dgm:t>
        <a:bodyPr/>
        <a:lstStyle/>
        <a:p>
          <a:endParaRPr lang="en-US"/>
        </a:p>
      </dgm:t>
    </dgm:pt>
    <dgm:pt modelId="{0620454A-F4E7-46A7-90DF-E07AF48099DD}" type="sibTrans" cxnId="{A70CC98F-0DAB-408D-8500-26BF0EFDE92E}">
      <dgm:prSet/>
      <dgm:spPr/>
      <dgm:t>
        <a:bodyPr/>
        <a:lstStyle/>
        <a:p>
          <a:endParaRPr lang="en-US"/>
        </a:p>
      </dgm:t>
    </dgm:pt>
    <dgm:pt modelId="{6E64D309-0A72-4337-9ADD-004F381101DC}">
      <dgm:prSet phldrT="[Text]" custT="1"/>
      <dgm:spPr/>
      <dgm:t>
        <a:bodyPr/>
        <a:lstStyle/>
        <a:p>
          <a:pPr rtl="0"/>
          <a:r>
            <a:rPr lang="en-US" sz="1800" dirty="0" smtClean="0">
              <a:solidFill>
                <a:schemeClr val="tx1"/>
              </a:solidFill>
              <a:latin typeface="Chivo" panose="020B0604020202020204" charset="0"/>
              <a:cs typeface="Times New Roman" panose="02020603050405020304" pitchFamily="18" charset="0"/>
            </a:rPr>
            <a:t>Document the store with the lowest prices</a:t>
          </a:r>
          <a:endParaRPr lang="en-US" sz="1800" dirty="0">
            <a:solidFill>
              <a:schemeClr val="tx1"/>
            </a:solidFill>
            <a:latin typeface="Chivo" panose="020B0604020202020204" charset="0"/>
          </a:endParaRPr>
        </a:p>
      </dgm:t>
    </dgm:pt>
    <dgm:pt modelId="{F416D6D5-6BAA-4DAC-94A1-4A1BA03BE191}" type="parTrans" cxnId="{F4A7C85E-8013-4EDC-95C0-079FDE125220}">
      <dgm:prSet/>
      <dgm:spPr/>
      <dgm:t>
        <a:bodyPr/>
        <a:lstStyle/>
        <a:p>
          <a:endParaRPr lang="en-US"/>
        </a:p>
      </dgm:t>
    </dgm:pt>
    <dgm:pt modelId="{60759FEB-66AE-47F6-8729-7154B5D54B1D}" type="sibTrans" cxnId="{F4A7C85E-8013-4EDC-95C0-079FDE125220}">
      <dgm:prSet/>
      <dgm:spPr/>
      <dgm:t>
        <a:bodyPr/>
        <a:lstStyle/>
        <a:p>
          <a:endParaRPr lang="en-US"/>
        </a:p>
      </dgm:t>
    </dgm:pt>
    <dgm:pt modelId="{4ABAEDCF-F372-4268-8A83-C64FAA124CE0}">
      <dgm:prSet custT="1"/>
      <dgm:spPr/>
      <dgm:t>
        <a:bodyPr/>
        <a:lstStyle/>
        <a:p>
          <a:pPr rtl="0"/>
          <a:r>
            <a:rPr lang="en-US" sz="1800" dirty="0" smtClean="0">
              <a:solidFill>
                <a:schemeClr val="tx1"/>
              </a:solidFill>
              <a:latin typeface="Chivo" panose="020B0604020202020204" charset="0"/>
              <a:cs typeface="Times New Roman" panose="02020603050405020304" pitchFamily="18" charset="0"/>
            </a:rPr>
            <a:t>Keep this documentation on file</a:t>
          </a:r>
          <a:endParaRPr lang="en-US" sz="1800" dirty="0">
            <a:solidFill>
              <a:schemeClr val="tx1"/>
            </a:solidFill>
            <a:latin typeface="Chivo" panose="020B0604020202020204" charset="0"/>
            <a:cs typeface="Times New Roman" panose="02020603050405020304" pitchFamily="18" charset="0"/>
          </a:endParaRPr>
        </a:p>
      </dgm:t>
    </dgm:pt>
    <dgm:pt modelId="{A2079F5A-1233-4CFC-B192-9A81922A43D4}" type="parTrans" cxnId="{EE66AF58-EA51-498E-928A-57A8B557FDE5}">
      <dgm:prSet/>
      <dgm:spPr/>
      <dgm:t>
        <a:bodyPr/>
        <a:lstStyle/>
        <a:p>
          <a:endParaRPr lang="en-US"/>
        </a:p>
      </dgm:t>
    </dgm:pt>
    <dgm:pt modelId="{DD86EA9F-C45B-4A33-B8A5-6E79328726EE}" type="sibTrans" cxnId="{EE66AF58-EA51-498E-928A-57A8B557FDE5}">
      <dgm:prSet/>
      <dgm:spPr/>
      <dgm:t>
        <a:bodyPr/>
        <a:lstStyle/>
        <a:p>
          <a:endParaRPr lang="en-US"/>
        </a:p>
      </dgm:t>
    </dgm:pt>
    <dgm:pt modelId="{4D5ABC71-872C-4BFE-818B-A510AE4CD0B1}" type="pres">
      <dgm:prSet presAssocID="{7B9DFF85-7CF4-4722-8A5C-47149B38C0E9}" presName="Name0" presStyleCnt="0">
        <dgm:presLayoutVars>
          <dgm:dir/>
          <dgm:resizeHandles val="exact"/>
        </dgm:presLayoutVars>
      </dgm:prSet>
      <dgm:spPr/>
      <dgm:t>
        <a:bodyPr/>
        <a:lstStyle/>
        <a:p>
          <a:endParaRPr lang="en-US"/>
        </a:p>
      </dgm:t>
    </dgm:pt>
    <dgm:pt modelId="{E07F3661-2DA2-477F-895D-86542E44C72B}" type="pres">
      <dgm:prSet presAssocID="{78490041-E950-4B1F-B7B7-C372508BF0E9}" presName="composite" presStyleCnt="0"/>
      <dgm:spPr/>
    </dgm:pt>
    <dgm:pt modelId="{C23CDB7A-8457-415F-BA06-AB8A653B302D}" type="pres">
      <dgm:prSet presAssocID="{78490041-E950-4B1F-B7B7-C372508BF0E9}" presName="rect1" presStyleLbl="trAlignAcc1" presStyleIdx="0" presStyleCnt="4">
        <dgm:presLayoutVars>
          <dgm:bulletEnabled val="1"/>
        </dgm:presLayoutVars>
      </dgm:prSet>
      <dgm:spPr/>
      <dgm:t>
        <a:bodyPr/>
        <a:lstStyle/>
        <a:p>
          <a:endParaRPr lang="en-US"/>
        </a:p>
      </dgm:t>
    </dgm:pt>
    <dgm:pt modelId="{AF9D20C3-9064-43FC-A0D8-D45358BB167A}" type="pres">
      <dgm:prSet presAssocID="{78490041-E950-4B1F-B7B7-C372508BF0E9}" presName="rect2" presStyleLbl="fgImgPlace1" presStyleIdx="0" presStyleCnt="4"/>
      <dgm:spPr>
        <a:blipFill rotWithShape="1">
          <a:blip xmlns:r="http://schemas.openxmlformats.org/officeDocument/2006/relationships" r:embed="rId1"/>
          <a:stretch>
            <a:fillRect/>
          </a:stretch>
        </a:blipFill>
        <a:ln w="38100">
          <a:solidFill>
            <a:schemeClr val="accent1">
              <a:lumMod val="40000"/>
              <a:lumOff val="60000"/>
            </a:schemeClr>
          </a:solidFill>
        </a:ln>
      </dgm:spPr>
      <dgm:t>
        <a:bodyPr/>
        <a:lstStyle/>
        <a:p>
          <a:endParaRPr lang="en-US"/>
        </a:p>
      </dgm:t>
    </dgm:pt>
    <dgm:pt modelId="{341D886C-E53C-49D0-9594-70E7F9E6AB07}" type="pres">
      <dgm:prSet presAssocID="{2E39F0B6-84C0-49F5-B765-7031A9807D95}" presName="sibTrans" presStyleCnt="0"/>
      <dgm:spPr/>
    </dgm:pt>
    <dgm:pt modelId="{558C8C8F-FCE6-49A0-9FDA-489DFDB9EA71}" type="pres">
      <dgm:prSet presAssocID="{7BFAA581-870D-45C6-8A33-A35C3DC7C913}" presName="composite" presStyleCnt="0"/>
      <dgm:spPr/>
    </dgm:pt>
    <dgm:pt modelId="{701D60D5-A711-4B78-8DAA-DE29F9421C33}" type="pres">
      <dgm:prSet presAssocID="{7BFAA581-870D-45C6-8A33-A35C3DC7C913}" presName="rect1" presStyleLbl="trAlignAcc1" presStyleIdx="1" presStyleCnt="4">
        <dgm:presLayoutVars>
          <dgm:bulletEnabled val="1"/>
        </dgm:presLayoutVars>
      </dgm:prSet>
      <dgm:spPr/>
      <dgm:t>
        <a:bodyPr/>
        <a:lstStyle/>
        <a:p>
          <a:endParaRPr lang="en-US"/>
        </a:p>
      </dgm:t>
    </dgm:pt>
    <dgm:pt modelId="{0DB8F288-1DBB-4C18-AC26-D53406F480E1}" type="pres">
      <dgm:prSet presAssocID="{7BFAA581-870D-45C6-8A33-A35C3DC7C913}" presName="rect2" presStyleLbl="fgImgPlace1" presStyleIdx="1" presStyleCnt="4"/>
      <dgm:spPr>
        <a:blipFill rotWithShape="1">
          <a:blip xmlns:r="http://schemas.openxmlformats.org/officeDocument/2006/relationships" r:embed="rId1"/>
          <a:stretch>
            <a:fillRect/>
          </a:stretch>
        </a:blipFill>
        <a:ln w="38100">
          <a:solidFill>
            <a:schemeClr val="accent1">
              <a:lumMod val="40000"/>
              <a:lumOff val="60000"/>
            </a:schemeClr>
          </a:solidFill>
        </a:ln>
      </dgm:spPr>
      <dgm:t>
        <a:bodyPr/>
        <a:lstStyle/>
        <a:p>
          <a:endParaRPr lang="en-US"/>
        </a:p>
      </dgm:t>
    </dgm:pt>
    <dgm:pt modelId="{F6164626-1C58-40EC-B4A1-F015F656C0E5}" type="pres">
      <dgm:prSet presAssocID="{0620454A-F4E7-46A7-90DF-E07AF48099DD}" presName="sibTrans" presStyleCnt="0"/>
      <dgm:spPr/>
    </dgm:pt>
    <dgm:pt modelId="{81B4B614-1515-4B9D-AA99-FD9BD9E6EB51}" type="pres">
      <dgm:prSet presAssocID="{6E64D309-0A72-4337-9ADD-004F381101DC}" presName="composite" presStyleCnt="0"/>
      <dgm:spPr/>
    </dgm:pt>
    <dgm:pt modelId="{083408BD-E422-4EE0-8286-12E1185D366F}" type="pres">
      <dgm:prSet presAssocID="{6E64D309-0A72-4337-9ADD-004F381101DC}" presName="rect1" presStyleLbl="trAlignAcc1" presStyleIdx="2" presStyleCnt="4">
        <dgm:presLayoutVars>
          <dgm:bulletEnabled val="1"/>
        </dgm:presLayoutVars>
      </dgm:prSet>
      <dgm:spPr/>
      <dgm:t>
        <a:bodyPr/>
        <a:lstStyle/>
        <a:p>
          <a:endParaRPr lang="en-US"/>
        </a:p>
      </dgm:t>
    </dgm:pt>
    <dgm:pt modelId="{40F7554B-CF60-499B-8216-042757858428}" type="pres">
      <dgm:prSet presAssocID="{6E64D309-0A72-4337-9ADD-004F381101DC}" presName="rect2" presStyleLbl="fgImgPlace1" presStyleIdx="2" presStyleCnt="4"/>
      <dgm:spPr>
        <a:blipFill rotWithShape="1">
          <a:blip xmlns:r="http://schemas.openxmlformats.org/officeDocument/2006/relationships" r:embed="rId1"/>
          <a:stretch>
            <a:fillRect/>
          </a:stretch>
        </a:blipFill>
        <a:ln w="38100">
          <a:solidFill>
            <a:schemeClr val="accent1">
              <a:lumMod val="40000"/>
              <a:lumOff val="60000"/>
            </a:schemeClr>
          </a:solidFill>
        </a:ln>
      </dgm:spPr>
    </dgm:pt>
    <dgm:pt modelId="{F30C603C-3BF0-4A27-AC31-D21247E0B859}" type="pres">
      <dgm:prSet presAssocID="{60759FEB-66AE-47F6-8729-7154B5D54B1D}" presName="sibTrans" presStyleCnt="0"/>
      <dgm:spPr/>
    </dgm:pt>
    <dgm:pt modelId="{8ED47F46-54BA-4FFF-85BB-68647BA1B250}" type="pres">
      <dgm:prSet presAssocID="{4ABAEDCF-F372-4268-8A83-C64FAA124CE0}" presName="composite" presStyleCnt="0"/>
      <dgm:spPr/>
    </dgm:pt>
    <dgm:pt modelId="{9936C12F-255D-45C3-BC61-73D8367BE277}" type="pres">
      <dgm:prSet presAssocID="{4ABAEDCF-F372-4268-8A83-C64FAA124CE0}" presName="rect1" presStyleLbl="trAlignAcc1" presStyleIdx="3" presStyleCnt="4">
        <dgm:presLayoutVars>
          <dgm:bulletEnabled val="1"/>
        </dgm:presLayoutVars>
      </dgm:prSet>
      <dgm:spPr/>
      <dgm:t>
        <a:bodyPr/>
        <a:lstStyle/>
        <a:p>
          <a:endParaRPr lang="en-US"/>
        </a:p>
      </dgm:t>
    </dgm:pt>
    <dgm:pt modelId="{FAA183BE-30AE-48BA-8F39-A37E562AC783}" type="pres">
      <dgm:prSet presAssocID="{4ABAEDCF-F372-4268-8A83-C64FAA124CE0}" presName="rect2" presStyleLbl="fgImgPlace1" presStyleIdx="3" presStyleCnt="4"/>
      <dgm:spPr>
        <a:blipFill rotWithShape="1">
          <a:blip xmlns:r="http://schemas.openxmlformats.org/officeDocument/2006/relationships" r:embed="rId1"/>
          <a:stretch>
            <a:fillRect/>
          </a:stretch>
        </a:blipFill>
        <a:ln w="38100">
          <a:solidFill>
            <a:schemeClr val="accent1">
              <a:lumMod val="40000"/>
              <a:lumOff val="60000"/>
            </a:schemeClr>
          </a:solidFill>
        </a:ln>
      </dgm:spPr>
    </dgm:pt>
  </dgm:ptLst>
  <dgm:cxnLst>
    <dgm:cxn modelId="{F4A7C85E-8013-4EDC-95C0-079FDE125220}" srcId="{7B9DFF85-7CF4-4722-8A5C-47149B38C0E9}" destId="{6E64D309-0A72-4337-9ADD-004F381101DC}" srcOrd="2" destOrd="0" parTransId="{F416D6D5-6BAA-4DAC-94A1-4A1BA03BE191}" sibTransId="{60759FEB-66AE-47F6-8729-7154B5D54B1D}"/>
    <dgm:cxn modelId="{A70CC98F-0DAB-408D-8500-26BF0EFDE92E}" srcId="{7B9DFF85-7CF4-4722-8A5C-47149B38C0E9}" destId="{7BFAA581-870D-45C6-8A33-A35C3DC7C913}" srcOrd="1" destOrd="0" parTransId="{32809828-274F-40DE-BDCA-391507636617}" sibTransId="{0620454A-F4E7-46A7-90DF-E07AF48099DD}"/>
    <dgm:cxn modelId="{EE66AF58-EA51-498E-928A-57A8B557FDE5}" srcId="{7B9DFF85-7CF4-4722-8A5C-47149B38C0E9}" destId="{4ABAEDCF-F372-4268-8A83-C64FAA124CE0}" srcOrd="3" destOrd="0" parTransId="{A2079F5A-1233-4CFC-B192-9A81922A43D4}" sibTransId="{DD86EA9F-C45B-4A33-B8A5-6E79328726EE}"/>
    <dgm:cxn modelId="{5661EDBD-3092-423D-8809-A85862C4BCA1}" type="presOf" srcId="{7B9DFF85-7CF4-4722-8A5C-47149B38C0E9}" destId="{4D5ABC71-872C-4BFE-818B-A510AE4CD0B1}" srcOrd="0" destOrd="0" presId="urn:microsoft.com/office/officeart/2008/layout/PictureStrips"/>
    <dgm:cxn modelId="{DB22A015-281C-4A2F-821A-D6A6F4F61098}" type="presOf" srcId="{7BFAA581-870D-45C6-8A33-A35C3DC7C913}" destId="{701D60D5-A711-4B78-8DAA-DE29F9421C33}" srcOrd="0" destOrd="0" presId="urn:microsoft.com/office/officeart/2008/layout/PictureStrips"/>
    <dgm:cxn modelId="{A20495E0-49E6-478E-89CF-6584C797FD33}" srcId="{7B9DFF85-7CF4-4722-8A5C-47149B38C0E9}" destId="{78490041-E950-4B1F-B7B7-C372508BF0E9}" srcOrd="0" destOrd="0" parTransId="{9E209643-6B06-47F5-A94E-D49EC4595847}" sibTransId="{2E39F0B6-84C0-49F5-B765-7031A9807D95}"/>
    <dgm:cxn modelId="{AFC60757-1E4A-4CE2-BF29-882E2ABCE2FA}" type="presOf" srcId="{6E64D309-0A72-4337-9ADD-004F381101DC}" destId="{083408BD-E422-4EE0-8286-12E1185D366F}" srcOrd="0" destOrd="0" presId="urn:microsoft.com/office/officeart/2008/layout/PictureStrips"/>
    <dgm:cxn modelId="{5A23FC03-CB93-4AB1-85F1-B0EB1195FFB3}" type="presOf" srcId="{78490041-E950-4B1F-B7B7-C372508BF0E9}" destId="{C23CDB7A-8457-415F-BA06-AB8A653B302D}" srcOrd="0" destOrd="0" presId="urn:microsoft.com/office/officeart/2008/layout/PictureStrips"/>
    <dgm:cxn modelId="{7D8C7820-0210-4E17-B0F5-097909C76AAC}" type="presOf" srcId="{4ABAEDCF-F372-4268-8A83-C64FAA124CE0}" destId="{9936C12F-255D-45C3-BC61-73D8367BE277}" srcOrd="0" destOrd="0" presId="urn:microsoft.com/office/officeart/2008/layout/PictureStrips"/>
    <dgm:cxn modelId="{19D4B255-92FD-4620-B107-0C3E7896BAB3}" type="presParOf" srcId="{4D5ABC71-872C-4BFE-818B-A510AE4CD0B1}" destId="{E07F3661-2DA2-477F-895D-86542E44C72B}" srcOrd="0" destOrd="0" presId="urn:microsoft.com/office/officeart/2008/layout/PictureStrips"/>
    <dgm:cxn modelId="{5ED28130-2A0D-4181-A1D5-F1A82A4A99D2}" type="presParOf" srcId="{E07F3661-2DA2-477F-895D-86542E44C72B}" destId="{C23CDB7A-8457-415F-BA06-AB8A653B302D}" srcOrd="0" destOrd="0" presId="urn:microsoft.com/office/officeart/2008/layout/PictureStrips"/>
    <dgm:cxn modelId="{5BE92657-CC93-4F31-ABF6-DDD33EBE63C3}" type="presParOf" srcId="{E07F3661-2DA2-477F-895D-86542E44C72B}" destId="{AF9D20C3-9064-43FC-A0D8-D45358BB167A}" srcOrd="1" destOrd="0" presId="urn:microsoft.com/office/officeart/2008/layout/PictureStrips"/>
    <dgm:cxn modelId="{582E87B0-49C4-470D-AB64-3052439F32E8}" type="presParOf" srcId="{4D5ABC71-872C-4BFE-818B-A510AE4CD0B1}" destId="{341D886C-E53C-49D0-9594-70E7F9E6AB07}" srcOrd="1" destOrd="0" presId="urn:microsoft.com/office/officeart/2008/layout/PictureStrips"/>
    <dgm:cxn modelId="{9A92D718-7B0B-4431-B4D6-3D70B69331FE}" type="presParOf" srcId="{4D5ABC71-872C-4BFE-818B-A510AE4CD0B1}" destId="{558C8C8F-FCE6-49A0-9FDA-489DFDB9EA71}" srcOrd="2" destOrd="0" presId="urn:microsoft.com/office/officeart/2008/layout/PictureStrips"/>
    <dgm:cxn modelId="{49D270A8-4E47-445A-9499-1D6622FBAF57}" type="presParOf" srcId="{558C8C8F-FCE6-49A0-9FDA-489DFDB9EA71}" destId="{701D60D5-A711-4B78-8DAA-DE29F9421C33}" srcOrd="0" destOrd="0" presId="urn:microsoft.com/office/officeart/2008/layout/PictureStrips"/>
    <dgm:cxn modelId="{1DDE9418-E08B-4310-B1B8-A224931BBE4F}" type="presParOf" srcId="{558C8C8F-FCE6-49A0-9FDA-489DFDB9EA71}" destId="{0DB8F288-1DBB-4C18-AC26-D53406F480E1}" srcOrd="1" destOrd="0" presId="urn:microsoft.com/office/officeart/2008/layout/PictureStrips"/>
    <dgm:cxn modelId="{353260C7-CA72-4CD7-B110-642B68BA4AE3}" type="presParOf" srcId="{4D5ABC71-872C-4BFE-818B-A510AE4CD0B1}" destId="{F6164626-1C58-40EC-B4A1-F015F656C0E5}" srcOrd="3" destOrd="0" presId="urn:microsoft.com/office/officeart/2008/layout/PictureStrips"/>
    <dgm:cxn modelId="{ED0B62DC-0687-415C-81EF-03F0FB0CD729}" type="presParOf" srcId="{4D5ABC71-872C-4BFE-818B-A510AE4CD0B1}" destId="{81B4B614-1515-4B9D-AA99-FD9BD9E6EB51}" srcOrd="4" destOrd="0" presId="urn:microsoft.com/office/officeart/2008/layout/PictureStrips"/>
    <dgm:cxn modelId="{8BC00DC9-E54C-4528-81A9-FC0921698F86}" type="presParOf" srcId="{81B4B614-1515-4B9D-AA99-FD9BD9E6EB51}" destId="{083408BD-E422-4EE0-8286-12E1185D366F}" srcOrd="0" destOrd="0" presId="urn:microsoft.com/office/officeart/2008/layout/PictureStrips"/>
    <dgm:cxn modelId="{61AF1110-052E-4722-99CA-259CFFD754B8}" type="presParOf" srcId="{81B4B614-1515-4B9D-AA99-FD9BD9E6EB51}" destId="{40F7554B-CF60-499B-8216-042757858428}" srcOrd="1" destOrd="0" presId="urn:microsoft.com/office/officeart/2008/layout/PictureStrips"/>
    <dgm:cxn modelId="{78F3F596-62CF-4DAC-B556-3DA6B8BFA8FF}" type="presParOf" srcId="{4D5ABC71-872C-4BFE-818B-A510AE4CD0B1}" destId="{F30C603C-3BF0-4A27-AC31-D21247E0B859}" srcOrd="5" destOrd="0" presId="urn:microsoft.com/office/officeart/2008/layout/PictureStrips"/>
    <dgm:cxn modelId="{517D8F9F-246C-44A0-961B-2021E5BBEC83}" type="presParOf" srcId="{4D5ABC71-872C-4BFE-818B-A510AE4CD0B1}" destId="{8ED47F46-54BA-4FFF-85BB-68647BA1B250}" srcOrd="6" destOrd="0" presId="urn:microsoft.com/office/officeart/2008/layout/PictureStrips"/>
    <dgm:cxn modelId="{995A537C-6928-4952-BBC2-F61D795A6A2C}" type="presParOf" srcId="{8ED47F46-54BA-4FFF-85BB-68647BA1B250}" destId="{9936C12F-255D-45C3-BC61-73D8367BE277}" srcOrd="0" destOrd="0" presId="urn:microsoft.com/office/officeart/2008/layout/PictureStrips"/>
    <dgm:cxn modelId="{5B12440B-4B96-4F34-803B-31312D6489CF}" type="presParOf" srcId="{8ED47F46-54BA-4FFF-85BB-68647BA1B250}" destId="{FAA183BE-30AE-48BA-8F39-A37E562AC783}"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4E67F78-00FD-4291-B967-1956CC6629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BD515D-455F-46F9-9B5B-58D486498904}">
      <dgm:prSet phldrT="[Text]" custT="1"/>
      <dgm:spPr/>
      <dgm:t>
        <a:bodyPr/>
        <a:lstStyle/>
        <a:p>
          <a:r>
            <a:rPr lang="en-US" sz="1800" dirty="0" smtClean="0">
              <a:latin typeface="Chivo Light" panose="020B0604020202020204" charset="0"/>
            </a:rPr>
            <a:t>Authorization Title Page</a:t>
          </a:r>
          <a:endParaRPr lang="en-US" sz="1800" dirty="0">
            <a:latin typeface="Chivo Light" panose="020B0604020202020204" charset="0"/>
          </a:endParaRPr>
        </a:p>
      </dgm:t>
    </dgm:pt>
    <dgm:pt modelId="{85DF36FD-5605-4727-B01B-2387A48C43CF}" type="parTrans" cxnId="{6E5ED192-E56C-45B3-85F0-10E4419EFD70}">
      <dgm:prSet/>
      <dgm:spPr/>
      <dgm:t>
        <a:bodyPr/>
        <a:lstStyle/>
        <a:p>
          <a:endParaRPr lang="en-US"/>
        </a:p>
      </dgm:t>
    </dgm:pt>
    <dgm:pt modelId="{332D7E2A-9996-467A-A2DD-D2E83213A6AC}" type="sibTrans" cxnId="{6E5ED192-E56C-45B3-85F0-10E4419EFD70}">
      <dgm:prSet/>
      <dgm:spPr/>
      <dgm:t>
        <a:bodyPr/>
        <a:lstStyle/>
        <a:p>
          <a:endParaRPr lang="en-US"/>
        </a:p>
      </dgm:t>
    </dgm:pt>
    <dgm:pt modelId="{B2B1B895-43E5-4A82-AF92-4067769E7E05}">
      <dgm:prSet phldrT="[Text]" custT="1"/>
      <dgm:spPr/>
      <dgm:t>
        <a:bodyPr/>
        <a:lstStyle/>
        <a:p>
          <a:r>
            <a:rPr lang="en-US" sz="1800" dirty="0" smtClean="0">
              <a:latin typeface="Chivo Light" panose="020B0604020202020204" charset="0"/>
            </a:rPr>
            <a:t>Contract Monitoring</a:t>
          </a:r>
          <a:endParaRPr lang="en-US" sz="1800" dirty="0">
            <a:latin typeface="Chivo Light" panose="020B0604020202020204" charset="0"/>
          </a:endParaRPr>
        </a:p>
      </dgm:t>
    </dgm:pt>
    <dgm:pt modelId="{0B3DBA63-CB5B-440F-8E34-B56E0CB8FE95}" type="parTrans" cxnId="{1E89857F-DB32-42D0-A5D5-1947801D4CC1}">
      <dgm:prSet/>
      <dgm:spPr/>
      <dgm:t>
        <a:bodyPr/>
        <a:lstStyle/>
        <a:p>
          <a:endParaRPr lang="en-US"/>
        </a:p>
      </dgm:t>
    </dgm:pt>
    <dgm:pt modelId="{FFFAE8B8-F49C-4234-8C90-9D1DD774B7A7}" type="sibTrans" cxnId="{1E89857F-DB32-42D0-A5D5-1947801D4CC1}">
      <dgm:prSet/>
      <dgm:spPr/>
      <dgm:t>
        <a:bodyPr/>
        <a:lstStyle/>
        <a:p>
          <a:endParaRPr lang="en-US"/>
        </a:p>
      </dgm:t>
    </dgm:pt>
    <dgm:pt modelId="{99DBBA86-4828-4DCB-932D-417D5F79B8B1}">
      <dgm:prSet phldrT="[Text]" custT="1"/>
      <dgm:spPr/>
      <dgm:t>
        <a:bodyPr/>
        <a:lstStyle/>
        <a:p>
          <a:r>
            <a:rPr lang="en-US" sz="1800" dirty="0" smtClean="0">
              <a:latin typeface="Chivo Light" panose="020B0604020202020204" charset="0"/>
            </a:rPr>
            <a:t>Duplication of Goods and Services</a:t>
          </a:r>
          <a:endParaRPr lang="en-US" sz="1800" dirty="0">
            <a:latin typeface="Chivo Light" panose="020B0604020202020204" charset="0"/>
          </a:endParaRPr>
        </a:p>
      </dgm:t>
    </dgm:pt>
    <dgm:pt modelId="{7E7D130F-66D0-4B1F-B712-A4EA731B3F66}" type="parTrans" cxnId="{C00C08BC-F9CC-4B12-8D8A-4F46617AEE01}">
      <dgm:prSet/>
      <dgm:spPr/>
      <dgm:t>
        <a:bodyPr/>
        <a:lstStyle/>
        <a:p>
          <a:endParaRPr lang="en-US"/>
        </a:p>
      </dgm:t>
    </dgm:pt>
    <dgm:pt modelId="{42960015-77CD-4C94-B8B4-8B10BE9DF1FD}" type="sibTrans" cxnId="{C00C08BC-F9CC-4B12-8D8A-4F46617AEE01}">
      <dgm:prSet/>
      <dgm:spPr/>
      <dgm:t>
        <a:bodyPr/>
        <a:lstStyle/>
        <a:p>
          <a:endParaRPr lang="en-US"/>
        </a:p>
      </dgm:t>
    </dgm:pt>
    <dgm:pt modelId="{CA0C5D13-8282-4FAE-B38C-3AAB3AEE1AA9}">
      <dgm:prSet phldrT="[Text]" custT="1"/>
      <dgm:spPr/>
      <dgm:t>
        <a:bodyPr/>
        <a:lstStyle/>
        <a:p>
          <a:r>
            <a:rPr lang="en-US" sz="1800" dirty="0" smtClean="0">
              <a:latin typeface="Chivo Light" panose="020B0604020202020204" charset="0"/>
            </a:rPr>
            <a:t>Intergovernmental Procurement</a:t>
          </a:r>
          <a:endParaRPr lang="en-US" sz="1800" dirty="0">
            <a:latin typeface="Chivo Light" panose="020B0604020202020204" charset="0"/>
          </a:endParaRPr>
        </a:p>
      </dgm:t>
    </dgm:pt>
    <dgm:pt modelId="{7CBFE72A-B98F-4F18-ABE6-8FCE8B6B9F86}" type="parTrans" cxnId="{ED7D195D-9D03-48AA-A882-555CC1609562}">
      <dgm:prSet/>
      <dgm:spPr/>
      <dgm:t>
        <a:bodyPr/>
        <a:lstStyle/>
        <a:p>
          <a:endParaRPr lang="en-US"/>
        </a:p>
      </dgm:t>
    </dgm:pt>
    <dgm:pt modelId="{E665A1DC-D8FF-4D47-87F9-E3130840C3DC}" type="sibTrans" cxnId="{ED7D195D-9D03-48AA-A882-555CC1609562}">
      <dgm:prSet/>
      <dgm:spPr/>
      <dgm:t>
        <a:bodyPr/>
        <a:lstStyle/>
        <a:p>
          <a:endParaRPr lang="en-US"/>
        </a:p>
      </dgm:t>
    </dgm:pt>
    <dgm:pt modelId="{2DC7224C-BE2C-400F-8742-79E833CB9387}">
      <dgm:prSet phldrT="[Text]" custT="1"/>
      <dgm:spPr/>
      <dgm:t>
        <a:bodyPr/>
        <a:lstStyle/>
        <a:p>
          <a:r>
            <a:rPr lang="en-US" sz="1800" dirty="0" smtClean="0">
              <a:latin typeface="Chivo Light" panose="020B0604020202020204" charset="0"/>
            </a:rPr>
            <a:t>Cooperative Procurement</a:t>
          </a:r>
          <a:endParaRPr lang="en-US" sz="1800" dirty="0">
            <a:latin typeface="Chivo Light" panose="020B0604020202020204" charset="0"/>
          </a:endParaRPr>
        </a:p>
      </dgm:t>
    </dgm:pt>
    <dgm:pt modelId="{F7BF021D-B24D-4881-B7F7-F16F277FC8A5}" type="parTrans" cxnId="{E7E52B03-3D83-421E-826F-AE8D3194065E}">
      <dgm:prSet/>
      <dgm:spPr/>
      <dgm:t>
        <a:bodyPr/>
        <a:lstStyle/>
        <a:p>
          <a:endParaRPr lang="en-US"/>
        </a:p>
      </dgm:t>
    </dgm:pt>
    <dgm:pt modelId="{22194F22-AA93-46DC-9608-5ED25DDCDCB3}" type="sibTrans" cxnId="{E7E52B03-3D83-421E-826F-AE8D3194065E}">
      <dgm:prSet/>
      <dgm:spPr/>
      <dgm:t>
        <a:bodyPr/>
        <a:lstStyle/>
        <a:p>
          <a:endParaRPr lang="en-US"/>
        </a:p>
      </dgm:t>
    </dgm:pt>
    <dgm:pt modelId="{D245ABCE-FFE8-4111-B3B4-8F2F3784DFA5}" type="pres">
      <dgm:prSet presAssocID="{C4E67F78-00FD-4291-B967-1956CC66296C}" presName="linear" presStyleCnt="0">
        <dgm:presLayoutVars>
          <dgm:dir/>
          <dgm:animLvl val="lvl"/>
          <dgm:resizeHandles val="exact"/>
        </dgm:presLayoutVars>
      </dgm:prSet>
      <dgm:spPr/>
      <dgm:t>
        <a:bodyPr/>
        <a:lstStyle/>
        <a:p>
          <a:endParaRPr lang="en-US"/>
        </a:p>
      </dgm:t>
    </dgm:pt>
    <dgm:pt modelId="{DC2FFF98-8272-46C8-9548-370675A9B0D8}" type="pres">
      <dgm:prSet presAssocID="{AEBD515D-455F-46F9-9B5B-58D486498904}" presName="parentLin" presStyleCnt="0"/>
      <dgm:spPr/>
    </dgm:pt>
    <dgm:pt modelId="{FCEB2EB4-0EAE-4516-AE5F-6082DCA20451}" type="pres">
      <dgm:prSet presAssocID="{AEBD515D-455F-46F9-9B5B-58D486498904}" presName="parentLeftMargin" presStyleLbl="node1" presStyleIdx="0" presStyleCnt="5"/>
      <dgm:spPr/>
      <dgm:t>
        <a:bodyPr/>
        <a:lstStyle/>
        <a:p>
          <a:endParaRPr lang="en-US"/>
        </a:p>
      </dgm:t>
    </dgm:pt>
    <dgm:pt modelId="{23E0FF7F-701D-4217-9FB3-4EDDD0923C84}" type="pres">
      <dgm:prSet presAssocID="{AEBD515D-455F-46F9-9B5B-58D486498904}" presName="parentText" presStyleLbl="node1" presStyleIdx="0" presStyleCnt="5">
        <dgm:presLayoutVars>
          <dgm:chMax val="0"/>
          <dgm:bulletEnabled val="1"/>
        </dgm:presLayoutVars>
      </dgm:prSet>
      <dgm:spPr/>
      <dgm:t>
        <a:bodyPr/>
        <a:lstStyle/>
        <a:p>
          <a:endParaRPr lang="en-US"/>
        </a:p>
      </dgm:t>
    </dgm:pt>
    <dgm:pt modelId="{D6E4C667-0658-4BF0-A491-AEB9A6F53435}" type="pres">
      <dgm:prSet presAssocID="{AEBD515D-455F-46F9-9B5B-58D486498904}" presName="negativeSpace" presStyleCnt="0"/>
      <dgm:spPr/>
    </dgm:pt>
    <dgm:pt modelId="{A31D1CE8-208D-4293-A70F-2FEB0F1DF834}" type="pres">
      <dgm:prSet presAssocID="{AEBD515D-455F-46F9-9B5B-58D486498904}" presName="childText" presStyleLbl="conFgAcc1" presStyleIdx="0" presStyleCnt="5">
        <dgm:presLayoutVars>
          <dgm:bulletEnabled val="1"/>
        </dgm:presLayoutVars>
      </dgm:prSet>
      <dgm:spPr/>
    </dgm:pt>
    <dgm:pt modelId="{62C2A574-1A80-453D-A6F3-ADBFA20B5F3D}" type="pres">
      <dgm:prSet presAssocID="{332D7E2A-9996-467A-A2DD-D2E83213A6AC}" presName="spaceBetweenRectangles" presStyleCnt="0"/>
      <dgm:spPr/>
    </dgm:pt>
    <dgm:pt modelId="{952394F3-E83C-46DF-8A1F-E8809AAD2963}" type="pres">
      <dgm:prSet presAssocID="{B2B1B895-43E5-4A82-AF92-4067769E7E05}" presName="parentLin" presStyleCnt="0"/>
      <dgm:spPr/>
    </dgm:pt>
    <dgm:pt modelId="{970C3B46-73AE-4F8F-9D46-F27496A55BF8}" type="pres">
      <dgm:prSet presAssocID="{B2B1B895-43E5-4A82-AF92-4067769E7E05}" presName="parentLeftMargin" presStyleLbl="node1" presStyleIdx="0" presStyleCnt="5"/>
      <dgm:spPr/>
      <dgm:t>
        <a:bodyPr/>
        <a:lstStyle/>
        <a:p>
          <a:endParaRPr lang="en-US"/>
        </a:p>
      </dgm:t>
    </dgm:pt>
    <dgm:pt modelId="{F1695CE4-8D30-40D0-93D9-5916DD201DD5}" type="pres">
      <dgm:prSet presAssocID="{B2B1B895-43E5-4A82-AF92-4067769E7E05}" presName="parentText" presStyleLbl="node1" presStyleIdx="1" presStyleCnt="5">
        <dgm:presLayoutVars>
          <dgm:chMax val="0"/>
          <dgm:bulletEnabled val="1"/>
        </dgm:presLayoutVars>
      </dgm:prSet>
      <dgm:spPr/>
      <dgm:t>
        <a:bodyPr/>
        <a:lstStyle/>
        <a:p>
          <a:endParaRPr lang="en-US"/>
        </a:p>
      </dgm:t>
    </dgm:pt>
    <dgm:pt modelId="{F125B6D8-E6EC-4399-903D-B89D10D91164}" type="pres">
      <dgm:prSet presAssocID="{B2B1B895-43E5-4A82-AF92-4067769E7E05}" presName="negativeSpace" presStyleCnt="0"/>
      <dgm:spPr/>
    </dgm:pt>
    <dgm:pt modelId="{C6C3EDA0-73BC-40B5-8246-34FC62B197A3}" type="pres">
      <dgm:prSet presAssocID="{B2B1B895-43E5-4A82-AF92-4067769E7E05}" presName="childText" presStyleLbl="conFgAcc1" presStyleIdx="1" presStyleCnt="5">
        <dgm:presLayoutVars>
          <dgm:bulletEnabled val="1"/>
        </dgm:presLayoutVars>
      </dgm:prSet>
      <dgm:spPr/>
    </dgm:pt>
    <dgm:pt modelId="{127A6761-64B2-411B-AED2-682D89CEB927}" type="pres">
      <dgm:prSet presAssocID="{FFFAE8B8-F49C-4234-8C90-9D1DD774B7A7}" presName="spaceBetweenRectangles" presStyleCnt="0"/>
      <dgm:spPr/>
    </dgm:pt>
    <dgm:pt modelId="{4F236EC2-C4C2-4E93-A962-17FF5642ADD9}" type="pres">
      <dgm:prSet presAssocID="{99DBBA86-4828-4DCB-932D-417D5F79B8B1}" presName="parentLin" presStyleCnt="0"/>
      <dgm:spPr/>
    </dgm:pt>
    <dgm:pt modelId="{0BFDD953-6308-4555-8357-2CF49583B5DA}" type="pres">
      <dgm:prSet presAssocID="{99DBBA86-4828-4DCB-932D-417D5F79B8B1}" presName="parentLeftMargin" presStyleLbl="node1" presStyleIdx="1" presStyleCnt="5"/>
      <dgm:spPr/>
      <dgm:t>
        <a:bodyPr/>
        <a:lstStyle/>
        <a:p>
          <a:endParaRPr lang="en-US"/>
        </a:p>
      </dgm:t>
    </dgm:pt>
    <dgm:pt modelId="{4E08E453-2CC9-4D80-BECB-101EB5F93CC2}" type="pres">
      <dgm:prSet presAssocID="{99DBBA86-4828-4DCB-932D-417D5F79B8B1}" presName="parentText" presStyleLbl="node1" presStyleIdx="2" presStyleCnt="5">
        <dgm:presLayoutVars>
          <dgm:chMax val="0"/>
          <dgm:bulletEnabled val="1"/>
        </dgm:presLayoutVars>
      </dgm:prSet>
      <dgm:spPr/>
      <dgm:t>
        <a:bodyPr/>
        <a:lstStyle/>
        <a:p>
          <a:endParaRPr lang="en-US"/>
        </a:p>
      </dgm:t>
    </dgm:pt>
    <dgm:pt modelId="{E38F3F95-C9BE-4C3B-AFD8-BC507B6195FE}" type="pres">
      <dgm:prSet presAssocID="{99DBBA86-4828-4DCB-932D-417D5F79B8B1}" presName="negativeSpace" presStyleCnt="0"/>
      <dgm:spPr/>
    </dgm:pt>
    <dgm:pt modelId="{DB06000D-2071-49C5-9EB8-9B8715DD783E}" type="pres">
      <dgm:prSet presAssocID="{99DBBA86-4828-4DCB-932D-417D5F79B8B1}" presName="childText" presStyleLbl="conFgAcc1" presStyleIdx="2" presStyleCnt="5">
        <dgm:presLayoutVars>
          <dgm:bulletEnabled val="1"/>
        </dgm:presLayoutVars>
      </dgm:prSet>
      <dgm:spPr/>
    </dgm:pt>
    <dgm:pt modelId="{04A8059E-9A3F-4980-98BF-C08429ADA176}" type="pres">
      <dgm:prSet presAssocID="{42960015-77CD-4C94-B8B4-8B10BE9DF1FD}" presName="spaceBetweenRectangles" presStyleCnt="0"/>
      <dgm:spPr/>
    </dgm:pt>
    <dgm:pt modelId="{AE33B272-15F4-4ED8-98D1-BF4676E17909}" type="pres">
      <dgm:prSet presAssocID="{CA0C5D13-8282-4FAE-B38C-3AAB3AEE1AA9}" presName="parentLin" presStyleCnt="0"/>
      <dgm:spPr/>
    </dgm:pt>
    <dgm:pt modelId="{EF82577D-FE4C-4F19-8C09-A9A2DF2283D9}" type="pres">
      <dgm:prSet presAssocID="{CA0C5D13-8282-4FAE-B38C-3AAB3AEE1AA9}" presName="parentLeftMargin" presStyleLbl="node1" presStyleIdx="2" presStyleCnt="5"/>
      <dgm:spPr/>
      <dgm:t>
        <a:bodyPr/>
        <a:lstStyle/>
        <a:p>
          <a:endParaRPr lang="en-US"/>
        </a:p>
      </dgm:t>
    </dgm:pt>
    <dgm:pt modelId="{72553E77-A842-4E83-972E-F899AF59539E}" type="pres">
      <dgm:prSet presAssocID="{CA0C5D13-8282-4FAE-B38C-3AAB3AEE1AA9}" presName="parentText" presStyleLbl="node1" presStyleIdx="3" presStyleCnt="5">
        <dgm:presLayoutVars>
          <dgm:chMax val="0"/>
          <dgm:bulletEnabled val="1"/>
        </dgm:presLayoutVars>
      </dgm:prSet>
      <dgm:spPr/>
      <dgm:t>
        <a:bodyPr/>
        <a:lstStyle/>
        <a:p>
          <a:endParaRPr lang="en-US"/>
        </a:p>
      </dgm:t>
    </dgm:pt>
    <dgm:pt modelId="{E604DDBE-1B22-4761-91E9-6FFD2E0A18A9}" type="pres">
      <dgm:prSet presAssocID="{CA0C5D13-8282-4FAE-B38C-3AAB3AEE1AA9}" presName="negativeSpace" presStyleCnt="0"/>
      <dgm:spPr/>
    </dgm:pt>
    <dgm:pt modelId="{2ACD8F6A-5294-4E57-93CB-CF8CE2814F9D}" type="pres">
      <dgm:prSet presAssocID="{CA0C5D13-8282-4FAE-B38C-3AAB3AEE1AA9}" presName="childText" presStyleLbl="conFgAcc1" presStyleIdx="3" presStyleCnt="5">
        <dgm:presLayoutVars>
          <dgm:bulletEnabled val="1"/>
        </dgm:presLayoutVars>
      </dgm:prSet>
      <dgm:spPr/>
    </dgm:pt>
    <dgm:pt modelId="{1BC95763-9372-43AF-803E-5C45D365840A}" type="pres">
      <dgm:prSet presAssocID="{E665A1DC-D8FF-4D47-87F9-E3130840C3DC}" presName="spaceBetweenRectangles" presStyleCnt="0"/>
      <dgm:spPr/>
    </dgm:pt>
    <dgm:pt modelId="{46696789-B739-4DDC-9C08-07D4632A280C}" type="pres">
      <dgm:prSet presAssocID="{2DC7224C-BE2C-400F-8742-79E833CB9387}" presName="parentLin" presStyleCnt="0"/>
      <dgm:spPr/>
    </dgm:pt>
    <dgm:pt modelId="{654C3B13-773E-4248-8898-8E31C6B860C8}" type="pres">
      <dgm:prSet presAssocID="{2DC7224C-BE2C-400F-8742-79E833CB9387}" presName="parentLeftMargin" presStyleLbl="node1" presStyleIdx="3" presStyleCnt="5"/>
      <dgm:spPr/>
      <dgm:t>
        <a:bodyPr/>
        <a:lstStyle/>
        <a:p>
          <a:endParaRPr lang="en-US"/>
        </a:p>
      </dgm:t>
    </dgm:pt>
    <dgm:pt modelId="{D01139DE-7819-4F11-85F7-FD2014518144}" type="pres">
      <dgm:prSet presAssocID="{2DC7224C-BE2C-400F-8742-79E833CB9387}" presName="parentText" presStyleLbl="node1" presStyleIdx="4" presStyleCnt="5">
        <dgm:presLayoutVars>
          <dgm:chMax val="0"/>
          <dgm:bulletEnabled val="1"/>
        </dgm:presLayoutVars>
      </dgm:prSet>
      <dgm:spPr/>
      <dgm:t>
        <a:bodyPr/>
        <a:lstStyle/>
        <a:p>
          <a:endParaRPr lang="en-US"/>
        </a:p>
      </dgm:t>
    </dgm:pt>
    <dgm:pt modelId="{7DF0F265-D749-4DA4-B854-7561BC7F4D5B}" type="pres">
      <dgm:prSet presAssocID="{2DC7224C-BE2C-400F-8742-79E833CB9387}" presName="negativeSpace" presStyleCnt="0"/>
      <dgm:spPr/>
    </dgm:pt>
    <dgm:pt modelId="{3A928960-05CF-4A5B-A526-BC95FB90BE44}" type="pres">
      <dgm:prSet presAssocID="{2DC7224C-BE2C-400F-8742-79E833CB9387}" presName="childText" presStyleLbl="conFgAcc1" presStyleIdx="4" presStyleCnt="5">
        <dgm:presLayoutVars>
          <dgm:bulletEnabled val="1"/>
        </dgm:presLayoutVars>
      </dgm:prSet>
      <dgm:spPr/>
    </dgm:pt>
  </dgm:ptLst>
  <dgm:cxnLst>
    <dgm:cxn modelId="{F56019BE-F8A8-4584-BC1E-11F3C8BA5E6C}" type="presOf" srcId="{99DBBA86-4828-4DCB-932D-417D5F79B8B1}" destId="{4E08E453-2CC9-4D80-BECB-101EB5F93CC2}" srcOrd="1" destOrd="0" presId="urn:microsoft.com/office/officeart/2005/8/layout/list1"/>
    <dgm:cxn modelId="{F07E3B43-6428-4AED-BC13-22E7328669EE}" type="presOf" srcId="{99DBBA86-4828-4DCB-932D-417D5F79B8B1}" destId="{0BFDD953-6308-4555-8357-2CF49583B5DA}" srcOrd="0" destOrd="0" presId="urn:microsoft.com/office/officeart/2005/8/layout/list1"/>
    <dgm:cxn modelId="{4FFCF9A5-FF5A-4647-ADA6-9C89FAF5307D}" type="presOf" srcId="{2DC7224C-BE2C-400F-8742-79E833CB9387}" destId="{654C3B13-773E-4248-8898-8E31C6B860C8}" srcOrd="0" destOrd="0" presId="urn:microsoft.com/office/officeart/2005/8/layout/list1"/>
    <dgm:cxn modelId="{ED7D195D-9D03-48AA-A882-555CC1609562}" srcId="{C4E67F78-00FD-4291-B967-1956CC66296C}" destId="{CA0C5D13-8282-4FAE-B38C-3AAB3AEE1AA9}" srcOrd="3" destOrd="0" parTransId="{7CBFE72A-B98F-4F18-ABE6-8FCE8B6B9F86}" sibTransId="{E665A1DC-D8FF-4D47-87F9-E3130840C3DC}"/>
    <dgm:cxn modelId="{4FC4A221-FEB1-4596-82AC-855BBF4F2DC4}" type="presOf" srcId="{B2B1B895-43E5-4A82-AF92-4067769E7E05}" destId="{F1695CE4-8D30-40D0-93D9-5916DD201DD5}" srcOrd="1" destOrd="0" presId="urn:microsoft.com/office/officeart/2005/8/layout/list1"/>
    <dgm:cxn modelId="{231BA698-7690-4FE0-8925-86F11857D72F}" type="presOf" srcId="{B2B1B895-43E5-4A82-AF92-4067769E7E05}" destId="{970C3B46-73AE-4F8F-9D46-F27496A55BF8}" srcOrd="0" destOrd="0" presId="urn:microsoft.com/office/officeart/2005/8/layout/list1"/>
    <dgm:cxn modelId="{E7E52B03-3D83-421E-826F-AE8D3194065E}" srcId="{C4E67F78-00FD-4291-B967-1956CC66296C}" destId="{2DC7224C-BE2C-400F-8742-79E833CB9387}" srcOrd="4" destOrd="0" parTransId="{F7BF021D-B24D-4881-B7F7-F16F277FC8A5}" sibTransId="{22194F22-AA93-46DC-9608-5ED25DDCDCB3}"/>
    <dgm:cxn modelId="{6E5ED192-E56C-45B3-85F0-10E4419EFD70}" srcId="{C4E67F78-00FD-4291-B967-1956CC66296C}" destId="{AEBD515D-455F-46F9-9B5B-58D486498904}" srcOrd="0" destOrd="0" parTransId="{85DF36FD-5605-4727-B01B-2387A48C43CF}" sibTransId="{332D7E2A-9996-467A-A2DD-D2E83213A6AC}"/>
    <dgm:cxn modelId="{FE62DDD8-4020-46D6-AB71-DB16F852999C}" type="presOf" srcId="{AEBD515D-455F-46F9-9B5B-58D486498904}" destId="{FCEB2EB4-0EAE-4516-AE5F-6082DCA20451}" srcOrd="0" destOrd="0" presId="urn:microsoft.com/office/officeart/2005/8/layout/list1"/>
    <dgm:cxn modelId="{BF91FEFD-21BC-4531-BE13-BDDD25E0A466}" type="presOf" srcId="{AEBD515D-455F-46F9-9B5B-58D486498904}" destId="{23E0FF7F-701D-4217-9FB3-4EDDD0923C84}" srcOrd="1" destOrd="0" presId="urn:microsoft.com/office/officeart/2005/8/layout/list1"/>
    <dgm:cxn modelId="{46ABE187-44DD-4ED1-9778-D4C81835680E}" type="presOf" srcId="{2DC7224C-BE2C-400F-8742-79E833CB9387}" destId="{D01139DE-7819-4F11-85F7-FD2014518144}" srcOrd="1" destOrd="0" presId="urn:microsoft.com/office/officeart/2005/8/layout/list1"/>
    <dgm:cxn modelId="{1E89857F-DB32-42D0-A5D5-1947801D4CC1}" srcId="{C4E67F78-00FD-4291-B967-1956CC66296C}" destId="{B2B1B895-43E5-4A82-AF92-4067769E7E05}" srcOrd="1" destOrd="0" parTransId="{0B3DBA63-CB5B-440F-8E34-B56E0CB8FE95}" sibTransId="{FFFAE8B8-F49C-4234-8C90-9D1DD774B7A7}"/>
    <dgm:cxn modelId="{0BE2ACD2-F682-44BE-9365-8CD80C1FBAC9}" type="presOf" srcId="{CA0C5D13-8282-4FAE-B38C-3AAB3AEE1AA9}" destId="{EF82577D-FE4C-4F19-8C09-A9A2DF2283D9}" srcOrd="0" destOrd="0" presId="urn:microsoft.com/office/officeart/2005/8/layout/list1"/>
    <dgm:cxn modelId="{E065CE77-7035-4A35-ACE2-8F7C005122CC}" type="presOf" srcId="{CA0C5D13-8282-4FAE-B38C-3AAB3AEE1AA9}" destId="{72553E77-A842-4E83-972E-F899AF59539E}" srcOrd="1" destOrd="0" presId="urn:microsoft.com/office/officeart/2005/8/layout/list1"/>
    <dgm:cxn modelId="{92F25802-0EEE-4631-9333-6F8367B839D7}" type="presOf" srcId="{C4E67F78-00FD-4291-B967-1956CC66296C}" destId="{D245ABCE-FFE8-4111-B3B4-8F2F3784DFA5}" srcOrd="0" destOrd="0" presId="urn:microsoft.com/office/officeart/2005/8/layout/list1"/>
    <dgm:cxn modelId="{C00C08BC-F9CC-4B12-8D8A-4F46617AEE01}" srcId="{C4E67F78-00FD-4291-B967-1956CC66296C}" destId="{99DBBA86-4828-4DCB-932D-417D5F79B8B1}" srcOrd="2" destOrd="0" parTransId="{7E7D130F-66D0-4B1F-B712-A4EA731B3F66}" sibTransId="{42960015-77CD-4C94-B8B4-8B10BE9DF1FD}"/>
    <dgm:cxn modelId="{AAA23E41-0DF1-4BD7-A59A-8A2909F637BC}" type="presParOf" srcId="{D245ABCE-FFE8-4111-B3B4-8F2F3784DFA5}" destId="{DC2FFF98-8272-46C8-9548-370675A9B0D8}" srcOrd="0" destOrd="0" presId="urn:microsoft.com/office/officeart/2005/8/layout/list1"/>
    <dgm:cxn modelId="{E20FE26B-2739-4253-8693-AB78733AEC0C}" type="presParOf" srcId="{DC2FFF98-8272-46C8-9548-370675A9B0D8}" destId="{FCEB2EB4-0EAE-4516-AE5F-6082DCA20451}" srcOrd="0" destOrd="0" presId="urn:microsoft.com/office/officeart/2005/8/layout/list1"/>
    <dgm:cxn modelId="{402EE106-1A4A-4850-A5B7-44DD8E0F81A8}" type="presParOf" srcId="{DC2FFF98-8272-46C8-9548-370675A9B0D8}" destId="{23E0FF7F-701D-4217-9FB3-4EDDD0923C84}" srcOrd="1" destOrd="0" presId="urn:microsoft.com/office/officeart/2005/8/layout/list1"/>
    <dgm:cxn modelId="{C33874DD-43D0-40D4-BA71-60B030E6E876}" type="presParOf" srcId="{D245ABCE-FFE8-4111-B3B4-8F2F3784DFA5}" destId="{D6E4C667-0658-4BF0-A491-AEB9A6F53435}" srcOrd="1" destOrd="0" presId="urn:microsoft.com/office/officeart/2005/8/layout/list1"/>
    <dgm:cxn modelId="{7991BB94-6708-40AD-B124-A0ADB3985FDB}" type="presParOf" srcId="{D245ABCE-FFE8-4111-B3B4-8F2F3784DFA5}" destId="{A31D1CE8-208D-4293-A70F-2FEB0F1DF834}" srcOrd="2" destOrd="0" presId="urn:microsoft.com/office/officeart/2005/8/layout/list1"/>
    <dgm:cxn modelId="{170218D0-7624-4168-A005-05614497E3B8}" type="presParOf" srcId="{D245ABCE-FFE8-4111-B3B4-8F2F3784DFA5}" destId="{62C2A574-1A80-453D-A6F3-ADBFA20B5F3D}" srcOrd="3" destOrd="0" presId="urn:microsoft.com/office/officeart/2005/8/layout/list1"/>
    <dgm:cxn modelId="{3A35C53A-406C-4B4F-AE2B-20FEB3E3DFE6}" type="presParOf" srcId="{D245ABCE-FFE8-4111-B3B4-8F2F3784DFA5}" destId="{952394F3-E83C-46DF-8A1F-E8809AAD2963}" srcOrd="4" destOrd="0" presId="urn:microsoft.com/office/officeart/2005/8/layout/list1"/>
    <dgm:cxn modelId="{0F19A0F3-8F72-4A9C-A7B7-3B6A270E895E}" type="presParOf" srcId="{952394F3-E83C-46DF-8A1F-E8809AAD2963}" destId="{970C3B46-73AE-4F8F-9D46-F27496A55BF8}" srcOrd="0" destOrd="0" presId="urn:microsoft.com/office/officeart/2005/8/layout/list1"/>
    <dgm:cxn modelId="{71670A53-34E8-43B7-B248-7D53221758C4}" type="presParOf" srcId="{952394F3-E83C-46DF-8A1F-E8809AAD2963}" destId="{F1695CE4-8D30-40D0-93D9-5916DD201DD5}" srcOrd="1" destOrd="0" presId="urn:microsoft.com/office/officeart/2005/8/layout/list1"/>
    <dgm:cxn modelId="{2C12DE47-6CCE-422B-B96A-D6AAE0A275F5}" type="presParOf" srcId="{D245ABCE-FFE8-4111-B3B4-8F2F3784DFA5}" destId="{F125B6D8-E6EC-4399-903D-B89D10D91164}" srcOrd="5" destOrd="0" presId="urn:microsoft.com/office/officeart/2005/8/layout/list1"/>
    <dgm:cxn modelId="{E0F531A3-7DD3-401C-8132-1DEAFA371A5F}" type="presParOf" srcId="{D245ABCE-FFE8-4111-B3B4-8F2F3784DFA5}" destId="{C6C3EDA0-73BC-40B5-8246-34FC62B197A3}" srcOrd="6" destOrd="0" presId="urn:microsoft.com/office/officeart/2005/8/layout/list1"/>
    <dgm:cxn modelId="{75A366CA-79DE-45CF-BCB6-0AF8374248D5}" type="presParOf" srcId="{D245ABCE-FFE8-4111-B3B4-8F2F3784DFA5}" destId="{127A6761-64B2-411B-AED2-682D89CEB927}" srcOrd="7" destOrd="0" presId="urn:microsoft.com/office/officeart/2005/8/layout/list1"/>
    <dgm:cxn modelId="{09C65F9A-4530-4CDD-B891-6FDD94B29C8A}" type="presParOf" srcId="{D245ABCE-FFE8-4111-B3B4-8F2F3784DFA5}" destId="{4F236EC2-C4C2-4E93-A962-17FF5642ADD9}" srcOrd="8" destOrd="0" presId="urn:microsoft.com/office/officeart/2005/8/layout/list1"/>
    <dgm:cxn modelId="{90BC2DDF-8ACD-4DE6-8F32-33F929462EC5}" type="presParOf" srcId="{4F236EC2-C4C2-4E93-A962-17FF5642ADD9}" destId="{0BFDD953-6308-4555-8357-2CF49583B5DA}" srcOrd="0" destOrd="0" presId="urn:microsoft.com/office/officeart/2005/8/layout/list1"/>
    <dgm:cxn modelId="{8EA957AC-FF87-425E-B36F-A89F3C912966}" type="presParOf" srcId="{4F236EC2-C4C2-4E93-A962-17FF5642ADD9}" destId="{4E08E453-2CC9-4D80-BECB-101EB5F93CC2}" srcOrd="1" destOrd="0" presId="urn:microsoft.com/office/officeart/2005/8/layout/list1"/>
    <dgm:cxn modelId="{B5CC01AF-4834-4804-8BF1-52C68D050A9C}" type="presParOf" srcId="{D245ABCE-FFE8-4111-B3B4-8F2F3784DFA5}" destId="{E38F3F95-C9BE-4C3B-AFD8-BC507B6195FE}" srcOrd="9" destOrd="0" presId="urn:microsoft.com/office/officeart/2005/8/layout/list1"/>
    <dgm:cxn modelId="{ACAB1C0B-4C36-42D7-988A-22596DC7B7DF}" type="presParOf" srcId="{D245ABCE-FFE8-4111-B3B4-8F2F3784DFA5}" destId="{DB06000D-2071-49C5-9EB8-9B8715DD783E}" srcOrd="10" destOrd="0" presId="urn:microsoft.com/office/officeart/2005/8/layout/list1"/>
    <dgm:cxn modelId="{EC4F786F-D24B-45C6-9626-5C5397EC0356}" type="presParOf" srcId="{D245ABCE-FFE8-4111-B3B4-8F2F3784DFA5}" destId="{04A8059E-9A3F-4980-98BF-C08429ADA176}" srcOrd="11" destOrd="0" presId="urn:microsoft.com/office/officeart/2005/8/layout/list1"/>
    <dgm:cxn modelId="{6A1DF8DA-4578-4275-91E1-95BA2600D9F5}" type="presParOf" srcId="{D245ABCE-FFE8-4111-B3B4-8F2F3784DFA5}" destId="{AE33B272-15F4-4ED8-98D1-BF4676E17909}" srcOrd="12" destOrd="0" presId="urn:microsoft.com/office/officeart/2005/8/layout/list1"/>
    <dgm:cxn modelId="{B86E6433-A68E-4ECF-988A-A4AE5ED0E58F}" type="presParOf" srcId="{AE33B272-15F4-4ED8-98D1-BF4676E17909}" destId="{EF82577D-FE4C-4F19-8C09-A9A2DF2283D9}" srcOrd="0" destOrd="0" presId="urn:microsoft.com/office/officeart/2005/8/layout/list1"/>
    <dgm:cxn modelId="{39326291-E9E5-414E-8D9F-DCB14045922D}" type="presParOf" srcId="{AE33B272-15F4-4ED8-98D1-BF4676E17909}" destId="{72553E77-A842-4E83-972E-F899AF59539E}" srcOrd="1" destOrd="0" presId="urn:microsoft.com/office/officeart/2005/8/layout/list1"/>
    <dgm:cxn modelId="{85B3BDF1-4675-4B55-8C84-AC86EBC3AC25}" type="presParOf" srcId="{D245ABCE-FFE8-4111-B3B4-8F2F3784DFA5}" destId="{E604DDBE-1B22-4761-91E9-6FFD2E0A18A9}" srcOrd="13" destOrd="0" presId="urn:microsoft.com/office/officeart/2005/8/layout/list1"/>
    <dgm:cxn modelId="{EDEC6D5E-2134-4086-813B-2B4CC99EC8BE}" type="presParOf" srcId="{D245ABCE-FFE8-4111-B3B4-8F2F3784DFA5}" destId="{2ACD8F6A-5294-4E57-93CB-CF8CE2814F9D}" srcOrd="14" destOrd="0" presId="urn:microsoft.com/office/officeart/2005/8/layout/list1"/>
    <dgm:cxn modelId="{7B10D1B3-B20F-4215-9E91-69D2613322FF}" type="presParOf" srcId="{D245ABCE-FFE8-4111-B3B4-8F2F3784DFA5}" destId="{1BC95763-9372-43AF-803E-5C45D365840A}" srcOrd="15" destOrd="0" presId="urn:microsoft.com/office/officeart/2005/8/layout/list1"/>
    <dgm:cxn modelId="{4FED92A5-24E2-4748-86A1-5F328EC2748D}" type="presParOf" srcId="{D245ABCE-FFE8-4111-B3B4-8F2F3784DFA5}" destId="{46696789-B739-4DDC-9C08-07D4632A280C}" srcOrd="16" destOrd="0" presId="urn:microsoft.com/office/officeart/2005/8/layout/list1"/>
    <dgm:cxn modelId="{BB3B0927-6864-4E0E-AC7F-8A6806C4D87C}" type="presParOf" srcId="{46696789-B739-4DDC-9C08-07D4632A280C}" destId="{654C3B13-773E-4248-8898-8E31C6B860C8}" srcOrd="0" destOrd="0" presId="urn:microsoft.com/office/officeart/2005/8/layout/list1"/>
    <dgm:cxn modelId="{D8524612-83CB-42A2-B2B0-6DA5E755952F}" type="presParOf" srcId="{46696789-B739-4DDC-9C08-07D4632A280C}" destId="{D01139DE-7819-4F11-85F7-FD2014518144}" srcOrd="1" destOrd="0" presId="urn:microsoft.com/office/officeart/2005/8/layout/list1"/>
    <dgm:cxn modelId="{7FA4830A-21F0-4709-8732-DC47C1982FAB}" type="presParOf" srcId="{D245ABCE-FFE8-4111-B3B4-8F2F3784DFA5}" destId="{7DF0F265-D749-4DA4-B854-7561BC7F4D5B}" srcOrd="17" destOrd="0" presId="urn:microsoft.com/office/officeart/2005/8/layout/list1"/>
    <dgm:cxn modelId="{C54DD084-3E7C-481D-8CE2-C020250F5812}" type="presParOf" srcId="{D245ABCE-FFE8-4111-B3B4-8F2F3784DFA5}" destId="{3A928960-05CF-4A5B-A526-BC95FB90BE44}"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4E67F78-00FD-4291-B967-1956CC6629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BD515D-455F-46F9-9B5B-58D486498904}">
      <dgm:prSet phldrT="[Text]" custT="1"/>
      <dgm:spPr>
        <a:solidFill>
          <a:schemeClr val="accent3"/>
        </a:solidFill>
      </dgm:spPr>
      <dgm:t>
        <a:bodyPr/>
        <a:lstStyle/>
        <a:p>
          <a:r>
            <a:rPr lang="en-US" sz="1800" dirty="0" smtClean="0">
              <a:latin typeface="Chivo Light" panose="020B0604020202020204" charset="0"/>
            </a:rPr>
            <a:t>Surplus Property</a:t>
          </a:r>
          <a:endParaRPr lang="en-US" sz="1800" dirty="0">
            <a:latin typeface="Chivo Light" panose="020B0604020202020204" charset="0"/>
          </a:endParaRPr>
        </a:p>
      </dgm:t>
    </dgm:pt>
    <dgm:pt modelId="{85DF36FD-5605-4727-B01B-2387A48C43CF}" type="parTrans" cxnId="{6E5ED192-E56C-45B3-85F0-10E4419EFD70}">
      <dgm:prSet/>
      <dgm:spPr/>
      <dgm:t>
        <a:bodyPr/>
        <a:lstStyle/>
        <a:p>
          <a:endParaRPr lang="en-US"/>
        </a:p>
      </dgm:t>
    </dgm:pt>
    <dgm:pt modelId="{332D7E2A-9996-467A-A2DD-D2E83213A6AC}" type="sibTrans" cxnId="{6E5ED192-E56C-45B3-85F0-10E4419EFD70}">
      <dgm:prSet/>
      <dgm:spPr/>
      <dgm:t>
        <a:bodyPr/>
        <a:lstStyle/>
        <a:p>
          <a:endParaRPr lang="en-US"/>
        </a:p>
      </dgm:t>
    </dgm:pt>
    <dgm:pt modelId="{B2B1B895-43E5-4A82-AF92-4067769E7E05}">
      <dgm:prSet phldrT="[Text]" custT="1"/>
      <dgm:spPr>
        <a:solidFill>
          <a:schemeClr val="accent3"/>
        </a:solidFill>
      </dgm:spPr>
      <dgm:t>
        <a:bodyPr/>
        <a:lstStyle/>
        <a:p>
          <a:r>
            <a:rPr lang="en-US" sz="1800" dirty="0" smtClean="0">
              <a:latin typeface="Chivo Light" panose="020B0604020202020204" charset="0"/>
            </a:rPr>
            <a:t>Responsible Contractors</a:t>
          </a:r>
          <a:endParaRPr lang="en-US" sz="1800" dirty="0">
            <a:latin typeface="Chivo Light" panose="020B0604020202020204" charset="0"/>
          </a:endParaRPr>
        </a:p>
      </dgm:t>
    </dgm:pt>
    <dgm:pt modelId="{0B3DBA63-CB5B-440F-8E34-B56E0CB8FE95}" type="parTrans" cxnId="{1E89857F-DB32-42D0-A5D5-1947801D4CC1}">
      <dgm:prSet/>
      <dgm:spPr/>
      <dgm:t>
        <a:bodyPr/>
        <a:lstStyle/>
        <a:p>
          <a:endParaRPr lang="en-US"/>
        </a:p>
      </dgm:t>
    </dgm:pt>
    <dgm:pt modelId="{FFFAE8B8-F49C-4234-8C90-9D1DD774B7A7}" type="sibTrans" cxnId="{1E89857F-DB32-42D0-A5D5-1947801D4CC1}">
      <dgm:prSet/>
      <dgm:spPr/>
      <dgm:t>
        <a:bodyPr/>
        <a:lstStyle/>
        <a:p>
          <a:endParaRPr lang="en-US"/>
        </a:p>
      </dgm:t>
    </dgm:pt>
    <dgm:pt modelId="{99DBBA86-4828-4DCB-932D-417D5F79B8B1}">
      <dgm:prSet phldrT="[Text]" custT="1"/>
      <dgm:spPr>
        <a:solidFill>
          <a:schemeClr val="accent3"/>
        </a:solidFill>
      </dgm:spPr>
      <dgm:t>
        <a:bodyPr/>
        <a:lstStyle/>
        <a:p>
          <a:r>
            <a:rPr lang="en-US" sz="1800" dirty="0" smtClean="0">
              <a:latin typeface="Chivo Light" panose="020B0604020202020204" charset="0"/>
            </a:rPr>
            <a:t>Maintenance of Records</a:t>
          </a:r>
          <a:endParaRPr lang="en-US" sz="1800" dirty="0">
            <a:latin typeface="Chivo Light" panose="020B0604020202020204" charset="0"/>
          </a:endParaRPr>
        </a:p>
      </dgm:t>
    </dgm:pt>
    <dgm:pt modelId="{7E7D130F-66D0-4B1F-B712-A4EA731B3F66}" type="parTrans" cxnId="{C00C08BC-F9CC-4B12-8D8A-4F46617AEE01}">
      <dgm:prSet/>
      <dgm:spPr/>
      <dgm:t>
        <a:bodyPr/>
        <a:lstStyle/>
        <a:p>
          <a:endParaRPr lang="en-US"/>
        </a:p>
      </dgm:t>
    </dgm:pt>
    <dgm:pt modelId="{42960015-77CD-4C94-B8B4-8B10BE9DF1FD}" type="sibTrans" cxnId="{C00C08BC-F9CC-4B12-8D8A-4F46617AEE01}">
      <dgm:prSet/>
      <dgm:spPr/>
      <dgm:t>
        <a:bodyPr/>
        <a:lstStyle/>
        <a:p>
          <a:endParaRPr lang="en-US"/>
        </a:p>
      </dgm:t>
    </dgm:pt>
    <dgm:pt modelId="{CA0C5D13-8282-4FAE-B38C-3AAB3AEE1AA9}">
      <dgm:prSet phldrT="[Text]" custT="1"/>
      <dgm:spPr>
        <a:solidFill>
          <a:schemeClr val="accent3"/>
        </a:solidFill>
      </dgm:spPr>
      <dgm:t>
        <a:bodyPr/>
        <a:lstStyle/>
        <a:p>
          <a:r>
            <a:rPr lang="en-US" sz="1800" dirty="0" smtClean="0">
              <a:latin typeface="Chivo Light" panose="020B0604020202020204" charset="0"/>
            </a:rPr>
            <a:t>Bid Protest</a:t>
          </a:r>
          <a:endParaRPr lang="en-US" sz="1800" dirty="0">
            <a:latin typeface="Chivo Light" panose="020B0604020202020204" charset="0"/>
          </a:endParaRPr>
        </a:p>
      </dgm:t>
    </dgm:pt>
    <dgm:pt modelId="{7CBFE72A-B98F-4F18-ABE6-8FCE8B6B9F86}" type="parTrans" cxnId="{ED7D195D-9D03-48AA-A882-555CC1609562}">
      <dgm:prSet/>
      <dgm:spPr/>
      <dgm:t>
        <a:bodyPr/>
        <a:lstStyle/>
        <a:p>
          <a:endParaRPr lang="en-US"/>
        </a:p>
      </dgm:t>
    </dgm:pt>
    <dgm:pt modelId="{E665A1DC-D8FF-4D47-87F9-E3130840C3DC}" type="sibTrans" cxnId="{ED7D195D-9D03-48AA-A882-555CC1609562}">
      <dgm:prSet/>
      <dgm:spPr/>
      <dgm:t>
        <a:bodyPr/>
        <a:lstStyle/>
        <a:p>
          <a:endParaRPr lang="en-US"/>
        </a:p>
      </dgm:t>
    </dgm:pt>
    <dgm:pt modelId="{2DC7224C-BE2C-400F-8742-79E833CB9387}">
      <dgm:prSet phldrT="[Text]" custT="1"/>
      <dgm:spPr>
        <a:solidFill>
          <a:schemeClr val="accent3"/>
        </a:solidFill>
      </dgm:spPr>
      <dgm:t>
        <a:bodyPr/>
        <a:lstStyle/>
        <a:p>
          <a:r>
            <a:rPr lang="en-US" sz="1800" dirty="0" smtClean="0">
              <a:latin typeface="Chivo Light" panose="020B0604020202020204" charset="0"/>
            </a:rPr>
            <a:t>Full and Open Competition</a:t>
          </a:r>
          <a:endParaRPr lang="en-US" sz="1800" dirty="0">
            <a:latin typeface="Chivo Light" panose="020B0604020202020204" charset="0"/>
          </a:endParaRPr>
        </a:p>
      </dgm:t>
    </dgm:pt>
    <dgm:pt modelId="{F7BF021D-B24D-4881-B7F7-F16F277FC8A5}" type="parTrans" cxnId="{E7E52B03-3D83-421E-826F-AE8D3194065E}">
      <dgm:prSet/>
      <dgm:spPr/>
      <dgm:t>
        <a:bodyPr/>
        <a:lstStyle/>
        <a:p>
          <a:endParaRPr lang="en-US"/>
        </a:p>
      </dgm:t>
    </dgm:pt>
    <dgm:pt modelId="{22194F22-AA93-46DC-9608-5ED25DDCDCB3}" type="sibTrans" cxnId="{E7E52B03-3D83-421E-826F-AE8D3194065E}">
      <dgm:prSet/>
      <dgm:spPr/>
      <dgm:t>
        <a:bodyPr/>
        <a:lstStyle/>
        <a:p>
          <a:endParaRPr lang="en-US"/>
        </a:p>
      </dgm:t>
    </dgm:pt>
    <dgm:pt modelId="{D245ABCE-FFE8-4111-B3B4-8F2F3784DFA5}" type="pres">
      <dgm:prSet presAssocID="{C4E67F78-00FD-4291-B967-1956CC66296C}" presName="linear" presStyleCnt="0">
        <dgm:presLayoutVars>
          <dgm:dir/>
          <dgm:animLvl val="lvl"/>
          <dgm:resizeHandles val="exact"/>
        </dgm:presLayoutVars>
      </dgm:prSet>
      <dgm:spPr/>
      <dgm:t>
        <a:bodyPr/>
        <a:lstStyle/>
        <a:p>
          <a:endParaRPr lang="en-US"/>
        </a:p>
      </dgm:t>
    </dgm:pt>
    <dgm:pt modelId="{DC2FFF98-8272-46C8-9548-370675A9B0D8}" type="pres">
      <dgm:prSet presAssocID="{AEBD515D-455F-46F9-9B5B-58D486498904}" presName="parentLin" presStyleCnt="0"/>
      <dgm:spPr/>
    </dgm:pt>
    <dgm:pt modelId="{FCEB2EB4-0EAE-4516-AE5F-6082DCA20451}" type="pres">
      <dgm:prSet presAssocID="{AEBD515D-455F-46F9-9B5B-58D486498904}" presName="parentLeftMargin" presStyleLbl="node1" presStyleIdx="0" presStyleCnt="5"/>
      <dgm:spPr/>
      <dgm:t>
        <a:bodyPr/>
        <a:lstStyle/>
        <a:p>
          <a:endParaRPr lang="en-US"/>
        </a:p>
      </dgm:t>
    </dgm:pt>
    <dgm:pt modelId="{23E0FF7F-701D-4217-9FB3-4EDDD0923C84}" type="pres">
      <dgm:prSet presAssocID="{AEBD515D-455F-46F9-9B5B-58D486498904}" presName="parentText" presStyleLbl="node1" presStyleIdx="0" presStyleCnt="5">
        <dgm:presLayoutVars>
          <dgm:chMax val="0"/>
          <dgm:bulletEnabled val="1"/>
        </dgm:presLayoutVars>
      </dgm:prSet>
      <dgm:spPr/>
      <dgm:t>
        <a:bodyPr/>
        <a:lstStyle/>
        <a:p>
          <a:endParaRPr lang="en-US"/>
        </a:p>
      </dgm:t>
    </dgm:pt>
    <dgm:pt modelId="{D6E4C667-0658-4BF0-A491-AEB9A6F53435}" type="pres">
      <dgm:prSet presAssocID="{AEBD515D-455F-46F9-9B5B-58D486498904}" presName="negativeSpace" presStyleCnt="0"/>
      <dgm:spPr/>
    </dgm:pt>
    <dgm:pt modelId="{A31D1CE8-208D-4293-A70F-2FEB0F1DF834}" type="pres">
      <dgm:prSet presAssocID="{AEBD515D-455F-46F9-9B5B-58D486498904}" presName="childText" presStyleLbl="conFgAcc1" presStyleIdx="0" presStyleCnt="5">
        <dgm:presLayoutVars>
          <dgm:bulletEnabled val="1"/>
        </dgm:presLayoutVars>
        <dgm:style>
          <a:lnRef idx="2">
            <a:schemeClr val="accent3"/>
          </a:lnRef>
          <a:fillRef idx="1">
            <a:schemeClr val="lt1"/>
          </a:fillRef>
          <a:effectRef idx="0">
            <a:schemeClr val="accent3"/>
          </a:effectRef>
          <a:fontRef idx="minor">
            <a:schemeClr val="dk1"/>
          </a:fontRef>
        </dgm:style>
      </dgm:prSet>
      <dgm:spPr/>
    </dgm:pt>
    <dgm:pt modelId="{62C2A574-1A80-453D-A6F3-ADBFA20B5F3D}" type="pres">
      <dgm:prSet presAssocID="{332D7E2A-9996-467A-A2DD-D2E83213A6AC}" presName="spaceBetweenRectangles" presStyleCnt="0"/>
      <dgm:spPr/>
    </dgm:pt>
    <dgm:pt modelId="{952394F3-E83C-46DF-8A1F-E8809AAD2963}" type="pres">
      <dgm:prSet presAssocID="{B2B1B895-43E5-4A82-AF92-4067769E7E05}" presName="parentLin" presStyleCnt="0"/>
      <dgm:spPr/>
    </dgm:pt>
    <dgm:pt modelId="{970C3B46-73AE-4F8F-9D46-F27496A55BF8}" type="pres">
      <dgm:prSet presAssocID="{B2B1B895-43E5-4A82-AF92-4067769E7E05}" presName="parentLeftMargin" presStyleLbl="node1" presStyleIdx="0" presStyleCnt="5"/>
      <dgm:spPr/>
      <dgm:t>
        <a:bodyPr/>
        <a:lstStyle/>
        <a:p>
          <a:endParaRPr lang="en-US"/>
        </a:p>
      </dgm:t>
    </dgm:pt>
    <dgm:pt modelId="{F1695CE4-8D30-40D0-93D9-5916DD201DD5}" type="pres">
      <dgm:prSet presAssocID="{B2B1B895-43E5-4A82-AF92-4067769E7E05}" presName="parentText" presStyleLbl="node1" presStyleIdx="1" presStyleCnt="5">
        <dgm:presLayoutVars>
          <dgm:chMax val="0"/>
          <dgm:bulletEnabled val="1"/>
        </dgm:presLayoutVars>
      </dgm:prSet>
      <dgm:spPr/>
      <dgm:t>
        <a:bodyPr/>
        <a:lstStyle/>
        <a:p>
          <a:endParaRPr lang="en-US"/>
        </a:p>
      </dgm:t>
    </dgm:pt>
    <dgm:pt modelId="{F125B6D8-E6EC-4399-903D-B89D10D91164}" type="pres">
      <dgm:prSet presAssocID="{B2B1B895-43E5-4A82-AF92-4067769E7E05}" presName="negativeSpace" presStyleCnt="0"/>
      <dgm:spPr/>
    </dgm:pt>
    <dgm:pt modelId="{C6C3EDA0-73BC-40B5-8246-34FC62B197A3}" type="pres">
      <dgm:prSet presAssocID="{B2B1B895-43E5-4A82-AF92-4067769E7E05}" presName="childText" presStyleLbl="conFgAcc1" presStyleIdx="1" presStyleCnt="5">
        <dgm:presLayoutVars>
          <dgm:bulletEnabled val="1"/>
        </dgm:presLayoutVars>
        <dgm:style>
          <a:lnRef idx="2">
            <a:schemeClr val="accent3"/>
          </a:lnRef>
          <a:fillRef idx="1">
            <a:schemeClr val="lt1"/>
          </a:fillRef>
          <a:effectRef idx="0">
            <a:schemeClr val="accent3"/>
          </a:effectRef>
          <a:fontRef idx="minor">
            <a:schemeClr val="dk1"/>
          </a:fontRef>
        </dgm:style>
      </dgm:prSet>
      <dgm:spPr/>
      <dgm:t>
        <a:bodyPr/>
        <a:lstStyle/>
        <a:p>
          <a:endParaRPr lang="en-US"/>
        </a:p>
      </dgm:t>
    </dgm:pt>
    <dgm:pt modelId="{127A6761-64B2-411B-AED2-682D89CEB927}" type="pres">
      <dgm:prSet presAssocID="{FFFAE8B8-F49C-4234-8C90-9D1DD774B7A7}" presName="spaceBetweenRectangles" presStyleCnt="0"/>
      <dgm:spPr/>
    </dgm:pt>
    <dgm:pt modelId="{4F236EC2-C4C2-4E93-A962-17FF5642ADD9}" type="pres">
      <dgm:prSet presAssocID="{99DBBA86-4828-4DCB-932D-417D5F79B8B1}" presName="parentLin" presStyleCnt="0"/>
      <dgm:spPr/>
    </dgm:pt>
    <dgm:pt modelId="{0BFDD953-6308-4555-8357-2CF49583B5DA}" type="pres">
      <dgm:prSet presAssocID="{99DBBA86-4828-4DCB-932D-417D5F79B8B1}" presName="parentLeftMargin" presStyleLbl="node1" presStyleIdx="1" presStyleCnt="5"/>
      <dgm:spPr/>
      <dgm:t>
        <a:bodyPr/>
        <a:lstStyle/>
        <a:p>
          <a:endParaRPr lang="en-US"/>
        </a:p>
      </dgm:t>
    </dgm:pt>
    <dgm:pt modelId="{4E08E453-2CC9-4D80-BECB-101EB5F93CC2}" type="pres">
      <dgm:prSet presAssocID="{99DBBA86-4828-4DCB-932D-417D5F79B8B1}" presName="parentText" presStyleLbl="node1" presStyleIdx="2" presStyleCnt="5">
        <dgm:presLayoutVars>
          <dgm:chMax val="0"/>
          <dgm:bulletEnabled val="1"/>
        </dgm:presLayoutVars>
      </dgm:prSet>
      <dgm:spPr/>
      <dgm:t>
        <a:bodyPr/>
        <a:lstStyle/>
        <a:p>
          <a:endParaRPr lang="en-US"/>
        </a:p>
      </dgm:t>
    </dgm:pt>
    <dgm:pt modelId="{E38F3F95-C9BE-4C3B-AFD8-BC507B6195FE}" type="pres">
      <dgm:prSet presAssocID="{99DBBA86-4828-4DCB-932D-417D5F79B8B1}" presName="negativeSpace" presStyleCnt="0"/>
      <dgm:spPr/>
    </dgm:pt>
    <dgm:pt modelId="{DB06000D-2071-49C5-9EB8-9B8715DD783E}" type="pres">
      <dgm:prSet presAssocID="{99DBBA86-4828-4DCB-932D-417D5F79B8B1}" presName="childText" presStyleLbl="conFgAcc1" presStyleIdx="2" presStyleCnt="5">
        <dgm:presLayoutVars>
          <dgm:bulletEnabled val="1"/>
        </dgm:presLayoutVars>
        <dgm:style>
          <a:lnRef idx="2">
            <a:schemeClr val="accent3"/>
          </a:lnRef>
          <a:fillRef idx="1">
            <a:schemeClr val="lt1"/>
          </a:fillRef>
          <a:effectRef idx="0">
            <a:schemeClr val="accent3"/>
          </a:effectRef>
          <a:fontRef idx="minor">
            <a:schemeClr val="dk1"/>
          </a:fontRef>
        </dgm:style>
      </dgm:prSet>
      <dgm:spPr/>
    </dgm:pt>
    <dgm:pt modelId="{04A8059E-9A3F-4980-98BF-C08429ADA176}" type="pres">
      <dgm:prSet presAssocID="{42960015-77CD-4C94-B8B4-8B10BE9DF1FD}" presName="spaceBetweenRectangles" presStyleCnt="0"/>
      <dgm:spPr/>
    </dgm:pt>
    <dgm:pt modelId="{AE33B272-15F4-4ED8-98D1-BF4676E17909}" type="pres">
      <dgm:prSet presAssocID="{CA0C5D13-8282-4FAE-B38C-3AAB3AEE1AA9}" presName="parentLin" presStyleCnt="0"/>
      <dgm:spPr/>
    </dgm:pt>
    <dgm:pt modelId="{EF82577D-FE4C-4F19-8C09-A9A2DF2283D9}" type="pres">
      <dgm:prSet presAssocID="{CA0C5D13-8282-4FAE-B38C-3AAB3AEE1AA9}" presName="parentLeftMargin" presStyleLbl="node1" presStyleIdx="2" presStyleCnt="5"/>
      <dgm:spPr/>
      <dgm:t>
        <a:bodyPr/>
        <a:lstStyle/>
        <a:p>
          <a:endParaRPr lang="en-US"/>
        </a:p>
      </dgm:t>
    </dgm:pt>
    <dgm:pt modelId="{72553E77-A842-4E83-972E-F899AF59539E}" type="pres">
      <dgm:prSet presAssocID="{CA0C5D13-8282-4FAE-B38C-3AAB3AEE1AA9}" presName="parentText" presStyleLbl="node1" presStyleIdx="3" presStyleCnt="5">
        <dgm:presLayoutVars>
          <dgm:chMax val="0"/>
          <dgm:bulletEnabled val="1"/>
        </dgm:presLayoutVars>
      </dgm:prSet>
      <dgm:spPr/>
      <dgm:t>
        <a:bodyPr/>
        <a:lstStyle/>
        <a:p>
          <a:endParaRPr lang="en-US"/>
        </a:p>
      </dgm:t>
    </dgm:pt>
    <dgm:pt modelId="{E604DDBE-1B22-4761-91E9-6FFD2E0A18A9}" type="pres">
      <dgm:prSet presAssocID="{CA0C5D13-8282-4FAE-B38C-3AAB3AEE1AA9}" presName="negativeSpace" presStyleCnt="0"/>
      <dgm:spPr/>
    </dgm:pt>
    <dgm:pt modelId="{2ACD8F6A-5294-4E57-93CB-CF8CE2814F9D}" type="pres">
      <dgm:prSet presAssocID="{CA0C5D13-8282-4FAE-B38C-3AAB3AEE1AA9}" presName="childText" presStyleLbl="conFgAcc1" presStyleIdx="3" presStyleCnt="5">
        <dgm:presLayoutVars>
          <dgm:bulletEnabled val="1"/>
        </dgm:presLayoutVars>
        <dgm:style>
          <a:lnRef idx="2">
            <a:schemeClr val="accent3"/>
          </a:lnRef>
          <a:fillRef idx="1">
            <a:schemeClr val="lt1"/>
          </a:fillRef>
          <a:effectRef idx="0">
            <a:schemeClr val="accent3"/>
          </a:effectRef>
          <a:fontRef idx="minor">
            <a:schemeClr val="dk1"/>
          </a:fontRef>
        </dgm:style>
      </dgm:prSet>
      <dgm:spPr/>
    </dgm:pt>
    <dgm:pt modelId="{1BC95763-9372-43AF-803E-5C45D365840A}" type="pres">
      <dgm:prSet presAssocID="{E665A1DC-D8FF-4D47-87F9-E3130840C3DC}" presName="spaceBetweenRectangles" presStyleCnt="0"/>
      <dgm:spPr/>
    </dgm:pt>
    <dgm:pt modelId="{46696789-B739-4DDC-9C08-07D4632A280C}" type="pres">
      <dgm:prSet presAssocID="{2DC7224C-BE2C-400F-8742-79E833CB9387}" presName="parentLin" presStyleCnt="0"/>
      <dgm:spPr/>
    </dgm:pt>
    <dgm:pt modelId="{654C3B13-773E-4248-8898-8E31C6B860C8}" type="pres">
      <dgm:prSet presAssocID="{2DC7224C-BE2C-400F-8742-79E833CB9387}" presName="parentLeftMargin" presStyleLbl="node1" presStyleIdx="3" presStyleCnt="5"/>
      <dgm:spPr/>
      <dgm:t>
        <a:bodyPr/>
        <a:lstStyle/>
        <a:p>
          <a:endParaRPr lang="en-US"/>
        </a:p>
      </dgm:t>
    </dgm:pt>
    <dgm:pt modelId="{D01139DE-7819-4F11-85F7-FD2014518144}" type="pres">
      <dgm:prSet presAssocID="{2DC7224C-BE2C-400F-8742-79E833CB9387}" presName="parentText" presStyleLbl="node1" presStyleIdx="4" presStyleCnt="5">
        <dgm:presLayoutVars>
          <dgm:chMax val="0"/>
          <dgm:bulletEnabled val="1"/>
        </dgm:presLayoutVars>
      </dgm:prSet>
      <dgm:spPr/>
      <dgm:t>
        <a:bodyPr/>
        <a:lstStyle/>
        <a:p>
          <a:endParaRPr lang="en-US"/>
        </a:p>
      </dgm:t>
    </dgm:pt>
    <dgm:pt modelId="{7DF0F265-D749-4DA4-B854-7561BC7F4D5B}" type="pres">
      <dgm:prSet presAssocID="{2DC7224C-BE2C-400F-8742-79E833CB9387}" presName="negativeSpace" presStyleCnt="0"/>
      <dgm:spPr/>
    </dgm:pt>
    <dgm:pt modelId="{3A928960-05CF-4A5B-A526-BC95FB90BE44}" type="pres">
      <dgm:prSet presAssocID="{2DC7224C-BE2C-400F-8742-79E833CB9387}" presName="childText" presStyleLbl="conFgAcc1" presStyleIdx="4" presStyleCnt="5">
        <dgm:presLayoutVars>
          <dgm:bulletEnabled val="1"/>
        </dgm:presLayoutVars>
        <dgm:style>
          <a:lnRef idx="2">
            <a:schemeClr val="accent3"/>
          </a:lnRef>
          <a:fillRef idx="1">
            <a:schemeClr val="lt1"/>
          </a:fillRef>
          <a:effectRef idx="0">
            <a:schemeClr val="accent3"/>
          </a:effectRef>
          <a:fontRef idx="minor">
            <a:schemeClr val="dk1"/>
          </a:fontRef>
        </dgm:style>
      </dgm:prSet>
      <dgm:spPr/>
    </dgm:pt>
  </dgm:ptLst>
  <dgm:cxnLst>
    <dgm:cxn modelId="{F56019BE-F8A8-4584-BC1E-11F3C8BA5E6C}" type="presOf" srcId="{99DBBA86-4828-4DCB-932D-417D5F79B8B1}" destId="{4E08E453-2CC9-4D80-BECB-101EB5F93CC2}" srcOrd="1" destOrd="0" presId="urn:microsoft.com/office/officeart/2005/8/layout/list1"/>
    <dgm:cxn modelId="{F07E3B43-6428-4AED-BC13-22E7328669EE}" type="presOf" srcId="{99DBBA86-4828-4DCB-932D-417D5F79B8B1}" destId="{0BFDD953-6308-4555-8357-2CF49583B5DA}" srcOrd="0" destOrd="0" presId="urn:microsoft.com/office/officeart/2005/8/layout/list1"/>
    <dgm:cxn modelId="{4FFCF9A5-FF5A-4647-ADA6-9C89FAF5307D}" type="presOf" srcId="{2DC7224C-BE2C-400F-8742-79E833CB9387}" destId="{654C3B13-773E-4248-8898-8E31C6B860C8}" srcOrd="0" destOrd="0" presId="urn:microsoft.com/office/officeart/2005/8/layout/list1"/>
    <dgm:cxn modelId="{ED7D195D-9D03-48AA-A882-555CC1609562}" srcId="{C4E67F78-00FD-4291-B967-1956CC66296C}" destId="{CA0C5D13-8282-4FAE-B38C-3AAB3AEE1AA9}" srcOrd="3" destOrd="0" parTransId="{7CBFE72A-B98F-4F18-ABE6-8FCE8B6B9F86}" sibTransId="{E665A1DC-D8FF-4D47-87F9-E3130840C3DC}"/>
    <dgm:cxn modelId="{4FC4A221-FEB1-4596-82AC-855BBF4F2DC4}" type="presOf" srcId="{B2B1B895-43E5-4A82-AF92-4067769E7E05}" destId="{F1695CE4-8D30-40D0-93D9-5916DD201DD5}" srcOrd="1" destOrd="0" presId="urn:microsoft.com/office/officeart/2005/8/layout/list1"/>
    <dgm:cxn modelId="{231BA698-7690-4FE0-8925-86F11857D72F}" type="presOf" srcId="{B2B1B895-43E5-4A82-AF92-4067769E7E05}" destId="{970C3B46-73AE-4F8F-9D46-F27496A55BF8}" srcOrd="0" destOrd="0" presId="urn:microsoft.com/office/officeart/2005/8/layout/list1"/>
    <dgm:cxn modelId="{E7E52B03-3D83-421E-826F-AE8D3194065E}" srcId="{C4E67F78-00FD-4291-B967-1956CC66296C}" destId="{2DC7224C-BE2C-400F-8742-79E833CB9387}" srcOrd="4" destOrd="0" parTransId="{F7BF021D-B24D-4881-B7F7-F16F277FC8A5}" sibTransId="{22194F22-AA93-46DC-9608-5ED25DDCDCB3}"/>
    <dgm:cxn modelId="{6E5ED192-E56C-45B3-85F0-10E4419EFD70}" srcId="{C4E67F78-00FD-4291-B967-1956CC66296C}" destId="{AEBD515D-455F-46F9-9B5B-58D486498904}" srcOrd="0" destOrd="0" parTransId="{85DF36FD-5605-4727-B01B-2387A48C43CF}" sibTransId="{332D7E2A-9996-467A-A2DD-D2E83213A6AC}"/>
    <dgm:cxn modelId="{FE62DDD8-4020-46D6-AB71-DB16F852999C}" type="presOf" srcId="{AEBD515D-455F-46F9-9B5B-58D486498904}" destId="{FCEB2EB4-0EAE-4516-AE5F-6082DCA20451}" srcOrd="0" destOrd="0" presId="urn:microsoft.com/office/officeart/2005/8/layout/list1"/>
    <dgm:cxn modelId="{BF91FEFD-21BC-4531-BE13-BDDD25E0A466}" type="presOf" srcId="{AEBD515D-455F-46F9-9B5B-58D486498904}" destId="{23E0FF7F-701D-4217-9FB3-4EDDD0923C84}" srcOrd="1" destOrd="0" presId="urn:microsoft.com/office/officeart/2005/8/layout/list1"/>
    <dgm:cxn modelId="{46ABE187-44DD-4ED1-9778-D4C81835680E}" type="presOf" srcId="{2DC7224C-BE2C-400F-8742-79E833CB9387}" destId="{D01139DE-7819-4F11-85F7-FD2014518144}" srcOrd="1" destOrd="0" presId="urn:microsoft.com/office/officeart/2005/8/layout/list1"/>
    <dgm:cxn modelId="{1E89857F-DB32-42D0-A5D5-1947801D4CC1}" srcId="{C4E67F78-00FD-4291-B967-1956CC66296C}" destId="{B2B1B895-43E5-4A82-AF92-4067769E7E05}" srcOrd="1" destOrd="0" parTransId="{0B3DBA63-CB5B-440F-8E34-B56E0CB8FE95}" sibTransId="{FFFAE8B8-F49C-4234-8C90-9D1DD774B7A7}"/>
    <dgm:cxn modelId="{0BE2ACD2-F682-44BE-9365-8CD80C1FBAC9}" type="presOf" srcId="{CA0C5D13-8282-4FAE-B38C-3AAB3AEE1AA9}" destId="{EF82577D-FE4C-4F19-8C09-A9A2DF2283D9}" srcOrd="0" destOrd="0" presId="urn:microsoft.com/office/officeart/2005/8/layout/list1"/>
    <dgm:cxn modelId="{E065CE77-7035-4A35-ACE2-8F7C005122CC}" type="presOf" srcId="{CA0C5D13-8282-4FAE-B38C-3AAB3AEE1AA9}" destId="{72553E77-A842-4E83-972E-F899AF59539E}" srcOrd="1" destOrd="0" presId="urn:microsoft.com/office/officeart/2005/8/layout/list1"/>
    <dgm:cxn modelId="{92F25802-0EEE-4631-9333-6F8367B839D7}" type="presOf" srcId="{C4E67F78-00FD-4291-B967-1956CC66296C}" destId="{D245ABCE-FFE8-4111-B3B4-8F2F3784DFA5}" srcOrd="0" destOrd="0" presId="urn:microsoft.com/office/officeart/2005/8/layout/list1"/>
    <dgm:cxn modelId="{C00C08BC-F9CC-4B12-8D8A-4F46617AEE01}" srcId="{C4E67F78-00FD-4291-B967-1956CC66296C}" destId="{99DBBA86-4828-4DCB-932D-417D5F79B8B1}" srcOrd="2" destOrd="0" parTransId="{7E7D130F-66D0-4B1F-B712-A4EA731B3F66}" sibTransId="{42960015-77CD-4C94-B8B4-8B10BE9DF1FD}"/>
    <dgm:cxn modelId="{AAA23E41-0DF1-4BD7-A59A-8A2909F637BC}" type="presParOf" srcId="{D245ABCE-FFE8-4111-B3B4-8F2F3784DFA5}" destId="{DC2FFF98-8272-46C8-9548-370675A9B0D8}" srcOrd="0" destOrd="0" presId="urn:microsoft.com/office/officeart/2005/8/layout/list1"/>
    <dgm:cxn modelId="{E20FE26B-2739-4253-8693-AB78733AEC0C}" type="presParOf" srcId="{DC2FFF98-8272-46C8-9548-370675A9B0D8}" destId="{FCEB2EB4-0EAE-4516-AE5F-6082DCA20451}" srcOrd="0" destOrd="0" presId="urn:microsoft.com/office/officeart/2005/8/layout/list1"/>
    <dgm:cxn modelId="{402EE106-1A4A-4850-A5B7-44DD8E0F81A8}" type="presParOf" srcId="{DC2FFF98-8272-46C8-9548-370675A9B0D8}" destId="{23E0FF7F-701D-4217-9FB3-4EDDD0923C84}" srcOrd="1" destOrd="0" presId="urn:microsoft.com/office/officeart/2005/8/layout/list1"/>
    <dgm:cxn modelId="{C33874DD-43D0-40D4-BA71-60B030E6E876}" type="presParOf" srcId="{D245ABCE-FFE8-4111-B3B4-8F2F3784DFA5}" destId="{D6E4C667-0658-4BF0-A491-AEB9A6F53435}" srcOrd="1" destOrd="0" presId="urn:microsoft.com/office/officeart/2005/8/layout/list1"/>
    <dgm:cxn modelId="{7991BB94-6708-40AD-B124-A0ADB3985FDB}" type="presParOf" srcId="{D245ABCE-FFE8-4111-B3B4-8F2F3784DFA5}" destId="{A31D1CE8-208D-4293-A70F-2FEB0F1DF834}" srcOrd="2" destOrd="0" presId="urn:microsoft.com/office/officeart/2005/8/layout/list1"/>
    <dgm:cxn modelId="{170218D0-7624-4168-A005-05614497E3B8}" type="presParOf" srcId="{D245ABCE-FFE8-4111-B3B4-8F2F3784DFA5}" destId="{62C2A574-1A80-453D-A6F3-ADBFA20B5F3D}" srcOrd="3" destOrd="0" presId="urn:microsoft.com/office/officeart/2005/8/layout/list1"/>
    <dgm:cxn modelId="{3A35C53A-406C-4B4F-AE2B-20FEB3E3DFE6}" type="presParOf" srcId="{D245ABCE-FFE8-4111-B3B4-8F2F3784DFA5}" destId="{952394F3-E83C-46DF-8A1F-E8809AAD2963}" srcOrd="4" destOrd="0" presId="urn:microsoft.com/office/officeart/2005/8/layout/list1"/>
    <dgm:cxn modelId="{0F19A0F3-8F72-4A9C-A7B7-3B6A270E895E}" type="presParOf" srcId="{952394F3-E83C-46DF-8A1F-E8809AAD2963}" destId="{970C3B46-73AE-4F8F-9D46-F27496A55BF8}" srcOrd="0" destOrd="0" presId="urn:microsoft.com/office/officeart/2005/8/layout/list1"/>
    <dgm:cxn modelId="{71670A53-34E8-43B7-B248-7D53221758C4}" type="presParOf" srcId="{952394F3-E83C-46DF-8A1F-E8809AAD2963}" destId="{F1695CE4-8D30-40D0-93D9-5916DD201DD5}" srcOrd="1" destOrd="0" presId="urn:microsoft.com/office/officeart/2005/8/layout/list1"/>
    <dgm:cxn modelId="{2C12DE47-6CCE-422B-B96A-D6AAE0A275F5}" type="presParOf" srcId="{D245ABCE-FFE8-4111-B3B4-8F2F3784DFA5}" destId="{F125B6D8-E6EC-4399-903D-B89D10D91164}" srcOrd="5" destOrd="0" presId="urn:microsoft.com/office/officeart/2005/8/layout/list1"/>
    <dgm:cxn modelId="{E0F531A3-7DD3-401C-8132-1DEAFA371A5F}" type="presParOf" srcId="{D245ABCE-FFE8-4111-B3B4-8F2F3784DFA5}" destId="{C6C3EDA0-73BC-40B5-8246-34FC62B197A3}" srcOrd="6" destOrd="0" presId="urn:microsoft.com/office/officeart/2005/8/layout/list1"/>
    <dgm:cxn modelId="{75A366CA-79DE-45CF-BCB6-0AF8374248D5}" type="presParOf" srcId="{D245ABCE-FFE8-4111-B3B4-8F2F3784DFA5}" destId="{127A6761-64B2-411B-AED2-682D89CEB927}" srcOrd="7" destOrd="0" presId="urn:microsoft.com/office/officeart/2005/8/layout/list1"/>
    <dgm:cxn modelId="{09C65F9A-4530-4CDD-B891-6FDD94B29C8A}" type="presParOf" srcId="{D245ABCE-FFE8-4111-B3B4-8F2F3784DFA5}" destId="{4F236EC2-C4C2-4E93-A962-17FF5642ADD9}" srcOrd="8" destOrd="0" presId="urn:microsoft.com/office/officeart/2005/8/layout/list1"/>
    <dgm:cxn modelId="{90BC2DDF-8ACD-4DE6-8F32-33F929462EC5}" type="presParOf" srcId="{4F236EC2-C4C2-4E93-A962-17FF5642ADD9}" destId="{0BFDD953-6308-4555-8357-2CF49583B5DA}" srcOrd="0" destOrd="0" presId="urn:microsoft.com/office/officeart/2005/8/layout/list1"/>
    <dgm:cxn modelId="{8EA957AC-FF87-425E-B36F-A89F3C912966}" type="presParOf" srcId="{4F236EC2-C4C2-4E93-A962-17FF5642ADD9}" destId="{4E08E453-2CC9-4D80-BECB-101EB5F93CC2}" srcOrd="1" destOrd="0" presId="urn:microsoft.com/office/officeart/2005/8/layout/list1"/>
    <dgm:cxn modelId="{B5CC01AF-4834-4804-8BF1-52C68D050A9C}" type="presParOf" srcId="{D245ABCE-FFE8-4111-B3B4-8F2F3784DFA5}" destId="{E38F3F95-C9BE-4C3B-AFD8-BC507B6195FE}" srcOrd="9" destOrd="0" presId="urn:microsoft.com/office/officeart/2005/8/layout/list1"/>
    <dgm:cxn modelId="{ACAB1C0B-4C36-42D7-988A-22596DC7B7DF}" type="presParOf" srcId="{D245ABCE-FFE8-4111-B3B4-8F2F3784DFA5}" destId="{DB06000D-2071-49C5-9EB8-9B8715DD783E}" srcOrd="10" destOrd="0" presId="urn:microsoft.com/office/officeart/2005/8/layout/list1"/>
    <dgm:cxn modelId="{EC4F786F-D24B-45C6-9626-5C5397EC0356}" type="presParOf" srcId="{D245ABCE-FFE8-4111-B3B4-8F2F3784DFA5}" destId="{04A8059E-9A3F-4980-98BF-C08429ADA176}" srcOrd="11" destOrd="0" presId="urn:microsoft.com/office/officeart/2005/8/layout/list1"/>
    <dgm:cxn modelId="{6A1DF8DA-4578-4275-91E1-95BA2600D9F5}" type="presParOf" srcId="{D245ABCE-FFE8-4111-B3B4-8F2F3784DFA5}" destId="{AE33B272-15F4-4ED8-98D1-BF4676E17909}" srcOrd="12" destOrd="0" presId="urn:microsoft.com/office/officeart/2005/8/layout/list1"/>
    <dgm:cxn modelId="{B86E6433-A68E-4ECF-988A-A4AE5ED0E58F}" type="presParOf" srcId="{AE33B272-15F4-4ED8-98D1-BF4676E17909}" destId="{EF82577D-FE4C-4F19-8C09-A9A2DF2283D9}" srcOrd="0" destOrd="0" presId="urn:microsoft.com/office/officeart/2005/8/layout/list1"/>
    <dgm:cxn modelId="{39326291-E9E5-414E-8D9F-DCB14045922D}" type="presParOf" srcId="{AE33B272-15F4-4ED8-98D1-BF4676E17909}" destId="{72553E77-A842-4E83-972E-F899AF59539E}" srcOrd="1" destOrd="0" presId="urn:microsoft.com/office/officeart/2005/8/layout/list1"/>
    <dgm:cxn modelId="{85B3BDF1-4675-4B55-8C84-AC86EBC3AC25}" type="presParOf" srcId="{D245ABCE-FFE8-4111-B3B4-8F2F3784DFA5}" destId="{E604DDBE-1B22-4761-91E9-6FFD2E0A18A9}" srcOrd="13" destOrd="0" presId="urn:microsoft.com/office/officeart/2005/8/layout/list1"/>
    <dgm:cxn modelId="{EDEC6D5E-2134-4086-813B-2B4CC99EC8BE}" type="presParOf" srcId="{D245ABCE-FFE8-4111-B3B4-8F2F3784DFA5}" destId="{2ACD8F6A-5294-4E57-93CB-CF8CE2814F9D}" srcOrd="14" destOrd="0" presId="urn:microsoft.com/office/officeart/2005/8/layout/list1"/>
    <dgm:cxn modelId="{7B10D1B3-B20F-4215-9E91-69D2613322FF}" type="presParOf" srcId="{D245ABCE-FFE8-4111-B3B4-8F2F3784DFA5}" destId="{1BC95763-9372-43AF-803E-5C45D365840A}" srcOrd="15" destOrd="0" presId="urn:microsoft.com/office/officeart/2005/8/layout/list1"/>
    <dgm:cxn modelId="{4FED92A5-24E2-4748-86A1-5F328EC2748D}" type="presParOf" srcId="{D245ABCE-FFE8-4111-B3B4-8F2F3784DFA5}" destId="{46696789-B739-4DDC-9C08-07D4632A280C}" srcOrd="16" destOrd="0" presId="urn:microsoft.com/office/officeart/2005/8/layout/list1"/>
    <dgm:cxn modelId="{BB3B0927-6864-4E0E-AC7F-8A6806C4D87C}" type="presParOf" srcId="{46696789-B739-4DDC-9C08-07D4632A280C}" destId="{654C3B13-773E-4248-8898-8E31C6B860C8}" srcOrd="0" destOrd="0" presId="urn:microsoft.com/office/officeart/2005/8/layout/list1"/>
    <dgm:cxn modelId="{D8524612-83CB-42A2-B2B0-6DA5E755952F}" type="presParOf" srcId="{46696789-B739-4DDC-9C08-07D4632A280C}" destId="{D01139DE-7819-4F11-85F7-FD2014518144}" srcOrd="1" destOrd="0" presId="urn:microsoft.com/office/officeart/2005/8/layout/list1"/>
    <dgm:cxn modelId="{7FA4830A-21F0-4709-8732-DC47C1982FAB}" type="presParOf" srcId="{D245ABCE-FFE8-4111-B3B4-8F2F3784DFA5}" destId="{7DF0F265-D749-4DA4-B854-7561BC7F4D5B}" srcOrd="17" destOrd="0" presId="urn:microsoft.com/office/officeart/2005/8/layout/list1"/>
    <dgm:cxn modelId="{C54DD084-3E7C-481D-8CE2-C020250F5812}" type="presParOf" srcId="{D245ABCE-FFE8-4111-B3B4-8F2F3784DFA5}" destId="{3A928960-05CF-4A5B-A526-BC95FB90BE44}" srcOrd="18"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4E67F78-00FD-4291-B967-1956CC6629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BD515D-455F-46F9-9B5B-58D486498904}">
      <dgm:prSet phldrT="[Text]" custT="1"/>
      <dgm:spPr>
        <a:solidFill>
          <a:schemeClr val="accent3"/>
        </a:solidFill>
      </dgm:spPr>
      <dgm:t>
        <a:bodyPr/>
        <a:lstStyle/>
        <a:p>
          <a:r>
            <a:rPr lang="en-US" sz="1800" dirty="0" smtClean="0">
              <a:latin typeface="Chivo Light" panose="020B0604020202020204" charset="0"/>
            </a:rPr>
            <a:t>Surplus Property</a:t>
          </a:r>
          <a:endParaRPr lang="en-US" sz="1800" dirty="0">
            <a:latin typeface="Chivo Light" panose="020B0604020202020204" charset="0"/>
          </a:endParaRPr>
        </a:p>
      </dgm:t>
    </dgm:pt>
    <dgm:pt modelId="{85DF36FD-5605-4727-B01B-2387A48C43CF}" type="parTrans" cxnId="{6E5ED192-E56C-45B3-85F0-10E4419EFD70}">
      <dgm:prSet/>
      <dgm:spPr/>
      <dgm:t>
        <a:bodyPr/>
        <a:lstStyle/>
        <a:p>
          <a:endParaRPr lang="en-US"/>
        </a:p>
      </dgm:t>
    </dgm:pt>
    <dgm:pt modelId="{332D7E2A-9996-467A-A2DD-D2E83213A6AC}" type="sibTrans" cxnId="{6E5ED192-E56C-45B3-85F0-10E4419EFD70}">
      <dgm:prSet/>
      <dgm:spPr/>
      <dgm:t>
        <a:bodyPr/>
        <a:lstStyle/>
        <a:p>
          <a:endParaRPr lang="en-US"/>
        </a:p>
      </dgm:t>
    </dgm:pt>
    <dgm:pt modelId="{B2B1B895-43E5-4A82-AF92-4067769E7E05}">
      <dgm:prSet phldrT="[Text]" custT="1"/>
      <dgm:spPr>
        <a:solidFill>
          <a:schemeClr val="accent3"/>
        </a:solidFill>
      </dgm:spPr>
      <dgm:t>
        <a:bodyPr/>
        <a:lstStyle/>
        <a:p>
          <a:r>
            <a:rPr lang="en-US" sz="1800" dirty="0" smtClean="0">
              <a:latin typeface="Chivo Light" panose="020B0604020202020204" charset="0"/>
            </a:rPr>
            <a:t>Responsible Contractors</a:t>
          </a:r>
          <a:endParaRPr lang="en-US" sz="1800" dirty="0">
            <a:latin typeface="Chivo Light" panose="020B0604020202020204" charset="0"/>
          </a:endParaRPr>
        </a:p>
      </dgm:t>
    </dgm:pt>
    <dgm:pt modelId="{0B3DBA63-CB5B-440F-8E34-B56E0CB8FE95}" type="parTrans" cxnId="{1E89857F-DB32-42D0-A5D5-1947801D4CC1}">
      <dgm:prSet/>
      <dgm:spPr/>
      <dgm:t>
        <a:bodyPr/>
        <a:lstStyle/>
        <a:p>
          <a:endParaRPr lang="en-US"/>
        </a:p>
      </dgm:t>
    </dgm:pt>
    <dgm:pt modelId="{FFFAE8B8-F49C-4234-8C90-9D1DD774B7A7}" type="sibTrans" cxnId="{1E89857F-DB32-42D0-A5D5-1947801D4CC1}">
      <dgm:prSet/>
      <dgm:spPr/>
      <dgm:t>
        <a:bodyPr/>
        <a:lstStyle/>
        <a:p>
          <a:endParaRPr lang="en-US"/>
        </a:p>
      </dgm:t>
    </dgm:pt>
    <dgm:pt modelId="{99DBBA86-4828-4DCB-932D-417D5F79B8B1}">
      <dgm:prSet phldrT="[Text]" custT="1"/>
      <dgm:spPr>
        <a:solidFill>
          <a:schemeClr val="accent3"/>
        </a:solidFill>
      </dgm:spPr>
      <dgm:t>
        <a:bodyPr/>
        <a:lstStyle/>
        <a:p>
          <a:r>
            <a:rPr lang="en-US" sz="1800" dirty="0" smtClean="0">
              <a:latin typeface="Chivo Light" panose="020B0604020202020204" charset="0"/>
            </a:rPr>
            <a:t>Maintenance of Records</a:t>
          </a:r>
          <a:endParaRPr lang="en-US" sz="1800" dirty="0">
            <a:latin typeface="Chivo Light" panose="020B0604020202020204" charset="0"/>
          </a:endParaRPr>
        </a:p>
      </dgm:t>
    </dgm:pt>
    <dgm:pt modelId="{7E7D130F-66D0-4B1F-B712-A4EA731B3F66}" type="parTrans" cxnId="{C00C08BC-F9CC-4B12-8D8A-4F46617AEE01}">
      <dgm:prSet/>
      <dgm:spPr/>
      <dgm:t>
        <a:bodyPr/>
        <a:lstStyle/>
        <a:p>
          <a:endParaRPr lang="en-US"/>
        </a:p>
      </dgm:t>
    </dgm:pt>
    <dgm:pt modelId="{42960015-77CD-4C94-B8B4-8B10BE9DF1FD}" type="sibTrans" cxnId="{C00C08BC-F9CC-4B12-8D8A-4F46617AEE01}">
      <dgm:prSet/>
      <dgm:spPr/>
      <dgm:t>
        <a:bodyPr/>
        <a:lstStyle/>
        <a:p>
          <a:endParaRPr lang="en-US"/>
        </a:p>
      </dgm:t>
    </dgm:pt>
    <dgm:pt modelId="{CA0C5D13-8282-4FAE-B38C-3AAB3AEE1AA9}">
      <dgm:prSet phldrT="[Text]" custT="1"/>
      <dgm:spPr>
        <a:solidFill>
          <a:schemeClr val="accent3"/>
        </a:solidFill>
      </dgm:spPr>
      <dgm:t>
        <a:bodyPr/>
        <a:lstStyle/>
        <a:p>
          <a:r>
            <a:rPr lang="en-US" sz="1800" dirty="0" smtClean="0">
              <a:latin typeface="Chivo Light" panose="020B0604020202020204" charset="0"/>
            </a:rPr>
            <a:t>Bid Protest</a:t>
          </a:r>
          <a:endParaRPr lang="en-US" sz="1800" dirty="0">
            <a:latin typeface="Chivo Light" panose="020B0604020202020204" charset="0"/>
          </a:endParaRPr>
        </a:p>
      </dgm:t>
    </dgm:pt>
    <dgm:pt modelId="{7CBFE72A-B98F-4F18-ABE6-8FCE8B6B9F86}" type="parTrans" cxnId="{ED7D195D-9D03-48AA-A882-555CC1609562}">
      <dgm:prSet/>
      <dgm:spPr/>
      <dgm:t>
        <a:bodyPr/>
        <a:lstStyle/>
        <a:p>
          <a:endParaRPr lang="en-US"/>
        </a:p>
      </dgm:t>
    </dgm:pt>
    <dgm:pt modelId="{E665A1DC-D8FF-4D47-87F9-E3130840C3DC}" type="sibTrans" cxnId="{ED7D195D-9D03-48AA-A882-555CC1609562}">
      <dgm:prSet/>
      <dgm:spPr/>
      <dgm:t>
        <a:bodyPr/>
        <a:lstStyle/>
        <a:p>
          <a:endParaRPr lang="en-US"/>
        </a:p>
      </dgm:t>
    </dgm:pt>
    <dgm:pt modelId="{2DC7224C-BE2C-400F-8742-79E833CB9387}">
      <dgm:prSet phldrT="[Text]" custT="1"/>
      <dgm:spPr>
        <a:solidFill>
          <a:schemeClr val="accent3"/>
        </a:solidFill>
      </dgm:spPr>
      <dgm:t>
        <a:bodyPr/>
        <a:lstStyle/>
        <a:p>
          <a:r>
            <a:rPr lang="en-US" sz="1800" dirty="0" smtClean="0">
              <a:latin typeface="Chivo Light" panose="020B0604020202020204" charset="0"/>
            </a:rPr>
            <a:t>Full and Open Competition</a:t>
          </a:r>
          <a:endParaRPr lang="en-US" sz="1800" dirty="0">
            <a:latin typeface="Chivo Light" panose="020B0604020202020204" charset="0"/>
          </a:endParaRPr>
        </a:p>
      </dgm:t>
    </dgm:pt>
    <dgm:pt modelId="{F7BF021D-B24D-4881-B7F7-F16F277FC8A5}" type="parTrans" cxnId="{E7E52B03-3D83-421E-826F-AE8D3194065E}">
      <dgm:prSet/>
      <dgm:spPr/>
      <dgm:t>
        <a:bodyPr/>
        <a:lstStyle/>
        <a:p>
          <a:endParaRPr lang="en-US"/>
        </a:p>
      </dgm:t>
    </dgm:pt>
    <dgm:pt modelId="{22194F22-AA93-46DC-9608-5ED25DDCDCB3}" type="sibTrans" cxnId="{E7E52B03-3D83-421E-826F-AE8D3194065E}">
      <dgm:prSet/>
      <dgm:spPr/>
      <dgm:t>
        <a:bodyPr/>
        <a:lstStyle/>
        <a:p>
          <a:endParaRPr lang="en-US"/>
        </a:p>
      </dgm:t>
    </dgm:pt>
    <dgm:pt modelId="{D245ABCE-FFE8-4111-B3B4-8F2F3784DFA5}" type="pres">
      <dgm:prSet presAssocID="{C4E67F78-00FD-4291-B967-1956CC66296C}" presName="linear" presStyleCnt="0">
        <dgm:presLayoutVars>
          <dgm:dir/>
          <dgm:animLvl val="lvl"/>
          <dgm:resizeHandles val="exact"/>
        </dgm:presLayoutVars>
      </dgm:prSet>
      <dgm:spPr/>
      <dgm:t>
        <a:bodyPr/>
        <a:lstStyle/>
        <a:p>
          <a:endParaRPr lang="en-US"/>
        </a:p>
      </dgm:t>
    </dgm:pt>
    <dgm:pt modelId="{DC2FFF98-8272-46C8-9548-370675A9B0D8}" type="pres">
      <dgm:prSet presAssocID="{AEBD515D-455F-46F9-9B5B-58D486498904}" presName="parentLin" presStyleCnt="0"/>
      <dgm:spPr/>
    </dgm:pt>
    <dgm:pt modelId="{FCEB2EB4-0EAE-4516-AE5F-6082DCA20451}" type="pres">
      <dgm:prSet presAssocID="{AEBD515D-455F-46F9-9B5B-58D486498904}" presName="parentLeftMargin" presStyleLbl="node1" presStyleIdx="0" presStyleCnt="5"/>
      <dgm:spPr/>
      <dgm:t>
        <a:bodyPr/>
        <a:lstStyle/>
        <a:p>
          <a:endParaRPr lang="en-US"/>
        </a:p>
      </dgm:t>
    </dgm:pt>
    <dgm:pt modelId="{23E0FF7F-701D-4217-9FB3-4EDDD0923C84}" type="pres">
      <dgm:prSet presAssocID="{AEBD515D-455F-46F9-9B5B-58D486498904}" presName="parentText" presStyleLbl="node1" presStyleIdx="0" presStyleCnt="5">
        <dgm:presLayoutVars>
          <dgm:chMax val="0"/>
          <dgm:bulletEnabled val="1"/>
        </dgm:presLayoutVars>
      </dgm:prSet>
      <dgm:spPr/>
      <dgm:t>
        <a:bodyPr/>
        <a:lstStyle/>
        <a:p>
          <a:endParaRPr lang="en-US"/>
        </a:p>
      </dgm:t>
    </dgm:pt>
    <dgm:pt modelId="{D6E4C667-0658-4BF0-A491-AEB9A6F53435}" type="pres">
      <dgm:prSet presAssocID="{AEBD515D-455F-46F9-9B5B-58D486498904}" presName="negativeSpace" presStyleCnt="0"/>
      <dgm:spPr/>
    </dgm:pt>
    <dgm:pt modelId="{A31D1CE8-208D-4293-A70F-2FEB0F1DF834}" type="pres">
      <dgm:prSet presAssocID="{AEBD515D-455F-46F9-9B5B-58D486498904}" presName="childText" presStyleLbl="conFgAcc1" presStyleIdx="0" presStyleCnt="5">
        <dgm:presLayoutVars>
          <dgm:bulletEnabled val="1"/>
        </dgm:presLayoutVars>
        <dgm:style>
          <a:lnRef idx="2">
            <a:schemeClr val="accent3"/>
          </a:lnRef>
          <a:fillRef idx="1">
            <a:schemeClr val="lt1"/>
          </a:fillRef>
          <a:effectRef idx="0">
            <a:schemeClr val="accent3"/>
          </a:effectRef>
          <a:fontRef idx="minor">
            <a:schemeClr val="dk1"/>
          </a:fontRef>
        </dgm:style>
      </dgm:prSet>
      <dgm:spPr/>
    </dgm:pt>
    <dgm:pt modelId="{62C2A574-1A80-453D-A6F3-ADBFA20B5F3D}" type="pres">
      <dgm:prSet presAssocID="{332D7E2A-9996-467A-A2DD-D2E83213A6AC}" presName="spaceBetweenRectangles" presStyleCnt="0"/>
      <dgm:spPr/>
    </dgm:pt>
    <dgm:pt modelId="{952394F3-E83C-46DF-8A1F-E8809AAD2963}" type="pres">
      <dgm:prSet presAssocID="{B2B1B895-43E5-4A82-AF92-4067769E7E05}" presName="parentLin" presStyleCnt="0"/>
      <dgm:spPr/>
    </dgm:pt>
    <dgm:pt modelId="{970C3B46-73AE-4F8F-9D46-F27496A55BF8}" type="pres">
      <dgm:prSet presAssocID="{B2B1B895-43E5-4A82-AF92-4067769E7E05}" presName="parentLeftMargin" presStyleLbl="node1" presStyleIdx="0" presStyleCnt="5"/>
      <dgm:spPr/>
      <dgm:t>
        <a:bodyPr/>
        <a:lstStyle/>
        <a:p>
          <a:endParaRPr lang="en-US"/>
        </a:p>
      </dgm:t>
    </dgm:pt>
    <dgm:pt modelId="{F1695CE4-8D30-40D0-93D9-5916DD201DD5}" type="pres">
      <dgm:prSet presAssocID="{B2B1B895-43E5-4A82-AF92-4067769E7E05}" presName="parentText" presStyleLbl="node1" presStyleIdx="1" presStyleCnt="5">
        <dgm:presLayoutVars>
          <dgm:chMax val="0"/>
          <dgm:bulletEnabled val="1"/>
        </dgm:presLayoutVars>
      </dgm:prSet>
      <dgm:spPr/>
      <dgm:t>
        <a:bodyPr/>
        <a:lstStyle/>
        <a:p>
          <a:endParaRPr lang="en-US"/>
        </a:p>
      </dgm:t>
    </dgm:pt>
    <dgm:pt modelId="{F125B6D8-E6EC-4399-903D-B89D10D91164}" type="pres">
      <dgm:prSet presAssocID="{B2B1B895-43E5-4A82-AF92-4067769E7E05}" presName="negativeSpace" presStyleCnt="0"/>
      <dgm:spPr/>
    </dgm:pt>
    <dgm:pt modelId="{C6C3EDA0-73BC-40B5-8246-34FC62B197A3}" type="pres">
      <dgm:prSet presAssocID="{B2B1B895-43E5-4A82-AF92-4067769E7E05}" presName="childText" presStyleLbl="conFgAcc1" presStyleIdx="1" presStyleCnt="5">
        <dgm:presLayoutVars>
          <dgm:bulletEnabled val="1"/>
        </dgm:presLayoutVars>
        <dgm:style>
          <a:lnRef idx="2">
            <a:schemeClr val="accent3"/>
          </a:lnRef>
          <a:fillRef idx="1">
            <a:schemeClr val="lt1"/>
          </a:fillRef>
          <a:effectRef idx="0">
            <a:schemeClr val="accent3"/>
          </a:effectRef>
          <a:fontRef idx="minor">
            <a:schemeClr val="dk1"/>
          </a:fontRef>
        </dgm:style>
      </dgm:prSet>
      <dgm:spPr/>
      <dgm:t>
        <a:bodyPr/>
        <a:lstStyle/>
        <a:p>
          <a:endParaRPr lang="en-US"/>
        </a:p>
      </dgm:t>
    </dgm:pt>
    <dgm:pt modelId="{127A6761-64B2-411B-AED2-682D89CEB927}" type="pres">
      <dgm:prSet presAssocID="{FFFAE8B8-F49C-4234-8C90-9D1DD774B7A7}" presName="spaceBetweenRectangles" presStyleCnt="0"/>
      <dgm:spPr/>
    </dgm:pt>
    <dgm:pt modelId="{4F236EC2-C4C2-4E93-A962-17FF5642ADD9}" type="pres">
      <dgm:prSet presAssocID="{99DBBA86-4828-4DCB-932D-417D5F79B8B1}" presName="parentLin" presStyleCnt="0"/>
      <dgm:spPr/>
    </dgm:pt>
    <dgm:pt modelId="{0BFDD953-6308-4555-8357-2CF49583B5DA}" type="pres">
      <dgm:prSet presAssocID="{99DBBA86-4828-4DCB-932D-417D5F79B8B1}" presName="parentLeftMargin" presStyleLbl="node1" presStyleIdx="1" presStyleCnt="5"/>
      <dgm:spPr/>
      <dgm:t>
        <a:bodyPr/>
        <a:lstStyle/>
        <a:p>
          <a:endParaRPr lang="en-US"/>
        </a:p>
      </dgm:t>
    </dgm:pt>
    <dgm:pt modelId="{4E08E453-2CC9-4D80-BECB-101EB5F93CC2}" type="pres">
      <dgm:prSet presAssocID="{99DBBA86-4828-4DCB-932D-417D5F79B8B1}" presName="parentText" presStyleLbl="node1" presStyleIdx="2" presStyleCnt="5">
        <dgm:presLayoutVars>
          <dgm:chMax val="0"/>
          <dgm:bulletEnabled val="1"/>
        </dgm:presLayoutVars>
      </dgm:prSet>
      <dgm:spPr/>
      <dgm:t>
        <a:bodyPr/>
        <a:lstStyle/>
        <a:p>
          <a:endParaRPr lang="en-US"/>
        </a:p>
      </dgm:t>
    </dgm:pt>
    <dgm:pt modelId="{E38F3F95-C9BE-4C3B-AFD8-BC507B6195FE}" type="pres">
      <dgm:prSet presAssocID="{99DBBA86-4828-4DCB-932D-417D5F79B8B1}" presName="negativeSpace" presStyleCnt="0"/>
      <dgm:spPr/>
    </dgm:pt>
    <dgm:pt modelId="{DB06000D-2071-49C5-9EB8-9B8715DD783E}" type="pres">
      <dgm:prSet presAssocID="{99DBBA86-4828-4DCB-932D-417D5F79B8B1}" presName="childText" presStyleLbl="conFgAcc1" presStyleIdx="2" presStyleCnt="5">
        <dgm:presLayoutVars>
          <dgm:bulletEnabled val="1"/>
        </dgm:presLayoutVars>
        <dgm:style>
          <a:lnRef idx="2">
            <a:schemeClr val="accent3"/>
          </a:lnRef>
          <a:fillRef idx="1">
            <a:schemeClr val="lt1"/>
          </a:fillRef>
          <a:effectRef idx="0">
            <a:schemeClr val="accent3"/>
          </a:effectRef>
          <a:fontRef idx="minor">
            <a:schemeClr val="dk1"/>
          </a:fontRef>
        </dgm:style>
      </dgm:prSet>
      <dgm:spPr/>
    </dgm:pt>
    <dgm:pt modelId="{04A8059E-9A3F-4980-98BF-C08429ADA176}" type="pres">
      <dgm:prSet presAssocID="{42960015-77CD-4C94-B8B4-8B10BE9DF1FD}" presName="spaceBetweenRectangles" presStyleCnt="0"/>
      <dgm:spPr/>
    </dgm:pt>
    <dgm:pt modelId="{AE33B272-15F4-4ED8-98D1-BF4676E17909}" type="pres">
      <dgm:prSet presAssocID="{CA0C5D13-8282-4FAE-B38C-3AAB3AEE1AA9}" presName="parentLin" presStyleCnt="0"/>
      <dgm:spPr/>
    </dgm:pt>
    <dgm:pt modelId="{EF82577D-FE4C-4F19-8C09-A9A2DF2283D9}" type="pres">
      <dgm:prSet presAssocID="{CA0C5D13-8282-4FAE-B38C-3AAB3AEE1AA9}" presName="parentLeftMargin" presStyleLbl="node1" presStyleIdx="2" presStyleCnt="5"/>
      <dgm:spPr/>
      <dgm:t>
        <a:bodyPr/>
        <a:lstStyle/>
        <a:p>
          <a:endParaRPr lang="en-US"/>
        </a:p>
      </dgm:t>
    </dgm:pt>
    <dgm:pt modelId="{72553E77-A842-4E83-972E-F899AF59539E}" type="pres">
      <dgm:prSet presAssocID="{CA0C5D13-8282-4FAE-B38C-3AAB3AEE1AA9}" presName="parentText" presStyleLbl="node1" presStyleIdx="3" presStyleCnt="5">
        <dgm:presLayoutVars>
          <dgm:chMax val="0"/>
          <dgm:bulletEnabled val="1"/>
        </dgm:presLayoutVars>
      </dgm:prSet>
      <dgm:spPr/>
      <dgm:t>
        <a:bodyPr/>
        <a:lstStyle/>
        <a:p>
          <a:endParaRPr lang="en-US"/>
        </a:p>
      </dgm:t>
    </dgm:pt>
    <dgm:pt modelId="{E604DDBE-1B22-4761-91E9-6FFD2E0A18A9}" type="pres">
      <dgm:prSet presAssocID="{CA0C5D13-8282-4FAE-B38C-3AAB3AEE1AA9}" presName="negativeSpace" presStyleCnt="0"/>
      <dgm:spPr/>
    </dgm:pt>
    <dgm:pt modelId="{2ACD8F6A-5294-4E57-93CB-CF8CE2814F9D}" type="pres">
      <dgm:prSet presAssocID="{CA0C5D13-8282-4FAE-B38C-3AAB3AEE1AA9}" presName="childText" presStyleLbl="conFgAcc1" presStyleIdx="3" presStyleCnt="5">
        <dgm:presLayoutVars>
          <dgm:bulletEnabled val="1"/>
        </dgm:presLayoutVars>
        <dgm:style>
          <a:lnRef idx="2">
            <a:schemeClr val="accent3"/>
          </a:lnRef>
          <a:fillRef idx="1">
            <a:schemeClr val="lt1"/>
          </a:fillRef>
          <a:effectRef idx="0">
            <a:schemeClr val="accent3"/>
          </a:effectRef>
          <a:fontRef idx="minor">
            <a:schemeClr val="dk1"/>
          </a:fontRef>
        </dgm:style>
      </dgm:prSet>
      <dgm:spPr/>
    </dgm:pt>
    <dgm:pt modelId="{1BC95763-9372-43AF-803E-5C45D365840A}" type="pres">
      <dgm:prSet presAssocID="{E665A1DC-D8FF-4D47-87F9-E3130840C3DC}" presName="spaceBetweenRectangles" presStyleCnt="0"/>
      <dgm:spPr/>
    </dgm:pt>
    <dgm:pt modelId="{46696789-B739-4DDC-9C08-07D4632A280C}" type="pres">
      <dgm:prSet presAssocID="{2DC7224C-BE2C-400F-8742-79E833CB9387}" presName="parentLin" presStyleCnt="0"/>
      <dgm:spPr/>
    </dgm:pt>
    <dgm:pt modelId="{654C3B13-773E-4248-8898-8E31C6B860C8}" type="pres">
      <dgm:prSet presAssocID="{2DC7224C-BE2C-400F-8742-79E833CB9387}" presName="parentLeftMargin" presStyleLbl="node1" presStyleIdx="3" presStyleCnt="5"/>
      <dgm:spPr/>
      <dgm:t>
        <a:bodyPr/>
        <a:lstStyle/>
        <a:p>
          <a:endParaRPr lang="en-US"/>
        </a:p>
      </dgm:t>
    </dgm:pt>
    <dgm:pt modelId="{D01139DE-7819-4F11-85F7-FD2014518144}" type="pres">
      <dgm:prSet presAssocID="{2DC7224C-BE2C-400F-8742-79E833CB9387}" presName="parentText" presStyleLbl="node1" presStyleIdx="4" presStyleCnt="5">
        <dgm:presLayoutVars>
          <dgm:chMax val="0"/>
          <dgm:bulletEnabled val="1"/>
        </dgm:presLayoutVars>
      </dgm:prSet>
      <dgm:spPr/>
      <dgm:t>
        <a:bodyPr/>
        <a:lstStyle/>
        <a:p>
          <a:endParaRPr lang="en-US"/>
        </a:p>
      </dgm:t>
    </dgm:pt>
    <dgm:pt modelId="{7DF0F265-D749-4DA4-B854-7561BC7F4D5B}" type="pres">
      <dgm:prSet presAssocID="{2DC7224C-BE2C-400F-8742-79E833CB9387}" presName="negativeSpace" presStyleCnt="0"/>
      <dgm:spPr/>
    </dgm:pt>
    <dgm:pt modelId="{3A928960-05CF-4A5B-A526-BC95FB90BE44}" type="pres">
      <dgm:prSet presAssocID="{2DC7224C-BE2C-400F-8742-79E833CB9387}" presName="childText" presStyleLbl="conFgAcc1" presStyleIdx="4" presStyleCnt="5">
        <dgm:presLayoutVars>
          <dgm:bulletEnabled val="1"/>
        </dgm:presLayoutVars>
        <dgm:style>
          <a:lnRef idx="2">
            <a:schemeClr val="accent3"/>
          </a:lnRef>
          <a:fillRef idx="1">
            <a:schemeClr val="lt1"/>
          </a:fillRef>
          <a:effectRef idx="0">
            <a:schemeClr val="accent3"/>
          </a:effectRef>
          <a:fontRef idx="minor">
            <a:schemeClr val="dk1"/>
          </a:fontRef>
        </dgm:style>
      </dgm:prSet>
      <dgm:spPr/>
    </dgm:pt>
  </dgm:ptLst>
  <dgm:cxnLst>
    <dgm:cxn modelId="{F56019BE-F8A8-4584-BC1E-11F3C8BA5E6C}" type="presOf" srcId="{99DBBA86-4828-4DCB-932D-417D5F79B8B1}" destId="{4E08E453-2CC9-4D80-BECB-101EB5F93CC2}" srcOrd="1" destOrd="0" presId="urn:microsoft.com/office/officeart/2005/8/layout/list1"/>
    <dgm:cxn modelId="{F07E3B43-6428-4AED-BC13-22E7328669EE}" type="presOf" srcId="{99DBBA86-4828-4DCB-932D-417D5F79B8B1}" destId="{0BFDD953-6308-4555-8357-2CF49583B5DA}" srcOrd="0" destOrd="0" presId="urn:microsoft.com/office/officeart/2005/8/layout/list1"/>
    <dgm:cxn modelId="{4FFCF9A5-FF5A-4647-ADA6-9C89FAF5307D}" type="presOf" srcId="{2DC7224C-BE2C-400F-8742-79E833CB9387}" destId="{654C3B13-773E-4248-8898-8E31C6B860C8}" srcOrd="0" destOrd="0" presId="urn:microsoft.com/office/officeart/2005/8/layout/list1"/>
    <dgm:cxn modelId="{ED7D195D-9D03-48AA-A882-555CC1609562}" srcId="{C4E67F78-00FD-4291-B967-1956CC66296C}" destId="{CA0C5D13-8282-4FAE-B38C-3AAB3AEE1AA9}" srcOrd="3" destOrd="0" parTransId="{7CBFE72A-B98F-4F18-ABE6-8FCE8B6B9F86}" sibTransId="{E665A1DC-D8FF-4D47-87F9-E3130840C3DC}"/>
    <dgm:cxn modelId="{4FC4A221-FEB1-4596-82AC-855BBF4F2DC4}" type="presOf" srcId="{B2B1B895-43E5-4A82-AF92-4067769E7E05}" destId="{F1695CE4-8D30-40D0-93D9-5916DD201DD5}" srcOrd="1" destOrd="0" presId="urn:microsoft.com/office/officeart/2005/8/layout/list1"/>
    <dgm:cxn modelId="{231BA698-7690-4FE0-8925-86F11857D72F}" type="presOf" srcId="{B2B1B895-43E5-4A82-AF92-4067769E7E05}" destId="{970C3B46-73AE-4F8F-9D46-F27496A55BF8}" srcOrd="0" destOrd="0" presId="urn:microsoft.com/office/officeart/2005/8/layout/list1"/>
    <dgm:cxn modelId="{E7E52B03-3D83-421E-826F-AE8D3194065E}" srcId="{C4E67F78-00FD-4291-B967-1956CC66296C}" destId="{2DC7224C-BE2C-400F-8742-79E833CB9387}" srcOrd="4" destOrd="0" parTransId="{F7BF021D-B24D-4881-B7F7-F16F277FC8A5}" sibTransId="{22194F22-AA93-46DC-9608-5ED25DDCDCB3}"/>
    <dgm:cxn modelId="{6E5ED192-E56C-45B3-85F0-10E4419EFD70}" srcId="{C4E67F78-00FD-4291-B967-1956CC66296C}" destId="{AEBD515D-455F-46F9-9B5B-58D486498904}" srcOrd="0" destOrd="0" parTransId="{85DF36FD-5605-4727-B01B-2387A48C43CF}" sibTransId="{332D7E2A-9996-467A-A2DD-D2E83213A6AC}"/>
    <dgm:cxn modelId="{FE62DDD8-4020-46D6-AB71-DB16F852999C}" type="presOf" srcId="{AEBD515D-455F-46F9-9B5B-58D486498904}" destId="{FCEB2EB4-0EAE-4516-AE5F-6082DCA20451}" srcOrd="0" destOrd="0" presId="urn:microsoft.com/office/officeart/2005/8/layout/list1"/>
    <dgm:cxn modelId="{BF91FEFD-21BC-4531-BE13-BDDD25E0A466}" type="presOf" srcId="{AEBD515D-455F-46F9-9B5B-58D486498904}" destId="{23E0FF7F-701D-4217-9FB3-4EDDD0923C84}" srcOrd="1" destOrd="0" presId="urn:microsoft.com/office/officeart/2005/8/layout/list1"/>
    <dgm:cxn modelId="{46ABE187-44DD-4ED1-9778-D4C81835680E}" type="presOf" srcId="{2DC7224C-BE2C-400F-8742-79E833CB9387}" destId="{D01139DE-7819-4F11-85F7-FD2014518144}" srcOrd="1" destOrd="0" presId="urn:microsoft.com/office/officeart/2005/8/layout/list1"/>
    <dgm:cxn modelId="{1E89857F-DB32-42D0-A5D5-1947801D4CC1}" srcId="{C4E67F78-00FD-4291-B967-1956CC66296C}" destId="{B2B1B895-43E5-4A82-AF92-4067769E7E05}" srcOrd="1" destOrd="0" parTransId="{0B3DBA63-CB5B-440F-8E34-B56E0CB8FE95}" sibTransId="{FFFAE8B8-F49C-4234-8C90-9D1DD774B7A7}"/>
    <dgm:cxn modelId="{0BE2ACD2-F682-44BE-9365-8CD80C1FBAC9}" type="presOf" srcId="{CA0C5D13-8282-4FAE-B38C-3AAB3AEE1AA9}" destId="{EF82577D-FE4C-4F19-8C09-A9A2DF2283D9}" srcOrd="0" destOrd="0" presId="urn:microsoft.com/office/officeart/2005/8/layout/list1"/>
    <dgm:cxn modelId="{E065CE77-7035-4A35-ACE2-8F7C005122CC}" type="presOf" srcId="{CA0C5D13-8282-4FAE-B38C-3AAB3AEE1AA9}" destId="{72553E77-A842-4E83-972E-F899AF59539E}" srcOrd="1" destOrd="0" presId="urn:microsoft.com/office/officeart/2005/8/layout/list1"/>
    <dgm:cxn modelId="{92F25802-0EEE-4631-9333-6F8367B839D7}" type="presOf" srcId="{C4E67F78-00FD-4291-B967-1956CC66296C}" destId="{D245ABCE-FFE8-4111-B3B4-8F2F3784DFA5}" srcOrd="0" destOrd="0" presId="urn:microsoft.com/office/officeart/2005/8/layout/list1"/>
    <dgm:cxn modelId="{C00C08BC-F9CC-4B12-8D8A-4F46617AEE01}" srcId="{C4E67F78-00FD-4291-B967-1956CC66296C}" destId="{99DBBA86-4828-4DCB-932D-417D5F79B8B1}" srcOrd="2" destOrd="0" parTransId="{7E7D130F-66D0-4B1F-B712-A4EA731B3F66}" sibTransId="{42960015-77CD-4C94-B8B4-8B10BE9DF1FD}"/>
    <dgm:cxn modelId="{AAA23E41-0DF1-4BD7-A59A-8A2909F637BC}" type="presParOf" srcId="{D245ABCE-FFE8-4111-B3B4-8F2F3784DFA5}" destId="{DC2FFF98-8272-46C8-9548-370675A9B0D8}" srcOrd="0" destOrd="0" presId="urn:microsoft.com/office/officeart/2005/8/layout/list1"/>
    <dgm:cxn modelId="{E20FE26B-2739-4253-8693-AB78733AEC0C}" type="presParOf" srcId="{DC2FFF98-8272-46C8-9548-370675A9B0D8}" destId="{FCEB2EB4-0EAE-4516-AE5F-6082DCA20451}" srcOrd="0" destOrd="0" presId="urn:microsoft.com/office/officeart/2005/8/layout/list1"/>
    <dgm:cxn modelId="{402EE106-1A4A-4850-A5B7-44DD8E0F81A8}" type="presParOf" srcId="{DC2FFF98-8272-46C8-9548-370675A9B0D8}" destId="{23E0FF7F-701D-4217-9FB3-4EDDD0923C84}" srcOrd="1" destOrd="0" presId="urn:microsoft.com/office/officeart/2005/8/layout/list1"/>
    <dgm:cxn modelId="{C33874DD-43D0-40D4-BA71-60B030E6E876}" type="presParOf" srcId="{D245ABCE-FFE8-4111-B3B4-8F2F3784DFA5}" destId="{D6E4C667-0658-4BF0-A491-AEB9A6F53435}" srcOrd="1" destOrd="0" presId="urn:microsoft.com/office/officeart/2005/8/layout/list1"/>
    <dgm:cxn modelId="{7991BB94-6708-40AD-B124-A0ADB3985FDB}" type="presParOf" srcId="{D245ABCE-FFE8-4111-B3B4-8F2F3784DFA5}" destId="{A31D1CE8-208D-4293-A70F-2FEB0F1DF834}" srcOrd="2" destOrd="0" presId="urn:microsoft.com/office/officeart/2005/8/layout/list1"/>
    <dgm:cxn modelId="{170218D0-7624-4168-A005-05614497E3B8}" type="presParOf" srcId="{D245ABCE-FFE8-4111-B3B4-8F2F3784DFA5}" destId="{62C2A574-1A80-453D-A6F3-ADBFA20B5F3D}" srcOrd="3" destOrd="0" presId="urn:microsoft.com/office/officeart/2005/8/layout/list1"/>
    <dgm:cxn modelId="{3A35C53A-406C-4B4F-AE2B-20FEB3E3DFE6}" type="presParOf" srcId="{D245ABCE-FFE8-4111-B3B4-8F2F3784DFA5}" destId="{952394F3-E83C-46DF-8A1F-E8809AAD2963}" srcOrd="4" destOrd="0" presId="urn:microsoft.com/office/officeart/2005/8/layout/list1"/>
    <dgm:cxn modelId="{0F19A0F3-8F72-4A9C-A7B7-3B6A270E895E}" type="presParOf" srcId="{952394F3-E83C-46DF-8A1F-E8809AAD2963}" destId="{970C3B46-73AE-4F8F-9D46-F27496A55BF8}" srcOrd="0" destOrd="0" presId="urn:microsoft.com/office/officeart/2005/8/layout/list1"/>
    <dgm:cxn modelId="{71670A53-34E8-43B7-B248-7D53221758C4}" type="presParOf" srcId="{952394F3-E83C-46DF-8A1F-E8809AAD2963}" destId="{F1695CE4-8D30-40D0-93D9-5916DD201DD5}" srcOrd="1" destOrd="0" presId="urn:microsoft.com/office/officeart/2005/8/layout/list1"/>
    <dgm:cxn modelId="{2C12DE47-6CCE-422B-B96A-D6AAE0A275F5}" type="presParOf" srcId="{D245ABCE-FFE8-4111-B3B4-8F2F3784DFA5}" destId="{F125B6D8-E6EC-4399-903D-B89D10D91164}" srcOrd="5" destOrd="0" presId="urn:microsoft.com/office/officeart/2005/8/layout/list1"/>
    <dgm:cxn modelId="{E0F531A3-7DD3-401C-8132-1DEAFA371A5F}" type="presParOf" srcId="{D245ABCE-FFE8-4111-B3B4-8F2F3784DFA5}" destId="{C6C3EDA0-73BC-40B5-8246-34FC62B197A3}" srcOrd="6" destOrd="0" presId="urn:microsoft.com/office/officeart/2005/8/layout/list1"/>
    <dgm:cxn modelId="{75A366CA-79DE-45CF-BCB6-0AF8374248D5}" type="presParOf" srcId="{D245ABCE-FFE8-4111-B3B4-8F2F3784DFA5}" destId="{127A6761-64B2-411B-AED2-682D89CEB927}" srcOrd="7" destOrd="0" presId="urn:microsoft.com/office/officeart/2005/8/layout/list1"/>
    <dgm:cxn modelId="{09C65F9A-4530-4CDD-B891-6FDD94B29C8A}" type="presParOf" srcId="{D245ABCE-FFE8-4111-B3B4-8F2F3784DFA5}" destId="{4F236EC2-C4C2-4E93-A962-17FF5642ADD9}" srcOrd="8" destOrd="0" presId="urn:microsoft.com/office/officeart/2005/8/layout/list1"/>
    <dgm:cxn modelId="{90BC2DDF-8ACD-4DE6-8F32-33F929462EC5}" type="presParOf" srcId="{4F236EC2-C4C2-4E93-A962-17FF5642ADD9}" destId="{0BFDD953-6308-4555-8357-2CF49583B5DA}" srcOrd="0" destOrd="0" presId="urn:microsoft.com/office/officeart/2005/8/layout/list1"/>
    <dgm:cxn modelId="{8EA957AC-FF87-425E-B36F-A89F3C912966}" type="presParOf" srcId="{4F236EC2-C4C2-4E93-A962-17FF5642ADD9}" destId="{4E08E453-2CC9-4D80-BECB-101EB5F93CC2}" srcOrd="1" destOrd="0" presId="urn:microsoft.com/office/officeart/2005/8/layout/list1"/>
    <dgm:cxn modelId="{B5CC01AF-4834-4804-8BF1-52C68D050A9C}" type="presParOf" srcId="{D245ABCE-FFE8-4111-B3B4-8F2F3784DFA5}" destId="{E38F3F95-C9BE-4C3B-AFD8-BC507B6195FE}" srcOrd="9" destOrd="0" presId="urn:microsoft.com/office/officeart/2005/8/layout/list1"/>
    <dgm:cxn modelId="{ACAB1C0B-4C36-42D7-988A-22596DC7B7DF}" type="presParOf" srcId="{D245ABCE-FFE8-4111-B3B4-8F2F3784DFA5}" destId="{DB06000D-2071-49C5-9EB8-9B8715DD783E}" srcOrd="10" destOrd="0" presId="urn:microsoft.com/office/officeart/2005/8/layout/list1"/>
    <dgm:cxn modelId="{EC4F786F-D24B-45C6-9626-5C5397EC0356}" type="presParOf" srcId="{D245ABCE-FFE8-4111-B3B4-8F2F3784DFA5}" destId="{04A8059E-9A3F-4980-98BF-C08429ADA176}" srcOrd="11" destOrd="0" presId="urn:microsoft.com/office/officeart/2005/8/layout/list1"/>
    <dgm:cxn modelId="{6A1DF8DA-4578-4275-91E1-95BA2600D9F5}" type="presParOf" srcId="{D245ABCE-FFE8-4111-B3B4-8F2F3784DFA5}" destId="{AE33B272-15F4-4ED8-98D1-BF4676E17909}" srcOrd="12" destOrd="0" presId="urn:microsoft.com/office/officeart/2005/8/layout/list1"/>
    <dgm:cxn modelId="{B86E6433-A68E-4ECF-988A-A4AE5ED0E58F}" type="presParOf" srcId="{AE33B272-15F4-4ED8-98D1-BF4676E17909}" destId="{EF82577D-FE4C-4F19-8C09-A9A2DF2283D9}" srcOrd="0" destOrd="0" presId="urn:microsoft.com/office/officeart/2005/8/layout/list1"/>
    <dgm:cxn modelId="{39326291-E9E5-414E-8D9F-DCB14045922D}" type="presParOf" srcId="{AE33B272-15F4-4ED8-98D1-BF4676E17909}" destId="{72553E77-A842-4E83-972E-F899AF59539E}" srcOrd="1" destOrd="0" presId="urn:microsoft.com/office/officeart/2005/8/layout/list1"/>
    <dgm:cxn modelId="{85B3BDF1-4675-4B55-8C84-AC86EBC3AC25}" type="presParOf" srcId="{D245ABCE-FFE8-4111-B3B4-8F2F3784DFA5}" destId="{E604DDBE-1B22-4761-91E9-6FFD2E0A18A9}" srcOrd="13" destOrd="0" presId="urn:microsoft.com/office/officeart/2005/8/layout/list1"/>
    <dgm:cxn modelId="{EDEC6D5E-2134-4086-813B-2B4CC99EC8BE}" type="presParOf" srcId="{D245ABCE-FFE8-4111-B3B4-8F2F3784DFA5}" destId="{2ACD8F6A-5294-4E57-93CB-CF8CE2814F9D}" srcOrd="14" destOrd="0" presId="urn:microsoft.com/office/officeart/2005/8/layout/list1"/>
    <dgm:cxn modelId="{7B10D1B3-B20F-4215-9E91-69D2613322FF}" type="presParOf" srcId="{D245ABCE-FFE8-4111-B3B4-8F2F3784DFA5}" destId="{1BC95763-9372-43AF-803E-5C45D365840A}" srcOrd="15" destOrd="0" presId="urn:microsoft.com/office/officeart/2005/8/layout/list1"/>
    <dgm:cxn modelId="{4FED92A5-24E2-4748-86A1-5F328EC2748D}" type="presParOf" srcId="{D245ABCE-FFE8-4111-B3B4-8F2F3784DFA5}" destId="{46696789-B739-4DDC-9C08-07D4632A280C}" srcOrd="16" destOrd="0" presId="urn:microsoft.com/office/officeart/2005/8/layout/list1"/>
    <dgm:cxn modelId="{BB3B0927-6864-4E0E-AC7F-8A6806C4D87C}" type="presParOf" srcId="{46696789-B739-4DDC-9C08-07D4632A280C}" destId="{654C3B13-773E-4248-8898-8E31C6B860C8}" srcOrd="0" destOrd="0" presId="urn:microsoft.com/office/officeart/2005/8/layout/list1"/>
    <dgm:cxn modelId="{D8524612-83CB-42A2-B2B0-6DA5E755952F}" type="presParOf" srcId="{46696789-B739-4DDC-9C08-07D4632A280C}" destId="{D01139DE-7819-4F11-85F7-FD2014518144}" srcOrd="1" destOrd="0" presId="urn:microsoft.com/office/officeart/2005/8/layout/list1"/>
    <dgm:cxn modelId="{7FA4830A-21F0-4709-8732-DC47C1982FAB}" type="presParOf" srcId="{D245ABCE-FFE8-4111-B3B4-8F2F3784DFA5}" destId="{7DF0F265-D749-4DA4-B854-7561BC7F4D5B}" srcOrd="17" destOrd="0" presId="urn:microsoft.com/office/officeart/2005/8/layout/list1"/>
    <dgm:cxn modelId="{C54DD084-3E7C-481D-8CE2-C020250F5812}" type="presParOf" srcId="{D245ABCE-FFE8-4111-B3B4-8F2F3784DFA5}" destId="{3A928960-05CF-4A5B-A526-BC95FB90BE44}" srcOrd="18"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4E67F78-00FD-4291-B967-1956CC6629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BD515D-455F-46F9-9B5B-58D486498904}">
      <dgm:prSet phldrT="[Text]" custT="1"/>
      <dgm:spPr>
        <a:solidFill>
          <a:schemeClr val="accent3"/>
        </a:solidFill>
      </dgm:spPr>
      <dgm:t>
        <a:bodyPr/>
        <a:lstStyle/>
        <a:p>
          <a:r>
            <a:rPr lang="en-US" sz="1800" dirty="0" smtClean="0">
              <a:latin typeface="Chivo Light" panose="020B0604020202020204" charset="0"/>
            </a:rPr>
            <a:t>Surplus Property</a:t>
          </a:r>
          <a:endParaRPr lang="en-US" sz="1800" dirty="0">
            <a:latin typeface="Chivo Light" panose="020B0604020202020204" charset="0"/>
          </a:endParaRPr>
        </a:p>
      </dgm:t>
    </dgm:pt>
    <dgm:pt modelId="{85DF36FD-5605-4727-B01B-2387A48C43CF}" type="parTrans" cxnId="{6E5ED192-E56C-45B3-85F0-10E4419EFD70}">
      <dgm:prSet/>
      <dgm:spPr/>
      <dgm:t>
        <a:bodyPr/>
        <a:lstStyle/>
        <a:p>
          <a:endParaRPr lang="en-US"/>
        </a:p>
      </dgm:t>
    </dgm:pt>
    <dgm:pt modelId="{332D7E2A-9996-467A-A2DD-D2E83213A6AC}" type="sibTrans" cxnId="{6E5ED192-E56C-45B3-85F0-10E4419EFD70}">
      <dgm:prSet/>
      <dgm:spPr/>
      <dgm:t>
        <a:bodyPr/>
        <a:lstStyle/>
        <a:p>
          <a:endParaRPr lang="en-US"/>
        </a:p>
      </dgm:t>
    </dgm:pt>
    <dgm:pt modelId="{B2B1B895-43E5-4A82-AF92-4067769E7E05}">
      <dgm:prSet phldrT="[Text]" custT="1"/>
      <dgm:spPr>
        <a:solidFill>
          <a:schemeClr val="accent3"/>
        </a:solidFill>
      </dgm:spPr>
      <dgm:t>
        <a:bodyPr/>
        <a:lstStyle/>
        <a:p>
          <a:r>
            <a:rPr lang="en-US" sz="1800" dirty="0" smtClean="0">
              <a:latin typeface="Chivo Light" panose="020B0604020202020204" charset="0"/>
            </a:rPr>
            <a:t>Responsible Contractors</a:t>
          </a:r>
          <a:endParaRPr lang="en-US" sz="1800" dirty="0">
            <a:latin typeface="Chivo Light" panose="020B0604020202020204" charset="0"/>
          </a:endParaRPr>
        </a:p>
      </dgm:t>
    </dgm:pt>
    <dgm:pt modelId="{0B3DBA63-CB5B-440F-8E34-B56E0CB8FE95}" type="parTrans" cxnId="{1E89857F-DB32-42D0-A5D5-1947801D4CC1}">
      <dgm:prSet/>
      <dgm:spPr/>
      <dgm:t>
        <a:bodyPr/>
        <a:lstStyle/>
        <a:p>
          <a:endParaRPr lang="en-US"/>
        </a:p>
      </dgm:t>
    </dgm:pt>
    <dgm:pt modelId="{FFFAE8B8-F49C-4234-8C90-9D1DD774B7A7}" type="sibTrans" cxnId="{1E89857F-DB32-42D0-A5D5-1947801D4CC1}">
      <dgm:prSet/>
      <dgm:spPr/>
      <dgm:t>
        <a:bodyPr/>
        <a:lstStyle/>
        <a:p>
          <a:endParaRPr lang="en-US"/>
        </a:p>
      </dgm:t>
    </dgm:pt>
    <dgm:pt modelId="{99DBBA86-4828-4DCB-932D-417D5F79B8B1}">
      <dgm:prSet phldrT="[Text]" custT="1"/>
      <dgm:spPr>
        <a:solidFill>
          <a:schemeClr val="accent3"/>
        </a:solidFill>
      </dgm:spPr>
      <dgm:t>
        <a:bodyPr/>
        <a:lstStyle/>
        <a:p>
          <a:r>
            <a:rPr lang="en-US" sz="1800" dirty="0" smtClean="0">
              <a:latin typeface="Chivo Light" panose="020B0604020202020204" charset="0"/>
            </a:rPr>
            <a:t>Maintenance of Records</a:t>
          </a:r>
          <a:endParaRPr lang="en-US" sz="1800" dirty="0">
            <a:latin typeface="Chivo Light" panose="020B0604020202020204" charset="0"/>
          </a:endParaRPr>
        </a:p>
      </dgm:t>
    </dgm:pt>
    <dgm:pt modelId="{7E7D130F-66D0-4B1F-B712-A4EA731B3F66}" type="parTrans" cxnId="{C00C08BC-F9CC-4B12-8D8A-4F46617AEE01}">
      <dgm:prSet/>
      <dgm:spPr/>
      <dgm:t>
        <a:bodyPr/>
        <a:lstStyle/>
        <a:p>
          <a:endParaRPr lang="en-US"/>
        </a:p>
      </dgm:t>
    </dgm:pt>
    <dgm:pt modelId="{42960015-77CD-4C94-B8B4-8B10BE9DF1FD}" type="sibTrans" cxnId="{C00C08BC-F9CC-4B12-8D8A-4F46617AEE01}">
      <dgm:prSet/>
      <dgm:spPr/>
      <dgm:t>
        <a:bodyPr/>
        <a:lstStyle/>
        <a:p>
          <a:endParaRPr lang="en-US"/>
        </a:p>
      </dgm:t>
    </dgm:pt>
    <dgm:pt modelId="{CA0C5D13-8282-4FAE-B38C-3AAB3AEE1AA9}">
      <dgm:prSet phldrT="[Text]" custT="1"/>
      <dgm:spPr>
        <a:solidFill>
          <a:schemeClr val="accent3"/>
        </a:solidFill>
      </dgm:spPr>
      <dgm:t>
        <a:bodyPr/>
        <a:lstStyle/>
        <a:p>
          <a:r>
            <a:rPr lang="en-US" sz="1800" dirty="0" smtClean="0">
              <a:latin typeface="Chivo Light" panose="020B0604020202020204" charset="0"/>
            </a:rPr>
            <a:t>Bid Protest</a:t>
          </a:r>
          <a:endParaRPr lang="en-US" sz="1800" dirty="0">
            <a:latin typeface="Chivo Light" panose="020B0604020202020204" charset="0"/>
          </a:endParaRPr>
        </a:p>
      </dgm:t>
    </dgm:pt>
    <dgm:pt modelId="{7CBFE72A-B98F-4F18-ABE6-8FCE8B6B9F86}" type="parTrans" cxnId="{ED7D195D-9D03-48AA-A882-555CC1609562}">
      <dgm:prSet/>
      <dgm:spPr/>
      <dgm:t>
        <a:bodyPr/>
        <a:lstStyle/>
        <a:p>
          <a:endParaRPr lang="en-US"/>
        </a:p>
      </dgm:t>
    </dgm:pt>
    <dgm:pt modelId="{E665A1DC-D8FF-4D47-87F9-E3130840C3DC}" type="sibTrans" cxnId="{ED7D195D-9D03-48AA-A882-555CC1609562}">
      <dgm:prSet/>
      <dgm:spPr/>
      <dgm:t>
        <a:bodyPr/>
        <a:lstStyle/>
        <a:p>
          <a:endParaRPr lang="en-US"/>
        </a:p>
      </dgm:t>
    </dgm:pt>
    <dgm:pt modelId="{2DC7224C-BE2C-400F-8742-79E833CB9387}">
      <dgm:prSet phldrT="[Text]" custT="1"/>
      <dgm:spPr>
        <a:solidFill>
          <a:schemeClr val="accent3"/>
        </a:solidFill>
      </dgm:spPr>
      <dgm:t>
        <a:bodyPr/>
        <a:lstStyle/>
        <a:p>
          <a:r>
            <a:rPr lang="en-US" sz="1800" dirty="0" smtClean="0">
              <a:latin typeface="Chivo Light" panose="020B0604020202020204" charset="0"/>
            </a:rPr>
            <a:t>Full and Open Competition</a:t>
          </a:r>
          <a:endParaRPr lang="en-US" sz="1800" dirty="0">
            <a:latin typeface="Chivo Light" panose="020B0604020202020204" charset="0"/>
          </a:endParaRPr>
        </a:p>
      </dgm:t>
    </dgm:pt>
    <dgm:pt modelId="{F7BF021D-B24D-4881-B7F7-F16F277FC8A5}" type="parTrans" cxnId="{E7E52B03-3D83-421E-826F-AE8D3194065E}">
      <dgm:prSet/>
      <dgm:spPr/>
      <dgm:t>
        <a:bodyPr/>
        <a:lstStyle/>
        <a:p>
          <a:endParaRPr lang="en-US"/>
        </a:p>
      </dgm:t>
    </dgm:pt>
    <dgm:pt modelId="{22194F22-AA93-46DC-9608-5ED25DDCDCB3}" type="sibTrans" cxnId="{E7E52B03-3D83-421E-826F-AE8D3194065E}">
      <dgm:prSet/>
      <dgm:spPr/>
      <dgm:t>
        <a:bodyPr/>
        <a:lstStyle/>
        <a:p>
          <a:endParaRPr lang="en-US"/>
        </a:p>
      </dgm:t>
    </dgm:pt>
    <dgm:pt modelId="{D245ABCE-FFE8-4111-B3B4-8F2F3784DFA5}" type="pres">
      <dgm:prSet presAssocID="{C4E67F78-00FD-4291-B967-1956CC66296C}" presName="linear" presStyleCnt="0">
        <dgm:presLayoutVars>
          <dgm:dir/>
          <dgm:animLvl val="lvl"/>
          <dgm:resizeHandles val="exact"/>
        </dgm:presLayoutVars>
      </dgm:prSet>
      <dgm:spPr/>
      <dgm:t>
        <a:bodyPr/>
        <a:lstStyle/>
        <a:p>
          <a:endParaRPr lang="en-US"/>
        </a:p>
      </dgm:t>
    </dgm:pt>
    <dgm:pt modelId="{DC2FFF98-8272-46C8-9548-370675A9B0D8}" type="pres">
      <dgm:prSet presAssocID="{AEBD515D-455F-46F9-9B5B-58D486498904}" presName="parentLin" presStyleCnt="0"/>
      <dgm:spPr/>
    </dgm:pt>
    <dgm:pt modelId="{FCEB2EB4-0EAE-4516-AE5F-6082DCA20451}" type="pres">
      <dgm:prSet presAssocID="{AEBD515D-455F-46F9-9B5B-58D486498904}" presName="parentLeftMargin" presStyleLbl="node1" presStyleIdx="0" presStyleCnt="5"/>
      <dgm:spPr/>
      <dgm:t>
        <a:bodyPr/>
        <a:lstStyle/>
        <a:p>
          <a:endParaRPr lang="en-US"/>
        </a:p>
      </dgm:t>
    </dgm:pt>
    <dgm:pt modelId="{23E0FF7F-701D-4217-9FB3-4EDDD0923C84}" type="pres">
      <dgm:prSet presAssocID="{AEBD515D-455F-46F9-9B5B-58D486498904}" presName="parentText" presStyleLbl="node1" presStyleIdx="0" presStyleCnt="5">
        <dgm:presLayoutVars>
          <dgm:chMax val="0"/>
          <dgm:bulletEnabled val="1"/>
        </dgm:presLayoutVars>
      </dgm:prSet>
      <dgm:spPr/>
      <dgm:t>
        <a:bodyPr/>
        <a:lstStyle/>
        <a:p>
          <a:endParaRPr lang="en-US"/>
        </a:p>
      </dgm:t>
    </dgm:pt>
    <dgm:pt modelId="{D6E4C667-0658-4BF0-A491-AEB9A6F53435}" type="pres">
      <dgm:prSet presAssocID="{AEBD515D-455F-46F9-9B5B-58D486498904}" presName="negativeSpace" presStyleCnt="0"/>
      <dgm:spPr/>
    </dgm:pt>
    <dgm:pt modelId="{A31D1CE8-208D-4293-A70F-2FEB0F1DF834}" type="pres">
      <dgm:prSet presAssocID="{AEBD515D-455F-46F9-9B5B-58D486498904}" presName="childText" presStyleLbl="conFgAcc1" presStyleIdx="0" presStyleCnt="5">
        <dgm:presLayoutVars>
          <dgm:bulletEnabled val="1"/>
        </dgm:presLayoutVars>
        <dgm:style>
          <a:lnRef idx="2">
            <a:schemeClr val="accent3"/>
          </a:lnRef>
          <a:fillRef idx="1">
            <a:schemeClr val="lt1"/>
          </a:fillRef>
          <a:effectRef idx="0">
            <a:schemeClr val="accent3"/>
          </a:effectRef>
          <a:fontRef idx="minor">
            <a:schemeClr val="dk1"/>
          </a:fontRef>
        </dgm:style>
      </dgm:prSet>
      <dgm:spPr/>
    </dgm:pt>
    <dgm:pt modelId="{62C2A574-1A80-453D-A6F3-ADBFA20B5F3D}" type="pres">
      <dgm:prSet presAssocID="{332D7E2A-9996-467A-A2DD-D2E83213A6AC}" presName="spaceBetweenRectangles" presStyleCnt="0"/>
      <dgm:spPr/>
    </dgm:pt>
    <dgm:pt modelId="{952394F3-E83C-46DF-8A1F-E8809AAD2963}" type="pres">
      <dgm:prSet presAssocID="{B2B1B895-43E5-4A82-AF92-4067769E7E05}" presName="parentLin" presStyleCnt="0"/>
      <dgm:spPr/>
    </dgm:pt>
    <dgm:pt modelId="{970C3B46-73AE-4F8F-9D46-F27496A55BF8}" type="pres">
      <dgm:prSet presAssocID="{B2B1B895-43E5-4A82-AF92-4067769E7E05}" presName="parentLeftMargin" presStyleLbl="node1" presStyleIdx="0" presStyleCnt="5"/>
      <dgm:spPr/>
      <dgm:t>
        <a:bodyPr/>
        <a:lstStyle/>
        <a:p>
          <a:endParaRPr lang="en-US"/>
        </a:p>
      </dgm:t>
    </dgm:pt>
    <dgm:pt modelId="{F1695CE4-8D30-40D0-93D9-5916DD201DD5}" type="pres">
      <dgm:prSet presAssocID="{B2B1B895-43E5-4A82-AF92-4067769E7E05}" presName="parentText" presStyleLbl="node1" presStyleIdx="1" presStyleCnt="5">
        <dgm:presLayoutVars>
          <dgm:chMax val="0"/>
          <dgm:bulletEnabled val="1"/>
        </dgm:presLayoutVars>
      </dgm:prSet>
      <dgm:spPr/>
      <dgm:t>
        <a:bodyPr/>
        <a:lstStyle/>
        <a:p>
          <a:endParaRPr lang="en-US"/>
        </a:p>
      </dgm:t>
    </dgm:pt>
    <dgm:pt modelId="{F125B6D8-E6EC-4399-903D-B89D10D91164}" type="pres">
      <dgm:prSet presAssocID="{B2B1B895-43E5-4A82-AF92-4067769E7E05}" presName="negativeSpace" presStyleCnt="0"/>
      <dgm:spPr/>
    </dgm:pt>
    <dgm:pt modelId="{C6C3EDA0-73BC-40B5-8246-34FC62B197A3}" type="pres">
      <dgm:prSet presAssocID="{B2B1B895-43E5-4A82-AF92-4067769E7E05}" presName="childText" presStyleLbl="conFgAcc1" presStyleIdx="1" presStyleCnt="5">
        <dgm:presLayoutVars>
          <dgm:bulletEnabled val="1"/>
        </dgm:presLayoutVars>
        <dgm:style>
          <a:lnRef idx="2">
            <a:schemeClr val="accent3"/>
          </a:lnRef>
          <a:fillRef idx="1">
            <a:schemeClr val="lt1"/>
          </a:fillRef>
          <a:effectRef idx="0">
            <a:schemeClr val="accent3"/>
          </a:effectRef>
          <a:fontRef idx="minor">
            <a:schemeClr val="dk1"/>
          </a:fontRef>
        </dgm:style>
      </dgm:prSet>
      <dgm:spPr/>
      <dgm:t>
        <a:bodyPr/>
        <a:lstStyle/>
        <a:p>
          <a:endParaRPr lang="en-US"/>
        </a:p>
      </dgm:t>
    </dgm:pt>
    <dgm:pt modelId="{127A6761-64B2-411B-AED2-682D89CEB927}" type="pres">
      <dgm:prSet presAssocID="{FFFAE8B8-F49C-4234-8C90-9D1DD774B7A7}" presName="spaceBetweenRectangles" presStyleCnt="0"/>
      <dgm:spPr/>
    </dgm:pt>
    <dgm:pt modelId="{4F236EC2-C4C2-4E93-A962-17FF5642ADD9}" type="pres">
      <dgm:prSet presAssocID="{99DBBA86-4828-4DCB-932D-417D5F79B8B1}" presName="parentLin" presStyleCnt="0"/>
      <dgm:spPr/>
    </dgm:pt>
    <dgm:pt modelId="{0BFDD953-6308-4555-8357-2CF49583B5DA}" type="pres">
      <dgm:prSet presAssocID="{99DBBA86-4828-4DCB-932D-417D5F79B8B1}" presName="parentLeftMargin" presStyleLbl="node1" presStyleIdx="1" presStyleCnt="5"/>
      <dgm:spPr/>
      <dgm:t>
        <a:bodyPr/>
        <a:lstStyle/>
        <a:p>
          <a:endParaRPr lang="en-US"/>
        </a:p>
      </dgm:t>
    </dgm:pt>
    <dgm:pt modelId="{4E08E453-2CC9-4D80-BECB-101EB5F93CC2}" type="pres">
      <dgm:prSet presAssocID="{99DBBA86-4828-4DCB-932D-417D5F79B8B1}" presName="parentText" presStyleLbl="node1" presStyleIdx="2" presStyleCnt="5">
        <dgm:presLayoutVars>
          <dgm:chMax val="0"/>
          <dgm:bulletEnabled val="1"/>
        </dgm:presLayoutVars>
      </dgm:prSet>
      <dgm:spPr/>
      <dgm:t>
        <a:bodyPr/>
        <a:lstStyle/>
        <a:p>
          <a:endParaRPr lang="en-US"/>
        </a:p>
      </dgm:t>
    </dgm:pt>
    <dgm:pt modelId="{E38F3F95-C9BE-4C3B-AFD8-BC507B6195FE}" type="pres">
      <dgm:prSet presAssocID="{99DBBA86-4828-4DCB-932D-417D5F79B8B1}" presName="negativeSpace" presStyleCnt="0"/>
      <dgm:spPr/>
    </dgm:pt>
    <dgm:pt modelId="{DB06000D-2071-49C5-9EB8-9B8715DD783E}" type="pres">
      <dgm:prSet presAssocID="{99DBBA86-4828-4DCB-932D-417D5F79B8B1}" presName="childText" presStyleLbl="conFgAcc1" presStyleIdx="2" presStyleCnt="5">
        <dgm:presLayoutVars>
          <dgm:bulletEnabled val="1"/>
        </dgm:presLayoutVars>
        <dgm:style>
          <a:lnRef idx="2">
            <a:schemeClr val="accent3"/>
          </a:lnRef>
          <a:fillRef idx="1">
            <a:schemeClr val="lt1"/>
          </a:fillRef>
          <a:effectRef idx="0">
            <a:schemeClr val="accent3"/>
          </a:effectRef>
          <a:fontRef idx="minor">
            <a:schemeClr val="dk1"/>
          </a:fontRef>
        </dgm:style>
      </dgm:prSet>
      <dgm:spPr/>
    </dgm:pt>
    <dgm:pt modelId="{04A8059E-9A3F-4980-98BF-C08429ADA176}" type="pres">
      <dgm:prSet presAssocID="{42960015-77CD-4C94-B8B4-8B10BE9DF1FD}" presName="spaceBetweenRectangles" presStyleCnt="0"/>
      <dgm:spPr/>
    </dgm:pt>
    <dgm:pt modelId="{AE33B272-15F4-4ED8-98D1-BF4676E17909}" type="pres">
      <dgm:prSet presAssocID="{CA0C5D13-8282-4FAE-B38C-3AAB3AEE1AA9}" presName="parentLin" presStyleCnt="0"/>
      <dgm:spPr/>
    </dgm:pt>
    <dgm:pt modelId="{EF82577D-FE4C-4F19-8C09-A9A2DF2283D9}" type="pres">
      <dgm:prSet presAssocID="{CA0C5D13-8282-4FAE-B38C-3AAB3AEE1AA9}" presName="parentLeftMargin" presStyleLbl="node1" presStyleIdx="2" presStyleCnt="5"/>
      <dgm:spPr/>
      <dgm:t>
        <a:bodyPr/>
        <a:lstStyle/>
        <a:p>
          <a:endParaRPr lang="en-US"/>
        </a:p>
      </dgm:t>
    </dgm:pt>
    <dgm:pt modelId="{72553E77-A842-4E83-972E-F899AF59539E}" type="pres">
      <dgm:prSet presAssocID="{CA0C5D13-8282-4FAE-B38C-3AAB3AEE1AA9}" presName="parentText" presStyleLbl="node1" presStyleIdx="3" presStyleCnt="5">
        <dgm:presLayoutVars>
          <dgm:chMax val="0"/>
          <dgm:bulletEnabled val="1"/>
        </dgm:presLayoutVars>
      </dgm:prSet>
      <dgm:spPr/>
      <dgm:t>
        <a:bodyPr/>
        <a:lstStyle/>
        <a:p>
          <a:endParaRPr lang="en-US"/>
        </a:p>
      </dgm:t>
    </dgm:pt>
    <dgm:pt modelId="{E604DDBE-1B22-4761-91E9-6FFD2E0A18A9}" type="pres">
      <dgm:prSet presAssocID="{CA0C5D13-8282-4FAE-B38C-3AAB3AEE1AA9}" presName="negativeSpace" presStyleCnt="0"/>
      <dgm:spPr/>
    </dgm:pt>
    <dgm:pt modelId="{2ACD8F6A-5294-4E57-93CB-CF8CE2814F9D}" type="pres">
      <dgm:prSet presAssocID="{CA0C5D13-8282-4FAE-B38C-3AAB3AEE1AA9}" presName="childText" presStyleLbl="conFgAcc1" presStyleIdx="3" presStyleCnt="5">
        <dgm:presLayoutVars>
          <dgm:bulletEnabled val="1"/>
        </dgm:presLayoutVars>
        <dgm:style>
          <a:lnRef idx="2">
            <a:schemeClr val="accent3"/>
          </a:lnRef>
          <a:fillRef idx="1">
            <a:schemeClr val="lt1"/>
          </a:fillRef>
          <a:effectRef idx="0">
            <a:schemeClr val="accent3"/>
          </a:effectRef>
          <a:fontRef idx="minor">
            <a:schemeClr val="dk1"/>
          </a:fontRef>
        </dgm:style>
      </dgm:prSet>
      <dgm:spPr/>
    </dgm:pt>
    <dgm:pt modelId="{1BC95763-9372-43AF-803E-5C45D365840A}" type="pres">
      <dgm:prSet presAssocID="{E665A1DC-D8FF-4D47-87F9-E3130840C3DC}" presName="spaceBetweenRectangles" presStyleCnt="0"/>
      <dgm:spPr/>
    </dgm:pt>
    <dgm:pt modelId="{46696789-B739-4DDC-9C08-07D4632A280C}" type="pres">
      <dgm:prSet presAssocID="{2DC7224C-BE2C-400F-8742-79E833CB9387}" presName="parentLin" presStyleCnt="0"/>
      <dgm:spPr/>
    </dgm:pt>
    <dgm:pt modelId="{654C3B13-773E-4248-8898-8E31C6B860C8}" type="pres">
      <dgm:prSet presAssocID="{2DC7224C-BE2C-400F-8742-79E833CB9387}" presName="parentLeftMargin" presStyleLbl="node1" presStyleIdx="3" presStyleCnt="5"/>
      <dgm:spPr/>
      <dgm:t>
        <a:bodyPr/>
        <a:lstStyle/>
        <a:p>
          <a:endParaRPr lang="en-US"/>
        </a:p>
      </dgm:t>
    </dgm:pt>
    <dgm:pt modelId="{D01139DE-7819-4F11-85F7-FD2014518144}" type="pres">
      <dgm:prSet presAssocID="{2DC7224C-BE2C-400F-8742-79E833CB9387}" presName="parentText" presStyleLbl="node1" presStyleIdx="4" presStyleCnt="5">
        <dgm:presLayoutVars>
          <dgm:chMax val="0"/>
          <dgm:bulletEnabled val="1"/>
        </dgm:presLayoutVars>
      </dgm:prSet>
      <dgm:spPr/>
      <dgm:t>
        <a:bodyPr/>
        <a:lstStyle/>
        <a:p>
          <a:endParaRPr lang="en-US"/>
        </a:p>
      </dgm:t>
    </dgm:pt>
    <dgm:pt modelId="{7DF0F265-D749-4DA4-B854-7561BC7F4D5B}" type="pres">
      <dgm:prSet presAssocID="{2DC7224C-BE2C-400F-8742-79E833CB9387}" presName="negativeSpace" presStyleCnt="0"/>
      <dgm:spPr/>
    </dgm:pt>
    <dgm:pt modelId="{3A928960-05CF-4A5B-A526-BC95FB90BE44}" type="pres">
      <dgm:prSet presAssocID="{2DC7224C-BE2C-400F-8742-79E833CB9387}" presName="childText" presStyleLbl="conFgAcc1" presStyleIdx="4" presStyleCnt="5">
        <dgm:presLayoutVars>
          <dgm:bulletEnabled val="1"/>
        </dgm:presLayoutVars>
        <dgm:style>
          <a:lnRef idx="2">
            <a:schemeClr val="accent3"/>
          </a:lnRef>
          <a:fillRef idx="1">
            <a:schemeClr val="lt1"/>
          </a:fillRef>
          <a:effectRef idx="0">
            <a:schemeClr val="accent3"/>
          </a:effectRef>
          <a:fontRef idx="minor">
            <a:schemeClr val="dk1"/>
          </a:fontRef>
        </dgm:style>
      </dgm:prSet>
      <dgm:spPr/>
    </dgm:pt>
  </dgm:ptLst>
  <dgm:cxnLst>
    <dgm:cxn modelId="{F56019BE-F8A8-4584-BC1E-11F3C8BA5E6C}" type="presOf" srcId="{99DBBA86-4828-4DCB-932D-417D5F79B8B1}" destId="{4E08E453-2CC9-4D80-BECB-101EB5F93CC2}" srcOrd="1" destOrd="0" presId="urn:microsoft.com/office/officeart/2005/8/layout/list1"/>
    <dgm:cxn modelId="{F07E3B43-6428-4AED-BC13-22E7328669EE}" type="presOf" srcId="{99DBBA86-4828-4DCB-932D-417D5F79B8B1}" destId="{0BFDD953-6308-4555-8357-2CF49583B5DA}" srcOrd="0" destOrd="0" presId="urn:microsoft.com/office/officeart/2005/8/layout/list1"/>
    <dgm:cxn modelId="{4FFCF9A5-FF5A-4647-ADA6-9C89FAF5307D}" type="presOf" srcId="{2DC7224C-BE2C-400F-8742-79E833CB9387}" destId="{654C3B13-773E-4248-8898-8E31C6B860C8}" srcOrd="0" destOrd="0" presId="urn:microsoft.com/office/officeart/2005/8/layout/list1"/>
    <dgm:cxn modelId="{ED7D195D-9D03-48AA-A882-555CC1609562}" srcId="{C4E67F78-00FD-4291-B967-1956CC66296C}" destId="{CA0C5D13-8282-4FAE-B38C-3AAB3AEE1AA9}" srcOrd="3" destOrd="0" parTransId="{7CBFE72A-B98F-4F18-ABE6-8FCE8B6B9F86}" sibTransId="{E665A1DC-D8FF-4D47-87F9-E3130840C3DC}"/>
    <dgm:cxn modelId="{4FC4A221-FEB1-4596-82AC-855BBF4F2DC4}" type="presOf" srcId="{B2B1B895-43E5-4A82-AF92-4067769E7E05}" destId="{F1695CE4-8D30-40D0-93D9-5916DD201DD5}" srcOrd="1" destOrd="0" presId="urn:microsoft.com/office/officeart/2005/8/layout/list1"/>
    <dgm:cxn modelId="{231BA698-7690-4FE0-8925-86F11857D72F}" type="presOf" srcId="{B2B1B895-43E5-4A82-AF92-4067769E7E05}" destId="{970C3B46-73AE-4F8F-9D46-F27496A55BF8}" srcOrd="0" destOrd="0" presId="urn:microsoft.com/office/officeart/2005/8/layout/list1"/>
    <dgm:cxn modelId="{E7E52B03-3D83-421E-826F-AE8D3194065E}" srcId="{C4E67F78-00FD-4291-B967-1956CC66296C}" destId="{2DC7224C-BE2C-400F-8742-79E833CB9387}" srcOrd="4" destOrd="0" parTransId="{F7BF021D-B24D-4881-B7F7-F16F277FC8A5}" sibTransId="{22194F22-AA93-46DC-9608-5ED25DDCDCB3}"/>
    <dgm:cxn modelId="{6E5ED192-E56C-45B3-85F0-10E4419EFD70}" srcId="{C4E67F78-00FD-4291-B967-1956CC66296C}" destId="{AEBD515D-455F-46F9-9B5B-58D486498904}" srcOrd="0" destOrd="0" parTransId="{85DF36FD-5605-4727-B01B-2387A48C43CF}" sibTransId="{332D7E2A-9996-467A-A2DD-D2E83213A6AC}"/>
    <dgm:cxn modelId="{FE62DDD8-4020-46D6-AB71-DB16F852999C}" type="presOf" srcId="{AEBD515D-455F-46F9-9B5B-58D486498904}" destId="{FCEB2EB4-0EAE-4516-AE5F-6082DCA20451}" srcOrd="0" destOrd="0" presId="urn:microsoft.com/office/officeart/2005/8/layout/list1"/>
    <dgm:cxn modelId="{BF91FEFD-21BC-4531-BE13-BDDD25E0A466}" type="presOf" srcId="{AEBD515D-455F-46F9-9B5B-58D486498904}" destId="{23E0FF7F-701D-4217-9FB3-4EDDD0923C84}" srcOrd="1" destOrd="0" presId="urn:microsoft.com/office/officeart/2005/8/layout/list1"/>
    <dgm:cxn modelId="{46ABE187-44DD-4ED1-9778-D4C81835680E}" type="presOf" srcId="{2DC7224C-BE2C-400F-8742-79E833CB9387}" destId="{D01139DE-7819-4F11-85F7-FD2014518144}" srcOrd="1" destOrd="0" presId="urn:microsoft.com/office/officeart/2005/8/layout/list1"/>
    <dgm:cxn modelId="{1E89857F-DB32-42D0-A5D5-1947801D4CC1}" srcId="{C4E67F78-00FD-4291-B967-1956CC66296C}" destId="{B2B1B895-43E5-4A82-AF92-4067769E7E05}" srcOrd="1" destOrd="0" parTransId="{0B3DBA63-CB5B-440F-8E34-B56E0CB8FE95}" sibTransId="{FFFAE8B8-F49C-4234-8C90-9D1DD774B7A7}"/>
    <dgm:cxn modelId="{0BE2ACD2-F682-44BE-9365-8CD80C1FBAC9}" type="presOf" srcId="{CA0C5D13-8282-4FAE-B38C-3AAB3AEE1AA9}" destId="{EF82577D-FE4C-4F19-8C09-A9A2DF2283D9}" srcOrd="0" destOrd="0" presId="urn:microsoft.com/office/officeart/2005/8/layout/list1"/>
    <dgm:cxn modelId="{E065CE77-7035-4A35-ACE2-8F7C005122CC}" type="presOf" srcId="{CA0C5D13-8282-4FAE-B38C-3AAB3AEE1AA9}" destId="{72553E77-A842-4E83-972E-F899AF59539E}" srcOrd="1" destOrd="0" presId="urn:microsoft.com/office/officeart/2005/8/layout/list1"/>
    <dgm:cxn modelId="{92F25802-0EEE-4631-9333-6F8367B839D7}" type="presOf" srcId="{C4E67F78-00FD-4291-B967-1956CC66296C}" destId="{D245ABCE-FFE8-4111-B3B4-8F2F3784DFA5}" srcOrd="0" destOrd="0" presId="urn:microsoft.com/office/officeart/2005/8/layout/list1"/>
    <dgm:cxn modelId="{C00C08BC-F9CC-4B12-8D8A-4F46617AEE01}" srcId="{C4E67F78-00FD-4291-B967-1956CC66296C}" destId="{99DBBA86-4828-4DCB-932D-417D5F79B8B1}" srcOrd="2" destOrd="0" parTransId="{7E7D130F-66D0-4B1F-B712-A4EA731B3F66}" sibTransId="{42960015-77CD-4C94-B8B4-8B10BE9DF1FD}"/>
    <dgm:cxn modelId="{AAA23E41-0DF1-4BD7-A59A-8A2909F637BC}" type="presParOf" srcId="{D245ABCE-FFE8-4111-B3B4-8F2F3784DFA5}" destId="{DC2FFF98-8272-46C8-9548-370675A9B0D8}" srcOrd="0" destOrd="0" presId="urn:microsoft.com/office/officeart/2005/8/layout/list1"/>
    <dgm:cxn modelId="{E20FE26B-2739-4253-8693-AB78733AEC0C}" type="presParOf" srcId="{DC2FFF98-8272-46C8-9548-370675A9B0D8}" destId="{FCEB2EB4-0EAE-4516-AE5F-6082DCA20451}" srcOrd="0" destOrd="0" presId="urn:microsoft.com/office/officeart/2005/8/layout/list1"/>
    <dgm:cxn modelId="{402EE106-1A4A-4850-A5B7-44DD8E0F81A8}" type="presParOf" srcId="{DC2FFF98-8272-46C8-9548-370675A9B0D8}" destId="{23E0FF7F-701D-4217-9FB3-4EDDD0923C84}" srcOrd="1" destOrd="0" presId="urn:microsoft.com/office/officeart/2005/8/layout/list1"/>
    <dgm:cxn modelId="{C33874DD-43D0-40D4-BA71-60B030E6E876}" type="presParOf" srcId="{D245ABCE-FFE8-4111-B3B4-8F2F3784DFA5}" destId="{D6E4C667-0658-4BF0-A491-AEB9A6F53435}" srcOrd="1" destOrd="0" presId="urn:microsoft.com/office/officeart/2005/8/layout/list1"/>
    <dgm:cxn modelId="{7991BB94-6708-40AD-B124-A0ADB3985FDB}" type="presParOf" srcId="{D245ABCE-FFE8-4111-B3B4-8F2F3784DFA5}" destId="{A31D1CE8-208D-4293-A70F-2FEB0F1DF834}" srcOrd="2" destOrd="0" presId="urn:microsoft.com/office/officeart/2005/8/layout/list1"/>
    <dgm:cxn modelId="{170218D0-7624-4168-A005-05614497E3B8}" type="presParOf" srcId="{D245ABCE-FFE8-4111-B3B4-8F2F3784DFA5}" destId="{62C2A574-1A80-453D-A6F3-ADBFA20B5F3D}" srcOrd="3" destOrd="0" presId="urn:microsoft.com/office/officeart/2005/8/layout/list1"/>
    <dgm:cxn modelId="{3A35C53A-406C-4B4F-AE2B-20FEB3E3DFE6}" type="presParOf" srcId="{D245ABCE-FFE8-4111-B3B4-8F2F3784DFA5}" destId="{952394F3-E83C-46DF-8A1F-E8809AAD2963}" srcOrd="4" destOrd="0" presId="urn:microsoft.com/office/officeart/2005/8/layout/list1"/>
    <dgm:cxn modelId="{0F19A0F3-8F72-4A9C-A7B7-3B6A270E895E}" type="presParOf" srcId="{952394F3-E83C-46DF-8A1F-E8809AAD2963}" destId="{970C3B46-73AE-4F8F-9D46-F27496A55BF8}" srcOrd="0" destOrd="0" presId="urn:microsoft.com/office/officeart/2005/8/layout/list1"/>
    <dgm:cxn modelId="{71670A53-34E8-43B7-B248-7D53221758C4}" type="presParOf" srcId="{952394F3-E83C-46DF-8A1F-E8809AAD2963}" destId="{F1695CE4-8D30-40D0-93D9-5916DD201DD5}" srcOrd="1" destOrd="0" presId="urn:microsoft.com/office/officeart/2005/8/layout/list1"/>
    <dgm:cxn modelId="{2C12DE47-6CCE-422B-B96A-D6AAE0A275F5}" type="presParOf" srcId="{D245ABCE-FFE8-4111-B3B4-8F2F3784DFA5}" destId="{F125B6D8-E6EC-4399-903D-B89D10D91164}" srcOrd="5" destOrd="0" presId="urn:microsoft.com/office/officeart/2005/8/layout/list1"/>
    <dgm:cxn modelId="{E0F531A3-7DD3-401C-8132-1DEAFA371A5F}" type="presParOf" srcId="{D245ABCE-FFE8-4111-B3B4-8F2F3784DFA5}" destId="{C6C3EDA0-73BC-40B5-8246-34FC62B197A3}" srcOrd="6" destOrd="0" presId="urn:microsoft.com/office/officeart/2005/8/layout/list1"/>
    <dgm:cxn modelId="{75A366CA-79DE-45CF-BCB6-0AF8374248D5}" type="presParOf" srcId="{D245ABCE-FFE8-4111-B3B4-8F2F3784DFA5}" destId="{127A6761-64B2-411B-AED2-682D89CEB927}" srcOrd="7" destOrd="0" presId="urn:microsoft.com/office/officeart/2005/8/layout/list1"/>
    <dgm:cxn modelId="{09C65F9A-4530-4CDD-B891-6FDD94B29C8A}" type="presParOf" srcId="{D245ABCE-FFE8-4111-B3B4-8F2F3784DFA5}" destId="{4F236EC2-C4C2-4E93-A962-17FF5642ADD9}" srcOrd="8" destOrd="0" presId="urn:microsoft.com/office/officeart/2005/8/layout/list1"/>
    <dgm:cxn modelId="{90BC2DDF-8ACD-4DE6-8F32-33F929462EC5}" type="presParOf" srcId="{4F236EC2-C4C2-4E93-A962-17FF5642ADD9}" destId="{0BFDD953-6308-4555-8357-2CF49583B5DA}" srcOrd="0" destOrd="0" presId="urn:microsoft.com/office/officeart/2005/8/layout/list1"/>
    <dgm:cxn modelId="{8EA957AC-FF87-425E-B36F-A89F3C912966}" type="presParOf" srcId="{4F236EC2-C4C2-4E93-A962-17FF5642ADD9}" destId="{4E08E453-2CC9-4D80-BECB-101EB5F93CC2}" srcOrd="1" destOrd="0" presId="urn:microsoft.com/office/officeart/2005/8/layout/list1"/>
    <dgm:cxn modelId="{B5CC01AF-4834-4804-8BF1-52C68D050A9C}" type="presParOf" srcId="{D245ABCE-FFE8-4111-B3B4-8F2F3784DFA5}" destId="{E38F3F95-C9BE-4C3B-AFD8-BC507B6195FE}" srcOrd="9" destOrd="0" presId="urn:microsoft.com/office/officeart/2005/8/layout/list1"/>
    <dgm:cxn modelId="{ACAB1C0B-4C36-42D7-988A-22596DC7B7DF}" type="presParOf" srcId="{D245ABCE-FFE8-4111-B3B4-8F2F3784DFA5}" destId="{DB06000D-2071-49C5-9EB8-9B8715DD783E}" srcOrd="10" destOrd="0" presId="urn:microsoft.com/office/officeart/2005/8/layout/list1"/>
    <dgm:cxn modelId="{EC4F786F-D24B-45C6-9626-5C5397EC0356}" type="presParOf" srcId="{D245ABCE-FFE8-4111-B3B4-8F2F3784DFA5}" destId="{04A8059E-9A3F-4980-98BF-C08429ADA176}" srcOrd="11" destOrd="0" presId="urn:microsoft.com/office/officeart/2005/8/layout/list1"/>
    <dgm:cxn modelId="{6A1DF8DA-4578-4275-91E1-95BA2600D9F5}" type="presParOf" srcId="{D245ABCE-FFE8-4111-B3B4-8F2F3784DFA5}" destId="{AE33B272-15F4-4ED8-98D1-BF4676E17909}" srcOrd="12" destOrd="0" presId="urn:microsoft.com/office/officeart/2005/8/layout/list1"/>
    <dgm:cxn modelId="{B86E6433-A68E-4ECF-988A-A4AE5ED0E58F}" type="presParOf" srcId="{AE33B272-15F4-4ED8-98D1-BF4676E17909}" destId="{EF82577D-FE4C-4F19-8C09-A9A2DF2283D9}" srcOrd="0" destOrd="0" presId="urn:microsoft.com/office/officeart/2005/8/layout/list1"/>
    <dgm:cxn modelId="{39326291-E9E5-414E-8D9F-DCB14045922D}" type="presParOf" srcId="{AE33B272-15F4-4ED8-98D1-BF4676E17909}" destId="{72553E77-A842-4E83-972E-F899AF59539E}" srcOrd="1" destOrd="0" presId="urn:microsoft.com/office/officeart/2005/8/layout/list1"/>
    <dgm:cxn modelId="{85B3BDF1-4675-4B55-8C84-AC86EBC3AC25}" type="presParOf" srcId="{D245ABCE-FFE8-4111-B3B4-8F2F3784DFA5}" destId="{E604DDBE-1B22-4761-91E9-6FFD2E0A18A9}" srcOrd="13" destOrd="0" presId="urn:microsoft.com/office/officeart/2005/8/layout/list1"/>
    <dgm:cxn modelId="{EDEC6D5E-2134-4086-813B-2B4CC99EC8BE}" type="presParOf" srcId="{D245ABCE-FFE8-4111-B3B4-8F2F3784DFA5}" destId="{2ACD8F6A-5294-4E57-93CB-CF8CE2814F9D}" srcOrd="14" destOrd="0" presId="urn:microsoft.com/office/officeart/2005/8/layout/list1"/>
    <dgm:cxn modelId="{7B10D1B3-B20F-4215-9E91-69D2613322FF}" type="presParOf" srcId="{D245ABCE-FFE8-4111-B3B4-8F2F3784DFA5}" destId="{1BC95763-9372-43AF-803E-5C45D365840A}" srcOrd="15" destOrd="0" presId="urn:microsoft.com/office/officeart/2005/8/layout/list1"/>
    <dgm:cxn modelId="{4FED92A5-24E2-4748-86A1-5F328EC2748D}" type="presParOf" srcId="{D245ABCE-FFE8-4111-B3B4-8F2F3784DFA5}" destId="{46696789-B739-4DDC-9C08-07D4632A280C}" srcOrd="16" destOrd="0" presId="urn:microsoft.com/office/officeart/2005/8/layout/list1"/>
    <dgm:cxn modelId="{BB3B0927-6864-4E0E-AC7F-8A6806C4D87C}" type="presParOf" srcId="{46696789-B739-4DDC-9C08-07D4632A280C}" destId="{654C3B13-773E-4248-8898-8E31C6B860C8}" srcOrd="0" destOrd="0" presId="urn:microsoft.com/office/officeart/2005/8/layout/list1"/>
    <dgm:cxn modelId="{D8524612-83CB-42A2-B2B0-6DA5E755952F}" type="presParOf" srcId="{46696789-B739-4DDC-9C08-07D4632A280C}" destId="{D01139DE-7819-4F11-85F7-FD2014518144}" srcOrd="1" destOrd="0" presId="urn:microsoft.com/office/officeart/2005/8/layout/list1"/>
    <dgm:cxn modelId="{7FA4830A-21F0-4709-8732-DC47C1982FAB}" type="presParOf" srcId="{D245ABCE-FFE8-4111-B3B4-8F2F3784DFA5}" destId="{7DF0F265-D749-4DA4-B854-7561BC7F4D5B}" srcOrd="17" destOrd="0" presId="urn:microsoft.com/office/officeart/2005/8/layout/list1"/>
    <dgm:cxn modelId="{C54DD084-3E7C-481D-8CE2-C020250F5812}" type="presParOf" srcId="{D245ABCE-FFE8-4111-B3B4-8F2F3784DFA5}" destId="{3A928960-05CF-4A5B-A526-BC95FB90BE44}" srcOrd="18"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4E67F78-00FD-4291-B967-1956CC6629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BD515D-455F-46F9-9B5B-58D486498904}">
      <dgm:prSet phldrT="[Text]" custT="1"/>
      <dgm:spPr>
        <a:solidFill>
          <a:schemeClr val="accent3"/>
        </a:solidFill>
      </dgm:spPr>
      <dgm:t>
        <a:bodyPr/>
        <a:lstStyle/>
        <a:p>
          <a:r>
            <a:rPr lang="en-US" sz="1800" dirty="0" smtClean="0">
              <a:latin typeface="Chivo Light" panose="020B0604020202020204" charset="0"/>
            </a:rPr>
            <a:t>Surplus Property</a:t>
          </a:r>
          <a:endParaRPr lang="en-US" sz="1800" dirty="0">
            <a:latin typeface="Chivo Light" panose="020B0604020202020204" charset="0"/>
          </a:endParaRPr>
        </a:p>
      </dgm:t>
    </dgm:pt>
    <dgm:pt modelId="{85DF36FD-5605-4727-B01B-2387A48C43CF}" type="parTrans" cxnId="{6E5ED192-E56C-45B3-85F0-10E4419EFD70}">
      <dgm:prSet/>
      <dgm:spPr/>
      <dgm:t>
        <a:bodyPr/>
        <a:lstStyle/>
        <a:p>
          <a:endParaRPr lang="en-US"/>
        </a:p>
      </dgm:t>
    </dgm:pt>
    <dgm:pt modelId="{332D7E2A-9996-467A-A2DD-D2E83213A6AC}" type="sibTrans" cxnId="{6E5ED192-E56C-45B3-85F0-10E4419EFD70}">
      <dgm:prSet/>
      <dgm:spPr/>
      <dgm:t>
        <a:bodyPr/>
        <a:lstStyle/>
        <a:p>
          <a:endParaRPr lang="en-US"/>
        </a:p>
      </dgm:t>
    </dgm:pt>
    <dgm:pt modelId="{B2B1B895-43E5-4A82-AF92-4067769E7E05}">
      <dgm:prSet phldrT="[Text]" custT="1"/>
      <dgm:spPr>
        <a:solidFill>
          <a:schemeClr val="accent3"/>
        </a:solidFill>
      </dgm:spPr>
      <dgm:t>
        <a:bodyPr/>
        <a:lstStyle/>
        <a:p>
          <a:r>
            <a:rPr lang="en-US" sz="1800" dirty="0" smtClean="0">
              <a:latin typeface="Chivo Light" panose="020B0604020202020204" charset="0"/>
            </a:rPr>
            <a:t>Responsible Contractors</a:t>
          </a:r>
          <a:endParaRPr lang="en-US" sz="1800" dirty="0">
            <a:latin typeface="Chivo Light" panose="020B0604020202020204" charset="0"/>
          </a:endParaRPr>
        </a:p>
      </dgm:t>
    </dgm:pt>
    <dgm:pt modelId="{0B3DBA63-CB5B-440F-8E34-B56E0CB8FE95}" type="parTrans" cxnId="{1E89857F-DB32-42D0-A5D5-1947801D4CC1}">
      <dgm:prSet/>
      <dgm:spPr/>
      <dgm:t>
        <a:bodyPr/>
        <a:lstStyle/>
        <a:p>
          <a:endParaRPr lang="en-US"/>
        </a:p>
      </dgm:t>
    </dgm:pt>
    <dgm:pt modelId="{FFFAE8B8-F49C-4234-8C90-9D1DD774B7A7}" type="sibTrans" cxnId="{1E89857F-DB32-42D0-A5D5-1947801D4CC1}">
      <dgm:prSet/>
      <dgm:spPr/>
      <dgm:t>
        <a:bodyPr/>
        <a:lstStyle/>
        <a:p>
          <a:endParaRPr lang="en-US"/>
        </a:p>
      </dgm:t>
    </dgm:pt>
    <dgm:pt modelId="{99DBBA86-4828-4DCB-932D-417D5F79B8B1}">
      <dgm:prSet phldrT="[Text]" custT="1"/>
      <dgm:spPr>
        <a:solidFill>
          <a:schemeClr val="accent3"/>
        </a:solidFill>
      </dgm:spPr>
      <dgm:t>
        <a:bodyPr/>
        <a:lstStyle/>
        <a:p>
          <a:r>
            <a:rPr lang="en-US" sz="1800" dirty="0" smtClean="0">
              <a:latin typeface="Chivo Light" panose="020B0604020202020204" charset="0"/>
            </a:rPr>
            <a:t>Maintenance of Records</a:t>
          </a:r>
          <a:endParaRPr lang="en-US" sz="1800" dirty="0">
            <a:latin typeface="Chivo Light" panose="020B0604020202020204" charset="0"/>
          </a:endParaRPr>
        </a:p>
      </dgm:t>
    </dgm:pt>
    <dgm:pt modelId="{7E7D130F-66D0-4B1F-B712-A4EA731B3F66}" type="parTrans" cxnId="{C00C08BC-F9CC-4B12-8D8A-4F46617AEE01}">
      <dgm:prSet/>
      <dgm:spPr/>
      <dgm:t>
        <a:bodyPr/>
        <a:lstStyle/>
        <a:p>
          <a:endParaRPr lang="en-US"/>
        </a:p>
      </dgm:t>
    </dgm:pt>
    <dgm:pt modelId="{42960015-77CD-4C94-B8B4-8B10BE9DF1FD}" type="sibTrans" cxnId="{C00C08BC-F9CC-4B12-8D8A-4F46617AEE01}">
      <dgm:prSet/>
      <dgm:spPr/>
      <dgm:t>
        <a:bodyPr/>
        <a:lstStyle/>
        <a:p>
          <a:endParaRPr lang="en-US"/>
        </a:p>
      </dgm:t>
    </dgm:pt>
    <dgm:pt modelId="{CA0C5D13-8282-4FAE-B38C-3AAB3AEE1AA9}">
      <dgm:prSet phldrT="[Text]" custT="1"/>
      <dgm:spPr>
        <a:solidFill>
          <a:schemeClr val="accent3"/>
        </a:solidFill>
      </dgm:spPr>
      <dgm:t>
        <a:bodyPr/>
        <a:lstStyle/>
        <a:p>
          <a:r>
            <a:rPr lang="en-US" sz="1800" dirty="0" smtClean="0">
              <a:latin typeface="Chivo Light" panose="020B0604020202020204" charset="0"/>
            </a:rPr>
            <a:t>Bid Protest</a:t>
          </a:r>
          <a:endParaRPr lang="en-US" sz="1800" dirty="0">
            <a:latin typeface="Chivo Light" panose="020B0604020202020204" charset="0"/>
          </a:endParaRPr>
        </a:p>
      </dgm:t>
    </dgm:pt>
    <dgm:pt modelId="{7CBFE72A-B98F-4F18-ABE6-8FCE8B6B9F86}" type="parTrans" cxnId="{ED7D195D-9D03-48AA-A882-555CC1609562}">
      <dgm:prSet/>
      <dgm:spPr/>
      <dgm:t>
        <a:bodyPr/>
        <a:lstStyle/>
        <a:p>
          <a:endParaRPr lang="en-US"/>
        </a:p>
      </dgm:t>
    </dgm:pt>
    <dgm:pt modelId="{E665A1DC-D8FF-4D47-87F9-E3130840C3DC}" type="sibTrans" cxnId="{ED7D195D-9D03-48AA-A882-555CC1609562}">
      <dgm:prSet/>
      <dgm:spPr/>
      <dgm:t>
        <a:bodyPr/>
        <a:lstStyle/>
        <a:p>
          <a:endParaRPr lang="en-US"/>
        </a:p>
      </dgm:t>
    </dgm:pt>
    <dgm:pt modelId="{2DC7224C-BE2C-400F-8742-79E833CB9387}">
      <dgm:prSet phldrT="[Text]" custT="1"/>
      <dgm:spPr>
        <a:solidFill>
          <a:schemeClr val="accent3"/>
        </a:solidFill>
      </dgm:spPr>
      <dgm:t>
        <a:bodyPr/>
        <a:lstStyle/>
        <a:p>
          <a:r>
            <a:rPr lang="en-US" sz="1800" dirty="0" smtClean="0">
              <a:latin typeface="Chivo Light" panose="020B0604020202020204" charset="0"/>
            </a:rPr>
            <a:t>Full and Open Competition</a:t>
          </a:r>
          <a:endParaRPr lang="en-US" sz="1800" dirty="0">
            <a:latin typeface="Chivo Light" panose="020B0604020202020204" charset="0"/>
          </a:endParaRPr>
        </a:p>
      </dgm:t>
    </dgm:pt>
    <dgm:pt modelId="{F7BF021D-B24D-4881-B7F7-F16F277FC8A5}" type="parTrans" cxnId="{E7E52B03-3D83-421E-826F-AE8D3194065E}">
      <dgm:prSet/>
      <dgm:spPr/>
      <dgm:t>
        <a:bodyPr/>
        <a:lstStyle/>
        <a:p>
          <a:endParaRPr lang="en-US"/>
        </a:p>
      </dgm:t>
    </dgm:pt>
    <dgm:pt modelId="{22194F22-AA93-46DC-9608-5ED25DDCDCB3}" type="sibTrans" cxnId="{E7E52B03-3D83-421E-826F-AE8D3194065E}">
      <dgm:prSet/>
      <dgm:spPr/>
      <dgm:t>
        <a:bodyPr/>
        <a:lstStyle/>
        <a:p>
          <a:endParaRPr lang="en-US"/>
        </a:p>
      </dgm:t>
    </dgm:pt>
    <dgm:pt modelId="{D245ABCE-FFE8-4111-B3B4-8F2F3784DFA5}" type="pres">
      <dgm:prSet presAssocID="{C4E67F78-00FD-4291-B967-1956CC66296C}" presName="linear" presStyleCnt="0">
        <dgm:presLayoutVars>
          <dgm:dir/>
          <dgm:animLvl val="lvl"/>
          <dgm:resizeHandles val="exact"/>
        </dgm:presLayoutVars>
      </dgm:prSet>
      <dgm:spPr/>
      <dgm:t>
        <a:bodyPr/>
        <a:lstStyle/>
        <a:p>
          <a:endParaRPr lang="en-US"/>
        </a:p>
      </dgm:t>
    </dgm:pt>
    <dgm:pt modelId="{DC2FFF98-8272-46C8-9548-370675A9B0D8}" type="pres">
      <dgm:prSet presAssocID="{AEBD515D-455F-46F9-9B5B-58D486498904}" presName="parentLin" presStyleCnt="0"/>
      <dgm:spPr/>
    </dgm:pt>
    <dgm:pt modelId="{FCEB2EB4-0EAE-4516-AE5F-6082DCA20451}" type="pres">
      <dgm:prSet presAssocID="{AEBD515D-455F-46F9-9B5B-58D486498904}" presName="parentLeftMargin" presStyleLbl="node1" presStyleIdx="0" presStyleCnt="5"/>
      <dgm:spPr/>
      <dgm:t>
        <a:bodyPr/>
        <a:lstStyle/>
        <a:p>
          <a:endParaRPr lang="en-US"/>
        </a:p>
      </dgm:t>
    </dgm:pt>
    <dgm:pt modelId="{23E0FF7F-701D-4217-9FB3-4EDDD0923C84}" type="pres">
      <dgm:prSet presAssocID="{AEBD515D-455F-46F9-9B5B-58D486498904}" presName="parentText" presStyleLbl="node1" presStyleIdx="0" presStyleCnt="5">
        <dgm:presLayoutVars>
          <dgm:chMax val="0"/>
          <dgm:bulletEnabled val="1"/>
        </dgm:presLayoutVars>
      </dgm:prSet>
      <dgm:spPr/>
      <dgm:t>
        <a:bodyPr/>
        <a:lstStyle/>
        <a:p>
          <a:endParaRPr lang="en-US"/>
        </a:p>
      </dgm:t>
    </dgm:pt>
    <dgm:pt modelId="{D6E4C667-0658-4BF0-A491-AEB9A6F53435}" type="pres">
      <dgm:prSet presAssocID="{AEBD515D-455F-46F9-9B5B-58D486498904}" presName="negativeSpace" presStyleCnt="0"/>
      <dgm:spPr/>
    </dgm:pt>
    <dgm:pt modelId="{A31D1CE8-208D-4293-A70F-2FEB0F1DF834}" type="pres">
      <dgm:prSet presAssocID="{AEBD515D-455F-46F9-9B5B-58D486498904}" presName="childText" presStyleLbl="conFgAcc1" presStyleIdx="0" presStyleCnt="5">
        <dgm:presLayoutVars>
          <dgm:bulletEnabled val="1"/>
        </dgm:presLayoutVars>
        <dgm:style>
          <a:lnRef idx="2">
            <a:schemeClr val="accent3"/>
          </a:lnRef>
          <a:fillRef idx="1">
            <a:schemeClr val="lt1"/>
          </a:fillRef>
          <a:effectRef idx="0">
            <a:schemeClr val="accent3"/>
          </a:effectRef>
          <a:fontRef idx="minor">
            <a:schemeClr val="dk1"/>
          </a:fontRef>
        </dgm:style>
      </dgm:prSet>
      <dgm:spPr/>
    </dgm:pt>
    <dgm:pt modelId="{62C2A574-1A80-453D-A6F3-ADBFA20B5F3D}" type="pres">
      <dgm:prSet presAssocID="{332D7E2A-9996-467A-A2DD-D2E83213A6AC}" presName="spaceBetweenRectangles" presStyleCnt="0"/>
      <dgm:spPr/>
    </dgm:pt>
    <dgm:pt modelId="{952394F3-E83C-46DF-8A1F-E8809AAD2963}" type="pres">
      <dgm:prSet presAssocID="{B2B1B895-43E5-4A82-AF92-4067769E7E05}" presName="parentLin" presStyleCnt="0"/>
      <dgm:spPr/>
    </dgm:pt>
    <dgm:pt modelId="{970C3B46-73AE-4F8F-9D46-F27496A55BF8}" type="pres">
      <dgm:prSet presAssocID="{B2B1B895-43E5-4A82-AF92-4067769E7E05}" presName="parentLeftMargin" presStyleLbl="node1" presStyleIdx="0" presStyleCnt="5"/>
      <dgm:spPr/>
      <dgm:t>
        <a:bodyPr/>
        <a:lstStyle/>
        <a:p>
          <a:endParaRPr lang="en-US"/>
        </a:p>
      </dgm:t>
    </dgm:pt>
    <dgm:pt modelId="{F1695CE4-8D30-40D0-93D9-5916DD201DD5}" type="pres">
      <dgm:prSet presAssocID="{B2B1B895-43E5-4A82-AF92-4067769E7E05}" presName="parentText" presStyleLbl="node1" presStyleIdx="1" presStyleCnt="5">
        <dgm:presLayoutVars>
          <dgm:chMax val="0"/>
          <dgm:bulletEnabled val="1"/>
        </dgm:presLayoutVars>
      </dgm:prSet>
      <dgm:spPr/>
      <dgm:t>
        <a:bodyPr/>
        <a:lstStyle/>
        <a:p>
          <a:endParaRPr lang="en-US"/>
        </a:p>
      </dgm:t>
    </dgm:pt>
    <dgm:pt modelId="{F125B6D8-E6EC-4399-903D-B89D10D91164}" type="pres">
      <dgm:prSet presAssocID="{B2B1B895-43E5-4A82-AF92-4067769E7E05}" presName="negativeSpace" presStyleCnt="0"/>
      <dgm:spPr/>
    </dgm:pt>
    <dgm:pt modelId="{C6C3EDA0-73BC-40B5-8246-34FC62B197A3}" type="pres">
      <dgm:prSet presAssocID="{B2B1B895-43E5-4A82-AF92-4067769E7E05}" presName="childText" presStyleLbl="conFgAcc1" presStyleIdx="1" presStyleCnt="5">
        <dgm:presLayoutVars>
          <dgm:bulletEnabled val="1"/>
        </dgm:presLayoutVars>
        <dgm:style>
          <a:lnRef idx="2">
            <a:schemeClr val="accent3"/>
          </a:lnRef>
          <a:fillRef idx="1">
            <a:schemeClr val="lt1"/>
          </a:fillRef>
          <a:effectRef idx="0">
            <a:schemeClr val="accent3"/>
          </a:effectRef>
          <a:fontRef idx="minor">
            <a:schemeClr val="dk1"/>
          </a:fontRef>
        </dgm:style>
      </dgm:prSet>
      <dgm:spPr/>
      <dgm:t>
        <a:bodyPr/>
        <a:lstStyle/>
        <a:p>
          <a:endParaRPr lang="en-US"/>
        </a:p>
      </dgm:t>
    </dgm:pt>
    <dgm:pt modelId="{127A6761-64B2-411B-AED2-682D89CEB927}" type="pres">
      <dgm:prSet presAssocID="{FFFAE8B8-F49C-4234-8C90-9D1DD774B7A7}" presName="spaceBetweenRectangles" presStyleCnt="0"/>
      <dgm:spPr/>
    </dgm:pt>
    <dgm:pt modelId="{4F236EC2-C4C2-4E93-A962-17FF5642ADD9}" type="pres">
      <dgm:prSet presAssocID="{99DBBA86-4828-4DCB-932D-417D5F79B8B1}" presName="parentLin" presStyleCnt="0"/>
      <dgm:spPr/>
    </dgm:pt>
    <dgm:pt modelId="{0BFDD953-6308-4555-8357-2CF49583B5DA}" type="pres">
      <dgm:prSet presAssocID="{99DBBA86-4828-4DCB-932D-417D5F79B8B1}" presName="parentLeftMargin" presStyleLbl="node1" presStyleIdx="1" presStyleCnt="5"/>
      <dgm:spPr/>
      <dgm:t>
        <a:bodyPr/>
        <a:lstStyle/>
        <a:p>
          <a:endParaRPr lang="en-US"/>
        </a:p>
      </dgm:t>
    </dgm:pt>
    <dgm:pt modelId="{4E08E453-2CC9-4D80-BECB-101EB5F93CC2}" type="pres">
      <dgm:prSet presAssocID="{99DBBA86-4828-4DCB-932D-417D5F79B8B1}" presName="parentText" presStyleLbl="node1" presStyleIdx="2" presStyleCnt="5">
        <dgm:presLayoutVars>
          <dgm:chMax val="0"/>
          <dgm:bulletEnabled val="1"/>
        </dgm:presLayoutVars>
      </dgm:prSet>
      <dgm:spPr/>
      <dgm:t>
        <a:bodyPr/>
        <a:lstStyle/>
        <a:p>
          <a:endParaRPr lang="en-US"/>
        </a:p>
      </dgm:t>
    </dgm:pt>
    <dgm:pt modelId="{E38F3F95-C9BE-4C3B-AFD8-BC507B6195FE}" type="pres">
      <dgm:prSet presAssocID="{99DBBA86-4828-4DCB-932D-417D5F79B8B1}" presName="negativeSpace" presStyleCnt="0"/>
      <dgm:spPr/>
    </dgm:pt>
    <dgm:pt modelId="{DB06000D-2071-49C5-9EB8-9B8715DD783E}" type="pres">
      <dgm:prSet presAssocID="{99DBBA86-4828-4DCB-932D-417D5F79B8B1}" presName="childText" presStyleLbl="conFgAcc1" presStyleIdx="2" presStyleCnt="5">
        <dgm:presLayoutVars>
          <dgm:bulletEnabled val="1"/>
        </dgm:presLayoutVars>
        <dgm:style>
          <a:lnRef idx="2">
            <a:schemeClr val="accent3"/>
          </a:lnRef>
          <a:fillRef idx="1">
            <a:schemeClr val="lt1"/>
          </a:fillRef>
          <a:effectRef idx="0">
            <a:schemeClr val="accent3"/>
          </a:effectRef>
          <a:fontRef idx="minor">
            <a:schemeClr val="dk1"/>
          </a:fontRef>
        </dgm:style>
      </dgm:prSet>
      <dgm:spPr/>
    </dgm:pt>
    <dgm:pt modelId="{04A8059E-9A3F-4980-98BF-C08429ADA176}" type="pres">
      <dgm:prSet presAssocID="{42960015-77CD-4C94-B8B4-8B10BE9DF1FD}" presName="spaceBetweenRectangles" presStyleCnt="0"/>
      <dgm:spPr/>
    </dgm:pt>
    <dgm:pt modelId="{AE33B272-15F4-4ED8-98D1-BF4676E17909}" type="pres">
      <dgm:prSet presAssocID="{CA0C5D13-8282-4FAE-B38C-3AAB3AEE1AA9}" presName="parentLin" presStyleCnt="0"/>
      <dgm:spPr/>
    </dgm:pt>
    <dgm:pt modelId="{EF82577D-FE4C-4F19-8C09-A9A2DF2283D9}" type="pres">
      <dgm:prSet presAssocID="{CA0C5D13-8282-4FAE-B38C-3AAB3AEE1AA9}" presName="parentLeftMargin" presStyleLbl="node1" presStyleIdx="2" presStyleCnt="5"/>
      <dgm:spPr/>
      <dgm:t>
        <a:bodyPr/>
        <a:lstStyle/>
        <a:p>
          <a:endParaRPr lang="en-US"/>
        </a:p>
      </dgm:t>
    </dgm:pt>
    <dgm:pt modelId="{72553E77-A842-4E83-972E-F899AF59539E}" type="pres">
      <dgm:prSet presAssocID="{CA0C5D13-8282-4FAE-B38C-3AAB3AEE1AA9}" presName="parentText" presStyleLbl="node1" presStyleIdx="3" presStyleCnt="5">
        <dgm:presLayoutVars>
          <dgm:chMax val="0"/>
          <dgm:bulletEnabled val="1"/>
        </dgm:presLayoutVars>
      </dgm:prSet>
      <dgm:spPr/>
      <dgm:t>
        <a:bodyPr/>
        <a:lstStyle/>
        <a:p>
          <a:endParaRPr lang="en-US"/>
        </a:p>
      </dgm:t>
    </dgm:pt>
    <dgm:pt modelId="{E604DDBE-1B22-4761-91E9-6FFD2E0A18A9}" type="pres">
      <dgm:prSet presAssocID="{CA0C5D13-8282-4FAE-B38C-3AAB3AEE1AA9}" presName="negativeSpace" presStyleCnt="0"/>
      <dgm:spPr/>
    </dgm:pt>
    <dgm:pt modelId="{2ACD8F6A-5294-4E57-93CB-CF8CE2814F9D}" type="pres">
      <dgm:prSet presAssocID="{CA0C5D13-8282-4FAE-B38C-3AAB3AEE1AA9}" presName="childText" presStyleLbl="conFgAcc1" presStyleIdx="3" presStyleCnt="5">
        <dgm:presLayoutVars>
          <dgm:bulletEnabled val="1"/>
        </dgm:presLayoutVars>
        <dgm:style>
          <a:lnRef idx="2">
            <a:schemeClr val="accent3"/>
          </a:lnRef>
          <a:fillRef idx="1">
            <a:schemeClr val="lt1"/>
          </a:fillRef>
          <a:effectRef idx="0">
            <a:schemeClr val="accent3"/>
          </a:effectRef>
          <a:fontRef idx="minor">
            <a:schemeClr val="dk1"/>
          </a:fontRef>
        </dgm:style>
      </dgm:prSet>
      <dgm:spPr/>
    </dgm:pt>
    <dgm:pt modelId="{1BC95763-9372-43AF-803E-5C45D365840A}" type="pres">
      <dgm:prSet presAssocID="{E665A1DC-D8FF-4D47-87F9-E3130840C3DC}" presName="spaceBetweenRectangles" presStyleCnt="0"/>
      <dgm:spPr/>
    </dgm:pt>
    <dgm:pt modelId="{46696789-B739-4DDC-9C08-07D4632A280C}" type="pres">
      <dgm:prSet presAssocID="{2DC7224C-BE2C-400F-8742-79E833CB9387}" presName="parentLin" presStyleCnt="0"/>
      <dgm:spPr/>
    </dgm:pt>
    <dgm:pt modelId="{654C3B13-773E-4248-8898-8E31C6B860C8}" type="pres">
      <dgm:prSet presAssocID="{2DC7224C-BE2C-400F-8742-79E833CB9387}" presName="parentLeftMargin" presStyleLbl="node1" presStyleIdx="3" presStyleCnt="5"/>
      <dgm:spPr/>
      <dgm:t>
        <a:bodyPr/>
        <a:lstStyle/>
        <a:p>
          <a:endParaRPr lang="en-US"/>
        </a:p>
      </dgm:t>
    </dgm:pt>
    <dgm:pt modelId="{D01139DE-7819-4F11-85F7-FD2014518144}" type="pres">
      <dgm:prSet presAssocID="{2DC7224C-BE2C-400F-8742-79E833CB9387}" presName="parentText" presStyleLbl="node1" presStyleIdx="4" presStyleCnt="5">
        <dgm:presLayoutVars>
          <dgm:chMax val="0"/>
          <dgm:bulletEnabled val="1"/>
        </dgm:presLayoutVars>
      </dgm:prSet>
      <dgm:spPr/>
      <dgm:t>
        <a:bodyPr/>
        <a:lstStyle/>
        <a:p>
          <a:endParaRPr lang="en-US"/>
        </a:p>
      </dgm:t>
    </dgm:pt>
    <dgm:pt modelId="{7DF0F265-D749-4DA4-B854-7561BC7F4D5B}" type="pres">
      <dgm:prSet presAssocID="{2DC7224C-BE2C-400F-8742-79E833CB9387}" presName="negativeSpace" presStyleCnt="0"/>
      <dgm:spPr/>
    </dgm:pt>
    <dgm:pt modelId="{3A928960-05CF-4A5B-A526-BC95FB90BE44}" type="pres">
      <dgm:prSet presAssocID="{2DC7224C-BE2C-400F-8742-79E833CB9387}" presName="childText" presStyleLbl="conFgAcc1" presStyleIdx="4" presStyleCnt="5">
        <dgm:presLayoutVars>
          <dgm:bulletEnabled val="1"/>
        </dgm:presLayoutVars>
        <dgm:style>
          <a:lnRef idx="2">
            <a:schemeClr val="accent3"/>
          </a:lnRef>
          <a:fillRef idx="1">
            <a:schemeClr val="lt1"/>
          </a:fillRef>
          <a:effectRef idx="0">
            <a:schemeClr val="accent3"/>
          </a:effectRef>
          <a:fontRef idx="minor">
            <a:schemeClr val="dk1"/>
          </a:fontRef>
        </dgm:style>
      </dgm:prSet>
      <dgm:spPr/>
    </dgm:pt>
  </dgm:ptLst>
  <dgm:cxnLst>
    <dgm:cxn modelId="{F56019BE-F8A8-4584-BC1E-11F3C8BA5E6C}" type="presOf" srcId="{99DBBA86-4828-4DCB-932D-417D5F79B8B1}" destId="{4E08E453-2CC9-4D80-BECB-101EB5F93CC2}" srcOrd="1" destOrd="0" presId="urn:microsoft.com/office/officeart/2005/8/layout/list1"/>
    <dgm:cxn modelId="{F07E3B43-6428-4AED-BC13-22E7328669EE}" type="presOf" srcId="{99DBBA86-4828-4DCB-932D-417D5F79B8B1}" destId="{0BFDD953-6308-4555-8357-2CF49583B5DA}" srcOrd="0" destOrd="0" presId="urn:microsoft.com/office/officeart/2005/8/layout/list1"/>
    <dgm:cxn modelId="{4FFCF9A5-FF5A-4647-ADA6-9C89FAF5307D}" type="presOf" srcId="{2DC7224C-BE2C-400F-8742-79E833CB9387}" destId="{654C3B13-773E-4248-8898-8E31C6B860C8}" srcOrd="0" destOrd="0" presId="urn:microsoft.com/office/officeart/2005/8/layout/list1"/>
    <dgm:cxn modelId="{ED7D195D-9D03-48AA-A882-555CC1609562}" srcId="{C4E67F78-00FD-4291-B967-1956CC66296C}" destId="{CA0C5D13-8282-4FAE-B38C-3AAB3AEE1AA9}" srcOrd="3" destOrd="0" parTransId="{7CBFE72A-B98F-4F18-ABE6-8FCE8B6B9F86}" sibTransId="{E665A1DC-D8FF-4D47-87F9-E3130840C3DC}"/>
    <dgm:cxn modelId="{4FC4A221-FEB1-4596-82AC-855BBF4F2DC4}" type="presOf" srcId="{B2B1B895-43E5-4A82-AF92-4067769E7E05}" destId="{F1695CE4-8D30-40D0-93D9-5916DD201DD5}" srcOrd="1" destOrd="0" presId="urn:microsoft.com/office/officeart/2005/8/layout/list1"/>
    <dgm:cxn modelId="{231BA698-7690-4FE0-8925-86F11857D72F}" type="presOf" srcId="{B2B1B895-43E5-4A82-AF92-4067769E7E05}" destId="{970C3B46-73AE-4F8F-9D46-F27496A55BF8}" srcOrd="0" destOrd="0" presId="urn:microsoft.com/office/officeart/2005/8/layout/list1"/>
    <dgm:cxn modelId="{E7E52B03-3D83-421E-826F-AE8D3194065E}" srcId="{C4E67F78-00FD-4291-B967-1956CC66296C}" destId="{2DC7224C-BE2C-400F-8742-79E833CB9387}" srcOrd="4" destOrd="0" parTransId="{F7BF021D-B24D-4881-B7F7-F16F277FC8A5}" sibTransId="{22194F22-AA93-46DC-9608-5ED25DDCDCB3}"/>
    <dgm:cxn modelId="{6E5ED192-E56C-45B3-85F0-10E4419EFD70}" srcId="{C4E67F78-00FD-4291-B967-1956CC66296C}" destId="{AEBD515D-455F-46F9-9B5B-58D486498904}" srcOrd="0" destOrd="0" parTransId="{85DF36FD-5605-4727-B01B-2387A48C43CF}" sibTransId="{332D7E2A-9996-467A-A2DD-D2E83213A6AC}"/>
    <dgm:cxn modelId="{FE62DDD8-4020-46D6-AB71-DB16F852999C}" type="presOf" srcId="{AEBD515D-455F-46F9-9B5B-58D486498904}" destId="{FCEB2EB4-0EAE-4516-AE5F-6082DCA20451}" srcOrd="0" destOrd="0" presId="urn:microsoft.com/office/officeart/2005/8/layout/list1"/>
    <dgm:cxn modelId="{BF91FEFD-21BC-4531-BE13-BDDD25E0A466}" type="presOf" srcId="{AEBD515D-455F-46F9-9B5B-58D486498904}" destId="{23E0FF7F-701D-4217-9FB3-4EDDD0923C84}" srcOrd="1" destOrd="0" presId="urn:microsoft.com/office/officeart/2005/8/layout/list1"/>
    <dgm:cxn modelId="{46ABE187-44DD-4ED1-9778-D4C81835680E}" type="presOf" srcId="{2DC7224C-BE2C-400F-8742-79E833CB9387}" destId="{D01139DE-7819-4F11-85F7-FD2014518144}" srcOrd="1" destOrd="0" presId="urn:microsoft.com/office/officeart/2005/8/layout/list1"/>
    <dgm:cxn modelId="{1E89857F-DB32-42D0-A5D5-1947801D4CC1}" srcId="{C4E67F78-00FD-4291-B967-1956CC66296C}" destId="{B2B1B895-43E5-4A82-AF92-4067769E7E05}" srcOrd="1" destOrd="0" parTransId="{0B3DBA63-CB5B-440F-8E34-B56E0CB8FE95}" sibTransId="{FFFAE8B8-F49C-4234-8C90-9D1DD774B7A7}"/>
    <dgm:cxn modelId="{0BE2ACD2-F682-44BE-9365-8CD80C1FBAC9}" type="presOf" srcId="{CA0C5D13-8282-4FAE-B38C-3AAB3AEE1AA9}" destId="{EF82577D-FE4C-4F19-8C09-A9A2DF2283D9}" srcOrd="0" destOrd="0" presId="urn:microsoft.com/office/officeart/2005/8/layout/list1"/>
    <dgm:cxn modelId="{E065CE77-7035-4A35-ACE2-8F7C005122CC}" type="presOf" srcId="{CA0C5D13-8282-4FAE-B38C-3AAB3AEE1AA9}" destId="{72553E77-A842-4E83-972E-F899AF59539E}" srcOrd="1" destOrd="0" presId="urn:microsoft.com/office/officeart/2005/8/layout/list1"/>
    <dgm:cxn modelId="{92F25802-0EEE-4631-9333-6F8367B839D7}" type="presOf" srcId="{C4E67F78-00FD-4291-B967-1956CC66296C}" destId="{D245ABCE-FFE8-4111-B3B4-8F2F3784DFA5}" srcOrd="0" destOrd="0" presId="urn:microsoft.com/office/officeart/2005/8/layout/list1"/>
    <dgm:cxn modelId="{C00C08BC-F9CC-4B12-8D8A-4F46617AEE01}" srcId="{C4E67F78-00FD-4291-B967-1956CC66296C}" destId="{99DBBA86-4828-4DCB-932D-417D5F79B8B1}" srcOrd="2" destOrd="0" parTransId="{7E7D130F-66D0-4B1F-B712-A4EA731B3F66}" sibTransId="{42960015-77CD-4C94-B8B4-8B10BE9DF1FD}"/>
    <dgm:cxn modelId="{AAA23E41-0DF1-4BD7-A59A-8A2909F637BC}" type="presParOf" srcId="{D245ABCE-FFE8-4111-B3B4-8F2F3784DFA5}" destId="{DC2FFF98-8272-46C8-9548-370675A9B0D8}" srcOrd="0" destOrd="0" presId="urn:microsoft.com/office/officeart/2005/8/layout/list1"/>
    <dgm:cxn modelId="{E20FE26B-2739-4253-8693-AB78733AEC0C}" type="presParOf" srcId="{DC2FFF98-8272-46C8-9548-370675A9B0D8}" destId="{FCEB2EB4-0EAE-4516-AE5F-6082DCA20451}" srcOrd="0" destOrd="0" presId="urn:microsoft.com/office/officeart/2005/8/layout/list1"/>
    <dgm:cxn modelId="{402EE106-1A4A-4850-A5B7-44DD8E0F81A8}" type="presParOf" srcId="{DC2FFF98-8272-46C8-9548-370675A9B0D8}" destId="{23E0FF7F-701D-4217-9FB3-4EDDD0923C84}" srcOrd="1" destOrd="0" presId="urn:microsoft.com/office/officeart/2005/8/layout/list1"/>
    <dgm:cxn modelId="{C33874DD-43D0-40D4-BA71-60B030E6E876}" type="presParOf" srcId="{D245ABCE-FFE8-4111-B3B4-8F2F3784DFA5}" destId="{D6E4C667-0658-4BF0-A491-AEB9A6F53435}" srcOrd="1" destOrd="0" presId="urn:microsoft.com/office/officeart/2005/8/layout/list1"/>
    <dgm:cxn modelId="{7991BB94-6708-40AD-B124-A0ADB3985FDB}" type="presParOf" srcId="{D245ABCE-FFE8-4111-B3B4-8F2F3784DFA5}" destId="{A31D1CE8-208D-4293-A70F-2FEB0F1DF834}" srcOrd="2" destOrd="0" presId="urn:microsoft.com/office/officeart/2005/8/layout/list1"/>
    <dgm:cxn modelId="{170218D0-7624-4168-A005-05614497E3B8}" type="presParOf" srcId="{D245ABCE-FFE8-4111-B3B4-8F2F3784DFA5}" destId="{62C2A574-1A80-453D-A6F3-ADBFA20B5F3D}" srcOrd="3" destOrd="0" presId="urn:microsoft.com/office/officeart/2005/8/layout/list1"/>
    <dgm:cxn modelId="{3A35C53A-406C-4B4F-AE2B-20FEB3E3DFE6}" type="presParOf" srcId="{D245ABCE-FFE8-4111-B3B4-8F2F3784DFA5}" destId="{952394F3-E83C-46DF-8A1F-E8809AAD2963}" srcOrd="4" destOrd="0" presId="urn:microsoft.com/office/officeart/2005/8/layout/list1"/>
    <dgm:cxn modelId="{0F19A0F3-8F72-4A9C-A7B7-3B6A270E895E}" type="presParOf" srcId="{952394F3-E83C-46DF-8A1F-E8809AAD2963}" destId="{970C3B46-73AE-4F8F-9D46-F27496A55BF8}" srcOrd="0" destOrd="0" presId="urn:microsoft.com/office/officeart/2005/8/layout/list1"/>
    <dgm:cxn modelId="{71670A53-34E8-43B7-B248-7D53221758C4}" type="presParOf" srcId="{952394F3-E83C-46DF-8A1F-E8809AAD2963}" destId="{F1695CE4-8D30-40D0-93D9-5916DD201DD5}" srcOrd="1" destOrd="0" presId="urn:microsoft.com/office/officeart/2005/8/layout/list1"/>
    <dgm:cxn modelId="{2C12DE47-6CCE-422B-B96A-D6AAE0A275F5}" type="presParOf" srcId="{D245ABCE-FFE8-4111-B3B4-8F2F3784DFA5}" destId="{F125B6D8-E6EC-4399-903D-B89D10D91164}" srcOrd="5" destOrd="0" presId="urn:microsoft.com/office/officeart/2005/8/layout/list1"/>
    <dgm:cxn modelId="{E0F531A3-7DD3-401C-8132-1DEAFA371A5F}" type="presParOf" srcId="{D245ABCE-FFE8-4111-B3B4-8F2F3784DFA5}" destId="{C6C3EDA0-73BC-40B5-8246-34FC62B197A3}" srcOrd="6" destOrd="0" presId="urn:microsoft.com/office/officeart/2005/8/layout/list1"/>
    <dgm:cxn modelId="{75A366CA-79DE-45CF-BCB6-0AF8374248D5}" type="presParOf" srcId="{D245ABCE-FFE8-4111-B3B4-8F2F3784DFA5}" destId="{127A6761-64B2-411B-AED2-682D89CEB927}" srcOrd="7" destOrd="0" presId="urn:microsoft.com/office/officeart/2005/8/layout/list1"/>
    <dgm:cxn modelId="{09C65F9A-4530-4CDD-B891-6FDD94B29C8A}" type="presParOf" srcId="{D245ABCE-FFE8-4111-B3B4-8F2F3784DFA5}" destId="{4F236EC2-C4C2-4E93-A962-17FF5642ADD9}" srcOrd="8" destOrd="0" presId="urn:microsoft.com/office/officeart/2005/8/layout/list1"/>
    <dgm:cxn modelId="{90BC2DDF-8ACD-4DE6-8F32-33F929462EC5}" type="presParOf" srcId="{4F236EC2-C4C2-4E93-A962-17FF5642ADD9}" destId="{0BFDD953-6308-4555-8357-2CF49583B5DA}" srcOrd="0" destOrd="0" presId="urn:microsoft.com/office/officeart/2005/8/layout/list1"/>
    <dgm:cxn modelId="{8EA957AC-FF87-425E-B36F-A89F3C912966}" type="presParOf" srcId="{4F236EC2-C4C2-4E93-A962-17FF5642ADD9}" destId="{4E08E453-2CC9-4D80-BECB-101EB5F93CC2}" srcOrd="1" destOrd="0" presId="urn:microsoft.com/office/officeart/2005/8/layout/list1"/>
    <dgm:cxn modelId="{B5CC01AF-4834-4804-8BF1-52C68D050A9C}" type="presParOf" srcId="{D245ABCE-FFE8-4111-B3B4-8F2F3784DFA5}" destId="{E38F3F95-C9BE-4C3B-AFD8-BC507B6195FE}" srcOrd="9" destOrd="0" presId="urn:microsoft.com/office/officeart/2005/8/layout/list1"/>
    <dgm:cxn modelId="{ACAB1C0B-4C36-42D7-988A-22596DC7B7DF}" type="presParOf" srcId="{D245ABCE-FFE8-4111-B3B4-8F2F3784DFA5}" destId="{DB06000D-2071-49C5-9EB8-9B8715DD783E}" srcOrd="10" destOrd="0" presId="urn:microsoft.com/office/officeart/2005/8/layout/list1"/>
    <dgm:cxn modelId="{EC4F786F-D24B-45C6-9626-5C5397EC0356}" type="presParOf" srcId="{D245ABCE-FFE8-4111-B3B4-8F2F3784DFA5}" destId="{04A8059E-9A3F-4980-98BF-C08429ADA176}" srcOrd="11" destOrd="0" presId="urn:microsoft.com/office/officeart/2005/8/layout/list1"/>
    <dgm:cxn modelId="{6A1DF8DA-4578-4275-91E1-95BA2600D9F5}" type="presParOf" srcId="{D245ABCE-FFE8-4111-B3B4-8F2F3784DFA5}" destId="{AE33B272-15F4-4ED8-98D1-BF4676E17909}" srcOrd="12" destOrd="0" presId="urn:microsoft.com/office/officeart/2005/8/layout/list1"/>
    <dgm:cxn modelId="{B86E6433-A68E-4ECF-988A-A4AE5ED0E58F}" type="presParOf" srcId="{AE33B272-15F4-4ED8-98D1-BF4676E17909}" destId="{EF82577D-FE4C-4F19-8C09-A9A2DF2283D9}" srcOrd="0" destOrd="0" presId="urn:microsoft.com/office/officeart/2005/8/layout/list1"/>
    <dgm:cxn modelId="{39326291-E9E5-414E-8D9F-DCB14045922D}" type="presParOf" srcId="{AE33B272-15F4-4ED8-98D1-BF4676E17909}" destId="{72553E77-A842-4E83-972E-F899AF59539E}" srcOrd="1" destOrd="0" presId="urn:microsoft.com/office/officeart/2005/8/layout/list1"/>
    <dgm:cxn modelId="{85B3BDF1-4675-4B55-8C84-AC86EBC3AC25}" type="presParOf" srcId="{D245ABCE-FFE8-4111-B3B4-8F2F3784DFA5}" destId="{E604DDBE-1B22-4761-91E9-6FFD2E0A18A9}" srcOrd="13" destOrd="0" presId="urn:microsoft.com/office/officeart/2005/8/layout/list1"/>
    <dgm:cxn modelId="{EDEC6D5E-2134-4086-813B-2B4CC99EC8BE}" type="presParOf" srcId="{D245ABCE-FFE8-4111-B3B4-8F2F3784DFA5}" destId="{2ACD8F6A-5294-4E57-93CB-CF8CE2814F9D}" srcOrd="14" destOrd="0" presId="urn:microsoft.com/office/officeart/2005/8/layout/list1"/>
    <dgm:cxn modelId="{7B10D1B3-B20F-4215-9E91-69D2613322FF}" type="presParOf" srcId="{D245ABCE-FFE8-4111-B3B4-8F2F3784DFA5}" destId="{1BC95763-9372-43AF-803E-5C45D365840A}" srcOrd="15" destOrd="0" presId="urn:microsoft.com/office/officeart/2005/8/layout/list1"/>
    <dgm:cxn modelId="{4FED92A5-24E2-4748-86A1-5F328EC2748D}" type="presParOf" srcId="{D245ABCE-FFE8-4111-B3B4-8F2F3784DFA5}" destId="{46696789-B739-4DDC-9C08-07D4632A280C}" srcOrd="16" destOrd="0" presId="urn:microsoft.com/office/officeart/2005/8/layout/list1"/>
    <dgm:cxn modelId="{BB3B0927-6864-4E0E-AC7F-8A6806C4D87C}" type="presParOf" srcId="{46696789-B739-4DDC-9C08-07D4632A280C}" destId="{654C3B13-773E-4248-8898-8E31C6B860C8}" srcOrd="0" destOrd="0" presId="urn:microsoft.com/office/officeart/2005/8/layout/list1"/>
    <dgm:cxn modelId="{D8524612-83CB-42A2-B2B0-6DA5E755952F}" type="presParOf" srcId="{46696789-B739-4DDC-9C08-07D4632A280C}" destId="{D01139DE-7819-4F11-85F7-FD2014518144}" srcOrd="1" destOrd="0" presId="urn:microsoft.com/office/officeart/2005/8/layout/list1"/>
    <dgm:cxn modelId="{7FA4830A-21F0-4709-8732-DC47C1982FAB}" type="presParOf" srcId="{D245ABCE-FFE8-4111-B3B4-8F2F3784DFA5}" destId="{7DF0F265-D749-4DA4-B854-7561BC7F4D5B}" srcOrd="17" destOrd="0" presId="urn:microsoft.com/office/officeart/2005/8/layout/list1"/>
    <dgm:cxn modelId="{C54DD084-3E7C-481D-8CE2-C020250F5812}" type="presParOf" srcId="{D245ABCE-FFE8-4111-B3B4-8F2F3784DFA5}" destId="{3A928960-05CF-4A5B-A526-BC95FB90BE44}" srcOrd="18"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4E67F78-00FD-4291-B967-1956CC6629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BD515D-455F-46F9-9B5B-58D486498904}">
      <dgm:prSet phldrT="[Text]" custT="1"/>
      <dgm:spPr>
        <a:solidFill>
          <a:schemeClr val="accent3"/>
        </a:solidFill>
      </dgm:spPr>
      <dgm:t>
        <a:bodyPr/>
        <a:lstStyle/>
        <a:p>
          <a:r>
            <a:rPr lang="en-US" sz="1800" dirty="0" smtClean="0">
              <a:latin typeface="Chivo Light" panose="020B0604020202020204" charset="0"/>
            </a:rPr>
            <a:t>Surplus Property</a:t>
          </a:r>
          <a:endParaRPr lang="en-US" sz="1800" dirty="0">
            <a:latin typeface="Chivo Light" panose="020B0604020202020204" charset="0"/>
          </a:endParaRPr>
        </a:p>
      </dgm:t>
    </dgm:pt>
    <dgm:pt modelId="{85DF36FD-5605-4727-B01B-2387A48C43CF}" type="parTrans" cxnId="{6E5ED192-E56C-45B3-85F0-10E4419EFD70}">
      <dgm:prSet/>
      <dgm:spPr/>
      <dgm:t>
        <a:bodyPr/>
        <a:lstStyle/>
        <a:p>
          <a:endParaRPr lang="en-US"/>
        </a:p>
      </dgm:t>
    </dgm:pt>
    <dgm:pt modelId="{332D7E2A-9996-467A-A2DD-D2E83213A6AC}" type="sibTrans" cxnId="{6E5ED192-E56C-45B3-85F0-10E4419EFD70}">
      <dgm:prSet/>
      <dgm:spPr/>
      <dgm:t>
        <a:bodyPr/>
        <a:lstStyle/>
        <a:p>
          <a:endParaRPr lang="en-US"/>
        </a:p>
      </dgm:t>
    </dgm:pt>
    <dgm:pt modelId="{B2B1B895-43E5-4A82-AF92-4067769E7E05}">
      <dgm:prSet phldrT="[Text]" custT="1"/>
      <dgm:spPr>
        <a:solidFill>
          <a:schemeClr val="accent3"/>
        </a:solidFill>
      </dgm:spPr>
      <dgm:t>
        <a:bodyPr/>
        <a:lstStyle/>
        <a:p>
          <a:r>
            <a:rPr lang="en-US" sz="1800" dirty="0" smtClean="0">
              <a:latin typeface="Chivo Light" panose="020B0604020202020204" charset="0"/>
            </a:rPr>
            <a:t>Responsible Contractors</a:t>
          </a:r>
          <a:endParaRPr lang="en-US" sz="1800" dirty="0">
            <a:latin typeface="Chivo Light" panose="020B0604020202020204" charset="0"/>
          </a:endParaRPr>
        </a:p>
      </dgm:t>
    </dgm:pt>
    <dgm:pt modelId="{0B3DBA63-CB5B-440F-8E34-B56E0CB8FE95}" type="parTrans" cxnId="{1E89857F-DB32-42D0-A5D5-1947801D4CC1}">
      <dgm:prSet/>
      <dgm:spPr/>
      <dgm:t>
        <a:bodyPr/>
        <a:lstStyle/>
        <a:p>
          <a:endParaRPr lang="en-US"/>
        </a:p>
      </dgm:t>
    </dgm:pt>
    <dgm:pt modelId="{FFFAE8B8-F49C-4234-8C90-9D1DD774B7A7}" type="sibTrans" cxnId="{1E89857F-DB32-42D0-A5D5-1947801D4CC1}">
      <dgm:prSet/>
      <dgm:spPr/>
      <dgm:t>
        <a:bodyPr/>
        <a:lstStyle/>
        <a:p>
          <a:endParaRPr lang="en-US"/>
        </a:p>
      </dgm:t>
    </dgm:pt>
    <dgm:pt modelId="{99DBBA86-4828-4DCB-932D-417D5F79B8B1}">
      <dgm:prSet phldrT="[Text]" custT="1"/>
      <dgm:spPr>
        <a:solidFill>
          <a:schemeClr val="accent3"/>
        </a:solidFill>
      </dgm:spPr>
      <dgm:t>
        <a:bodyPr/>
        <a:lstStyle/>
        <a:p>
          <a:r>
            <a:rPr lang="en-US" sz="1800" dirty="0" smtClean="0">
              <a:latin typeface="Chivo Light" panose="020B0604020202020204" charset="0"/>
            </a:rPr>
            <a:t>Maintenance of Records</a:t>
          </a:r>
          <a:endParaRPr lang="en-US" sz="1800" dirty="0">
            <a:latin typeface="Chivo Light" panose="020B0604020202020204" charset="0"/>
          </a:endParaRPr>
        </a:p>
      </dgm:t>
    </dgm:pt>
    <dgm:pt modelId="{7E7D130F-66D0-4B1F-B712-A4EA731B3F66}" type="parTrans" cxnId="{C00C08BC-F9CC-4B12-8D8A-4F46617AEE01}">
      <dgm:prSet/>
      <dgm:spPr/>
      <dgm:t>
        <a:bodyPr/>
        <a:lstStyle/>
        <a:p>
          <a:endParaRPr lang="en-US"/>
        </a:p>
      </dgm:t>
    </dgm:pt>
    <dgm:pt modelId="{42960015-77CD-4C94-B8B4-8B10BE9DF1FD}" type="sibTrans" cxnId="{C00C08BC-F9CC-4B12-8D8A-4F46617AEE01}">
      <dgm:prSet/>
      <dgm:spPr/>
      <dgm:t>
        <a:bodyPr/>
        <a:lstStyle/>
        <a:p>
          <a:endParaRPr lang="en-US"/>
        </a:p>
      </dgm:t>
    </dgm:pt>
    <dgm:pt modelId="{CA0C5D13-8282-4FAE-B38C-3AAB3AEE1AA9}">
      <dgm:prSet phldrT="[Text]" custT="1"/>
      <dgm:spPr>
        <a:solidFill>
          <a:schemeClr val="accent3"/>
        </a:solidFill>
      </dgm:spPr>
      <dgm:t>
        <a:bodyPr/>
        <a:lstStyle/>
        <a:p>
          <a:r>
            <a:rPr lang="en-US" sz="1800" dirty="0" smtClean="0">
              <a:latin typeface="Chivo Light" panose="020B0604020202020204" charset="0"/>
            </a:rPr>
            <a:t>Bid Protest</a:t>
          </a:r>
          <a:endParaRPr lang="en-US" sz="1800" dirty="0">
            <a:latin typeface="Chivo Light" panose="020B0604020202020204" charset="0"/>
          </a:endParaRPr>
        </a:p>
      </dgm:t>
    </dgm:pt>
    <dgm:pt modelId="{7CBFE72A-B98F-4F18-ABE6-8FCE8B6B9F86}" type="parTrans" cxnId="{ED7D195D-9D03-48AA-A882-555CC1609562}">
      <dgm:prSet/>
      <dgm:spPr/>
      <dgm:t>
        <a:bodyPr/>
        <a:lstStyle/>
        <a:p>
          <a:endParaRPr lang="en-US"/>
        </a:p>
      </dgm:t>
    </dgm:pt>
    <dgm:pt modelId="{E665A1DC-D8FF-4D47-87F9-E3130840C3DC}" type="sibTrans" cxnId="{ED7D195D-9D03-48AA-A882-555CC1609562}">
      <dgm:prSet/>
      <dgm:spPr/>
      <dgm:t>
        <a:bodyPr/>
        <a:lstStyle/>
        <a:p>
          <a:endParaRPr lang="en-US"/>
        </a:p>
      </dgm:t>
    </dgm:pt>
    <dgm:pt modelId="{2DC7224C-BE2C-400F-8742-79E833CB9387}">
      <dgm:prSet phldrT="[Text]" custT="1"/>
      <dgm:spPr>
        <a:solidFill>
          <a:schemeClr val="accent3"/>
        </a:solidFill>
      </dgm:spPr>
      <dgm:t>
        <a:bodyPr/>
        <a:lstStyle/>
        <a:p>
          <a:r>
            <a:rPr lang="en-US" sz="1800" dirty="0" smtClean="0">
              <a:latin typeface="Chivo Light" panose="020B0604020202020204" charset="0"/>
            </a:rPr>
            <a:t>Full and Open Competition</a:t>
          </a:r>
          <a:endParaRPr lang="en-US" sz="1800" dirty="0">
            <a:latin typeface="Chivo Light" panose="020B0604020202020204" charset="0"/>
          </a:endParaRPr>
        </a:p>
      </dgm:t>
    </dgm:pt>
    <dgm:pt modelId="{F7BF021D-B24D-4881-B7F7-F16F277FC8A5}" type="parTrans" cxnId="{E7E52B03-3D83-421E-826F-AE8D3194065E}">
      <dgm:prSet/>
      <dgm:spPr/>
      <dgm:t>
        <a:bodyPr/>
        <a:lstStyle/>
        <a:p>
          <a:endParaRPr lang="en-US"/>
        </a:p>
      </dgm:t>
    </dgm:pt>
    <dgm:pt modelId="{22194F22-AA93-46DC-9608-5ED25DDCDCB3}" type="sibTrans" cxnId="{E7E52B03-3D83-421E-826F-AE8D3194065E}">
      <dgm:prSet/>
      <dgm:spPr/>
      <dgm:t>
        <a:bodyPr/>
        <a:lstStyle/>
        <a:p>
          <a:endParaRPr lang="en-US"/>
        </a:p>
      </dgm:t>
    </dgm:pt>
    <dgm:pt modelId="{D245ABCE-FFE8-4111-B3B4-8F2F3784DFA5}" type="pres">
      <dgm:prSet presAssocID="{C4E67F78-00FD-4291-B967-1956CC66296C}" presName="linear" presStyleCnt="0">
        <dgm:presLayoutVars>
          <dgm:dir/>
          <dgm:animLvl val="lvl"/>
          <dgm:resizeHandles val="exact"/>
        </dgm:presLayoutVars>
      </dgm:prSet>
      <dgm:spPr/>
      <dgm:t>
        <a:bodyPr/>
        <a:lstStyle/>
        <a:p>
          <a:endParaRPr lang="en-US"/>
        </a:p>
      </dgm:t>
    </dgm:pt>
    <dgm:pt modelId="{DC2FFF98-8272-46C8-9548-370675A9B0D8}" type="pres">
      <dgm:prSet presAssocID="{AEBD515D-455F-46F9-9B5B-58D486498904}" presName="parentLin" presStyleCnt="0"/>
      <dgm:spPr/>
    </dgm:pt>
    <dgm:pt modelId="{FCEB2EB4-0EAE-4516-AE5F-6082DCA20451}" type="pres">
      <dgm:prSet presAssocID="{AEBD515D-455F-46F9-9B5B-58D486498904}" presName="parentLeftMargin" presStyleLbl="node1" presStyleIdx="0" presStyleCnt="5"/>
      <dgm:spPr/>
      <dgm:t>
        <a:bodyPr/>
        <a:lstStyle/>
        <a:p>
          <a:endParaRPr lang="en-US"/>
        </a:p>
      </dgm:t>
    </dgm:pt>
    <dgm:pt modelId="{23E0FF7F-701D-4217-9FB3-4EDDD0923C84}" type="pres">
      <dgm:prSet presAssocID="{AEBD515D-455F-46F9-9B5B-58D486498904}" presName="parentText" presStyleLbl="node1" presStyleIdx="0" presStyleCnt="5">
        <dgm:presLayoutVars>
          <dgm:chMax val="0"/>
          <dgm:bulletEnabled val="1"/>
        </dgm:presLayoutVars>
      </dgm:prSet>
      <dgm:spPr/>
      <dgm:t>
        <a:bodyPr/>
        <a:lstStyle/>
        <a:p>
          <a:endParaRPr lang="en-US"/>
        </a:p>
      </dgm:t>
    </dgm:pt>
    <dgm:pt modelId="{D6E4C667-0658-4BF0-A491-AEB9A6F53435}" type="pres">
      <dgm:prSet presAssocID="{AEBD515D-455F-46F9-9B5B-58D486498904}" presName="negativeSpace" presStyleCnt="0"/>
      <dgm:spPr/>
    </dgm:pt>
    <dgm:pt modelId="{A31D1CE8-208D-4293-A70F-2FEB0F1DF834}" type="pres">
      <dgm:prSet presAssocID="{AEBD515D-455F-46F9-9B5B-58D486498904}" presName="childText" presStyleLbl="conFgAcc1" presStyleIdx="0" presStyleCnt="5">
        <dgm:presLayoutVars>
          <dgm:bulletEnabled val="1"/>
        </dgm:presLayoutVars>
        <dgm:style>
          <a:lnRef idx="2">
            <a:schemeClr val="accent3"/>
          </a:lnRef>
          <a:fillRef idx="1">
            <a:schemeClr val="lt1"/>
          </a:fillRef>
          <a:effectRef idx="0">
            <a:schemeClr val="accent3"/>
          </a:effectRef>
          <a:fontRef idx="minor">
            <a:schemeClr val="dk1"/>
          </a:fontRef>
        </dgm:style>
      </dgm:prSet>
      <dgm:spPr/>
    </dgm:pt>
    <dgm:pt modelId="{62C2A574-1A80-453D-A6F3-ADBFA20B5F3D}" type="pres">
      <dgm:prSet presAssocID="{332D7E2A-9996-467A-A2DD-D2E83213A6AC}" presName="spaceBetweenRectangles" presStyleCnt="0"/>
      <dgm:spPr/>
    </dgm:pt>
    <dgm:pt modelId="{952394F3-E83C-46DF-8A1F-E8809AAD2963}" type="pres">
      <dgm:prSet presAssocID="{B2B1B895-43E5-4A82-AF92-4067769E7E05}" presName="parentLin" presStyleCnt="0"/>
      <dgm:spPr/>
    </dgm:pt>
    <dgm:pt modelId="{970C3B46-73AE-4F8F-9D46-F27496A55BF8}" type="pres">
      <dgm:prSet presAssocID="{B2B1B895-43E5-4A82-AF92-4067769E7E05}" presName="parentLeftMargin" presStyleLbl="node1" presStyleIdx="0" presStyleCnt="5"/>
      <dgm:spPr/>
      <dgm:t>
        <a:bodyPr/>
        <a:lstStyle/>
        <a:p>
          <a:endParaRPr lang="en-US"/>
        </a:p>
      </dgm:t>
    </dgm:pt>
    <dgm:pt modelId="{F1695CE4-8D30-40D0-93D9-5916DD201DD5}" type="pres">
      <dgm:prSet presAssocID="{B2B1B895-43E5-4A82-AF92-4067769E7E05}" presName="parentText" presStyleLbl="node1" presStyleIdx="1" presStyleCnt="5">
        <dgm:presLayoutVars>
          <dgm:chMax val="0"/>
          <dgm:bulletEnabled val="1"/>
        </dgm:presLayoutVars>
      </dgm:prSet>
      <dgm:spPr/>
      <dgm:t>
        <a:bodyPr/>
        <a:lstStyle/>
        <a:p>
          <a:endParaRPr lang="en-US"/>
        </a:p>
      </dgm:t>
    </dgm:pt>
    <dgm:pt modelId="{F125B6D8-E6EC-4399-903D-B89D10D91164}" type="pres">
      <dgm:prSet presAssocID="{B2B1B895-43E5-4A82-AF92-4067769E7E05}" presName="negativeSpace" presStyleCnt="0"/>
      <dgm:spPr/>
    </dgm:pt>
    <dgm:pt modelId="{C6C3EDA0-73BC-40B5-8246-34FC62B197A3}" type="pres">
      <dgm:prSet presAssocID="{B2B1B895-43E5-4A82-AF92-4067769E7E05}" presName="childText" presStyleLbl="conFgAcc1" presStyleIdx="1" presStyleCnt="5">
        <dgm:presLayoutVars>
          <dgm:bulletEnabled val="1"/>
        </dgm:presLayoutVars>
        <dgm:style>
          <a:lnRef idx="2">
            <a:schemeClr val="accent3"/>
          </a:lnRef>
          <a:fillRef idx="1">
            <a:schemeClr val="lt1"/>
          </a:fillRef>
          <a:effectRef idx="0">
            <a:schemeClr val="accent3"/>
          </a:effectRef>
          <a:fontRef idx="minor">
            <a:schemeClr val="dk1"/>
          </a:fontRef>
        </dgm:style>
      </dgm:prSet>
      <dgm:spPr/>
      <dgm:t>
        <a:bodyPr/>
        <a:lstStyle/>
        <a:p>
          <a:endParaRPr lang="en-US"/>
        </a:p>
      </dgm:t>
    </dgm:pt>
    <dgm:pt modelId="{127A6761-64B2-411B-AED2-682D89CEB927}" type="pres">
      <dgm:prSet presAssocID="{FFFAE8B8-F49C-4234-8C90-9D1DD774B7A7}" presName="spaceBetweenRectangles" presStyleCnt="0"/>
      <dgm:spPr/>
    </dgm:pt>
    <dgm:pt modelId="{4F236EC2-C4C2-4E93-A962-17FF5642ADD9}" type="pres">
      <dgm:prSet presAssocID="{99DBBA86-4828-4DCB-932D-417D5F79B8B1}" presName="parentLin" presStyleCnt="0"/>
      <dgm:spPr/>
    </dgm:pt>
    <dgm:pt modelId="{0BFDD953-6308-4555-8357-2CF49583B5DA}" type="pres">
      <dgm:prSet presAssocID="{99DBBA86-4828-4DCB-932D-417D5F79B8B1}" presName="parentLeftMargin" presStyleLbl="node1" presStyleIdx="1" presStyleCnt="5"/>
      <dgm:spPr/>
      <dgm:t>
        <a:bodyPr/>
        <a:lstStyle/>
        <a:p>
          <a:endParaRPr lang="en-US"/>
        </a:p>
      </dgm:t>
    </dgm:pt>
    <dgm:pt modelId="{4E08E453-2CC9-4D80-BECB-101EB5F93CC2}" type="pres">
      <dgm:prSet presAssocID="{99DBBA86-4828-4DCB-932D-417D5F79B8B1}" presName="parentText" presStyleLbl="node1" presStyleIdx="2" presStyleCnt="5">
        <dgm:presLayoutVars>
          <dgm:chMax val="0"/>
          <dgm:bulletEnabled val="1"/>
        </dgm:presLayoutVars>
      </dgm:prSet>
      <dgm:spPr/>
      <dgm:t>
        <a:bodyPr/>
        <a:lstStyle/>
        <a:p>
          <a:endParaRPr lang="en-US"/>
        </a:p>
      </dgm:t>
    </dgm:pt>
    <dgm:pt modelId="{E38F3F95-C9BE-4C3B-AFD8-BC507B6195FE}" type="pres">
      <dgm:prSet presAssocID="{99DBBA86-4828-4DCB-932D-417D5F79B8B1}" presName="negativeSpace" presStyleCnt="0"/>
      <dgm:spPr/>
    </dgm:pt>
    <dgm:pt modelId="{DB06000D-2071-49C5-9EB8-9B8715DD783E}" type="pres">
      <dgm:prSet presAssocID="{99DBBA86-4828-4DCB-932D-417D5F79B8B1}" presName="childText" presStyleLbl="conFgAcc1" presStyleIdx="2" presStyleCnt="5">
        <dgm:presLayoutVars>
          <dgm:bulletEnabled val="1"/>
        </dgm:presLayoutVars>
        <dgm:style>
          <a:lnRef idx="2">
            <a:schemeClr val="accent3"/>
          </a:lnRef>
          <a:fillRef idx="1">
            <a:schemeClr val="lt1"/>
          </a:fillRef>
          <a:effectRef idx="0">
            <a:schemeClr val="accent3"/>
          </a:effectRef>
          <a:fontRef idx="minor">
            <a:schemeClr val="dk1"/>
          </a:fontRef>
        </dgm:style>
      </dgm:prSet>
      <dgm:spPr/>
    </dgm:pt>
    <dgm:pt modelId="{04A8059E-9A3F-4980-98BF-C08429ADA176}" type="pres">
      <dgm:prSet presAssocID="{42960015-77CD-4C94-B8B4-8B10BE9DF1FD}" presName="spaceBetweenRectangles" presStyleCnt="0"/>
      <dgm:spPr/>
    </dgm:pt>
    <dgm:pt modelId="{AE33B272-15F4-4ED8-98D1-BF4676E17909}" type="pres">
      <dgm:prSet presAssocID="{CA0C5D13-8282-4FAE-B38C-3AAB3AEE1AA9}" presName="parentLin" presStyleCnt="0"/>
      <dgm:spPr/>
    </dgm:pt>
    <dgm:pt modelId="{EF82577D-FE4C-4F19-8C09-A9A2DF2283D9}" type="pres">
      <dgm:prSet presAssocID="{CA0C5D13-8282-4FAE-B38C-3AAB3AEE1AA9}" presName="parentLeftMargin" presStyleLbl="node1" presStyleIdx="2" presStyleCnt="5"/>
      <dgm:spPr/>
      <dgm:t>
        <a:bodyPr/>
        <a:lstStyle/>
        <a:p>
          <a:endParaRPr lang="en-US"/>
        </a:p>
      </dgm:t>
    </dgm:pt>
    <dgm:pt modelId="{72553E77-A842-4E83-972E-F899AF59539E}" type="pres">
      <dgm:prSet presAssocID="{CA0C5D13-8282-4FAE-B38C-3AAB3AEE1AA9}" presName="parentText" presStyleLbl="node1" presStyleIdx="3" presStyleCnt="5">
        <dgm:presLayoutVars>
          <dgm:chMax val="0"/>
          <dgm:bulletEnabled val="1"/>
        </dgm:presLayoutVars>
      </dgm:prSet>
      <dgm:spPr/>
      <dgm:t>
        <a:bodyPr/>
        <a:lstStyle/>
        <a:p>
          <a:endParaRPr lang="en-US"/>
        </a:p>
      </dgm:t>
    </dgm:pt>
    <dgm:pt modelId="{E604DDBE-1B22-4761-91E9-6FFD2E0A18A9}" type="pres">
      <dgm:prSet presAssocID="{CA0C5D13-8282-4FAE-B38C-3AAB3AEE1AA9}" presName="negativeSpace" presStyleCnt="0"/>
      <dgm:spPr/>
    </dgm:pt>
    <dgm:pt modelId="{2ACD8F6A-5294-4E57-93CB-CF8CE2814F9D}" type="pres">
      <dgm:prSet presAssocID="{CA0C5D13-8282-4FAE-B38C-3AAB3AEE1AA9}" presName="childText" presStyleLbl="conFgAcc1" presStyleIdx="3" presStyleCnt="5">
        <dgm:presLayoutVars>
          <dgm:bulletEnabled val="1"/>
        </dgm:presLayoutVars>
        <dgm:style>
          <a:lnRef idx="2">
            <a:schemeClr val="accent3"/>
          </a:lnRef>
          <a:fillRef idx="1">
            <a:schemeClr val="lt1"/>
          </a:fillRef>
          <a:effectRef idx="0">
            <a:schemeClr val="accent3"/>
          </a:effectRef>
          <a:fontRef idx="minor">
            <a:schemeClr val="dk1"/>
          </a:fontRef>
        </dgm:style>
      </dgm:prSet>
      <dgm:spPr/>
    </dgm:pt>
    <dgm:pt modelId="{1BC95763-9372-43AF-803E-5C45D365840A}" type="pres">
      <dgm:prSet presAssocID="{E665A1DC-D8FF-4D47-87F9-E3130840C3DC}" presName="spaceBetweenRectangles" presStyleCnt="0"/>
      <dgm:spPr/>
    </dgm:pt>
    <dgm:pt modelId="{46696789-B739-4DDC-9C08-07D4632A280C}" type="pres">
      <dgm:prSet presAssocID="{2DC7224C-BE2C-400F-8742-79E833CB9387}" presName="parentLin" presStyleCnt="0"/>
      <dgm:spPr/>
    </dgm:pt>
    <dgm:pt modelId="{654C3B13-773E-4248-8898-8E31C6B860C8}" type="pres">
      <dgm:prSet presAssocID="{2DC7224C-BE2C-400F-8742-79E833CB9387}" presName="parentLeftMargin" presStyleLbl="node1" presStyleIdx="3" presStyleCnt="5"/>
      <dgm:spPr/>
      <dgm:t>
        <a:bodyPr/>
        <a:lstStyle/>
        <a:p>
          <a:endParaRPr lang="en-US"/>
        </a:p>
      </dgm:t>
    </dgm:pt>
    <dgm:pt modelId="{D01139DE-7819-4F11-85F7-FD2014518144}" type="pres">
      <dgm:prSet presAssocID="{2DC7224C-BE2C-400F-8742-79E833CB9387}" presName="parentText" presStyleLbl="node1" presStyleIdx="4" presStyleCnt="5">
        <dgm:presLayoutVars>
          <dgm:chMax val="0"/>
          <dgm:bulletEnabled val="1"/>
        </dgm:presLayoutVars>
      </dgm:prSet>
      <dgm:spPr/>
      <dgm:t>
        <a:bodyPr/>
        <a:lstStyle/>
        <a:p>
          <a:endParaRPr lang="en-US"/>
        </a:p>
      </dgm:t>
    </dgm:pt>
    <dgm:pt modelId="{7DF0F265-D749-4DA4-B854-7561BC7F4D5B}" type="pres">
      <dgm:prSet presAssocID="{2DC7224C-BE2C-400F-8742-79E833CB9387}" presName="negativeSpace" presStyleCnt="0"/>
      <dgm:spPr/>
    </dgm:pt>
    <dgm:pt modelId="{3A928960-05CF-4A5B-A526-BC95FB90BE44}" type="pres">
      <dgm:prSet presAssocID="{2DC7224C-BE2C-400F-8742-79E833CB9387}" presName="childText" presStyleLbl="conFgAcc1" presStyleIdx="4" presStyleCnt="5">
        <dgm:presLayoutVars>
          <dgm:bulletEnabled val="1"/>
        </dgm:presLayoutVars>
        <dgm:style>
          <a:lnRef idx="2">
            <a:schemeClr val="accent3"/>
          </a:lnRef>
          <a:fillRef idx="1">
            <a:schemeClr val="lt1"/>
          </a:fillRef>
          <a:effectRef idx="0">
            <a:schemeClr val="accent3"/>
          </a:effectRef>
          <a:fontRef idx="minor">
            <a:schemeClr val="dk1"/>
          </a:fontRef>
        </dgm:style>
      </dgm:prSet>
      <dgm:spPr/>
    </dgm:pt>
  </dgm:ptLst>
  <dgm:cxnLst>
    <dgm:cxn modelId="{F56019BE-F8A8-4584-BC1E-11F3C8BA5E6C}" type="presOf" srcId="{99DBBA86-4828-4DCB-932D-417D5F79B8B1}" destId="{4E08E453-2CC9-4D80-BECB-101EB5F93CC2}" srcOrd="1" destOrd="0" presId="urn:microsoft.com/office/officeart/2005/8/layout/list1"/>
    <dgm:cxn modelId="{F07E3B43-6428-4AED-BC13-22E7328669EE}" type="presOf" srcId="{99DBBA86-4828-4DCB-932D-417D5F79B8B1}" destId="{0BFDD953-6308-4555-8357-2CF49583B5DA}" srcOrd="0" destOrd="0" presId="urn:microsoft.com/office/officeart/2005/8/layout/list1"/>
    <dgm:cxn modelId="{4FFCF9A5-FF5A-4647-ADA6-9C89FAF5307D}" type="presOf" srcId="{2DC7224C-BE2C-400F-8742-79E833CB9387}" destId="{654C3B13-773E-4248-8898-8E31C6B860C8}" srcOrd="0" destOrd="0" presId="urn:microsoft.com/office/officeart/2005/8/layout/list1"/>
    <dgm:cxn modelId="{ED7D195D-9D03-48AA-A882-555CC1609562}" srcId="{C4E67F78-00FD-4291-B967-1956CC66296C}" destId="{CA0C5D13-8282-4FAE-B38C-3AAB3AEE1AA9}" srcOrd="3" destOrd="0" parTransId="{7CBFE72A-B98F-4F18-ABE6-8FCE8B6B9F86}" sibTransId="{E665A1DC-D8FF-4D47-87F9-E3130840C3DC}"/>
    <dgm:cxn modelId="{4FC4A221-FEB1-4596-82AC-855BBF4F2DC4}" type="presOf" srcId="{B2B1B895-43E5-4A82-AF92-4067769E7E05}" destId="{F1695CE4-8D30-40D0-93D9-5916DD201DD5}" srcOrd="1" destOrd="0" presId="urn:microsoft.com/office/officeart/2005/8/layout/list1"/>
    <dgm:cxn modelId="{231BA698-7690-4FE0-8925-86F11857D72F}" type="presOf" srcId="{B2B1B895-43E5-4A82-AF92-4067769E7E05}" destId="{970C3B46-73AE-4F8F-9D46-F27496A55BF8}" srcOrd="0" destOrd="0" presId="urn:microsoft.com/office/officeart/2005/8/layout/list1"/>
    <dgm:cxn modelId="{E7E52B03-3D83-421E-826F-AE8D3194065E}" srcId="{C4E67F78-00FD-4291-B967-1956CC66296C}" destId="{2DC7224C-BE2C-400F-8742-79E833CB9387}" srcOrd="4" destOrd="0" parTransId="{F7BF021D-B24D-4881-B7F7-F16F277FC8A5}" sibTransId="{22194F22-AA93-46DC-9608-5ED25DDCDCB3}"/>
    <dgm:cxn modelId="{6E5ED192-E56C-45B3-85F0-10E4419EFD70}" srcId="{C4E67F78-00FD-4291-B967-1956CC66296C}" destId="{AEBD515D-455F-46F9-9B5B-58D486498904}" srcOrd="0" destOrd="0" parTransId="{85DF36FD-5605-4727-B01B-2387A48C43CF}" sibTransId="{332D7E2A-9996-467A-A2DD-D2E83213A6AC}"/>
    <dgm:cxn modelId="{FE62DDD8-4020-46D6-AB71-DB16F852999C}" type="presOf" srcId="{AEBD515D-455F-46F9-9B5B-58D486498904}" destId="{FCEB2EB4-0EAE-4516-AE5F-6082DCA20451}" srcOrd="0" destOrd="0" presId="urn:microsoft.com/office/officeart/2005/8/layout/list1"/>
    <dgm:cxn modelId="{BF91FEFD-21BC-4531-BE13-BDDD25E0A466}" type="presOf" srcId="{AEBD515D-455F-46F9-9B5B-58D486498904}" destId="{23E0FF7F-701D-4217-9FB3-4EDDD0923C84}" srcOrd="1" destOrd="0" presId="urn:microsoft.com/office/officeart/2005/8/layout/list1"/>
    <dgm:cxn modelId="{46ABE187-44DD-4ED1-9778-D4C81835680E}" type="presOf" srcId="{2DC7224C-BE2C-400F-8742-79E833CB9387}" destId="{D01139DE-7819-4F11-85F7-FD2014518144}" srcOrd="1" destOrd="0" presId="urn:microsoft.com/office/officeart/2005/8/layout/list1"/>
    <dgm:cxn modelId="{1E89857F-DB32-42D0-A5D5-1947801D4CC1}" srcId="{C4E67F78-00FD-4291-B967-1956CC66296C}" destId="{B2B1B895-43E5-4A82-AF92-4067769E7E05}" srcOrd="1" destOrd="0" parTransId="{0B3DBA63-CB5B-440F-8E34-B56E0CB8FE95}" sibTransId="{FFFAE8B8-F49C-4234-8C90-9D1DD774B7A7}"/>
    <dgm:cxn modelId="{0BE2ACD2-F682-44BE-9365-8CD80C1FBAC9}" type="presOf" srcId="{CA0C5D13-8282-4FAE-B38C-3AAB3AEE1AA9}" destId="{EF82577D-FE4C-4F19-8C09-A9A2DF2283D9}" srcOrd="0" destOrd="0" presId="urn:microsoft.com/office/officeart/2005/8/layout/list1"/>
    <dgm:cxn modelId="{E065CE77-7035-4A35-ACE2-8F7C005122CC}" type="presOf" srcId="{CA0C5D13-8282-4FAE-B38C-3AAB3AEE1AA9}" destId="{72553E77-A842-4E83-972E-F899AF59539E}" srcOrd="1" destOrd="0" presId="urn:microsoft.com/office/officeart/2005/8/layout/list1"/>
    <dgm:cxn modelId="{92F25802-0EEE-4631-9333-6F8367B839D7}" type="presOf" srcId="{C4E67F78-00FD-4291-B967-1956CC66296C}" destId="{D245ABCE-FFE8-4111-B3B4-8F2F3784DFA5}" srcOrd="0" destOrd="0" presId="urn:microsoft.com/office/officeart/2005/8/layout/list1"/>
    <dgm:cxn modelId="{C00C08BC-F9CC-4B12-8D8A-4F46617AEE01}" srcId="{C4E67F78-00FD-4291-B967-1956CC66296C}" destId="{99DBBA86-4828-4DCB-932D-417D5F79B8B1}" srcOrd="2" destOrd="0" parTransId="{7E7D130F-66D0-4B1F-B712-A4EA731B3F66}" sibTransId="{42960015-77CD-4C94-B8B4-8B10BE9DF1FD}"/>
    <dgm:cxn modelId="{AAA23E41-0DF1-4BD7-A59A-8A2909F637BC}" type="presParOf" srcId="{D245ABCE-FFE8-4111-B3B4-8F2F3784DFA5}" destId="{DC2FFF98-8272-46C8-9548-370675A9B0D8}" srcOrd="0" destOrd="0" presId="urn:microsoft.com/office/officeart/2005/8/layout/list1"/>
    <dgm:cxn modelId="{E20FE26B-2739-4253-8693-AB78733AEC0C}" type="presParOf" srcId="{DC2FFF98-8272-46C8-9548-370675A9B0D8}" destId="{FCEB2EB4-0EAE-4516-AE5F-6082DCA20451}" srcOrd="0" destOrd="0" presId="urn:microsoft.com/office/officeart/2005/8/layout/list1"/>
    <dgm:cxn modelId="{402EE106-1A4A-4850-A5B7-44DD8E0F81A8}" type="presParOf" srcId="{DC2FFF98-8272-46C8-9548-370675A9B0D8}" destId="{23E0FF7F-701D-4217-9FB3-4EDDD0923C84}" srcOrd="1" destOrd="0" presId="urn:microsoft.com/office/officeart/2005/8/layout/list1"/>
    <dgm:cxn modelId="{C33874DD-43D0-40D4-BA71-60B030E6E876}" type="presParOf" srcId="{D245ABCE-FFE8-4111-B3B4-8F2F3784DFA5}" destId="{D6E4C667-0658-4BF0-A491-AEB9A6F53435}" srcOrd="1" destOrd="0" presId="urn:microsoft.com/office/officeart/2005/8/layout/list1"/>
    <dgm:cxn modelId="{7991BB94-6708-40AD-B124-A0ADB3985FDB}" type="presParOf" srcId="{D245ABCE-FFE8-4111-B3B4-8F2F3784DFA5}" destId="{A31D1CE8-208D-4293-A70F-2FEB0F1DF834}" srcOrd="2" destOrd="0" presId="urn:microsoft.com/office/officeart/2005/8/layout/list1"/>
    <dgm:cxn modelId="{170218D0-7624-4168-A005-05614497E3B8}" type="presParOf" srcId="{D245ABCE-FFE8-4111-B3B4-8F2F3784DFA5}" destId="{62C2A574-1A80-453D-A6F3-ADBFA20B5F3D}" srcOrd="3" destOrd="0" presId="urn:microsoft.com/office/officeart/2005/8/layout/list1"/>
    <dgm:cxn modelId="{3A35C53A-406C-4B4F-AE2B-20FEB3E3DFE6}" type="presParOf" srcId="{D245ABCE-FFE8-4111-B3B4-8F2F3784DFA5}" destId="{952394F3-E83C-46DF-8A1F-E8809AAD2963}" srcOrd="4" destOrd="0" presId="urn:microsoft.com/office/officeart/2005/8/layout/list1"/>
    <dgm:cxn modelId="{0F19A0F3-8F72-4A9C-A7B7-3B6A270E895E}" type="presParOf" srcId="{952394F3-E83C-46DF-8A1F-E8809AAD2963}" destId="{970C3B46-73AE-4F8F-9D46-F27496A55BF8}" srcOrd="0" destOrd="0" presId="urn:microsoft.com/office/officeart/2005/8/layout/list1"/>
    <dgm:cxn modelId="{71670A53-34E8-43B7-B248-7D53221758C4}" type="presParOf" srcId="{952394F3-E83C-46DF-8A1F-E8809AAD2963}" destId="{F1695CE4-8D30-40D0-93D9-5916DD201DD5}" srcOrd="1" destOrd="0" presId="urn:microsoft.com/office/officeart/2005/8/layout/list1"/>
    <dgm:cxn modelId="{2C12DE47-6CCE-422B-B96A-D6AAE0A275F5}" type="presParOf" srcId="{D245ABCE-FFE8-4111-B3B4-8F2F3784DFA5}" destId="{F125B6D8-E6EC-4399-903D-B89D10D91164}" srcOrd="5" destOrd="0" presId="urn:microsoft.com/office/officeart/2005/8/layout/list1"/>
    <dgm:cxn modelId="{E0F531A3-7DD3-401C-8132-1DEAFA371A5F}" type="presParOf" srcId="{D245ABCE-FFE8-4111-B3B4-8F2F3784DFA5}" destId="{C6C3EDA0-73BC-40B5-8246-34FC62B197A3}" srcOrd="6" destOrd="0" presId="urn:microsoft.com/office/officeart/2005/8/layout/list1"/>
    <dgm:cxn modelId="{75A366CA-79DE-45CF-BCB6-0AF8374248D5}" type="presParOf" srcId="{D245ABCE-FFE8-4111-B3B4-8F2F3784DFA5}" destId="{127A6761-64B2-411B-AED2-682D89CEB927}" srcOrd="7" destOrd="0" presId="urn:microsoft.com/office/officeart/2005/8/layout/list1"/>
    <dgm:cxn modelId="{09C65F9A-4530-4CDD-B891-6FDD94B29C8A}" type="presParOf" srcId="{D245ABCE-FFE8-4111-B3B4-8F2F3784DFA5}" destId="{4F236EC2-C4C2-4E93-A962-17FF5642ADD9}" srcOrd="8" destOrd="0" presId="urn:microsoft.com/office/officeart/2005/8/layout/list1"/>
    <dgm:cxn modelId="{90BC2DDF-8ACD-4DE6-8F32-33F929462EC5}" type="presParOf" srcId="{4F236EC2-C4C2-4E93-A962-17FF5642ADD9}" destId="{0BFDD953-6308-4555-8357-2CF49583B5DA}" srcOrd="0" destOrd="0" presId="urn:microsoft.com/office/officeart/2005/8/layout/list1"/>
    <dgm:cxn modelId="{8EA957AC-FF87-425E-B36F-A89F3C912966}" type="presParOf" srcId="{4F236EC2-C4C2-4E93-A962-17FF5642ADD9}" destId="{4E08E453-2CC9-4D80-BECB-101EB5F93CC2}" srcOrd="1" destOrd="0" presId="urn:microsoft.com/office/officeart/2005/8/layout/list1"/>
    <dgm:cxn modelId="{B5CC01AF-4834-4804-8BF1-52C68D050A9C}" type="presParOf" srcId="{D245ABCE-FFE8-4111-B3B4-8F2F3784DFA5}" destId="{E38F3F95-C9BE-4C3B-AFD8-BC507B6195FE}" srcOrd="9" destOrd="0" presId="urn:microsoft.com/office/officeart/2005/8/layout/list1"/>
    <dgm:cxn modelId="{ACAB1C0B-4C36-42D7-988A-22596DC7B7DF}" type="presParOf" srcId="{D245ABCE-FFE8-4111-B3B4-8F2F3784DFA5}" destId="{DB06000D-2071-49C5-9EB8-9B8715DD783E}" srcOrd="10" destOrd="0" presId="urn:microsoft.com/office/officeart/2005/8/layout/list1"/>
    <dgm:cxn modelId="{EC4F786F-D24B-45C6-9626-5C5397EC0356}" type="presParOf" srcId="{D245ABCE-FFE8-4111-B3B4-8F2F3784DFA5}" destId="{04A8059E-9A3F-4980-98BF-C08429ADA176}" srcOrd="11" destOrd="0" presId="urn:microsoft.com/office/officeart/2005/8/layout/list1"/>
    <dgm:cxn modelId="{6A1DF8DA-4578-4275-91E1-95BA2600D9F5}" type="presParOf" srcId="{D245ABCE-FFE8-4111-B3B4-8F2F3784DFA5}" destId="{AE33B272-15F4-4ED8-98D1-BF4676E17909}" srcOrd="12" destOrd="0" presId="urn:microsoft.com/office/officeart/2005/8/layout/list1"/>
    <dgm:cxn modelId="{B86E6433-A68E-4ECF-988A-A4AE5ED0E58F}" type="presParOf" srcId="{AE33B272-15F4-4ED8-98D1-BF4676E17909}" destId="{EF82577D-FE4C-4F19-8C09-A9A2DF2283D9}" srcOrd="0" destOrd="0" presId="urn:microsoft.com/office/officeart/2005/8/layout/list1"/>
    <dgm:cxn modelId="{39326291-E9E5-414E-8D9F-DCB14045922D}" type="presParOf" srcId="{AE33B272-15F4-4ED8-98D1-BF4676E17909}" destId="{72553E77-A842-4E83-972E-F899AF59539E}" srcOrd="1" destOrd="0" presId="urn:microsoft.com/office/officeart/2005/8/layout/list1"/>
    <dgm:cxn modelId="{85B3BDF1-4675-4B55-8C84-AC86EBC3AC25}" type="presParOf" srcId="{D245ABCE-FFE8-4111-B3B4-8F2F3784DFA5}" destId="{E604DDBE-1B22-4761-91E9-6FFD2E0A18A9}" srcOrd="13" destOrd="0" presId="urn:microsoft.com/office/officeart/2005/8/layout/list1"/>
    <dgm:cxn modelId="{EDEC6D5E-2134-4086-813B-2B4CC99EC8BE}" type="presParOf" srcId="{D245ABCE-FFE8-4111-B3B4-8F2F3784DFA5}" destId="{2ACD8F6A-5294-4E57-93CB-CF8CE2814F9D}" srcOrd="14" destOrd="0" presId="urn:microsoft.com/office/officeart/2005/8/layout/list1"/>
    <dgm:cxn modelId="{7B10D1B3-B20F-4215-9E91-69D2613322FF}" type="presParOf" srcId="{D245ABCE-FFE8-4111-B3B4-8F2F3784DFA5}" destId="{1BC95763-9372-43AF-803E-5C45D365840A}" srcOrd="15" destOrd="0" presId="urn:microsoft.com/office/officeart/2005/8/layout/list1"/>
    <dgm:cxn modelId="{4FED92A5-24E2-4748-86A1-5F328EC2748D}" type="presParOf" srcId="{D245ABCE-FFE8-4111-B3B4-8F2F3784DFA5}" destId="{46696789-B739-4DDC-9C08-07D4632A280C}" srcOrd="16" destOrd="0" presId="urn:microsoft.com/office/officeart/2005/8/layout/list1"/>
    <dgm:cxn modelId="{BB3B0927-6864-4E0E-AC7F-8A6806C4D87C}" type="presParOf" srcId="{46696789-B739-4DDC-9C08-07D4632A280C}" destId="{654C3B13-773E-4248-8898-8E31C6B860C8}" srcOrd="0" destOrd="0" presId="urn:microsoft.com/office/officeart/2005/8/layout/list1"/>
    <dgm:cxn modelId="{D8524612-83CB-42A2-B2B0-6DA5E755952F}" type="presParOf" srcId="{46696789-B739-4DDC-9C08-07D4632A280C}" destId="{D01139DE-7819-4F11-85F7-FD2014518144}" srcOrd="1" destOrd="0" presId="urn:microsoft.com/office/officeart/2005/8/layout/list1"/>
    <dgm:cxn modelId="{7FA4830A-21F0-4709-8732-DC47C1982FAB}" type="presParOf" srcId="{D245ABCE-FFE8-4111-B3B4-8F2F3784DFA5}" destId="{7DF0F265-D749-4DA4-B854-7561BC7F4D5B}" srcOrd="17" destOrd="0" presId="urn:microsoft.com/office/officeart/2005/8/layout/list1"/>
    <dgm:cxn modelId="{C54DD084-3E7C-481D-8CE2-C020250F5812}" type="presParOf" srcId="{D245ABCE-FFE8-4111-B3B4-8F2F3784DFA5}" destId="{3A928960-05CF-4A5B-A526-BC95FB90BE44}" srcOrd="18"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4E67F78-00FD-4291-B967-1956CC6629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BD515D-455F-46F9-9B5B-58D486498904}">
      <dgm:prSet phldrT="[Text]" custT="1">
        <dgm:style>
          <a:lnRef idx="2">
            <a:schemeClr val="accent5"/>
          </a:lnRef>
          <a:fillRef idx="1">
            <a:schemeClr val="lt1"/>
          </a:fillRef>
          <a:effectRef idx="0">
            <a:schemeClr val="accent5"/>
          </a:effectRef>
          <a:fontRef idx="minor">
            <a:schemeClr val="dk1"/>
          </a:fontRef>
        </dgm:style>
      </dgm:prSet>
      <dgm:spPr>
        <a:solidFill>
          <a:schemeClr val="accent5"/>
        </a:solidFill>
      </dgm:spPr>
      <dgm:t>
        <a:bodyPr/>
        <a:lstStyle/>
        <a:p>
          <a:r>
            <a:rPr lang="en-US" sz="1800" dirty="0" smtClean="0">
              <a:latin typeface="Chivo Light" panose="020B0604020202020204" charset="0"/>
            </a:rPr>
            <a:t>Clear Description</a:t>
          </a:r>
          <a:endParaRPr lang="en-US" sz="1800" dirty="0">
            <a:latin typeface="Chivo Light" panose="020B0604020202020204" charset="0"/>
          </a:endParaRPr>
        </a:p>
      </dgm:t>
    </dgm:pt>
    <dgm:pt modelId="{85DF36FD-5605-4727-B01B-2387A48C43CF}" type="parTrans" cxnId="{6E5ED192-E56C-45B3-85F0-10E4419EFD70}">
      <dgm:prSet/>
      <dgm:spPr/>
      <dgm:t>
        <a:bodyPr/>
        <a:lstStyle/>
        <a:p>
          <a:endParaRPr lang="en-US"/>
        </a:p>
      </dgm:t>
    </dgm:pt>
    <dgm:pt modelId="{332D7E2A-9996-467A-A2DD-D2E83213A6AC}" type="sibTrans" cxnId="{6E5ED192-E56C-45B3-85F0-10E4419EFD70}">
      <dgm:prSet/>
      <dgm:spPr/>
      <dgm:t>
        <a:bodyPr/>
        <a:lstStyle/>
        <a:p>
          <a:endParaRPr lang="en-US"/>
        </a:p>
      </dgm:t>
    </dgm:pt>
    <dgm:pt modelId="{B2B1B895-43E5-4A82-AF92-4067769E7E05}">
      <dgm:prSet phldrT="[Text]" custT="1">
        <dgm:style>
          <a:lnRef idx="2">
            <a:schemeClr val="accent5"/>
          </a:lnRef>
          <a:fillRef idx="1">
            <a:schemeClr val="lt1"/>
          </a:fillRef>
          <a:effectRef idx="0">
            <a:schemeClr val="accent5"/>
          </a:effectRef>
          <a:fontRef idx="minor">
            <a:schemeClr val="dk1"/>
          </a:fontRef>
        </dgm:style>
      </dgm:prSet>
      <dgm:spPr>
        <a:solidFill>
          <a:schemeClr val="accent5"/>
        </a:solidFill>
      </dgm:spPr>
      <dgm:t>
        <a:bodyPr/>
        <a:lstStyle/>
        <a:p>
          <a:r>
            <a:rPr lang="en-US" sz="1800" dirty="0" smtClean="0">
              <a:latin typeface="Chivo Light" panose="020B0604020202020204" charset="0"/>
            </a:rPr>
            <a:t>Evaluation Procedures</a:t>
          </a:r>
          <a:endParaRPr lang="en-US" sz="1800" dirty="0">
            <a:latin typeface="Chivo Light" panose="020B0604020202020204" charset="0"/>
          </a:endParaRPr>
        </a:p>
      </dgm:t>
    </dgm:pt>
    <dgm:pt modelId="{0B3DBA63-CB5B-440F-8E34-B56E0CB8FE95}" type="parTrans" cxnId="{1E89857F-DB32-42D0-A5D5-1947801D4CC1}">
      <dgm:prSet/>
      <dgm:spPr/>
      <dgm:t>
        <a:bodyPr/>
        <a:lstStyle/>
        <a:p>
          <a:endParaRPr lang="en-US"/>
        </a:p>
      </dgm:t>
    </dgm:pt>
    <dgm:pt modelId="{FFFAE8B8-F49C-4234-8C90-9D1DD774B7A7}" type="sibTrans" cxnId="{1E89857F-DB32-42D0-A5D5-1947801D4CC1}">
      <dgm:prSet/>
      <dgm:spPr/>
      <dgm:t>
        <a:bodyPr/>
        <a:lstStyle/>
        <a:p>
          <a:endParaRPr lang="en-US"/>
        </a:p>
      </dgm:t>
    </dgm:pt>
    <dgm:pt modelId="{99DBBA86-4828-4DCB-932D-417D5F79B8B1}">
      <dgm:prSet phldrT="[Text]" custT="1">
        <dgm:style>
          <a:lnRef idx="2">
            <a:schemeClr val="accent5"/>
          </a:lnRef>
          <a:fillRef idx="1">
            <a:schemeClr val="lt1"/>
          </a:fillRef>
          <a:effectRef idx="0">
            <a:schemeClr val="accent5"/>
          </a:effectRef>
          <a:fontRef idx="minor">
            <a:schemeClr val="dk1"/>
          </a:fontRef>
        </dgm:style>
      </dgm:prSet>
      <dgm:spPr>
        <a:solidFill>
          <a:schemeClr val="accent5"/>
        </a:solidFill>
      </dgm:spPr>
      <dgm:t>
        <a:bodyPr/>
        <a:lstStyle/>
        <a:p>
          <a:r>
            <a:rPr lang="en-US" sz="1800" dirty="0" smtClean="0">
              <a:latin typeface="Chivo Light" panose="020B0604020202020204" charset="0"/>
            </a:rPr>
            <a:t>Micro-Purchase Procedures</a:t>
          </a:r>
          <a:endParaRPr lang="en-US" sz="1800" dirty="0">
            <a:latin typeface="Chivo Light" panose="020B0604020202020204" charset="0"/>
          </a:endParaRPr>
        </a:p>
      </dgm:t>
    </dgm:pt>
    <dgm:pt modelId="{7E7D130F-66D0-4B1F-B712-A4EA731B3F66}" type="parTrans" cxnId="{C00C08BC-F9CC-4B12-8D8A-4F46617AEE01}">
      <dgm:prSet/>
      <dgm:spPr/>
      <dgm:t>
        <a:bodyPr/>
        <a:lstStyle/>
        <a:p>
          <a:endParaRPr lang="en-US"/>
        </a:p>
      </dgm:t>
    </dgm:pt>
    <dgm:pt modelId="{42960015-77CD-4C94-B8B4-8B10BE9DF1FD}" type="sibTrans" cxnId="{C00C08BC-F9CC-4B12-8D8A-4F46617AEE01}">
      <dgm:prSet/>
      <dgm:spPr/>
      <dgm:t>
        <a:bodyPr/>
        <a:lstStyle/>
        <a:p>
          <a:endParaRPr lang="en-US"/>
        </a:p>
      </dgm:t>
    </dgm:pt>
    <dgm:pt modelId="{CA0C5D13-8282-4FAE-B38C-3AAB3AEE1AA9}">
      <dgm:prSet phldrT="[Text]" custT="1">
        <dgm:style>
          <a:lnRef idx="2">
            <a:schemeClr val="accent5"/>
          </a:lnRef>
          <a:fillRef idx="1">
            <a:schemeClr val="lt1"/>
          </a:fillRef>
          <a:effectRef idx="0">
            <a:schemeClr val="accent5"/>
          </a:effectRef>
          <a:fontRef idx="minor">
            <a:schemeClr val="dk1"/>
          </a:fontRef>
        </dgm:style>
      </dgm:prSet>
      <dgm:spPr>
        <a:solidFill>
          <a:schemeClr val="accent5"/>
        </a:solidFill>
      </dgm:spPr>
      <dgm:t>
        <a:bodyPr/>
        <a:lstStyle/>
        <a:p>
          <a:r>
            <a:rPr lang="en-US" sz="1800" dirty="0" smtClean="0">
              <a:latin typeface="Chivo Light" panose="020B0604020202020204" charset="0"/>
            </a:rPr>
            <a:t>Small Purchase Procedures</a:t>
          </a:r>
          <a:endParaRPr lang="en-US" sz="1800" dirty="0">
            <a:latin typeface="Chivo Light" panose="020B0604020202020204" charset="0"/>
          </a:endParaRPr>
        </a:p>
      </dgm:t>
    </dgm:pt>
    <dgm:pt modelId="{7CBFE72A-B98F-4F18-ABE6-8FCE8B6B9F86}" type="parTrans" cxnId="{ED7D195D-9D03-48AA-A882-555CC1609562}">
      <dgm:prSet/>
      <dgm:spPr/>
      <dgm:t>
        <a:bodyPr/>
        <a:lstStyle/>
        <a:p>
          <a:endParaRPr lang="en-US"/>
        </a:p>
      </dgm:t>
    </dgm:pt>
    <dgm:pt modelId="{E665A1DC-D8FF-4D47-87F9-E3130840C3DC}" type="sibTrans" cxnId="{ED7D195D-9D03-48AA-A882-555CC1609562}">
      <dgm:prSet/>
      <dgm:spPr/>
      <dgm:t>
        <a:bodyPr/>
        <a:lstStyle/>
        <a:p>
          <a:endParaRPr lang="en-US"/>
        </a:p>
      </dgm:t>
    </dgm:pt>
    <dgm:pt modelId="{2DC7224C-BE2C-400F-8742-79E833CB9387}">
      <dgm:prSet phldrT="[Text]" custT="1">
        <dgm:style>
          <a:lnRef idx="2">
            <a:schemeClr val="accent5"/>
          </a:lnRef>
          <a:fillRef idx="1">
            <a:schemeClr val="lt1"/>
          </a:fillRef>
          <a:effectRef idx="0">
            <a:schemeClr val="accent5"/>
          </a:effectRef>
          <a:fontRef idx="minor">
            <a:schemeClr val="dk1"/>
          </a:fontRef>
        </dgm:style>
      </dgm:prSet>
      <dgm:spPr>
        <a:solidFill>
          <a:schemeClr val="accent5"/>
        </a:solidFill>
      </dgm:spPr>
      <dgm:t>
        <a:bodyPr/>
        <a:lstStyle/>
        <a:p>
          <a:r>
            <a:rPr lang="en-US" sz="1800" dirty="0" smtClean="0">
              <a:latin typeface="Chivo Light" panose="020B0604020202020204" charset="0"/>
            </a:rPr>
            <a:t>Formal Purchase Procedures</a:t>
          </a:r>
          <a:endParaRPr lang="en-US" sz="1800" dirty="0">
            <a:latin typeface="Chivo Light" panose="020B0604020202020204" charset="0"/>
          </a:endParaRPr>
        </a:p>
      </dgm:t>
    </dgm:pt>
    <dgm:pt modelId="{F7BF021D-B24D-4881-B7F7-F16F277FC8A5}" type="parTrans" cxnId="{E7E52B03-3D83-421E-826F-AE8D3194065E}">
      <dgm:prSet/>
      <dgm:spPr/>
      <dgm:t>
        <a:bodyPr/>
        <a:lstStyle/>
        <a:p>
          <a:endParaRPr lang="en-US"/>
        </a:p>
      </dgm:t>
    </dgm:pt>
    <dgm:pt modelId="{22194F22-AA93-46DC-9608-5ED25DDCDCB3}" type="sibTrans" cxnId="{E7E52B03-3D83-421E-826F-AE8D3194065E}">
      <dgm:prSet/>
      <dgm:spPr/>
      <dgm:t>
        <a:bodyPr/>
        <a:lstStyle/>
        <a:p>
          <a:endParaRPr lang="en-US"/>
        </a:p>
      </dgm:t>
    </dgm:pt>
    <dgm:pt modelId="{D245ABCE-FFE8-4111-B3B4-8F2F3784DFA5}" type="pres">
      <dgm:prSet presAssocID="{C4E67F78-00FD-4291-B967-1956CC66296C}" presName="linear" presStyleCnt="0">
        <dgm:presLayoutVars>
          <dgm:dir/>
          <dgm:animLvl val="lvl"/>
          <dgm:resizeHandles val="exact"/>
        </dgm:presLayoutVars>
      </dgm:prSet>
      <dgm:spPr/>
      <dgm:t>
        <a:bodyPr/>
        <a:lstStyle/>
        <a:p>
          <a:endParaRPr lang="en-US"/>
        </a:p>
      </dgm:t>
    </dgm:pt>
    <dgm:pt modelId="{DC2FFF98-8272-46C8-9548-370675A9B0D8}" type="pres">
      <dgm:prSet presAssocID="{AEBD515D-455F-46F9-9B5B-58D486498904}" presName="parentLin" presStyleCnt="0"/>
      <dgm:spPr/>
    </dgm:pt>
    <dgm:pt modelId="{FCEB2EB4-0EAE-4516-AE5F-6082DCA20451}" type="pres">
      <dgm:prSet presAssocID="{AEBD515D-455F-46F9-9B5B-58D486498904}" presName="parentLeftMargin" presStyleLbl="node1" presStyleIdx="0" presStyleCnt="5"/>
      <dgm:spPr/>
      <dgm:t>
        <a:bodyPr/>
        <a:lstStyle/>
        <a:p>
          <a:endParaRPr lang="en-US"/>
        </a:p>
      </dgm:t>
    </dgm:pt>
    <dgm:pt modelId="{23E0FF7F-701D-4217-9FB3-4EDDD0923C84}" type="pres">
      <dgm:prSet presAssocID="{AEBD515D-455F-46F9-9B5B-58D486498904}" presName="parentText" presStyleLbl="node1" presStyleIdx="0" presStyleCnt="5">
        <dgm:presLayoutVars>
          <dgm:chMax val="0"/>
          <dgm:bulletEnabled val="1"/>
        </dgm:presLayoutVars>
      </dgm:prSet>
      <dgm:spPr/>
      <dgm:t>
        <a:bodyPr/>
        <a:lstStyle/>
        <a:p>
          <a:endParaRPr lang="en-US"/>
        </a:p>
      </dgm:t>
    </dgm:pt>
    <dgm:pt modelId="{D6E4C667-0658-4BF0-A491-AEB9A6F53435}" type="pres">
      <dgm:prSet presAssocID="{AEBD515D-455F-46F9-9B5B-58D486498904}" presName="negativeSpace" presStyleCnt="0"/>
      <dgm:spPr/>
    </dgm:pt>
    <dgm:pt modelId="{A31D1CE8-208D-4293-A70F-2FEB0F1DF834}" type="pres">
      <dgm:prSet presAssocID="{AEBD515D-455F-46F9-9B5B-58D486498904}" presName="childText" presStyleLbl="conFgAcc1" presStyleIdx="0" presStyleCnt="5">
        <dgm:presLayoutVars>
          <dgm:bulletEnabled val="1"/>
        </dgm:presLayoutVars>
        <dgm:style>
          <a:lnRef idx="2">
            <a:schemeClr val="accent5"/>
          </a:lnRef>
          <a:fillRef idx="1">
            <a:schemeClr val="lt1"/>
          </a:fillRef>
          <a:effectRef idx="0">
            <a:schemeClr val="accent5"/>
          </a:effectRef>
          <a:fontRef idx="minor">
            <a:schemeClr val="dk1"/>
          </a:fontRef>
        </dgm:style>
      </dgm:prSet>
      <dgm:spPr>
        <a:noFill/>
      </dgm:spPr>
    </dgm:pt>
    <dgm:pt modelId="{62C2A574-1A80-453D-A6F3-ADBFA20B5F3D}" type="pres">
      <dgm:prSet presAssocID="{332D7E2A-9996-467A-A2DD-D2E83213A6AC}" presName="spaceBetweenRectangles" presStyleCnt="0"/>
      <dgm:spPr/>
    </dgm:pt>
    <dgm:pt modelId="{952394F3-E83C-46DF-8A1F-E8809AAD2963}" type="pres">
      <dgm:prSet presAssocID="{B2B1B895-43E5-4A82-AF92-4067769E7E05}" presName="parentLin" presStyleCnt="0"/>
      <dgm:spPr/>
    </dgm:pt>
    <dgm:pt modelId="{970C3B46-73AE-4F8F-9D46-F27496A55BF8}" type="pres">
      <dgm:prSet presAssocID="{B2B1B895-43E5-4A82-AF92-4067769E7E05}" presName="parentLeftMargin" presStyleLbl="node1" presStyleIdx="0" presStyleCnt="5"/>
      <dgm:spPr/>
      <dgm:t>
        <a:bodyPr/>
        <a:lstStyle/>
        <a:p>
          <a:endParaRPr lang="en-US"/>
        </a:p>
      </dgm:t>
    </dgm:pt>
    <dgm:pt modelId="{F1695CE4-8D30-40D0-93D9-5916DD201DD5}" type="pres">
      <dgm:prSet presAssocID="{B2B1B895-43E5-4A82-AF92-4067769E7E05}" presName="parentText" presStyleLbl="node1" presStyleIdx="1" presStyleCnt="5">
        <dgm:presLayoutVars>
          <dgm:chMax val="0"/>
          <dgm:bulletEnabled val="1"/>
        </dgm:presLayoutVars>
      </dgm:prSet>
      <dgm:spPr/>
      <dgm:t>
        <a:bodyPr/>
        <a:lstStyle/>
        <a:p>
          <a:endParaRPr lang="en-US"/>
        </a:p>
      </dgm:t>
    </dgm:pt>
    <dgm:pt modelId="{F125B6D8-E6EC-4399-903D-B89D10D91164}" type="pres">
      <dgm:prSet presAssocID="{B2B1B895-43E5-4A82-AF92-4067769E7E05}" presName="negativeSpace" presStyleCnt="0"/>
      <dgm:spPr/>
    </dgm:pt>
    <dgm:pt modelId="{C6C3EDA0-73BC-40B5-8246-34FC62B197A3}" type="pres">
      <dgm:prSet presAssocID="{B2B1B895-43E5-4A82-AF92-4067769E7E05}" presName="childText" presStyleLbl="conFgAcc1" presStyleIdx="1" presStyleCnt="5">
        <dgm:presLayoutVars>
          <dgm:bulletEnabled val="1"/>
        </dgm:presLayoutVars>
        <dgm:style>
          <a:lnRef idx="2">
            <a:schemeClr val="accent5"/>
          </a:lnRef>
          <a:fillRef idx="1">
            <a:schemeClr val="lt1"/>
          </a:fillRef>
          <a:effectRef idx="0">
            <a:schemeClr val="accent5"/>
          </a:effectRef>
          <a:fontRef idx="minor">
            <a:schemeClr val="dk1"/>
          </a:fontRef>
        </dgm:style>
      </dgm:prSet>
      <dgm:spPr>
        <a:noFill/>
      </dgm:spPr>
      <dgm:t>
        <a:bodyPr/>
        <a:lstStyle/>
        <a:p>
          <a:endParaRPr lang="en-US"/>
        </a:p>
      </dgm:t>
    </dgm:pt>
    <dgm:pt modelId="{127A6761-64B2-411B-AED2-682D89CEB927}" type="pres">
      <dgm:prSet presAssocID="{FFFAE8B8-F49C-4234-8C90-9D1DD774B7A7}" presName="spaceBetweenRectangles" presStyleCnt="0"/>
      <dgm:spPr/>
    </dgm:pt>
    <dgm:pt modelId="{4F236EC2-C4C2-4E93-A962-17FF5642ADD9}" type="pres">
      <dgm:prSet presAssocID="{99DBBA86-4828-4DCB-932D-417D5F79B8B1}" presName="parentLin" presStyleCnt="0"/>
      <dgm:spPr/>
    </dgm:pt>
    <dgm:pt modelId="{0BFDD953-6308-4555-8357-2CF49583B5DA}" type="pres">
      <dgm:prSet presAssocID="{99DBBA86-4828-4DCB-932D-417D5F79B8B1}" presName="parentLeftMargin" presStyleLbl="node1" presStyleIdx="1" presStyleCnt="5"/>
      <dgm:spPr/>
      <dgm:t>
        <a:bodyPr/>
        <a:lstStyle/>
        <a:p>
          <a:endParaRPr lang="en-US"/>
        </a:p>
      </dgm:t>
    </dgm:pt>
    <dgm:pt modelId="{4E08E453-2CC9-4D80-BECB-101EB5F93CC2}" type="pres">
      <dgm:prSet presAssocID="{99DBBA86-4828-4DCB-932D-417D5F79B8B1}" presName="parentText" presStyleLbl="node1" presStyleIdx="2" presStyleCnt="5">
        <dgm:presLayoutVars>
          <dgm:chMax val="0"/>
          <dgm:bulletEnabled val="1"/>
        </dgm:presLayoutVars>
      </dgm:prSet>
      <dgm:spPr/>
      <dgm:t>
        <a:bodyPr/>
        <a:lstStyle/>
        <a:p>
          <a:endParaRPr lang="en-US"/>
        </a:p>
      </dgm:t>
    </dgm:pt>
    <dgm:pt modelId="{E38F3F95-C9BE-4C3B-AFD8-BC507B6195FE}" type="pres">
      <dgm:prSet presAssocID="{99DBBA86-4828-4DCB-932D-417D5F79B8B1}" presName="negativeSpace" presStyleCnt="0"/>
      <dgm:spPr/>
    </dgm:pt>
    <dgm:pt modelId="{DB06000D-2071-49C5-9EB8-9B8715DD783E}" type="pres">
      <dgm:prSet presAssocID="{99DBBA86-4828-4DCB-932D-417D5F79B8B1}" presName="childText" presStyleLbl="conFgAcc1" presStyleIdx="2" presStyleCnt="5">
        <dgm:presLayoutVars>
          <dgm:bulletEnabled val="1"/>
        </dgm:presLayoutVars>
        <dgm:style>
          <a:lnRef idx="2">
            <a:schemeClr val="accent5"/>
          </a:lnRef>
          <a:fillRef idx="1">
            <a:schemeClr val="lt1"/>
          </a:fillRef>
          <a:effectRef idx="0">
            <a:schemeClr val="accent5"/>
          </a:effectRef>
          <a:fontRef idx="minor">
            <a:schemeClr val="dk1"/>
          </a:fontRef>
        </dgm:style>
      </dgm:prSet>
      <dgm:spPr>
        <a:noFill/>
      </dgm:spPr>
    </dgm:pt>
    <dgm:pt modelId="{04A8059E-9A3F-4980-98BF-C08429ADA176}" type="pres">
      <dgm:prSet presAssocID="{42960015-77CD-4C94-B8B4-8B10BE9DF1FD}" presName="spaceBetweenRectangles" presStyleCnt="0"/>
      <dgm:spPr/>
    </dgm:pt>
    <dgm:pt modelId="{AE33B272-15F4-4ED8-98D1-BF4676E17909}" type="pres">
      <dgm:prSet presAssocID="{CA0C5D13-8282-4FAE-B38C-3AAB3AEE1AA9}" presName="parentLin" presStyleCnt="0"/>
      <dgm:spPr/>
    </dgm:pt>
    <dgm:pt modelId="{EF82577D-FE4C-4F19-8C09-A9A2DF2283D9}" type="pres">
      <dgm:prSet presAssocID="{CA0C5D13-8282-4FAE-B38C-3AAB3AEE1AA9}" presName="parentLeftMargin" presStyleLbl="node1" presStyleIdx="2" presStyleCnt="5"/>
      <dgm:spPr/>
      <dgm:t>
        <a:bodyPr/>
        <a:lstStyle/>
        <a:p>
          <a:endParaRPr lang="en-US"/>
        </a:p>
      </dgm:t>
    </dgm:pt>
    <dgm:pt modelId="{72553E77-A842-4E83-972E-F899AF59539E}" type="pres">
      <dgm:prSet presAssocID="{CA0C5D13-8282-4FAE-B38C-3AAB3AEE1AA9}" presName="parentText" presStyleLbl="node1" presStyleIdx="3" presStyleCnt="5">
        <dgm:presLayoutVars>
          <dgm:chMax val="0"/>
          <dgm:bulletEnabled val="1"/>
        </dgm:presLayoutVars>
      </dgm:prSet>
      <dgm:spPr/>
      <dgm:t>
        <a:bodyPr/>
        <a:lstStyle/>
        <a:p>
          <a:endParaRPr lang="en-US"/>
        </a:p>
      </dgm:t>
    </dgm:pt>
    <dgm:pt modelId="{E604DDBE-1B22-4761-91E9-6FFD2E0A18A9}" type="pres">
      <dgm:prSet presAssocID="{CA0C5D13-8282-4FAE-B38C-3AAB3AEE1AA9}" presName="negativeSpace" presStyleCnt="0"/>
      <dgm:spPr/>
    </dgm:pt>
    <dgm:pt modelId="{2ACD8F6A-5294-4E57-93CB-CF8CE2814F9D}" type="pres">
      <dgm:prSet presAssocID="{CA0C5D13-8282-4FAE-B38C-3AAB3AEE1AA9}" presName="childText" presStyleLbl="conFgAcc1" presStyleIdx="3" presStyleCnt="5">
        <dgm:presLayoutVars>
          <dgm:bulletEnabled val="1"/>
        </dgm:presLayoutVars>
        <dgm:style>
          <a:lnRef idx="2">
            <a:schemeClr val="accent5"/>
          </a:lnRef>
          <a:fillRef idx="1">
            <a:schemeClr val="lt1"/>
          </a:fillRef>
          <a:effectRef idx="0">
            <a:schemeClr val="accent5"/>
          </a:effectRef>
          <a:fontRef idx="minor">
            <a:schemeClr val="dk1"/>
          </a:fontRef>
        </dgm:style>
      </dgm:prSet>
      <dgm:spPr>
        <a:noFill/>
      </dgm:spPr>
    </dgm:pt>
    <dgm:pt modelId="{1BC95763-9372-43AF-803E-5C45D365840A}" type="pres">
      <dgm:prSet presAssocID="{E665A1DC-D8FF-4D47-87F9-E3130840C3DC}" presName="spaceBetweenRectangles" presStyleCnt="0"/>
      <dgm:spPr/>
    </dgm:pt>
    <dgm:pt modelId="{46696789-B739-4DDC-9C08-07D4632A280C}" type="pres">
      <dgm:prSet presAssocID="{2DC7224C-BE2C-400F-8742-79E833CB9387}" presName="parentLin" presStyleCnt="0"/>
      <dgm:spPr/>
    </dgm:pt>
    <dgm:pt modelId="{654C3B13-773E-4248-8898-8E31C6B860C8}" type="pres">
      <dgm:prSet presAssocID="{2DC7224C-BE2C-400F-8742-79E833CB9387}" presName="parentLeftMargin" presStyleLbl="node1" presStyleIdx="3" presStyleCnt="5"/>
      <dgm:spPr/>
      <dgm:t>
        <a:bodyPr/>
        <a:lstStyle/>
        <a:p>
          <a:endParaRPr lang="en-US"/>
        </a:p>
      </dgm:t>
    </dgm:pt>
    <dgm:pt modelId="{D01139DE-7819-4F11-85F7-FD2014518144}" type="pres">
      <dgm:prSet presAssocID="{2DC7224C-BE2C-400F-8742-79E833CB9387}" presName="parentText" presStyleLbl="node1" presStyleIdx="4" presStyleCnt="5">
        <dgm:presLayoutVars>
          <dgm:chMax val="0"/>
          <dgm:bulletEnabled val="1"/>
        </dgm:presLayoutVars>
      </dgm:prSet>
      <dgm:spPr/>
      <dgm:t>
        <a:bodyPr/>
        <a:lstStyle/>
        <a:p>
          <a:endParaRPr lang="en-US"/>
        </a:p>
      </dgm:t>
    </dgm:pt>
    <dgm:pt modelId="{7DF0F265-D749-4DA4-B854-7561BC7F4D5B}" type="pres">
      <dgm:prSet presAssocID="{2DC7224C-BE2C-400F-8742-79E833CB9387}" presName="negativeSpace" presStyleCnt="0"/>
      <dgm:spPr/>
    </dgm:pt>
    <dgm:pt modelId="{3A928960-05CF-4A5B-A526-BC95FB90BE44}" type="pres">
      <dgm:prSet presAssocID="{2DC7224C-BE2C-400F-8742-79E833CB9387}" presName="childText" presStyleLbl="conFgAcc1" presStyleIdx="4" presStyleCnt="5">
        <dgm:presLayoutVars>
          <dgm:bulletEnabled val="1"/>
        </dgm:presLayoutVars>
        <dgm:style>
          <a:lnRef idx="2">
            <a:schemeClr val="accent5"/>
          </a:lnRef>
          <a:fillRef idx="1">
            <a:schemeClr val="lt1"/>
          </a:fillRef>
          <a:effectRef idx="0">
            <a:schemeClr val="accent5"/>
          </a:effectRef>
          <a:fontRef idx="minor">
            <a:schemeClr val="dk1"/>
          </a:fontRef>
        </dgm:style>
      </dgm:prSet>
      <dgm:spPr>
        <a:noFill/>
      </dgm:spPr>
    </dgm:pt>
  </dgm:ptLst>
  <dgm:cxnLst>
    <dgm:cxn modelId="{F56019BE-F8A8-4584-BC1E-11F3C8BA5E6C}" type="presOf" srcId="{99DBBA86-4828-4DCB-932D-417D5F79B8B1}" destId="{4E08E453-2CC9-4D80-BECB-101EB5F93CC2}" srcOrd="1" destOrd="0" presId="urn:microsoft.com/office/officeart/2005/8/layout/list1"/>
    <dgm:cxn modelId="{F07E3B43-6428-4AED-BC13-22E7328669EE}" type="presOf" srcId="{99DBBA86-4828-4DCB-932D-417D5F79B8B1}" destId="{0BFDD953-6308-4555-8357-2CF49583B5DA}" srcOrd="0" destOrd="0" presId="urn:microsoft.com/office/officeart/2005/8/layout/list1"/>
    <dgm:cxn modelId="{4FFCF9A5-FF5A-4647-ADA6-9C89FAF5307D}" type="presOf" srcId="{2DC7224C-BE2C-400F-8742-79E833CB9387}" destId="{654C3B13-773E-4248-8898-8E31C6B860C8}" srcOrd="0" destOrd="0" presId="urn:microsoft.com/office/officeart/2005/8/layout/list1"/>
    <dgm:cxn modelId="{ED7D195D-9D03-48AA-A882-555CC1609562}" srcId="{C4E67F78-00FD-4291-B967-1956CC66296C}" destId="{CA0C5D13-8282-4FAE-B38C-3AAB3AEE1AA9}" srcOrd="3" destOrd="0" parTransId="{7CBFE72A-B98F-4F18-ABE6-8FCE8B6B9F86}" sibTransId="{E665A1DC-D8FF-4D47-87F9-E3130840C3DC}"/>
    <dgm:cxn modelId="{4FC4A221-FEB1-4596-82AC-855BBF4F2DC4}" type="presOf" srcId="{B2B1B895-43E5-4A82-AF92-4067769E7E05}" destId="{F1695CE4-8D30-40D0-93D9-5916DD201DD5}" srcOrd="1" destOrd="0" presId="urn:microsoft.com/office/officeart/2005/8/layout/list1"/>
    <dgm:cxn modelId="{231BA698-7690-4FE0-8925-86F11857D72F}" type="presOf" srcId="{B2B1B895-43E5-4A82-AF92-4067769E7E05}" destId="{970C3B46-73AE-4F8F-9D46-F27496A55BF8}" srcOrd="0" destOrd="0" presId="urn:microsoft.com/office/officeart/2005/8/layout/list1"/>
    <dgm:cxn modelId="{E7E52B03-3D83-421E-826F-AE8D3194065E}" srcId="{C4E67F78-00FD-4291-B967-1956CC66296C}" destId="{2DC7224C-BE2C-400F-8742-79E833CB9387}" srcOrd="4" destOrd="0" parTransId="{F7BF021D-B24D-4881-B7F7-F16F277FC8A5}" sibTransId="{22194F22-AA93-46DC-9608-5ED25DDCDCB3}"/>
    <dgm:cxn modelId="{6E5ED192-E56C-45B3-85F0-10E4419EFD70}" srcId="{C4E67F78-00FD-4291-B967-1956CC66296C}" destId="{AEBD515D-455F-46F9-9B5B-58D486498904}" srcOrd="0" destOrd="0" parTransId="{85DF36FD-5605-4727-B01B-2387A48C43CF}" sibTransId="{332D7E2A-9996-467A-A2DD-D2E83213A6AC}"/>
    <dgm:cxn modelId="{FE62DDD8-4020-46D6-AB71-DB16F852999C}" type="presOf" srcId="{AEBD515D-455F-46F9-9B5B-58D486498904}" destId="{FCEB2EB4-0EAE-4516-AE5F-6082DCA20451}" srcOrd="0" destOrd="0" presId="urn:microsoft.com/office/officeart/2005/8/layout/list1"/>
    <dgm:cxn modelId="{BF91FEFD-21BC-4531-BE13-BDDD25E0A466}" type="presOf" srcId="{AEBD515D-455F-46F9-9B5B-58D486498904}" destId="{23E0FF7F-701D-4217-9FB3-4EDDD0923C84}" srcOrd="1" destOrd="0" presId="urn:microsoft.com/office/officeart/2005/8/layout/list1"/>
    <dgm:cxn modelId="{46ABE187-44DD-4ED1-9778-D4C81835680E}" type="presOf" srcId="{2DC7224C-BE2C-400F-8742-79E833CB9387}" destId="{D01139DE-7819-4F11-85F7-FD2014518144}" srcOrd="1" destOrd="0" presId="urn:microsoft.com/office/officeart/2005/8/layout/list1"/>
    <dgm:cxn modelId="{1E89857F-DB32-42D0-A5D5-1947801D4CC1}" srcId="{C4E67F78-00FD-4291-B967-1956CC66296C}" destId="{B2B1B895-43E5-4A82-AF92-4067769E7E05}" srcOrd="1" destOrd="0" parTransId="{0B3DBA63-CB5B-440F-8E34-B56E0CB8FE95}" sibTransId="{FFFAE8B8-F49C-4234-8C90-9D1DD774B7A7}"/>
    <dgm:cxn modelId="{0BE2ACD2-F682-44BE-9365-8CD80C1FBAC9}" type="presOf" srcId="{CA0C5D13-8282-4FAE-B38C-3AAB3AEE1AA9}" destId="{EF82577D-FE4C-4F19-8C09-A9A2DF2283D9}" srcOrd="0" destOrd="0" presId="urn:microsoft.com/office/officeart/2005/8/layout/list1"/>
    <dgm:cxn modelId="{E065CE77-7035-4A35-ACE2-8F7C005122CC}" type="presOf" srcId="{CA0C5D13-8282-4FAE-B38C-3AAB3AEE1AA9}" destId="{72553E77-A842-4E83-972E-F899AF59539E}" srcOrd="1" destOrd="0" presId="urn:microsoft.com/office/officeart/2005/8/layout/list1"/>
    <dgm:cxn modelId="{92F25802-0EEE-4631-9333-6F8367B839D7}" type="presOf" srcId="{C4E67F78-00FD-4291-B967-1956CC66296C}" destId="{D245ABCE-FFE8-4111-B3B4-8F2F3784DFA5}" srcOrd="0" destOrd="0" presId="urn:microsoft.com/office/officeart/2005/8/layout/list1"/>
    <dgm:cxn modelId="{C00C08BC-F9CC-4B12-8D8A-4F46617AEE01}" srcId="{C4E67F78-00FD-4291-B967-1956CC66296C}" destId="{99DBBA86-4828-4DCB-932D-417D5F79B8B1}" srcOrd="2" destOrd="0" parTransId="{7E7D130F-66D0-4B1F-B712-A4EA731B3F66}" sibTransId="{42960015-77CD-4C94-B8B4-8B10BE9DF1FD}"/>
    <dgm:cxn modelId="{AAA23E41-0DF1-4BD7-A59A-8A2909F637BC}" type="presParOf" srcId="{D245ABCE-FFE8-4111-B3B4-8F2F3784DFA5}" destId="{DC2FFF98-8272-46C8-9548-370675A9B0D8}" srcOrd="0" destOrd="0" presId="urn:microsoft.com/office/officeart/2005/8/layout/list1"/>
    <dgm:cxn modelId="{E20FE26B-2739-4253-8693-AB78733AEC0C}" type="presParOf" srcId="{DC2FFF98-8272-46C8-9548-370675A9B0D8}" destId="{FCEB2EB4-0EAE-4516-AE5F-6082DCA20451}" srcOrd="0" destOrd="0" presId="urn:microsoft.com/office/officeart/2005/8/layout/list1"/>
    <dgm:cxn modelId="{402EE106-1A4A-4850-A5B7-44DD8E0F81A8}" type="presParOf" srcId="{DC2FFF98-8272-46C8-9548-370675A9B0D8}" destId="{23E0FF7F-701D-4217-9FB3-4EDDD0923C84}" srcOrd="1" destOrd="0" presId="urn:microsoft.com/office/officeart/2005/8/layout/list1"/>
    <dgm:cxn modelId="{C33874DD-43D0-40D4-BA71-60B030E6E876}" type="presParOf" srcId="{D245ABCE-FFE8-4111-B3B4-8F2F3784DFA5}" destId="{D6E4C667-0658-4BF0-A491-AEB9A6F53435}" srcOrd="1" destOrd="0" presId="urn:microsoft.com/office/officeart/2005/8/layout/list1"/>
    <dgm:cxn modelId="{7991BB94-6708-40AD-B124-A0ADB3985FDB}" type="presParOf" srcId="{D245ABCE-FFE8-4111-B3B4-8F2F3784DFA5}" destId="{A31D1CE8-208D-4293-A70F-2FEB0F1DF834}" srcOrd="2" destOrd="0" presId="urn:microsoft.com/office/officeart/2005/8/layout/list1"/>
    <dgm:cxn modelId="{170218D0-7624-4168-A005-05614497E3B8}" type="presParOf" srcId="{D245ABCE-FFE8-4111-B3B4-8F2F3784DFA5}" destId="{62C2A574-1A80-453D-A6F3-ADBFA20B5F3D}" srcOrd="3" destOrd="0" presId="urn:microsoft.com/office/officeart/2005/8/layout/list1"/>
    <dgm:cxn modelId="{3A35C53A-406C-4B4F-AE2B-20FEB3E3DFE6}" type="presParOf" srcId="{D245ABCE-FFE8-4111-B3B4-8F2F3784DFA5}" destId="{952394F3-E83C-46DF-8A1F-E8809AAD2963}" srcOrd="4" destOrd="0" presId="urn:microsoft.com/office/officeart/2005/8/layout/list1"/>
    <dgm:cxn modelId="{0F19A0F3-8F72-4A9C-A7B7-3B6A270E895E}" type="presParOf" srcId="{952394F3-E83C-46DF-8A1F-E8809AAD2963}" destId="{970C3B46-73AE-4F8F-9D46-F27496A55BF8}" srcOrd="0" destOrd="0" presId="urn:microsoft.com/office/officeart/2005/8/layout/list1"/>
    <dgm:cxn modelId="{71670A53-34E8-43B7-B248-7D53221758C4}" type="presParOf" srcId="{952394F3-E83C-46DF-8A1F-E8809AAD2963}" destId="{F1695CE4-8D30-40D0-93D9-5916DD201DD5}" srcOrd="1" destOrd="0" presId="urn:microsoft.com/office/officeart/2005/8/layout/list1"/>
    <dgm:cxn modelId="{2C12DE47-6CCE-422B-B96A-D6AAE0A275F5}" type="presParOf" srcId="{D245ABCE-FFE8-4111-B3B4-8F2F3784DFA5}" destId="{F125B6D8-E6EC-4399-903D-B89D10D91164}" srcOrd="5" destOrd="0" presId="urn:microsoft.com/office/officeart/2005/8/layout/list1"/>
    <dgm:cxn modelId="{E0F531A3-7DD3-401C-8132-1DEAFA371A5F}" type="presParOf" srcId="{D245ABCE-FFE8-4111-B3B4-8F2F3784DFA5}" destId="{C6C3EDA0-73BC-40B5-8246-34FC62B197A3}" srcOrd="6" destOrd="0" presId="urn:microsoft.com/office/officeart/2005/8/layout/list1"/>
    <dgm:cxn modelId="{75A366CA-79DE-45CF-BCB6-0AF8374248D5}" type="presParOf" srcId="{D245ABCE-FFE8-4111-B3B4-8F2F3784DFA5}" destId="{127A6761-64B2-411B-AED2-682D89CEB927}" srcOrd="7" destOrd="0" presId="urn:microsoft.com/office/officeart/2005/8/layout/list1"/>
    <dgm:cxn modelId="{09C65F9A-4530-4CDD-B891-6FDD94B29C8A}" type="presParOf" srcId="{D245ABCE-FFE8-4111-B3B4-8F2F3784DFA5}" destId="{4F236EC2-C4C2-4E93-A962-17FF5642ADD9}" srcOrd="8" destOrd="0" presId="urn:microsoft.com/office/officeart/2005/8/layout/list1"/>
    <dgm:cxn modelId="{90BC2DDF-8ACD-4DE6-8F32-33F929462EC5}" type="presParOf" srcId="{4F236EC2-C4C2-4E93-A962-17FF5642ADD9}" destId="{0BFDD953-6308-4555-8357-2CF49583B5DA}" srcOrd="0" destOrd="0" presId="urn:microsoft.com/office/officeart/2005/8/layout/list1"/>
    <dgm:cxn modelId="{8EA957AC-FF87-425E-B36F-A89F3C912966}" type="presParOf" srcId="{4F236EC2-C4C2-4E93-A962-17FF5642ADD9}" destId="{4E08E453-2CC9-4D80-BECB-101EB5F93CC2}" srcOrd="1" destOrd="0" presId="urn:microsoft.com/office/officeart/2005/8/layout/list1"/>
    <dgm:cxn modelId="{B5CC01AF-4834-4804-8BF1-52C68D050A9C}" type="presParOf" srcId="{D245ABCE-FFE8-4111-B3B4-8F2F3784DFA5}" destId="{E38F3F95-C9BE-4C3B-AFD8-BC507B6195FE}" srcOrd="9" destOrd="0" presId="urn:microsoft.com/office/officeart/2005/8/layout/list1"/>
    <dgm:cxn modelId="{ACAB1C0B-4C36-42D7-988A-22596DC7B7DF}" type="presParOf" srcId="{D245ABCE-FFE8-4111-B3B4-8F2F3784DFA5}" destId="{DB06000D-2071-49C5-9EB8-9B8715DD783E}" srcOrd="10" destOrd="0" presId="urn:microsoft.com/office/officeart/2005/8/layout/list1"/>
    <dgm:cxn modelId="{EC4F786F-D24B-45C6-9626-5C5397EC0356}" type="presParOf" srcId="{D245ABCE-FFE8-4111-B3B4-8F2F3784DFA5}" destId="{04A8059E-9A3F-4980-98BF-C08429ADA176}" srcOrd="11" destOrd="0" presId="urn:microsoft.com/office/officeart/2005/8/layout/list1"/>
    <dgm:cxn modelId="{6A1DF8DA-4578-4275-91E1-95BA2600D9F5}" type="presParOf" srcId="{D245ABCE-FFE8-4111-B3B4-8F2F3784DFA5}" destId="{AE33B272-15F4-4ED8-98D1-BF4676E17909}" srcOrd="12" destOrd="0" presId="urn:microsoft.com/office/officeart/2005/8/layout/list1"/>
    <dgm:cxn modelId="{B86E6433-A68E-4ECF-988A-A4AE5ED0E58F}" type="presParOf" srcId="{AE33B272-15F4-4ED8-98D1-BF4676E17909}" destId="{EF82577D-FE4C-4F19-8C09-A9A2DF2283D9}" srcOrd="0" destOrd="0" presId="urn:microsoft.com/office/officeart/2005/8/layout/list1"/>
    <dgm:cxn modelId="{39326291-E9E5-414E-8D9F-DCB14045922D}" type="presParOf" srcId="{AE33B272-15F4-4ED8-98D1-BF4676E17909}" destId="{72553E77-A842-4E83-972E-F899AF59539E}" srcOrd="1" destOrd="0" presId="urn:microsoft.com/office/officeart/2005/8/layout/list1"/>
    <dgm:cxn modelId="{85B3BDF1-4675-4B55-8C84-AC86EBC3AC25}" type="presParOf" srcId="{D245ABCE-FFE8-4111-B3B4-8F2F3784DFA5}" destId="{E604DDBE-1B22-4761-91E9-6FFD2E0A18A9}" srcOrd="13" destOrd="0" presId="urn:microsoft.com/office/officeart/2005/8/layout/list1"/>
    <dgm:cxn modelId="{EDEC6D5E-2134-4086-813B-2B4CC99EC8BE}" type="presParOf" srcId="{D245ABCE-FFE8-4111-B3B4-8F2F3784DFA5}" destId="{2ACD8F6A-5294-4E57-93CB-CF8CE2814F9D}" srcOrd="14" destOrd="0" presId="urn:microsoft.com/office/officeart/2005/8/layout/list1"/>
    <dgm:cxn modelId="{7B10D1B3-B20F-4215-9E91-69D2613322FF}" type="presParOf" srcId="{D245ABCE-FFE8-4111-B3B4-8F2F3784DFA5}" destId="{1BC95763-9372-43AF-803E-5C45D365840A}" srcOrd="15" destOrd="0" presId="urn:microsoft.com/office/officeart/2005/8/layout/list1"/>
    <dgm:cxn modelId="{4FED92A5-24E2-4748-86A1-5F328EC2748D}" type="presParOf" srcId="{D245ABCE-FFE8-4111-B3B4-8F2F3784DFA5}" destId="{46696789-B739-4DDC-9C08-07D4632A280C}" srcOrd="16" destOrd="0" presId="urn:microsoft.com/office/officeart/2005/8/layout/list1"/>
    <dgm:cxn modelId="{BB3B0927-6864-4E0E-AC7F-8A6806C4D87C}" type="presParOf" srcId="{46696789-B739-4DDC-9C08-07D4632A280C}" destId="{654C3B13-773E-4248-8898-8E31C6B860C8}" srcOrd="0" destOrd="0" presId="urn:microsoft.com/office/officeart/2005/8/layout/list1"/>
    <dgm:cxn modelId="{D8524612-83CB-42A2-B2B0-6DA5E755952F}" type="presParOf" srcId="{46696789-B739-4DDC-9C08-07D4632A280C}" destId="{D01139DE-7819-4F11-85F7-FD2014518144}" srcOrd="1" destOrd="0" presId="urn:microsoft.com/office/officeart/2005/8/layout/list1"/>
    <dgm:cxn modelId="{7FA4830A-21F0-4709-8732-DC47C1982FAB}" type="presParOf" srcId="{D245ABCE-FFE8-4111-B3B4-8F2F3784DFA5}" destId="{7DF0F265-D749-4DA4-B854-7561BC7F4D5B}" srcOrd="17" destOrd="0" presId="urn:microsoft.com/office/officeart/2005/8/layout/list1"/>
    <dgm:cxn modelId="{C54DD084-3E7C-481D-8CE2-C020250F5812}" type="presParOf" srcId="{D245ABCE-FFE8-4111-B3B4-8F2F3784DFA5}" destId="{3A928960-05CF-4A5B-A526-BC95FB90BE44}" srcOrd="18"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4E67F78-00FD-4291-B967-1956CC6629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BD515D-455F-46F9-9B5B-58D486498904}">
      <dgm:prSet phldrT="[Text]" custT="1">
        <dgm:style>
          <a:lnRef idx="2">
            <a:schemeClr val="accent5"/>
          </a:lnRef>
          <a:fillRef idx="1">
            <a:schemeClr val="lt1"/>
          </a:fillRef>
          <a:effectRef idx="0">
            <a:schemeClr val="accent5"/>
          </a:effectRef>
          <a:fontRef idx="minor">
            <a:schemeClr val="dk1"/>
          </a:fontRef>
        </dgm:style>
      </dgm:prSet>
      <dgm:spPr>
        <a:solidFill>
          <a:schemeClr val="accent5"/>
        </a:solidFill>
      </dgm:spPr>
      <dgm:t>
        <a:bodyPr/>
        <a:lstStyle/>
        <a:p>
          <a:r>
            <a:rPr lang="en-US" sz="1800" dirty="0" smtClean="0">
              <a:latin typeface="Chivo Light" panose="020B0604020202020204" charset="0"/>
            </a:rPr>
            <a:t>Clear Description</a:t>
          </a:r>
          <a:endParaRPr lang="en-US" sz="1800" dirty="0">
            <a:latin typeface="Chivo Light" panose="020B0604020202020204" charset="0"/>
          </a:endParaRPr>
        </a:p>
      </dgm:t>
    </dgm:pt>
    <dgm:pt modelId="{85DF36FD-5605-4727-B01B-2387A48C43CF}" type="parTrans" cxnId="{6E5ED192-E56C-45B3-85F0-10E4419EFD70}">
      <dgm:prSet/>
      <dgm:spPr/>
      <dgm:t>
        <a:bodyPr/>
        <a:lstStyle/>
        <a:p>
          <a:endParaRPr lang="en-US"/>
        </a:p>
      </dgm:t>
    </dgm:pt>
    <dgm:pt modelId="{332D7E2A-9996-467A-A2DD-D2E83213A6AC}" type="sibTrans" cxnId="{6E5ED192-E56C-45B3-85F0-10E4419EFD70}">
      <dgm:prSet/>
      <dgm:spPr/>
      <dgm:t>
        <a:bodyPr/>
        <a:lstStyle/>
        <a:p>
          <a:endParaRPr lang="en-US"/>
        </a:p>
      </dgm:t>
    </dgm:pt>
    <dgm:pt modelId="{B2B1B895-43E5-4A82-AF92-4067769E7E05}">
      <dgm:prSet phldrT="[Text]" custT="1">
        <dgm:style>
          <a:lnRef idx="2">
            <a:schemeClr val="accent5"/>
          </a:lnRef>
          <a:fillRef idx="1">
            <a:schemeClr val="lt1"/>
          </a:fillRef>
          <a:effectRef idx="0">
            <a:schemeClr val="accent5"/>
          </a:effectRef>
          <a:fontRef idx="minor">
            <a:schemeClr val="dk1"/>
          </a:fontRef>
        </dgm:style>
      </dgm:prSet>
      <dgm:spPr>
        <a:solidFill>
          <a:schemeClr val="accent5"/>
        </a:solidFill>
      </dgm:spPr>
      <dgm:t>
        <a:bodyPr/>
        <a:lstStyle/>
        <a:p>
          <a:r>
            <a:rPr lang="en-US" sz="1800" dirty="0" smtClean="0">
              <a:latin typeface="Chivo Light" panose="020B0604020202020204" charset="0"/>
            </a:rPr>
            <a:t>Evaluation Procedures</a:t>
          </a:r>
          <a:endParaRPr lang="en-US" sz="1800" dirty="0">
            <a:latin typeface="Chivo Light" panose="020B0604020202020204" charset="0"/>
          </a:endParaRPr>
        </a:p>
      </dgm:t>
    </dgm:pt>
    <dgm:pt modelId="{0B3DBA63-CB5B-440F-8E34-B56E0CB8FE95}" type="parTrans" cxnId="{1E89857F-DB32-42D0-A5D5-1947801D4CC1}">
      <dgm:prSet/>
      <dgm:spPr/>
      <dgm:t>
        <a:bodyPr/>
        <a:lstStyle/>
        <a:p>
          <a:endParaRPr lang="en-US"/>
        </a:p>
      </dgm:t>
    </dgm:pt>
    <dgm:pt modelId="{FFFAE8B8-F49C-4234-8C90-9D1DD774B7A7}" type="sibTrans" cxnId="{1E89857F-DB32-42D0-A5D5-1947801D4CC1}">
      <dgm:prSet/>
      <dgm:spPr/>
      <dgm:t>
        <a:bodyPr/>
        <a:lstStyle/>
        <a:p>
          <a:endParaRPr lang="en-US"/>
        </a:p>
      </dgm:t>
    </dgm:pt>
    <dgm:pt modelId="{99DBBA86-4828-4DCB-932D-417D5F79B8B1}">
      <dgm:prSet phldrT="[Text]" custT="1">
        <dgm:style>
          <a:lnRef idx="2">
            <a:schemeClr val="accent5"/>
          </a:lnRef>
          <a:fillRef idx="1">
            <a:schemeClr val="lt1"/>
          </a:fillRef>
          <a:effectRef idx="0">
            <a:schemeClr val="accent5"/>
          </a:effectRef>
          <a:fontRef idx="minor">
            <a:schemeClr val="dk1"/>
          </a:fontRef>
        </dgm:style>
      </dgm:prSet>
      <dgm:spPr>
        <a:solidFill>
          <a:schemeClr val="accent5"/>
        </a:solidFill>
      </dgm:spPr>
      <dgm:t>
        <a:bodyPr/>
        <a:lstStyle/>
        <a:p>
          <a:r>
            <a:rPr lang="en-US" sz="1800" dirty="0" smtClean="0">
              <a:latin typeface="Chivo Light" panose="020B0604020202020204" charset="0"/>
            </a:rPr>
            <a:t>Micro-Purchase Procedures</a:t>
          </a:r>
          <a:endParaRPr lang="en-US" sz="1800" dirty="0">
            <a:latin typeface="Chivo Light" panose="020B0604020202020204" charset="0"/>
          </a:endParaRPr>
        </a:p>
      </dgm:t>
    </dgm:pt>
    <dgm:pt modelId="{7E7D130F-66D0-4B1F-B712-A4EA731B3F66}" type="parTrans" cxnId="{C00C08BC-F9CC-4B12-8D8A-4F46617AEE01}">
      <dgm:prSet/>
      <dgm:spPr/>
      <dgm:t>
        <a:bodyPr/>
        <a:lstStyle/>
        <a:p>
          <a:endParaRPr lang="en-US"/>
        </a:p>
      </dgm:t>
    </dgm:pt>
    <dgm:pt modelId="{42960015-77CD-4C94-B8B4-8B10BE9DF1FD}" type="sibTrans" cxnId="{C00C08BC-F9CC-4B12-8D8A-4F46617AEE01}">
      <dgm:prSet/>
      <dgm:spPr/>
      <dgm:t>
        <a:bodyPr/>
        <a:lstStyle/>
        <a:p>
          <a:endParaRPr lang="en-US"/>
        </a:p>
      </dgm:t>
    </dgm:pt>
    <dgm:pt modelId="{CA0C5D13-8282-4FAE-B38C-3AAB3AEE1AA9}">
      <dgm:prSet phldrT="[Text]" custT="1">
        <dgm:style>
          <a:lnRef idx="2">
            <a:schemeClr val="accent5"/>
          </a:lnRef>
          <a:fillRef idx="1">
            <a:schemeClr val="lt1"/>
          </a:fillRef>
          <a:effectRef idx="0">
            <a:schemeClr val="accent5"/>
          </a:effectRef>
          <a:fontRef idx="minor">
            <a:schemeClr val="dk1"/>
          </a:fontRef>
        </dgm:style>
      </dgm:prSet>
      <dgm:spPr>
        <a:solidFill>
          <a:schemeClr val="accent5"/>
        </a:solidFill>
      </dgm:spPr>
      <dgm:t>
        <a:bodyPr/>
        <a:lstStyle/>
        <a:p>
          <a:r>
            <a:rPr lang="en-US" sz="1800" dirty="0" smtClean="0">
              <a:latin typeface="Chivo Light" panose="020B0604020202020204" charset="0"/>
            </a:rPr>
            <a:t>Small Purchase Procedures</a:t>
          </a:r>
          <a:endParaRPr lang="en-US" sz="1800" dirty="0">
            <a:latin typeface="Chivo Light" panose="020B0604020202020204" charset="0"/>
          </a:endParaRPr>
        </a:p>
      </dgm:t>
    </dgm:pt>
    <dgm:pt modelId="{7CBFE72A-B98F-4F18-ABE6-8FCE8B6B9F86}" type="parTrans" cxnId="{ED7D195D-9D03-48AA-A882-555CC1609562}">
      <dgm:prSet/>
      <dgm:spPr/>
      <dgm:t>
        <a:bodyPr/>
        <a:lstStyle/>
        <a:p>
          <a:endParaRPr lang="en-US"/>
        </a:p>
      </dgm:t>
    </dgm:pt>
    <dgm:pt modelId="{E665A1DC-D8FF-4D47-87F9-E3130840C3DC}" type="sibTrans" cxnId="{ED7D195D-9D03-48AA-A882-555CC1609562}">
      <dgm:prSet/>
      <dgm:spPr/>
      <dgm:t>
        <a:bodyPr/>
        <a:lstStyle/>
        <a:p>
          <a:endParaRPr lang="en-US"/>
        </a:p>
      </dgm:t>
    </dgm:pt>
    <dgm:pt modelId="{2DC7224C-BE2C-400F-8742-79E833CB9387}">
      <dgm:prSet phldrT="[Text]" custT="1">
        <dgm:style>
          <a:lnRef idx="2">
            <a:schemeClr val="accent5"/>
          </a:lnRef>
          <a:fillRef idx="1">
            <a:schemeClr val="lt1"/>
          </a:fillRef>
          <a:effectRef idx="0">
            <a:schemeClr val="accent5"/>
          </a:effectRef>
          <a:fontRef idx="minor">
            <a:schemeClr val="dk1"/>
          </a:fontRef>
        </dgm:style>
      </dgm:prSet>
      <dgm:spPr>
        <a:solidFill>
          <a:schemeClr val="accent5"/>
        </a:solidFill>
      </dgm:spPr>
      <dgm:t>
        <a:bodyPr/>
        <a:lstStyle/>
        <a:p>
          <a:r>
            <a:rPr lang="en-US" sz="1800" dirty="0" smtClean="0">
              <a:latin typeface="Chivo Light" panose="020B0604020202020204" charset="0"/>
            </a:rPr>
            <a:t>Formal Purchase Procedures</a:t>
          </a:r>
          <a:endParaRPr lang="en-US" sz="1800" dirty="0">
            <a:latin typeface="Chivo Light" panose="020B0604020202020204" charset="0"/>
          </a:endParaRPr>
        </a:p>
      </dgm:t>
    </dgm:pt>
    <dgm:pt modelId="{F7BF021D-B24D-4881-B7F7-F16F277FC8A5}" type="parTrans" cxnId="{E7E52B03-3D83-421E-826F-AE8D3194065E}">
      <dgm:prSet/>
      <dgm:spPr/>
      <dgm:t>
        <a:bodyPr/>
        <a:lstStyle/>
        <a:p>
          <a:endParaRPr lang="en-US"/>
        </a:p>
      </dgm:t>
    </dgm:pt>
    <dgm:pt modelId="{22194F22-AA93-46DC-9608-5ED25DDCDCB3}" type="sibTrans" cxnId="{E7E52B03-3D83-421E-826F-AE8D3194065E}">
      <dgm:prSet/>
      <dgm:spPr/>
      <dgm:t>
        <a:bodyPr/>
        <a:lstStyle/>
        <a:p>
          <a:endParaRPr lang="en-US"/>
        </a:p>
      </dgm:t>
    </dgm:pt>
    <dgm:pt modelId="{D245ABCE-FFE8-4111-B3B4-8F2F3784DFA5}" type="pres">
      <dgm:prSet presAssocID="{C4E67F78-00FD-4291-B967-1956CC66296C}" presName="linear" presStyleCnt="0">
        <dgm:presLayoutVars>
          <dgm:dir/>
          <dgm:animLvl val="lvl"/>
          <dgm:resizeHandles val="exact"/>
        </dgm:presLayoutVars>
      </dgm:prSet>
      <dgm:spPr/>
      <dgm:t>
        <a:bodyPr/>
        <a:lstStyle/>
        <a:p>
          <a:endParaRPr lang="en-US"/>
        </a:p>
      </dgm:t>
    </dgm:pt>
    <dgm:pt modelId="{DC2FFF98-8272-46C8-9548-370675A9B0D8}" type="pres">
      <dgm:prSet presAssocID="{AEBD515D-455F-46F9-9B5B-58D486498904}" presName="parentLin" presStyleCnt="0"/>
      <dgm:spPr/>
    </dgm:pt>
    <dgm:pt modelId="{FCEB2EB4-0EAE-4516-AE5F-6082DCA20451}" type="pres">
      <dgm:prSet presAssocID="{AEBD515D-455F-46F9-9B5B-58D486498904}" presName="parentLeftMargin" presStyleLbl="node1" presStyleIdx="0" presStyleCnt="5"/>
      <dgm:spPr/>
      <dgm:t>
        <a:bodyPr/>
        <a:lstStyle/>
        <a:p>
          <a:endParaRPr lang="en-US"/>
        </a:p>
      </dgm:t>
    </dgm:pt>
    <dgm:pt modelId="{23E0FF7F-701D-4217-9FB3-4EDDD0923C84}" type="pres">
      <dgm:prSet presAssocID="{AEBD515D-455F-46F9-9B5B-58D486498904}" presName="parentText" presStyleLbl="node1" presStyleIdx="0" presStyleCnt="5">
        <dgm:presLayoutVars>
          <dgm:chMax val="0"/>
          <dgm:bulletEnabled val="1"/>
        </dgm:presLayoutVars>
      </dgm:prSet>
      <dgm:spPr/>
      <dgm:t>
        <a:bodyPr/>
        <a:lstStyle/>
        <a:p>
          <a:endParaRPr lang="en-US"/>
        </a:p>
      </dgm:t>
    </dgm:pt>
    <dgm:pt modelId="{D6E4C667-0658-4BF0-A491-AEB9A6F53435}" type="pres">
      <dgm:prSet presAssocID="{AEBD515D-455F-46F9-9B5B-58D486498904}" presName="negativeSpace" presStyleCnt="0"/>
      <dgm:spPr/>
    </dgm:pt>
    <dgm:pt modelId="{A31D1CE8-208D-4293-A70F-2FEB0F1DF834}" type="pres">
      <dgm:prSet presAssocID="{AEBD515D-455F-46F9-9B5B-58D486498904}" presName="childText" presStyleLbl="conFgAcc1" presStyleIdx="0" presStyleCnt="5">
        <dgm:presLayoutVars>
          <dgm:bulletEnabled val="1"/>
        </dgm:presLayoutVars>
        <dgm:style>
          <a:lnRef idx="2">
            <a:schemeClr val="accent5"/>
          </a:lnRef>
          <a:fillRef idx="1">
            <a:schemeClr val="lt1"/>
          </a:fillRef>
          <a:effectRef idx="0">
            <a:schemeClr val="accent5"/>
          </a:effectRef>
          <a:fontRef idx="minor">
            <a:schemeClr val="dk1"/>
          </a:fontRef>
        </dgm:style>
      </dgm:prSet>
      <dgm:spPr>
        <a:noFill/>
      </dgm:spPr>
    </dgm:pt>
    <dgm:pt modelId="{62C2A574-1A80-453D-A6F3-ADBFA20B5F3D}" type="pres">
      <dgm:prSet presAssocID="{332D7E2A-9996-467A-A2DD-D2E83213A6AC}" presName="spaceBetweenRectangles" presStyleCnt="0"/>
      <dgm:spPr/>
    </dgm:pt>
    <dgm:pt modelId="{952394F3-E83C-46DF-8A1F-E8809AAD2963}" type="pres">
      <dgm:prSet presAssocID="{B2B1B895-43E5-4A82-AF92-4067769E7E05}" presName="parentLin" presStyleCnt="0"/>
      <dgm:spPr/>
    </dgm:pt>
    <dgm:pt modelId="{970C3B46-73AE-4F8F-9D46-F27496A55BF8}" type="pres">
      <dgm:prSet presAssocID="{B2B1B895-43E5-4A82-AF92-4067769E7E05}" presName="parentLeftMargin" presStyleLbl="node1" presStyleIdx="0" presStyleCnt="5"/>
      <dgm:spPr/>
      <dgm:t>
        <a:bodyPr/>
        <a:lstStyle/>
        <a:p>
          <a:endParaRPr lang="en-US"/>
        </a:p>
      </dgm:t>
    </dgm:pt>
    <dgm:pt modelId="{F1695CE4-8D30-40D0-93D9-5916DD201DD5}" type="pres">
      <dgm:prSet presAssocID="{B2B1B895-43E5-4A82-AF92-4067769E7E05}" presName="parentText" presStyleLbl="node1" presStyleIdx="1" presStyleCnt="5">
        <dgm:presLayoutVars>
          <dgm:chMax val="0"/>
          <dgm:bulletEnabled val="1"/>
        </dgm:presLayoutVars>
      </dgm:prSet>
      <dgm:spPr/>
      <dgm:t>
        <a:bodyPr/>
        <a:lstStyle/>
        <a:p>
          <a:endParaRPr lang="en-US"/>
        </a:p>
      </dgm:t>
    </dgm:pt>
    <dgm:pt modelId="{F125B6D8-E6EC-4399-903D-B89D10D91164}" type="pres">
      <dgm:prSet presAssocID="{B2B1B895-43E5-4A82-AF92-4067769E7E05}" presName="negativeSpace" presStyleCnt="0"/>
      <dgm:spPr/>
    </dgm:pt>
    <dgm:pt modelId="{C6C3EDA0-73BC-40B5-8246-34FC62B197A3}" type="pres">
      <dgm:prSet presAssocID="{B2B1B895-43E5-4A82-AF92-4067769E7E05}" presName="childText" presStyleLbl="conFgAcc1" presStyleIdx="1" presStyleCnt="5">
        <dgm:presLayoutVars>
          <dgm:bulletEnabled val="1"/>
        </dgm:presLayoutVars>
        <dgm:style>
          <a:lnRef idx="2">
            <a:schemeClr val="accent5"/>
          </a:lnRef>
          <a:fillRef idx="1">
            <a:schemeClr val="lt1"/>
          </a:fillRef>
          <a:effectRef idx="0">
            <a:schemeClr val="accent5"/>
          </a:effectRef>
          <a:fontRef idx="minor">
            <a:schemeClr val="dk1"/>
          </a:fontRef>
        </dgm:style>
      </dgm:prSet>
      <dgm:spPr>
        <a:noFill/>
      </dgm:spPr>
      <dgm:t>
        <a:bodyPr/>
        <a:lstStyle/>
        <a:p>
          <a:endParaRPr lang="en-US"/>
        </a:p>
      </dgm:t>
    </dgm:pt>
    <dgm:pt modelId="{127A6761-64B2-411B-AED2-682D89CEB927}" type="pres">
      <dgm:prSet presAssocID="{FFFAE8B8-F49C-4234-8C90-9D1DD774B7A7}" presName="spaceBetweenRectangles" presStyleCnt="0"/>
      <dgm:spPr/>
    </dgm:pt>
    <dgm:pt modelId="{4F236EC2-C4C2-4E93-A962-17FF5642ADD9}" type="pres">
      <dgm:prSet presAssocID="{99DBBA86-4828-4DCB-932D-417D5F79B8B1}" presName="parentLin" presStyleCnt="0"/>
      <dgm:spPr/>
    </dgm:pt>
    <dgm:pt modelId="{0BFDD953-6308-4555-8357-2CF49583B5DA}" type="pres">
      <dgm:prSet presAssocID="{99DBBA86-4828-4DCB-932D-417D5F79B8B1}" presName="parentLeftMargin" presStyleLbl="node1" presStyleIdx="1" presStyleCnt="5"/>
      <dgm:spPr/>
      <dgm:t>
        <a:bodyPr/>
        <a:lstStyle/>
        <a:p>
          <a:endParaRPr lang="en-US"/>
        </a:p>
      </dgm:t>
    </dgm:pt>
    <dgm:pt modelId="{4E08E453-2CC9-4D80-BECB-101EB5F93CC2}" type="pres">
      <dgm:prSet presAssocID="{99DBBA86-4828-4DCB-932D-417D5F79B8B1}" presName="parentText" presStyleLbl="node1" presStyleIdx="2" presStyleCnt="5">
        <dgm:presLayoutVars>
          <dgm:chMax val="0"/>
          <dgm:bulletEnabled val="1"/>
        </dgm:presLayoutVars>
      </dgm:prSet>
      <dgm:spPr/>
      <dgm:t>
        <a:bodyPr/>
        <a:lstStyle/>
        <a:p>
          <a:endParaRPr lang="en-US"/>
        </a:p>
      </dgm:t>
    </dgm:pt>
    <dgm:pt modelId="{E38F3F95-C9BE-4C3B-AFD8-BC507B6195FE}" type="pres">
      <dgm:prSet presAssocID="{99DBBA86-4828-4DCB-932D-417D5F79B8B1}" presName="negativeSpace" presStyleCnt="0"/>
      <dgm:spPr/>
    </dgm:pt>
    <dgm:pt modelId="{DB06000D-2071-49C5-9EB8-9B8715DD783E}" type="pres">
      <dgm:prSet presAssocID="{99DBBA86-4828-4DCB-932D-417D5F79B8B1}" presName="childText" presStyleLbl="conFgAcc1" presStyleIdx="2" presStyleCnt="5">
        <dgm:presLayoutVars>
          <dgm:bulletEnabled val="1"/>
        </dgm:presLayoutVars>
        <dgm:style>
          <a:lnRef idx="2">
            <a:schemeClr val="accent5"/>
          </a:lnRef>
          <a:fillRef idx="1">
            <a:schemeClr val="lt1"/>
          </a:fillRef>
          <a:effectRef idx="0">
            <a:schemeClr val="accent5"/>
          </a:effectRef>
          <a:fontRef idx="minor">
            <a:schemeClr val="dk1"/>
          </a:fontRef>
        </dgm:style>
      </dgm:prSet>
      <dgm:spPr>
        <a:noFill/>
      </dgm:spPr>
    </dgm:pt>
    <dgm:pt modelId="{04A8059E-9A3F-4980-98BF-C08429ADA176}" type="pres">
      <dgm:prSet presAssocID="{42960015-77CD-4C94-B8B4-8B10BE9DF1FD}" presName="spaceBetweenRectangles" presStyleCnt="0"/>
      <dgm:spPr/>
    </dgm:pt>
    <dgm:pt modelId="{AE33B272-15F4-4ED8-98D1-BF4676E17909}" type="pres">
      <dgm:prSet presAssocID="{CA0C5D13-8282-4FAE-B38C-3AAB3AEE1AA9}" presName="parentLin" presStyleCnt="0"/>
      <dgm:spPr/>
    </dgm:pt>
    <dgm:pt modelId="{EF82577D-FE4C-4F19-8C09-A9A2DF2283D9}" type="pres">
      <dgm:prSet presAssocID="{CA0C5D13-8282-4FAE-B38C-3AAB3AEE1AA9}" presName="parentLeftMargin" presStyleLbl="node1" presStyleIdx="2" presStyleCnt="5"/>
      <dgm:spPr/>
      <dgm:t>
        <a:bodyPr/>
        <a:lstStyle/>
        <a:p>
          <a:endParaRPr lang="en-US"/>
        </a:p>
      </dgm:t>
    </dgm:pt>
    <dgm:pt modelId="{72553E77-A842-4E83-972E-F899AF59539E}" type="pres">
      <dgm:prSet presAssocID="{CA0C5D13-8282-4FAE-B38C-3AAB3AEE1AA9}" presName="parentText" presStyleLbl="node1" presStyleIdx="3" presStyleCnt="5">
        <dgm:presLayoutVars>
          <dgm:chMax val="0"/>
          <dgm:bulletEnabled val="1"/>
        </dgm:presLayoutVars>
      </dgm:prSet>
      <dgm:spPr/>
      <dgm:t>
        <a:bodyPr/>
        <a:lstStyle/>
        <a:p>
          <a:endParaRPr lang="en-US"/>
        </a:p>
      </dgm:t>
    </dgm:pt>
    <dgm:pt modelId="{E604DDBE-1B22-4761-91E9-6FFD2E0A18A9}" type="pres">
      <dgm:prSet presAssocID="{CA0C5D13-8282-4FAE-B38C-3AAB3AEE1AA9}" presName="negativeSpace" presStyleCnt="0"/>
      <dgm:spPr/>
    </dgm:pt>
    <dgm:pt modelId="{2ACD8F6A-5294-4E57-93CB-CF8CE2814F9D}" type="pres">
      <dgm:prSet presAssocID="{CA0C5D13-8282-4FAE-B38C-3AAB3AEE1AA9}" presName="childText" presStyleLbl="conFgAcc1" presStyleIdx="3" presStyleCnt="5">
        <dgm:presLayoutVars>
          <dgm:bulletEnabled val="1"/>
        </dgm:presLayoutVars>
        <dgm:style>
          <a:lnRef idx="2">
            <a:schemeClr val="accent5"/>
          </a:lnRef>
          <a:fillRef idx="1">
            <a:schemeClr val="lt1"/>
          </a:fillRef>
          <a:effectRef idx="0">
            <a:schemeClr val="accent5"/>
          </a:effectRef>
          <a:fontRef idx="minor">
            <a:schemeClr val="dk1"/>
          </a:fontRef>
        </dgm:style>
      </dgm:prSet>
      <dgm:spPr>
        <a:noFill/>
      </dgm:spPr>
    </dgm:pt>
    <dgm:pt modelId="{1BC95763-9372-43AF-803E-5C45D365840A}" type="pres">
      <dgm:prSet presAssocID="{E665A1DC-D8FF-4D47-87F9-E3130840C3DC}" presName="spaceBetweenRectangles" presStyleCnt="0"/>
      <dgm:spPr/>
    </dgm:pt>
    <dgm:pt modelId="{46696789-B739-4DDC-9C08-07D4632A280C}" type="pres">
      <dgm:prSet presAssocID="{2DC7224C-BE2C-400F-8742-79E833CB9387}" presName="parentLin" presStyleCnt="0"/>
      <dgm:spPr/>
    </dgm:pt>
    <dgm:pt modelId="{654C3B13-773E-4248-8898-8E31C6B860C8}" type="pres">
      <dgm:prSet presAssocID="{2DC7224C-BE2C-400F-8742-79E833CB9387}" presName="parentLeftMargin" presStyleLbl="node1" presStyleIdx="3" presStyleCnt="5"/>
      <dgm:spPr/>
      <dgm:t>
        <a:bodyPr/>
        <a:lstStyle/>
        <a:p>
          <a:endParaRPr lang="en-US"/>
        </a:p>
      </dgm:t>
    </dgm:pt>
    <dgm:pt modelId="{D01139DE-7819-4F11-85F7-FD2014518144}" type="pres">
      <dgm:prSet presAssocID="{2DC7224C-BE2C-400F-8742-79E833CB9387}" presName="parentText" presStyleLbl="node1" presStyleIdx="4" presStyleCnt="5">
        <dgm:presLayoutVars>
          <dgm:chMax val="0"/>
          <dgm:bulletEnabled val="1"/>
        </dgm:presLayoutVars>
      </dgm:prSet>
      <dgm:spPr/>
      <dgm:t>
        <a:bodyPr/>
        <a:lstStyle/>
        <a:p>
          <a:endParaRPr lang="en-US"/>
        </a:p>
      </dgm:t>
    </dgm:pt>
    <dgm:pt modelId="{7DF0F265-D749-4DA4-B854-7561BC7F4D5B}" type="pres">
      <dgm:prSet presAssocID="{2DC7224C-BE2C-400F-8742-79E833CB9387}" presName="negativeSpace" presStyleCnt="0"/>
      <dgm:spPr/>
    </dgm:pt>
    <dgm:pt modelId="{3A928960-05CF-4A5B-A526-BC95FB90BE44}" type="pres">
      <dgm:prSet presAssocID="{2DC7224C-BE2C-400F-8742-79E833CB9387}" presName="childText" presStyleLbl="conFgAcc1" presStyleIdx="4" presStyleCnt="5">
        <dgm:presLayoutVars>
          <dgm:bulletEnabled val="1"/>
        </dgm:presLayoutVars>
        <dgm:style>
          <a:lnRef idx="2">
            <a:schemeClr val="accent5"/>
          </a:lnRef>
          <a:fillRef idx="1">
            <a:schemeClr val="lt1"/>
          </a:fillRef>
          <a:effectRef idx="0">
            <a:schemeClr val="accent5"/>
          </a:effectRef>
          <a:fontRef idx="minor">
            <a:schemeClr val="dk1"/>
          </a:fontRef>
        </dgm:style>
      </dgm:prSet>
      <dgm:spPr>
        <a:noFill/>
      </dgm:spPr>
    </dgm:pt>
  </dgm:ptLst>
  <dgm:cxnLst>
    <dgm:cxn modelId="{F56019BE-F8A8-4584-BC1E-11F3C8BA5E6C}" type="presOf" srcId="{99DBBA86-4828-4DCB-932D-417D5F79B8B1}" destId="{4E08E453-2CC9-4D80-BECB-101EB5F93CC2}" srcOrd="1" destOrd="0" presId="urn:microsoft.com/office/officeart/2005/8/layout/list1"/>
    <dgm:cxn modelId="{F07E3B43-6428-4AED-BC13-22E7328669EE}" type="presOf" srcId="{99DBBA86-4828-4DCB-932D-417D5F79B8B1}" destId="{0BFDD953-6308-4555-8357-2CF49583B5DA}" srcOrd="0" destOrd="0" presId="urn:microsoft.com/office/officeart/2005/8/layout/list1"/>
    <dgm:cxn modelId="{4FFCF9A5-FF5A-4647-ADA6-9C89FAF5307D}" type="presOf" srcId="{2DC7224C-BE2C-400F-8742-79E833CB9387}" destId="{654C3B13-773E-4248-8898-8E31C6B860C8}" srcOrd="0" destOrd="0" presId="urn:microsoft.com/office/officeart/2005/8/layout/list1"/>
    <dgm:cxn modelId="{ED7D195D-9D03-48AA-A882-555CC1609562}" srcId="{C4E67F78-00FD-4291-B967-1956CC66296C}" destId="{CA0C5D13-8282-4FAE-B38C-3AAB3AEE1AA9}" srcOrd="3" destOrd="0" parTransId="{7CBFE72A-B98F-4F18-ABE6-8FCE8B6B9F86}" sibTransId="{E665A1DC-D8FF-4D47-87F9-E3130840C3DC}"/>
    <dgm:cxn modelId="{4FC4A221-FEB1-4596-82AC-855BBF4F2DC4}" type="presOf" srcId="{B2B1B895-43E5-4A82-AF92-4067769E7E05}" destId="{F1695CE4-8D30-40D0-93D9-5916DD201DD5}" srcOrd="1" destOrd="0" presId="urn:microsoft.com/office/officeart/2005/8/layout/list1"/>
    <dgm:cxn modelId="{231BA698-7690-4FE0-8925-86F11857D72F}" type="presOf" srcId="{B2B1B895-43E5-4A82-AF92-4067769E7E05}" destId="{970C3B46-73AE-4F8F-9D46-F27496A55BF8}" srcOrd="0" destOrd="0" presId="urn:microsoft.com/office/officeart/2005/8/layout/list1"/>
    <dgm:cxn modelId="{E7E52B03-3D83-421E-826F-AE8D3194065E}" srcId="{C4E67F78-00FD-4291-B967-1956CC66296C}" destId="{2DC7224C-BE2C-400F-8742-79E833CB9387}" srcOrd="4" destOrd="0" parTransId="{F7BF021D-B24D-4881-B7F7-F16F277FC8A5}" sibTransId="{22194F22-AA93-46DC-9608-5ED25DDCDCB3}"/>
    <dgm:cxn modelId="{6E5ED192-E56C-45B3-85F0-10E4419EFD70}" srcId="{C4E67F78-00FD-4291-B967-1956CC66296C}" destId="{AEBD515D-455F-46F9-9B5B-58D486498904}" srcOrd="0" destOrd="0" parTransId="{85DF36FD-5605-4727-B01B-2387A48C43CF}" sibTransId="{332D7E2A-9996-467A-A2DD-D2E83213A6AC}"/>
    <dgm:cxn modelId="{FE62DDD8-4020-46D6-AB71-DB16F852999C}" type="presOf" srcId="{AEBD515D-455F-46F9-9B5B-58D486498904}" destId="{FCEB2EB4-0EAE-4516-AE5F-6082DCA20451}" srcOrd="0" destOrd="0" presId="urn:microsoft.com/office/officeart/2005/8/layout/list1"/>
    <dgm:cxn modelId="{BF91FEFD-21BC-4531-BE13-BDDD25E0A466}" type="presOf" srcId="{AEBD515D-455F-46F9-9B5B-58D486498904}" destId="{23E0FF7F-701D-4217-9FB3-4EDDD0923C84}" srcOrd="1" destOrd="0" presId="urn:microsoft.com/office/officeart/2005/8/layout/list1"/>
    <dgm:cxn modelId="{46ABE187-44DD-4ED1-9778-D4C81835680E}" type="presOf" srcId="{2DC7224C-BE2C-400F-8742-79E833CB9387}" destId="{D01139DE-7819-4F11-85F7-FD2014518144}" srcOrd="1" destOrd="0" presId="urn:microsoft.com/office/officeart/2005/8/layout/list1"/>
    <dgm:cxn modelId="{1E89857F-DB32-42D0-A5D5-1947801D4CC1}" srcId="{C4E67F78-00FD-4291-B967-1956CC66296C}" destId="{B2B1B895-43E5-4A82-AF92-4067769E7E05}" srcOrd="1" destOrd="0" parTransId="{0B3DBA63-CB5B-440F-8E34-B56E0CB8FE95}" sibTransId="{FFFAE8B8-F49C-4234-8C90-9D1DD774B7A7}"/>
    <dgm:cxn modelId="{0BE2ACD2-F682-44BE-9365-8CD80C1FBAC9}" type="presOf" srcId="{CA0C5D13-8282-4FAE-B38C-3AAB3AEE1AA9}" destId="{EF82577D-FE4C-4F19-8C09-A9A2DF2283D9}" srcOrd="0" destOrd="0" presId="urn:microsoft.com/office/officeart/2005/8/layout/list1"/>
    <dgm:cxn modelId="{E065CE77-7035-4A35-ACE2-8F7C005122CC}" type="presOf" srcId="{CA0C5D13-8282-4FAE-B38C-3AAB3AEE1AA9}" destId="{72553E77-A842-4E83-972E-F899AF59539E}" srcOrd="1" destOrd="0" presId="urn:microsoft.com/office/officeart/2005/8/layout/list1"/>
    <dgm:cxn modelId="{92F25802-0EEE-4631-9333-6F8367B839D7}" type="presOf" srcId="{C4E67F78-00FD-4291-B967-1956CC66296C}" destId="{D245ABCE-FFE8-4111-B3B4-8F2F3784DFA5}" srcOrd="0" destOrd="0" presId="urn:microsoft.com/office/officeart/2005/8/layout/list1"/>
    <dgm:cxn modelId="{C00C08BC-F9CC-4B12-8D8A-4F46617AEE01}" srcId="{C4E67F78-00FD-4291-B967-1956CC66296C}" destId="{99DBBA86-4828-4DCB-932D-417D5F79B8B1}" srcOrd="2" destOrd="0" parTransId="{7E7D130F-66D0-4B1F-B712-A4EA731B3F66}" sibTransId="{42960015-77CD-4C94-B8B4-8B10BE9DF1FD}"/>
    <dgm:cxn modelId="{AAA23E41-0DF1-4BD7-A59A-8A2909F637BC}" type="presParOf" srcId="{D245ABCE-FFE8-4111-B3B4-8F2F3784DFA5}" destId="{DC2FFF98-8272-46C8-9548-370675A9B0D8}" srcOrd="0" destOrd="0" presId="urn:microsoft.com/office/officeart/2005/8/layout/list1"/>
    <dgm:cxn modelId="{E20FE26B-2739-4253-8693-AB78733AEC0C}" type="presParOf" srcId="{DC2FFF98-8272-46C8-9548-370675A9B0D8}" destId="{FCEB2EB4-0EAE-4516-AE5F-6082DCA20451}" srcOrd="0" destOrd="0" presId="urn:microsoft.com/office/officeart/2005/8/layout/list1"/>
    <dgm:cxn modelId="{402EE106-1A4A-4850-A5B7-44DD8E0F81A8}" type="presParOf" srcId="{DC2FFF98-8272-46C8-9548-370675A9B0D8}" destId="{23E0FF7F-701D-4217-9FB3-4EDDD0923C84}" srcOrd="1" destOrd="0" presId="urn:microsoft.com/office/officeart/2005/8/layout/list1"/>
    <dgm:cxn modelId="{C33874DD-43D0-40D4-BA71-60B030E6E876}" type="presParOf" srcId="{D245ABCE-FFE8-4111-B3B4-8F2F3784DFA5}" destId="{D6E4C667-0658-4BF0-A491-AEB9A6F53435}" srcOrd="1" destOrd="0" presId="urn:microsoft.com/office/officeart/2005/8/layout/list1"/>
    <dgm:cxn modelId="{7991BB94-6708-40AD-B124-A0ADB3985FDB}" type="presParOf" srcId="{D245ABCE-FFE8-4111-B3B4-8F2F3784DFA5}" destId="{A31D1CE8-208D-4293-A70F-2FEB0F1DF834}" srcOrd="2" destOrd="0" presId="urn:microsoft.com/office/officeart/2005/8/layout/list1"/>
    <dgm:cxn modelId="{170218D0-7624-4168-A005-05614497E3B8}" type="presParOf" srcId="{D245ABCE-FFE8-4111-B3B4-8F2F3784DFA5}" destId="{62C2A574-1A80-453D-A6F3-ADBFA20B5F3D}" srcOrd="3" destOrd="0" presId="urn:microsoft.com/office/officeart/2005/8/layout/list1"/>
    <dgm:cxn modelId="{3A35C53A-406C-4B4F-AE2B-20FEB3E3DFE6}" type="presParOf" srcId="{D245ABCE-FFE8-4111-B3B4-8F2F3784DFA5}" destId="{952394F3-E83C-46DF-8A1F-E8809AAD2963}" srcOrd="4" destOrd="0" presId="urn:microsoft.com/office/officeart/2005/8/layout/list1"/>
    <dgm:cxn modelId="{0F19A0F3-8F72-4A9C-A7B7-3B6A270E895E}" type="presParOf" srcId="{952394F3-E83C-46DF-8A1F-E8809AAD2963}" destId="{970C3B46-73AE-4F8F-9D46-F27496A55BF8}" srcOrd="0" destOrd="0" presId="urn:microsoft.com/office/officeart/2005/8/layout/list1"/>
    <dgm:cxn modelId="{71670A53-34E8-43B7-B248-7D53221758C4}" type="presParOf" srcId="{952394F3-E83C-46DF-8A1F-E8809AAD2963}" destId="{F1695CE4-8D30-40D0-93D9-5916DD201DD5}" srcOrd="1" destOrd="0" presId="urn:microsoft.com/office/officeart/2005/8/layout/list1"/>
    <dgm:cxn modelId="{2C12DE47-6CCE-422B-B96A-D6AAE0A275F5}" type="presParOf" srcId="{D245ABCE-FFE8-4111-B3B4-8F2F3784DFA5}" destId="{F125B6D8-E6EC-4399-903D-B89D10D91164}" srcOrd="5" destOrd="0" presId="urn:microsoft.com/office/officeart/2005/8/layout/list1"/>
    <dgm:cxn modelId="{E0F531A3-7DD3-401C-8132-1DEAFA371A5F}" type="presParOf" srcId="{D245ABCE-FFE8-4111-B3B4-8F2F3784DFA5}" destId="{C6C3EDA0-73BC-40B5-8246-34FC62B197A3}" srcOrd="6" destOrd="0" presId="urn:microsoft.com/office/officeart/2005/8/layout/list1"/>
    <dgm:cxn modelId="{75A366CA-79DE-45CF-BCB6-0AF8374248D5}" type="presParOf" srcId="{D245ABCE-FFE8-4111-B3B4-8F2F3784DFA5}" destId="{127A6761-64B2-411B-AED2-682D89CEB927}" srcOrd="7" destOrd="0" presId="urn:microsoft.com/office/officeart/2005/8/layout/list1"/>
    <dgm:cxn modelId="{09C65F9A-4530-4CDD-B891-6FDD94B29C8A}" type="presParOf" srcId="{D245ABCE-FFE8-4111-B3B4-8F2F3784DFA5}" destId="{4F236EC2-C4C2-4E93-A962-17FF5642ADD9}" srcOrd="8" destOrd="0" presId="urn:microsoft.com/office/officeart/2005/8/layout/list1"/>
    <dgm:cxn modelId="{90BC2DDF-8ACD-4DE6-8F32-33F929462EC5}" type="presParOf" srcId="{4F236EC2-C4C2-4E93-A962-17FF5642ADD9}" destId="{0BFDD953-6308-4555-8357-2CF49583B5DA}" srcOrd="0" destOrd="0" presId="urn:microsoft.com/office/officeart/2005/8/layout/list1"/>
    <dgm:cxn modelId="{8EA957AC-FF87-425E-B36F-A89F3C912966}" type="presParOf" srcId="{4F236EC2-C4C2-4E93-A962-17FF5642ADD9}" destId="{4E08E453-2CC9-4D80-BECB-101EB5F93CC2}" srcOrd="1" destOrd="0" presId="urn:microsoft.com/office/officeart/2005/8/layout/list1"/>
    <dgm:cxn modelId="{B5CC01AF-4834-4804-8BF1-52C68D050A9C}" type="presParOf" srcId="{D245ABCE-FFE8-4111-B3B4-8F2F3784DFA5}" destId="{E38F3F95-C9BE-4C3B-AFD8-BC507B6195FE}" srcOrd="9" destOrd="0" presId="urn:microsoft.com/office/officeart/2005/8/layout/list1"/>
    <dgm:cxn modelId="{ACAB1C0B-4C36-42D7-988A-22596DC7B7DF}" type="presParOf" srcId="{D245ABCE-FFE8-4111-B3B4-8F2F3784DFA5}" destId="{DB06000D-2071-49C5-9EB8-9B8715DD783E}" srcOrd="10" destOrd="0" presId="urn:microsoft.com/office/officeart/2005/8/layout/list1"/>
    <dgm:cxn modelId="{EC4F786F-D24B-45C6-9626-5C5397EC0356}" type="presParOf" srcId="{D245ABCE-FFE8-4111-B3B4-8F2F3784DFA5}" destId="{04A8059E-9A3F-4980-98BF-C08429ADA176}" srcOrd="11" destOrd="0" presId="urn:microsoft.com/office/officeart/2005/8/layout/list1"/>
    <dgm:cxn modelId="{6A1DF8DA-4578-4275-91E1-95BA2600D9F5}" type="presParOf" srcId="{D245ABCE-FFE8-4111-B3B4-8F2F3784DFA5}" destId="{AE33B272-15F4-4ED8-98D1-BF4676E17909}" srcOrd="12" destOrd="0" presId="urn:microsoft.com/office/officeart/2005/8/layout/list1"/>
    <dgm:cxn modelId="{B86E6433-A68E-4ECF-988A-A4AE5ED0E58F}" type="presParOf" srcId="{AE33B272-15F4-4ED8-98D1-BF4676E17909}" destId="{EF82577D-FE4C-4F19-8C09-A9A2DF2283D9}" srcOrd="0" destOrd="0" presId="urn:microsoft.com/office/officeart/2005/8/layout/list1"/>
    <dgm:cxn modelId="{39326291-E9E5-414E-8D9F-DCB14045922D}" type="presParOf" srcId="{AE33B272-15F4-4ED8-98D1-BF4676E17909}" destId="{72553E77-A842-4E83-972E-F899AF59539E}" srcOrd="1" destOrd="0" presId="urn:microsoft.com/office/officeart/2005/8/layout/list1"/>
    <dgm:cxn modelId="{85B3BDF1-4675-4B55-8C84-AC86EBC3AC25}" type="presParOf" srcId="{D245ABCE-FFE8-4111-B3B4-8F2F3784DFA5}" destId="{E604DDBE-1B22-4761-91E9-6FFD2E0A18A9}" srcOrd="13" destOrd="0" presId="urn:microsoft.com/office/officeart/2005/8/layout/list1"/>
    <dgm:cxn modelId="{EDEC6D5E-2134-4086-813B-2B4CC99EC8BE}" type="presParOf" srcId="{D245ABCE-FFE8-4111-B3B4-8F2F3784DFA5}" destId="{2ACD8F6A-5294-4E57-93CB-CF8CE2814F9D}" srcOrd="14" destOrd="0" presId="urn:microsoft.com/office/officeart/2005/8/layout/list1"/>
    <dgm:cxn modelId="{7B10D1B3-B20F-4215-9E91-69D2613322FF}" type="presParOf" srcId="{D245ABCE-FFE8-4111-B3B4-8F2F3784DFA5}" destId="{1BC95763-9372-43AF-803E-5C45D365840A}" srcOrd="15" destOrd="0" presId="urn:microsoft.com/office/officeart/2005/8/layout/list1"/>
    <dgm:cxn modelId="{4FED92A5-24E2-4748-86A1-5F328EC2748D}" type="presParOf" srcId="{D245ABCE-FFE8-4111-B3B4-8F2F3784DFA5}" destId="{46696789-B739-4DDC-9C08-07D4632A280C}" srcOrd="16" destOrd="0" presId="urn:microsoft.com/office/officeart/2005/8/layout/list1"/>
    <dgm:cxn modelId="{BB3B0927-6864-4E0E-AC7F-8A6806C4D87C}" type="presParOf" srcId="{46696789-B739-4DDC-9C08-07D4632A280C}" destId="{654C3B13-773E-4248-8898-8E31C6B860C8}" srcOrd="0" destOrd="0" presId="urn:microsoft.com/office/officeart/2005/8/layout/list1"/>
    <dgm:cxn modelId="{D8524612-83CB-42A2-B2B0-6DA5E755952F}" type="presParOf" srcId="{46696789-B739-4DDC-9C08-07D4632A280C}" destId="{D01139DE-7819-4F11-85F7-FD2014518144}" srcOrd="1" destOrd="0" presId="urn:microsoft.com/office/officeart/2005/8/layout/list1"/>
    <dgm:cxn modelId="{7FA4830A-21F0-4709-8732-DC47C1982FAB}" type="presParOf" srcId="{D245ABCE-FFE8-4111-B3B4-8F2F3784DFA5}" destId="{7DF0F265-D749-4DA4-B854-7561BC7F4D5B}" srcOrd="17" destOrd="0" presId="urn:microsoft.com/office/officeart/2005/8/layout/list1"/>
    <dgm:cxn modelId="{C54DD084-3E7C-481D-8CE2-C020250F5812}" type="presParOf" srcId="{D245ABCE-FFE8-4111-B3B4-8F2F3784DFA5}" destId="{3A928960-05CF-4A5B-A526-BC95FB90BE44}" srcOrd="18"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4E67F78-00FD-4291-B967-1956CC6629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BD515D-455F-46F9-9B5B-58D486498904}">
      <dgm:prSet phldrT="[Text]" custT="1">
        <dgm:style>
          <a:lnRef idx="2">
            <a:schemeClr val="accent5"/>
          </a:lnRef>
          <a:fillRef idx="1">
            <a:schemeClr val="lt1"/>
          </a:fillRef>
          <a:effectRef idx="0">
            <a:schemeClr val="accent5"/>
          </a:effectRef>
          <a:fontRef idx="minor">
            <a:schemeClr val="dk1"/>
          </a:fontRef>
        </dgm:style>
      </dgm:prSet>
      <dgm:spPr>
        <a:solidFill>
          <a:schemeClr val="accent5"/>
        </a:solidFill>
      </dgm:spPr>
      <dgm:t>
        <a:bodyPr/>
        <a:lstStyle/>
        <a:p>
          <a:r>
            <a:rPr lang="en-US" sz="1800" dirty="0" smtClean="0">
              <a:latin typeface="Chivo Light" panose="020B0604020202020204" charset="0"/>
            </a:rPr>
            <a:t>Clear Description</a:t>
          </a:r>
          <a:endParaRPr lang="en-US" sz="1800" dirty="0">
            <a:latin typeface="Chivo Light" panose="020B0604020202020204" charset="0"/>
          </a:endParaRPr>
        </a:p>
      </dgm:t>
    </dgm:pt>
    <dgm:pt modelId="{85DF36FD-5605-4727-B01B-2387A48C43CF}" type="parTrans" cxnId="{6E5ED192-E56C-45B3-85F0-10E4419EFD70}">
      <dgm:prSet/>
      <dgm:spPr/>
      <dgm:t>
        <a:bodyPr/>
        <a:lstStyle/>
        <a:p>
          <a:endParaRPr lang="en-US"/>
        </a:p>
      </dgm:t>
    </dgm:pt>
    <dgm:pt modelId="{332D7E2A-9996-467A-A2DD-D2E83213A6AC}" type="sibTrans" cxnId="{6E5ED192-E56C-45B3-85F0-10E4419EFD70}">
      <dgm:prSet/>
      <dgm:spPr/>
      <dgm:t>
        <a:bodyPr/>
        <a:lstStyle/>
        <a:p>
          <a:endParaRPr lang="en-US"/>
        </a:p>
      </dgm:t>
    </dgm:pt>
    <dgm:pt modelId="{B2B1B895-43E5-4A82-AF92-4067769E7E05}">
      <dgm:prSet phldrT="[Text]" custT="1">
        <dgm:style>
          <a:lnRef idx="2">
            <a:schemeClr val="accent5"/>
          </a:lnRef>
          <a:fillRef idx="1">
            <a:schemeClr val="lt1"/>
          </a:fillRef>
          <a:effectRef idx="0">
            <a:schemeClr val="accent5"/>
          </a:effectRef>
          <a:fontRef idx="minor">
            <a:schemeClr val="dk1"/>
          </a:fontRef>
        </dgm:style>
      </dgm:prSet>
      <dgm:spPr>
        <a:solidFill>
          <a:schemeClr val="accent5"/>
        </a:solidFill>
      </dgm:spPr>
      <dgm:t>
        <a:bodyPr/>
        <a:lstStyle/>
        <a:p>
          <a:r>
            <a:rPr lang="en-US" sz="1800" dirty="0" smtClean="0">
              <a:latin typeface="Chivo Light" panose="020B0604020202020204" charset="0"/>
            </a:rPr>
            <a:t>Evaluation Procedures</a:t>
          </a:r>
          <a:endParaRPr lang="en-US" sz="1800" dirty="0">
            <a:latin typeface="Chivo Light" panose="020B0604020202020204" charset="0"/>
          </a:endParaRPr>
        </a:p>
      </dgm:t>
    </dgm:pt>
    <dgm:pt modelId="{0B3DBA63-CB5B-440F-8E34-B56E0CB8FE95}" type="parTrans" cxnId="{1E89857F-DB32-42D0-A5D5-1947801D4CC1}">
      <dgm:prSet/>
      <dgm:spPr/>
      <dgm:t>
        <a:bodyPr/>
        <a:lstStyle/>
        <a:p>
          <a:endParaRPr lang="en-US"/>
        </a:p>
      </dgm:t>
    </dgm:pt>
    <dgm:pt modelId="{FFFAE8B8-F49C-4234-8C90-9D1DD774B7A7}" type="sibTrans" cxnId="{1E89857F-DB32-42D0-A5D5-1947801D4CC1}">
      <dgm:prSet/>
      <dgm:spPr/>
      <dgm:t>
        <a:bodyPr/>
        <a:lstStyle/>
        <a:p>
          <a:endParaRPr lang="en-US"/>
        </a:p>
      </dgm:t>
    </dgm:pt>
    <dgm:pt modelId="{99DBBA86-4828-4DCB-932D-417D5F79B8B1}">
      <dgm:prSet phldrT="[Text]" custT="1">
        <dgm:style>
          <a:lnRef idx="2">
            <a:schemeClr val="accent5"/>
          </a:lnRef>
          <a:fillRef idx="1">
            <a:schemeClr val="lt1"/>
          </a:fillRef>
          <a:effectRef idx="0">
            <a:schemeClr val="accent5"/>
          </a:effectRef>
          <a:fontRef idx="minor">
            <a:schemeClr val="dk1"/>
          </a:fontRef>
        </dgm:style>
      </dgm:prSet>
      <dgm:spPr>
        <a:solidFill>
          <a:schemeClr val="accent5"/>
        </a:solidFill>
      </dgm:spPr>
      <dgm:t>
        <a:bodyPr/>
        <a:lstStyle/>
        <a:p>
          <a:r>
            <a:rPr lang="en-US" sz="1800" dirty="0" smtClean="0">
              <a:latin typeface="Chivo Light" panose="020B0604020202020204" charset="0"/>
            </a:rPr>
            <a:t>Micro-Purchase Procedures</a:t>
          </a:r>
          <a:endParaRPr lang="en-US" sz="1800" dirty="0">
            <a:latin typeface="Chivo Light" panose="020B0604020202020204" charset="0"/>
          </a:endParaRPr>
        </a:p>
      </dgm:t>
    </dgm:pt>
    <dgm:pt modelId="{7E7D130F-66D0-4B1F-B712-A4EA731B3F66}" type="parTrans" cxnId="{C00C08BC-F9CC-4B12-8D8A-4F46617AEE01}">
      <dgm:prSet/>
      <dgm:spPr/>
      <dgm:t>
        <a:bodyPr/>
        <a:lstStyle/>
        <a:p>
          <a:endParaRPr lang="en-US"/>
        </a:p>
      </dgm:t>
    </dgm:pt>
    <dgm:pt modelId="{42960015-77CD-4C94-B8B4-8B10BE9DF1FD}" type="sibTrans" cxnId="{C00C08BC-F9CC-4B12-8D8A-4F46617AEE01}">
      <dgm:prSet/>
      <dgm:spPr/>
      <dgm:t>
        <a:bodyPr/>
        <a:lstStyle/>
        <a:p>
          <a:endParaRPr lang="en-US"/>
        </a:p>
      </dgm:t>
    </dgm:pt>
    <dgm:pt modelId="{CA0C5D13-8282-4FAE-B38C-3AAB3AEE1AA9}">
      <dgm:prSet phldrT="[Text]" custT="1">
        <dgm:style>
          <a:lnRef idx="2">
            <a:schemeClr val="accent5"/>
          </a:lnRef>
          <a:fillRef idx="1">
            <a:schemeClr val="lt1"/>
          </a:fillRef>
          <a:effectRef idx="0">
            <a:schemeClr val="accent5"/>
          </a:effectRef>
          <a:fontRef idx="minor">
            <a:schemeClr val="dk1"/>
          </a:fontRef>
        </dgm:style>
      </dgm:prSet>
      <dgm:spPr>
        <a:solidFill>
          <a:schemeClr val="accent5"/>
        </a:solidFill>
      </dgm:spPr>
      <dgm:t>
        <a:bodyPr/>
        <a:lstStyle/>
        <a:p>
          <a:r>
            <a:rPr lang="en-US" sz="1800" dirty="0" smtClean="0">
              <a:latin typeface="Chivo Light" panose="020B0604020202020204" charset="0"/>
            </a:rPr>
            <a:t>Small Purchase Procedures</a:t>
          </a:r>
          <a:endParaRPr lang="en-US" sz="1800" dirty="0">
            <a:latin typeface="Chivo Light" panose="020B0604020202020204" charset="0"/>
          </a:endParaRPr>
        </a:p>
      </dgm:t>
    </dgm:pt>
    <dgm:pt modelId="{7CBFE72A-B98F-4F18-ABE6-8FCE8B6B9F86}" type="parTrans" cxnId="{ED7D195D-9D03-48AA-A882-555CC1609562}">
      <dgm:prSet/>
      <dgm:spPr/>
      <dgm:t>
        <a:bodyPr/>
        <a:lstStyle/>
        <a:p>
          <a:endParaRPr lang="en-US"/>
        </a:p>
      </dgm:t>
    </dgm:pt>
    <dgm:pt modelId="{E665A1DC-D8FF-4D47-87F9-E3130840C3DC}" type="sibTrans" cxnId="{ED7D195D-9D03-48AA-A882-555CC1609562}">
      <dgm:prSet/>
      <dgm:spPr/>
      <dgm:t>
        <a:bodyPr/>
        <a:lstStyle/>
        <a:p>
          <a:endParaRPr lang="en-US"/>
        </a:p>
      </dgm:t>
    </dgm:pt>
    <dgm:pt modelId="{2DC7224C-BE2C-400F-8742-79E833CB9387}">
      <dgm:prSet phldrT="[Text]" custT="1">
        <dgm:style>
          <a:lnRef idx="2">
            <a:schemeClr val="accent5"/>
          </a:lnRef>
          <a:fillRef idx="1">
            <a:schemeClr val="lt1"/>
          </a:fillRef>
          <a:effectRef idx="0">
            <a:schemeClr val="accent5"/>
          </a:effectRef>
          <a:fontRef idx="minor">
            <a:schemeClr val="dk1"/>
          </a:fontRef>
        </dgm:style>
      </dgm:prSet>
      <dgm:spPr>
        <a:solidFill>
          <a:schemeClr val="accent5"/>
        </a:solidFill>
      </dgm:spPr>
      <dgm:t>
        <a:bodyPr/>
        <a:lstStyle/>
        <a:p>
          <a:r>
            <a:rPr lang="en-US" sz="1800" dirty="0" smtClean="0">
              <a:latin typeface="Chivo Light" panose="020B0604020202020204" charset="0"/>
            </a:rPr>
            <a:t>Formal Purchase Procedures</a:t>
          </a:r>
          <a:endParaRPr lang="en-US" sz="1800" dirty="0">
            <a:latin typeface="Chivo Light" panose="020B0604020202020204" charset="0"/>
          </a:endParaRPr>
        </a:p>
      </dgm:t>
    </dgm:pt>
    <dgm:pt modelId="{F7BF021D-B24D-4881-B7F7-F16F277FC8A5}" type="parTrans" cxnId="{E7E52B03-3D83-421E-826F-AE8D3194065E}">
      <dgm:prSet/>
      <dgm:spPr/>
      <dgm:t>
        <a:bodyPr/>
        <a:lstStyle/>
        <a:p>
          <a:endParaRPr lang="en-US"/>
        </a:p>
      </dgm:t>
    </dgm:pt>
    <dgm:pt modelId="{22194F22-AA93-46DC-9608-5ED25DDCDCB3}" type="sibTrans" cxnId="{E7E52B03-3D83-421E-826F-AE8D3194065E}">
      <dgm:prSet/>
      <dgm:spPr/>
      <dgm:t>
        <a:bodyPr/>
        <a:lstStyle/>
        <a:p>
          <a:endParaRPr lang="en-US"/>
        </a:p>
      </dgm:t>
    </dgm:pt>
    <dgm:pt modelId="{D245ABCE-FFE8-4111-B3B4-8F2F3784DFA5}" type="pres">
      <dgm:prSet presAssocID="{C4E67F78-00FD-4291-B967-1956CC66296C}" presName="linear" presStyleCnt="0">
        <dgm:presLayoutVars>
          <dgm:dir/>
          <dgm:animLvl val="lvl"/>
          <dgm:resizeHandles val="exact"/>
        </dgm:presLayoutVars>
      </dgm:prSet>
      <dgm:spPr/>
      <dgm:t>
        <a:bodyPr/>
        <a:lstStyle/>
        <a:p>
          <a:endParaRPr lang="en-US"/>
        </a:p>
      </dgm:t>
    </dgm:pt>
    <dgm:pt modelId="{DC2FFF98-8272-46C8-9548-370675A9B0D8}" type="pres">
      <dgm:prSet presAssocID="{AEBD515D-455F-46F9-9B5B-58D486498904}" presName="parentLin" presStyleCnt="0"/>
      <dgm:spPr/>
    </dgm:pt>
    <dgm:pt modelId="{FCEB2EB4-0EAE-4516-AE5F-6082DCA20451}" type="pres">
      <dgm:prSet presAssocID="{AEBD515D-455F-46F9-9B5B-58D486498904}" presName="parentLeftMargin" presStyleLbl="node1" presStyleIdx="0" presStyleCnt="5"/>
      <dgm:spPr/>
      <dgm:t>
        <a:bodyPr/>
        <a:lstStyle/>
        <a:p>
          <a:endParaRPr lang="en-US"/>
        </a:p>
      </dgm:t>
    </dgm:pt>
    <dgm:pt modelId="{23E0FF7F-701D-4217-9FB3-4EDDD0923C84}" type="pres">
      <dgm:prSet presAssocID="{AEBD515D-455F-46F9-9B5B-58D486498904}" presName="parentText" presStyleLbl="node1" presStyleIdx="0" presStyleCnt="5">
        <dgm:presLayoutVars>
          <dgm:chMax val="0"/>
          <dgm:bulletEnabled val="1"/>
        </dgm:presLayoutVars>
      </dgm:prSet>
      <dgm:spPr/>
      <dgm:t>
        <a:bodyPr/>
        <a:lstStyle/>
        <a:p>
          <a:endParaRPr lang="en-US"/>
        </a:p>
      </dgm:t>
    </dgm:pt>
    <dgm:pt modelId="{D6E4C667-0658-4BF0-A491-AEB9A6F53435}" type="pres">
      <dgm:prSet presAssocID="{AEBD515D-455F-46F9-9B5B-58D486498904}" presName="negativeSpace" presStyleCnt="0"/>
      <dgm:spPr/>
    </dgm:pt>
    <dgm:pt modelId="{A31D1CE8-208D-4293-A70F-2FEB0F1DF834}" type="pres">
      <dgm:prSet presAssocID="{AEBD515D-455F-46F9-9B5B-58D486498904}" presName="childText" presStyleLbl="conFgAcc1" presStyleIdx="0" presStyleCnt="5">
        <dgm:presLayoutVars>
          <dgm:bulletEnabled val="1"/>
        </dgm:presLayoutVars>
        <dgm:style>
          <a:lnRef idx="2">
            <a:schemeClr val="accent5"/>
          </a:lnRef>
          <a:fillRef idx="1">
            <a:schemeClr val="lt1"/>
          </a:fillRef>
          <a:effectRef idx="0">
            <a:schemeClr val="accent5"/>
          </a:effectRef>
          <a:fontRef idx="minor">
            <a:schemeClr val="dk1"/>
          </a:fontRef>
        </dgm:style>
      </dgm:prSet>
      <dgm:spPr>
        <a:noFill/>
      </dgm:spPr>
    </dgm:pt>
    <dgm:pt modelId="{62C2A574-1A80-453D-A6F3-ADBFA20B5F3D}" type="pres">
      <dgm:prSet presAssocID="{332D7E2A-9996-467A-A2DD-D2E83213A6AC}" presName="spaceBetweenRectangles" presStyleCnt="0"/>
      <dgm:spPr/>
    </dgm:pt>
    <dgm:pt modelId="{952394F3-E83C-46DF-8A1F-E8809AAD2963}" type="pres">
      <dgm:prSet presAssocID="{B2B1B895-43E5-4A82-AF92-4067769E7E05}" presName="parentLin" presStyleCnt="0"/>
      <dgm:spPr/>
    </dgm:pt>
    <dgm:pt modelId="{970C3B46-73AE-4F8F-9D46-F27496A55BF8}" type="pres">
      <dgm:prSet presAssocID="{B2B1B895-43E5-4A82-AF92-4067769E7E05}" presName="parentLeftMargin" presStyleLbl="node1" presStyleIdx="0" presStyleCnt="5"/>
      <dgm:spPr/>
      <dgm:t>
        <a:bodyPr/>
        <a:lstStyle/>
        <a:p>
          <a:endParaRPr lang="en-US"/>
        </a:p>
      </dgm:t>
    </dgm:pt>
    <dgm:pt modelId="{F1695CE4-8D30-40D0-93D9-5916DD201DD5}" type="pres">
      <dgm:prSet presAssocID="{B2B1B895-43E5-4A82-AF92-4067769E7E05}" presName="parentText" presStyleLbl="node1" presStyleIdx="1" presStyleCnt="5">
        <dgm:presLayoutVars>
          <dgm:chMax val="0"/>
          <dgm:bulletEnabled val="1"/>
        </dgm:presLayoutVars>
      </dgm:prSet>
      <dgm:spPr/>
      <dgm:t>
        <a:bodyPr/>
        <a:lstStyle/>
        <a:p>
          <a:endParaRPr lang="en-US"/>
        </a:p>
      </dgm:t>
    </dgm:pt>
    <dgm:pt modelId="{F125B6D8-E6EC-4399-903D-B89D10D91164}" type="pres">
      <dgm:prSet presAssocID="{B2B1B895-43E5-4A82-AF92-4067769E7E05}" presName="negativeSpace" presStyleCnt="0"/>
      <dgm:spPr/>
    </dgm:pt>
    <dgm:pt modelId="{C6C3EDA0-73BC-40B5-8246-34FC62B197A3}" type="pres">
      <dgm:prSet presAssocID="{B2B1B895-43E5-4A82-AF92-4067769E7E05}" presName="childText" presStyleLbl="conFgAcc1" presStyleIdx="1" presStyleCnt="5">
        <dgm:presLayoutVars>
          <dgm:bulletEnabled val="1"/>
        </dgm:presLayoutVars>
        <dgm:style>
          <a:lnRef idx="2">
            <a:schemeClr val="accent5"/>
          </a:lnRef>
          <a:fillRef idx="1">
            <a:schemeClr val="lt1"/>
          </a:fillRef>
          <a:effectRef idx="0">
            <a:schemeClr val="accent5"/>
          </a:effectRef>
          <a:fontRef idx="minor">
            <a:schemeClr val="dk1"/>
          </a:fontRef>
        </dgm:style>
      </dgm:prSet>
      <dgm:spPr>
        <a:noFill/>
      </dgm:spPr>
      <dgm:t>
        <a:bodyPr/>
        <a:lstStyle/>
        <a:p>
          <a:endParaRPr lang="en-US"/>
        </a:p>
      </dgm:t>
    </dgm:pt>
    <dgm:pt modelId="{127A6761-64B2-411B-AED2-682D89CEB927}" type="pres">
      <dgm:prSet presAssocID="{FFFAE8B8-F49C-4234-8C90-9D1DD774B7A7}" presName="spaceBetweenRectangles" presStyleCnt="0"/>
      <dgm:spPr/>
    </dgm:pt>
    <dgm:pt modelId="{4F236EC2-C4C2-4E93-A962-17FF5642ADD9}" type="pres">
      <dgm:prSet presAssocID="{99DBBA86-4828-4DCB-932D-417D5F79B8B1}" presName="parentLin" presStyleCnt="0"/>
      <dgm:spPr/>
    </dgm:pt>
    <dgm:pt modelId="{0BFDD953-6308-4555-8357-2CF49583B5DA}" type="pres">
      <dgm:prSet presAssocID="{99DBBA86-4828-4DCB-932D-417D5F79B8B1}" presName="parentLeftMargin" presStyleLbl="node1" presStyleIdx="1" presStyleCnt="5"/>
      <dgm:spPr/>
      <dgm:t>
        <a:bodyPr/>
        <a:lstStyle/>
        <a:p>
          <a:endParaRPr lang="en-US"/>
        </a:p>
      </dgm:t>
    </dgm:pt>
    <dgm:pt modelId="{4E08E453-2CC9-4D80-BECB-101EB5F93CC2}" type="pres">
      <dgm:prSet presAssocID="{99DBBA86-4828-4DCB-932D-417D5F79B8B1}" presName="parentText" presStyleLbl="node1" presStyleIdx="2" presStyleCnt="5">
        <dgm:presLayoutVars>
          <dgm:chMax val="0"/>
          <dgm:bulletEnabled val="1"/>
        </dgm:presLayoutVars>
      </dgm:prSet>
      <dgm:spPr/>
      <dgm:t>
        <a:bodyPr/>
        <a:lstStyle/>
        <a:p>
          <a:endParaRPr lang="en-US"/>
        </a:p>
      </dgm:t>
    </dgm:pt>
    <dgm:pt modelId="{E38F3F95-C9BE-4C3B-AFD8-BC507B6195FE}" type="pres">
      <dgm:prSet presAssocID="{99DBBA86-4828-4DCB-932D-417D5F79B8B1}" presName="negativeSpace" presStyleCnt="0"/>
      <dgm:spPr/>
    </dgm:pt>
    <dgm:pt modelId="{DB06000D-2071-49C5-9EB8-9B8715DD783E}" type="pres">
      <dgm:prSet presAssocID="{99DBBA86-4828-4DCB-932D-417D5F79B8B1}" presName="childText" presStyleLbl="conFgAcc1" presStyleIdx="2" presStyleCnt="5">
        <dgm:presLayoutVars>
          <dgm:bulletEnabled val="1"/>
        </dgm:presLayoutVars>
        <dgm:style>
          <a:lnRef idx="2">
            <a:schemeClr val="accent5"/>
          </a:lnRef>
          <a:fillRef idx="1">
            <a:schemeClr val="lt1"/>
          </a:fillRef>
          <a:effectRef idx="0">
            <a:schemeClr val="accent5"/>
          </a:effectRef>
          <a:fontRef idx="minor">
            <a:schemeClr val="dk1"/>
          </a:fontRef>
        </dgm:style>
      </dgm:prSet>
      <dgm:spPr>
        <a:noFill/>
      </dgm:spPr>
    </dgm:pt>
    <dgm:pt modelId="{04A8059E-9A3F-4980-98BF-C08429ADA176}" type="pres">
      <dgm:prSet presAssocID="{42960015-77CD-4C94-B8B4-8B10BE9DF1FD}" presName="spaceBetweenRectangles" presStyleCnt="0"/>
      <dgm:spPr/>
    </dgm:pt>
    <dgm:pt modelId="{AE33B272-15F4-4ED8-98D1-BF4676E17909}" type="pres">
      <dgm:prSet presAssocID="{CA0C5D13-8282-4FAE-B38C-3AAB3AEE1AA9}" presName="parentLin" presStyleCnt="0"/>
      <dgm:spPr/>
    </dgm:pt>
    <dgm:pt modelId="{EF82577D-FE4C-4F19-8C09-A9A2DF2283D9}" type="pres">
      <dgm:prSet presAssocID="{CA0C5D13-8282-4FAE-B38C-3AAB3AEE1AA9}" presName="parentLeftMargin" presStyleLbl="node1" presStyleIdx="2" presStyleCnt="5"/>
      <dgm:spPr/>
      <dgm:t>
        <a:bodyPr/>
        <a:lstStyle/>
        <a:p>
          <a:endParaRPr lang="en-US"/>
        </a:p>
      </dgm:t>
    </dgm:pt>
    <dgm:pt modelId="{72553E77-A842-4E83-972E-F899AF59539E}" type="pres">
      <dgm:prSet presAssocID="{CA0C5D13-8282-4FAE-B38C-3AAB3AEE1AA9}" presName="parentText" presStyleLbl="node1" presStyleIdx="3" presStyleCnt="5">
        <dgm:presLayoutVars>
          <dgm:chMax val="0"/>
          <dgm:bulletEnabled val="1"/>
        </dgm:presLayoutVars>
      </dgm:prSet>
      <dgm:spPr/>
      <dgm:t>
        <a:bodyPr/>
        <a:lstStyle/>
        <a:p>
          <a:endParaRPr lang="en-US"/>
        </a:p>
      </dgm:t>
    </dgm:pt>
    <dgm:pt modelId="{E604DDBE-1B22-4761-91E9-6FFD2E0A18A9}" type="pres">
      <dgm:prSet presAssocID="{CA0C5D13-8282-4FAE-B38C-3AAB3AEE1AA9}" presName="negativeSpace" presStyleCnt="0"/>
      <dgm:spPr/>
    </dgm:pt>
    <dgm:pt modelId="{2ACD8F6A-5294-4E57-93CB-CF8CE2814F9D}" type="pres">
      <dgm:prSet presAssocID="{CA0C5D13-8282-4FAE-B38C-3AAB3AEE1AA9}" presName="childText" presStyleLbl="conFgAcc1" presStyleIdx="3" presStyleCnt="5">
        <dgm:presLayoutVars>
          <dgm:bulletEnabled val="1"/>
        </dgm:presLayoutVars>
        <dgm:style>
          <a:lnRef idx="2">
            <a:schemeClr val="accent5"/>
          </a:lnRef>
          <a:fillRef idx="1">
            <a:schemeClr val="lt1"/>
          </a:fillRef>
          <a:effectRef idx="0">
            <a:schemeClr val="accent5"/>
          </a:effectRef>
          <a:fontRef idx="minor">
            <a:schemeClr val="dk1"/>
          </a:fontRef>
        </dgm:style>
      </dgm:prSet>
      <dgm:spPr>
        <a:noFill/>
      </dgm:spPr>
    </dgm:pt>
    <dgm:pt modelId="{1BC95763-9372-43AF-803E-5C45D365840A}" type="pres">
      <dgm:prSet presAssocID="{E665A1DC-D8FF-4D47-87F9-E3130840C3DC}" presName="spaceBetweenRectangles" presStyleCnt="0"/>
      <dgm:spPr/>
    </dgm:pt>
    <dgm:pt modelId="{46696789-B739-4DDC-9C08-07D4632A280C}" type="pres">
      <dgm:prSet presAssocID="{2DC7224C-BE2C-400F-8742-79E833CB9387}" presName="parentLin" presStyleCnt="0"/>
      <dgm:spPr/>
    </dgm:pt>
    <dgm:pt modelId="{654C3B13-773E-4248-8898-8E31C6B860C8}" type="pres">
      <dgm:prSet presAssocID="{2DC7224C-BE2C-400F-8742-79E833CB9387}" presName="parentLeftMargin" presStyleLbl="node1" presStyleIdx="3" presStyleCnt="5"/>
      <dgm:spPr/>
      <dgm:t>
        <a:bodyPr/>
        <a:lstStyle/>
        <a:p>
          <a:endParaRPr lang="en-US"/>
        </a:p>
      </dgm:t>
    </dgm:pt>
    <dgm:pt modelId="{D01139DE-7819-4F11-85F7-FD2014518144}" type="pres">
      <dgm:prSet presAssocID="{2DC7224C-BE2C-400F-8742-79E833CB9387}" presName="parentText" presStyleLbl="node1" presStyleIdx="4" presStyleCnt="5">
        <dgm:presLayoutVars>
          <dgm:chMax val="0"/>
          <dgm:bulletEnabled val="1"/>
        </dgm:presLayoutVars>
      </dgm:prSet>
      <dgm:spPr/>
      <dgm:t>
        <a:bodyPr/>
        <a:lstStyle/>
        <a:p>
          <a:endParaRPr lang="en-US"/>
        </a:p>
      </dgm:t>
    </dgm:pt>
    <dgm:pt modelId="{7DF0F265-D749-4DA4-B854-7561BC7F4D5B}" type="pres">
      <dgm:prSet presAssocID="{2DC7224C-BE2C-400F-8742-79E833CB9387}" presName="negativeSpace" presStyleCnt="0"/>
      <dgm:spPr/>
    </dgm:pt>
    <dgm:pt modelId="{3A928960-05CF-4A5B-A526-BC95FB90BE44}" type="pres">
      <dgm:prSet presAssocID="{2DC7224C-BE2C-400F-8742-79E833CB9387}" presName="childText" presStyleLbl="conFgAcc1" presStyleIdx="4" presStyleCnt="5">
        <dgm:presLayoutVars>
          <dgm:bulletEnabled val="1"/>
        </dgm:presLayoutVars>
        <dgm:style>
          <a:lnRef idx="2">
            <a:schemeClr val="accent5"/>
          </a:lnRef>
          <a:fillRef idx="1">
            <a:schemeClr val="lt1"/>
          </a:fillRef>
          <a:effectRef idx="0">
            <a:schemeClr val="accent5"/>
          </a:effectRef>
          <a:fontRef idx="minor">
            <a:schemeClr val="dk1"/>
          </a:fontRef>
        </dgm:style>
      </dgm:prSet>
      <dgm:spPr>
        <a:noFill/>
      </dgm:spPr>
    </dgm:pt>
  </dgm:ptLst>
  <dgm:cxnLst>
    <dgm:cxn modelId="{F56019BE-F8A8-4584-BC1E-11F3C8BA5E6C}" type="presOf" srcId="{99DBBA86-4828-4DCB-932D-417D5F79B8B1}" destId="{4E08E453-2CC9-4D80-BECB-101EB5F93CC2}" srcOrd="1" destOrd="0" presId="urn:microsoft.com/office/officeart/2005/8/layout/list1"/>
    <dgm:cxn modelId="{F07E3B43-6428-4AED-BC13-22E7328669EE}" type="presOf" srcId="{99DBBA86-4828-4DCB-932D-417D5F79B8B1}" destId="{0BFDD953-6308-4555-8357-2CF49583B5DA}" srcOrd="0" destOrd="0" presId="urn:microsoft.com/office/officeart/2005/8/layout/list1"/>
    <dgm:cxn modelId="{4FFCF9A5-FF5A-4647-ADA6-9C89FAF5307D}" type="presOf" srcId="{2DC7224C-BE2C-400F-8742-79E833CB9387}" destId="{654C3B13-773E-4248-8898-8E31C6B860C8}" srcOrd="0" destOrd="0" presId="urn:microsoft.com/office/officeart/2005/8/layout/list1"/>
    <dgm:cxn modelId="{ED7D195D-9D03-48AA-A882-555CC1609562}" srcId="{C4E67F78-00FD-4291-B967-1956CC66296C}" destId="{CA0C5D13-8282-4FAE-B38C-3AAB3AEE1AA9}" srcOrd="3" destOrd="0" parTransId="{7CBFE72A-B98F-4F18-ABE6-8FCE8B6B9F86}" sibTransId="{E665A1DC-D8FF-4D47-87F9-E3130840C3DC}"/>
    <dgm:cxn modelId="{4FC4A221-FEB1-4596-82AC-855BBF4F2DC4}" type="presOf" srcId="{B2B1B895-43E5-4A82-AF92-4067769E7E05}" destId="{F1695CE4-8D30-40D0-93D9-5916DD201DD5}" srcOrd="1" destOrd="0" presId="urn:microsoft.com/office/officeart/2005/8/layout/list1"/>
    <dgm:cxn modelId="{231BA698-7690-4FE0-8925-86F11857D72F}" type="presOf" srcId="{B2B1B895-43E5-4A82-AF92-4067769E7E05}" destId="{970C3B46-73AE-4F8F-9D46-F27496A55BF8}" srcOrd="0" destOrd="0" presId="urn:microsoft.com/office/officeart/2005/8/layout/list1"/>
    <dgm:cxn modelId="{E7E52B03-3D83-421E-826F-AE8D3194065E}" srcId="{C4E67F78-00FD-4291-B967-1956CC66296C}" destId="{2DC7224C-BE2C-400F-8742-79E833CB9387}" srcOrd="4" destOrd="0" parTransId="{F7BF021D-B24D-4881-B7F7-F16F277FC8A5}" sibTransId="{22194F22-AA93-46DC-9608-5ED25DDCDCB3}"/>
    <dgm:cxn modelId="{6E5ED192-E56C-45B3-85F0-10E4419EFD70}" srcId="{C4E67F78-00FD-4291-B967-1956CC66296C}" destId="{AEBD515D-455F-46F9-9B5B-58D486498904}" srcOrd="0" destOrd="0" parTransId="{85DF36FD-5605-4727-B01B-2387A48C43CF}" sibTransId="{332D7E2A-9996-467A-A2DD-D2E83213A6AC}"/>
    <dgm:cxn modelId="{FE62DDD8-4020-46D6-AB71-DB16F852999C}" type="presOf" srcId="{AEBD515D-455F-46F9-9B5B-58D486498904}" destId="{FCEB2EB4-0EAE-4516-AE5F-6082DCA20451}" srcOrd="0" destOrd="0" presId="urn:microsoft.com/office/officeart/2005/8/layout/list1"/>
    <dgm:cxn modelId="{BF91FEFD-21BC-4531-BE13-BDDD25E0A466}" type="presOf" srcId="{AEBD515D-455F-46F9-9B5B-58D486498904}" destId="{23E0FF7F-701D-4217-9FB3-4EDDD0923C84}" srcOrd="1" destOrd="0" presId="urn:microsoft.com/office/officeart/2005/8/layout/list1"/>
    <dgm:cxn modelId="{46ABE187-44DD-4ED1-9778-D4C81835680E}" type="presOf" srcId="{2DC7224C-BE2C-400F-8742-79E833CB9387}" destId="{D01139DE-7819-4F11-85F7-FD2014518144}" srcOrd="1" destOrd="0" presId="urn:microsoft.com/office/officeart/2005/8/layout/list1"/>
    <dgm:cxn modelId="{1E89857F-DB32-42D0-A5D5-1947801D4CC1}" srcId="{C4E67F78-00FD-4291-B967-1956CC66296C}" destId="{B2B1B895-43E5-4A82-AF92-4067769E7E05}" srcOrd="1" destOrd="0" parTransId="{0B3DBA63-CB5B-440F-8E34-B56E0CB8FE95}" sibTransId="{FFFAE8B8-F49C-4234-8C90-9D1DD774B7A7}"/>
    <dgm:cxn modelId="{0BE2ACD2-F682-44BE-9365-8CD80C1FBAC9}" type="presOf" srcId="{CA0C5D13-8282-4FAE-B38C-3AAB3AEE1AA9}" destId="{EF82577D-FE4C-4F19-8C09-A9A2DF2283D9}" srcOrd="0" destOrd="0" presId="urn:microsoft.com/office/officeart/2005/8/layout/list1"/>
    <dgm:cxn modelId="{E065CE77-7035-4A35-ACE2-8F7C005122CC}" type="presOf" srcId="{CA0C5D13-8282-4FAE-B38C-3AAB3AEE1AA9}" destId="{72553E77-A842-4E83-972E-F899AF59539E}" srcOrd="1" destOrd="0" presId="urn:microsoft.com/office/officeart/2005/8/layout/list1"/>
    <dgm:cxn modelId="{92F25802-0EEE-4631-9333-6F8367B839D7}" type="presOf" srcId="{C4E67F78-00FD-4291-B967-1956CC66296C}" destId="{D245ABCE-FFE8-4111-B3B4-8F2F3784DFA5}" srcOrd="0" destOrd="0" presId="urn:microsoft.com/office/officeart/2005/8/layout/list1"/>
    <dgm:cxn modelId="{C00C08BC-F9CC-4B12-8D8A-4F46617AEE01}" srcId="{C4E67F78-00FD-4291-B967-1956CC66296C}" destId="{99DBBA86-4828-4DCB-932D-417D5F79B8B1}" srcOrd="2" destOrd="0" parTransId="{7E7D130F-66D0-4B1F-B712-A4EA731B3F66}" sibTransId="{42960015-77CD-4C94-B8B4-8B10BE9DF1FD}"/>
    <dgm:cxn modelId="{AAA23E41-0DF1-4BD7-A59A-8A2909F637BC}" type="presParOf" srcId="{D245ABCE-FFE8-4111-B3B4-8F2F3784DFA5}" destId="{DC2FFF98-8272-46C8-9548-370675A9B0D8}" srcOrd="0" destOrd="0" presId="urn:microsoft.com/office/officeart/2005/8/layout/list1"/>
    <dgm:cxn modelId="{E20FE26B-2739-4253-8693-AB78733AEC0C}" type="presParOf" srcId="{DC2FFF98-8272-46C8-9548-370675A9B0D8}" destId="{FCEB2EB4-0EAE-4516-AE5F-6082DCA20451}" srcOrd="0" destOrd="0" presId="urn:microsoft.com/office/officeart/2005/8/layout/list1"/>
    <dgm:cxn modelId="{402EE106-1A4A-4850-A5B7-44DD8E0F81A8}" type="presParOf" srcId="{DC2FFF98-8272-46C8-9548-370675A9B0D8}" destId="{23E0FF7F-701D-4217-9FB3-4EDDD0923C84}" srcOrd="1" destOrd="0" presId="urn:microsoft.com/office/officeart/2005/8/layout/list1"/>
    <dgm:cxn modelId="{C33874DD-43D0-40D4-BA71-60B030E6E876}" type="presParOf" srcId="{D245ABCE-FFE8-4111-B3B4-8F2F3784DFA5}" destId="{D6E4C667-0658-4BF0-A491-AEB9A6F53435}" srcOrd="1" destOrd="0" presId="urn:microsoft.com/office/officeart/2005/8/layout/list1"/>
    <dgm:cxn modelId="{7991BB94-6708-40AD-B124-A0ADB3985FDB}" type="presParOf" srcId="{D245ABCE-FFE8-4111-B3B4-8F2F3784DFA5}" destId="{A31D1CE8-208D-4293-A70F-2FEB0F1DF834}" srcOrd="2" destOrd="0" presId="urn:microsoft.com/office/officeart/2005/8/layout/list1"/>
    <dgm:cxn modelId="{170218D0-7624-4168-A005-05614497E3B8}" type="presParOf" srcId="{D245ABCE-FFE8-4111-B3B4-8F2F3784DFA5}" destId="{62C2A574-1A80-453D-A6F3-ADBFA20B5F3D}" srcOrd="3" destOrd="0" presId="urn:microsoft.com/office/officeart/2005/8/layout/list1"/>
    <dgm:cxn modelId="{3A35C53A-406C-4B4F-AE2B-20FEB3E3DFE6}" type="presParOf" srcId="{D245ABCE-FFE8-4111-B3B4-8F2F3784DFA5}" destId="{952394F3-E83C-46DF-8A1F-E8809AAD2963}" srcOrd="4" destOrd="0" presId="urn:microsoft.com/office/officeart/2005/8/layout/list1"/>
    <dgm:cxn modelId="{0F19A0F3-8F72-4A9C-A7B7-3B6A270E895E}" type="presParOf" srcId="{952394F3-E83C-46DF-8A1F-E8809AAD2963}" destId="{970C3B46-73AE-4F8F-9D46-F27496A55BF8}" srcOrd="0" destOrd="0" presId="urn:microsoft.com/office/officeart/2005/8/layout/list1"/>
    <dgm:cxn modelId="{71670A53-34E8-43B7-B248-7D53221758C4}" type="presParOf" srcId="{952394F3-E83C-46DF-8A1F-E8809AAD2963}" destId="{F1695CE4-8D30-40D0-93D9-5916DD201DD5}" srcOrd="1" destOrd="0" presId="urn:microsoft.com/office/officeart/2005/8/layout/list1"/>
    <dgm:cxn modelId="{2C12DE47-6CCE-422B-B96A-D6AAE0A275F5}" type="presParOf" srcId="{D245ABCE-FFE8-4111-B3B4-8F2F3784DFA5}" destId="{F125B6D8-E6EC-4399-903D-B89D10D91164}" srcOrd="5" destOrd="0" presId="urn:microsoft.com/office/officeart/2005/8/layout/list1"/>
    <dgm:cxn modelId="{E0F531A3-7DD3-401C-8132-1DEAFA371A5F}" type="presParOf" srcId="{D245ABCE-FFE8-4111-B3B4-8F2F3784DFA5}" destId="{C6C3EDA0-73BC-40B5-8246-34FC62B197A3}" srcOrd="6" destOrd="0" presId="urn:microsoft.com/office/officeart/2005/8/layout/list1"/>
    <dgm:cxn modelId="{75A366CA-79DE-45CF-BCB6-0AF8374248D5}" type="presParOf" srcId="{D245ABCE-FFE8-4111-B3B4-8F2F3784DFA5}" destId="{127A6761-64B2-411B-AED2-682D89CEB927}" srcOrd="7" destOrd="0" presId="urn:microsoft.com/office/officeart/2005/8/layout/list1"/>
    <dgm:cxn modelId="{09C65F9A-4530-4CDD-B891-6FDD94B29C8A}" type="presParOf" srcId="{D245ABCE-FFE8-4111-B3B4-8F2F3784DFA5}" destId="{4F236EC2-C4C2-4E93-A962-17FF5642ADD9}" srcOrd="8" destOrd="0" presId="urn:microsoft.com/office/officeart/2005/8/layout/list1"/>
    <dgm:cxn modelId="{90BC2DDF-8ACD-4DE6-8F32-33F929462EC5}" type="presParOf" srcId="{4F236EC2-C4C2-4E93-A962-17FF5642ADD9}" destId="{0BFDD953-6308-4555-8357-2CF49583B5DA}" srcOrd="0" destOrd="0" presId="urn:microsoft.com/office/officeart/2005/8/layout/list1"/>
    <dgm:cxn modelId="{8EA957AC-FF87-425E-B36F-A89F3C912966}" type="presParOf" srcId="{4F236EC2-C4C2-4E93-A962-17FF5642ADD9}" destId="{4E08E453-2CC9-4D80-BECB-101EB5F93CC2}" srcOrd="1" destOrd="0" presId="urn:microsoft.com/office/officeart/2005/8/layout/list1"/>
    <dgm:cxn modelId="{B5CC01AF-4834-4804-8BF1-52C68D050A9C}" type="presParOf" srcId="{D245ABCE-FFE8-4111-B3B4-8F2F3784DFA5}" destId="{E38F3F95-C9BE-4C3B-AFD8-BC507B6195FE}" srcOrd="9" destOrd="0" presId="urn:microsoft.com/office/officeart/2005/8/layout/list1"/>
    <dgm:cxn modelId="{ACAB1C0B-4C36-42D7-988A-22596DC7B7DF}" type="presParOf" srcId="{D245ABCE-FFE8-4111-B3B4-8F2F3784DFA5}" destId="{DB06000D-2071-49C5-9EB8-9B8715DD783E}" srcOrd="10" destOrd="0" presId="urn:microsoft.com/office/officeart/2005/8/layout/list1"/>
    <dgm:cxn modelId="{EC4F786F-D24B-45C6-9626-5C5397EC0356}" type="presParOf" srcId="{D245ABCE-FFE8-4111-B3B4-8F2F3784DFA5}" destId="{04A8059E-9A3F-4980-98BF-C08429ADA176}" srcOrd="11" destOrd="0" presId="urn:microsoft.com/office/officeart/2005/8/layout/list1"/>
    <dgm:cxn modelId="{6A1DF8DA-4578-4275-91E1-95BA2600D9F5}" type="presParOf" srcId="{D245ABCE-FFE8-4111-B3B4-8F2F3784DFA5}" destId="{AE33B272-15F4-4ED8-98D1-BF4676E17909}" srcOrd="12" destOrd="0" presId="urn:microsoft.com/office/officeart/2005/8/layout/list1"/>
    <dgm:cxn modelId="{B86E6433-A68E-4ECF-988A-A4AE5ED0E58F}" type="presParOf" srcId="{AE33B272-15F4-4ED8-98D1-BF4676E17909}" destId="{EF82577D-FE4C-4F19-8C09-A9A2DF2283D9}" srcOrd="0" destOrd="0" presId="urn:microsoft.com/office/officeart/2005/8/layout/list1"/>
    <dgm:cxn modelId="{39326291-E9E5-414E-8D9F-DCB14045922D}" type="presParOf" srcId="{AE33B272-15F4-4ED8-98D1-BF4676E17909}" destId="{72553E77-A842-4E83-972E-F899AF59539E}" srcOrd="1" destOrd="0" presId="urn:microsoft.com/office/officeart/2005/8/layout/list1"/>
    <dgm:cxn modelId="{85B3BDF1-4675-4B55-8C84-AC86EBC3AC25}" type="presParOf" srcId="{D245ABCE-FFE8-4111-B3B4-8F2F3784DFA5}" destId="{E604DDBE-1B22-4761-91E9-6FFD2E0A18A9}" srcOrd="13" destOrd="0" presId="urn:microsoft.com/office/officeart/2005/8/layout/list1"/>
    <dgm:cxn modelId="{EDEC6D5E-2134-4086-813B-2B4CC99EC8BE}" type="presParOf" srcId="{D245ABCE-FFE8-4111-B3B4-8F2F3784DFA5}" destId="{2ACD8F6A-5294-4E57-93CB-CF8CE2814F9D}" srcOrd="14" destOrd="0" presId="urn:microsoft.com/office/officeart/2005/8/layout/list1"/>
    <dgm:cxn modelId="{7B10D1B3-B20F-4215-9E91-69D2613322FF}" type="presParOf" srcId="{D245ABCE-FFE8-4111-B3B4-8F2F3784DFA5}" destId="{1BC95763-9372-43AF-803E-5C45D365840A}" srcOrd="15" destOrd="0" presId="urn:microsoft.com/office/officeart/2005/8/layout/list1"/>
    <dgm:cxn modelId="{4FED92A5-24E2-4748-86A1-5F328EC2748D}" type="presParOf" srcId="{D245ABCE-FFE8-4111-B3B4-8F2F3784DFA5}" destId="{46696789-B739-4DDC-9C08-07D4632A280C}" srcOrd="16" destOrd="0" presId="urn:microsoft.com/office/officeart/2005/8/layout/list1"/>
    <dgm:cxn modelId="{BB3B0927-6864-4E0E-AC7F-8A6806C4D87C}" type="presParOf" srcId="{46696789-B739-4DDC-9C08-07D4632A280C}" destId="{654C3B13-773E-4248-8898-8E31C6B860C8}" srcOrd="0" destOrd="0" presId="urn:microsoft.com/office/officeart/2005/8/layout/list1"/>
    <dgm:cxn modelId="{D8524612-83CB-42A2-B2B0-6DA5E755952F}" type="presParOf" srcId="{46696789-B739-4DDC-9C08-07D4632A280C}" destId="{D01139DE-7819-4F11-85F7-FD2014518144}" srcOrd="1" destOrd="0" presId="urn:microsoft.com/office/officeart/2005/8/layout/list1"/>
    <dgm:cxn modelId="{7FA4830A-21F0-4709-8732-DC47C1982FAB}" type="presParOf" srcId="{D245ABCE-FFE8-4111-B3B4-8F2F3784DFA5}" destId="{7DF0F265-D749-4DA4-B854-7561BC7F4D5B}" srcOrd="17" destOrd="0" presId="urn:microsoft.com/office/officeart/2005/8/layout/list1"/>
    <dgm:cxn modelId="{C54DD084-3E7C-481D-8CE2-C020250F5812}" type="presParOf" srcId="{D245ABCE-FFE8-4111-B3B4-8F2F3784DFA5}" destId="{3A928960-05CF-4A5B-A526-BC95FB90BE44}" srcOrd="18"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4E67F78-00FD-4291-B967-1956CC6629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BD515D-455F-46F9-9B5B-58D486498904}">
      <dgm:prSet phldrT="[Text]" custT="1">
        <dgm:style>
          <a:lnRef idx="2">
            <a:schemeClr val="accent5"/>
          </a:lnRef>
          <a:fillRef idx="1">
            <a:schemeClr val="lt1"/>
          </a:fillRef>
          <a:effectRef idx="0">
            <a:schemeClr val="accent5"/>
          </a:effectRef>
          <a:fontRef idx="minor">
            <a:schemeClr val="dk1"/>
          </a:fontRef>
        </dgm:style>
      </dgm:prSet>
      <dgm:spPr>
        <a:solidFill>
          <a:schemeClr val="accent5"/>
        </a:solidFill>
      </dgm:spPr>
      <dgm:t>
        <a:bodyPr/>
        <a:lstStyle/>
        <a:p>
          <a:r>
            <a:rPr lang="en-US" sz="1800" dirty="0" smtClean="0">
              <a:latin typeface="Chivo Light" panose="020B0604020202020204" charset="0"/>
            </a:rPr>
            <a:t>Clear Description</a:t>
          </a:r>
          <a:endParaRPr lang="en-US" sz="1800" dirty="0">
            <a:latin typeface="Chivo Light" panose="020B0604020202020204" charset="0"/>
          </a:endParaRPr>
        </a:p>
      </dgm:t>
    </dgm:pt>
    <dgm:pt modelId="{85DF36FD-5605-4727-B01B-2387A48C43CF}" type="parTrans" cxnId="{6E5ED192-E56C-45B3-85F0-10E4419EFD70}">
      <dgm:prSet/>
      <dgm:spPr/>
      <dgm:t>
        <a:bodyPr/>
        <a:lstStyle/>
        <a:p>
          <a:endParaRPr lang="en-US"/>
        </a:p>
      </dgm:t>
    </dgm:pt>
    <dgm:pt modelId="{332D7E2A-9996-467A-A2DD-D2E83213A6AC}" type="sibTrans" cxnId="{6E5ED192-E56C-45B3-85F0-10E4419EFD70}">
      <dgm:prSet/>
      <dgm:spPr/>
      <dgm:t>
        <a:bodyPr/>
        <a:lstStyle/>
        <a:p>
          <a:endParaRPr lang="en-US"/>
        </a:p>
      </dgm:t>
    </dgm:pt>
    <dgm:pt modelId="{B2B1B895-43E5-4A82-AF92-4067769E7E05}">
      <dgm:prSet phldrT="[Text]" custT="1">
        <dgm:style>
          <a:lnRef idx="2">
            <a:schemeClr val="accent5"/>
          </a:lnRef>
          <a:fillRef idx="1">
            <a:schemeClr val="lt1"/>
          </a:fillRef>
          <a:effectRef idx="0">
            <a:schemeClr val="accent5"/>
          </a:effectRef>
          <a:fontRef idx="minor">
            <a:schemeClr val="dk1"/>
          </a:fontRef>
        </dgm:style>
      </dgm:prSet>
      <dgm:spPr>
        <a:solidFill>
          <a:schemeClr val="accent5"/>
        </a:solidFill>
      </dgm:spPr>
      <dgm:t>
        <a:bodyPr/>
        <a:lstStyle/>
        <a:p>
          <a:r>
            <a:rPr lang="en-US" sz="1800" dirty="0" smtClean="0">
              <a:latin typeface="Chivo Light" panose="020B0604020202020204" charset="0"/>
            </a:rPr>
            <a:t>Evaluation Procedures</a:t>
          </a:r>
          <a:endParaRPr lang="en-US" sz="1800" dirty="0">
            <a:latin typeface="Chivo Light" panose="020B0604020202020204" charset="0"/>
          </a:endParaRPr>
        </a:p>
      </dgm:t>
    </dgm:pt>
    <dgm:pt modelId="{0B3DBA63-CB5B-440F-8E34-B56E0CB8FE95}" type="parTrans" cxnId="{1E89857F-DB32-42D0-A5D5-1947801D4CC1}">
      <dgm:prSet/>
      <dgm:spPr/>
      <dgm:t>
        <a:bodyPr/>
        <a:lstStyle/>
        <a:p>
          <a:endParaRPr lang="en-US"/>
        </a:p>
      </dgm:t>
    </dgm:pt>
    <dgm:pt modelId="{FFFAE8B8-F49C-4234-8C90-9D1DD774B7A7}" type="sibTrans" cxnId="{1E89857F-DB32-42D0-A5D5-1947801D4CC1}">
      <dgm:prSet/>
      <dgm:spPr/>
      <dgm:t>
        <a:bodyPr/>
        <a:lstStyle/>
        <a:p>
          <a:endParaRPr lang="en-US"/>
        </a:p>
      </dgm:t>
    </dgm:pt>
    <dgm:pt modelId="{99DBBA86-4828-4DCB-932D-417D5F79B8B1}">
      <dgm:prSet phldrT="[Text]" custT="1">
        <dgm:style>
          <a:lnRef idx="2">
            <a:schemeClr val="accent5"/>
          </a:lnRef>
          <a:fillRef idx="1">
            <a:schemeClr val="lt1"/>
          </a:fillRef>
          <a:effectRef idx="0">
            <a:schemeClr val="accent5"/>
          </a:effectRef>
          <a:fontRef idx="minor">
            <a:schemeClr val="dk1"/>
          </a:fontRef>
        </dgm:style>
      </dgm:prSet>
      <dgm:spPr>
        <a:solidFill>
          <a:schemeClr val="accent5"/>
        </a:solidFill>
      </dgm:spPr>
      <dgm:t>
        <a:bodyPr/>
        <a:lstStyle/>
        <a:p>
          <a:r>
            <a:rPr lang="en-US" sz="1800" dirty="0" smtClean="0">
              <a:latin typeface="Chivo Light" panose="020B0604020202020204" charset="0"/>
            </a:rPr>
            <a:t>Micro-Purchase Procedures</a:t>
          </a:r>
          <a:endParaRPr lang="en-US" sz="1800" dirty="0">
            <a:latin typeface="Chivo Light" panose="020B0604020202020204" charset="0"/>
          </a:endParaRPr>
        </a:p>
      </dgm:t>
    </dgm:pt>
    <dgm:pt modelId="{7E7D130F-66D0-4B1F-B712-A4EA731B3F66}" type="parTrans" cxnId="{C00C08BC-F9CC-4B12-8D8A-4F46617AEE01}">
      <dgm:prSet/>
      <dgm:spPr/>
      <dgm:t>
        <a:bodyPr/>
        <a:lstStyle/>
        <a:p>
          <a:endParaRPr lang="en-US"/>
        </a:p>
      </dgm:t>
    </dgm:pt>
    <dgm:pt modelId="{42960015-77CD-4C94-B8B4-8B10BE9DF1FD}" type="sibTrans" cxnId="{C00C08BC-F9CC-4B12-8D8A-4F46617AEE01}">
      <dgm:prSet/>
      <dgm:spPr/>
      <dgm:t>
        <a:bodyPr/>
        <a:lstStyle/>
        <a:p>
          <a:endParaRPr lang="en-US"/>
        </a:p>
      </dgm:t>
    </dgm:pt>
    <dgm:pt modelId="{CA0C5D13-8282-4FAE-B38C-3AAB3AEE1AA9}">
      <dgm:prSet phldrT="[Text]" custT="1">
        <dgm:style>
          <a:lnRef idx="2">
            <a:schemeClr val="accent5"/>
          </a:lnRef>
          <a:fillRef idx="1">
            <a:schemeClr val="lt1"/>
          </a:fillRef>
          <a:effectRef idx="0">
            <a:schemeClr val="accent5"/>
          </a:effectRef>
          <a:fontRef idx="minor">
            <a:schemeClr val="dk1"/>
          </a:fontRef>
        </dgm:style>
      </dgm:prSet>
      <dgm:spPr>
        <a:solidFill>
          <a:schemeClr val="accent5"/>
        </a:solidFill>
      </dgm:spPr>
      <dgm:t>
        <a:bodyPr/>
        <a:lstStyle/>
        <a:p>
          <a:r>
            <a:rPr lang="en-US" sz="1800" dirty="0" smtClean="0">
              <a:latin typeface="Chivo Light" panose="020B0604020202020204" charset="0"/>
            </a:rPr>
            <a:t>Small Purchase Procedures</a:t>
          </a:r>
          <a:endParaRPr lang="en-US" sz="1800" dirty="0">
            <a:latin typeface="Chivo Light" panose="020B0604020202020204" charset="0"/>
          </a:endParaRPr>
        </a:p>
      </dgm:t>
    </dgm:pt>
    <dgm:pt modelId="{7CBFE72A-B98F-4F18-ABE6-8FCE8B6B9F86}" type="parTrans" cxnId="{ED7D195D-9D03-48AA-A882-555CC1609562}">
      <dgm:prSet/>
      <dgm:spPr/>
      <dgm:t>
        <a:bodyPr/>
        <a:lstStyle/>
        <a:p>
          <a:endParaRPr lang="en-US"/>
        </a:p>
      </dgm:t>
    </dgm:pt>
    <dgm:pt modelId="{E665A1DC-D8FF-4D47-87F9-E3130840C3DC}" type="sibTrans" cxnId="{ED7D195D-9D03-48AA-A882-555CC1609562}">
      <dgm:prSet/>
      <dgm:spPr/>
      <dgm:t>
        <a:bodyPr/>
        <a:lstStyle/>
        <a:p>
          <a:endParaRPr lang="en-US"/>
        </a:p>
      </dgm:t>
    </dgm:pt>
    <dgm:pt modelId="{2DC7224C-BE2C-400F-8742-79E833CB9387}">
      <dgm:prSet phldrT="[Text]" custT="1">
        <dgm:style>
          <a:lnRef idx="2">
            <a:schemeClr val="accent5"/>
          </a:lnRef>
          <a:fillRef idx="1">
            <a:schemeClr val="lt1"/>
          </a:fillRef>
          <a:effectRef idx="0">
            <a:schemeClr val="accent5"/>
          </a:effectRef>
          <a:fontRef idx="minor">
            <a:schemeClr val="dk1"/>
          </a:fontRef>
        </dgm:style>
      </dgm:prSet>
      <dgm:spPr>
        <a:solidFill>
          <a:schemeClr val="accent5"/>
        </a:solidFill>
      </dgm:spPr>
      <dgm:t>
        <a:bodyPr/>
        <a:lstStyle/>
        <a:p>
          <a:r>
            <a:rPr lang="en-US" sz="1800" dirty="0" smtClean="0">
              <a:latin typeface="Chivo Light" panose="020B0604020202020204" charset="0"/>
            </a:rPr>
            <a:t>Formal Purchase Procedures</a:t>
          </a:r>
          <a:endParaRPr lang="en-US" sz="1800" dirty="0">
            <a:latin typeface="Chivo Light" panose="020B0604020202020204" charset="0"/>
          </a:endParaRPr>
        </a:p>
      </dgm:t>
    </dgm:pt>
    <dgm:pt modelId="{F7BF021D-B24D-4881-B7F7-F16F277FC8A5}" type="parTrans" cxnId="{E7E52B03-3D83-421E-826F-AE8D3194065E}">
      <dgm:prSet/>
      <dgm:spPr/>
      <dgm:t>
        <a:bodyPr/>
        <a:lstStyle/>
        <a:p>
          <a:endParaRPr lang="en-US"/>
        </a:p>
      </dgm:t>
    </dgm:pt>
    <dgm:pt modelId="{22194F22-AA93-46DC-9608-5ED25DDCDCB3}" type="sibTrans" cxnId="{E7E52B03-3D83-421E-826F-AE8D3194065E}">
      <dgm:prSet/>
      <dgm:spPr/>
      <dgm:t>
        <a:bodyPr/>
        <a:lstStyle/>
        <a:p>
          <a:endParaRPr lang="en-US"/>
        </a:p>
      </dgm:t>
    </dgm:pt>
    <dgm:pt modelId="{D245ABCE-FFE8-4111-B3B4-8F2F3784DFA5}" type="pres">
      <dgm:prSet presAssocID="{C4E67F78-00FD-4291-B967-1956CC66296C}" presName="linear" presStyleCnt="0">
        <dgm:presLayoutVars>
          <dgm:dir/>
          <dgm:animLvl val="lvl"/>
          <dgm:resizeHandles val="exact"/>
        </dgm:presLayoutVars>
      </dgm:prSet>
      <dgm:spPr/>
      <dgm:t>
        <a:bodyPr/>
        <a:lstStyle/>
        <a:p>
          <a:endParaRPr lang="en-US"/>
        </a:p>
      </dgm:t>
    </dgm:pt>
    <dgm:pt modelId="{DC2FFF98-8272-46C8-9548-370675A9B0D8}" type="pres">
      <dgm:prSet presAssocID="{AEBD515D-455F-46F9-9B5B-58D486498904}" presName="parentLin" presStyleCnt="0"/>
      <dgm:spPr/>
    </dgm:pt>
    <dgm:pt modelId="{FCEB2EB4-0EAE-4516-AE5F-6082DCA20451}" type="pres">
      <dgm:prSet presAssocID="{AEBD515D-455F-46F9-9B5B-58D486498904}" presName="parentLeftMargin" presStyleLbl="node1" presStyleIdx="0" presStyleCnt="5"/>
      <dgm:spPr/>
      <dgm:t>
        <a:bodyPr/>
        <a:lstStyle/>
        <a:p>
          <a:endParaRPr lang="en-US"/>
        </a:p>
      </dgm:t>
    </dgm:pt>
    <dgm:pt modelId="{23E0FF7F-701D-4217-9FB3-4EDDD0923C84}" type="pres">
      <dgm:prSet presAssocID="{AEBD515D-455F-46F9-9B5B-58D486498904}" presName="parentText" presStyleLbl="node1" presStyleIdx="0" presStyleCnt="5">
        <dgm:presLayoutVars>
          <dgm:chMax val="0"/>
          <dgm:bulletEnabled val="1"/>
        </dgm:presLayoutVars>
      </dgm:prSet>
      <dgm:spPr/>
      <dgm:t>
        <a:bodyPr/>
        <a:lstStyle/>
        <a:p>
          <a:endParaRPr lang="en-US"/>
        </a:p>
      </dgm:t>
    </dgm:pt>
    <dgm:pt modelId="{D6E4C667-0658-4BF0-A491-AEB9A6F53435}" type="pres">
      <dgm:prSet presAssocID="{AEBD515D-455F-46F9-9B5B-58D486498904}" presName="negativeSpace" presStyleCnt="0"/>
      <dgm:spPr/>
    </dgm:pt>
    <dgm:pt modelId="{A31D1CE8-208D-4293-A70F-2FEB0F1DF834}" type="pres">
      <dgm:prSet presAssocID="{AEBD515D-455F-46F9-9B5B-58D486498904}" presName="childText" presStyleLbl="conFgAcc1" presStyleIdx="0" presStyleCnt="5">
        <dgm:presLayoutVars>
          <dgm:bulletEnabled val="1"/>
        </dgm:presLayoutVars>
        <dgm:style>
          <a:lnRef idx="2">
            <a:schemeClr val="accent5"/>
          </a:lnRef>
          <a:fillRef idx="1">
            <a:schemeClr val="lt1"/>
          </a:fillRef>
          <a:effectRef idx="0">
            <a:schemeClr val="accent5"/>
          </a:effectRef>
          <a:fontRef idx="minor">
            <a:schemeClr val="dk1"/>
          </a:fontRef>
        </dgm:style>
      </dgm:prSet>
      <dgm:spPr>
        <a:noFill/>
      </dgm:spPr>
    </dgm:pt>
    <dgm:pt modelId="{62C2A574-1A80-453D-A6F3-ADBFA20B5F3D}" type="pres">
      <dgm:prSet presAssocID="{332D7E2A-9996-467A-A2DD-D2E83213A6AC}" presName="spaceBetweenRectangles" presStyleCnt="0"/>
      <dgm:spPr/>
    </dgm:pt>
    <dgm:pt modelId="{952394F3-E83C-46DF-8A1F-E8809AAD2963}" type="pres">
      <dgm:prSet presAssocID="{B2B1B895-43E5-4A82-AF92-4067769E7E05}" presName="parentLin" presStyleCnt="0"/>
      <dgm:spPr/>
    </dgm:pt>
    <dgm:pt modelId="{970C3B46-73AE-4F8F-9D46-F27496A55BF8}" type="pres">
      <dgm:prSet presAssocID="{B2B1B895-43E5-4A82-AF92-4067769E7E05}" presName="parentLeftMargin" presStyleLbl="node1" presStyleIdx="0" presStyleCnt="5"/>
      <dgm:spPr/>
      <dgm:t>
        <a:bodyPr/>
        <a:lstStyle/>
        <a:p>
          <a:endParaRPr lang="en-US"/>
        </a:p>
      </dgm:t>
    </dgm:pt>
    <dgm:pt modelId="{F1695CE4-8D30-40D0-93D9-5916DD201DD5}" type="pres">
      <dgm:prSet presAssocID="{B2B1B895-43E5-4A82-AF92-4067769E7E05}" presName="parentText" presStyleLbl="node1" presStyleIdx="1" presStyleCnt="5">
        <dgm:presLayoutVars>
          <dgm:chMax val="0"/>
          <dgm:bulletEnabled val="1"/>
        </dgm:presLayoutVars>
      </dgm:prSet>
      <dgm:spPr/>
      <dgm:t>
        <a:bodyPr/>
        <a:lstStyle/>
        <a:p>
          <a:endParaRPr lang="en-US"/>
        </a:p>
      </dgm:t>
    </dgm:pt>
    <dgm:pt modelId="{F125B6D8-E6EC-4399-903D-B89D10D91164}" type="pres">
      <dgm:prSet presAssocID="{B2B1B895-43E5-4A82-AF92-4067769E7E05}" presName="negativeSpace" presStyleCnt="0"/>
      <dgm:spPr/>
    </dgm:pt>
    <dgm:pt modelId="{C6C3EDA0-73BC-40B5-8246-34FC62B197A3}" type="pres">
      <dgm:prSet presAssocID="{B2B1B895-43E5-4A82-AF92-4067769E7E05}" presName="childText" presStyleLbl="conFgAcc1" presStyleIdx="1" presStyleCnt="5">
        <dgm:presLayoutVars>
          <dgm:bulletEnabled val="1"/>
        </dgm:presLayoutVars>
        <dgm:style>
          <a:lnRef idx="2">
            <a:schemeClr val="accent5"/>
          </a:lnRef>
          <a:fillRef idx="1">
            <a:schemeClr val="lt1"/>
          </a:fillRef>
          <a:effectRef idx="0">
            <a:schemeClr val="accent5"/>
          </a:effectRef>
          <a:fontRef idx="minor">
            <a:schemeClr val="dk1"/>
          </a:fontRef>
        </dgm:style>
      </dgm:prSet>
      <dgm:spPr>
        <a:noFill/>
      </dgm:spPr>
      <dgm:t>
        <a:bodyPr/>
        <a:lstStyle/>
        <a:p>
          <a:endParaRPr lang="en-US"/>
        </a:p>
      </dgm:t>
    </dgm:pt>
    <dgm:pt modelId="{127A6761-64B2-411B-AED2-682D89CEB927}" type="pres">
      <dgm:prSet presAssocID="{FFFAE8B8-F49C-4234-8C90-9D1DD774B7A7}" presName="spaceBetweenRectangles" presStyleCnt="0"/>
      <dgm:spPr/>
    </dgm:pt>
    <dgm:pt modelId="{4F236EC2-C4C2-4E93-A962-17FF5642ADD9}" type="pres">
      <dgm:prSet presAssocID="{99DBBA86-4828-4DCB-932D-417D5F79B8B1}" presName="parentLin" presStyleCnt="0"/>
      <dgm:spPr/>
    </dgm:pt>
    <dgm:pt modelId="{0BFDD953-6308-4555-8357-2CF49583B5DA}" type="pres">
      <dgm:prSet presAssocID="{99DBBA86-4828-4DCB-932D-417D5F79B8B1}" presName="parentLeftMargin" presStyleLbl="node1" presStyleIdx="1" presStyleCnt="5"/>
      <dgm:spPr/>
      <dgm:t>
        <a:bodyPr/>
        <a:lstStyle/>
        <a:p>
          <a:endParaRPr lang="en-US"/>
        </a:p>
      </dgm:t>
    </dgm:pt>
    <dgm:pt modelId="{4E08E453-2CC9-4D80-BECB-101EB5F93CC2}" type="pres">
      <dgm:prSet presAssocID="{99DBBA86-4828-4DCB-932D-417D5F79B8B1}" presName="parentText" presStyleLbl="node1" presStyleIdx="2" presStyleCnt="5">
        <dgm:presLayoutVars>
          <dgm:chMax val="0"/>
          <dgm:bulletEnabled val="1"/>
        </dgm:presLayoutVars>
      </dgm:prSet>
      <dgm:spPr/>
      <dgm:t>
        <a:bodyPr/>
        <a:lstStyle/>
        <a:p>
          <a:endParaRPr lang="en-US"/>
        </a:p>
      </dgm:t>
    </dgm:pt>
    <dgm:pt modelId="{E38F3F95-C9BE-4C3B-AFD8-BC507B6195FE}" type="pres">
      <dgm:prSet presAssocID="{99DBBA86-4828-4DCB-932D-417D5F79B8B1}" presName="negativeSpace" presStyleCnt="0"/>
      <dgm:spPr/>
    </dgm:pt>
    <dgm:pt modelId="{DB06000D-2071-49C5-9EB8-9B8715DD783E}" type="pres">
      <dgm:prSet presAssocID="{99DBBA86-4828-4DCB-932D-417D5F79B8B1}" presName="childText" presStyleLbl="conFgAcc1" presStyleIdx="2" presStyleCnt="5">
        <dgm:presLayoutVars>
          <dgm:bulletEnabled val="1"/>
        </dgm:presLayoutVars>
        <dgm:style>
          <a:lnRef idx="2">
            <a:schemeClr val="accent5"/>
          </a:lnRef>
          <a:fillRef idx="1">
            <a:schemeClr val="lt1"/>
          </a:fillRef>
          <a:effectRef idx="0">
            <a:schemeClr val="accent5"/>
          </a:effectRef>
          <a:fontRef idx="minor">
            <a:schemeClr val="dk1"/>
          </a:fontRef>
        </dgm:style>
      </dgm:prSet>
      <dgm:spPr>
        <a:noFill/>
      </dgm:spPr>
    </dgm:pt>
    <dgm:pt modelId="{04A8059E-9A3F-4980-98BF-C08429ADA176}" type="pres">
      <dgm:prSet presAssocID="{42960015-77CD-4C94-B8B4-8B10BE9DF1FD}" presName="spaceBetweenRectangles" presStyleCnt="0"/>
      <dgm:spPr/>
    </dgm:pt>
    <dgm:pt modelId="{AE33B272-15F4-4ED8-98D1-BF4676E17909}" type="pres">
      <dgm:prSet presAssocID="{CA0C5D13-8282-4FAE-B38C-3AAB3AEE1AA9}" presName="parentLin" presStyleCnt="0"/>
      <dgm:spPr/>
    </dgm:pt>
    <dgm:pt modelId="{EF82577D-FE4C-4F19-8C09-A9A2DF2283D9}" type="pres">
      <dgm:prSet presAssocID="{CA0C5D13-8282-4FAE-B38C-3AAB3AEE1AA9}" presName="parentLeftMargin" presStyleLbl="node1" presStyleIdx="2" presStyleCnt="5"/>
      <dgm:spPr/>
      <dgm:t>
        <a:bodyPr/>
        <a:lstStyle/>
        <a:p>
          <a:endParaRPr lang="en-US"/>
        </a:p>
      </dgm:t>
    </dgm:pt>
    <dgm:pt modelId="{72553E77-A842-4E83-972E-F899AF59539E}" type="pres">
      <dgm:prSet presAssocID="{CA0C5D13-8282-4FAE-B38C-3AAB3AEE1AA9}" presName="parentText" presStyleLbl="node1" presStyleIdx="3" presStyleCnt="5">
        <dgm:presLayoutVars>
          <dgm:chMax val="0"/>
          <dgm:bulletEnabled val="1"/>
        </dgm:presLayoutVars>
      </dgm:prSet>
      <dgm:spPr/>
      <dgm:t>
        <a:bodyPr/>
        <a:lstStyle/>
        <a:p>
          <a:endParaRPr lang="en-US"/>
        </a:p>
      </dgm:t>
    </dgm:pt>
    <dgm:pt modelId="{E604DDBE-1B22-4761-91E9-6FFD2E0A18A9}" type="pres">
      <dgm:prSet presAssocID="{CA0C5D13-8282-4FAE-B38C-3AAB3AEE1AA9}" presName="negativeSpace" presStyleCnt="0"/>
      <dgm:spPr/>
    </dgm:pt>
    <dgm:pt modelId="{2ACD8F6A-5294-4E57-93CB-CF8CE2814F9D}" type="pres">
      <dgm:prSet presAssocID="{CA0C5D13-8282-4FAE-B38C-3AAB3AEE1AA9}" presName="childText" presStyleLbl="conFgAcc1" presStyleIdx="3" presStyleCnt="5">
        <dgm:presLayoutVars>
          <dgm:bulletEnabled val="1"/>
        </dgm:presLayoutVars>
        <dgm:style>
          <a:lnRef idx="2">
            <a:schemeClr val="accent5"/>
          </a:lnRef>
          <a:fillRef idx="1">
            <a:schemeClr val="lt1"/>
          </a:fillRef>
          <a:effectRef idx="0">
            <a:schemeClr val="accent5"/>
          </a:effectRef>
          <a:fontRef idx="minor">
            <a:schemeClr val="dk1"/>
          </a:fontRef>
        </dgm:style>
      </dgm:prSet>
      <dgm:spPr>
        <a:noFill/>
      </dgm:spPr>
    </dgm:pt>
    <dgm:pt modelId="{1BC95763-9372-43AF-803E-5C45D365840A}" type="pres">
      <dgm:prSet presAssocID="{E665A1DC-D8FF-4D47-87F9-E3130840C3DC}" presName="spaceBetweenRectangles" presStyleCnt="0"/>
      <dgm:spPr/>
    </dgm:pt>
    <dgm:pt modelId="{46696789-B739-4DDC-9C08-07D4632A280C}" type="pres">
      <dgm:prSet presAssocID="{2DC7224C-BE2C-400F-8742-79E833CB9387}" presName="parentLin" presStyleCnt="0"/>
      <dgm:spPr/>
    </dgm:pt>
    <dgm:pt modelId="{654C3B13-773E-4248-8898-8E31C6B860C8}" type="pres">
      <dgm:prSet presAssocID="{2DC7224C-BE2C-400F-8742-79E833CB9387}" presName="parentLeftMargin" presStyleLbl="node1" presStyleIdx="3" presStyleCnt="5"/>
      <dgm:spPr/>
      <dgm:t>
        <a:bodyPr/>
        <a:lstStyle/>
        <a:p>
          <a:endParaRPr lang="en-US"/>
        </a:p>
      </dgm:t>
    </dgm:pt>
    <dgm:pt modelId="{D01139DE-7819-4F11-85F7-FD2014518144}" type="pres">
      <dgm:prSet presAssocID="{2DC7224C-BE2C-400F-8742-79E833CB9387}" presName="parentText" presStyleLbl="node1" presStyleIdx="4" presStyleCnt="5">
        <dgm:presLayoutVars>
          <dgm:chMax val="0"/>
          <dgm:bulletEnabled val="1"/>
        </dgm:presLayoutVars>
      </dgm:prSet>
      <dgm:spPr/>
      <dgm:t>
        <a:bodyPr/>
        <a:lstStyle/>
        <a:p>
          <a:endParaRPr lang="en-US"/>
        </a:p>
      </dgm:t>
    </dgm:pt>
    <dgm:pt modelId="{7DF0F265-D749-4DA4-B854-7561BC7F4D5B}" type="pres">
      <dgm:prSet presAssocID="{2DC7224C-BE2C-400F-8742-79E833CB9387}" presName="negativeSpace" presStyleCnt="0"/>
      <dgm:spPr/>
    </dgm:pt>
    <dgm:pt modelId="{3A928960-05CF-4A5B-A526-BC95FB90BE44}" type="pres">
      <dgm:prSet presAssocID="{2DC7224C-BE2C-400F-8742-79E833CB9387}" presName="childText" presStyleLbl="conFgAcc1" presStyleIdx="4" presStyleCnt="5">
        <dgm:presLayoutVars>
          <dgm:bulletEnabled val="1"/>
        </dgm:presLayoutVars>
        <dgm:style>
          <a:lnRef idx="2">
            <a:schemeClr val="accent5"/>
          </a:lnRef>
          <a:fillRef idx="1">
            <a:schemeClr val="lt1"/>
          </a:fillRef>
          <a:effectRef idx="0">
            <a:schemeClr val="accent5"/>
          </a:effectRef>
          <a:fontRef idx="minor">
            <a:schemeClr val="dk1"/>
          </a:fontRef>
        </dgm:style>
      </dgm:prSet>
      <dgm:spPr>
        <a:noFill/>
      </dgm:spPr>
    </dgm:pt>
  </dgm:ptLst>
  <dgm:cxnLst>
    <dgm:cxn modelId="{F56019BE-F8A8-4584-BC1E-11F3C8BA5E6C}" type="presOf" srcId="{99DBBA86-4828-4DCB-932D-417D5F79B8B1}" destId="{4E08E453-2CC9-4D80-BECB-101EB5F93CC2}" srcOrd="1" destOrd="0" presId="urn:microsoft.com/office/officeart/2005/8/layout/list1"/>
    <dgm:cxn modelId="{F07E3B43-6428-4AED-BC13-22E7328669EE}" type="presOf" srcId="{99DBBA86-4828-4DCB-932D-417D5F79B8B1}" destId="{0BFDD953-6308-4555-8357-2CF49583B5DA}" srcOrd="0" destOrd="0" presId="urn:microsoft.com/office/officeart/2005/8/layout/list1"/>
    <dgm:cxn modelId="{4FFCF9A5-FF5A-4647-ADA6-9C89FAF5307D}" type="presOf" srcId="{2DC7224C-BE2C-400F-8742-79E833CB9387}" destId="{654C3B13-773E-4248-8898-8E31C6B860C8}" srcOrd="0" destOrd="0" presId="urn:microsoft.com/office/officeart/2005/8/layout/list1"/>
    <dgm:cxn modelId="{ED7D195D-9D03-48AA-A882-555CC1609562}" srcId="{C4E67F78-00FD-4291-B967-1956CC66296C}" destId="{CA0C5D13-8282-4FAE-B38C-3AAB3AEE1AA9}" srcOrd="3" destOrd="0" parTransId="{7CBFE72A-B98F-4F18-ABE6-8FCE8B6B9F86}" sibTransId="{E665A1DC-D8FF-4D47-87F9-E3130840C3DC}"/>
    <dgm:cxn modelId="{4FC4A221-FEB1-4596-82AC-855BBF4F2DC4}" type="presOf" srcId="{B2B1B895-43E5-4A82-AF92-4067769E7E05}" destId="{F1695CE4-8D30-40D0-93D9-5916DD201DD5}" srcOrd="1" destOrd="0" presId="urn:microsoft.com/office/officeart/2005/8/layout/list1"/>
    <dgm:cxn modelId="{231BA698-7690-4FE0-8925-86F11857D72F}" type="presOf" srcId="{B2B1B895-43E5-4A82-AF92-4067769E7E05}" destId="{970C3B46-73AE-4F8F-9D46-F27496A55BF8}" srcOrd="0" destOrd="0" presId="urn:microsoft.com/office/officeart/2005/8/layout/list1"/>
    <dgm:cxn modelId="{E7E52B03-3D83-421E-826F-AE8D3194065E}" srcId="{C4E67F78-00FD-4291-B967-1956CC66296C}" destId="{2DC7224C-BE2C-400F-8742-79E833CB9387}" srcOrd="4" destOrd="0" parTransId="{F7BF021D-B24D-4881-B7F7-F16F277FC8A5}" sibTransId="{22194F22-AA93-46DC-9608-5ED25DDCDCB3}"/>
    <dgm:cxn modelId="{6E5ED192-E56C-45B3-85F0-10E4419EFD70}" srcId="{C4E67F78-00FD-4291-B967-1956CC66296C}" destId="{AEBD515D-455F-46F9-9B5B-58D486498904}" srcOrd="0" destOrd="0" parTransId="{85DF36FD-5605-4727-B01B-2387A48C43CF}" sibTransId="{332D7E2A-9996-467A-A2DD-D2E83213A6AC}"/>
    <dgm:cxn modelId="{FE62DDD8-4020-46D6-AB71-DB16F852999C}" type="presOf" srcId="{AEBD515D-455F-46F9-9B5B-58D486498904}" destId="{FCEB2EB4-0EAE-4516-AE5F-6082DCA20451}" srcOrd="0" destOrd="0" presId="urn:microsoft.com/office/officeart/2005/8/layout/list1"/>
    <dgm:cxn modelId="{BF91FEFD-21BC-4531-BE13-BDDD25E0A466}" type="presOf" srcId="{AEBD515D-455F-46F9-9B5B-58D486498904}" destId="{23E0FF7F-701D-4217-9FB3-4EDDD0923C84}" srcOrd="1" destOrd="0" presId="urn:microsoft.com/office/officeart/2005/8/layout/list1"/>
    <dgm:cxn modelId="{46ABE187-44DD-4ED1-9778-D4C81835680E}" type="presOf" srcId="{2DC7224C-BE2C-400F-8742-79E833CB9387}" destId="{D01139DE-7819-4F11-85F7-FD2014518144}" srcOrd="1" destOrd="0" presId="urn:microsoft.com/office/officeart/2005/8/layout/list1"/>
    <dgm:cxn modelId="{1E89857F-DB32-42D0-A5D5-1947801D4CC1}" srcId="{C4E67F78-00FD-4291-B967-1956CC66296C}" destId="{B2B1B895-43E5-4A82-AF92-4067769E7E05}" srcOrd="1" destOrd="0" parTransId="{0B3DBA63-CB5B-440F-8E34-B56E0CB8FE95}" sibTransId="{FFFAE8B8-F49C-4234-8C90-9D1DD774B7A7}"/>
    <dgm:cxn modelId="{0BE2ACD2-F682-44BE-9365-8CD80C1FBAC9}" type="presOf" srcId="{CA0C5D13-8282-4FAE-B38C-3AAB3AEE1AA9}" destId="{EF82577D-FE4C-4F19-8C09-A9A2DF2283D9}" srcOrd="0" destOrd="0" presId="urn:microsoft.com/office/officeart/2005/8/layout/list1"/>
    <dgm:cxn modelId="{E065CE77-7035-4A35-ACE2-8F7C005122CC}" type="presOf" srcId="{CA0C5D13-8282-4FAE-B38C-3AAB3AEE1AA9}" destId="{72553E77-A842-4E83-972E-F899AF59539E}" srcOrd="1" destOrd="0" presId="urn:microsoft.com/office/officeart/2005/8/layout/list1"/>
    <dgm:cxn modelId="{92F25802-0EEE-4631-9333-6F8367B839D7}" type="presOf" srcId="{C4E67F78-00FD-4291-B967-1956CC66296C}" destId="{D245ABCE-FFE8-4111-B3B4-8F2F3784DFA5}" srcOrd="0" destOrd="0" presId="urn:microsoft.com/office/officeart/2005/8/layout/list1"/>
    <dgm:cxn modelId="{C00C08BC-F9CC-4B12-8D8A-4F46617AEE01}" srcId="{C4E67F78-00FD-4291-B967-1956CC66296C}" destId="{99DBBA86-4828-4DCB-932D-417D5F79B8B1}" srcOrd="2" destOrd="0" parTransId="{7E7D130F-66D0-4B1F-B712-A4EA731B3F66}" sibTransId="{42960015-77CD-4C94-B8B4-8B10BE9DF1FD}"/>
    <dgm:cxn modelId="{AAA23E41-0DF1-4BD7-A59A-8A2909F637BC}" type="presParOf" srcId="{D245ABCE-FFE8-4111-B3B4-8F2F3784DFA5}" destId="{DC2FFF98-8272-46C8-9548-370675A9B0D8}" srcOrd="0" destOrd="0" presId="urn:microsoft.com/office/officeart/2005/8/layout/list1"/>
    <dgm:cxn modelId="{E20FE26B-2739-4253-8693-AB78733AEC0C}" type="presParOf" srcId="{DC2FFF98-8272-46C8-9548-370675A9B0D8}" destId="{FCEB2EB4-0EAE-4516-AE5F-6082DCA20451}" srcOrd="0" destOrd="0" presId="urn:microsoft.com/office/officeart/2005/8/layout/list1"/>
    <dgm:cxn modelId="{402EE106-1A4A-4850-A5B7-44DD8E0F81A8}" type="presParOf" srcId="{DC2FFF98-8272-46C8-9548-370675A9B0D8}" destId="{23E0FF7F-701D-4217-9FB3-4EDDD0923C84}" srcOrd="1" destOrd="0" presId="urn:microsoft.com/office/officeart/2005/8/layout/list1"/>
    <dgm:cxn modelId="{C33874DD-43D0-40D4-BA71-60B030E6E876}" type="presParOf" srcId="{D245ABCE-FFE8-4111-B3B4-8F2F3784DFA5}" destId="{D6E4C667-0658-4BF0-A491-AEB9A6F53435}" srcOrd="1" destOrd="0" presId="urn:microsoft.com/office/officeart/2005/8/layout/list1"/>
    <dgm:cxn modelId="{7991BB94-6708-40AD-B124-A0ADB3985FDB}" type="presParOf" srcId="{D245ABCE-FFE8-4111-B3B4-8F2F3784DFA5}" destId="{A31D1CE8-208D-4293-A70F-2FEB0F1DF834}" srcOrd="2" destOrd="0" presId="urn:microsoft.com/office/officeart/2005/8/layout/list1"/>
    <dgm:cxn modelId="{170218D0-7624-4168-A005-05614497E3B8}" type="presParOf" srcId="{D245ABCE-FFE8-4111-B3B4-8F2F3784DFA5}" destId="{62C2A574-1A80-453D-A6F3-ADBFA20B5F3D}" srcOrd="3" destOrd="0" presId="urn:microsoft.com/office/officeart/2005/8/layout/list1"/>
    <dgm:cxn modelId="{3A35C53A-406C-4B4F-AE2B-20FEB3E3DFE6}" type="presParOf" srcId="{D245ABCE-FFE8-4111-B3B4-8F2F3784DFA5}" destId="{952394F3-E83C-46DF-8A1F-E8809AAD2963}" srcOrd="4" destOrd="0" presId="urn:microsoft.com/office/officeart/2005/8/layout/list1"/>
    <dgm:cxn modelId="{0F19A0F3-8F72-4A9C-A7B7-3B6A270E895E}" type="presParOf" srcId="{952394F3-E83C-46DF-8A1F-E8809AAD2963}" destId="{970C3B46-73AE-4F8F-9D46-F27496A55BF8}" srcOrd="0" destOrd="0" presId="urn:microsoft.com/office/officeart/2005/8/layout/list1"/>
    <dgm:cxn modelId="{71670A53-34E8-43B7-B248-7D53221758C4}" type="presParOf" srcId="{952394F3-E83C-46DF-8A1F-E8809AAD2963}" destId="{F1695CE4-8D30-40D0-93D9-5916DD201DD5}" srcOrd="1" destOrd="0" presId="urn:microsoft.com/office/officeart/2005/8/layout/list1"/>
    <dgm:cxn modelId="{2C12DE47-6CCE-422B-B96A-D6AAE0A275F5}" type="presParOf" srcId="{D245ABCE-FFE8-4111-B3B4-8F2F3784DFA5}" destId="{F125B6D8-E6EC-4399-903D-B89D10D91164}" srcOrd="5" destOrd="0" presId="urn:microsoft.com/office/officeart/2005/8/layout/list1"/>
    <dgm:cxn modelId="{E0F531A3-7DD3-401C-8132-1DEAFA371A5F}" type="presParOf" srcId="{D245ABCE-FFE8-4111-B3B4-8F2F3784DFA5}" destId="{C6C3EDA0-73BC-40B5-8246-34FC62B197A3}" srcOrd="6" destOrd="0" presId="urn:microsoft.com/office/officeart/2005/8/layout/list1"/>
    <dgm:cxn modelId="{75A366CA-79DE-45CF-BCB6-0AF8374248D5}" type="presParOf" srcId="{D245ABCE-FFE8-4111-B3B4-8F2F3784DFA5}" destId="{127A6761-64B2-411B-AED2-682D89CEB927}" srcOrd="7" destOrd="0" presId="urn:microsoft.com/office/officeart/2005/8/layout/list1"/>
    <dgm:cxn modelId="{09C65F9A-4530-4CDD-B891-6FDD94B29C8A}" type="presParOf" srcId="{D245ABCE-FFE8-4111-B3B4-8F2F3784DFA5}" destId="{4F236EC2-C4C2-4E93-A962-17FF5642ADD9}" srcOrd="8" destOrd="0" presId="urn:microsoft.com/office/officeart/2005/8/layout/list1"/>
    <dgm:cxn modelId="{90BC2DDF-8ACD-4DE6-8F32-33F929462EC5}" type="presParOf" srcId="{4F236EC2-C4C2-4E93-A962-17FF5642ADD9}" destId="{0BFDD953-6308-4555-8357-2CF49583B5DA}" srcOrd="0" destOrd="0" presId="urn:microsoft.com/office/officeart/2005/8/layout/list1"/>
    <dgm:cxn modelId="{8EA957AC-FF87-425E-B36F-A89F3C912966}" type="presParOf" srcId="{4F236EC2-C4C2-4E93-A962-17FF5642ADD9}" destId="{4E08E453-2CC9-4D80-BECB-101EB5F93CC2}" srcOrd="1" destOrd="0" presId="urn:microsoft.com/office/officeart/2005/8/layout/list1"/>
    <dgm:cxn modelId="{B5CC01AF-4834-4804-8BF1-52C68D050A9C}" type="presParOf" srcId="{D245ABCE-FFE8-4111-B3B4-8F2F3784DFA5}" destId="{E38F3F95-C9BE-4C3B-AFD8-BC507B6195FE}" srcOrd="9" destOrd="0" presId="urn:microsoft.com/office/officeart/2005/8/layout/list1"/>
    <dgm:cxn modelId="{ACAB1C0B-4C36-42D7-988A-22596DC7B7DF}" type="presParOf" srcId="{D245ABCE-FFE8-4111-B3B4-8F2F3784DFA5}" destId="{DB06000D-2071-49C5-9EB8-9B8715DD783E}" srcOrd="10" destOrd="0" presId="urn:microsoft.com/office/officeart/2005/8/layout/list1"/>
    <dgm:cxn modelId="{EC4F786F-D24B-45C6-9626-5C5397EC0356}" type="presParOf" srcId="{D245ABCE-FFE8-4111-B3B4-8F2F3784DFA5}" destId="{04A8059E-9A3F-4980-98BF-C08429ADA176}" srcOrd="11" destOrd="0" presId="urn:microsoft.com/office/officeart/2005/8/layout/list1"/>
    <dgm:cxn modelId="{6A1DF8DA-4578-4275-91E1-95BA2600D9F5}" type="presParOf" srcId="{D245ABCE-FFE8-4111-B3B4-8F2F3784DFA5}" destId="{AE33B272-15F4-4ED8-98D1-BF4676E17909}" srcOrd="12" destOrd="0" presId="urn:microsoft.com/office/officeart/2005/8/layout/list1"/>
    <dgm:cxn modelId="{B86E6433-A68E-4ECF-988A-A4AE5ED0E58F}" type="presParOf" srcId="{AE33B272-15F4-4ED8-98D1-BF4676E17909}" destId="{EF82577D-FE4C-4F19-8C09-A9A2DF2283D9}" srcOrd="0" destOrd="0" presId="urn:microsoft.com/office/officeart/2005/8/layout/list1"/>
    <dgm:cxn modelId="{39326291-E9E5-414E-8D9F-DCB14045922D}" type="presParOf" srcId="{AE33B272-15F4-4ED8-98D1-BF4676E17909}" destId="{72553E77-A842-4E83-972E-F899AF59539E}" srcOrd="1" destOrd="0" presId="urn:microsoft.com/office/officeart/2005/8/layout/list1"/>
    <dgm:cxn modelId="{85B3BDF1-4675-4B55-8C84-AC86EBC3AC25}" type="presParOf" srcId="{D245ABCE-FFE8-4111-B3B4-8F2F3784DFA5}" destId="{E604DDBE-1B22-4761-91E9-6FFD2E0A18A9}" srcOrd="13" destOrd="0" presId="urn:microsoft.com/office/officeart/2005/8/layout/list1"/>
    <dgm:cxn modelId="{EDEC6D5E-2134-4086-813B-2B4CC99EC8BE}" type="presParOf" srcId="{D245ABCE-FFE8-4111-B3B4-8F2F3784DFA5}" destId="{2ACD8F6A-5294-4E57-93CB-CF8CE2814F9D}" srcOrd="14" destOrd="0" presId="urn:microsoft.com/office/officeart/2005/8/layout/list1"/>
    <dgm:cxn modelId="{7B10D1B3-B20F-4215-9E91-69D2613322FF}" type="presParOf" srcId="{D245ABCE-FFE8-4111-B3B4-8F2F3784DFA5}" destId="{1BC95763-9372-43AF-803E-5C45D365840A}" srcOrd="15" destOrd="0" presId="urn:microsoft.com/office/officeart/2005/8/layout/list1"/>
    <dgm:cxn modelId="{4FED92A5-24E2-4748-86A1-5F328EC2748D}" type="presParOf" srcId="{D245ABCE-FFE8-4111-B3B4-8F2F3784DFA5}" destId="{46696789-B739-4DDC-9C08-07D4632A280C}" srcOrd="16" destOrd="0" presId="urn:microsoft.com/office/officeart/2005/8/layout/list1"/>
    <dgm:cxn modelId="{BB3B0927-6864-4E0E-AC7F-8A6806C4D87C}" type="presParOf" srcId="{46696789-B739-4DDC-9C08-07D4632A280C}" destId="{654C3B13-773E-4248-8898-8E31C6B860C8}" srcOrd="0" destOrd="0" presId="urn:microsoft.com/office/officeart/2005/8/layout/list1"/>
    <dgm:cxn modelId="{D8524612-83CB-42A2-B2B0-6DA5E755952F}" type="presParOf" srcId="{46696789-B739-4DDC-9C08-07D4632A280C}" destId="{D01139DE-7819-4F11-85F7-FD2014518144}" srcOrd="1" destOrd="0" presId="urn:microsoft.com/office/officeart/2005/8/layout/list1"/>
    <dgm:cxn modelId="{7FA4830A-21F0-4709-8732-DC47C1982FAB}" type="presParOf" srcId="{D245ABCE-FFE8-4111-B3B4-8F2F3784DFA5}" destId="{7DF0F265-D749-4DA4-B854-7561BC7F4D5B}" srcOrd="17" destOrd="0" presId="urn:microsoft.com/office/officeart/2005/8/layout/list1"/>
    <dgm:cxn modelId="{C54DD084-3E7C-481D-8CE2-C020250F5812}" type="presParOf" srcId="{D245ABCE-FFE8-4111-B3B4-8F2F3784DFA5}" destId="{3A928960-05CF-4A5B-A526-BC95FB90BE44}" srcOrd="18"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1D0618-4597-4A9A-8340-1DEDDA8E4F3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BBF123A-4DDF-4C4D-ACFB-B0D1E2B29DAC}">
      <dgm:prSet phldrT="[Text]"/>
      <dgm:spPr>
        <a:solidFill>
          <a:schemeClr val="accent3">
            <a:lumMod val="40000"/>
            <a:lumOff val="60000"/>
          </a:schemeClr>
        </a:solidFill>
      </dgm:spPr>
      <dgm:t>
        <a:bodyPr/>
        <a:lstStyle/>
        <a:p>
          <a:r>
            <a:rPr lang="en-US" dirty="0" smtClean="0">
              <a:solidFill>
                <a:schemeClr val="tx1"/>
              </a:solidFill>
              <a:latin typeface="Chivo" panose="020B0604020202020204" charset="0"/>
            </a:rPr>
            <a:t>Provide same information to all suppliers</a:t>
          </a:r>
          <a:endParaRPr lang="en-US" dirty="0">
            <a:solidFill>
              <a:schemeClr val="tx1"/>
            </a:solidFill>
            <a:latin typeface="Chivo" panose="020B0604020202020204" charset="0"/>
          </a:endParaRPr>
        </a:p>
      </dgm:t>
    </dgm:pt>
    <dgm:pt modelId="{FA6FA679-520C-4E3B-B00C-E90353DE4B6D}" type="parTrans" cxnId="{CCC0623F-D5C1-493A-98AC-FF79E84CA0AC}">
      <dgm:prSet/>
      <dgm:spPr/>
      <dgm:t>
        <a:bodyPr/>
        <a:lstStyle/>
        <a:p>
          <a:endParaRPr lang="en-US">
            <a:latin typeface="Chivo" panose="020B0604020202020204" charset="0"/>
          </a:endParaRPr>
        </a:p>
      </dgm:t>
    </dgm:pt>
    <dgm:pt modelId="{C22FF340-C902-4644-A9CD-8D6342139AFF}" type="sibTrans" cxnId="{CCC0623F-D5C1-493A-98AC-FF79E84CA0AC}">
      <dgm:prSet/>
      <dgm:spPr>
        <a:solidFill>
          <a:schemeClr val="accent1">
            <a:lumMod val="60000"/>
            <a:lumOff val="40000"/>
            <a:alpha val="90000"/>
          </a:schemeClr>
        </a:solidFill>
      </dgm:spPr>
      <dgm:t>
        <a:bodyPr/>
        <a:lstStyle/>
        <a:p>
          <a:endParaRPr lang="en-US">
            <a:latin typeface="Chivo" panose="020B0604020202020204" charset="0"/>
          </a:endParaRPr>
        </a:p>
      </dgm:t>
    </dgm:pt>
    <dgm:pt modelId="{AB76B53F-3ADA-499C-BDB8-04BDB0E51DD4}">
      <dgm:prSet phldrT="[Text]"/>
      <dgm:spPr>
        <a:solidFill>
          <a:schemeClr val="accent3">
            <a:lumMod val="40000"/>
            <a:lumOff val="60000"/>
          </a:schemeClr>
        </a:solidFill>
      </dgm:spPr>
      <dgm:t>
        <a:bodyPr/>
        <a:lstStyle/>
        <a:p>
          <a:r>
            <a:rPr lang="en-US" dirty="0" smtClean="0">
              <a:solidFill>
                <a:schemeClr val="tx1"/>
              </a:solidFill>
              <a:latin typeface="Chivo" panose="020B0604020202020204" charset="0"/>
            </a:rPr>
            <a:t>Choose lowest priced supplier</a:t>
          </a:r>
          <a:endParaRPr lang="en-US" dirty="0">
            <a:solidFill>
              <a:schemeClr val="tx1"/>
            </a:solidFill>
            <a:latin typeface="Chivo" panose="020B0604020202020204" charset="0"/>
          </a:endParaRPr>
        </a:p>
      </dgm:t>
    </dgm:pt>
    <dgm:pt modelId="{E2BC3F90-9F28-4E67-9405-2061D04CA05E}" type="parTrans" cxnId="{12E25A19-7B09-46CD-BA63-F8FE52A34BDA}">
      <dgm:prSet/>
      <dgm:spPr/>
      <dgm:t>
        <a:bodyPr/>
        <a:lstStyle/>
        <a:p>
          <a:endParaRPr lang="en-US">
            <a:latin typeface="Chivo" panose="020B0604020202020204" charset="0"/>
          </a:endParaRPr>
        </a:p>
      </dgm:t>
    </dgm:pt>
    <dgm:pt modelId="{B02350FE-DD79-4120-BEBD-6C48BD42A55F}" type="sibTrans" cxnId="{12E25A19-7B09-46CD-BA63-F8FE52A34BDA}">
      <dgm:prSet/>
      <dgm:spPr>
        <a:solidFill>
          <a:schemeClr val="accent1">
            <a:lumMod val="60000"/>
            <a:lumOff val="40000"/>
            <a:alpha val="90000"/>
          </a:schemeClr>
        </a:solidFill>
      </dgm:spPr>
      <dgm:t>
        <a:bodyPr/>
        <a:lstStyle/>
        <a:p>
          <a:endParaRPr lang="en-US">
            <a:latin typeface="Chivo" panose="020B0604020202020204" charset="0"/>
          </a:endParaRPr>
        </a:p>
      </dgm:t>
    </dgm:pt>
    <dgm:pt modelId="{FC63C923-21F0-4179-80C2-7057F35EBE35}">
      <dgm:prSet phldrT="[Text]"/>
      <dgm:spPr>
        <a:solidFill>
          <a:schemeClr val="accent3">
            <a:lumMod val="40000"/>
            <a:lumOff val="60000"/>
          </a:schemeClr>
        </a:solidFill>
      </dgm:spPr>
      <dgm:t>
        <a:bodyPr/>
        <a:lstStyle/>
        <a:p>
          <a:r>
            <a:rPr lang="en-US" dirty="0" smtClean="0">
              <a:solidFill>
                <a:schemeClr val="tx1"/>
              </a:solidFill>
              <a:latin typeface="Chivo" panose="020B0604020202020204" charset="0"/>
            </a:rPr>
            <a:t>Maintain written documentation of quotes</a:t>
          </a:r>
          <a:endParaRPr lang="en-US" dirty="0">
            <a:solidFill>
              <a:schemeClr val="tx1"/>
            </a:solidFill>
            <a:latin typeface="Chivo" panose="020B0604020202020204" charset="0"/>
          </a:endParaRPr>
        </a:p>
      </dgm:t>
    </dgm:pt>
    <dgm:pt modelId="{A6956149-319E-4C33-B69E-EA5F601FD892}" type="parTrans" cxnId="{9111AD72-9E28-4C23-9DDA-3343F14400C5}">
      <dgm:prSet/>
      <dgm:spPr/>
      <dgm:t>
        <a:bodyPr/>
        <a:lstStyle/>
        <a:p>
          <a:endParaRPr lang="en-US">
            <a:latin typeface="Chivo" panose="020B0604020202020204" charset="0"/>
          </a:endParaRPr>
        </a:p>
      </dgm:t>
    </dgm:pt>
    <dgm:pt modelId="{42A2CED0-C3B1-47C1-A596-C083C562063C}" type="sibTrans" cxnId="{9111AD72-9E28-4C23-9DDA-3343F14400C5}">
      <dgm:prSet/>
      <dgm:spPr/>
      <dgm:t>
        <a:bodyPr/>
        <a:lstStyle/>
        <a:p>
          <a:endParaRPr lang="en-US">
            <a:latin typeface="Chivo" panose="020B0604020202020204" charset="0"/>
          </a:endParaRPr>
        </a:p>
      </dgm:t>
    </dgm:pt>
    <dgm:pt modelId="{371C0983-9A92-40F8-8CB0-F4F1BF73A58F}" type="pres">
      <dgm:prSet presAssocID="{531D0618-4597-4A9A-8340-1DEDDA8E4F3C}" presName="outerComposite" presStyleCnt="0">
        <dgm:presLayoutVars>
          <dgm:chMax val="5"/>
          <dgm:dir/>
          <dgm:resizeHandles val="exact"/>
        </dgm:presLayoutVars>
      </dgm:prSet>
      <dgm:spPr/>
      <dgm:t>
        <a:bodyPr/>
        <a:lstStyle/>
        <a:p>
          <a:endParaRPr lang="en-US"/>
        </a:p>
      </dgm:t>
    </dgm:pt>
    <dgm:pt modelId="{07BE4D09-C0AA-413C-ADCC-443625EE087F}" type="pres">
      <dgm:prSet presAssocID="{531D0618-4597-4A9A-8340-1DEDDA8E4F3C}" presName="dummyMaxCanvas" presStyleCnt="0">
        <dgm:presLayoutVars/>
      </dgm:prSet>
      <dgm:spPr/>
    </dgm:pt>
    <dgm:pt modelId="{4E9D13ED-33E3-4635-89E4-484973C73049}" type="pres">
      <dgm:prSet presAssocID="{531D0618-4597-4A9A-8340-1DEDDA8E4F3C}" presName="ThreeNodes_1" presStyleLbl="node1" presStyleIdx="0" presStyleCnt="3">
        <dgm:presLayoutVars>
          <dgm:bulletEnabled val="1"/>
        </dgm:presLayoutVars>
      </dgm:prSet>
      <dgm:spPr/>
      <dgm:t>
        <a:bodyPr/>
        <a:lstStyle/>
        <a:p>
          <a:endParaRPr lang="en-US"/>
        </a:p>
      </dgm:t>
    </dgm:pt>
    <dgm:pt modelId="{52FD18C3-AF83-4BE2-9625-9E8A2C6B06E0}" type="pres">
      <dgm:prSet presAssocID="{531D0618-4597-4A9A-8340-1DEDDA8E4F3C}" presName="ThreeNodes_2" presStyleLbl="node1" presStyleIdx="1" presStyleCnt="3">
        <dgm:presLayoutVars>
          <dgm:bulletEnabled val="1"/>
        </dgm:presLayoutVars>
      </dgm:prSet>
      <dgm:spPr/>
      <dgm:t>
        <a:bodyPr/>
        <a:lstStyle/>
        <a:p>
          <a:endParaRPr lang="en-US"/>
        </a:p>
      </dgm:t>
    </dgm:pt>
    <dgm:pt modelId="{178B2F16-AC06-4A1F-BF7E-4F42A404DA15}" type="pres">
      <dgm:prSet presAssocID="{531D0618-4597-4A9A-8340-1DEDDA8E4F3C}" presName="ThreeNodes_3" presStyleLbl="node1" presStyleIdx="2" presStyleCnt="3">
        <dgm:presLayoutVars>
          <dgm:bulletEnabled val="1"/>
        </dgm:presLayoutVars>
      </dgm:prSet>
      <dgm:spPr/>
      <dgm:t>
        <a:bodyPr/>
        <a:lstStyle/>
        <a:p>
          <a:endParaRPr lang="en-US"/>
        </a:p>
      </dgm:t>
    </dgm:pt>
    <dgm:pt modelId="{F04A4B85-193C-4B0C-838C-C7ED32416A9D}" type="pres">
      <dgm:prSet presAssocID="{531D0618-4597-4A9A-8340-1DEDDA8E4F3C}" presName="ThreeConn_1-2" presStyleLbl="fgAccFollowNode1" presStyleIdx="0" presStyleCnt="2">
        <dgm:presLayoutVars>
          <dgm:bulletEnabled val="1"/>
        </dgm:presLayoutVars>
      </dgm:prSet>
      <dgm:spPr/>
      <dgm:t>
        <a:bodyPr/>
        <a:lstStyle/>
        <a:p>
          <a:endParaRPr lang="en-US"/>
        </a:p>
      </dgm:t>
    </dgm:pt>
    <dgm:pt modelId="{BAB3BAED-A1A0-445A-9F0E-5B05449F3F5F}" type="pres">
      <dgm:prSet presAssocID="{531D0618-4597-4A9A-8340-1DEDDA8E4F3C}" presName="ThreeConn_2-3" presStyleLbl="fgAccFollowNode1" presStyleIdx="1" presStyleCnt="2">
        <dgm:presLayoutVars>
          <dgm:bulletEnabled val="1"/>
        </dgm:presLayoutVars>
      </dgm:prSet>
      <dgm:spPr/>
      <dgm:t>
        <a:bodyPr/>
        <a:lstStyle/>
        <a:p>
          <a:endParaRPr lang="en-US"/>
        </a:p>
      </dgm:t>
    </dgm:pt>
    <dgm:pt modelId="{0C5EB47D-C264-4269-A32D-D3F51150AC90}" type="pres">
      <dgm:prSet presAssocID="{531D0618-4597-4A9A-8340-1DEDDA8E4F3C}" presName="ThreeNodes_1_text" presStyleLbl="node1" presStyleIdx="2" presStyleCnt="3">
        <dgm:presLayoutVars>
          <dgm:bulletEnabled val="1"/>
        </dgm:presLayoutVars>
      </dgm:prSet>
      <dgm:spPr/>
      <dgm:t>
        <a:bodyPr/>
        <a:lstStyle/>
        <a:p>
          <a:endParaRPr lang="en-US"/>
        </a:p>
      </dgm:t>
    </dgm:pt>
    <dgm:pt modelId="{2506BB05-0687-4334-A4C0-F05DDE4B18BD}" type="pres">
      <dgm:prSet presAssocID="{531D0618-4597-4A9A-8340-1DEDDA8E4F3C}" presName="ThreeNodes_2_text" presStyleLbl="node1" presStyleIdx="2" presStyleCnt="3">
        <dgm:presLayoutVars>
          <dgm:bulletEnabled val="1"/>
        </dgm:presLayoutVars>
      </dgm:prSet>
      <dgm:spPr/>
      <dgm:t>
        <a:bodyPr/>
        <a:lstStyle/>
        <a:p>
          <a:endParaRPr lang="en-US"/>
        </a:p>
      </dgm:t>
    </dgm:pt>
    <dgm:pt modelId="{A67DE994-6869-4BBD-BAE5-0AA41A00D932}" type="pres">
      <dgm:prSet presAssocID="{531D0618-4597-4A9A-8340-1DEDDA8E4F3C}" presName="ThreeNodes_3_text" presStyleLbl="node1" presStyleIdx="2" presStyleCnt="3">
        <dgm:presLayoutVars>
          <dgm:bulletEnabled val="1"/>
        </dgm:presLayoutVars>
      </dgm:prSet>
      <dgm:spPr/>
      <dgm:t>
        <a:bodyPr/>
        <a:lstStyle/>
        <a:p>
          <a:endParaRPr lang="en-US"/>
        </a:p>
      </dgm:t>
    </dgm:pt>
  </dgm:ptLst>
  <dgm:cxnLst>
    <dgm:cxn modelId="{BF34325C-9701-4039-BC9F-437E5FB4FED8}" type="presOf" srcId="{BBBF123A-4DDF-4C4D-ACFB-B0D1E2B29DAC}" destId="{0C5EB47D-C264-4269-A32D-D3F51150AC90}" srcOrd="1" destOrd="0" presId="urn:microsoft.com/office/officeart/2005/8/layout/vProcess5"/>
    <dgm:cxn modelId="{72E8DC64-66F8-4171-91EA-3C3D94C8D267}" type="presOf" srcId="{B02350FE-DD79-4120-BEBD-6C48BD42A55F}" destId="{BAB3BAED-A1A0-445A-9F0E-5B05449F3F5F}" srcOrd="0" destOrd="0" presId="urn:microsoft.com/office/officeart/2005/8/layout/vProcess5"/>
    <dgm:cxn modelId="{5917A253-1A97-4832-895C-B61D03B6504D}" type="presOf" srcId="{BBBF123A-4DDF-4C4D-ACFB-B0D1E2B29DAC}" destId="{4E9D13ED-33E3-4635-89E4-484973C73049}" srcOrd="0" destOrd="0" presId="urn:microsoft.com/office/officeart/2005/8/layout/vProcess5"/>
    <dgm:cxn modelId="{A212A734-7F8A-4B6A-BD1C-A6F270CDDFEE}" type="presOf" srcId="{C22FF340-C902-4644-A9CD-8D6342139AFF}" destId="{F04A4B85-193C-4B0C-838C-C7ED32416A9D}" srcOrd="0" destOrd="0" presId="urn:microsoft.com/office/officeart/2005/8/layout/vProcess5"/>
    <dgm:cxn modelId="{CCC0623F-D5C1-493A-98AC-FF79E84CA0AC}" srcId="{531D0618-4597-4A9A-8340-1DEDDA8E4F3C}" destId="{BBBF123A-4DDF-4C4D-ACFB-B0D1E2B29DAC}" srcOrd="0" destOrd="0" parTransId="{FA6FA679-520C-4E3B-B00C-E90353DE4B6D}" sibTransId="{C22FF340-C902-4644-A9CD-8D6342139AFF}"/>
    <dgm:cxn modelId="{12E25A19-7B09-46CD-BA63-F8FE52A34BDA}" srcId="{531D0618-4597-4A9A-8340-1DEDDA8E4F3C}" destId="{AB76B53F-3ADA-499C-BDB8-04BDB0E51DD4}" srcOrd="1" destOrd="0" parTransId="{E2BC3F90-9F28-4E67-9405-2061D04CA05E}" sibTransId="{B02350FE-DD79-4120-BEBD-6C48BD42A55F}"/>
    <dgm:cxn modelId="{B62FC0A5-9BC5-432F-BA7B-144E029ADBBD}" type="presOf" srcId="{531D0618-4597-4A9A-8340-1DEDDA8E4F3C}" destId="{371C0983-9A92-40F8-8CB0-F4F1BF73A58F}" srcOrd="0" destOrd="0" presId="urn:microsoft.com/office/officeart/2005/8/layout/vProcess5"/>
    <dgm:cxn modelId="{5F371DFD-58B8-4253-BF94-9CD82B429963}" type="presOf" srcId="{FC63C923-21F0-4179-80C2-7057F35EBE35}" destId="{A67DE994-6869-4BBD-BAE5-0AA41A00D932}" srcOrd="1" destOrd="0" presId="urn:microsoft.com/office/officeart/2005/8/layout/vProcess5"/>
    <dgm:cxn modelId="{E5E1A8C6-F579-47C9-8388-CE7DCF3905CC}" type="presOf" srcId="{AB76B53F-3ADA-499C-BDB8-04BDB0E51DD4}" destId="{52FD18C3-AF83-4BE2-9625-9E8A2C6B06E0}" srcOrd="0" destOrd="0" presId="urn:microsoft.com/office/officeart/2005/8/layout/vProcess5"/>
    <dgm:cxn modelId="{9111AD72-9E28-4C23-9DDA-3343F14400C5}" srcId="{531D0618-4597-4A9A-8340-1DEDDA8E4F3C}" destId="{FC63C923-21F0-4179-80C2-7057F35EBE35}" srcOrd="2" destOrd="0" parTransId="{A6956149-319E-4C33-B69E-EA5F601FD892}" sibTransId="{42A2CED0-C3B1-47C1-A596-C083C562063C}"/>
    <dgm:cxn modelId="{FF8CEE0C-809D-4445-9ACD-7A87E7B52B30}" type="presOf" srcId="{FC63C923-21F0-4179-80C2-7057F35EBE35}" destId="{178B2F16-AC06-4A1F-BF7E-4F42A404DA15}" srcOrd="0" destOrd="0" presId="urn:microsoft.com/office/officeart/2005/8/layout/vProcess5"/>
    <dgm:cxn modelId="{E9C6BBA8-13A9-4BB0-945B-AFFE16A5091E}" type="presOf" srcId="{AB76B53F-3ADA-499C-BDB8-04BDB0E51DD4}" destId="{2506BB05-0687-4334-A4C0-F05DDE4B18BD}" srcOrd="1" destOrd="0" presId="urn:microsoft.com/office/officeart/2005/8/layout/vProcess5"/>
    <dgm:cxn modelId="{BBC6DFF5-B226-4CBD-A9B4-89CDB56E028B}" type="presParOf" srcId="{371C0983-9A92-40F8-8CB0-F4F1BF73A58F}" destId="{07BE4D09-C0AA-413C-ADCC-443625EE087F}" srcOrd="0" destOrd="0" presId="urn:microsoft.com/office/officeart/2005/8/layout/vProcess5"/>
    <dgm:cxn modelId="{79B977A1-C4C6-40E8-B751-4D5DE3B03DD5}" type="presParOf" srcId="{371C0983-9A92-40F8-8CB0-F4F1BF73A58F}" destId="{4E9D13ED-33E3-4635-89E4-484973C73049}" srcOrd="1" destOrd="0" presId="urn:microsoft.com/office/officeart/2005/8/layout/vProcess5"/>
    <dgm:cxn modelId="{7005507F-F257-4AA9-ABC5-0AE453702391}" type="presParOf" srcId="{371C0983-9A92-40F8-8CB0-F4F1BF73A58F}" destId="{52FD18C3-AF83-4BE2-9625-9E8A2C6B06E0}" srcOrd="2" destOrd="0" presId="urn:microsoft.com/office/officeart/2005/8/layout/vProcess5"/>
    <dgm:cxn modelId="{B9AAA3B6-8D21-48BC-B890-805984803EE1}" type="presParOf" srcId="{371C0983-9A92-40F8-8CB0-F4F1BF73A58F}" destId="{178B2F16-AC06-4A1F-BF7E-4F42A404DA15}" srcOrd="3" destOrd="0" presId="urn:microsoft.com/office/officeart/2005/8/layout/vProcess5"/>
    <dgm:cxn modelId="{9A8A61B8-4575-46DE-90CB-0E0F21FC10D9}" type="presParOf" srcId="{371C0983-9A92-40F8-8CB0-F4F1BF73A58F}" destId="{F04A4B85-193C-4B0C-838C-C7ED32416A9D}" srcOrd="4" destOrd="0" presId="urn:microsoft.com/office/officeart/2005/8/layout/vProcess5"/>
    <dgm:cxn modelId="{C8BF4D43-DD4A-4D4B-8834-C01547C83E24}" type="presParOf" srcId="{371C0983-9A92-40F8-8CB0-F4F1BF73A58F}" destId="{BAB3BAED-A1A0-445A-9F0E-5B05449F3F5F}" srcOrd="5" destOrd="0" presId="urn:microsoft.com/office/officeart/2005/8/layout/vProcess5"/>
    <dgm:cxn modelId="{97EB663B-2783-46B2-81AE-8B16AA25E422}" type="presParOf" srcId="{371C0983-9A92-40F8-8CB0-F4F1BF73A58F}" destId="{0C5EB47D-C264-4269-A32D-D3F51150AC90}" srcOrd="6" destOrd="0" presId="urn:microsoft.com/office/officeart/2005/8/layout/vProcess5"/>
    <dgm:cxn modelId="{2CCCB48D-9AF5-4CEC-84F3-5B2C6B43FD13}" type="presParOf" srcId="{371C0983-9A92-40F8-8CB0-F4F1BF73A58F}" destId="{2506BB05-0687-4334-A4C0-F05DDE4B18BD}" srcOrd="7" destOrd="0" presId="urn:microsoft.com/office/officeart/2005/8/layout/vProcess5"/>
    <dgm:cxn modelId="{1D16486A-DFED-4751-BADA-AFFC6126E786}" type="presParOf" srcId="{371C0983-9A92-40F8-8CB0-F4F1BF73A58F}" destId="{A67DE994-6869-4BBD-BAE5-0AA41A00D93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4E67F78-00FD-4291-B967-1956CC6629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BD515D-455F-46F9-9B5B-58D486498904}">
      <dgm:prSet phldrT="[Text]" custT="1">
        <dgm:style>
          <a:lnRef idx="2">
            <a:schemeClr val="accent5"/>
          </a:lnRef>
          <a:fillRef idx="1">
            <a:schemeClr val="lt1"/>
          </a:fillRef>
          <a:effectRef idx="0">
            <a:schemeClr val="accent5"/>
          </a:effectRef>
          <a:fontRef idx="minor">
            <a:schemeClr val="dk1"/>
          </a:fontRef>
        </dgm:style>
      </dgm:prSet>
      <dgm:spPr>
        <a:solidFill>
          <a:schemeClr val="accent5"/>
        </a:solidFill>
      </dgm:spPr>
      <dgm:t>
        <a:bodyPr/>
        <a:lstStyle/>
        <a:p>
          <a:r>
            <a:rPr lang="en-US" sz="1800" dirty="0" smtClean="0">
              <a:latin typeface="Chivo Light" panose="020B0604020202020204" charset="0"/>
            </a:rPr>
            <a:t>Clear Description</a:t>
          </a:r>
          <a:endParaRPr lang="en-US" sz="1800" dirty="0">
            <a:latin typeface="Chivo Light" panose="020B0604020202020204" charset="0"/>
          </a:endParaRPr>
        </a:p>
      </dgm:t>
    </dgm:pt>
    <dgm:pt modelId="{85DF36FD-5605-4727-B01B-2387A48C43CF}" type="parTrans" cxnId="{6E5ED192-E56C-45B3-85F0-10E4419EFD70}">
      <dgm:prSet/>
      <dgm:spPr/>
      <dgm:t>
        <a:bodyPr/>
        <a:lstStyle/>
        <a:p>
          <a:endParaRPr lang="en-US"/>
        </a:p>
      </dgm:t>
    </dgm:pt>
    <dgm:pt modelId="{332D7E2A-9996-467A-A2DD-D2E83213A6AC}" type="sibTrans" cxnId="{6E5ED192-E56C-45B3-85F0-10E4419EFD70}">
      <dgm:prSet/>
      <dgm:spPr/>
      <dgm:t>
        <a:bodyPr/>
        <a:lstStyle/>
        <a:p>
          <a:endParaRPr lang="en-US"/>
        </a:p>
      </dgm:t>
    </dgm:pt>
    <dgm:pt modelId="{B2B1B895-43E5-4A82-AF92-4067769E7E05}">
      <dgm:prSet phldrT="[Text]" custT="1">
        <dgm:style>
          <a:lnRef idx="2">
            <a:schemeClr val="accent5"/>
          </a:lnRef>
          <a:fillRef idx="1">
            <a:schemeClr val="lt1"/>
          </a:fillRef>
          <a:effectRef idx="0">
            <a:schemeClr val="accent5"/>
          </a:effectRef>
          <a:fontRef idx="minor">
            <a:schemeClr val="dk1"/>
          </a:fontRef>
        </dgm:style>
      </dgm:prSet>
      <dgm:spPr>
        <a:solidFill>
          <a:schemeClr val="accent5"/>
        </a:solidFill>
      </dgm:spPr>
      <dgm:t>
        <a:bodyPr/>
        <a:lstStyle/>
        <a:p>
          <a:r>
            <a:rPr lang="en-US" sz="1800" dirty="0" smtClean="0">
              <a:latin typeface="Chivo Light" panose="020B0604020202020204" charset="0"/>
            </a:rPr>
            <a:t>Evaluation Procedures</a:t>
          </a:r>
          <a:endParaRPr lang="en-US" sz="1800" dirty="0">
            <a:latin typeface="Chivo Light" panose="020B0604020202020204" charset="0"/>
          </a:endParaRPr>
        </a:p>
      </dgm:t>
    </dgm:pt>
    <dgm:pt modelId="{0B3DBA63-CB5B-440F-8E34-B56E0CB8FE95}" type="parTrans" cxnId="{1E89857F-DB32-42D0-A5D5-1947801D4CC1}">
      <dgm:prSet/>
      <dgm:spPr/>
      <dgm:t>
        <a:bodyPr/>
        <a:lstStyle/>
        <a:p>
          <a:endParaRPr lang="en-US"/>
        </a:p>
      </dgm:t>
    </dgm:pt>
    <dgm:pt modelId="{FFFAE8B8-F49C-4234-8C90-9D1DD774B7A7}" type="sibTrans" cxnId="{1E89857F-DB32-42D0-A5D5-1947801D4CC1}">
      <dgm:prSet/>
      <dgm:spPr/>
      <dgm:t>
        <a:bodyPr/>
        <a:lstStyle/>
        <a:p>
          <a:endParaRPr lang="en-US"/>
        </a:p>
      </dgm:t>
    </dgm:pt>
    <dgm:pt modelId="{99DBBA86-4828-4DCB-932D-417D5F79B8B1}">
      <dgm:prSet phldrT="[Text]" custT="1">
        <dgm:style>
          <a:lnRef idx="2">
            <a:schemeClr val="accent5"/>
          </a:lnRef>
          <a:fillRef idx="1">
            <a:schemeClr val="lt1"/>
          </a:fillRef>
          <a:effectRef idx="0">
            <a:schemeClr val="accent5"/>
          </a:effectRef>
          <a:fontRef idx="minor">
            <a:schemeClr val="dk1"/>
          </a:fontRef>
        </dgm:style>
      </dgm:prSet>
      <dgm:spPr>
        <a:solidFill>
          <a:schemeClr val="accent5"/>
        </a:solidFill>
      </dgm:spPr>
      <dgm:t>
        <a:bodyPr/>
        <a:lstStyle/>
        <a:p>
          <a:r>
            <a:rPr lang="en-US" sz="1800" dirty="0" smtClean="0">
              <a:latin typeface="Chivo Light" panose="020B0604020202020204" charset="0"/>
            </a:rPr>
            <a:t>Micro-Purchase Procedures</a:t>
          </a:r>
          <a:endParaRPr lang="en-US" sz="1800" dirty="0">
            <a:latin typeface="Chivo Light" panose="020B0604020202020204" charset="0"/>
          </a:endParaRPr>
        </a:p>
      </dgm:t>
    </dgm:pt>
    <dgm:pt modelId="{7E7D130F-66D0-4B1F-B712-A4EA731B3F66}" type="parTrans" cxnId="{C00C08BC-F9CC-4B12-8D8A-4F46617AEE01}">
      <dgm:prSet/>
      <dgm:spPr/>
      <dgm:t>
        <a:bodyPr/>
        <a:lstStyle/>
        <a:p>
          <a:endParaRPr lang="en-US"/>
        </a:p>
      </dgm:t>
    </dgm:pt>
    <dgm:pt modelId="{42960015-77CD-4C94-B8B4-8B10BE9DF1FD}" type="sibTrans" cxnId="{C00C08BC-F9CC-4B12-8D8A-4F46617AEE01}">
      <dgm:prSet/>
      <dgm:spPr/>
      <dgm:t>
        <a:bodyPr/>
        <a:lstStyle/>
        <a:p>
          <a:endParaRPr lang="en-US"/>
        </a:p>
      </dgm:t>
    </dgm:pt>
    <dgm:pt modelId="{CA0C5D13-8282-4FAE-B38C-3AAB3AEE1AA9}">
      <dgm:prSet phldrT="[Text]" custT="1">
        <dgm:style>
          <a:lnRef idx="2">
            <a:schemeClr val="accent5"/>
          </a:lnRef>
          <a:fillRef idx="1">
            <a:schemeClr val="lt1"/>
          </a:fillRef>
          <a:effectRef idx="0">
            <a:schemeClr val="accent5"/>
          </a:effectRef>
          <a:fontRef idx="minor">
            <a:schemeClr val="dk1"/>
          </a:fontRef>
        </dgm:style>
      </dgm:prSet>
      <dgm:spPr>
        <a:solidFill>
          <a:schemeClr val="accent5"/>
        </a:solidFill>
      </dgm:spPr>
      <dgm:t>
        <a:bodyPr/>
        <a:lstStyle/>
        <a:p>
          <a:r>
            <a:rPr lang="en-US" sz="1800" dirty="0" smtClean="0">
              <a:latin typeface="Chivo Light" panose="020B0604020202020204" charset="0"/>
            </a:rPr>
            <a:t>Small Purchase Procedures</a:t>
          </a:r>
          <a:endParaRPr lang="en-US" sz="1800" dirty="0">
            <a:latin typeface="Chivo Light" panose="020B0604020202020204" charset="0"/>
          </a:endParaRPr>
        </a:p>
      </dgm:t>
    </dgm:pt>
    <dgm:pt modelId="{7CBFE72A-B98F-4F18-ABE6-8FCE8B6B9F86}" type="parTrans" cxnId="{ED7D195D-9D03-48AA-A882-555CC1609562}">
      <dgm:prSet/>
      <dgm:spPr/>
      <dgm:t>
        <a:bodyPr/>
        <a:lstStyle/>
        <a:p>
          <a:endParaRPr lang="en-US"/>
        </a:p>
      </dgm:t>
    </dgm:pt>
    <dgm:pt modelId="{E665A1DC-D8FF-4D47-87F9-E3130840C3DC}" type="sibTrans" cxnId="{ED7D195D-9D03-48AA-A882-555CC1609562}">
      <dgm:prSet/>
      <dgm:spPr/>
      <dgm:t>
        <a:bodyPr/>
        <a:lstStyle/>
        <a:p>
          <a:endParaRPr lang="en-US"/>
        </a:p>
      </dgm:t>
    </dgm:pt>
    <dgm:pt modelId="{2DC7224C-BE2C-400F-8742-79E833CB9387}">
      <dgm:prSet phldrT="[Text]" custT="1">
        <dgm:style>
          <a:lnRef idx="2">
            <a:schemeClr val="accent5"/>
          </a:lnRef>
          <a:fillRef idx="1">
            <a:schemeClr val="lt1"/>
          </a:fillRef>
          <a:effectRef idx="0">
            <a:schemeClr val="accent5"/>
          </a:effectRef>
          <a:fontRef idx="minor">
            <a:schemeClr val="dk1"/>
          </a:fontRef>
        </dgm:style>
      </dgm:prSet>
      <dgm:spPr>
        <a:solidFill>
          <a:schemeClr val="accent5"/>
        </a:solidFill>
      </dgm:spPr>
      <dgm:t>
        <a:bodyPr/>
        <a:lstStyle/>
        <a:p>
          <a:r>
            <a:rPr lang="en-US" sz="1800" dirty="0" smtClean="0">
              <a:latin typeface="Chivo Light" panose="020B0604020202020204" charset="0"/>
            </a:rPr>
            <a:t>Formal Purchase Procedures</a:t>
          </a:r>
          <a:endParaRPr lang="en-US" sz="1800" dirty="0">
            <a:latin typeface="Chivo Light" panose="020B0604020202020204" charset="0"/>
          </a:endParaRPr>
        </a:p>
      </dgm:t>
    </dgm:pt>
    <dgm:pt modelId="{F7BF021D-B24D-4881-B7F7-F16F277FC8A5}" type="parTrans" cxnId="{E7E52B03-3D83-421E-826F-AE8D3194065E}">
      <dgm:prSet/>
      <dgm:spPr/>
      <dgm:t>
        <a:bodyPr/>
        <a:lstStyle/>
        <a:p>
          <a:endParaRPr lang="en-US"/>
        </a:p>
      </dgm:t>
    </dgm:pt>
    <dgm:pt modelId="{22194F22-AA93-46DC-9608-5ED25DDCDCB3}" type="sibTrans" cxnId="{E7E52B03-3D83-421E-826F-AE8D3194065E}">
      <dgm:prSet/>
      <dgm:spPr/>
      <dgm:t>
        <a:bodyPr/>
        <a:lstStyle/>
        <a:p>
          <a:endParaRPr lang="en-US"/>
        </a:p>
      </dgm:t>
    </dgm:pt>
    <dgm:pt modelId="{D245ABCE-FFE8-4111-B3B4-8F2F3784DFA5}" type="pres">
      <dgm:prSet presAssocID="{C4E67F78-00FD-4291-B967-1956CC66296C}" presName="linear" presStyleCnt="0">
        <dgm:presLayoutVars>
          <dgm:dir/>
          <dgm:animLvl val="lvl"/>
          <dgm:resizeHandles val="exact"/>
        </dgm:presLayoutVars>
      </dgm:prSet>
      <dgm:spPr/>
      <dgm:t>
        <a:bodyPr/>
        <a:lstStyle/>
        <a:p>
          <a:endParaRPr lang="en-US"/>
        </a:p>
      </dgm:t>
    </dgm:pt>
    <dgm:pt modelId="{DC2FFF98-8272-46C8-9548-370675A9B0D8}" type="pres">
      <dgm:prSet presAssocID="{AEBD515D-455F-46F9-9B5B-58D486498904}" presName="parentLin" presStyleCnt="0"/>
      <dgm:spPr/>
    </dgm:pt>
    <dgm:pt modelId="{FCEB2EB4-0EAE-4516-AE5F-6082DCA20451}" type="pres">
      <dgm:prSet presAssocID="{AEBD515D-455F-46F9-9B5B-58D486498904}" presName="parentLeftMargin" presStyleLbl="node1" presStyleIdx="0" presStyleCnt="5"/>
      <dgm:spPr/>
      <dgm:t>
        <a:bodyPr/>
        <a:lstStyle/>
        <a:p>
          <a:endParaRPr lang="en-US"/>
        </a:p>
      </dgm:t>
    </dgm:pt>
    <dgm:pt modelId="{23E0FF7F-701D-4217-9FB3-4EDDD0923C84}" type="pres">
      <dgm:prSet presAssocID="{AEBD515D-455F-46F9-9B5B-58D486498904}" presName="parentText" presStyleLbl="node1" presStyleIdx="0" presStyleCnt="5">
        <dgm:presLayoutVars>
          <dgm:chMax val="0"/>
          <dgm:bulletEnabled val="1"/>
        </dgm:presLayoutVars>
      </dgm:prSet>
      <dgm:spPr/>
      <dgm:t>
        <a:bodyPr/>
        <a:lstStyle/>
        <a:p>
          <a:endParaRPr lang="en-US"/>
        </a:p>
      </dgm:t>
    </dgm:pt>
    <dgm:pt modelId="{D6E4C667-0658-4BF0-A491-AEB9A6F53435}" type="pres">
      <dgm:prSet presAssocID="{AEBD515D-455F-46F9-9B5B-58D486498904}" presName="negativeSpace" presStyleCnt="0"/>
      <dgm:spPr/>
    </dgm:pt>
    <dgm:pt modelId="{A31D1CE8-208D-4293-A70F-2FEB0F1DF834}" type="pres">
      <dgm:prSet presAssocID="{AEBD515D-455F-46F9-9B5B-58D486498904}" presName="childText" presStyleLbl="conFgAcc1" presStyleIdx="0" presStyleCnt="5">
        <dgm:presLayoutVars>
          <dgm:bulletEnabled val="1"/>
        </dgm:presLayoutVars>
        <dgm:style>
          <a:lnRef idx="2">
            <a:schemeClr val="accent5"/>
          </a:lnRef>
          <a:fillRef idx="1">
            <a:schemeClr val="lt1"/>
          </a:fillRef>
          <a:effectRef idx="0">
            <a:schemeClr val="accent5"/>
          </a:effectRef>
          <a:fontRef idx="minor">
            <a:schemeClr val="dk1"/>
          </a:fontRef>
        </dgm:style>
      </dgm:prSet>
      <dgm:spPr>
        <a:noFill/>
      </dgm:spPr>
    </dgm:pt>
    <dgm:pt modelId="{62C2A574-1A80-453D-A6F3-ADBFA20B5F3D}" type="pres">
      <dgm:prSet presAssocID="{332D7E2A-9996-467A-A2DD-D2E83213A6AC}" presName="spaceBetweenRectangles" presStyleCnt="0"/>
      <dgm:spPr/>
    </dgm:pt>
    <dgm:pt modelId="{952394F3-E83C-46DF-8A1F-E8809AAD2963}" type="pres">
      <dgm:prSet presAssocID="{B2B1B895-43E5-4A82-AF92-4067769E7E05}" presName="parentLin" presStyleCnt="0"/>
      <dgm:spPr/>
    </dgm:pt>
    <dgm:pt modelId="{970C3B46-73AE-4F8F-9D46-F27496A55BF8}" type="pres">
      <dgm:prSet presAssocID="{B2B1B895-43E5-4A82-AF92-4067769E7E05}" presName="parentLeftMargin" presStyleLbl="node1" presStyleIdx="0" presStyleCnt="5"/>
      <dgm:spPr/>
      <dgm:t>
        <a:bodyPr/>
        <a:lstStyle/>
        <a:p>
          <a:endParaRPr lang="en-US"/>
        </a:p>
      </dgm:t>
    </dgm:pt>
    <dgm:pt modelId="{F1695CE4-8D30-40D0-93D9-5916DD201DD5}" type="pres">
      <dgm:prSet presAssocID="{B2B1B895-43E5-4A82-AF92-4067769E7E05}" presName="parentText" presStyleLbl="node1" presStyleIdx="1" presStyleCnt="5">
        <dgm:presLayoutVars>
          <dgm:chMax val="0"/>
          <dgm:bulletEnabled val="1"/>
        </dgm:presLayoutVars>
      </dgm:prSet>
      <dgm:spPr/>
      <dgm:t>
        <a:bodyPr/>
        <a:lstStyle/>
        <a:p>
          <a:endParaRPr lang="en-US"/>
        </a:p>
      </dgm:t>
    </dgm:pt>
    <dgm:pt modelId="{F125B6D8-E6EC-4399-903D-B89D10D91164}" type="pres">
      <dgm:prSet presAssocID="{B2B1B895-43E5-4A82-AF92-4067769E7E05}" presName="negativeSpace" presStyleCnt="0"/>
      <dgm:spPr/>
    </dgm:pt>
    <dgm:pt modelId="{C6C3EDA0-73BC-40B5-8246-34FC62B197A3}" type="pres">
      <dgm:prSet presAssocID="{B2B1B895-43E5-4A82-AF92-4067769E7E05}" presName="childText" presStyleLbl="conFgAcc1" presStyleIdx="1" presStyleCnt="5">
        <dgm:presLayoutVars>
          <dgm:bulletEnabled val="1"/>
        </dgm:presLayoutVars>
        <dgm:style>
          <a:lnRef idx="2">
            <a:schemeClr val="accent5"/>
          </a:lnRef>
          <a:fillRef idx="1">
            <a:schemeClr val="lt1"/>
          </a:fillRef>
          <a:effectRef idx="0">
            <a:schemeClr val="accent5"/>
          </a:effectRef>
          <a:fontRef idx="minor">
            <a:schemeClr val="dk1"/>
          </a:fontRef>
        </dgm:style>
      </dgm:prSet>
      <dgm:spPr>
        <a:noFill/>
      </dgm:spPr>
      <dgm:t>
        <a:bodyPr/>
        <a:lstStyle/>
        <a:p>
          <a:endParaRPr lang="en-US"/>
        </a:p>
      </dgm:t>
    </dgm:pt>
    <dgm:pt modelId="{127A6761-64B2-411B-AED2-682D89CEB927}" type="pres">
      <dgm:prSet presAssocID="{FFFAE8B8-F49C-4234-8C90-9D1DD774B7A7}" presName="spaceBetweenRectangles" presStyleCnt="0"/>
      <dgm:spPr/>
    </dgm:pt>
    <dgm:pt modelId="{4F236EC2-C4C2-4E93-A962-17FF5642ADD9}" type="pres">
      <dgm:prSet presAssocID="{99DBBA86-4828-4DCB-932D-417D5F79B8B1}" presName="parentLin" presStyleCnt="0"/>
      <dgm:spPr/>
    </dgm:pt>
    <dgm:pt modelId="{0BFDD953-6308-4555-8357-2CF49583B5DA}" type="pres">
      <dgm:prSet presAssocID="{99DBBA86-4828-4DCB-932D-417D5F79B8B1}" presName="parentLeftMargin" presStyleLbl="node1" presStyleIdx="1" presStyleCnt="5"/>
      <dgm:spPr/>
      <dgm:t>
        <a:bodyPr/>
        <a:lstStyle/>
        <a:p>
          <a:endParaRPr lang="en-US"/>
        </a:p>
      </dgm:t>
    </dgm:pt>
    <dgm:pt modelId="{4E08E453-2CC9-4D80-BECB-101EB5F93CC2}" type="pres">
      <dgm:prSet presAssocID="{99DBBA86-4828-4DCB-932D-417D5F79B8B1}" presName="parentText" presStyleLbl="node1" presStyleIdx="2" presStyleCnt="5">
        <dgm:presLayoutVars>
          <dgm:chMax val="0"/>
          <dgm:bulletEnabled val="1"/>
        </dgm:presLayoutVars>
      </dgm:prSet>
      <dgm:spPr/>
      <dgm:t>
        <a:bodyPr/>
        <a:lstStyle/>
        <a:p>
          <a:endParaRPr lang="en-US"/>
        </a:p>
      </dgm:t>
    </dgm:pt>
    <dgm:pt modelId="{E38F3F95-C9BE-4C3B-AFD8-BC507B6195FE}" type="pres">
      <dgm:prSet presAssocID="{99DBBA86-4828-4DCB-932D-417D5F79B8B1}" presName="negativeSpace" presStyleCnt="0"/>
      <dgm:spPr/>
    </dgm:pt>
    <dgm:pt modelId="{DB06000D-2071-49C5-9EB8-9B8715DD783E}" type="pres">
      <dgm:prSet presAssocID="{99DBBA86-4828-4DCB-932D-417D5F79B8B1}" presName="childText" presStyleLbl="conFgAcc1" presStyleIdx="2" presStyleCnt="5">
        <dgm:presLayoutVars>
          <dgm:bulletEnabled val="1"/>
        </dgm:presLayoutVars>
        <dgm:style>
          <a:lnRef idx="2">
            <a:schemeClr val="accent5"/>
          </a:lnRef>
          <a:fillRef idx="1">
            <a:schemeClr val="lt1"/>
          </a:fillRef>
          <a:effectRef idx="0">
            <a:schemeClr val="accent5"/>
          </a:effectRef>
          <a:fontRef idx="minor">
            <a:schemeClr val="dk1"/>
          </a:fontRef>
        </dgm:style>
      </dgm:prSet>
      <dgm:spPr>
        <a:noFill/>
      </dgm:spPr>
    </dgm:pt>
    <dgm:pt modelId="{04A8059E-9A3F-4980-98BF-C08429ADA176}" type="pres">
      <dgm:prSet presAssocID="{42960015-77CD-4C94-B8B4-8B10BE9DF1FD}" presName="spaceBetweenRectangles" presStyleCnt="0"/>
      <dgm:spPr/>
    </dgm:pt>
    <dgm:pt modelId="{AE33B272-15F4-4ED8-98D1-BF4676E17909}" type="pres">
      <dgm:prSet presAssocID="{CA0C5D13-8282-4FAE-B38C-3AAB3AEE1AA9}" presName="parentLin" presStyleCnt="0"/>
      <dgm:spPr/>
    </dgm:pt>
    <dgm:pt modelId="{EF82577D-FE4C-4F19-8C09-A9A2DF2283D9}" type="pres">
      <dgm:prSet presAssocID="{CA0C5D13-8282-4FAE-B38C-3AAB3AEE1AA9}" presName="parentLeftMargin" presStyleLbl="node1" presStyleIdx="2" presStyleCnt="5"/>
      <dgm:spPr/>
      <dgm:t>
        <a:bodyPr/>
        <a:lstStyle/>
        <a:p>
          <a:endParaRPr lang="en-US"/>
        </a:p>
      </dgm:t>
    </dgm:pt>
    <dgm:pt modelId="{72553E77-A842-4E83-972E-F899AF59539E}" type="pres">
      <dgm:prSet presAssocID="{CA0C5D13-8282-4FAE-B38C-3AAB3AEE1AA9}" presName="parentText" presStyleLbl="node1" presStyleIdx="3" presStyleCnt="5">
        <dgm:presLayoutVars>
          <dgm:chMax val="0"/>
          <dgm:bulletEnabled val="1"/>
        </dgm:presLayoutVars>
      </dgm:prSet>
      <dgm:spPr/>
      <dgm:t>
        <a:bodyPr/>
        <a:lstStyle/>
        <a:p>
          <a:endParaRPr lang="en-US"/>
        </a:p>
      </dgm:t>
    </dgm:pt>
    <dgm:pt modelId="{E604DDBE-1B22-4761-91E9-6FFD2E0A18A9}" type="pres">
      <dgm:prSet presAssocID="{CA0C5D13-8282-4FAE-B38C-3AAB3AEE1AA9}" presName="negativeSpace" presStyleCnt="0"/>
      <dgm:spPr/>
    </dgm:pt>
    <dgm:pt modelId="{2ACD8F6A-5294-4E57-93CB-CF8CE2814F9D}" type="pres">
      <dgm:prSet presAssocID="{CA0C5D13-8282-4FAE-B38C-3AAB3AEE1AA9}" presName="childText" presStyleLbl="conFgAcc1" presStyleIdx="3" presStyleCnt="5">
        <dgm:presLayoutVars>
          <dgm:bulletEnabled val="1"/>
        </dgm:presLayoutVars>
        <dgm:style>
          <a:lnRef idx="2">
            <a:schemeClr val="accent5"/>
          </a:lnRef>
          <a:fillRef idx="1">
            <a:schemeClr val="lt1"/>
          </a:fillRef>
          <a:effectRef idx="0">
            <a:schemeClr val="accent5"/>
          </a:effectRef>
          <a:fontRef idx="minor">
            <a:schemeClr val="dk1"/>
          </a:fontRef>
        </dgm:style>
      </dgm:prSet>
      <dgm:spPr>
        <a:noFill/>
      </dgm:spPr>
    </dgm:pt>
    <dgm:pt modelId="{1BC95763-9372-43AF-803E-5C45D365840A}" type="pres">
      <dgm:prSet presAssocID="{E665A1DC-D8FF-4D47-87F9-E3130840C3DC}" presName="spaceBetweenRectangles" presStyleCnt="0"/>
      <dgm:spPr/>
    </dgm:pt>
    <dgm:pt modelId="{46696789-B739-4DDC-9C08-07D4632A280C}" type="pres">
      <dgm:prSet presAssocID="{2DC7224C-BE2C-400F-8742-79E833CB9387}" presName="parentLin" presStyleCnt="0"/>
      <dgm:spPr/>
    </dgm:pt>
    <dgm:pt modelId="{654C3B13-773E-4248-8898-8E31C6B860C8}" type="pres">
      <dgm:prSet presAssocID="{2DC7224C-BE2C-400F-8742-79E833CB9387}" presName="parentLeftMargin" presStyleLbl="node1" presStyleIdx="3" presStyleCnt="5"/>
      <dgm:spPr/>
      <dgm:t>
        <a:bodyPr/>
        <a:lstStyle/>
        <a:p>
          <a:endParaRPr lang="en-US"/>
        </a:p>
      </dgm:t>
    </dgm:pt>
    <dgm:pt modelId="{D01139DE-7819-4F11-85F7-FD2014518144}" type="pres">
      <dgm:prSet presAssocID="{2DC7224C-BE2C-400F-8742-79E833CB9387}" presName="parentText" presStyleLbl="node1" presStyleIdx="4" presStyleCnt="5">
        <dgm:presLayoutVars>
          <dgm:chMax val="0"/>
          <dgm:bulletEnabled val="1"/>
        </dgm:presLayoutVars>
      </dgm:prSet>
      <dgm:spPr/>
      <dgm:t>
        <a:bodyPr/>
        <a:lstStyle/>
        <a:p>
          <a:endParaRPr lang="en-US"/>
        </a:p>
      </dgm:t>
    </dgm:pt>
    <dgm:pt modelId="{7DF0F265-D749-4DA4-B854-7561BC7F4D5B}" type="pres">
      <dgm:prSet presAssocID="{2DC7224C-BE2C-400F-8742-79E833CB9387}" presName="negativeSpace" presStyleCnt="0"/>
      <dgm:spPr/>
    </dgm:pt>
    <dgm:pt modelId="{3A928960-05CF-4A5B-A526-BC95FB90BE44}" type="pres">
      <dgm:prSet presAssocID="{2DC7224C-BE2C-400F-8742-79E833CB9387}" presName="childText" presStyleLbl="conFgAcc1" presStyleIdx="4" presStyleCnt="5">
        <dgm:presLayoutVars>
          <dgm:bulletEnabled val="1"/>
        </dgm:presLayoutVars>
        <dgm:style>
          <a:lnRef idx="2">
            <a:schemeClr val="accent5"/>
          </a:lnRef>
          <a:fillRef idx="1">
            <a:schemeClr val="lt1"/>
          </a:fillRef>
          <a:effectRef idx="0">
            <a:schemeClr val="accent5"/>
          </a:effectRef>
          <a:fontRef idx="minor">
            <a:schemeClr val="dk1"/>
          </a:fontRef>
        </dgm:style>
      </dgm:prSet>
      <dgm:spPr>
        <a:noFill/>
      </dgm:spPr>
    </dgm:pt>
  </dgm:ptLst>
  <dgm:cxnLst>
    <dgm:cxn modelId="{F56019BE-F8A8-4584-BC1E-11F3C8BA5E6C}" type="presOf" srcId="{99DBBA86-4828-4DCB-932D-417D5F79B8B1}" destId="{4E08E453-2CC9-4D80-BECB-101EB5F93CC2}" srcOrd="1" destOrd="0" presId="urn:microsoft.com/office/officeart/2005/8/layout/list1"/>
    <dgm:cxn modelId="{F07E3B43-6428-4AED-BC13-22E7328669EE}" type="presOf" srcId="{99DBBA86-4828-4DCB-932D-417D5F79B8B1}" destId="{0BFDD953-6308-4555-8357-2CF49583B5DA}" srcOrd="0" destOrd="0" presId="urn:microsoft.com/office/officeart/2005/8/layout/list1"/>
    <dgm:cxn modelId="{4FFCF9A5-FF5A-4647-ADA6-9C89FAF5307D}" type="presOf" srcId="{2DC7224C-BE2C-400F-8742-79E833CB9387}" destId="{654C3B13-773E-4248-8898-8E31C6B860C8}" srcOrd="0" destOrd="0" presId="urn:microsoft.com/office/officeart/2005/8/layout/list1"/>
    <dgm:cxn modelId="{ED7D195D-9D03-48AA-A882-555CC1609562}" srcId="{C4E67F78-00FD-4291-B967-1956CC66296C}" destId="{CA0C5D13-8282-4FAE-B38C-3AAB3AEE1AA9}" srcOrd="3" destOrd="0" parTransId="{7CBFE72A-B98F-4F18-ABE6-8FCE8B6B9F86}" sibTransId="{E665A1DC-D8FF-4D47-87F9-E3130840C3DC}"/>
    <dgm:cxn modelId="{4FC4A221-FEB1-4596-82AC-855BBF4F2DC4}" type="presOf" srcId="{B2B1B895-43E5-4A82-AF92-4067769E7E05}" destId="{F1695CE4-8D30-40D0-93D9-5916DD201DD5}" srcOrd="1" destOrd="0" presId="urn:microsoft.com/office/officeart/2005/8/layout/list1"/>
    <dgm:cxn modelId="{231BA698-7690-4FE0-8925-86F11857D72F}" type="presOf" srcId="{B2B1B895-43E5-4A82-AF92-4067769E7E05}" destId="{970C3B46-73AE-4F8F-9D46-F27496A55BF8}" srcOrd="0" destOrd="0" presId="urn:microsoft.com/office/officeart/2005/8/layout/list1"/>
    <dgm:cxn modelId="{E7E52B03-3D83-421E-826F-AE8D3194065E}" srcId="{C4E67F78-00FD-4291-B967-1956CC66296C}" destId="{2DC7224C-BE2C-400F-8742-79E833CB9387}" srcOrd="4" destOrd="0" parTransId="{F7BF021D-B24D-4881-B7F7-F16F277FC8A5}" sibTransId="{22194F22-AA93-46DC-9608-5ED25DDCDCB3}"/>
    <dgm:cxn modelId="{6E5ED192-E56C-45B3-85F0-10E4419EFD70}" srcId="{C4E67F78-00FD-4291-B967-1956CC66296C}" destId="{AEBD515D-455F-46F9-9B5B-58D486498904}" srcOrd="0" destOrd="0" parTransId="{85DF36FD-5605-4727-B01B-2387A48C43CF}" sibTransId="{332D7E2A-9996-467A-A2DD-D2E83213A6AC}"/>
    <dgm:cxn modelId="{FE62DDD8-4020-46D6-AB71-DB16F852999C}" type="presOf" srcId="{AEBD515D-455F-46F9-9B5B-58D486498904}" destId="{FCEB2EB4-0EAE-4516-AE5F-6082DCA20451}" srcOrd="0" destOrd="0" presId="urn:microsoft.com/office/officeart/2005/8/layout/list1"/>
    <dgm:cxn modelId="{BF91FEFD-21BC-4531-BE13-BDDD25E0A466}" type="presOf" srcId="{AEBD515D-455F-46F9-9B5B-58D486498904}" destId="{23E0FF7F-701D-4217-9FB3-4EDDD0923C84}" srcOrd="1" destOrd="0" presId="urn:microsoft.com/office/officeart/2005/8/layout/list1"/>
    <dgm:cxn modelId="{46ABE187-44DD-4ED1-9778-D4C81835680E}" type="presOf" srcId="{2DC7224C-BE2C-400F-8742-79E833CB9387}" destId="{D01139DE-7819-4F11-85F7-FD2014518144}" srcOrd="1" destOrd="0" presId="urn:microsoft.com/office/officeart/2005/8/layout/list1"/>
    <dgm:cxn modelId="{1E89857F-DB32-42D0-A5D5-1947801D4CC1}" srcId="{C4E67F78-00FD-4291-B967-1956CC66296C}" destId="{B2B1B895-43E5-4A82-AF92-4067769E7E05}" srcOrd="1" destOrd="0" parTransId="{0B3DBA63-CB5B-440F-8E34-B56E0CB8FE95}" sibTransId="{FFFAE8B8-F49C-4234-8C90-9D1DD774B7A7}"/>
    <dgm:cxn modelId="{0BE2ACD2-F682-44BE-9365-8CD80C1FBAC9}" type="presOf" srcId="{CA0C5D13-8282-4FAE-B38C-3AAB3AEE1AA9}" destId="{EF82577D-FE4C-4F19-8C09-A9A2DF2283D9}" srcOrd="0" destOrd="0" presId="urn:microsoft.com/office/officeart/2005/8/layout/list1"/>
    <dgm:cxn modelId="{E065CE77-7035-4A35-ACE2-8F7C005122CC}" type="presOf" srcId="{CA0C5D13-8282-4FAE-B38C-3AAB3AEE1AA9}" destId="{72553E77-A842-4E83-972E-F899AF59539E}" srcOrd="1" destOrd="0" presId="urn:microsoft.com/office/officeart/2005/8/layout/list1"/>
    <dgm:cxn modelId="{92F25802-0EEE-4631-9333-6F8367B839D7}" type="presOf" srcId="{C4E67F78-00FD-4291-B967-1956CC66296C}" destId="{D245ABCE-FFE8-4111-B3B4-8F2F3784DFA5}" srcOrd="0" destOrd="0" presId="urn:microsoft.com/office/officeart/2005/8/layout/list1"/>
    <dgm:cxn modelId="{C00C08BC-F9CC-4B12-8D8A-4F46617AEE01}" srcId="{C4E67F78-00FD-4291-B967-1956CC66296C}" destId="{99DBBA86-4828-4DCB-932D-417D5F79B8B1}" srcOrd="2" destOrd="0" parTransId="{7E7D130F-66D0-4B1F-B712-A4EA731B3F66}" sibTransId="{42960015-77CD-4C94-B8B4-8B10BE9DF1FD}"/>
    <dgm:cxn modelId="{AAA23E41-0DF1-4BD7-A59A-8A2909F637BC}" type="presParOf" srcId="{D245ABCE-FFE8-4111-B3B4-8F2F3784DFA5}" destId="{DC2FFF98-8272-46C8-9548-370675A9B0D8}" srcOrd="0" destOrd="0" presId="urn:microsoft.com/office/officeart/2005/8/layout/list1"/>
    <dgm:cxn modelId="{E20FE26B-2739-4253-8693-AB78733AEC0C}" type="presParOf" srcId="{DC2FFF98-8272-46C8-9548-370675A9B0D8}" destId="{FCEB2EB4-0EAE-4516-AE5F-6082DCA20451}" srcOrd="0" destOrd="0" presId="urn:microsoft.com/office/officeart/2005/8/layout/list1"/>
    <dgm:cxn modelId="{402EE106-1A4A-4850-A5B7-44DD8E0F81A8}" type="presParOf" srcId="{DC2FFF98-8272-46C8-9548-370675A9B0D8}" destId="{23E0FF7F-701D-4217-9FB3-4EDDD0923C84}" srcOrd="1" destOrd="0" presId="urn:microsoft.com/office/officeart/2005/8/layout/list1"/>
    <dgm:cxn modelId="{C33874DD-43D0-40D4-BA71-60B030E6E876}" type="presParOf" srcId="{D245ABCE-FFE8-4111-B3B4-8F2F3784DFA5}" destId="{D6E4C667-0658-4BF0-A491-AEB9A6F53435}" srcOrd="1" destOrd="0" presId="urn:microsoft.com/office/officeart/2005/8/layout/list1"/>
    <dgm:cxn modelId="{7991BB94-6708-40AD-B124-A0ADB3985FDB}" type="presParOf" srcId="{D245ABCE-FFE8-4111-B3B4-8F2F3784DFA5}" destId="{A31D1CE8-208D-4293-A70F-2FEB0F1DF834}" srcOrd="2" destOrd="0" presId="urn:microsoft.com/office/officeart/2005/8/layout/list1"/>
    <dgm:cxn modelId="{170218D0-7624-4168-A005-05614497E3B8}" type="presParOf" srcId="{D245ABCE-FFE8-4111-B3B4-8F2F3784DFA5}" destId="{62C2A574-1A80-453D-A6F3-ADBFA20B5F3D}" srcOrd="3" destOrd="0" presId="urn:microsoft.com/office/officeart/2005/8/layout/list1"/>
    <dgm:cxn modelId="{3A35C53A-406C-4B4F-AE2B-20FEB3E3DFE6}" type="presParOf" srcId="{D245ABCE-FFE8-4111-B3B4-8F2F3784DFA5}" destId="{952394F3-E83C-46DF-8A1F-E8809AAD2963}" srcOrd="4" destOrd="0" presId="urn:microsoft.com/office/officeart/2005/8/layout/list1"/>
    <dgm:cxn modelId="{0F19A0F3-8F72-4A9C-A7B7-3B6A270E895E}" type="presParOf" srcId="{952394F3-E83C-46DF-8A1F-E8809AAD2963}" destId="{970C3B46-73AE-4F8F-9D46-F27496A55BF8}" srcOrd="0" destOrd="0" presId="urn:microsoft.com/office/officeart/2005/8/layout/list1"/>
    <dgm:cxn modelId="{71670A53-34E8-43B7-B248-7D53221758C4}" type="presParOf" srcId="{952394F3-E83C-46DF-8A1F-E8809AAD2963}" destId="{F1695CE4-8D30-40D0-93D9-5916DD201DD5}" srcOrd="1" destOrd="0" presId="urn:microsoft.com/office/officeart/2005/8/layout/list1"/>
    <dgm:cxn modelId="{2C12DE47-6CCE-422B-B96A-D6AAE0A275F5}" type="presParOf" srcId="{D245ABCE-FFE8-4111-B3B4-8F2F3784DFA5}" destId="{F125B6D8-E6EC-4399-903D-B89D10D91164}" srcOrd="5" destOrd="0" presId="urn:microsoft.com/office/officeart/2005/8/layout/list1"/>
    <dgm:cxn modelId="{E0F531A3-7DD3-401C-8132-1DEAFA371A5F}" type="presParOf" srcId="{D245ABCE-FFE8-4111-B3B4-8F2F3784DFA5}" destId="{C6C3EDA0-73BC-40B5-8246-34FC62B197A3}" srcOrd="6" destOrd="0" presId="urn:microsoft.com/office/officeart/2005/8/layout/list1"/>
    <dgm:cxn modelId="{75A366CA-79DE-45CF-BCB6-0AF8374248D5}" type="presParOf" srcId="{D245ABCE-FFE8-4111-B3B4-8F2F3784DFA5}" destId="{127A6761-64B2-411B-AED2-682D89CEB927}" srcOrd="7" destOrd="0" presId="urn:microsoft.com/office/officeart/2005/8/layout/list1"/>
    <dgm:cxn modelId="{09C65F9A-4530-4CDD-B891-6FDD94B29C8A}" type="presParOf" srcId="{D245ABCE-FFE8-4111-B3B4-8F2F3784DFA5}" destId="{4F236EC2-C4C2-4E93-A962-17FF5642ADD9}" srcOrd="8" destOrd="0" presId="urn:microsoft.com/office/officeart/2005/8/layout/list1"/>
    <dgm:cxn modelId="{90BC2DDF-8ACD-4DE6-8F32-33F929462EC5}" type="presParOf" srcId="{4F236EC2-C4C2-4E93-A962-17FF5642ADD9}" destId="{0BFDD953-6308-4555-8357-2CF49583B5DA}" srcOrd="0" destOrd="0" presId="urn:microsoft.com/office/officeart/2005/8/layout/list1"/>
    <dgm:cxn modelId="{8EA957AC-FF87-425E-B36F-A89F3C912966}" type="presParOf" srcId="{4F236EC2-C4C2-4E93-A962-17FF5642ADD9}" destId="{4E08E453-2CC9-4D80-BECB-101EB5F93CC2}" srcOrd="1" destOrd="0" presId="urn:microsoft.com/office/officeart/2005/8/layout/list1"/>
    <dgm:cxn modelId="{B5CC01AF-4834-4804-8BF1-52C68D050A9C}" type="presParOf" srcId="{D245ABCE-FFE8-4111-B3B4-8F2F3784DFA5}" destId="{E38F3F95-C9BE-4C3B-AFD8-BC507B6195FE}" srcOrd="9" destOrd="0" presId="urn:microsoft.com/office/officeart/2005/8/layout/list1"/>
    <dgm:cxn modelId="{ACAB1C0B-4C36-42D7-988A-22596DC7B7DF}" type="presParOf" srcId="{D245ABCE-FFE8-4111-B3B4-8F2F3784DFA5}" destId="{DB06000D-2071-49C5-9EB8-9B8715DD783E}" srcOrd="10" destOrd="0" presId="urn:microsoft.com/office/officeart/2005/8/layout/list1"/>
    <dgm:cxn modelId="{EC4F786F-D24B-45C6-9626-5C5397EC0356}" type="presParOf" srcId="{D245ABCE-FFE8-4111-B3B4-8F2F3784DFA5}" destId="{04A8059E-9A3F-4980-98BF-C08429ADA176}" srcOrd="11" destOrd="0" presId="urn:microsoft.com/office/officeart/2005/8/layout/list1"/>
    <dgm:cxn modelId="{6A1DF8DA-4578-4275-91E1-95BA2600D9F5}" type="presParOf" srcId="{D245ABCE-FFE8-4111-B3B4-8F2F3784DFA5}" destId="{AE33B272-15F4-4ED8-98D1-BF4676E17909}" srcOrd="12" destOrd="0" presId="urn:microsoft.com/office/officeart/2005/8/layout/list1"/>
    <dgm:cxn modelId="{B86E6433-A68E-4ECF-988A-A4AE5ED0E58F}" type="presParOf" srcId="{AE33B272-15F4-4ED8-98D1-BF4676E17909}" destId="{EF82577D-FE4C-4F19-8C09-A9A2DF2283D9}" srcOrd="0" destOrd="0" presId="urn:microsoft.com/office/officeart/2005/8/layout/list1"/>
    <dgm:cxn modelId="{39326291-E9E5-414E-8D9F-DCB14045922D}" type="presParOf" srcId="{AE33B272-15F4-4ED8-98D1-BF4676E17909}" destId="{72553E77-A842-4E83-972E-F899AF59539E}" srcOrd="1" destOrd="0" presId="urn:microsoft.com/office/officeart/2005/8/layout/list1"/>
    <dgm:cxn modelId="{85B3BDF1-4675-4B55-8C84-AC86EBC3AC25}" type="presParOf" srcId="{D245ABCE-FFE8-4111-B3B4-8F2F3784DFA5}" destId="{E604DDBE-1B22-4761-91E9-6FFD2E0A18A9}" srcOrd="13" destOrd="0" presId="urn:microsoft.com/office/officeart/2005/8/layout/list1"/>
    <dgm:cxn modelId="{EDEC6D5E-2134-4086-813B-2B4CC99EC8BE}" type="presParOf" srcId="{D245ABCE-FFE8-4111-B3B4-8F2F3784DFA5}" destId="{2ACD8F6A-5294-4E57-93CB-CF8CE2814F9D}" srcOrd="14" destOrd="0" presId="urn:microsoft.com/office/officeart/2005/8/layout/list1"/>
    <dgm:cxn modelId="{7B10D1B3-B20F-4215-9E91-69D2613322FF}" type="presParOf" srcId="{D245ABCE-FFE8-4111-B3B4-8F2F3784DFA5}" destId="{1BC95763-9372-43AF-803E-5C45D365840A}" srcOrd="15" destOrd="0" presId="urn:microsoft.com/office/officeart/2005/8/layout/list1"/>
    <dgm:cxn modelId="{4FED92A5-24E2-4748-86A1-5F328EC2748D}" type="presParOf" srcId="{D245ABCE-FFE8-4111-B3B4-8F2F3784DFA5}" destId="{46696789-B739-4DDC-9C08-07D4632A280C}" srcOrd="16" destOrd="0" presId="urn:microsoft.com/office/officeart/2005/8/layout/list1"/>
    <dgm:cxn modelId="{BB3B0927-6864-4E0E-AC7F-8A6806C4D87C}" type="presParOf" srcId="{46696789-B739-4DDC-9C08-07D4632A280C}" destId="{654C3B13-773E-4248-8898-8E31C6B860C8}" srcOrd="0" destOrd="0" presId="urn:microsoft.com/office/officeart/2005/8/layout/list1"/>
    <dgm:cxn modelId="{D8524612-83CB-42A2-B2B0-6DA5E755952F}" type="presParOf" srcId="{46696789-B739-4DDC-9C08-07D4632A280C}" destId="{D01139DE-7819-4F11-85F7-FD2014518144}" srcOrd="1" destOrd="0" presId="urn:microsoft.com/office/officeart/2005/8/layout/list1"/>
    <dgm:cxn modelId="{7FA4830A-21F0-4709-8732-DC47C1982FAB}" type="presParOf" srcId="{D245ABCE-FFE8-4111-B3B4-8F2F3784DFA5}" destId="{7DF0F265-D749-4DA4-B854-7561BC7F4D5B}" srcOrd="17" destOrd="0" presId="urn:microsoft.com/office/officeart/2005/8/layout/list1"/>
    <dgm:cxn modelId="{C54DD084-3E7C-481D-8CE2-C020250F5812}" type="presParOf" srcId="{D245ABCE-FFE8-4111-B3B4-8F2F3784DFA5}" destId="{3A928960-05CF-4A5B-A526-BC95FB90BE44}" srcOrd="18"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4E67F78-00FD-4291-B967-1956CC6629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BD515D-455F-46F9-9B5B-58D486498904}">
      <dgm:prSet phldrT="[Text]" custT="1">
        <dgm:style>
          <a:lnRef idx="2">
            <a:schemeClr val="accent2"/>
          </a:lnRef>
          <a:fillRef idx="1">
            <a:schemeClr val="lt1"/>
          </a:fillRef>
          <a:effectRef idx="0">
            <a:schemeClr val="accent2"/>
          </a:effectRef>
          <a:fontRef idx="minor">
            <a:schemeClr val="dk1"/>
          </a:fontRef>
        </dgm:style>
      </dgm:prSet>
      <dgm:spPr>
        <a:solidFill>
          <a:schemeClr val="accent2"/>
        </a:solidFill>
        <a:ln>
          <a:solidFill>
            <a:schemeClr val="accent2"/>
          </a:solidFill>
        </a:ln>
      </dgm:spPr>
      <dgm:t>
        <a:bodyPr/>
        <a:lstStyle/>
        <a:p>
          <a:r>
            <a:rPr lang="en-US" sz="1800" dirty="0" smtClean="0">
              <a:latin typeface="Chivo Light" panose="020B0604020202020204" charset="0"/>
            </a:rPr>
            <a:t>Noncompetitive Procurement</a:t>
          </a:r>
          <a:endParaRPr lang="en-US" sz="1800" dirty="0">
            <a:latin typeface="Chivo Light" panose="020B0604020202020204" charset="0"/>
          </a:endParaRPr>
        </a:p>
      </dgm:t>
    </dgm:pt>
    <dgm:pt modelId="{85DF36FD-5605-4727-B01B-2387A48C43CF}" type="parTrans" cxnId="{6E5ED192-E56C-45B3-85F0-10E4419EFD70}">
      <dgm:prSet/>
      <dgm:spPr/>
      <dgm:t>
        <a:bodyPr/>
        <a:lstStyle/>
        <a:p>
          <a:endParaRPr lang="en-US"/>
        </a:p>
      </dgm:t>
    </dgm:pt>
    <dgm:pt modelId="{332D7E2A-9996-467A-A2DD-D2E83213A6AC}" type="sibTrans" cxnId="{6E5ED192-E56C-45B3-85F0-10E4419EFD70}">
      <dgm:prSet/>
      <dgm:spPr/>
      <dgm:t>
        <a:bodyPr/>
        <a:lstStyle/>
        <a:p>
          <a:endParaRPr lang="en-US"/>
        </a:p>
      </dgm:t>
    </dgm:pt>
    <dgm:pt modelId="{B2B1B895-43E5-4A82-AF92-4067769E7E05}">
      <dgm:prSet phldrT="[Text]" custT="1">
        <dgm:style>
          <a:lnRef idx="2">
            <a:schemeClr val="accent2"/>
          </a:lnRef>
          <a:fillRef idx="1">
            <a:schemeClr val="lt1"/>
          </a:fillRef>
          <a:effectRef idx="0">
            <a:schemeClr val="accent2"/>
          </a:effectRef>
          <a:fontRef idx="minor">
            <a:schemeClr val="dk1"/>
          </a:fontRef>
        </dgm:style>
      </dgm:prSet>
      <dgm:spPr>
        <a:solidFill>
          <a:schemeClr val="accent2"/>
        </a:solidFill>
        <a:ln>
          <a:solidFill>
            <a:schemeClr val="accent2"/>
          </a:solidFill>
        </a:ln>
      </dgm:spPr>
      <dgm:t>
        <a:bodyPr/>
        <a:lstStyle/>
        <a:p>
          <a:r>
            <a:rPr lang="en-US" sz="1800" dirty="0" smtClean="0">
              <a:latin typeface="Chivo Light" panose="020B0604020202020204" charset="0"/>
            </a:rPr>
            <a:t>SWAM Businesses and Labor Surplus Area Firms</a:t>
          </a:r>
          <a:endParaRPr lang="en-US" sz="1800" dirty="0">
            <a:latin typeface="Chivo Light" panose="020B0604020202020204" charset="0"/>
          </a:endParaRPr>
        </a:p>
      </dgm:t>
    </dgm:pt>
    <dgm:pt modelId="{0B3DBA63-CB5B-440F-8E34-B56E0CB8FE95}" type="parTrans" cxnId="{1E89857F-DB32-42D0-A5D5-1947801D4CC1}">
      <dgm:prSet/>
      <dgm:spPr/>
      <dgm:t>
        <a:bodyPr/>
        <a:lstStyle/>
        <a:p>
          <a:endParaRPr lang="en-US"/>
        </a:p>
      </dgm:t>
    </dgm:pt>
    <dgm:pt modelId="{FFFAE8B8-F49C-4234-8C90-9D1DD774B7A7}" type="sibTrans" cxnId="{1E89857F-DB32-42D0-A5D5-1947801D4CC1}">
      <dgm:prSet/>
      <dgm:spPr/>
      <dgm:t>
        <a:bodyPr/>
        <a:lstStyle/>
        <a:p>
          <a:endParaRPr lang="en-US"/>
        </a:p>
      </dgm:t>
    </dgm:pt>
    <dgm:pt modelId="{99DBBA86-4828-4DCB-932D-417D5F79B8B1}">
      <dgm:prSet phldrT="[Text]" custT="1">
        <dgm:style>
          <a:lnRef idx="2">
            <a:schemeClr val="accent2"/>
          </a:lnRef>
          <a:fillRef idx="1">
            <a:schemeClr val="lt1"/>
          </a:fillRef>
          <a:effectRef idx="0">
            <a:schemeClr val="accent2"/>
          </a:effectRef>
          <a:fontRef idx="minor">
            <a:schemeClr val="dk1"/>
          </a:fontRef>
        </dgm:style>
      </dgm:prSet>
      <dgm:spPr>
        <a:solidFill>
          <a:schemeClr val="accent2"/>
        </a:solidFill>
        <a:ln>
          <a:solidFill>
            <a:schemeClr val="accent2"/>
          </a:solidFill>
        </a:ln>
      </dgm:spPr>
      <dgm:t>
        <a:bodyPr/>
        <a:lstStyle/>
        <a:p>
          <a:r>
            <a:rPr lang="en-US" sz="1800" dirty="0" smtClean="0">
              <a:latin typeface="Chivo Light" panose="020B0604020202020204" charset="0"/>
            </a:rPr>
            <a:t>Cost and Price Analysis</a:t>
          </a:r>
          <a:endParaRPr lang="en-US" sz="1800" dirty="0">
            <a:latin typeface="Chivo Light" panose="020B0604020202020204" charset="0"/>
          </a:endParaRPr>
        </a:p>
      </dgm:t>
    </dgm:pt>
    <dgm:pt modelId="{7E7D130F-66D0-4B1F-B712-A4EA731B3F66}" type="parTrans" cxnId="{C00C08BC-F9CC-4B12-8D8A-4F46617AEE01}">
      <dgm:prSet/>
      <dgm:spPr/>
      <dgm:t>
        <a:bodyPr/>
        <a:lstStyle/>
        <a:p>
          <a:endParaRPr lang="en-US"/>
        </a:p>
      </dgm:t>
    </dgm:pt>
    <dgm:pt modelId="{42960015-77CD-4C94-B8B4-8B10BE9DF1FD}" type="sibTrans" cxnId="{C00C08BC-F9CC-4B12-8D8A-4F46617AEE01}">
      <dgm:prSet/>
      <dgm:spPr/>
      <dgm:t>
        <a:bodyPr/>
        <a:lstStyle/>
        <a:p>
          <a:endParaRPr lang="en-US"/>
        </a:p>
      </dgm:t>
    </dgm:pt>
    <dgm:pt modelId="{CA0C5D13-8282-4FAE-B38C-3AAB3AEE1AA9}">
      <dgm:prSet phldrT="[Text]" custT="1">
        <dgm:style>
          <a:lnRef idx="2">
            <a:schemeClr val="accent2"/>
          </a:lnRef>
          <a:fillRef idx="1">
            <a:schemeClr val="lt1"/>
          </a:fillRef>
          <a:effectRef idx="0">
            <a:schemeClr val="accent2"/>
          </a:effectRef>
          <a:fontRef idx="minor">
            <a:schemeClr val="dk1"/>
          </a:fontRef>
        </dgm:style>
      </dgm:prSet>
      <dgm:spPr>
        <a:solidFill>
          <a:schemeClr val="accent2"/>
        </a:solidFill>
        <a:ln>
          <a:solidFill>
            <a:schemeClr val="accent2"/>
          </a:solidFill>
        </a:ln>
      </dgm:spPr>
      <dgm:t>
        <a:bodyPr/>
        <a:lstStyle/>
        <a:p>
          <a:r>
            <a:rPr lang="en-US" sz="1800" dirty="0" smtClean="0">
              <a:latin typeface="Chivo Light" panose="020B0604020202020204" charset="0"/>
            </a:rPr>
            <a:t>Procurement Review</a:t>
          </a:r>
          <a:endParaRPr lang="en-US" sz="1800" dirty="0">
            <a:latin typeface="Chivo Light" panose="020B0604020202020204" charset="0"/>
          </a:endParaRPr>
        </a:p>
      </dgm:t>
    </dgm:pt>
    <dgm:pt modelId="{7CBFE72A-B98F-4F18-ABE6-8FCE8B6B9F86}" type="parTrans" cxnId="{ED7D195D-9D03-48AA-A882-555CC1609562}">
      <dgm:prSet/>
      <dgm:spPr/>
      <dgm:t>
        <a:bodyPr/>
        <a:lstStyle/>
        <a:p>
          <a:endParaRPr lang="en-US"/>
        </a:p>
      </dgm:t>
    </dgm:pt>
    <dgm:pt modelId="{E665A1DC-D8FF-4D47-87F9-E3130840C3DC}" type="sibTrans" cxnId="{ED7D195D-9D03-48AA-A882-555CC1609562}">
      <dgm:prSet/>
      <dgm:spPr/>
      <dgm:t>
        <a:bodyPr/>
        <a:lstStyle/>
        <a:p>
          <a:endParaRPr lang="en-US"/>
        </a:p>
      </dgm:t>
    </dgm:pt>
    <dgm:pt modelId="{2DC7224C-BE2C-400F-8742-79E833CB9387}">
      <dgm:prSet phldrT="[Text]" custT="1">
        <dgm:style>
          <a:lnRef idx="2">
            <a:schemeClr val="accent2"/>
          </a:lnRef>
          <a:fillRef idx="1">
            <a:schemeClr val="lt1"/>
          </a:fillRef>
          <a:effectRef idx="0">
            <a:schemeClr val="accent2"/>
          </a:effectRef>
          <a:fontRef idx="minor">
            <a:schemeClr val="dk1"/>
          </a:fontRef>
        </dgm:style>
      </dgm:prSet>
      <dgm:spPr>
        <a:solidFill>
          <a:schemeClr val="accent2"/>
        </a:solidFill>
        <a:ln>
          <a:solidFill>
            <a:schemeClr val="accent2"/>
          </a:solidFill>
        </a:ln>
      </dgm:spPr>
      <dgm:t>
        <a:bodyPr/>
        <a:lstStyle/>
        <a:p>
          <a:r>
            <a:rPr lang="en-US" sz="1800" dirty="0" smtClean="0">
              <a:latin typeface="Chivo Light" panose="020B0604020202020204" charset="0"/>
            </a:rPr>
            <a:t>Geographic Preference</a:t>
          </a:r>
          <a:endParaRPr lang="en-US" sz="1800" dirty="0">
            <a:latin typeface="Chivo Light" panose="020B0604020202020204" charset="0"/>
          </a:endParaRPr>
        </a:p>
      </dgm:t>
    </dgm:pt>
    <dgm:pt modelId="{F7BF021D-B24D-4881-B7F7-F16F277FC8A5}" type="parTrans" cxnId="{E7E52B03-3D83-421E-826F-AE8D3194065E}">
      <dgm:prSet/>
      <dgm:spPr/>
      <dgm:t>
        <a:bodyPr/>
        <a:lstStyle/>
        <a:p>
          <a:endParaRPr lang="en-US"/>
        </a:p>
      </dgm:t>
    </dgm:pt>
    <dgm:pt modelId="{22194F22-AA93-46DC-9608-5ED25DDCDCB3}" type="sibTrans" cxnId="{E7E52B03-3D83-421E-826F-AE8D3194065E}">
      <dgm:prSet/>
      <dgm:spPr/>
      <dgm:t>
        <a:bodyPr/>
        <a:lstStyle/>
        <a:p>
          <a:endParaRPr lang="en-US"/>
        </a:p>
      </dgm:t>
    </dgm:pt>
    <dgm:pt modelId="{D245ABCE-FFE8-4111-B3B4-8F2F3784DFA5}" type="pres">
      <dgm:prSet presAssocID="{C4E67F78-00FD-4291-B967-1956CC66296C}" presName="linear" presStyleCnt="0">
        <dgm:presLayoutVars>
          <dgm:dir/>
          <dgm:animLvl val="lvl"/>
          <dgm:resizeHandles val="exact"/>
        </dgm:presLayoutVars>
      </dgm:prSet>
      <dgm:spPr/>
      <dgm:t>
        <a:bodyPr/>
        <a:lstStyle/>
        <a:p>
          <a:endParaRPr lang="en-US"/>
        </a:p>
      </dgm:t>
    </dgm:pt>
    <dgm:pt modelId="{DC2FFF98-8272-46C8-9548-370675A9B0D8}" type="pres">
      <dgm:prSet presAssocID="{AEBD515D-455F-46F9-9B5B-58D486498904}" presName="parentLin" presStyleCnt="0"/>
      <dgm:spPr/>
    </dgm:pt>
    <dgm:pt modelId="{FCEB2EB4-0EAE-4516-AE5F-6082DCA20451}" type="pres">
      <dgm:prSet presAssocID="{AEBD515D-455F-46F9-9B5B-58D486498904}" presName="parentLeftMargin" presStyleLbl="node1" presStyleIdx="0" presStyleCnt="5"/>
      <dgm:spPr/>
      <dgm:t>
        <a:bodyPr/>
        <a:lstStyle/>
        <a:p>
          <a:endParaRPr lang="en-US"/>
        </a:p>
      </dgm:t>
    </dgm:pt>
    <dgm:pt modelId="{23E0FF7F-701D-4217-9FB3-4EDDD0923C84}" type="pres">
      <dgm:prSet presAssocID="{AEBD515D-455F-46F9-9B5B-58D486498904}" presName="parentText" presStyleLbl="node1" presStyleIdx="0" presStyleCnt="5">
        <dgm:presLayoutVars>
          <dgm:chMax val="0"/>
          <dgm:bulletEnabled val="1"/>
        </dgm:presLayoutVars>
      </dgm:prSet>
      <dgm:spPr/>
      <dgm:t>
        <a:bodyPr/>
        <a:lstStyle/>
        <a:p>
          <a:endParaRPr lang="en-US"/>
        </a:p>
      </dgm:t>
    </dgm:pt>
    <dgm:pt modelId="{D6E4C667-0658-4BF0-A491-AEB9A6F53435}" type="pres">
      <dgm:prSet presAssocID="{AEBD515D-455F-46F9-9B5B-58D486498904}" presName="negativeSpace" presStyleCnt="0"/>
      <dgm:spPr/>
    </dgm:pt>
    <dgm:pt modelId="{A31D1CE8-208D-4293-A70F-2FEB0F1DF834}" type="pres">
      <dgm:prSet presAssocID="{AEBD515D-455F-46F9-9B5B-58D486498904}" presName="childText" presStyleLbl="conFgAcc1" presStyleIdx="0" presStyleCnt="5">
        <dgm:presLayoutVars>
          <dgm:bulletEnabled val="1"/>
        </dgm:presLayoutVars>
        <dgm:style>
          <a:lnRef idx="2">
            <a:schemeClr val="accent5"/>
          </a:lnRef>
          <a:fillRef idx="1">
            <a:schemeClr val="lt1"/>
          </a:fillRef>
          <a:effectRef idx="0">
            <a:schemeClr val="accent5"/>
          </a:effectRef>
          <a:fontRef idx="minor">
            <a:schemeClr val="dk1"/>
          </a:fontRef>
        </dgm:style>
      </dgm:prSet>
      <dgm:spPr>
        <a:noFill/>
        <a:ln>
          <a:solidFill>
            <a:schemeClr val="accent2"/>
          </a:solidFill>
        </a:ln>
      </dgm:spPr>
    </dgm:pt>
    <dgm:pt modelId="{62C2A574-1A80-453D-A6F3-ADBFA20B5F3D}" type="pres">
      <dgm:prSet presAssocID="{332D7E2A-9996-467A-A2DD-D2E83213A6AC}" presName="spaceBetweenRectangles" presStyleCnt="0"/>
      <dgm:spPr/>
    </dgm:pt>
    <dgm:pt modelId="{952394F3-E83C-46DF-8A1F-E8809AAD2963}" type="pres">
      <dgm:prSet presAssocID="{B2B1B895-43E5-4A82-AF92-4067769E7E05}" presName="parentLin" presStyleCnt="0"/>
      <dgm:spPr/>
    </dgm:pt>
    <dgm:pt modelId="{970C3B46-73AE-4F8F-9D46-F27496A55BF8}" type="pres">
      <dgm:prSet presAssocID="{B2B1B895-43E5-4A82-AF92-4067769E7E05}" presName="parentLeftMargin" presStyleLbl="node1" presStyleIdx="0" presStyleCnt="5"/>
      <dgm:spPr/>
      <dgm:t>
        <a:bodyPr/>
        <a:lstStyle/>
        <a:p>
          <a:endParaRPr lang="en-US"/>
        </a:p>
      </dgm:t>
    </dgm:pt>
    <dgm:pt modelId="{F1695CE4-8D30-40D0-93D9-5916DD201DD5}" type="pres">
      <dgm:prSet presAssocID="{B2B1B895-43E5-4A82-AF92-4067769E7E05}" presName="parentText" presStyleLbl="node1" presStyleIdx="1" presStyleCnt="5">
        <dgm:presLayoutVars>
          <dgm:chMax val="0"/>
          <dgm:bulletEnabled val="1"/>
        </dgm:presLayoutVars>
      </dgm:prSet>
      <dgm:spPr/>
      <dgm:t>
        <a:bodyPr/>
        <a:lstStyle/>
        <a:p>
          <a:endParaRPr lang="en-US"/>
        </a:p>
      </dgm:t>
    </dgm:pt>
    <dgm:pt modelId="{F125B6D8-E6EC-4399-903D-B89D10D91164}" type="pres">
      <dgm:prSet presAssocID="{B2B1B895-43E5-4A82-AF92-4067769E7E05}" presName="negativeSpace" presStyleCnt="0"/>
      <dgm:spPr/>
    </dgm:pt>
    <dgm:pt modelId="{C6C3EDA0-73BC-40B5-8246-34FC62B197A3}" type="pres">
      <dgm:prSet presAssocID="{B2B1B895-43E5-4A82-AF92-4067769E7E05}" presName="childText" presStyleLbl="conFgAcc1" presStyleIdx="1" presStyleCnt="5">
        <dgm:presLayoutVars>
          <dgm:bulletEnabled val="1"/>
        </dgm:presLayoutVars>
        <dgm:style>
          <a:lnRef idx="2">
            <a:schemeClr val="accent2"/>
          </a:lnRef>
          <a:fillRef idx="1">
            <a:schemeClr val="lt1"/>
          </a:fillRef>
          <a:effectRef idx="0">
            <a:schemeClr val="accent2"/>
          </a:effectRef>
          <a:fontRef idx="minor">
            <a:schemeClr val="dk1"/>
          </a:fontRef>
        </dgm:style>
      </dgm:prSet>
      <dgm:spPr>
        <a:ln>
          <a:solidFill>
            <a:schemeClr val="accent2"/>
          </a:solidFill>
        </a:ln>
      </dgm:spPr>
      <dgm:t>
        <a:bodyPr/>
        <a:lstStyle/>
        <a:p>
          <a:endParaRPr lang="en-US"/>
        </a:p>
      </dgm:t>
    </dgm:pt>
    <dgm:pt modelId="{127A6761-64B2-411B-AED2-682D89CEB927}" type="pres">
      <dgm:prSet presAssocID="{FFFAE8B8-F49C-4234-8C90-9D1DD774B7A7}" presName="spaceBetweenRectangles" presStyleCnt="0"/>
      <dgm:spPr/>
    </dgm:pt>
    <dgm:pt modelId="{4F236EC2-C4C2-4E93-A962-17FF5642ADD9}" type="pres">
      <dgm:prSet presAssocID="{99DBBA86-4828-4DCB-932D-417D5F79B8B1}" presName="parentLin" presStyleCnt="0"/>
      <dgm:spPr/>
    </dgm:pt>
    <dgm:pt modelId="{0BFDD953-6308-4555-8357-2CF49583B5DA}" type="pres">
      <dgm:prSet presAssocID="{99DBBA86-4828-4DCB-932D-417D5F79B8B1}" presName="parentLeftMargin" presStyleLbl="node1" presStyleIdx="1" presStyleCnt="5"/>
      <dgm:spPr/>
      <dgm:t>
        <a:bodyPr/>
        <a:lstStyle/>
        <a:p>
          <a:endParaRPr lang="en-US"/>
        </a:p>
      </dgm:t>
    </dgm:pt>
    <dgm:pt modelId="{4E08E453-2CC9-4D80-BECB-101EB5F93CC2}" type="pres">
      <dgm:prSet presAssocID="{99DBBA86-4828-4DCB-932D-417D5F79B8B1}" presName="parentText" presStyleLbl="node1" presStyleIdx="2" presStyleCnt="5">
        <dgm:presLayoutVars>
          <dgm:chMax val="0"/>
          <dgm:bulletEnabled val="1"/>
        </dgm:presLayoutVars>
      </dgm:prSet>
      <dgm:spPr/>
      <dgm:t>
        <a:bodyPr/>
        <a:lstStyle/>
        <a:p>
          <a:endParaRPr lang="en-US"/>
        </a:p>
      </dgm:t>
    </dgm:pt>
    <dgm:pt modelId="{E38F3F95-C9BE-4C3B-AFD8-BC507B6195FE}" type="pres">
      <dgm:prSet presAssocID="{99DBBA86-4828-4DCB-932D-417D5F79B8B1}" presName="negativeSpace" presStyleCnt="0"/>
      <dgm:spPr/>
    </dgm:pt>
    <dgm:pt modelId="{DB06000D-2071-49C5-9EB8-9B8715DD783E}" type="pres">
      <dgm:prSet presAssocID="{99DBBA86-4828-4DCB-932D-417D5F79B8B1}" presName="childText" presStyleLbl="conFgAcc1" presStyleIdx="2" presStyleCnt="5">
        <dgm:presLayoutVars>
          <dgm:bulletEnabled val="1"/>
        </dgm:presLayoutVars>
        <dgm:style>
          <a:lnRef idx="2">
            <a:schemeClr val="accent2"/>
          </a:lnRef>
          <a:fillRef idx="1">
            <a:schemeClr val="lt1"/>
          </a:fillRef>
          <a:effectRef idx="0">
            <a:schemeClr val="accent2"/>
          </a:effectRef>
          <a:fontRef idx="minor">
            <a:schemeClr val="dk1"/>
          </a:fontRef>
        </dgm:style>
      </dgm:prSet>
      <dgm:spPr>
        <a:ln>
          <a:solidFill>
            <a:schemeClr val="accent2"/>
          </a:solidFill>
        </a:ln>
      </dgm:spPr>
    </dgm:pt>
    <dgm:pt modelId="{04A8059E-9A3F-4980-98BF-C08429ADA176}" type="pres">
      <dgm:prSet presAssocID="{42960015-77CD-4C94-B8B4-8B10BE9DF1FD}" presName="spaceBetweenRectangles" presStyleCnt="0"/>
      <dgm:spPr/>
    </dgm:pt>
    <dgm:pt modelId="{AE33B272-15F4-4ED8-98D1-BF4676E17909}" type="pres">
      <dgm:prSet presAssocID="{CA0C5D13-8282-4FAE-B38C-3AAB3AEE1AA9}" presName="parentLin" presStyleCnt="0"/>
      <dgm:spPr/>
    </dgm:pt>
    <dgm:pt modelId="{EF82577D-FE4C-4F19-8C09-A9A2DF2283D9}" type="pres">
      <dgm:prSet presAssocID="{CA0C5D13-8282-4FAE-B38C-3AAB3AEE1AA9}" presName="parentLeftMargin" presStyleLbl="node1" presStyleIdx="2" presStyleCnt="5"/>
      <dgm:spPr/>
      <dgm:t>
        <a:bodyPr/>
        <a:lstStyle/>
        <a:p>
          <a:endParaRPr lang="en-US"/>
        </a:p>
      </dgm:t>
    </dgm:pt>
    <dgm:pt modelId="{72553E77-A842-4E83-972E-F899AF59539E}" type="pres">
      <dgm:prSet presAssocID="{CA0C5D13-8282-4FAE-B38C-3AAB3AEE1AA9}" presName="parentText" presStyleLbl="node1" presStyleIdx="3" presStyleCnt="5">
        <dgm:presLayoutVars>
          <dgm:chMax val="0"/>
          <dgm:bulletEnabled val="1"/>
        </dgm:presLayoutVars>
      </dgm:prSet>
      <dgm:spPr/>
      <dgm:t>
        <a:bodyPr/>
        <a:lstStyle/>
        <a:p>
          <a:endParaRPr lang="en-US"/>
        </a:p>
      </dgm:t>
    </dgm:pt>
    <dgm:pt modelId="{E604DDBE-1B22-4761-91E9-6FFD2E0A18A9}" type="pres">
      <dgm:prSet presAssocID="{CA0C5D13-8282-4FAE-B38C-3AAB3AEE1AA9}" presName="negativeSpace" presStyleCnt="0"/>
      <dgm:spPr/>
    </dgm:pt>
    <dgm:pt modelId="{2ACD8F6A-5294-4E57-93CB-CF8CE2814F9D}" type="pres">
      <dgm:prSet presAssocID="{CA0C5D13-8282-4FAE-B38C-3AAB3AEE1AA9}" presName="childText" presStyleLbl="conFgAcc1" presStyleIdx="3" presStyleCnt="5">
        <dgm:presLayoutVars>
          <dgm:bulletEnabled val="1"/>
        </dgm:presLayoutVars>
        <dgm:style>
          <a:lnRef idx="2">
            <a:schemeClr val="accent2"/>
          </a:lnRef>
          <a:fillRef idx="1">
            <a:schemeClr val="lt1"/>
          </a:fillRef>
          <a:effectRef idx="0">
            <a:schemeClr val="accent2"/>
          </a:effectRef>
          <a:fontRef idx="minor">
            <a:schemeClr val="dk1"/>
          </a:fontRef>
        </dgm:style>
      </dgm:prSet>
      <dgm:spPr>
        <a:ln>
          <a:solidFill>
            <a:schemeClr val="accent2"/>
          </a:solidFill>
        </a:ln>
      </dgm:spPr>
    </dgm:pt>
    <dgm:pt modelId="{1BC95763-9372-43AF-803E-5C45D365840A}" type="pres">
      <dgm:prSet presAssocID="{E665A1DC-D8FF-4D47-87F9-E3130840C3DC}" presName="spaceBetweenRectangles" presStyleCnt="0"/>
      <dgm:spPr/>
    </dgm:pt>
    <dgm:pt modelId="{46696789-B739-4DDC-9C08-07D4632A280C}" type="pres">
      <dgm:prSet presAssocID="{2DC7224C-BE2C-400F-8742-79E833CB9387}" presName="parentLin" presStyleCnt="0"/>
      <dgm:spPr/>
    </dgm:pt>
    <dgm:pt modelId="{654C3B13-773E-4248-8898-8E31C6B860C8}" type="pres">
      <dgm:prSet presAssocID="{2DC7224C-BE2C-400F-8742-79E833CB9387}" presName="parentLeftMargin" presStyleLbl="node1" presStyleIdx="3" presStyleCnt="5"/>
      <dgm:spPr/>
      <dgm:t>
        <a:bodyPr/>
        <a:lstStyle/>
        <a:p>
          <a:endParaRPr lang="en-US"/>
        </a:p>
      </dgm:t>
    </dgm:pt>
    <dgm:pt modelId="{D01139DE-7819-4F11-85F7-FD2014518144}" type="pres">
      <dgm:prSet presAssocID="{2DC7224C-BE2C-400F-8742-79E833CB9387}" presName="parentText" presStyleLbl="node1" presStyleIdx="4" presStyleCnt="5">
        <dgm:presLayoutVars>
          <dgm:chMax val="0"/>
          <dgm:bulletEnabled val="1"/>
        </dgm:presLayoutVars>
      </dgm:prSet>
      <dgm:spPr/>
      <dgm:t>
        <a:bodyPr/>
        <a:lstStyle/>
        <a:p>
          <a:endParaRPr lang="en-US"/>
        </a:p>
      </dgm:t>
    </dgm:pt>
    <dgm:pt modelId="{7DF0F265-D749-4DA4-B854-7561BC7F4D5B}" type="pres">
      <dgm:prSet presAssocID="{2DC7224C-BE2C-400F-8742-79E833CB9387}" presName="negativeSpace" presStyleCnt="0"/>
      <dgm:spPr/>
    </dgm:pt>
    <dgm:pt modelId="{3A928960-05CF-4A5B-A526-BC95FB90BE44}" type="pres">
      <dgm:prSet presAssocID="{2DC7224C-BE2C-400F-8742-79E833CB9387}" presName="childText" presStyleLbl="conFgAcc1" presStyleIdx="4" presStyleCnt="5">
        <dgm:presLayoutVars>
          <dgm:bulletEnabled val="1"/>
        </dgm:presLayoutVars>
        <dgm:style>
          <a:lnRef idx="2">
            <a:schemeClr val="accent2"/>
          </a:lnRef>
          <a:fillRef idx="1">
            <a:schemeClr val="lt1"/>
          </a:fillRef>
          <a:effectRef idx="0">
            <a:schemeClr val="accent2"/>
          </a:effectRef>
          <a:fontRef idx="minor">
            <a:schemeClr val="dk1"/>
          </a:fontRef>
        </dgm:style>
      </dgm:prSet>
      <dgm:spPr>
        <a:ln>
          <a:solidFill>
            <a:schemeClr val="accent2"/>
          </a:solidFill>
        </a:ln>
      </dgm:spPr>
    </dgm:pt>
  </dgm:ptLst>
  <dgm:cxnLst>
    <dgm:cxn modelId="{F56019BE-F8A8-4584-BC1E-11F3C8BA5E6C}" type="presOf" srcId="{99DBBA86-4828-4DCB-932D-417D5F79B8B1}" destId="{4E08E453-2CC9-4D80-BECB-101EB5F93CC2}" srcOrd="1" destOrd="0" presId="urn:microsoft.com/office/officeart/2005/8/layout/list1"/>
    <dgm:cxn modelId="{F07E3B43-6428-4AED-BC13-22E7328669EE}" type="presOf" srcId="{99DBBA86-4828-4DCB-932D-417D5F79B8B1}" destId="{0BFDD953-6308-4555-8357-2CF49583B5DA}" srcOrd="0" destOrd="0" presId="urn:microsoft.com/office/officeart/2005/8/layout/list1"/>
    <dgm:cxn modelId="{4FFCF9A5-FF5A-4647-ADA6-9C89FAF5307D}" type="presOf" srcId="{2DC7224C-BE2C-400F-8742-79E833CB9387}" destId="{654C3B13-773E-4248-8898-8E31C6B860C8}" srcOrd="0" destOrd="0" presId="urn:microsoft.com/office/officeart/2005/8/layout/list1"/>
    <dgm:cxn modelId="{ED7D195D-9D03-48AA-A882-555CC1609562}" srcId="{C4E67F78-00FD-4291-B967-1956CC66296C}" destId="{CA0C5D13-8282-4FAE-B38C-3AAB3AEE1AA9}" srcOrd="3" destOrd="0" parTransId="{7CBFE72A-B98F-4F18-ABE6-8FCE8B6B9F86}" sibTransId="{E665A1DC-D8FF-4D47-87F9-E3130840C3DC}"/>
    <dgm:cxn modelId="{4FC4A221-FEB1-4596-82AC-855BBF4F2DC4}" type="presOf" srcId="{B2B1B895-43E5-4A82-AF92-4067769E7E05}" destId="{F1695CE4-8D30-40D0-93D9-5916DD201DD5}" srcOrd="1" destOrd="0" presId="urn:microsoft.com/office/officeart/2005/8/layout/list1"/>
    <dgm:cxn modelId="{231BA698-7690-4FE0-8925-86F11857D72F}" type="presOf" srcId="{B2B1B895-43E5-4A82-AF92-4067769E7E05}" destId="{970C3B46-73AE-4F8F-9D46-F27496A55BF8}" srcOrd="0" destOrd="0" presId="urn:microsoft.com/office/officeart/2005/8/layout/list1"/>
    <dgm:cxn modelId="{E7E52B03-3D83-421E-826F-AE8D3194065E}" srcId="{C4E67F78-00FD-4291-B967-1956CC66296C}" destId="{2DC7224C-BE2C-400F-8742-79E833CB9387}" srcOrd="4" destOrd="0" parTransId="{F7BF021D-B24D-4881-B7F7-F16F277FC8A5}" sibTransId="{22194F22-AA93-46DC-9608-5ED25DDCDCB3}"/>
    <dgm:cxn modelId="{6E5ED192-E56C-45B3-85F0-10E4419EFD70}" srcId="{C4E67F78-00FD-4291-B967-1956CC66296C}" destId="{AEBD515D-455F-46F9-9B5B-58D486498904}" srcOrd="0" destOrd="0" parTransId="{85DF36FD-5605-4727-B01B-2387A48C43CF}" sibTransId="{332D7E2A-9996-467A-A2DD-D2E83213A6AC}"/>
    <dgm:cxn modelId="{FE62DDD8-4020-46D6-AB71-DB16F852999C}" type="presOf" srcId="{AEBD515D-455F-46F9-9B5B-58D486498904}" destId="{FCEB2EB4-0EAE-4516-AE5F-6082DCA20451}" srcOrd="0" destOrd="0" presId="urn:microsoft.com/office/officeart/2005/8/layout/list1"/>
    <dgm:cxn modelId="{BF91FEFD-21BC-4531-BE13-BDDD25E0A466}" type="presOf" srcId="{AEBD515D-455F-46F9-9B5B-58D486498904}" destId="{23E0FF7F-701D-4217-9FB3-4EDDD0923C84}" srcOrd="1" destOrd="0" presId="urn:microsoft.com/office/officeart/2005/8/layout/list1"/>
    <dgm:cxn modelId="{46ABE187-44DD-4ED1-9778-D4C81835680E}" type="presOf" srcId="{2DC7224C-BE2C-400F-8742-79E833CB9387}" destId="{D01139DE-7819-4F11-85F7-FD2014518144}" srcOrd="1" destOrd="0" presId="urn:microsoft.com/office/officeart/2005/8/layout/list1"/>
    <dgm:cxn modelId="{1E89857F-DB32-42D0-A5D5-1947801D4CC1}" srcId="{C4E67F78-00FD-4291-B967-1956CC66296C}" destId="{B2B1B895-43E5-4A82-AF92-4067769E7E05}" srcOrd="1" destOrd="0" parTransId="{0B3DBA63-CB5B-440F-8E34-B56E0CB8FE95}" sibTransId="{FFFAE8B8-F49C-4234-8C90-9D1DD774B7A7}"/>
    <dgm:cxn modelId="{0BE2ACD2-F682-44BE-9365-8CD80C1FBAC9}" type="presOf" srcId="{CA0C5D13-8282-4FAE-B38C-3AAB3AEE1AA9}" destId="{EF82577D-FE4C-4F19-8C09-A9A2DF2283D9}" srcOrd="0" destOrd="0" presId="urn:microsoft.com/office/officeart/2005/8/layout/list1"/>
    <dgm:cxn modelId="{E065CE77-7035-4A35-ACE2-8F7C005122CC}" type="presOf" srcId="{CA0C5D13-8282-4FAE-B38C-3AAB3AEE1AA9}" destId="{72553E77-A842-4E83-972E-F899AF59539E}" srcOrd="1" destOrd="0" presId="urn:microsoft.com/office/officeart/2005/8/layout/list1"/>
    <dgm:cxn modelId="{92F25802-0EEE-4631-9333-6F8367B839D7}" type="presOf" srcId="{C4E67F78-00FD-4291-B967-1956CC66296C}" destId="{D245ABCE-FFE8-4111-B3B4-8F2F3784DFA5}" srcOrd="0" destOrd="0" presId="urn:microsoft.com/office/officeart/2005/8/layout/list1"/>
    <dgm:cxn modelId="{C00C08BC-F9CC-4B12-8D8A-4F46617AEE01}" srcId="{C4E67F78-00FD-4291-B967-1956CC66296C}" destId="{99DBBA86-4828-4DCB-932D-417D5F79B8B1}" srcOrd="2" destOrd="0" parTransId="{7E7D130F-66D0-4B1F-B712-A4EA731B3F66}" sibTransId="{42960015-77CD-4C94-B8B4-8B10BE9DF1FD}"/>
    <dgm:cxn modelId="{AAA23E41-0DF1-4BD7-A59A-8A2909F637BC}" type="presParOf" srcId="{D245ABCE-FFE8-4111-B3B4-8F2F3784DFA5}" destId="{DC2FFF98-8272-46C8-9548-370675A9B0D8}" srcOrd="0" destOrd="0" presId="urn:microsoft.com/office/officeart/2005/8/layout/list1"/>
    <dgm:cxn modelId="{E20FE26B-2739-4253-8693-AB78733AEC0C}" type="presParOf" srcId="{DC2FFF98-8272-46C8-9548-370675A9B0D8}" destId="{FCEB2EB4-0EAE-4516-AE5F-6082DCA20451}" srcOrd="0" destOrd="0" presId="urn:microsoft.com/office/officeart/2005/8/layout/list1"/>
    <dgm:cxn modelId="{402EE106-1A4A-4850-A5B7-44DD8E0F81A8}" type="presParOf" srcId="{DC2FFF98-8272-46C8-9548-370675A9B0D8}" destId="{23E0FF7F-701D-4217-9FB3-4EDDD0923C84}" srcOrd="1" destOrd="0" presId="urn:microsoft.com/office/officeart/2005/8/layout/list1"/>
    <dgm:cxn modelId="{C33874DD-43D0-40D4-BA71-60B030E6E876}" type="presParOf" srcId="{D245ABCE-FFE8-4111-B3B4-8F2F3784DFA5}" destId="{D6E4C667-0658-4BF0-A491-AEB9A6F53435}" srcOrd="1" destOrd="0" presId="urn:microsoft.com/office/officeart/2005/8/layout/list1"/>
    <dgm:cxn modelId="{7991BB94-6708-40AD-B124-A0ADB3985FDB}" type="presParOf" srcId="{D245ABCE-FFE8-4111-B3B4-8F2F3784DFA5}" destId="{A31D1CE8-208D-4293-A70F-2FEB0F1DF834}" srcOrd="2" destOrd="0" presId="urn:microsoft.com/office/officeart/2005/8/layout/list1"/>
    <dgm:cxn modelId="{170218D0-7624-4168-A005-05614497E3B8}" type="presParOf" srcId="{D245ABCE-FFE8-4111-B3B4-8F2F3784DFA5}" destId="{62C2A574-1A80-453D-A6F3-ADBFA20B5F3D}" srcOrd="3" destOrd="0" presId="urn:microsoft.com/office/officeart/2005/8/layout/list1"/>
    <dgm:cxn modelId="{3A35C53A-406C-4B4F-AE2B-20FEB3E3DFE6}" type="presParOf" srcId="{D245ABCE-FFE8-4111-B3B4-8F2F3784DFA5}" destId="{952394F3-E83C-46DF-8A1F-E8809AAD2963}" srcOrd="4" destOrd="0" presId="urn:microsoft.com/office/officeart/2005/8/layout/list1"/>
    <dgm:cxn modelId="{0F19A0F3-8F72-4A9C-A7B7-3B6A270E895E}" type="presParOf" srcId="{952394F3-E83C-46DF-8A1F-E8809AAD2963}" destId="{970C3B46-73AE-4F8F-9D46-F27496A55BF8}" srcOrd="0" destOrd="0" presId="urn:microsoft.com/office/officeart/2005/8/layout/list1"/>
    <dgm:cxn modelId="{71670A53-34E8-43B7-B248-7D53221758C4}" type="presParOf" srcId="{952394F3-E83C-46DF-8A1F-E8809AAD2963}" destId="{F1695CE4-8D30-40D0-93D9-5916DD201DD5}" srcOrd="1" destOrd="0" presId="urn:microsoft.com/office/officeart/2005/8/layout/list1"/>
    <dgm:cxn modelId="{2C12DE47-6CCE-422B-B96A-D6AAE0A275F5}" type="presParOf" srcId="{D245ABCE-FFE8-4111-B3B4-8F2F3784DFA5}" destId="{F125B6D8-E6EC-4399-903D-B89D10D91164}" srcOrd="5" destOrd="0" presId="urn:microsoft.com/office/officeart/2005/8/layout/list1"/>
    <dgm:cxn modelId="{E0F531A3-7DD3-401C-8132-1DEAFA371A5F}" type="presParOf" srcId="{D245ABCE-FFE8-4111-B3B4-8F2F3784DFA5}" destId="{C6C3EDA0-73BC-40B5-8246-34FC62B197A3}" srcOrd="6" destOrd="0" presId="urn:microsoft.com/office/officeart/2005/8/layout/list1"/>
    <dgm:cxn modelId="{75A366CA-79DE-45CF-BCB6-0AF8374248D5}" type="presParOf" srcId="{D245ABCE-FFE8-4111-B3B4-8F2F3784DFA5}" destId="{127A6761-64B2-411B-AED2-682D89CEB927}" srcOrd="7" destOrd="0" presId="urn:microsoft.com/office/officeart/2005/8/layout/list1"/>
    <dgm:cxn modelId="{09C65F9A-4530-4CDD-B891-6FDD94B29C8A}" type="presParOf" srcId="{D245ABCE-FFE8-4111-B3B4-8F2F3784DFA5}" destId="{4F236EC2-C4C2-4E93-A962-17FF5642ADD9}" srcOrd="8" destOrd="0" presId="urn:microsoft.com/office/officeart/2005/8/layout/list1"/>
    <dgm:cxn modelId="{90BC2DDF-8ACD-4DE6-8F32-33F929462EC5}" type="presParOf" srcId="{4F236EC2-C4C2-4E93-A962-17FF5642ADD9}" destId="{0BFDD953-6308-4555-8357-2CF49583B5DA}" srcOrd="0" destOrd="0" presId="urn:microsoft.com/office/officeart/2005/8/layout/list1"/>
    <dgm:cxn modelId="{8EA957AC-FF87-425E-B36F-A89F3C912966}" type="presParOf" srcId="{4F236EC2-C4C2-4E93-A962-17FF5642ADD9}" destId="{4E08E453-2CC9-4D80-BECB-101EB5F93CC2}" srcOrd="1" destOrd="0" presId="urn:microsoft.com/office/officeart/2005/8/layout/list1"/>
    <dgm:cxn modelId="{B5CC01AF-4834-4804-8BF1-52C68D050A9C}" type="presParOf" srcId="{D245ABCE-FFE8-4111-B3B4-8F2F3784DFA5}" destId="{E38F3F95-C9BE-4C3B-AFD8-BC507B6195FE}" srcOrd="9" destOrd="0" presId="urn:microsoft.com/office/officeart/2005/8/layout/list1"/>
    <dgm:cxn modelId="{ACAB1C0B-4C36-42D7-988A-22596DC7B7DF}" type="presParOf" srcId="{D245ABCE-FFE8-4111-B3B4-8F2F3784DFA5}" destId="{DB06000D-2071-49C5-9EB8-9B8715DD783E}" srcOrd="10" destOrd="0" presId="urn:microsoft.com/office/officeart/2005/8/layout/list1"/>
    <dgm:cxn modelId="{EC4F786F-D24B-45C6-9626-5C5397EC0356}" type="presParOf" srcId="{D245ABCE-FFE8-4111-B3B4-8F2F3784DFA5}" destId="{04A8059E-9A3F-4980-98BF-C08429ADA176}" srcOrd="11" destOrd="0" presId="urn:microsoft.com/office/officeart/2005/8/layout/list1"/>
    <dgm:cxn modelId="{6A1DF8DA-4578-4275-91E1-95BA2600D9F5}" type="presParOf" srcId="{D245ABCE-FFE8-4111-B3B4-8F2F3784DFA5}" destId="{AE33B272-15F4-4ED8-98D1-BF4676E17909}" srcOrd="12" destOrd="0" presId="urn:microsoft.com/office/officeart/2005/8/layout/list1"/>
    <dgm:cxn modelId="{B86E6433-A68E-4ECF-988A-A4AE5ED0E58F}" type="presParOf" srcId="{AE33B272-15F4-4ED8-98D1-BF4676E17909}" destId="{EF82577D-FE4C-4F19-8C09-A9A2DF2283D9}" srcOrd="0" destOrd="0" presId="urn:microsoft.com/office/officeart/2005/8/layout/list1"/>
    <dgm:cxn modelId="{39326291-E9E5-414E-8D9F-DCB14045922D}" type="presParOf" srcId="{AE33B272-15F4-4ED8-98D1-BF4676E17909}" destId="{72553E77-A842-4E83-972E-F899AF59539E}" srcOrd="1" destOrd="0" presId="urn:microsoft.com/office/officeart/2005/8/layout/list1"/>
    <dgm:cxn modelId="{85B3BDF1-4675-4B55-8C84-AC86EBC3AC25}" type="presParOf" srcId="{D245ABCE-FFE8-4111-B3B4-8F2F3784DFA5}" destId="{E604DDBE-1B22-4761-91E9-6FFD2E0A18A9}" srcOrd="13" destOrd="0" presId="urn:microsoft.com/office/officeart/2005/8/layout/list1"/>
    <dgm:cxn modelId="{EDEC6D5E-2134-4086-813B-2B4CC99EC8BE}" type="presParOf" srcId="{D245ABCE-FFE8-4111-B3B4-8F2F3784DFA5}" destId="{2ACD8F6A-5294-4E57-93CB-CF8CE2814F9D}" srcOrd="14" destOrd="0" presId="urn:microsoft.com/office/officeart/2005/8/layout/list1"/>
    <dgm:cxn modelId="{7B10D1B3-B20F-4215-9E91-69D2613322FF}" type="presParOf" srcId="{D245ABCE-FFE8-4111-B3B4-8F2F3784DFA5}" destId="{1BC95763-9372-43AF-803E-5C45D365840A}" srcOrd="15" destOrd="0" presId="urn:microsoft.com/office/officeart/2005/8/layout/list1"/>
    <dgm:cxn modelId="{4FED92A5-24E2-4748-86A1-5F328EC2748D}" type="presParOf" srcId="{D245ABCE-FFE8-4111-B3B4-8F2F3784DFA5}" destId="{46696789-B739-4DDC-9C08-07D4632A280C}" srcOrd="16" destOrd="0" presId="urn:microsoft.com/office/officeart/2005/8/layout/list1"/>
    <dgm:cxn modelId="{BB3B0927-6864-4E0E-AC7F-8A6806C4D87C}" type="presParOf" srcId="{46696789-B739-4DDC-9C08-07D4632A280C}" destId="{654C3B13-773E-4248-8898-8E31C6B860C8}" srcOrd="0" destOrd="0" presId="urn:microsoft.com/office/officeart/2005/8/layout/list1"/>
    <dgm:cxn modelId="{D8524612-83CB-42A2-B2B0-6DA5E755952F}" type="presParOf" srcId="{46696789-B739-4DDC-9C08-07D4632A280C}" destId="{D01139DE-7819-4F11-85F7-FD2014518144}" srcOrd="1" destOrd="0" presId="urn:microsoft.com/office/officeart/2005/8/layout/list1"/>
    <dgm:cxn modelId="{7FA4830A-21F0-4709-8732-DC47C1982FAB}" type="presParOf" srcId="{D245ABCE-FFE8-4111-B3B4-8F2F3784DFA5}" destId="{7DF0F265-D749-4DA4-B854-7561BC7F4D5B}" srcOrd="17" destOrd="0" presId="urn:microsoft.com/office/officeart/2005/8/layout/list1"/>
    <dgm:cxn modelId="{C54DD084-3E7C-481D-8CE2-C020250F5812}" type="presParOf" srcId="{D245ABCE-FFE8-4111-B3B4-8F2F3784DFA5}" destId="{3A928960-05CF-4A5B-A526-BC95FB90BE44}" srcOrd="18"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4E67F78-00FD-4291-B967-1956CC6629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BD515D-455F-46F9-9B5B-58D486498904}">
      <dgm:prSet phldrT="[Text]" custT="1">
        <dgm:style>
          <a:lnRef idx="2">
            <a:schemeClr val="accent2"/>
          </a:lnRef>
          <a:fillRef idx="1">
            <a:schemeClr val="lt1"/>
          </a:fillRef>
          <a:effectRef idx="0">
            <a:schemeClr val="accent2"/>
          </a:effectRef>
          <a:fontRef idx="minor">
            <a:schemeClr val="dk1"/>
          </a:fontRef>
        </dgm:style>
      </dgm:prSet>
      <dgm:spPr>
        <a:solidFill>
          <a:schemeClr val="accent2"/>
        </a:solidFill>
        <a:ln>
          <a:solidFill>
            <a:schemeClr val="accent2"/>
          </a:solidFill>
        </a:ln>
      </dgm:spPr>
      <dgm:t>
        <a:bodyPr/>
        <a:lstStyle/>
        <a:p>
          <a:r>
            <a:rPr lang="en-US" sz="1800" dirty="0" smtClean="0">
              <a:latin typeface="Chivo Light" panose="020B0604020202020204" charset="0"/>
            </a:rPr>
            <a:t>Noncompetitive Procurement</a:t>
          </a:r>
          <a:endParaRPr lang="en-US" sz="1800" dirty="0">
            <a:latin typeface="Chivo Light" panose="020B0604020202020204" charset="0"/>
          </a:endParaRPr>
        </a:p>
      </dgm:t>
    </dgm:pt>
    <dgm:pt modelId="{85DF36FD-5605-4727-B01B-2387A48C43CF}" type="parTrans" cxnId="{6E5ED192-E56C-45B3-85F0-10E4419EFD70}">
      <dgm:prSet/>
      <dgm:spPr/>
      <dgm:t>
        <a:bodyPr/>
        <a:lstStyle/>
        <a:p>
          <a:endParaRPr lang="en-US"/>
        </a:p>
      </dgm:t>
    </dgm:pt>
    <dgm:pt modelId="{332D7E2A-9996-467A-A2DD-D2E83213A6AC}" type="sibTrans" cxnId="{6E5ED192-E56C-45B3-85F0-10E4419EFD70}">
      <dgm:prSet/>
      <dgm:spPr/>
      <dgm:t>
        <a:bodyPr/>
        <a:lstStyle/>
        <a:p>
          <a:endParaRPr lang="en-US"/>
        </a:p>
      </dgm:t>
    </dgm:pt>
    <dgm:pt modelId="{B2B1B895-43E5-4A82-AF92-4067769E7E05}">
      <dgm:prSet phldrT="[Text]" custT="1">
        <dgm:style>
          <a:lnRef idx="2">
            <a:schemeClr val="accent2"/>
          </a:lnRef>
          <a:fillRef idx="1">
            <a:schemeClr val="lt1"/>
          </a:fillRef>
          <a:effectRef idx="0">
            <a:schemeClr val="accent2"/>
          </a:effectRef>
          <a:fontRef idx="minor">
            <a:schemeClr val="dk1"/>
          </a:fontRef>
        </dgm:style>
      </dgm:prSet>
      <dgm:spPr>
        <a:solidFill>
          <a:schemeClr val="accent2"/>
        </a:solidFill>
        <a:ln>
          <a:solidFill>
            <a:schemeClr val="accent2"/>
          </a:solidFill>
        </a:ln>
      </dgm:spPr>
      <dgm:t>
        <a:bodyPr/>
        <a:lstStyle/>
        <a:p>
          <a:r>
            <a:rPr lang="en-US" sz="1800" dirty="0" smtClean="0">
              <a:latin typeface="Chivo Light" panose="020B0604020202020204" charset="0"/>
            </a:rPr>
            <a:t>SWAM Businesses and Labor Surplus Area Firms</a:t>
          </a:r>
          <a:endParaRPr lang="en-US" sz="1800" dirty="0">
            <a:latin typeface="Chivo Light" panose="020B0604020202020204" charset="0"/>
          </a:endParaRPr>
        </a:p>
      </dgm:t>
    </dgm:pt>
    <dgm:pt modelId="{0B3DBA63-CB5B-440F-8E34-B56E0CB8FE95}" type="parTrans" cxnId="{1E89857F-DB32-42D0-A5D5-1947801D4CC1}">
      <dgm:prSet/>
      <dgm:spPr/>
      <dgm:t>
        <a:bodyPr/>
        <a:lstStyle/>
        <a:p>
          <a:endParaRPr lang="en-US"/>
        </a:p>
      </dgm:t>
    </dgm:pt>
    <dgm:pt modelId="{FFFAE8B8-F49C-4234-8C90-9D1DD774B7A7}" type="sibTrans" cxnId="{1E89857F-DB32-42D0-A5D5-1947801D4CC1}">
      <dgm:prSet/>
      <dgm:spPr/>
      <dgm:t>
        <a:bodyPr/>
        <a:lstStyle/>
        <a:p>
          <a:endParaRPr lang="en-US"/>
        </a:p>
      </dgm:t>
    </dgm:pt>
    <dgm:pt modelId="{99DBBA86-4828-4DCB-932D-417D5F79B8B1}">
      <dgm:prSet phldrT="[Text]" custT="1">
        <dgm:style>
          <a:lnRef idx="2">
            <a:schemeClr val="accent2"/>
          </a:lnRef>
          <a:fillRef idx="1">
            <a:schemeClr val="lt1"/>
          </a:fillRef>
          <a:effectRef idx="0">
            <a:schemeClr val="accent2"/>
          </a:effectRef>
          <a:fontRef idx="minor">
            <a:schemeClr val="dk1"/>
          </a:fontRef>
        </dgm:style>
      </dgm:prSet>
      <dgm:spPr>
        <a:solidFill>
          <a:schemeClr val="accent2"/>
        </a:solidFill>
        <a:ln>
          <a:solidFill>
            <a:schemeClr val="accent2"/>
          </a:solidFill>
        </a:ln>
      </dgm:spPr>
      <dgm:t>
        <a:bodyPr/>
        <a:lstStyle/>
        <a:p>
          <a:r>
            <a:rPr lang="en-US" sz="1800" dirty="0" smtClean="0">
              <a:latin typeface="Chivo Light" panose="020B0604020202020204" charset="0"/>
            </a:rPr>
            <a:t>Cost and Price Analysis</a:t>
          </a:r>
          <a:endParaRPr lang="en-US" sz="1800" dirty="0">
            <a:latin typeface="Chivo Light" panose="020B0604020202020204" charset="0"/>
          </a:endParaRPr>
        </a:p>
      </dgm:t>
    </dgm:pt>
    <dgm:pt modelId="{7E7D130F-66D0-4B1F-B712-A4EA731B3F66}" type="parTrans" cxnId="{C00C08BC-F9CC-4B12-8D8A-4F46617AEE01}">
      <dgm:prSet/>
      <dgm:spPr/>
      <dgm:t>
        <a:bodyPr/>
        <a:lstStyle/>
        <a:p>
          <a:endParaRPr lang="en-US"/>
        </a:p>
      </dgm:t>
    </dgm:pt>
    <dgm:pt modelId="{42960015-77CD-4C94-B8B4-8B10BE9DF1FD}" type="sibTrans" cxnId="{C00C08BC-F9CC-4B12-8D8A-4F46617AEE01}">
      <dgm:prSet/>
      <dgm:spPr/>
      <dgm:t>
        <a:bodyPr/>
        <a:lstStyle/>
        <a:p>
          <a:endParaRPr lang="en-US"/>
        </a:p>
      </dgm:t>
    </dgm:pt>
    <dgm:pt modelId="{CA0C5D13-8282-4FAE-B38C-3AAB3AEE1AA9}">
      <dgm:prSet phldrT="[Text]" custT="1">
        <dgm:style>
          <a:lnRef idx="2">
            <a:schemeClr val="accent2"/>
          </a:lnRef>
          <a:fillRef idx="1">
            <a:schemeClr val="lt1"/>
          </a:fillRef>
          <a:effectRef idx="0">
            <a:schemeClr val="accent2"/>
          </a:effectRef>
          <a:fontRef idx="minor">
            <a:schemeClr val="dk1"/>
          </a:fontRef>
        </dgm:style>
      </dgm:prSet>
      <dgm:spPr>
        <a:solidFill>
          <a:schemeClr val="accent2"/>
        </a:solidFill>
        <a:ln>
          <a:solidFill>
            <a:schemeClr val="accent2"/>
          </a:solidFill>
        </a:ln>
      </dgm:spPr>
      <dgm:t>
        <a:bodyPr/>
        <a:lstStyle/>
        <a:p>
          <a:r>
            <a:rPr lang="en-US" sz="1800" dirty="0" smtClean="0">
              <a:latin typeface="Chivo Light" panose="020B0604020202020204" charset="0"/>
            </a:rPr>
            <a:t>Procurement Review</a:t>
          </a:r>
          <a:endParaRPr lang="en-US" sz="1800" dirty="0">
            <a:latin typeface="Chivo Light" panose="020B0604020202020204" charset="0"/>
          </a:endParaRPr>
        </a:p>
      </dgm:t>
    </dgm:pt>
    <dgm:pt modelId="{7CBFE72A-B98F-4F18-ABE6-8FCE8B6B9F86}" type="parTrans" cxnId="{ED7D195D-9D03-48AA-A882-555CC1609562}">
      <dgm:prSet/>
      <dgm:spPr/>
      <dgm:t>
        <a:bodyPr/>
        <a:lstStyle/>
        <a:p>
          <a:endParaRPr lang="en-US"/>
        </a:p>
      </dgm:t>
    </dgm:pt>
    <dgm:pt modelId="{E665A1DC-D8FF-4D47-87F9-E3130840C3DC}" type="sibTrans" cxnId="{ED7D195D-9D03-48AA-A882-555CC1609562}">
      <dgm:prSet/>
      <dgm:spPr/>
      <dgm:t>
        <a:bodyPr/>
        <a:lstStyle/>
        <a:p>
          <a:endParaRPr lang="en-US"/>
        </a:p>
      </dgm:t>
    </dgm:pt>
    <dgm:pt modelId="{2DC7224C-BE2C-400F-8742-79E833CB9387}">
      <dgm:prSet phldrT="[Text]" custT="1">
        <dgm:style>
          <a:lnRef idx="2">
            <a:schemeClr val="accent2"/>
          </a:lnRef>
          <a:fillRef idx="1">
            <a:schemeClr val="lt1"/>
          </a:fillRef>
          <a:effectRef idx="0">
            <a:schemeClr val="accent2"/>
          </a:effectRef>
          <a:fontRef idx="minor">
            <a:schemeClr val="dk1"/>
          </a:fontRef>
        </dgm:style>
      </dgm:prSet>
      <dgm:spPr>
        <a:solidFill>
          <a:schemeClr val="accent2"/>
        </a:solidFill>
        <a:ln>
          <a:solidFill>
            <a:schemeClr val="accent2"/>
          </a:solidFill>
        </a:ln>
      </dgm:spPr>
      <dgm:t>
        <a:bodyPr/>
        <a:lstStyle/>
        <a:p>
          <a:r>
            <a:rPr lang="en-US" sz="1800" dirty="0" smtClean="0">
              <a:latin typeface="Chivo Light" panose="020B0604020202020204" charset="0"/>
            </a:rPr>
            <a:t>Geographic Preference</a:t>
          </a:r>
          <a:endParaRPr lang="en-US" sz="1800" dirty="0">
            <a:latin typeface="Chivo Light" panose="020B0604020202020204" charset="0"/>
          </a:endParaRPr>
        </a:p>
      </dgm:t>
    </dgm:pt>
    <dgm:pt modelId="{F7BF021D-B24D-4881-B7F7-F16F277FC8A5}" type="parTrans" cxnId="{E7E52B03-3D83-421E-826F-AE8D3194065E}">
      <dgm:prSet/>
      <dgm:spPr/>
      <dgm:t>
        <a:bodyPr/>
        <a:lstStyle/>
        <a:p>
          <a:endParaRPr lang="en-US"/>
        </a:p>
      </dgm:t>
    </dgm:pt>
    <dgm:pt modelId="{22194F22-AA93-46DC-9608-5ED25DDCDCB3}" type="sibTrans" cxnId="{E7E52B03-3D83-421E-826F-AE8D3194065E}">
      <dgm:prSet/>
      <dgm:spPr/>
      <dgm:t>
        <a:bodyPr/>
        <a:lstStyle/>
        <a:p>
          <a:endParaRPr lang="en-US"/>
        </a:p>
      </dgm:t>
    </dgm:pt>
    <dgm:pt modelId="{D245ABCE-FFE8-4111-B3B4-8F2F3784DFA5}" type="pres">
      <dgm:prSet presAssocID="{C4E67F78-00FD-4291-B967-1956CC66296C}" presName="linear" presStyleCnt="0">
        <dgm:presLayoutVars>
          <dgm:dir/>
          <dgm:animLvl val="lvl"/>
          <dgm:resizeHandles val="exact"/>
        </dgm:presLayoutVars>
      </dgm:prSet>
      <dgm:spPr/>
      <dgm:t>
        <a:bodyPr/>
        <a:lstStyle/>
        <a:p>
          <a:endParaRPr lang="en-US"/>
        </a:p>
      </dgm:t>
    </dgm:pt>
    <dgm:pt modelId="{DC2FFF98-8272-46C8-9548-370675A9B0D8}" type="pres">
      <dgm:prSet presAssocID="{AEBD515D-455F-46F9-9B5B-58D486498904}" presName="parentLin" presStyleCnt="0"/>
      <dgm:spPr/>
    </dgm:pt>
    <dgm:pt modelId="{FCEB2EB4-0EAE-4516-AE5F-6082DCA20451}" type="pres">
      <dgm:prSet presAssocID="{AEBD515D-455F-46F9-9B5B-58D486498904}" presName="parentLeftMargin" presStyleLbl="node1" presStyleIdx="0" presStyleCnt="5"/>
      <dgm:spPr/>
      <dgm:t>
        <a:bodyPr/>
        <a:lstStyle/>
        <a:p>
          <a:endParaRPr lang="en-US"/>
        </a:p>
      </dgm:t>
    </dgm:pt>
    <dgm:pt modelId="{23E0FF7F-701D-4217-9FB3-4EDDD0923C84}" type="pres">
      <dgm:prSet presAssocID="{AEBD515D-455F-46F9-9B5B-58D486498904}" presName="parentText" presStyleLbl="node1" presStyleIdx="0" presStyleCnt="5">
        <dgm:presLayoutVars>
          <dgm:chMax val="0"/>
          <dgm:bulletEnabled val="1"/>
        </dgm:presLayoutVars>
      </dgm:prSet>
      <dgm:spPr/>
      <dgm:t>
        <a:bodyPr/>
        <a:lstStyle/>
        <a:p>
          <a:endParaRPr lang="en-US"/>
        </a:p>
      </dgm:t>
    </dgm:pt>
    <dgm:pt modelId="{D6E4C667-0658-4BF0-A491-AEB9A6F53435}" type="pres">
      <dgm:prSet presAssocID="{AEBD515D-455F-46F9-9B5B-58D486498904}" presName="negativeSpace" presStyleCnt="0"/>
      <dgm:spPr/>
    </dgm:pt>
    <dgm:pt modelId="{A31D1CE8-208D-4293-A70F-2FEB0F1DF834}" type="pres">
      <dgm:prSet presAssocID="{AEBD515D-455F-46F9-9B5B-58D486498904}" presName="childText" presStyleLbl="conFgAcc1" presStyleIdx="0" presStyleCnt="5">
        <dgm:presLayoutVars>
          <dgm:bulletEnabled val="1"/>
        </dgm:presLayoutVars>
        <dgm:style>
          <a:lnRef idx="2">
            <a:schemeClr val="accent5"/>
          </a:lnRef>
          <a:fillRef idx="1">
            <a:schemeClr val="lt1"/>
          </a:fillRef>
          <a:effectRef idx="0">
            <a:schemeClr val="accent5"/>
          </a:effectRef>
          <a:fontRef idx="minor">
            <a:schemeClr val="dk1"/>
          </a:fontRef>
        </dgm:style>
      </dgm:prSet>
      <dgm:spPr>
        <a:noFill/>
        <a:ln>
          <a:solidFill>
            <a:schemeClr val="accent2"/>
          </a:solidFill>
        </a:ln>
      </dgm:spPr>
    </dgm:pt>
    <dgm:pt modelId="{62C2A574-1A80-453D-A6F3-ADBFA20B5F3D}" type="pres">
      <dgm:prSet presAssocID="{332D7E2A-9996-467A-A2DD-D2E83213A6AC}" presName="spaceBetweenRectangles" presStyleCnt="0"/>
      <dgm:spPr/>
    </dgm:pt>
    <dgm:pt modelId="{952394F3-E83C-46DF-8A1F-E8809AAD2963}" type="pres">
      <dgm:prSet presAssocID="{B2B1B895-43E5-4A82-AF92-4067769E7E05}" presName="parentLin" presStyleCnt="0"/>
      <dgm:spPr/>
    </dgm:pt>
    <dgm:pt modelId="{970C3B46-73AE-4F8F-9D46-F27496A55BF8}" type="pres">
      <dgm:prSet presAssocID="{B2B1B895-43E5-4A82-AF92-4067769E7E05}" presName="parentLeftMargin" presStyleLbl="node1" presStyleIdx="0" presStyleCnt="5"/>
      <dgm:spPr/>
      <dgm:t>
        <a:bodyPr/>
        <a:lstStyle/>
        <a:p>
          <a:endParaRPr lang="en-US"/>
        </a:p>
      </dgm:t>
    </dgm:pt>
    <dgm:pt modelId="{F1695CE4-8D30-40D0-93D9-5916DD201DD5}" type="pres">
      <dgm:prSet presAssocID="{B2B1B895-43E5-4A82-AF92-4067769E7E05}" presName="parentText" presStyleLbl="node1" presStyleIdx="1" presStyleCnt="5">
        <dgm:presLayoutVars>
          <dgm:chMax val="0"/>
          <dgm:bulletEnabled val="1"/>
        </dgm:presLayoutVars>
      </dgm:prSet>
      <dgm:spPr/>
      <dgm:t>
        <a:bodyPr/>
        <a:lstStyle/>
        <a:p>
          <a:endParaRPr lang="en-US"/>
        </a:p>
      </dgm:t>
    </dgm:pt>
    <dgm:pt modelId="{F125B6D8-E6EC-4399-903D-B89D10D91164}" type="pres">
      <dgm:prSet presAssocID="{B2B1B895-43E5-4A82-AF92-4067769E7E05}" presName="negativeSpace" presStyleCnt="0"/>
      <dgm:spPr/>
    </dgm:pt>
    <dgm:pt modelId="{C6C3EDA0-73BC-40B5-8246-34FC62B197A3}" type="pres">
      <dgm:prSet presAssocID="{B2B1B895-43E5-4A82-AF92-4067769E7E05}" presName="childText" presStyleLbl="conFgAcc1" presStyleIdx="1" presStyleCnt="5">
        <dgm:presLayoutVars>
          <dgm:bulletEnabled val="1"/>
        </dgm:presLayoutVars>
        <dgm:style>
          <a:lnRef idx="2">
            <a:schemeClr val="accent2"/>
          </a:lnRef>
          <a:fillRef idx="1">
            <a:schemeClr val="lt1"/>
          </a:fillRef>
          <a:effectRef idx="0">
            <a:schemeClr val="accent2"/>
          </a:effectRef>
          <a:fontRef idx="minor">
            <a:schemeClr val="dk1"/>
          </a:fontRef>
        </dgm:style>
      </dgm:prSet>
      <dgm:spPr>
        <a:ln>
          <a:solidFill>
            <a:schemeClr val="accent2"/>
          </a:solidFill>
        </a:ln>
      </dgm:spPr>
      <dgm:t>
        <a:bodyPr/>
        <a:lstStyle/>
        <a:p>
          <a:endParaRPr lang="en-US"/>
        </a:p>
      </dgm:t>
    </dgm:pt>
    <dgm:pt modelId="{127A6761-64B2-411B-AED2-682D89CEB927}" type="pres">
      <dgm:prSet presAssocID="{FFFAE8B8-F49C-4234-8C90-9D1DD774B7A7}" presName="spaceBetweenRectangles" presStyleCnt="0"/>
      <dgm:spPr/>
    </dgm:pt>
    <dgm:pt modelId="{4F236EC2-C4C2-4E93-A962-17FF5642ADD9}" type="pres">
      <dgm:prSet presAssocID="{99DBBA86-4828-4DCB-932D-417D5F79B8B1}" presName="parentLin" presStyleCnt="0"/>
      <dgm:spPr/>
    </dgm:pt>
    <dgm:pt modelId="{0BFDD953-6308-4555-8357-2CF49583B5DA}" type="pres">
      <dgm:prSet presAssocID="{99DBBA86-4828-4DCB-932D-417D5F79B8B1}" presName="parentLeftMargin" presStyleLbl="node1" presStyleIdx="1" presStyleCnt="5"/>
      <dgm:spPr/>
      <dgm:t>
        <a:bodyPr/>
        <a:lstStyle/>
        <a:p>
          <a:endParaRPr lang="en-US"/>
        </a:p>
      </dgm:t>
    </dgm:pt>
    <dgm:pt modelId="{4E08E453-2CC9-4D80-BECB-101EB5F93CC2}" type="pres">
      <dgm:prSet presAssocID="{99DBBA86-4828-4DCB-932D-417D5F79B8B1}" presName="parentText" presStyleLbl="node1" presStyleIdx="2" presStyleCnt="5">
        <dgm:presLayoutVars>
          <dgm:chMax val="0"/>
          <dgm:bulletEnabled val="1"/>
        </dgm:presLayoutVars>
      </dgm:prSet>
      <dgm:spPr/>
      <dgm:t>
        <a:bodyPr/>
        <a:lstStyle/>
        <a:p>
          <a:endParaRPr lang="en-US"/>
        </a:p>
      </dgm:t>
    </dgm:pt>
    <dgm:pt modelId="{E38F3F95-C9BE-4C3B-AFD8-BC507B6195FE}" type="pres">
      <dgm:prSet presAssocID="{99DBBA86-4828-4DCB-932D-417D5F79B8B1}" presName="negativeSpace" presStyleCnt="0"/>
      <dgm:spPr/>
    </dgm:pt>
    <dgm:pt modelId="{DB06000D-2071-49C5-9EB8-9B8715DD783E}" type="pres">
      <dgm:prSet presAssocID="{99DBBA86-4828-4DCB-932D-417D5F79B8B1}" presName="childText" presStyleLbl="conFgAcc1" presStyleIdx="2" presStyleCnt="5">
        <dgm:presLayoutVars>
          <dgm:bulletEnabled val="1"/>
        </dgm:presLayoutVars>
        <dgm:style>
          <a:lnRef idx="2">
            <a:schemeClr val="accent2"/>
          </a:lnRef>
          <a:fillRef idx="1">
            <a:schemeClr val="lt1"/>
          </a:fillRef>
          <a:effectRef idx="0">
            <a:schemeClr val="accent2"/>
          </a:effectRef>
          <a:fontRef idx="minor">
            <a:schemeClr val="dk1"/>
          </a:fontRef>
        </dgm:style>
      </dgm:prSet>
      <dgm:spPr>
        <a:ln>
          <a:solidFill>
            <a:schemeClr val="accent2"/>
          </a:solidFill>
        </a:ln>
      </dgm:spPr>
    </dgm:pt>
    <dgm:pt modelId="{04A8059E-9A3F-4980-98BF-C08429ADA176}" type="pres">
      <dgm:prSet presAssocID="{42960015-77CD-4C94-B8B4-8B10BE9DF1FD}" presName="spaceBetweenRectangles" presStyleCnt="0"/>
      <dgm:spPr/>
    </dgm:pt>
    <dgm:pt modelId="{AE33B272-15F4-4ED8-98D1-BF4676E17909}" type="pres">
      <dgm:prSet presAssocID="{CA0C5D13-8282-4FAE-B38C-3AAB3AEE1AA9}" presName="parentLin" presStyleCnt="0"/>
      <dgm:spPr/>
    </dgm:pt>
    <dgm:pt modelId="{EF82577D-FE4C-4F19-8C09-A9A2DF2283D9}" type="pres">
      <dgm:prSet presAssocID="{CA0C5D13-8282-4FAE-B38C-3AAB3AEE1AA9}" presName="parentLeftMargin" presStyleLbl="node1" presStyleIdx="2" presStyleCnt="5"/>
      <dgm:spPr/>
      <dgm:t>
        <a:bodyPr/>
        <a:lstStyle/>
        <a:p>
          <a:endParaRPr lang="en-US"/>
        </a:p>
      </dgm:t>
    </dgm:pt>
    <dgm:pt modelId="{72553E77-A842-4E83-972E-F899AF59539E}" type="pres">
      <dgm:prSet presAssocID="{CA0C5D13-8282-4FAE-B38C-3AAB3AEE1AA9}" presName="parentText" presStyleLbl="node1" presStyleIdx="3" presStyleCnt="5">
        <dgm:presLayoutVars>
          <dgm:chMax val="0"/>
          <dgm:bulletEnabled val="1"/>
        </dgm:presLayoutVars>
      </dgm:prSet>
      <dgm:spPr/>
      <dgm:t>
        <a:bodyPr/>
        <a:lstStyle/>
        <a:p>
          <a:endParaRPr lang="en-US"/>
        </a:p>
      </dgm:t>
    </dgm:pt>
    <dgm:pt modelId="{E604DDBE-1B22-4761-91E9-6FFD2E0A18A9}" type="pres">
      <dgm:prSet presAssocID="{CA0C5D13-8282-4FAE-B38C-3AAB3AEE1AA9}" presName="negativeSpace" presStyleCnt="0"/>
      <dgm:spPr/>
    </dgm:pt>
    <dgm:pt modelId="{2ACD8F6A-5294-4E57-93CB-CF8CE2814F9D}" type="pres">
      <dgm:prSet presAssocID="{CA0C5D13-8282-4FAE-B38C-3AAB3AEE1AA9}" presName="childText" presStyleLbl="conFgAcc1" presStyleIdx="3" presStyleCnt="5">
        <dgm:presLayoutVars>
          <dgm:bulletEnabled val="1"/>
        </dgm:presLayoutVars>
        <dgm:style>
          <a:lnRef idx="2">
            <a:schemeClr val="accent2"/>
          </a:lnRef>
          <a:fillRef idx="1">
            <a:schemeClr val="lt1"/>
          </a:fillRef>
          <a:effectRef idx="0">
            <a:schemeClr val="accent2"/>
          </a:effectRef>
          <a:fontRef idx="minor">
            <a:schemeClr val="dk1"/>
          </a:fontRef>
        </dgm:style>
      </dgm:prSet>
      <dgm:spPr>
        <a:ln>
          <a:solidFill>
            <a:schemeClr val="accent2"/>
          </a:solidFill>
        </a:ln>
      </dgm:spPr>
    </dgm:pt>
    <dgm:pt modelId="{1BC95763-9372-43AF-803E-5C45D365840A}" type="pres">
      <dgm:prSet presAssocID="{E665A1DC-D8FF-4D47-87F9-E3130840C3DC}" presName="spaceBetweenRectangles" presStyleCnt="0"/>
      <dgm:spPr/>
    </dgm:pt>
    <dgm:pt modelId="{46696789-B739-4DDC-9C08-07D4632A280C}" type="pres">
      <dgm:prSet presAssocID="{2DC7224C-BE2C-400F-8742-79E833CB9387}" presName="parentLin" presStyleCnt="0"/>
      <dgm:spPr/>
    </dgm:pt>
    <dgm:pt modelId="{654C3B13-773E-4248-8898-8E31C6B860C8}" type="pres">
      <dgm:prSet presAssocID="{2DC7224C-BE2C-400F-8742-79E833CB9387}" presName="parentLeftMargin" presStyleLbl="node1" presStyleIdx="3" presStyleCnt="5"/>
      <dgm:spPr/>
      <dgm:t>
        <a:bodyPr/>
        <a:lstStyle/>
        <a:p>
          <a:endParaRPr lang="en-US"/>
        </a:p>
      </dgm:t>
    </dgm:pt>
    <dgm:pt modelId="{D01139DE-7819-4F11-85F7-FD2014518144}" type="pres">
      <dgm:prSet presAssocID="{2DC7224C-BE2C-400F-8742-79E833CB9387}" presName="parentText" presStyleLbl="node1" presStyleIdx="4" presStyleCnt="5">
        <dgm:presLayoutVars>
          <dgm:chMax val="0"/>
          <dgm:bulletEnabled val="1"/>
        </dgm:presLayoutVars>
      </dgm:prSet>
      <dgm:spPr/>
      <dgm:t>
        <a:bodyPr/>
        <a:lstStyle/>
        <a:p>
          <a:endParaRPr lang="en-US"/>
        </a:p>
      </dgm:t>
    </dgm:pt>
    <dgm:pt modelId="{7DF0F265-D749-4DA4-B854-7561BC7F4D5B}" type="pres">
      <dgm:prSet presAssocID="{2DC7224C-BE2C-400F-8742-79E833CB9387}" presName="negativeSpace" presStyleCnt="0"/>
      <dgm:spPr/>
    </dgm:pt>
    <dgm:pt modelId="{3A928960-05CF-4A5B-A526-BC95FB90BE44}" type="pres">
      <dgm:prSet presAssocID="{2DC7224C-BE2C-400F-8742-79E833CB9387}" presName="childText" presStyleLbl="conFgAcc1" presStyleIdx="4" presStyleCnt="5">
        <dgm:presLayoutVars>
          <dgm:bulletEnabled val="1"/>
        </dgm:presLayoutVars>
        <dgm:style>
          <a:lnRef idx="2">
            <a:schemeClr val="accent2"/>
          </a:lnRef>
          <a:fillRef idx="1">
            <a:schemeClr val="lt1"/>
          </a:fillRef>
          <a:effectRef idx="0">
            <a:schemeClr val="accent2"/>
          </a:effectRef>
          <a:fontRef idx="minor">
            <a:schemeClr val="dk1"/>
          </a:fontRef>
        </dgm:style>
      </dgm:prSet>
      <dgm:spPr>
        <a:ln>
          <a:solidFill>
            <a:schemeClr val="accent2"/>
          </a:solidFill>
        </a:ln>
      </dgm:spPr>
    </dgm:pt>
  </dgm:ptLst>
  <dgm:cxnLst>
    <dgm:cxn modelId="{F56019BE-F8A8-4584-BC1E-11F3C8BA5E6C}" type="presOf" srcId="{99DBBA86-4828-4DCB-932D-417D5F79B8B1}" destId="{4E08E453-2CC9-4D80-BECB-101EB5F93CC2}" srcOrd="1" destOrd="0" presId="urn:microsoft.com/office/officeart/2005/8/layout/list1"/>
    <dgm:cxn modelId="{F07E3B43-6428-4AED-BC13-22E7328669EE}" type="presOf" srcId="{99DBBA86-4828-4DCB-932D-417D5F79B8B1}" destId="{0BFDD953-6308-4555-8357-2CF49583B5DA}" srcOrd="0" destOrd="0" presId="urn:microsoft.com/office/officeart/2005/8/layout/list1"/>
    <dgm:cxn modelId="{4FFCF9A5-FF5A-4647-ADA6-9C89FAF5307D}" type="presOf" srcId="{2DC7224C-BE2C-400F-8742-79E833CB9387}" destId="{654C3B13-773E-4248-8898-8E31C6B860C8}" srcOrd="0" destOrd="0" presId="urn:microsoft.com/office/officeart/2005/8/layout/list1"/>
    <dgm:cxn modelId="{ED7D195D-9D03-48AA-A882-555CC1609562}" srcId="{C4E67F78-00FD-4291-B967-1956CC66296C}" destId="{CA0C5D13-8282-4FAE-B38C-3AAB3AEE1AA9}" srcOrd="3" destOrd="0" parTransId="{7CBFE72A-B98F-4F18-ABE6-8FCE8B6B9F86}" sibTransId="{E665A1DC-D8FF-4D47-87F9-E3130840C3DC}"/>
    <dgm:cxn modelId="{4FC4A221-FEB1-4596-82AC-855BBF4F2DC4}" type="presOf" srcId="{B2B1B895-43E5-4A82-AF92-4067769E7E05}" destId="{F1695CE4-8D30-40D0-93D9-5916DD201DD5}" srcOrd="1" destOrd="0" presId="urn:microsoft.com/office/officeart/2005/8/layout/list1"/>
    <dgm:cxn modelId="{231BA698-7690-4FE0-8925-86F11857D72F}" type="presOf" srcId="{B2B1B895-43E5-4A82-AF92-4067769E7E05}" destId="{970C3B46-73AE-4F8F-9D46-F27496A55BF8}" srcOrd="0" destOrd="0" presId="urn:microsoft.com/office/officeart/2005/8/layout/list1"/>
    <dgm:cxn modelId="{E7E52B03-3D83-421E-826F-AE8D3194065E}" srcId="{C4E67F78-00FD-4291-B967-1956CC66296C}" destId="{2DC7224C-BE2C-400F-8742-79E833CB9387}" srcOrd="4" destOrd="0" parTransId="{F7BF021D-B24D-4881-B7F7-F16F277FC8A5}" sibTransId="{22194F22-AA93-46DC-9608-5ED25DDCDCB3}"/>
    <dgm:cxn modelId="{6E5ED192-E56C-45B3-85F0-10E4419EFD70}" srcId="{C4E67F78-00FD-4291-B967-1956CC66296C}" destId="{AEBD515D-455F-46F9-9B5B-58D486498904}" srcOrd="0" destOrd="0" parTransId="{85DF36FD-5605-4727-B01B-2387A48C43CF}" sibTransId="{332D7E2A-9996-467A-A2DD-D2E83213A6AC}"/>
    <dgm:cxn modelId="{FE62DDD8-4020-46D6-AB71-DB16F852999C}" type="presOf" srcId="{AEBD515D-455F-46F9-9B5B-58D486498904}" destId="{FCEB2EB4-0EAE-4516-AE5F-6082DCA20451}" srcOrd="0" destOrd="0" presId="urn:microsoft.com/office/officeart/2005/8/layout/list1"/>
    <dgm:cxn modelId="{BF91FEFD-21BC-4531-BE13-BDDD25E0A466}" type="presOf" srcId="{AEBD515D-455F-46F9-9B5B-58D486498904}" destId="{23E0FF7F-701D-4217-9FB3-4EDDD0923C84}" srcOrd="1" destOrd="0" presId="urn:microsoft.com/office/officeart/2005/8/layout/list1"/>
    <dgm:cxn modelId="{46ABE187-44DD-4ED1-9778-D4C81835680E}" type="presOf" srcId="{2DC7224C-BE2C-400F-8742-79E833CB9387}" destId="{D01139DE-7819-4F11-85F7-FD2014518144}" srcOrd="1" destOrd="0" presId="urn:microsoft.com/office/officeart/2005/8/layout/list1"/>
    <dgm:cxn modelId="{1E89857F-DB32-42D0-A5D5-1947801D4CC1}" srcId="{C4E67F78-00FD-4291-B967-1956CC66296C}" destId="{B2B1B895-43E5-4A82-AF92-4067769E7E05}" srcOrd="1" destOrd="0" parTransId="{0B3DBA63-CB5B-440F-8E34-B56E0CB8FE95}" sibTransId="{FFFAE8B8-F49C-4234-8C90-9D1DD774B7A7}"/>
    <dgm:cxn modelId="{0BE2ACD2-F682-44BE-9365-8CD80C1FBAC9}" type="presOf" srcId="{CA0C5D13-8282-4FAE-B38C-3AAB3AEE1AA9}" destId="{EF82577D-FE4C-4F19-8C09-A9A2DF2283D9}" srcOrd="0" destOrd="0" presId="urn:microsoft.com/office/officeart/2005/8/layout/list1"/>
    <dgm:cxn modelId="{E065CE77-7035-4A35-ACE2-8F7C005122CC}" type="presOf" srcId="{CA0C5D13-8282-4FAE-B38C-3AAB3AEE1AA9}" destId="{72553E77-A842-4E83-972E-F899AF59539E}" srcOrd="1" destOrd="0" presId="urn:microsoft.com/office/officeart/2005/8/layout/list1"/>
    <dgm:cxn modelId="{92F25802-0EEE-4631-9333-6F8367B839D7}" type="presOf" srcId="{C4E67F78-00FD-4291-B967-1956CC66296C}" destId="{D245ABCE-FFE8-4111-B3B4-8F2F3784DFA5}" srcOrd="0" destOrd="0" presId="urn:microsoft.com/office/officeart/2005/8/layout/list1"/>
    <dgm:cxn modelId="{C00C08BC-F9CC-4B12-8D8A-4F46617AEE01}" srcId="{C4E67F78-00FD-4291-B967-1956CC66296C}" destId="{99DBBA86-4828-4DCB-932D-417D5F79B8B1}" srcOrd="2" destOrd="0" parTransId="{7E7D130F-66D0-4B1F-B712-A4EA731B3F66}" sibTransId="{42960015-77CD-4C94-B8B4-8B10BE9DF1FD}"/>
    <dgm:cxn modelId="{AAA23E41-0DF1-4BD7-A59A-8A2909F637BC}" type="presParOf" srcId="{D245ABCE-FFE8-4111-B3B4-8F2F3784DFA5}" destId="{DC2FFF98-8272-46C8-9548-370675A9B0D8}" srcOrd="0" destOrd="0" presId="urn:microsoft.com/office/officeart/2005/8/layout/list1"/>
    <dgm:cxn modelId="{E20FE26B-2739-4253-8693-AB78733AEC0C}" type="presParOf" srcId="{DC2FFF98-8272-46C8-9548-370675A9B0D8}" destId="{FCEB2EB4-0EAE-4516-AE5F-6082DCA20451}" srcOrd="0" destOrd="0" presId="urn:microsoft.com/office/officeart/2005/8/layout/list1"/>
    <dgm:cxn modelId="{402EE106-1A4A-4850-A5B7-44DD8E0F81A8}" type="presParOf" srcId="{DC2FFF98-8272-46C8-9548-370675A9B0D8}" destId="{23E0FF7F-701D-4217-9FB3-4EDDD0923C84}" srcOrd="1" destOrd="0" presId="urn:microsoft.com/office/officeart/2005/8/layout/list1"/>
    <dgm:cxn modelId="{C33874DD-43D0-40D4-BA71-60B030E6E876}" type="presParOf" srcId="{D245ABCE-FFE8-4111-B3B4-8F2F3784DFA5}" destId="{D6E4C667-0658-4BF0-A491-AEB9A6F53435}" srcOrd="1" destOrd="0" presId="urn:microsoft.com/office/officeart/2005/8/layout/list1"/>
    <dgm:cxn modelId="{7991BB94-6708-40AD-B124-A0ADB3985FDB}" type="presParOf" srcId="{D245ABCE-FFE8-4111-B3B4-8F2F3784DFA5}" destId="{A31D1CE8-208D-4293-A70F-2FEB0F1DF834}" srcOrd="2" destOrd="0" presId="urn:microsoft.com/office/officeart/2005/8/layout/list1"/>
    <dgm:cxn modelId="{170218D0-7624-4168-A005-05614497E3B8}" type="presParOf" srcId="{D245ABCE-FFE8-4111-B3B4-8F2F3784DFA5}" destId="{62C2A574-1A80-453D-A6F3-ADBFA20B5F3D}" srcOrd="3" destOrd="0" presId="urn:microsoft.com/office/officeart/2005/8/layout/list1"/>
    <dgm:cxn modelId="{3A35C53A-406C-4B4F-AE2B-20FEB3E3DFE6}" type="presParOf" srcId="{D245ABCE-FFE8-4111-B3B4-8F2F3784DFA5}" destId="{952394F3-E83C-46DF-8A1F-E8809AAD2963}" srcOrd="4" destOrd="0" presId="urn:microsoft.com/office/officeart/2005/8/layout/list1"/>
    <dgm:cxn modelId="{0F19A0F3-8F72-4A9C-A7B7-3B6A270E895E}" type="presParOf" srcId="{952394F3-E83C-46DF-8A1F-E8809AAD2963}" destId="{970C3B46-73AE-4F8F-9D46-F27496A55BF8}" srcOrd="0" destOrd="0" presId="urn:microsoft.com/office/officeart/2005/8/layout/list1"/>
    <dgm:cxn modelId="{71670A53-34E8-43B7-B248-7D53221758C4}" type="presParOf" srcId="{952394F3-E83C-46DF-8A1F-E8809AAD2963}" destId="{F1695CE4-8D30-40D0-93D9-5916DD201DD5}" srcOrd="1" destOrd="0" presId="urn:microsoft.com/office/officeart/2005/8/layout/list1"/>
    <dgm:cxn modelId="{2C12DE47-6CCE-422B-B96A-D6AAE0A275F5}" type="presParOf" srcId="{D245ABCE-FFE8-4111-B3B4-8F2F3784DFA5}" destId="{F125B6D8-E6EC-4399-903D-B89D10D91164}" srcOrd="5" destOrd="0" presId="urn:microsoft.com/office/officeart/2005/8/layout/list1"/>
    <dgm:cxn modelId="{E0F531A3-7DD3-401C-8132-1DEAFA371A5F}" type="presParOf" srcId="{D245ABCE-FFE8-4111-B3B4-8F2F3784DFA5}" destId="{C6C3EDA0-73BC-40B5-8246-34FC62B197A3}" srcOrd="6" destOrd="0" presId="urn:microsoft.com/office/officeart/2005/8/layout/list1"/>
    <dgm:cxn modelId="{75A366CA-79DE-45CF-BCB6-0AF8374248D5}" type="presParOf" srcId="{D245ABCE-FFE8-4111-B3B4-8F2F3784DFA5}" destId="{127A6761-64B2-411B-AED2-682D89CEB927}" srcOrd="7" destOrd="0" presId="urn:microsoft.com/office/officeart/2005/8/layout/list1"/>
    <dgm:cxn modelId="{09C65F9A-4530-4CDD-B891-6FDD94B29C8A}" type="presParOf" srcId="{D245ABCE-FFE8-4111-B3B4-8F2F3784DFA5}" destId="{4F236EC2-C4C2-4E93-A962-17FF5642ADD9}" srcOrd="8" destOrd="0" presId="urn:microsoft.com/office/officeart/2005/8/layout/list1"/>
    <dgm:cxn modelId="{90BC2DDF-8ACD-4DE6-8F32-33F929462EC5}" type="presParOf" srcId="{4F236EC2-C4C2-4E93-A962-17FF5642ADD9}" destId="{0BFDD953-6308-4555-8357-2CF49583B5DA}" srcOrd="0" destOrd="0" presId="urn:microsoft.com/office/officeart/2005/8/layout/list1"/>
    <dgm:cxn modelId="{8EA957AC-FF87-425E-B36F-A89F3C912966}" type="presParOf" srcId="{4F236EC2-C4C2-4E93-A962-17FF5642ADD9}" destId="{4E08E453-2CC9-4D80-BECB-101EB5F93CC2}" srcOrd="1" destOrd="0" presId="urn:microsoft.com/office/officeart/2005/8/layout/list1"/>
    <dgm:cxn modelId="{B5CC01AF-4834-4804-8BF1-52C68D050A9C}" type="presParOf" srcId="{D245ABCE-FFE8-4111-B3B4-8F2F3784DFA5}" destId="{E38F3F95-C9BE-4C3B-AFD8-BC507B6195FE}" srcOrd="9" destOrd="0" presId="urn:microsoft.com/office/officeart/2005/8/layout/list1"/>
    <dgm:cxn modelId="{ACAB1C0B-4C36-42D7-988A-22596DC7B7DF}" type="presParOf" srcId="{D245ABCE-FFE8-4111-B3B4-8F2F3784DFA5}" destId="{DB06000D-2071-49C5-9EB8-9B8715DD783E}" srcOrd="10" destOrd="0" presId="urn:microsoft.com/office/officeart/2005/8/layout/list1"/>
    <dgm:cxn modelId="{EC4F786F-D24B-45C6-9626-5C5397EC0356}" type="presParOf" srcId="{D245ABCE-FFE8-4111-B3B4-8F2F3784DFA5}" destId="{04A8059E-9A3F-4980-98BF-C08429ADA176}" srcOrd="11" destOrd="0" presId="urn:microsoft.com/office/officeart/2005/8/layout/list1"/>
    <dgm:cxn modelId="{6A1DF8DA-4578-4275-91E1-95BA2600D9F5}" type="presParOf" srcId="{D245ABCE-FFE8-4111-B3B4-8F2F3784DFA5}" destId="{AE33B272-15F4-4ED8-98D1-BF4676E17909}" srcOrd="12" destOrd="0" presId="urn:microsoft.com/office/officeart/2005/8/layout/list1"/>
    <dgm:cxn modelId="{B86E6433-A68E-4ECF-988A-A4AE5ED0E58F}" type="presParOf" srcId="{AE33B272-15F4-4ED8-98D1-BF4676E17909}" destId="{EF82577D-FE4C-4F19-8C09-A9A2DF2283D9}" srcOrd="0" destOrd="0" presId="urn:microsoft.com/office/officeart/2005/8/layout/list1"/>
    <dgm:cxn modelId="{39326291-E9E5-414E-8D9F-DCB14045922D}" type="presParOf" srcId="{AE33B272-15F4-4ED8-98D1-BF4676E17909}" destId="{72553E77-A842-4E83-972E-F899AF59539E}" srcOrd="1" destOrd="0" presId="urn:microsoft.com/office/officeart/2005/8/layout/list1"/>
    <dgm:cxn modelId="{85B3BDF1-4675-4B55-8C84-AC86EBC3AC25}" type="presParOf" srcId="{D245ABCE-FFE8-4111-B3B4-8F2F3784DFA5}" destId="{E604DDBE-1B22-4761-91E9-6FFD2E0A18A9}" srcOrd="13" destOrd="0" presId="urn:microsoft.com/office/officeart/2005/8/layout/list1"/>
    <dgm:cxn modelId="{EDEC6D5E-2134-4086-813B-2B4CC99EC8BE}" type="presParOf" srcId="{D245ABCE-FFE8-4111-B3B4-8F2F3784DFA5}" destId="{2ACD8F6A-5294-4E57-93CB-CF8CE2814F9D}" srcOrd="14" destOrd="0" presId="urn:microsoft.com/office/officeart/2005/8/layout/list1"/>
    <dgm:cxn modelId="{7B10D1B3-B20F-4215-9E91-69D2613322FF}" type="presParOf" srcId="{D245ABCE-FFE8-4111-B3B4-8F2F3784DFA5}" destId="{1BC95763-9372-43AF-803E-5C45D365840A}" srcOrd="15" destOrd="0" presId="urn:microsoft.com/office/officeart/2005/8/layout/list1"/>
    <dgm:cxn modelId="{4FED92A5-24E2-4748-86A1-5F328EC2748D}" type="presParOf" srcId="{D245ABCE-FFE8-4111-B3B4-8F2F3784DFA5}" destId="{46696789-B739-4DDC-9C08-07D4632A280C}" srcOrd="16" destOrd="0" presId="urn:microsoft.com/office/officeart/2005/8/layout/list1"/>
    <dgm:cxn modelId="{BB3B0927-6864-4E0E-AC7F-8A6806C4D87C}" type="presParOf" srcId="{46696789-B739-4DDC-9C08-07D4632A280C}" destId="{654C3B13-773E-4248-8898-8E31C6B860C8}" srcOrd="0" destOrd="0" presId="urn:microsoft.com/office/officeart/2005/8/layout/list1"/>
    <dgm:cxn modelId="{D8524612-83CB-42A2-B2B0-6DA5E755952F}" type="presParOf" srcId="{46696789-B739-4DDC-9C08-07D4632A280C}" destId="{D01139DE-7819-4F11-85F7-FD2014518144}" srcOrd="1" destOrd="0" presId="urn:microsoft.com/office/officeart/2005/8/layout/list1"/>
    <dgm:cxn modelId="{7FA4830A-21F0-4709-8732-DC47C1982FAB}" type="presParOf" srcId="{D245ABCE-FFE8-4111-B3B4-8F2F3784DFA5}" destId="{7DF0F265-D749-4DA4-B854-7561BC7F4D5B}" srcOrd="17" destOrd="0" presId="urn:microsoft.com/office/officeart/2005/8/layout/list1"/>
    <dgm:cxn modelId="{C54DD084-3E7C-481D-8CE2-C020250F5812}" type="presParOf" srcId="{D245ABCE-FFE8-4111-B3B4-8F2F3784DFA5}" destId="{3A928960-05CF-4A5B-A526-BC95FB90BE44}" srcOrd="18"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4E67F78-00FD-4291-B967-1956CC6629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BD515D-455F-46F9-9B5B-58D486498904}">
      <dgm:prSet phldrT="[Text]" custT="1">
        <dgm:style>
          <a:lnRef idx="2">
            <a:schemeClr val="accent2"/>
          </a:lnRef>
          <a:fillRef idx="1">
            <a:schemeClr val="lt1"/>
          </a:fillRef>
          <a:effectRef idx="0">
            <a:schemeClr val="accent2"/>
          </a:effectRef>
          <a:fontRef idx="minor">
            <a:schemeClr val="dk1"/>
          </a:fontRef>
        </dgm:style>
      </dgm:prSet>
      <dgm:spPr>
        <a:solidFill>
          <a:schemeClr val="accent2"/>
        </a:solidFill>
        <a:ln>
          <a:solidFill>
            <a:schemeClr val="accent2"/>
          </a:solidFill>
        </a:ln>
      </dgm:spPr>
      <dgm:t>
        <a:bodyPr/>
        <a:lstStyle/>
        <a:p>
          <a:r>
            <a:rPr lang="en-US" sz="1800" dirty="0" smtClean="0">
              <a:latin typeface="Chivo Light" panose="020B0604020202020204" charset="0"/>
            </a:rPr>
            <a:t>Noncompetitive Procurement</a:t>
          </a:r>
          <a:endParaRPr lang="en-US" sz="1800" dirty="0">
            <a:latin typeface="Chivo Light" panose="020B0604020202020204" charset="0"/>
          </a:endParaRPr>
        </a:p>
      </dgm:t>
    </dgm:pt>
    <dgm:pt modelId="{85DF36FD-5605-4727-B01B-2387A48C43CF}" type="parTrans" cxnId="{6E5ED192-E56C-45B3-85F0-10E4419EFD70}">
      <dgm:prSet/>
      <dgm:spPr/>
      <dgm:t>
        <a:bodyPr/>
        <a:lstStyle/>
        <a:p>
          <a:endParaRPr lang="en-US"/>
        </a:p>
      </dgm:t>
    </dgm:pt>
    <dgm:pt modelId="{332D7E2A-9996-467A-A2DD-D2E83213A6AC}" type="sibTrans" cxnId="{6E5ED192-E56C-45B3-85F0-10E4419EFD70}">
      <dgm:prSet/>
      <dgm:spPr/>
      <dgm:t>
        <a:bodyPr/>
        <a:lstStyle/>
        <a:p>
          <a:endParaRPr lang="en-US"/>
        </a:p>
      </dgm:t>
    </dgm:pt>
    <dgm:pt modelId="{B2B1B895-43E5-4A82-AF92-4067769E7E05}">
      <dgm:prSet phldrT="[Text]" custT="1">
        <dgm:style>
          <a:lnRef idx="2">
            <a:schemeClr val="accent2"/>
          </a:lnRef>
          <a:fillRef idx="1">
            <a:schemeClr val="lt1"/>
          </a:fillRef>
          <a:effectRef idx="0">
            <a:schemeClr val="accent2"/>
          </a:effectRef>
          <a:fontRef idx="minor">
            <a:schemeClr val="dk1"/>
          </a:fontRef>
        </dgm:style>
      </dgm:prSet>
      <dgm:spPr>
        <a:solidFill>
          <a:schemeClr val="accent2"/>
        </a:solidFill>
        <a:ln>
          <a:solidFill>
            <a:schemeClr val="accent2"/>
          </a:solidFill>
        </a:ln>
      </dgm:spPr>
      <dgm:t>
        <a:bodyPr/>
        <a:lstStyle/>
        <a:p>
          <a:r>
            <a:rPr lang="en-US" sz="1800" dirty="0" smtClean="0">
              <a:latin typeface="Chivo Light" panose="020B0604020202020204" charset="0"/>
            </a:rPr>
            <a:t>SWAM Businesses and Labor Surplus Area Firms</a:t>
          </a:r>
          <a:endParaRPr lang="en-US" sz="1800" dirty="0">
            <a:latin typeface="Chivo Light" panose="020B0604020202020204" charset="0"/>
          </a:endParaRPr>
        </a:p>
      </dgm:t>
    </dgm:pt>
    <dgm:pt modelId="{0B3DBA63-CB5B-440F-8E34-B56E0CB8FE95}" type="parTrans" cxnId="{1E89857F-DB32-42D0-A5D5-1947801D4CC1}">
      <dgm:prSet/>
      <dgm:spPr/>
      <dgm:t>
        <a:bodyPr/>
        <a:lstStyle/>
        <a:p>
          <a:endParaRPr lang="en-US"/>
        </a:p>
      </dgm:t>
    </dgm:pt>
    <dgm:pt modelId="{FFFAE8B8-F49C-4234-8C90-9D1DD774B7A7}" type="sibTrans" cxnId="{1E89857F-DB32-42D0-A5D5-1947801D4CC1}">
      <dgm:prSet/>
      <dgm:spPr/>
      <dgm:t>
        <a:bodyPr/>
        <a:lstStyle/>
        <a:p>
          <a:endParaRPr lang="en-US"/>
        </a:p>
      </dgm:t>
    </dgm:pt>
    <dgm:pt modelId="{99DBBA86-4828-4DCB-932D-417D5F79B8B1}">
      <dgm:prSet phldrT="[Text]" custT="1">
        <dgm:style>
          <a:lnRef idx="2">
            <a:schemeClr val="accent2"/>
          </a:lnRef>
          <a:fillRef idx="1">
            <a:schemeClr val="lt1"/>
          </a:fillRef>
          <a:effectRef idx="0">
            <a:schemeClr val="accent2"/>
          </a:effectRef>
          <a:fontRef idx="minor">
            <a:schemeClr val="dk1"/>
          </a:fontRef>
        </dgm:style>
      </dgm:prSet>
      <dgm:spPr>
        <a:solidFill>
          <a:schemeClr val="accent2"/>
        </a:solidFill>
        <a:ln>
          <a:solidFill>
            <a:schemeClr val="accent2"/>
          </a:solidFill>
        </a:ln>
      </dgm:spPr>
      <dgm:t>
        <a:bodyPr/>
        <a:lstStyle/>
        <a:p>
          <a:r>
            <a:rPr lang="en-US" sz="1800" dirty="0" smtClean="0">
              <a:latin typeface="Chivo Light" panose="020B0604020202020204" charset="0"/>
            </a:rPr>
            <a:t>Cost and Price Analysis</a:t>
          </a:r>
          <a:endParaRPr lang="en-US" sz="1800" dirty="0">
            <a:latin typeface="Chivo Light" panose="020B0604020202020204" charset="0"/>
          </a:endParaRPr>
        </a:p>
      </dgm:t>
    </dgm:pt>
    <dgm:pt modelId="{7E7D130F-66D0-4B1F-B712-A4EA731B3F66}" type="parTrans" cxnId="{C00C08BC-F9CC-4B12-8D8A-4F46617AEE01}">
      <dgm:prSet/>
      <dgm:spPr/>
      <dgm:t>
        <a:bodyPr/>
        <a:lstStyle/>
        <a:p>
          <a:endParaRPr lang="en-US"/>
        </a:p>
      </dgm:t>
    </dgm:pt>
    <dgm:pt modelId="{42960015-77CD-4C94-B8B4-8B10BE9DF1FD}" type="sibTrans" cxnId="{C00C08BC-F9CC-4B12-8D8A-4F46617AEE01}">
      <dgm:prSet/>
      <dgm:spPr/>
      <dgm:t>
        <a:bodyPr/>
        <a:lstStyle/>
        <a:p>
          <a:endParaRPr lang="en-US"/>
        </a:p>
      </dgm:t>
    </dgm:pt>
    <dgm:pt modelId="{CA0C5D13-8282-4FAE-B38C-3AAB3AEE1AA9}">
      <dgm:prSet phldrT="[Text]" custT="1">
        <dgm:style>
          <a:lnRef idx="2">
            <a:schemeClr val="accent2"/>
          </a:lnRef>
          <a:fillRef idx="1">
            <a:schemeClr val="lt1"/>
          </a:fillRef>
          <a:effectRef idx="0">
            <a:schemeClr val="accent2"/>
          </a:effectRef>
          <a:fontRef idx="minor">
            <a:schemeClr val="dk1"/>
          </a:fontRef>
        </dgm:style>
      </dgm:prSet>
      <dgm:spPr>
        <a:solidFill>
          <a:schemeClr val="accent2"/>
        </a:solidFill>
        <a:ln>
          <a:solidFill>
            <a:schemeClr val="accent2"/>
          </a:solidFill>
        </a:ln>
      </dgm:spPr>
      <dgm:t>
        <a:bodyPr/>
        <a:lstStyle/>
        <a:p>
          <a:r>
            <a:rPr lang="en-US" sz="1800" dirty="0" smtClean="0">
              <a:latin typeface="Chivo Light" panose="020B0604020202020204" charset="0"/>
            </a:rPr>
            <a:t>Procurement Review</a:t>
          </a:r>
          <a:endParaRPr lang="en-US" sz="1800" dirty="0">
            <a:latin typeface="Chivo Light" panose="020B0604020202020204" charset="0"/>
          </a:endParaRPr>
        </a:p>
      </dgm:t>
    </dgm:pt>
    <dgm:pt modelId="{7CBFE72A-B98F-4F18-ABE6-8FCE8B6B9F86}" type="parTrans" cxnId="{ED7D195D-9D03-48AA-A882-555CC1609562}">
      <dgm:prSet/>
      <dgm:spPr/>
      <dgm:t>
        <a:bodyPr/>
        <a:lstStyle/>
        <a:p>
          <a:endParaRPr lang="en-US"/>
        </a:p>
      </dgm:t>
    </dgm:pt>
    <dgm:pt modelId="{E665A1DC-D8FF-4D47-87F9-E3130840C3DC}" type="sibTrans" cxnId="{ED7D195D-9D03-48AA-A882-555CC1609562}">
      <dgm:prSet/>
      <dgm:spPr/>
      <dgm:t>
        <a:bodyPr/>
        <a:lstStyle/>
        <a:p>
          <a:endParaRPr lang="en-US"/>
        </a:p>
      </dgm:t>
    </dgm:pt>
    <dgm:pt modelId="{2DC7224C-BE2C-400F-8742-79E833CB9387}">
      <dgm:prSet phldrT="[Text]" custT="1">
        <dgm:style>
          <a:lnRef idx="2">
            <a:schemeClr val="accent2"/>
          </a:lnRef>
          <a:fillRef idx="1">
            <a:schemeClr val="lt1"/>
          </a:fillRef>
          <a:effectRef idx="0">
            <a:schemeClr val="accent2"/>
          </a:effectRef>
          <a:fontRef idx="minor">
            <a:schemeClr val="dk1"/>
          </a:fontRef>
        </dgm:style>
      </dgm:prSet>
      <dgm:spPr>
        <a:solidFill>
          <a:schemeClr val="accent2"/>
        </a:solidFill>
        <a:ln>
          <a:solidFill>
            <a:schemeClr val="accent2"/>
          </a:solidFill>
        </a:ln>
      </dgm:spPr>
      <dgm:t>
        <a:bodyPr/>
        <a:lstStyle/>
        <a:p>
          <a:r>
            <a:rPr lang="en-US" sz="1800" dirty="0" smtClean="0">
              <a:latin typeface="Chivo Light" panose="020B0604020202020204" charset="0"/>
            </a:rPr>
            <a:t>Geographic Preference</a:t>
          </a:r>
          <a:endParaRPr lang="en-US" sz="1800" dirty="0">
            <a:latin typeface="Chivo Light" panose="020B0604020202020204" charset="0"/>
          </a:endParaRPr>
        </a:p>
      </dgm:t>
    </dgm:pt>
    <dgm:pt modelId="{F7BF021D-B24D-4881-B7F7-F16F277FC8A5}" type="parTrans" cxnId="{E7E52B03-3D83-421E-826F-AE8D3194065E}">
      <dgm:prSet/>
      <dgm:spPr/>
      <dgm:t>
        <a:bodyPr/>
        <a:lstStyle/>
        <a:p>
          <a:endParaRPr lang="en-US"/>
        </a:p>
      </dgm:t>
    </dgm:pt>
    <dgm:pt modelId="{22194F22-AA93-46DC-9608-5ED25DDCDCB3}" type="sibTrans" cxnId="{E7E52B03-3D83-421E-826F-AE8D3194065E}">
      <dgm:prSet/>
      <dgm:spPr/>
      <dgm:t>
        <a:bodyPr/>
        <a:lstStyle/>
        <a:p>
          <a:endParaRPr lang="en-US"/>
        </a:p>
      </dgm:t>
    </dgm:pt>
    <dgm:pt modelId="{D245ABCE-FFE8-4111-B3B4-8F2F3784DFA5}" type="pres">
      <dgm:prSet presAssocID="{C4E67F78-00FD-4291-B967-1956CC66296C}" presName="linear" presStyleCnt="0">
        <dgm:presLayoutVars>
          <dgm:dir/>
          <dgm:animLvl val="lvl"/>
          <dgm:resizeHandles val="exact"/>
        </dgm:presLayoutVars>
      </dgm:prSet>
      <dgm:spPr/>
      <dgm:t>
        <a:bodyPr/>
        <a:lstStyle/>
        <a:p>
          <a:endParaRPr lang="en-US"/>
        </a:p>
      </dgm:t>
    </dgm:pt>
    <dgm:pt modelId="{DC2FFF98-8272-46C8-9548-370675A9B0D8}" type="pres">
      <dgm:prSet presAssocID="{AEBD515D-455F-46F9-9B5B-58D486498904}" presName="parentLin" presStyleCnt="0"/>
      <dgm:spPr/>
    </dgm:pt>
    <dgm:pt modelId="{FCEB2EB4-0EAE-4516-AE5F-6082DCA20451}" type="pres">
      <dgm:prSet presAssocID="{AEBD515D-455F-46F9-9B5B-58D486498904}" presName="parentLeftMargin" presStyleLbl="node1" presStyleIdx="0" presStyleCnt="5"/>
      <dgm:spPr/>
      <dgm:t>
        <a:bodyPr/>
        <a:lstStyle/>
        <a:p>
          <a:endParaRPr lang="en-US"/>
        </a:p>
      </dgm:t>
    </dgm:pt>
    <dgm:pt modelId="{23E0FF7F-701D-4217-9FB3-4EDDD0923C84}" type="pres">
      <dgm:prSet presAssocID="{AEBD515D-455F-46F9-9B5B-58D486498904}" presName="parentText" presStyleLbl="node1" presStyleIdx="0" presStyleCnt="5">
        <dgm:presLayoutVars>
          <dgm:chMax val="0"/>
          <dgm:bulletEnabled val="1"/>
        </dgm:presLayoutVars>
      </dgm:prSet>
      <dgm:spPr/>
      <dgm:t>
        <a:bodyPr/>
        <a:lstStyle/>
        <a:p>
          <a:endParaRPr lang="en-US"/>
        </a:p>
      </dgm:t>
    </dgm:pt>
    <dgm:pt modelId="{D6E4C667-0658-4BF0-A491-AEB9A6F53435}" type="pres">
      <dgm:prSet presAssocID="{AEBD515D-455F-46F9-9B5B-58D486498904}" presName="negativeSpace" presStyleCnt="0"/>
      <dgm:spPr/>
    </dgm:pt>
    <dgm:pt modelId="{A31D1CE8-208D-4293-A70F-2FEB0F1DF834}" type="pres">
      <dgm:prSet presAssocID="{AEBD515D-455F-46F9-9B5B-58D486498904}" presName="childText" presStyleLbl="conFgAcc1" presStyleIdx="0" presStyleCnt="5">
        <dgm:presLayoutVars>
          <dgm:bulletEnabled val="1"/>
        </dgm:presLayoutVars>
        <dgm:style>
          <a:lnRef idx="2">
            <a:schemeClr val="accent5"/>
          </a:lnRef>
          <a:fillRef idx="1">
            <a:schemeClr val="lt1"/>
          </a:fillRef>
          <a:effectRef idx="0">
            <a:schemeClr val="accent5"/>
          </a:effectRef>
          <a:fontRef idx="minor">
            <a:schemeClr val="dk1"/>
          </a:fontRef>
        </dgm:style>
      </dgm:prSet>
      <dgm:spPr>
        <a:noFill/>
        <a:ln>
          <a:solidFill>
            <a:schemeClr val="accent2"/>
          </a:solidFill>
        </a:ln>
      </dgm:spPr>
    </dgm:pt>
    <dgm:pt modelId="{62C2A574-1A80-453D-A6F3-ADBFA20B5F3D}" type="pres">
      <dgm:prSet presAssocID="{332D7E2A-9996-467A-A2DD-D2E83213A6AC}" presName="spaceBetweenRectangles" presStyleCnt="0"/>
      <dgm:spPr/>
    </dgm:pt>
    <dgm:pt modelId="{952394F3-E83C-46DF-8A1F-E8809AAD2963}" type="pres">
      <dgm:prSet presAssocID="{B2B1B895-43E5-4A82-AF92-4067769E7E05}" presName="parentLin" presStyleCnt="0"/>
      <dgm:spPr/>
    </dgm:pt>
    <dgm:pt modelId="{970C3B46-73AE-4F8F-9D46-F27496A55BF8}" type="pres">
      <dgm:prSet presAssocID="{B2B1B895-43E5-4A82-AF92-4067769E7E05}" presName="parentLeftMargin" presStyleLbl="node1" presStyleIdx="0" presStyleCnt="5"/>
      <dgm:spPr/>
      <dgm:t>
        <a:bodyPr/>
        <a:lstStyle/>
        <a:p>
          <a:endParaRPr lang="en-US"/>
        </a:p>
      </dgm:t>
    </dgm:pt>
    <dgm:pt modelId="{F1695CE4-8D30-40D0-93D9-5916DD201DD5}" type="pres">
      <dgm:prSet presAssocID="{B2B1B895-43E5-4A82-AF92-4067769E7E05}" presName="parentText" presStyleLbl="node1" presStyleIdx="1" presStyleCnt="5">
        <dgm:presLayoutVars>
          <dgm:chMax val="0"/>
          <dgm:bulletEnabled val="1"/>
        </dgm:presLayoutVars>
      </dgm:prSet>
      <dgm:spPr/>
      <dgm:t>
        <a:bodyPr/>
        <a:lstStyle/>
        <a:p>
          <a:endParaRPr lang="en-US"/>
        </a:p>
      </dgm:t>
    </dgm:pt>
    <dgm:pt modelId="{F125B6D8-E6EC-4399-903D-B89D10D91164}" type="pres">
      <dgm:prSet presAssocID="{B2B1B895-43E5-4A82-AF92-4067769E7E05}" presName="negativeSpace" presStyleCnt="0"/>
      <dgm:spPr/>
    </dgm:pt>
    <dgm:pt modelId="{C6C3EDA0-73BC-40B5-8246-34FC62B197A3}" type="pres">
      <dgm:prSet presAssocID="{B2B1B895-43E5-4A82-AF92-4067769E7E05}" presName="childText" presStyleLbl="conFgAcc1" presStyleIdx="1" presStyleCnt="5">
        <dgm:presLayoutVars>
          <dgm:bulletEnabled val="1"/>
        </dgm:presLayoutVars>
        <dgm:style>
          <a:lnRef idx="2">
            <a:schemeClr val="accent2"/>
          </a:lnRef>
          <a:fillRef idx="1">
            <a:schemeClr val="lt1"/>
          </a:fillRef>
          <a:effectRef idx="0">
            <a:schemeClr val="accent2"/>
          </a:effectRef>
          <a:fontRef idx="minor">
            <a:schemeClr val="dk1"/>
          </a:fontRef>
        </dgm:style>
      </dgm:prSet>
      <dgm:spPr>
        <a:ln>
          <a:solidFill>
            <a:schemeClr val="accent2"/>
          </a:solidFill>
        </a:ln>
      </dgm:spPr>
      <dgm:t>
        <a:bodyPr/>
        <a:lstStyle/>
        <a:p>
          <a:endParaRPr lang="en-US"/>
        </a:p>
      </dgm:t>
    </dgm:pt>
    <dgm:pt modelId="{127A6761-64B2-411B-AED2-682D89CEB927}" type="pres">
      <dgm:prSet presAssocID="{FFFAE8B8-F49C-4234-8C90-9D1DD774B7A7}" presName="spaceBetweenRectangles" presStyleCnt="0"/>
      <dgm:spPr/>
    </dgm:pt>
    <dgm:pt modelId="{4F236EC2-C4C2-4E93-A962-17FF5642ADD9}" type="pres">
      <dgm:prSet presAssocID="{99DBBA86-4828-4DCB-932D-417D5F79B8B1}" presName="parentLin" presStyleCnt="0"/>
      <dgm:spPr/>
    </dgm:pt>
    <dgm:pt modelId="{0BFDD953-6308-4555-8357-2CF49583B5DA}" type="pres">
      <dgm:prSet presAssocID="{99DBBA86-4828-4DCB-932D-417D5F79B8B1}" presName="parentLeftMargin" presStyleLbl="node1" presStyleIdx="1" presStyleCnt="5"/>
      <dgm:spPr/>
      <dgm:t>
        <a:bodyPr/>
        <a:lstStyle/>
        <a:p>
          <a:endParaRPr lang="en-US"/>
        </a:p>
      </dgm:t>
    </dgm:pt>
    <dgm:pt modelId="{4E08E453-2CC9-4D80-BECB-101EB5F93CC2}" type="pres">
      <dgm:prSet presAssocID="{99DBBA86-4828-4DCB-932D-417D5F79B8B1}" presName="parentText" presStyleLbl="node1" presStyleIdx="2" presStyleCnt="5">
        <dgm:presLayoutVars>
          <dgm:chMax val="0"/>
          <dgm:bulletEnabled val="1"/>
        </dgm:presLayoutVars>
      </dgm:prSet>
      <dgm:spPr/>
      <dgm:t>
        <a:bodyPr/>
        <a:lstStyle/>
        <a:p>
          <a:endParaRPr lang="en-US"/>
        </a:p>
      </dgm:t>
    </dgm:pt>
    <dgm:pt modelId="{E38F3F95-C9BE-4C3B-AFD8-BC507B6195FE}" type="pres">
      <dgm:prSet presAssocID="{99DBBA86-4828-4DCB-932D-417D5F79B8B1}" presName="negativeSpace" presStyleCnt="0"/>
      <dgm:spPr/>
    </dgm:pt>
    <dgm:pt modelId="{DB06000D-2071-49C5-9EB8-9B8715DD783E}" type="pres">
      <dgm:prSet presAssocID="{99DBBA86-4828-4DCB-932D-417D5F79B8B1}" presName="childText" presStyleLbl="conFgAcc1" presStyleIdx="2" presStyleCnt="5">
        <dgm:presLayoutVars>
          <dgm:bulletEnabled val="1"/>
        </dgm:presLayoutVars>
        <dgm:style>
          <a:lnRef idx="2">
            <a:schemeClr val="accent2"/>
          </a:lnRef>
          <a:fillRef idx="1">
            <a:schemeClr val="lt1"/>
          </a:fillRef>
          <a:effectRef idx="0">
            <a:schemeClr val="accent2"/>
          </a:effectRef>
          <a:fontRef idx="minor">
            <a:schemeClr val="dk1"/>
          </a:fontRef>
        </dgm:style>
      </dgm:prSet>
      <dgm:spPr>
        <a:ln>
          <a:solidFill>
            <a:schemeClr val="accent2"/>
          </a:solidFill>
        </a:ln>
      </dgm:spPr>
    </dgm:pt>
    <dgm:pt modelId="{04A8059E-9A3F-4980-98BF-C08429ADA176}" type="pres">
      <dgm:prSet presAssocID="{42960015-77CD-4C94-B8B4-8B10BE9DF1FD}" presName="spaceBetweenRectangles" presStyleCnt="0"/>
      <dgm:spPr/>
    </dgm:pt>
    <dgm:pt modelId="{AE33B272-15F4-4ED8-98D1-BF4676E17909}" type="pres">
      <dgm:prSet presAssocID="{CA0C5D13-8282-4FAE-B38C-3AAB3AEE1AA9}" presName="parentLin" presStyleCnt="0"/>
      <dgm:spPr/>
    </dgm:pt>
    <dgm:pt modelId="{EF82577D-FE4C-4F19-8C09-A9A2DF2283D9}" type="pres">
      <dgm:prSet presAssocID="{CA0C5D13-8282-4FAE-B38C-3AAB3AEE1AA9}" presName="parentLeftMargin" presStyleLbl="node1" presStyleIdx="2" presStyleCnt="5"/>
      <dgm:spPr/>
      <dgm:t>
        <a:bodyPr/>
        <a:lstStyle/>
        <a:p>
          <a:endParaRPr lang="en-US"/>
        </a:p>
      </dgm:t>
    </dgm:pt>
    <dgm:pt modelId="{72553E77-A842-4E83-972E-F899AF59539E}" type="pres">
      <dgm:prSet presAssocID="{CA0C5D13-8282-4FAE-B38C-3AAB3AEE1AA9}" presName="parentText" presStyleLbl="node1" presStyleIdx="3" presStyleCnt="5">
        <dgm:presLayoutVars>
          <dgm:chMax val="0"/>
          <dgm:bulletEnabled val="1"/>
        </dgm:presLayoutVars>
      </dgm:prSet>
      <dgm:spPr/>
      <dgm:t>
        <a:bodyPr/>
        <a:lstStyle/>
        <a:p>
          <a:endParaRPr lang="en-US"/>
        </a:p>
      </dgm:t>
    </dgm:pt>
    <dgm:pt modelId="{E604DDBE-1B22-4761-91E9-6FFD2E0A18A9}" type="pres">
      <dgm:prSet presAssocID="{CA0C5D13-8282-4FAE-B38C-3AAB3AEE1AA9}" presName="negativeSpace" presStyleCnt="0"/>
      <dgm:spPr/>
    </dgm:pt>
    <dgm:pt modelId="{2ACD8F6A-5294-4E57-93CB-CF8CE2814F9D}" type="pres">
      <dgm:prSet presAssocID="{CA0C5D13-8282-4FAE-B38C-3AAB3AEE1AA9}" presName="childText" presStyleLbl="conFgAcc1" presStyleIdx="3" presStyleCnt="5">
        <dgm:presLayoutVars>
          <dgm:bulletEnabled val="1"/>
        </dgm:presLayoutVars>
        <dgm:style>
          <a:lnRef idx="2">
            <a:schemeClr val="accent2"/>
          </a:lnRef>
          <a:fillRef idx="1">
            <a:schemeClr val="lt1"/>
          </a:fillRef>
          <a:effectRef idx="0">
            <a:schemeClr val="accent2"/>
          </a:effectRef>
          <a:fontRef idx="minor">
            <a:schemeClr val="dk1"/>
          </a:fontRef>
        </dgm:style>
      </dgm:prSet>
      <dgm:spPr>
        <a:ln>
          <a:solidFill>
            <a:schemeClr val="accent2"/>
          </a:solidFill>
        </a:ln>
      </dgm:spPr>
    </dgm:pt>
    <dgm:pt modelId="{1BC95763-9372-43AF-803E-5C45D365840A}" type="pres">
      <dgm:prSet presAssocID="{E665A1DC-D8FF-4D47-87F9-E3130840C3DC}" presName="spaceBetweenRectangles" presStyleCnt="0"/>
      <dgm:spPr/>
    </dgm:pt>
    <dgm:pt modelId="{46696789-B739-4DDC-9C08-07D4632A280C}" type="pres">
      <dgm:prSet presAssocID="{2DC7224C-BE2C-400F-8742-79E833CB9387}" presName="parentLin" presStyleCnt="0"/>
      <dgm:spPr/>
    </dgm:pt>
    <dgm:pt modelId="{654C3B13-773E-4248-8898-8E31C6B860C8}" type="pres">
      <dgm:prSet presAssocID="{2DC7224C-BE2C-400F-8742-79E833CB9387}" presName="parentLeftMargin" presStyleLbl="node1" presStyleIdx="3" presStyleCnt="5"/>
      <dgm:spPr/>
      <dgm:t>
        <a:bodyPr/>
        <a:lstStyle/>
        <a:p>
          <a:endParaRPr lang="en-US"/>
        </a:p>
      </dgm:t>
    </dgm:pt>
    <dgm:pt modelId="{D01139DE-7819-4F11-85F7-FD2014518144}" type="pres">
      <dgm:prSet presAssocID="{2DC7224C-BE2C-400F-8742-79E833CB9387}" presName="parentText" presStyleLbl="node1" presStyleIdx="4" presStyleCnt="5">
        <dgm:presLayoutVars>
          <dgm:chMax val="0"/>
          <dgm:bulletEnabled val="1"/>
        </dgm:presLayoutVars>
      </dgm:prSet>
      <dgm:spPr/>
      <dgm:t>
        <a:bodyPr/>
        <a:lstStyle/>
        <a:p>
          <a:endParaRPr lang="en-US"/>
        </a:p>
      </dgm:t>
    </dgm:pt>
    <dgm:pt modelId="{7DF0F265-D749-4DA4-B854-7561BC7F4D5B}" type="pres">
      <dgm:prSet presAssocID="{2DC7224C-BE2C-400F-8742-79E833CB9387}" presName="negativeSpace" presStyleCnt="0"/>
      <dgm:spPr/>
    </dgm:pt>
    <dgm:pt modelId="{3A928960-05CF-4A5B-A526-BC95FB90BE44}" type="pres">
      <dgm:prSet presAssocID="{2DC7224C-BE2C-400F-8742-79E833CB9387}" presName="childText" presStyleLbl="conFgAcc1" presStyleIdx="4" presStyleCnt="5">
        <dgm:presLayoutVars>
          <dgm:bulletEnabled val="1"/>
        </dgm:presLayoutVars>
        <dgm:style>
          <a:lnRef idx="2">
            <a:schemeClr val="accent2"/>
          </a:lnRef>
          <a:fillRef idx="1">
            <a:schemeClr val="lt1"/>
          </a:fillRef>
          <a:effectRef idx="0">
            <a:schemeClr val="accent2"/>
          </a:effectRef>
          <a:fontRef idx="minor">
            <a:schemeClr val="dk1"/>
          </a:fontRef>
        </dgm:style>
      </dgm:prSet>
      <dgm:spPr>
        <a:ln>
          <a:solidFill>
            <a:schemeClr val="accent2"/>
          </a:solidFill>
        </a:ln>
      </dgm:spPr>
    </dgm:pt>
  </dgm:ptLst>
  <dgm:cxnLst>
    <dgm:cxn modelId="{F56019BE-F8A8-4584-BC1E-11F3C8BA5E6C}" type="presOf" srcId="{99DBBA86-4828-4DCB-932D-417D5F79B8B1}" destId="{4E08E453-2CC9-4D80-BECB-101EB5F93CC2}" srcOrd="1" destOrd="0" presId="urn:microsoft.com/office/officeart/2005/8/layout/list1"/>
    <dgm:cxn modelId="{F07E3B43-6428-4AED-BC13-22E7328669EE}" type="presOf" srcId="{99DBBA86-4828-4DCB-932D-417D5F79B8B1}" destId="{0BFDD953-6308-4555-8357-2CF49583B5DA}" srcOrd="0" destOrd="0" presId="urn:microsoft.com/office/officeart/2005/8/layout/list1"/>
    <dgm:cxn modelId="{4FFCF9A5-FF5A-4647-ADA6-9C89FAF5307D}" type="presOf" srcId="{2DC7224C-BE2C-400F-8742-79E833CB9387}" destId="{654C3B13-773E-4248-8898-8E31C6B860C8}" srcOrd="0" destOrd="0" presId="urn:microsoft.com/office/officeart/2005/8/layout/list1"/>
    <dgm:cxn modelId="{ED7D195D-9D03-48AA-A882-555CC1609562}" srcId="{C4E67F78-00FD-4291-B967-1956CC66296C}" destId="{CA0C5D13-8282-4FAE-B38C-3AAB3AEE1AA9}" srcOrd="3" destOrd="0" parTransId="{7CBFE72A-B98F-4F18-ABE6-8FCE8B6B9F86}" sibTransId="{E665A1DC-D8FF-4D47-87F9-E3130840C3DC}"/>
    <dgm:cxn modelId="{4FC4A221-FEB1-4596-82AC-855BBF4F2DC4}" type="presOf" srcId="{B2B1B895-43E5-4A82-AF92-4067769E7E05}" destId="{F1695CE4-8D30-40D0-93D9-5916DD201DD5}" srcOrd="1" destOrd="0" presId="urn:microsoft.com/office/officeart/2005/8/layout/list1"/>
    <dgm:cxn modelId="{231BA698-7690-4FE0-8925-86F11857D72F}" type="presOf" srcId="{B2B1B895-43E5-4A82-AF92-4067769E7E05}" destId="{970C3B46-73AE-4F8F-9D46-F27496A55BF8}" srcOrd="0" destOrd="0" presId="urn:microsoft.com/office/officeart/2005/8/layout/list1"/>
    <dgm:cxn modelId="{E7E52B03-3D83-421E-826F-AE8D3194065E}" srcId="{C4E67F78-00FD-4291-B967-1956CC66296C}" destId="{2DC7224C-BE2C-400F-8742-79E833CB9387}" srcOrd="4" destOrd="0" parTransId="{F7BF021D-B24D-4881-B7F7-F16F277FC8A5}" sibTransId="{22194F22-AA93-46DC-9608-5ED25DDCDCB3}"/>
    <dgm:cxn modelId="{6E5ED192-E56C-45B3-85F0-10E4419EFD70}" srcId="{C4E67F78-00FD-4291-B967-1956CC66296C}" destId="{AEBD515D-455F-46F9-9B5B-58D486498904}" srcOrd="0" destOrd="0" parTransId="{85DF36FD-5605-4727-B01B-2387A48C43CF}" sibTransId="{332D7E2A-9996-467A-A2DD-D2E83213A6AC}"/>
    <dgm:cxn modelId="{FE62DDD8-4020-46D6-AB71-DB16F852999C}" type="presOf" srcId="{AEBD515D-455F-46F9-9B5B-58D486498904}" destId="{FCEB2EB4-0EAE-4516-AE5F-6082DCA20451}" srcOrd="0" destOrd="0" presId="urn:microsoft.com/office/officeart/2005/8/layout/list1"/>
    <dgm:cxn modelId="{BF91FEFD-21BC-4531-BE13-BDDD25E0A466}" type="presOf" srcId="{AEBD515D-455F-46F9-9B5B-58D486498904}" destId="{23E0FF7F-701D-4217-9FB3-4EDDD0923C84}" srcOrd="1" destOrd="0" presId="urn:microsoft.com/office/officeart/2005/8/layout/list1"/>
    <dgm:cxn modelId="{46ABE187-44DD-4ED1-9778-D4C81835680E}" type="presOf" srcId="{2DC7224C-BE2C-400F-8742-79E833CB9387}" destId="{D01139DE-7819-4F11-85F7-FD2014518144}" srcOrd="1" destOrd="0" presId="urn:microsoft.com/office/officeart/2005/8/layout/list1"/>
    <dgm:cxn modelId="{1E89857F-DB32-42D0-A5D5-1947801D4CC1}" srcId="{C4E67F78-00FD-4291-B967-1956CC66296C}" destId="{B2B1B895-43E5-4A82-AF92-4067769E7E05}" srcOrd="1" destOrd="0" parTransId="{0B3DBA63-CB5B-440F-8E34-B56E0CB8FE95}" sibTransId="{FFFAE8B8-F49C-4234-8C90-9D1DD774B7A7}"/>
    <dgm:cxn modelId="{0BE2ACD2-F682-44BE-9365-8CD80C1FBAC9}" type="presOf" srcId="{CA0C5D13-8282-4FAE-B38C-3AAB3AEE1AA9}" destId="{EF82577D-FE4C-4F19-8C09-A9A2DF2283D9}" srcOrd="0" destOrd="0" presId="urn:microsoft.com/office/officeart/2005/8/layout/list1"/>
    <dgm:cxn modelId="{E065CE77-7035-4A35-ACE2-8F7C005122CC}" type="presOf" srcId="{CA0C5D13-8282-4FAE-B38C-3AAB3AEE1AA9}" destId="{72553E77-A842-4E83-972E-F899AF59539E}" srcOrd="1" destOrd="0" presId="urn:microsoft.com/office/officeart/2005/8/layout/list1"/>
    <dgm:cxn modelId="{92F25802-0EEE-4631-9333-6F8367B839D7}" type="presOf" srcId="{C4E67F78-00FD-4291-B967-1956CC66296C}" destId="{D245ABCE-FFE8-4111-B3B4-8F2F3784DFA5}" srcOrd="0" destOrd="0" presId="urn:microsoft.com/office/officeart/2005/8/layout/list1"/>
    <dgm:cxn modelId="{C00C08BC-F9CC-4B12-8D8A-4F46617AEE01}" srcId="{C4E67F78-00FD-4291-B967-1956CC66296C}" destId="{99DBBA86-4828-4DCB-932D-417D5F79B8B1}" srcOrd="2" destOrd="0" parTransId="{7E7D130F-66D0-4B1F-B712-A4EA731B3F66}" sibTransId="{42960015-77CD-4C94-B8B4-8B10BE9DF1FD}"/>
    <dgm:cxn modelId="{AAA23E41-0DF1-4BD7-A59A-8A2909F637BC}" type="presParOf" srcId="{D245ABCE-FFE8-4111-B3B4-8F2F3784DFA5}" destId="{DC2FFF98-8272-46C8-9548-370675A9B0D8}" srcOrd="0" destOrd="0" presId="urn:microsoft.com/office/officeart/2005/8/layout/list1"/>
    <dgm:cxn modelId="{E20FE26B-2739-4253-8693-AB78733AEC0C}" type="presParOf" srcId="{DC2FFF98-8272-46C8-9548-370675A9B0D8}" destId="{FCEB2EB4-0EAE-4516-AE5F-6082DCA20451}" srcOrd="0" destOrd="0" presId="urn:microsoft.com/office/officeart/2005/8/layout/list1"/>
    <dgm:cxn modelId="{402EE106-1A4A-4850-A5B7-44DD8E0F81A8}" type="presParOf" srcId="{DC2FFF98-8272-46C8-9548-370675A9B0D8}" destId="{23E0FF7F-701D-4217-9FB3-4EDDD0923C84}" srcOrd="1" destOrd="0" presId="urn:microsoft.com/office/officeart/2005/8/layout/list1"/>
    <dgm:cxn modelId="{C33874DD-43D0-40D4-BA71-60B030E6E876}" type="presParOf" srcId="{D245ABCE-FFE8-4111-B3B4-8F2F3784DFA5}" destId="{D6E4C667-0658-4BF0-A491-AEB9A6F53435}" srcOrd="1" destOrd="0" presId="urn:microsoft.com/office/officeart/2005/8/layout/list1"/>
    <dgm:cxn modelId="{7991BB94-6708-40AD-B124-A0ADB3985FDB}" type="presParOf" srcId="{D245ABCE-FFE8-4111-B3B4-8F2F3784DFA5}" destId="{A31D1CE8-208D-4293-A70F-2FEB0F1DF834}" srcOrd="2" destOrd="0" presId="urn:microsoft.com/office/officeart/2005/8/layout/list1"/>
    <dgm:cxn modelId="{170218D0-7624-4168-A005-05614497E3B8}" type="presParOf" srcId="{D245ABCE-FFE8-4111-B3B4-8F2F3784DFA5}" destId="{62C2A574-1A80-453D-A6F3-ADBFA20B5F3D}" srcOrd="3" destOrd="0" presId="urn:microsoft.com/office/officeart/2005/8/layout/list1"/>
    <dgm:cxn modelId="{3A35C53A-406C-4B4F-AE2B-20FEB3E3DFE6}" type="presParOf" srcId="{D245ABCE-FFE8-4111-B3B4-8F2F3784DFA5}" destId="{952394F3-E83C-46DF-8A1F-E8809AAD2963}" srcOrd="4" destOrd="0" presId="urn:microsoft.com/office/officeart/2005/8/layout/list1"/>
    <dgm:cxn modelId="{0F19A0F3-8F72-4A9C-A7B7-3B6A270E895E}" type="presParOf" srcId="{952394F3-E83C-46DF-8A1F-E8809AAD2963}" destId="{970C3B46-73AE-4F8F-9D46-F27496A55BF8}" srcOrd="0" destOrd="0" presId="urn:microsoft.com/office/officeart/2005/8/layout/list1"/>
    <dgm:cxn modelId="{71670A53-34E8-43B7-B248-7D53221758C4}" type="presParOf" srcId="{952394F3-E83C-46DF-8A1F-E8809AAD2963}" destId="{F1695CE4-8D30-40D0-93D9-5916DD201DD5}" srcOrd="1" destOrd="0" presId="urn:microsoft.com/office/officeart/2005/8/layout/list1"/>
    <dgm:cxn modelId="{2C12DE47-6CCE-422B-B96A-D6AAE0A275F5}" type="presParOf" srcId="{D245ABCE-FFE8-4111-B3B4-8F2F3784DFA5}" destId="{F125B6D8-E6EC-4399-903D-B89D10D91164}" srcOrd="5" destOrd="0" presId="urn:microsoft.com/office/officeart/2005/8/layout/list1"/>
    <dgm:cxn modelId="{E0F531A3-7DD3-401C-8132-1DEAFA371A5F}" type="presParOf" srcId="{D245ABCE-FFE8-4111-B3B4-8F2F3784DFA5}" destId="{C6C3EDA0-73BC-40B5-8246-34FC62B197A3}" srcOrd="6" destOrd="0" presId="urn:microsoft.com/office/officeart/2005/8/layout/list1"/>
    <dgm:cxn modelId="{75A366CA-79DE-45CF-BCB6-0AF8374248D5}" type="presParOf" srcId="{D245ABCE-FFE8-4111-B3B4-8F2F3784DFA5}" destId="{127A6761-64B2-411B-AED2-682D89CEB927}" srcOrd="7" destOrd="0" presId="urn:microsoft.com/office/officeart/2005/8/layout/list1"/>
    <dgm:cxn modelId="{09C65F9A-4530-4CDD-B891-6FDD94B29C8A}" type="presParOf" srcId="{D245ABCE-FFE8-4111-B3B4-8F2F3784DFA5}" destId="{4F236EC2-C4C2-4E93-A962-17FF5642ADD9}" srcOrd="8" destOrd="0" presId="urn:microsoft.com/office/officeart/2005/8/layout/list1"/>
    <dgm:cxn modelId="{90BC2DDF-8ACD-4DE6-8F32-33F929462EC5}" type="presParOf" srcId="{4F236EC2-C4C2-4E93-A962-17FF5642ADD9}" destId="{0BFDD953-6308-4555-8357-2CF49583B5DA}" srcOrd="0" destOrd="0" presId="urn:microsoft.com/office/officeart/2005/8/layout/list1"/>
    <dgm:cxn modelId="{8EA957AC-FF87-425E-B36F-A89F3C912966}" type="presParOf" srcId="{4F236EC2-C4C2-4E93-A962-17FF5642ADD9}" destId="{4E08E453-2CC9-4D80-BECB-101EB5F93CC2}" srcOrd="1" destOrd="0" presId="urn:microsoft.com/office/officeart/2005/8/layout/list1"/>
    <dgm:cxn modelId="{B5CC01AF-4834-4804-8BF1-52C68D050A9C}" type="presParOf" srcId="{D245ABCE-FFE8-4111-B3B4-8F2F3784DFA5}" destId="{E38F3F95-C9BE-4C3B-AFD8-BC507B6195FE}" srcOrd="9" destOrd="0" presId="urn:microsoft.com/office/officeart/2005/8/layout/list1"/>
    <dgm:cxn modelId="{ACAB1C0B-4C36-42D7-988A-22596DC7B7DF}" type="presParOf" srcId="{D245ABCE-FFE8-4111-B3B4-8F2F3784DFA5}" destId="{DB06000D-2071-49C5-9EB8-9B8715DD783E}" srcOrd="10" destOrd="0" presId="urn:microsoft.com/office/officeart/2005/8/layout/list1"/>
    <dgm:cxn modelId="{EC4F786F-D24B-45C6-9626-5C5397EC0356}" type="presParOf" srcId="{D245ABCE-FFE8-4111-B3B4-8F2F3784DFA5}" destId="{04A8059E-9A3F-4980-98BF-C08429ADA176}" srcOrd="11" destOrd="0" presId="urn:microsoft.com/office/officeart/2005/8/layout/list1"/>
    <dgm:cxn modelId="{6A1DF8DA-4578-4275-91E1-95BA2600D9F5}" type="presParOf" srcId="{D245ABCE-FFE8-4111-B3B4-8F2F3784DFA5}" destId="{AE33B272-15F4-4ED8-98D1-BF4676E17909}" srcOrd="12" destOrd="0" presId="urn:microsoft.com/office/officeart/2005/8/layout/list1"/>
    <dgm:cxn modelId="{B86E6433-A68E-4ECF-988A-A4AE5ED0E58F}" type="presParOf" srcId="{AE33B272-15F4-4ED8-98D1-BF4676E17909}" destId="{EF82577D-FE4C-4F19-8C09-A9A2DF2283D9}" srcOrd="0" destOrd="0" presId="urn:microsoft.com/office/officeart/2005/8/layout/list1"/>
    <dgm:cxn modelId="{39326291-E9E5-414E-8D9F-DCB14045922D}" type="presParOf" srcId="{AE33B272-15F4-4ED8-98D1-BF4676E17909}" destId="{72553E77-A842-4E83-972E-F899AF59539E}" srcOrd="1" destOrd="0" presId="urn:microsoft.com/office/officeart/2005/8/layout/list1"/>
    <dgm:cxn modelId="{85B3BDF1-4675-4B55-8C84-AC86EBC3AC25}" type="presParOf" srcId="{D245ABCE-FFE8-4111-B3B4-8F2F3784DFA5}" destId="{E604DDBE-1B22-4761-91E9-6FFD2E0A18A9}" srcOrd="13" destOrd="0" presId="urn:microsoft.com/office/officeart/2005/8/layout/list1"/>
    <dgm:cxn modelId="{EDEC6D5E-2134-4086-813B-2B4CC99EC8BE}" type="presParOf" srcId="{D245ABCE-FFE8-4111-B3B4-8F2F3784DFA5}" destId="{2ACD8F6A-5294-4E57-93CB-CF8CE2814F9D}" srcOrd="14" destOrd="0" presId="urn:microsoft.com/office/officeart/2005/8/layout/list1"/>
    <dgm:cxn modelId="{7B10D1B3-B20F-4215-9E91-69D2613322FF}" type="presParOf" srcId="{D245ABCE-FFE8-4111-B3B4-8F2F3784DFA5}" destId="{1BC95763-9372-43AF-803E-5C45D365840A}" srcOrd="15" destOrd="0" presId="urn:microsoft.com/office/officeart/2005/8/layout/list1"/>
    <dgm:cxn modelId="{4FED92A5-24E2-4748-86A1-5F328EC2748D}" type="presParOf" srcId="{D245ABCE-FFE8-4111-B3B4-8F2F3784DFA5}" destId="{46696789-B739-4DDC-9C08-07D4632A280C}" srcOrd="16" destOrd="0" presId="urn:microsoft.com/office/officeart/2005/8/layout/list1"/>
    <dgm:cxn modelId="{BB3B0927-6864-4E0E-AC7F-8A6806C4D87C}" type="presParOf" srcId="{46696789-B739-4DDC-9C08-07D4632A280C}" destId="{654C3B13-773E-4248-8898-8E31C6B860C8}" srcOrd="0" destOrd="0" presId="urn:microsoft.com/office/officeart/2005/8/layout/list1"/>
    <dgm:cxn modelId="{D8524612-83CB-42A2-B2B0-6DA5E755952F}" type="presParOf" srcId="{46696789-B739-4DDC-9C08-07D4632A280C}" destId="{D01139DE-7819-4F11-85F7-FD2014518144}" srcOrd="1" destOrd="0" presId="urn:microsoft.com/office/officeart/2005/8/layout/list1"/>
    <dgm:cxn modelId="{7FA4830A-21F0-4709-8732-DC47C1982FAB}" type="presParOf" srcId="{D245ABCE-FFE8-4111-B3B4-8F2F3784DFA5}" destId="{7DF0F265-D749-4DA4-B854-7561BC7F4D5B}" srcOrd="17" destOrd="0" presId="urn:microsoft.com/office/officeart/2005/8/layout/list1"/>
    <dgm:cxn modelId="{C54DD084-3E7C-481D-8CE2-C020250F5812}" type="presParOf" srcId="{D245ABCE-FFE8-4111-B3B4-8F2F3784DFA5}" destId="{3A928960-05CF-4A5B-A526-BC95FB90BE44}" srcOrd="18"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4E67F78-00FD-4291-B967-1956CC6629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BD515D-455F-46F9-9B5B-58D486498904}">
      <dgm:prSet phldrT="[Text]" custT="1">
        <dgm:style>
          <a:lnRef idx="2">
            <a:schemeClr val="accent2"/>
          </a:lnRef>
          <a:fillRef idx="1">
            <a:schemeClr val="lt1"/>
          </a:fillRef>
          <a:effectRef idx="0">
            <a:schemeClr val="accent2"/>
          </a:effectRef>
          <a:fontRef idx="minor">
            <a:schemeClr val="dk1"/>
          </a:fontRef>
        </dgm:style>
      </dgm:prSet>
      <dgm:spPr>
        <a:solidFill>
          <a:schemeClr val="accent2"/>
        </a:solidFill>
        <a:ln>
          <a:solidFill>
            <a:schemeClr val="accent2"/>
          </a:solidFill>
        </a:ln>
      </dgm:spPr>
      <dgm:t>
        <a:bodyPr/>
        <a:lstStyle/>
        <a:p>
          <a:r>
            <a:rPr lang="en-US" sz="1800" dirty="0" smtClean="0">
              <a:latin typeface="Chivo Light" panose="020B0604020202020204" charset="0"/>
            </a:rPr>
            <a:t>Noncompetitive Procurement</a:t>
          </a:r>
          <a:endParaRPr lang="en-US" sz="1800" dirty="0">
            <a:latin typeface="Chivo Light" panose="020B0604020202020204" charset="0"/>
          </a:endParaRPr>
        </a:p>
      </dgm:t>
    </dgm:pt>
    <dgm:pt modelId="{85DF36FD-5605-4727-B01B-2387A48C43CF}" type="parTrans" cxnId="{6E5ED192-E56C-45B3-85F0-10E4419EFD70}">
      <dgm:prSet/>
      <dgm:spPr/>
      <dgm:t>
        <a:bodyPr/>
        <a:lstStyle/>
        <a:p>
          <a:endParaRPr lang="en-US"/>
        </a:p>
      </dgm:t>
    </dgm:pt>
    <dgm:pt modelId="{332D7E2A-9996-467A-A2DD-D2E83213A6AC}" type="sibTrans" cxnId="{6E5ED192-E56C-45B3-85F0-10E4419EFD70}">
      <dgm:prSet/>
      <dgm:spPr/>
      <dgm:t>
        <a:bodyPr/>
        <a:lstStyle/>
        <a:p>
          <a:endParaRPr lang="en-US"/>
        </a:p>
      </dgm:t>
    </dgm:pt>
    <dgm:pt modelId="{B2B1B895-43E5-4A82-AF92-4067769E7E05}">
      <dgm:prSet phldrT="[Text]" custT="1">
        <dgm:style>
          <a:lnRef idx="2">
            <a:schemeClr val="accent2"/>
          </a:lnRef>
          <a:fillRef idx="1">
            <a:schemeClr val="lt1"/>
          </a:fillRef>
          <a:effectRef idx="0">
            <a:schemeClr val="accent2"/>
          </a:effectRef>
          <a:fontRef idx="minor">
            <a:schemeClr val="dk1"/>
          </a:fontRef>
        </dgm:style>
      </dgm:prSet>
      <dgm:spPr>
        <a:solidFill>
          <a:schemeClr val="accent2"/>
        </a:solidFill>
        <a:ln>
          <a:solidFill>
            <a:schemeClr val="accent2"/>
          </a:solidFill>
        </a:ln>
      </dgm:spPr>
      <dgm:t>
        <a:bodyPr/>
        <a:lstStyle/>
        <a:p>
          <a:r>
            <a:rPr lang="en-US" sz="1800" dirty="0" smtClean="0">
              <a:latin typeface="Chivo Light" panose="020B0604020202020204" charset="0"/>
            </a:rPr>
            <a:t>SWAM Businesses and Labor Surplus Area Firms</a:t>
          </a:r>
          <a:endParaRPr lang="en-US" sz="1800" dirty="0">
            <a:latin typeface="Chivo Light" panose="020B0604020202020204" charset="0"/>
          </a:endParaRPr>
        </a:p>
      </dgm:t>
    </dgm:pt>
    <dgm:pt modelId="{0B3DBA63-CB5B-440F-8E34-B56E0CB8FE95}" type="parTrans" cxnId="{1E89857F-DB32-42D0-A5D5-1947801D4CC1}">
      <dgm:prSet/>
      <dgm:spPr/>
      <dgm:t>
        <a:bodyPr/>
        <a:lstStyle/>
        <a:p>
          <a:endParaRPr lang="en-US"/>
        </a:p>
      </dgm:t>
    </dgm:pt>
    <dgm:pt modelId="{FFFAE8B8-F49C-4234-8C90-9D1DD774B7A7}" type="sibTrans" cxnId="{1E89857F-DB32-42D0-A5D5-1947801D4CC1}">
      <dgm:prSet/>
      <dgm:spPr/>
      <dgm:t>
        <a:bodyPr/>
        <a:lstStyle/>
        <a:p>
          <a:endParaRPr lang="en-US"/>
        </a:p>
      </dgm:t>
    </dgm:pt>
    <dgm:pt modelId="{99DBBA86-4828-4DCB-932D-417D5F79B8B1}">
      <dgm:prSet phldrT="[Text]" custT="1">
        <dgm:style>
          <a:lnRef idx="2">
            <a:schemeClr val="accent2"/>
          </a:lnRef>
          <a:fillRef idx="1">
            <a:schemeClr val="lt1"/>
          </a:fillRef>
          <a:effectRef idx="0">
            <a:schemeClr val="accent2"/>
          </a:effectRef>
          <a:fontRef idx="minor">
            <a:schemeClr val="dk1"/>
          </a:fontRef>
        </dgm:style>
      </dgm:prSet>
      <dgm:spPr>
        <a:solidFill>
          <a:schemeClr val="accent2"/>
        </a:solidFill>
        <a:ln>
          <a:solidFill>
            <a:schemeClr val="accent2"/>
          </a:solidFill>
        </a:ln>
      </dgm:spPr>
      <dgm:t>
        <a:bodyPr/>
        <a:lstStyle/>
        <a:p>
          <a:r>
            <a:rPr lang="en-US" sz="1800" dirty="0" smtClean="0">
              <a:latin typeface="Chivo Light" panose="020B0604020202020204" charset="0"/>
            </a:rPr>
            <a:t>Cost and Price Analysis</a:t>
          </a:r>
          <a:endParaRPr lang="en-US" sz="1800" dirty="0">
            <a:latin typeface="Chivo Light" panose="020B0604020202020204" charset="0"/>
          </a:endParaRPr>
        </a:p>
      </dgm:t>
    </dgm:pt>
    <dgm:pt modelId="{7E7D130F-66D0-4B1F-B712-A4EA731B3F66}" type="parTrans" cxnId="{C00C08BC-F9CC-4B12-8D8A-4F46617AEE01}">
      <dgm:prSet/>
      <dgm:spPr/>
      <dgm:t>
        <a:bodyPr/>
        <a:lstStyle/>
        <a:p>
          <a:endParaRPr lang="en-US"/>
        </a:p>
      </dgm:t>
    </dgm:pt>
    <dgm:pt modelId="{42960015-77CD-4C94-B8B4-8B10BE9DF1FD}" type="sibTrans" cxnId="{C00C08BC-F9CC-4B12-8D8A-4F46617AEE01}">
      <dgm:prSet/>
      <dgm:spPr/>
      <dgm:t>
        <a:bodyPr/>
        <a:lstStyle/>
        <a:p>
          <a:endParaRPr lang="en-US"/>
        </a:p>
      </dgm:t>
    </dgm:pt>
    <dgm:pt modelId="{CA0C5D13-8282-4FAE-B38C-3AAB3AEE1AA9}">
      <dgm:prSet phldrT="[Text]" custT="1">
        <dgm:style>
          <a:lnRef idx="2">
            <a:schemeClr val="accent2"/>
          </a:lnRef>
          <a:fillRef idx="1">
            <a:schemeClr val="lt1"/>
          </a:fillRef>
          <a:effectRef idx="0">
            <a:schemeClr val="accent2"/>
          </a:effectRef>
          <a:fontRef idx="minor">
            <a:schemeClr val="dk1"/>
          </a:fontRef>
        </dgm:style>
      </dgm:prSet>
      <dgm:spPr>
        <a:solidFill>
          <a:schemeClr val="accent2"/>
        </a:solidFill>
        <a:ln>
          <a:solidFill>
            <a:schemeClr val="accent2"/>
          </a:solidFill>
        </a:ln>
      </dgm:spPr>
      <dgm:t>
        <a:bodyPr/>
        <a:lstStyle/>
        <a:p>
          <a:r>
            <a:rPr lang="en-US" sz="1800" dirty="0" smtClean="0">
              <a:latin typeface="Chivo Light" panose="020B0604020202020204" charset="0"/>
            </a:rPr>
            <a:t>Procurement Review</a:t>
          </a:r>
          <a:endParaRPr lang="en-US" sz="1800" dirty="0">
            <a:latin typeface="Chivo Light" panose="020B0604020202020204" charset="0"/>
          </a:endParaRPr>
        </a:p>
      </dgm:t>
    </dgm:pt>
    <dgm:pt modelId="{7CBFE72A-B98F-4F18-ABE6-8FCE8B6B9F86}" type="parTrans" cxnId="{ED7D195D-9D03-48AA-A882-555CC1609562}">
      <dgm:prSet/>
      <dgm:spPr/>
      <dgm:t>
        <a:bodyPr/>
        <a:lstStyle/>
        <a:p>
          <a:endParaRPr lang="en-US"/>
        </a:p>
      </dgm:t>
    </dgm:pt>
    <dgm:pt modelId="{E665A1DC-D8FF-4D47-87F9-E3130840C3DC}" type="sibTrans" cxnId="{ED7D195D-9D03-48AA-A882-555CC1609562}">
      <dgm:prSet/>
      <dgm:spPr/>
      <dgm:t>
        <a:bodyPr/>
        <a:lstStyle/>
        <a:p>
          <a:endParaRPr lang="en-US"/>
        </a:p>
      </dgm:t>
    </dgm:pt>
    <dgm:pt modelId="{2DC7224C-BE2C-400F-8742-79E833CB9387}">
      <dgm:prSet phldrT="[Text]" custT="1">
        <dgm:style>
          <a:lnRef idx="2">
            <a:schemeClr val="accent2"/>
          </a:lnRef>
          <a:fillRef idx="1">
            <a:schemeClr val="lt1"/>
          </a:fillRef>
          <a:effectRef idx="0">
            <a:schemeClr val="accent2"/>
          </a:effectRef>
          <a:fontRef idx="minor">
            <a:schemeClr val="dk1"/>
          </a:fontRef>
        </dgm:style>
      </dgm:prSet>
      <dgm:spPr>
        <a:solidFill>
          <a:schemeClr val="accent2"/>
        </a:solidFill>
        <a:ln>
          <a:solidFill>
            <a:schemeClr val="accent2"/>
          </a:solidFill>
        </a:ln>
      </dgm:spPr>
      <dgm:t>
        <a:bodyPr/>
        <a:lstStyle/>
        <a:p>
          <a:r>
            <a:rPr lang="en-US" sz="1800" dirty="0" smtClean="0">
              <a:latin typeface="Chivo Light" panose="020B0604020202020204" charset="0"/>
            </a:rPr>
            <a:t>Geographic Preference</a:t>
          </a:r>
          <a:endParaRPr lang="en-US" sz="1800" dirty="0">
            <a:latin typeface="Chivo Light" panose="020B0604020202020204" charset="0"/>
          </a:endParaRPr>
        </a:p>
      </dgm:t>
    </dgm:pt>
    <dgm:pt modelId="{F7BF021D-B24D-4881-B7F7-F16F277FC8A5}" type="parTrans" cxnId="{E7E52B03-3D83-421E-826F-AE8D3194065E}">
      <dgm:prSet/>
      <dgm:spPr/>
      <dgm:t>
        <a:bodyPr/>
        <a:lstStyle/>
        <a:p>
          <a:endParaRPr lang="en-US"/>
        </a:p>
      </dgm:t>
    </dgm:pt>
    <dgm:pt modelId="{22194F22-AA93-46DC-9608-5ED25DDCDCB3}" type="sibTrans" cxnId="{E7E52B03-3D83-421E-826F-AE8D3194065E}">
      <dgm:prSet/>
      <dgm:spPr/>
      <dgm:t>
        <a:bodyPr/>
        <a:lstStyle/>
        <a:p>
          <a:endParaRPr lang="en-US"/>
        </a:p>
      </dgm:t>
    </dgm:pt>
    <dgm:pt modelId="{D245ABCE-FFE8-4111-B3B4-8F2F3784DFA5}" type="pres">
      <dgm:prSet presAssocID="{C4E67F78-00FD-4291-B967-1956CC66296C}" presName="linear" presStyleCnt="0">
        <dgm:presLayoutVars>
          <dgm:dir/>
          <dgm:animLvl val="lvl"/>
          <dgm:resizeHandles val="exact"/>
        </dgm:presLayoutVars>
      </dgm:prSet>
      <dgm:spPr/>
      <dgm:t>
        <a:bodyPr/>
        <a:lstStyle/>
        <a:p>
          <a:endParaRPr lang="en-US"/>
        </a:p>
      </dgm:t>
    </dgm:pt>
    <dgm:pt modelId="{DC2FFF98-8272-46C8-9548-370675A9B0D8}" type="pres">
      <dgm:prSet presAssocID="{AEBD515D-455F-46F9-9B5B-58D486498904}" presName="parentLin" presStyleCnt="0"/>
      <dgm:spPr/>
    </dgm:pt>
    <dgm:pt modelId="{FCEB2EB4-0EAE-4516-AE5F-6082DCA20451}" type="pres">
      <dgm:prSet presAssocID="{AEBD515D-455F-46F9-9B5B-58D486498904}" presName="parentLeftMargin" presStyleLbl="node1" presStyleIdx="0" presStyleCnt="5"/>
      <dgm:spPr/>
      <dgm:t>
        <a:bodyPr/>
        <a:lstStyle/>
        <a:p>
          <a:endParaRPr lang="en-US"/>
        </a:p>
      </dgm:t>
    </dgm:pt>
    <dgm:pt modelId="{23E0FF7F-701D-4217-9FB3-4EDDD0923C84}" type="pres">
      <dgm:prSet presAssocID="{AEBD515D-455F-46F9-9B5B-58D486498904}" presName="parentText" presStyleLbl="node1" presStyleIdx="0" presStyleCnt="5">
        <dgm:presLayoutVars>
          <dgm:chMax val="0"/>
          <dgm:bulletEnabled val="1"/>
        </dgm:presLayoutVars>
      </dgm:prSet>
      <dgm:spPr/>
      <dgm:t>
        <a:bodyPr/>
        <a:lstStyle/>
        <a:p>
          <a:endParaRPr lang="en-US"/>
        </a:p>
      </dgm:t>
    </dgm:pt>
    <dgm:pt modelId="{D6E4C667-0658-4BF0-A491-AEB9A6F53435}" type="pres">
      <dgm:prSet presAssocID="{AEBD515D-455F-46F9-9B5B-58D486498904}" presName="negativeSpace" presStyleCnt="0"/>
      <dgm:spPr/>
    </dgm:pt>
    <dgm:pt modelId="{A31D1CE8-208D-4293-A70F-2FEB0F1DF834}" type="pres">
      <dgm:prSet presAssocID="{AEBD515D-455F-46F9-9B5B-58D486498904}" presName="childText" presStyleLbl="conFgAcc1" presStyleIdx="0" presStyleCnt="5">
        <dgm:presLayoutVars>
          <dgm:bulletEnabled val="1"/>
        </dgm:presLayoutVars>
        <dgm:style>
          <a:lnRef idx="2">
            <a:schemeClr val="accent5"/>
          </a:lnRef>
          <a:fillRef idx="1">
            <a:schemeClr val="lt1"/>
          </a:fillRef>
          <a:effectRef idx="0">
            <a:schemeClr val="accent5"/>
          </a:effectRef>
          <a:fontRef idx="minor">
            <a:schemeClr val="dk1"/>
          </a:fontRef>
        </dgm:style>
      </dgm:prSet>
      <dgm:spPr>
        <a:noFill/>
        <a:ln>
          <a:solidFill>
            <a:schemeClr val="accent2"/>
          </a:solidFill>
        </a:ln>
      </dgm:spPr>
    </dgm:pt>
    <dgm:pt modelId="{62C2A574-1A80-453D-A6F3-ADBFA20B5F3D}" type="pres">
      <dgm:prSet presAssocID="{332D7E2A-9996-467A-A2DD-D2E83213A6AC}" presName="spaceBetweenRectangles" presStyleCnt="0"/>
      <dgm:spPr/>
    </dgm:pt>
    <dgm:pt modelId="{952394F3-E83C-46DF-8A1F-E8809AAD2963}" type="pres">
      <dgm:prSet presAssocID="{B2B1B895-43E5-4A82-AF92-4067769E7E05}" presName="parentLin" presStyleCnt="0"/>
      <dgm:spPr/>
    </dgm:pt>
    <dgm:pt modelId="{970C3B46-73AE-4F8F-9D46-F27496A55BF8}" type="pres">
      <dgm:prSet presAssocID="{B2B1B895-43E5-4A82-AF92-4067769E7E05}" presName="parentLeftMargin" presStyleLbl="node1" presStyleIdx="0" presStyleCnt="5"/>
      <dgm:spPr/>
      <dgm:t>
        <a:bodyPr/>
        <a:lstStyle/>
        <a:p>
          <a:endParaRPr lang="en-US"/>
        </a:p>
      </dgm:t>
    </dgm:pt>
    <dgm:pt modelId="{F1695CE4-8D30-40D0-93D9-5916DD201DD5}" type="pres">
      <dgm:prSet presAssocID="{B2B1B895-43E5-4A82-AF92-4067769E7E05}" presName="parentText" presStyleLbl="node1" presStyleIdx="1" presStyleCnt="5">
        <dgm:presLayoutVars>
          <dgm:chMax val="0"/>
          <dgm:bulletEnabled val="1"/>
        </dgm:presLayoutVars>
      </dgm:prSet>
      <dgm:spPr/>
      <dgm:t>
        <a:bodyPr/>
        <a:lstStyle/>
        <a:p>
          <a:endParaRPr lang="en-US"/>
        </a:p>
      </dgm:t>
    </dgm:pt>
    <dgm:pt modelId="{F125B6D8-E6EC-4399-903D-B89D10D91164}" type="pres">
      <dgm:prSet presAssocID="{B2B1B895-43E5-4A82-AF92-4067769E7E05}" presName="negativeSpace" presStyleCnt="0"/>
      <dgm:spPr/>
    </dgm:pt>
    <dgm:pt modelId="{C6C3EDA0-73BC-40B5-8246-34FC62B197A3}" type="pres">
      <dgm:prSet presAssocID="{B2B1B895-43E5-4A82-AF92-4067769E7E05}" presName="childText" presStyleLbl="conFgAcc1" presStyleIdx="1" presStyleCnt="5">
        <dgm:presLayoutVars>
          <dgm:bulletEnabled val="1"/>
        </dgm:presLayoutVars>
        <dgm:style>
          <a:lnRef idx="2">
            <a:schemeClr val="accent2"/>
          </a:lnRef>
          <a:fillRef idx="1">
            <a:schemeClr val="lt1"/>
          </a:fillRef>
          <a:effectRef idx="0">
            <a:schemeClr val="accent2"/>
          </a:effectRef>
          <a:fontRef idx="minor">
            <a:schemeClr val="dk1"/>
          </a:fontRef>
        </dgm:style>
      </dgm:prSet>
      <dgm:spPr>
        <a:ln>
          <a:solidFill>
            <a:schemeClr val="accent2"/>
          </a:solidFill>
        </a:ln>
      </dgm:spPr>
      <dgm:t>
        <a:bodyPr/>
        <a:lstStyle/>
        <a:p>
          <a:endParaRPr lang="en-US"/>
        </a:p>
      </dgm:t>
    </dgm:pt>
    <dgm:pt modelId="{127A6761-64B2-411B-AED2-682D89CEB927}" type="pres">
      <dgm:prSet presAssocID="{FFFAE8B8-F49C-4234-8C90-9D1DD774B7A7}" presName="spaceBetweenRectangles" presStyleCnt="0"/>
      <dgm:spPr/>
    </dgm:pt>
    <dgm:pt modelId="{4F236EC2-C4C2-4E93-A962-17FF5642ADD9}" type="pres">
      <dgm:prSet presAssocID="{99DBBA86-4828-4DCB-932D-417D5F79B8B1}" presName="parentLin" presStyleCnt="0"/>
      <dgm:spPr/>
    </dgm:pt>
    <dgm:pt modelId="{0BFDD953-6308-4555-8357-2CF49583B5DA}" type="pres">
      <dgm:prSet presAssocID="{99DBBA86-4828-4DCB-932D-417D5F79B8B1}" presName="parentLeftMargin" presStyleLbl="node1" presStyleIdx="1" presStyleCnt="5"/>
      <dgm:spPr/>
      <dgm:t>
        <a:bodyPr/>
        <a:lstStyle/>
        <a:p>
          <a:endParaRPr lang="en-US"/>
        </a:p>
      </dgm:t>
    </dgm:pt>
    <dgm:pt modelId="{4E08E453-2CC9-4D80-BECB-101EB5F93CC2}" type="pres">
      <dgm:prSet presAssocID="{99DBBA86-4828-4DCB-932D-417D5F79B8B1}" presName="parentText" presStyleLbl="node1" presStyleIdx="2" presStyleCnt="5">
        <dgm:presLayoutVars>
          <dgm:chMax val="0"/>
          <dgm:bulletEnabled val="1"/>
        </dgm:presLayoutVars>
      </dgm:prSet>
      <dgm:spPr/>
      <dgm:t>
        <a:bodyPr/>
        <a:lstStyle/>
        <a:p>
          <a:endParaRPr lang="en-US"/>
        </a:p>
      </dgm:t>
    </dgm:pt>
    <dgm:pt modelId="{E38F3F95-C9BE-4C3B-AFD8-BC507B6195FE}" type="pres">
      <dgm:prSet presAssocID="{99DBBA86-4828-4DCB-932D-417D5F79B8B1}" presName="negativeSpace" presStyleCnt="0"/>
      <dgm:spPr/>
    </dgm:pt>
    <dgm:pt modelId="{DB06000D-2071-49C5-9EB8-9B8715DD783E}" type="pres">
      <dgm:prSet presAssocID="{99DBBA86-4828-4DCB-932D-417D5F79B8B1}" presName="childText" presStyleLbl="conFgAcc1" presStyleIdx="2" presStyleCnt="5">
        <dgm:presLayoutVars>
          <dgm:bulletEnabled val="1"/>
        </dgm:presLayoutVars>
        <dgm:style>
          <a:lnRef idx="2">
            <a:schemeClr val="accent2"/>
          </a:lnRef>
          <a:fillRef idx="1">
            <a:schemeClr val="lt1"/>
          </a:fillRef>
          <a:effectRef idx="0">
            <a:schemeClr val="accent2"/>
          </a:effectRef>
          <a:fontRef idx="minor">
            <a:schemeClr val="dk1"/>
          </a:fontRef>
        </dgm:style>
      </dgm:prSet>
      <dgm:spPr>
        <a:ln>
          <a:solidFill>
            <a:schemeClr val="accent2"/>
          </a:solidFill>
        </a:ln>
      </dgm:spPr>
    </dgm:pt>
    <dgm:pt modelId="{04A8059E-9A3F-4980-98BF-C08429ADA176}" type="pres">
      <dgm:prSet presAssocID="{42960015-77CD-4C94-B8B4-8B10BE9DF1FD}" presName="spaceBetweenRectangles" presStyleCnt="0"/>
      <dgm:spPr/>
    </dgm:pt>
    <dgm:pt modelId="{AE33B272-15F4-4ED8-98D1-BF4676E17909}" type="pres">
      <dgm:prSet presAssocID="{CA0C5D13-8282-4FAE-B38C-3AAB3AEE1AA9}" presName="parentLin" presStyleCnt="0"/>
      <dgm:spPr/>
    </dgm:pt>
    <dgm:pt modelId="{EF82577D-FE4C-4F19-8C09-A9A2DF2283D9}" type="pres">
      <dgm:prSet presAssocID="{CA0C5D13-8282-4FAE-B38C-3AAB3AEE1AA9}" presName="parentLeftMargin" presStyleLbl="node1" presStyleIdx="2" presStyleCnt="5"/>
      <dgm:spPr/>
      <dgm:t>
        <a:bodyPr/>
        <a:lstStyle/>
        <a:p>
          <a:endParaRPr lang="en-US"/>
        </a:p>
      </dgm:t>
    </dgm:pt>
    <dgm:pt modelId="{72553E77-A842-4E83-972E-F899AF59539E}" type="pres">
      <dgm:prSet presAssocID="{CA0C5D13-8282-4FAE-B38C-3AAB3AEE1AA9}" presName="parentText" presStyleLbl="node1" presStyleIdx="3" presStyleCnt="5">
        <dgm:presLayoutVars>
          <dgm:chMax val="0"/>
          <dgm:bulletEnabled val="1"/>
        </dgm:presLayoutVars>
      </dgm:prSet>
      <dgm:spPr/>
      <dgm:t>
        <a:bodyPr/>
        <a:lstStyle/>
        <a:p>
          <a:endParaRPr lang="en-US"/>
        </a:p>
      </dgm:t>
    </dgm:pt>
    <dgm:pt modelId="{E604DDBE-1B22-4761-91E9-6FFD2E0A18A9}" type="pres">
      <dgm:prSet presAssocID="{CA0C5D13-8282-4FAE-B38C-3AAB3AEE1AA9}" presName="negativeSpace" presStyleCnt="0"/>
      <dgm:spPr/>
    </dgm:pt>
    <dgm:pt modelId="{2ACD8F6A-5294-4E57-93CB-CF8CE2814F9D}" type="pres">
      <dgm:prSet presAssocID="{CA0C5D13-8282-4FAE-B38C-3AAB3AEE1AA9}" presName="childText" presStyleLbl="conFgAcc1" presStyleIdx="3" presStyleCnt="5">
        <dgm:presLayoutVars>
          <dgm:bulletEnabled val="1"/>
        </dgm:presLayoutVars>
        <dgm:style>
          <a:lnRef idx="2">
            <a:schemeClr val="accent2"/>
          </a:lnRef>
          <a:fillRef idx="1">
            <a:schemeClr val="lt1"/>
          </a:fillRef>
          <a:effectRef idx="0">
            <a:schemeClr val="accent2"/>
          </a:effectRef>
          <a:fontRef idx="minor">
            <a:schemeClr val="dk1"/>
          </a:fontRef>
        </dgm:style>
      </dgm:prSet>
      <dgm:spPr>
        <a:ln>
          <a:solidFill>
            <a:schemeClr val="accent2"/>
          </a:solidFill>
        </a:ln>
      </dgm:spPr>
    </dgm:pt>
    <dgm:pt modelId="{1BC95763-9372-43AF-803E-5C45D365840A}" type="pres">
      <dgm:prSet presAssocID="{E665A1DC-D8FF-4D47-87F9-E3130840C3DC}" presName="spaceBetweenRectangles" presStyleCnt="0"/>
      <dgm:spPr/>
    </dgm:pt>
    <dgm:pt modelId="{46696789-B739-4DDC-9C08-07D4632A280C}" type="pres">
      <dgm:prSet presAssocID="{2DC7224C-BE2C-400F-8742-79E833CB9387}" presName="parentLin" presStyleCnt="0"/>
      <dgm:spPr/>
    </dgm:pt>
    <dgm:pt modelId="{654C3B13-773E-4248-8898-8E31C6B860C8}" type="pres">
      <dgm:prSet presAssocID="{2DC7224C-BE2C-400F-8742-79E833CB9387}" presName="parentLeftMargin" presStyleLbl="node1" presStyleIdx="3" presStyleCnt="5"/>
      <dgm:spPr/>
      <dgm:t>
        <a:bodyPr/>
        <a:lstStyle/>
        <a:p>
          <a:endParaRPr lang="en-US"/>
        </a:p>
      </dgm:t>
    </dgm:pt>
    <dgm:pt modelId="{D01139DE-7819-4F11-85F7-FD2014518144}" type="pres">
      <dgm:prSet presAssocID="{2DC7224C-BE2C-400F-8742-79E833CB9387}" presName="parentText" presStyleLbl="node1" presStyleIdx="4" presStyleCnt="5">
        <dgm:presLayoutVars>
          <dgm:chMax val="0"/>
          <dgm:bulletEnabled val="1"/>
        </dgm:presLayoutVars>
      </dgm:prSet>
      <dgm:spPr/>
      <dgm:t>
        <a:bodyPr/>
        <a:lstStyle/>
        <a:p>
          <a:endParaRPr lang="en-US"/>
        </a:p>
      </dgm:t>
    </dgm:pt>
    <dgm:pt modelId="{7DF0F265-D749-4DA4-B854-7561BC7F4D5B}" type="pres">
      <dgm:prSet presAssocID="{2DC7224C-BE2C-400F-8742-79E833CB9387}" presName="negativeSpace" presStyleCnt="0"/>
      <dgm:spPr/>
    </dgm:pt>
    <dgm:pt modelId="{3A928960-05CF-4A5B-A526-BC95FB90BE44}" type="pres">
      <dgm:prSet presAssocID="{2DC7224C-BE2C-400F-8742-79E833CB9387}" presName="childText" presStyleLbl="conFgAcc1" presStyleIdx="4" presStyleCnt="5">
        <dgm:presLayoutVars>
          <dgm:bulletEnabled val="1"/>
        </dgm:presLayoutVars>
        <dgm:style>
          <a:lnRef idx="2">
            <a:schemeClr val="accent2"/>
          </a:lnRef>
          <a:fillRef idx="1">
            <a:schemeClr val="lt1"/>
          </a:fillRef>
          <a:effectRef idx="0">
            <a:schemeClr val="accent2"/>
          </a:effectRef>
          <a:fontRef idx="minor">
            <a:schemeClr val="dk1"/>
          </a:fontRef>
        </dgm:style>
      </dgm:prSet>
      <dgm:spPr>
        <a:ln>
          <a:solidFill>
            <a:schemeClr val="accent2"/>
          </a:solidFill>
        </a:ln>
      </dgm:spPr>
    </dgm:pt>
  </dgm:ptLst>
  <dgm:cxnLst>
    <dgm:cxn modelId="{F56019BE-F8A8-4584-BC1E-11F3C8BA5E6C}" type="presOf" srcId="{99DBBA86-4828-4DCB-932D-417D5F79B8B1}" destId="{4E08E453-2CC9-4D80-BECB-101EB5F93CC2}" srcOrd="1" destOrd="0" presId="urn:microsoft.com/office/officeart/2005/8/layout/list1"/>
    <dgm:cxn modelId="{F07E3B43-6428-4AED-BC13-22E7328669EE}" type="presOf" srcId="{99DBBA86-4828-4DCB-932D-417D5F79B8B1}" destId="{0BFDD953-6308-4555-8357-2CF49583B5DA}" srcOrd="0" destOrd="0" presId="urn:microsoft.com/office/officeart/2005/8/layout/list1"/>
    <dgm:cxn modelId="{4FFCF9A5-FF5A-4647-ADA6-9C89FAF5307D}" type="presOf" srcId="{2DC7224C-BE2C-400F-8742-79E833CB9387}" destId="{654C3B13-773E-4248-8898-8E31C6B860C8}" srcOrd="0" destOrd="0" presId="urn:microsoft.com/office/officeart/2005/8/layout/list1"/>
    <dgm:cxn modelId="{ED7D195D-9D03-48AA-A882-555CC1609562}" srcId="{C4E67F78-00FD-4291-B967-1956CC66296C}" destId="{CA0C5D13-8282-4FAE-B38C-3AAB3AEE1AA9}" srcOrd="3" destOrd="0" parTransId="{7CBFE72A-B98F-4F18-ABE6-8FCE8B6B9F86}" sibTransId="{E665A1DC-D8FF-4D47-87F9-E3130840C3DC}"/>
    <dgm:cxn modelId="{4FC4A221-FEB1-4596-82AC-855BBF4F2DC4}" type="presOf" srcId="{B2B1B895-43E5-4A82-AF92-4067769E7E05}" destId="{F1695CE4-8D30-40D0-93D9-5916DD201DD5}" srcOrd="1" destOrd="0" presId="urn:microsoft.com/office/officeart/2005/8/layout/list1"/>
    <dgm:cxn modelId="{231BA698-7690-4FE0-8925-86F11857D72F}" type="presOf" srcId="{B2B1B895-43E5-4A82-AF92-4067769E7E05}" destId="{970C3B46-73AE-4F8F-9D46-F27496A55BF8}" srcOrd="0" destOrd="0" presId="urn:microsoft.com/office/officeart/2005/8/layout/list1"/>
    <dgm:cxn modelId="{E7E52B03-3D83-421E-826F-AE8D3194065E}" srcId="{C4E67F78-00FD-4291-B967-1956CC66296C}" destId="{2DC7224C-BE2C-400F-8742-79E833CB9387}" srcOrd="4" destOrd="0" parTransId="{F7BF021D-B24D-4881-B7F7-F16F277FC8A5}" sibTransId="{22194F22-AA93-46DC-9608-5ED25DDCDCB3}"/>
    <dgm:cxn modelId="{6E5ED192-E56C-45B3-85F0-10E4419EFD70}" srcId="{C4E67F78-00FD-4291-B967-1956CC66296C}" destId="{AEBD515D-455F-46F9-9B5B-58D486498904}" srcOrd="0" destOrd="0" parTransId="{85DF36FD-5605-4727-B01B-2387A48C43CF}" sibTransId="{332D7E2A-9996-467A-A2DD-D2E83213A6AC}"/>
    <dgm:cxn modelId="{FE62DDD8-4020-46D6-AB71-DB16F852999C}" type="presOf" srcId="{AEBD515D-455F-46F9-9B5B-58D486498904}" destId="{FCEB2EB4-0EAE-4516-AE5F-6082DCA20451}" srcOrd="0" destOrd="0" presId="urn:microsoft.com/office/officeart/2005/8/layout/list1"/>
    <dgm:cxn modelId="{BF91FEFD-21BC-4531-BE13-BDDD25E0A466}" type="presOf" srcId="{AEBD515D-455F-46F9-9B5B-58D486498904}" destId="{23E0FF7F-701D-4217-9FB3-4EDDD0923C84}" srcOrd="1" destOrd="0" presId="urn:microsoft.com/office/officeart/2005/8/layout/list1"/>
    <dgm:cxn modelId="{46ABE187-44DD-4ED1-9778-D4C81835680E}" type="presOf" srcId="{2DC7224C-BE2C-400F-8742-79E833CB9387}" destId="{D01139DE-7819-4F11-85F7-FD2014518144}" srcOrd="1" destOrd="0" presId="urn:microsoft.com/office/officeart/2005/8/layout/list1"/>
    <dgm:cxn modelId="{1E89857F-DB32-42D0-A5D5-1947801D4CC1}" srcId="{C4E67F78-00FD-4291-B967-1956CC66296C}" destId="{B2B1B895-43E5-4A82-AF92-4067769E7E05}" srcOrd="1" destOrd="0" parTransId="{0B3DBA63-CB5B-440F-8E34-B56E0CB8FE95}" sibTransId="{FFFAE8B8-F49C-4234-8C90-9D1DD774B7A7}"/>
    <dgm:cxn modelId="{0BE2ACD2-F682-44BE-9365-8CD80C1FBAC9}" type="presOf" srcId="{CA0C5D13-8282-4FAE-B38C-3AAB3AEE1AA9}" destId="{EF82577D-FE4C-4F19-8C09-A9A2DF2283D9}" srcOrd="0" destOrd="0" presId="urn:microsoft.com/office/officeart/2005/8/layout/list1"/>
    <dgm:cxn modelId="{E065CE77-7035-4A35-ACE2-8F7C005122CC}" type="presOf" srcId="{CA0C5D13-8282-4FAE-B38C-3AAB3AEE1AA9}" destId="{72553E77-A842-4E83-972E-F899AF59539E}" srcOrd="1" destOrd="0" presId="urn:microsoft.com/office/officeart/2005/8/layout/list1"/>
    <dgm:cxn modelId="{92F25802-0EEE-4631-9333-6F8367B839D7}" type="presOf" srcId="{C4E67F78-00FD-4291-B967-1956CC66296C}" destId="{D245ABCE-FFE8-4111-B3B4-8F2F3784DFA5}" srcOrd="0" destOrd="0" presId="urn:microsoft.com/office/officeart/2005/8/layout/list1"/>
    <dgm:cxn modelId="{C00C08BC-F9CC-4B12-8D8A-4F46617AEE01}" srcId="{C4E67F78-00FD-4291-B967-1956CC66296C}" destId="{99DBBA86-4828-4DCB-932D-417D5F79B8B1}" srcOrd="2" destOrd="0" parTransId="{7E7D130F-66D0-4B1F-B712-A4EA731B3F66}" sibTransId="{42960015-77CD-4C94-B8B4-8B10BE9DF1FD}"/>
    <dgm:cxn modelId="{AAA23E41-0DF1-4BD7-A59A-8A2909F637BC}" type="presParOf" srcId="{D245ABCE-FFE8-4111-B3B4-8F2F3784DFA5}" destId="{DC2FFF98-8272-46C8-9548-370675A9B0D8}" srcOrd="0" destOrd="0" presId="urn:microsoft.com/office/officeart/2005/8/layout/list1"/>
    <dgm:cxn modelId="{E20FE26B-2739-4253-8693-AB78733AEC0C}" type="presParOf" srcId="{DC2FFF98-8272-46C8-9548-370675A9B0D8}" destId="{FCEB2EB4-0EAE-4516-AE5F-6082DCA20451}" srcOrd="0" destOrd="0" presId="urn:microsoft.com/office/officeart/2005/8/layout/list1"/>
    <dgm:cxn modelId="{402EE106-1A4A-4850-A5B7-44DD8E0F81A8}" type="presParOf" srcId="{DC2FFF98-8272-46C8-9548-370675A9B0D8}" destId="{23E0FF7F-701D-4217-9FB3-4EDDD0923C84}" srcOrd="1" destOrd="0" presId="urn:microsoft.com/office/officeart/2005/8/layout/list1"/>
    <dgm:cxn modelId="{C33874DD-43D0-40D4-BA71-60B030E6E876}" type="presParOf" srcId="{D245ABCE-FFE8-4111-B3B4-8F2F3784DFA5}" destId="{D6E4C667-0658-4BF0-A491-AEB9A6F53435}" srcOrd="1" destOrd="0" presId="urn:microsoft.com/office/officeart/2005/8/layout/list1"/>
    <dgm:cxn modelId="{7991BB94-6708-40AD-B124-A0ADB3985FDB}" type="presParOf" srcId="{D245ABCE-FFE8-4111-B3B4-8F2F3784DFA5}" destId="{A31D1CE8-208D-4293-A70F-2FEB0F1DF834}" srcOrd="2" destOrd="0" presId="urn:microsoft.com/office/officeart/2005/8/layout/list1"/>
    <dgm:cxn modelId="{170218D0-7624-4168-A005-05614497E3B8}" type="presParOf" srcId="{D245ABCE-FFE8-4111-B3B4-8F2F3784DFA5}" destId="{62C2A574-1A80-453D-A6F3-ADBFA20B5F3D}" srcOrd="3" destOrd="0" presId="urn:microsoft.com/office/officeart/2005/8/layout/list1"/>
    <dgm:cxn modelId="{3A35C53A-406C-4B4F-AE2B-20FEB3E3DFE6}" type="presParOf" srcId="{D245ABCE-FFE8-4111-B3B4-8F2F3784DFA5}" destId="{952394F3-E83C-46DF-8A1F-E8809AAD2963}" srcOrd="4" destOrd="0" presId="urn:microsoft.com/office/officeart/2005/8/layout/list1"/>
    <dgm:cxn modelId="{0F19A0F3-8F72-4A9C-A7B7-3B6A270E895E}" type="presParOf" srcId="{952394F3-E83C-46DF-8A1F-E8809AAD2963}" destId="{970C3B46-73AE-4F8F-9D46-F27496A55BF8}" srcOrd="0" destOrd="0" presId="urn:microsoft.com/office/officeart/2005/8/layout/list1"/>
    <dgm:cxn modelId="{71670A53-34E8-43B7-B248-7D53221758C4}" type="presParOf" srcId="{952394F3-E83C-46DF-8A1F-E8809AAD2963}" destId="{F1695CE4-8D30-40D0-93D9-5916DD201DD5}" srcOrd="1" destOrd="0" presId="urn:microsoft.com/office/officeart/2005/8/layout/list1"/>
    <dgm:cxn modelId="{2C12DE47-6CCE-422B-B96A-D6AAE0A275F5}" type="presParOf" srcId="{D245ABCE-FFE8-4111-B3B4-8F2F3784DFA5}" destId="{F125B6D8-E6EC-4399-903D-B89D10D91164}" srcOrd="5" destOrd="0" presId="urn:microsoft.com/office/officeart/2005/8/layout/list1"/>
    <dgm:cxn modelId="{E0F531A3-7DD3-401C-8132-1DEAFA371A5F}" type="presParOf" srcId="{D245ABCE-FFE8-4111-B3B4-8F2F3784DFA5}" destId="{C6C3EDA0-73BC-40B5-8246-34FC62B197A3}" srcOrd="6" destOrd="0" presId="urn:microsoft.com/office/officeart/2005/8/layout/list1"/>
    <dgm:cxn modelId="{75A366CA-79DE-45CF-BCB6-0AF8374248D5}" type="presParOf" srcId="{D245ABCE-FFE8-4111-B3B4-8F2F3784DFA5}" destId="{127A6761-64B2-411B-AED2-682D89CEB927}" srcOrd="7" destOrd="0" presId="urn:microsoft.com/office/officeart/2005/8/layout/list1"/>
    <dgm:cxn modelId="{09C65F9A-4530-4CDD-B891-6FDD94B29C8A}" type="presParOf" srcId="{D245ABCE-FFE8-4111-B3B4-8F2F3784DFA5}" destId="{4F236EC2-C4C2-4E93-A962-17FF5642ADD9}" srcOrd="8" destOrd="0" presId="urn:microsoft.com/office/officeart/2005/8/layout/list1"/>
    <dgm:cxn modelId="{90BC2DDF-8ACD-4DE6-8F32-33F929462EC5}" type="presParOf" srcId="{4F236EC2-C4C2-4E93-A962-17FF5642ADD9}" destId="{0BFDD953-6308-4555-8357-2CF49583B5DA}" srcOrd="0" destOrd="0" presId="urn:microsoft.com/office/officeart/2005/8/layout/list1"/>
    <dgm:cxn modelId="{8EA957AC-FF87-425E-B36F-A89F3C912966}" type="presParOf" srcId="{4F236EC2-C4C2-4E93-A962-17FF5642ADD9}" destId="{4E08E453-2CC9-4D80-BECB-101EB5F93CC2}" srcOrd="1" destOrd="0" presId="urn:microsoft.com/office/officeart/2005/8/layout/list1"/>
    <dgm:cxn modelId="{B5CC01AF-4834-4804-8BF1-52C68D050A9C}" type="presParOf" srcId="{D245ABCE-FFE8-4111-B3B4-8F2F3784DFA5}" destId="{E38F3F95-C9BE-4C3B-AFD8-BC507B6195FE}" srcOrd="9" destOrd="0" presId="urn:microsoft.com/office/officeart/2005/8/layout/list1"/>
    <dgm:cxn modelId="{ACAB1C0B-4C36-42D7-988A-22596DC7B7DF}" type="presParOf" srcId="{D245ABCE-FFE8-4111-B3B4-8F2F3784DFA5}" destId="{DB06000D-2071-49C5-9EB8-9B8715DD783E}" srcOrd="10" destOrd="0" presId="urn:microsoft.com/office/officeart/2005/8/layout/list1"/>
    <dgm:cxn modelId="{EC4F786F-D24B-45C6-9626-5C5397EC0356}" type="presParOf" srcId="{D245ABCE-FFE8-4111-B3B4-8F2F3784DFA5}" destId="{04A8059E-9A3F-4980-98BF-C08429ADA176}" srcOrd="11" destOrd="0" presId="urn:microsoft.com/office/officeart/2005/8/layout/list1"/>
    <dgm:cxn modelId="{6A1DF8DA-4578-4275-91E1-95BA2600D9F5}" type="presParOf" srcId="{D245ABCE-FFE8-4111-B3B4-8F2F3784DFA5}" destId="{AE33B272-15F4-4ED8-98D1-BF4676E17909}" srcOrd="12" destOrd="0" presId="urn:microsoft.com/office/officeart/2005/8/layout/list1"/>
    <dgm:cxn modelId="{B86E6433-A68E-4ECF-988A-A4AE5ED0E58F}" type="presParOf" srcId="{AE33B272-15F4-4ED8-98D1-BF4676E17909}" destId="{EF82577D-FE4C-4F19-8C09-A9A2DF2283D9}" srcOrd="0" destOrd="0" presId="urn:microsoft.com/office/officeart/2005/8/layout/list1"/>
    <dgm:cxn modelId="{39326291-E9E5-414E-8D9F-DCB14045922D}" type="presParOf" srcId="{AE33B272-15F4-4ED8-98D1-BF4676E17909}" destId="{72553E77-A842-4E83-972E-F899AF59539E}" srcOrd="1" destOrd="0" presId="urn:microsoft.com/office/officeart/2005/8/layout/list1"/>
    <dgm:cxn modelId="{85B3BDF1-4675-4B55-8C84-AC86EBC3AC25}" type="presParOf" srcId="{D245ABCE-FFE8-4111-B3B4-8F2F3784DFA5}" destId="{E604DDBE-1B22-4761-91E9-6FFD2E0A18A9}" srcOrd="13" destOrd="0" presId="urn:microsoft.com/office/officeart/2005/8/layout/list1"/>
    <dgm:cxn modelId="{EDEC6D5E-2134-4086-813B-2B4CC99EC8BE}" type="presParOf" srcId="{D245ABCE-FFE8-4111-B3B4-8F2F3784DFA5}" destId="{2ACD8F6A-5294-4E57-93CB-CF8CE2814F9D}" srcOrd="14" destOrd="0" presId="urn:microsoft.com/office/officeart/2005/8/layout/list1"/>
    <dgm:cxn modelId="{7B10D1B3-B20F-4215-9E91-69D2613322FF}" type="presParOf" srcId="{D245ABCE-FFE8-4111-B3B4-8F2F3784DFA5}" destId="{1BC95763-9372-43AF-803E-5C45D365840A}" srcOrd="15" destOrd="0" presId="urn:microsoft.com/office/officeart/2005/8/layout/list1"/>
    <dgm:cxn modelId="{4FED92A5-24E2-4748-86A1-5F328EC2748D}" type="presParOf" srcId="{D245ABCE-FFE8-4111-B3B4-8F2F3784DFA5}" destId="{46696789-B739-4DDC-9C08-07D4632A280C}" srcOrd="16" destOrd="0" presId="urn:microsoft.com/office/officeart/2005/8/layout/list1"/>
    <dgm:cxn modelId="{BB3B0927-6864-4E0E-AC7F-8A6806C4D87C}" type="presParOf" srcId="{46696789-B739-4DDC-9C08-07D4632A280C}" destId="{654C3B13-773E-4248-8898-8E31C6B860C8}" srcOrd="0" destOrd="0" presId="urn:microsoft.com/office/officeart/2005/8/layout/list1"/>
    <dgm:cxn modelId="{D8524612-83CB-42A2-B2B0-6DA5E755952F}" type="presParOf" srcId="{46696789-B739-4DDC-9C08-07D4632A280C}" destId="{D01139DE-7819-4F11-85F7-FD2014518144}" srcOrd="1" destOrd="0" presId="urn:microsoft.com/office/officeart/2005/8/layout/list1"/>
    <dgm:cxn modelId="{7FA4830A-21F0-4709-8732-DC47C1982FAB}" type="presParOf" srcId="{D245ABCE-FFE8-4111-B3B4-8F2F3784DFA5}" destId="{7DF0F265-D749-4DA4-B854-7561BC7F4D5B}" srcOrd="17" destOrd="0" presId="urn:microsoft.com/office/officeart/2005/8/layout/list1"/>
    <dgm:cxn modelId="{C54DD084-3E7C-481D-8CE2-C020250F5812}" type="presParOf" srcId="{D245ABCE-FFE8-4111-B3B4-8F2F3784DFA5}" destId="{3A928960-05CF-4A5B-A526-BC95FB90BE44}" srcOrd="18"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4E67F78-00FD-4291-B967-1956CC6629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BD515D-455F-46F9-9B5B-58D486498904}">
      <dgm:prSet phldrT="[Text]" custT="1">
        <dgm:style>
          <a:lnRef idx="2">
            <a:schemeClr val="accent2"/>
          </a:lnRef>
          <a:fillRef idx="1">
            <a:schemeClr val="lt1"/>
          </a:fillRef>
          <a:effectRef idx="0">
            <a:schemeClr val="accent2"/>
          </a:effectRef>
          <a:fontRef idx="minor">
            <a:schemeClr val="dk1"/>
          </a:fontRef>
        </dgm:style>
      </dgm:prSet>
      <dgm:spPr>
        <a:solidFill>
          <a:schemeClr val="accent2"/>
        </a:solidFill>
        <a:ln>
          <a:solidFill>
            <a:schemeClr val="accent2"/>
          </a:solidFill>
        </a:ln>
      </dgm:spPr>
      <dgm:t>
        <a:bodyPr/>
        <a:lstStyle/>
        <a:p>
          <a:r>
            <a:rPr lang="en-US" sz="1800" dirty="0" smtClean="0">
              <a:latin typeface="Chivo Light" panose="020B0604020202020204" charset="0"/>
            </a:rPr>
            <a:t>Noncompetitive Procurement</a:t>
          </a:r>
          <a:endParaRPr lang="en-US" sz="1800" dirty="0">
            <a:latin typeface="Chivo Light" panose="020B0604020202020204" charset="0"/>
          </a:endParaRPr>
        </a:p>
      </dgm:t>
    </dgm:pt>
    <dgm:pt modelId="{85DF36FD-5605-4727-B01B-2387A48C43CF}" type="parTrans" cxnId="{6E5ED192-E56C-45B3-85F0-10E4419EFD70}">
      <dgm:prSet/>
      <dgm:spPr/>
      <dgm:t>
        <a:bodyPr/>
        <a:lstStyle/>
        <a:p>
          <a:endParaRPr lang="en-US"/>
        </a:p>
      </dgm:t>
    </dgm:pt>
    <dgm:pt modelId="{332D7E2A-9996-467A-A2DD-D2E83213A6AC}" type="sibTrans" cxnId="{6E5ED192-E56C-45B3-85F0-10E4419EFD70}">
      <dgm:prSet/>
      <dgm:spPr/>
      <dgm:t>
        <a:bodyPr/>
        <a:lstStyle/>
        <a:p>
          <a:endParaRPr lang="en-US"/>
        </a:p>
      </dgm:t>
    </dgm:pt>
    <dgm:pt modelId="{B2B1B895-43E5-4A82-AF92-4067769E7E05}">
      <dgm:prSet phldrT="[Text]" custT="1">
        <dgm:style>
          <a:lnRef idx="2">
            <a:schemeClr val="accent2"/>
          </a:lnRef>
          <a:fillRef idx="1">
            <a:schemeClr val="lt1"/>
          </a:fillRef>
          <a:effectRef idx="0">
            <a:schemeClr val="accent2"/>
          </a:effectRef>
          <a:fontRef idx="minor">
            <a:schemeClr val="dk1"/>
          </a:fontRef>
        </dgm:style>
      </dgm:prSet>
      <dgm:spPr>
        <a:solidFill>
          <a:schemeClr val="accent2"/>
        </a:solidFill>
        <a:ln>
          <a:solidFill>
            <a:schemeClr val="accent2"/>
          </a:solidFill>
        </a:ln>
      </dgm:spPr>
      <dgm:t>
        <a:bodyPr/>
        <a:lstStyle/>
        <a:p>
          <a:r>
            <a:rPr lang="en-US" sz="1800" dirty="0" smtClean="0">
              <a:latin typeface="Chivo Light" panose="020B0604020202020204" charset="0"/>
            </a:rPr>
            <a:t>SWAM Businesses and Labor Surplus Area Firms</a:t>
          </a:r>
          <a:endParaRPr lang="en-US" sz="1800" dirty="0">
            <a:latin typeface="Chivo Light" panose="020B0604020202020204" charset="0"/>
          </a:endParaRPr>
        </a:p>
      </dgm:t>
    </dgm:pt>
    <dgm:pt modelId="{0B3DBA63-CB5B-440F-8E34-B56E0CB8FE95}" type="parTrans" cxnId="{1E89857F-DB32-42D0-A5D5-1947801D4CC1}">
      <dgm:prSet/>
      <dgm:spPr/>
      <dgm:t>
        <a:bodyPr/>
        <a:lstStyle/>
        <a:p>
          <a:endParaRPr lang="en-US"/>
        </a:p>
      </dgm:t>
    </dgm:pt>
    <dgm:pt modelId="{FFFAE8B8-F49C-4234-8C90-9D1DD774B7A7}" type="sibTrans" cxnId="{1E89857F-DB32-42D0-A5D5-1947801D4CC1}">
      <dgm:prSet/>
      <dgm:spPr/>
      <dgm:t>
        <a:bodyPr/>
        <a:lstStyle/>
        <a:p>
          <a:endParaRPr lang="en-US"/>
        </a:p>
      </dgm:t>
    </dgm:pt>
    <dgm:pt modelId="{99DBBA86-4828-4DCB-932D-417D5F79B8B1}">
      <dgm:prSet phldrT="[Text]" custT="1">
        <dgm:style>
          <a:lnRef idx="2">
            <a:schemeClr val="accent2"/>
          </a:lnRef>
          <a:fillRef idx="1">
            <a:schemeClr val="lt1"/>
          </a:fillRef>
          <a:effectRef idx="0">
            <a:schemeClr val="accent2"/>
          </a:effectRef>
          <a:fontRef idx="minor">
            <a:schemeClr val="dk1"/>
          </a:fontRef>
        </dgm:style>
      </dgm:prSet>
      <dgm:spPr>
        <a:solidFill>
          <a:schemeClr val="accent2"/>
        </a:solidFill>
        <a:ln>
          <a:solidFill>
            <a:schemeClr val="accent2"/>
          </a:solidFill>
        </a:ln>
      </dgm:spPr>
      <dgm:t>
        <a:bodyPr/>
        <a:lstStyle/>
        <a:p>
          <a:r>
            <a:rPr lang="en-US" sz="1800" dirty="0" smtClean="0">
              <a:latin typeface="Chivo Light" panose="020B0604020202020204" charset="0"/>
            </a:rPr>
            <a:t>Cost and Price Analysis</a:t>
          </a:r>
          <a:endParaRPr lang="en-US" sz="1800" dirty="0">
            <a:latin typeface="Chivo Light" panose="020B0604020202020204" charset="0"/>
          </a:endParaRPr>
        </a:p>
      </dgm:t>
    </dgm:pt>
    <dgm:pt modelId="{7E7D130F-66D0-4B1F-B712-A4EA731B3F66}" type="parTrans" cxnId="{C00C08BC-F9CC-4B12-8D8A-4F46617AEE01}">
      <dgm:prSet/>
      <dgm:spPr/>
      <dgm:t>
        <a:bodyPr/>
        <a:lstStyle/>
        <a:p>
          <a:endParaRPr lang="en-US"/>
        </a:p>
      </dgm:t>
    </dgm:pt>
    <dgm:pt modelId="{42960015-77CD-4C94-B8B4-8B10BE9DF1FD}" type="sibTrans" cxnId="{C00C08BC-F9CC-4B12-8D8A-4F46617AEE01}">
      <dgm:prSet/>
      <dgm:spPr/>
      <dgm:t>
        <a:bodyPr/>
        <a:lstStyle/>
        <a:p>
          <a:endParaRPr lang="en-US"/>
        </a:p>
      </dgm:t>
    </dgm:pt>
    <dgm:pt modelId="{CA0C5D13-8282-4FAE-B38C-3AAB3AEE1AA9}">
      <dgm:prSet phldrT="[Text]" custT="1">
        <dgm:style>
          <a:lnRef idx="2">
            <a:schemeClr val="accent2"/>
          </a:lnRef>
          <a:fillRef idx="1">
            <a:schemeClr val="lt1"/>
          </a:fillRef>
          <a:effectRef idx="0">
            <a:schemeClr val="accent2"/>
          </a:effectRef>
          <a:fontRef idx="minor">
            <a:schemeClr val="dk1"/>
          </a:fontRef>
        </dgm:style>
      </dgm:prSet>
      <dgm:spPr>
        <a:solidFill>
          <a:schemeClr val="accent2"/>
        </a:solidFill>
        <a:ln>
          <a:solidFill>
            <a:schemeClr val="accent2"/>
          </a:solidFill>
        </a:ln>
      </dgm:spPr>
      <dgm:t>
        <a:bodyPr/>
        <a:lstStyle/>
        <a:p>
          <a:r>
            <a:rPr lang="en-US" sz="1800" dirty="0" smtClean="0">
              <a:latin typeface="Chivo Light" panose="020B0604020202020204" charset="0"/>
            </a:rPr>
            <a:t>Procurement Review</a:t>
          </a:r>
          <a:endParaRPr lang="en-US" sz="1800" dirty="0">
            <a:latin typeface="Chivo Light" panose="020B0604020202020204" charset="0"/>
          </a:endParaRPr>
        </a:p>
      </dgm:t>
    </dgm:pt>
    <dgm:pt modelId="{7CBFE72A-B98F-4F18-ABE6-8FCE8B6B9F86}" type="parTrans" cxnId="{ED7D195D-9D03-48AA-A882-555CC1609562}">
      <dgm:prSet/>
      <dgm:spPr/>
      <dgm:t>
        <a:bodyPr/>
        <a:lstStyle/>
        <a:p>
          <a:endParaRPr lang="en-US"/>
        </a:p>
      </dgm:t>
    </dgm:pt>
    <dgm:pt modelId="{E665A1DC-D8FF-4D47-87F9-E3130840C3DC}" type="sibTrans" cxnId="{ED7D195D-9D03-48AA-A882-555CC1609562}">
      <dgm:prSet/>
      <dgm:spPr/>
      <dgm:t>
        <a:bodyPr/>
        <a:lstStyle/>
        <a:p>
          <a:endParaRPr lang="en-US"/>
        </a:p>
      </dgm:t>
    </dgm:pt>
    <dgm:pt modelId="{2DC7224C-BE2C-400F-8742-79E833CB9387}">
      <dgm:prSet phldrT="[Text]" custT="1">
        <dgm:style>
          <a:lnRef idx="2">
            <a:schemeClr val="accent2"/>
          </a:lnRef>
          <a:fillRef idx="1">
            <a:schemeClr val="lt1"/>
          </a:fillRef>
          <a:effectRef idx="0">
            <a:schemeClr val="accent2"/>
          </a:effectRef>
          <a:fontRef idx="minor">
            <a:schemeClr val="dk1"/>
          </a:fontRef>
        </dgm:style>
      </dgm:prSet>
      <dgm:spPr>
        <a:solidFill>
          <a:schemeClr val="accent2"/>
        </a:solidFill>
        <a:ln>
          <a:solidFill>
            <a:schemeClr val="accent2"/>
          </a:solidFill>
        </a:ln>
      </dgm:spPr>
      <dgm:t>
        <a:bodyPr/>
        <a:lstStyle/>
        <a:p>
          <a:r>
            <a:rPr lang="en-US" sz="1800" dirty="0" smtClean="0">
              <a:latin typeface="Chivo Light" panose="020B0604020202020204" charset="0"/>
            </a:rPr>
            <a:t>Geographic Preference</a:t>
          </a:r>
          <a:endParaRPr lang="en-US" sz="1800" dirty="0">
            <a:latin typeface="Chivo Light" panose="020B0604020202020204" charset="0"/>
          </a:endParaRPr>
        </a:p>
      </dgm:t>
    </dgm:pt>
    <dgm:pt modelId="{F7BF021D-B24D-4881-B7F7-F16F277FC8A5}" type="parTrans" cxnId="{E7E52B03-3D83-421E-826F-AE8D3194065E}">
      <dgm:prSet/>
      <dgm:spPr/>
      <dgm:t>
        <a:bodyPr/>
        <a:lstStyle/>
        <a:p>
          <a:endParaRPr lang="en-US"/>
        </a:p>
      </dgm:t>
    </dgm:pt>
    <dgm:pt modelId="{22194F22-AA93-46DC-9608-5ED25DDCDCB3}" type="sibTrans" cxnId="{E7E52B03-3D83-421E-826F-AE8D3194065E}">
      <dgm:prSet/>
      <dgm:spPr/>
      <dgm:t>
        <a:bodyPr/>
        <a:lstStyle/>
        <a:p>
          <a:endParaRPr lang="en-US"/>
        </a:p>
      </dgm:t>
    </dgm:pt>
    <dgm:pt modelId="{D245ABCE-FFE8-4111-B3B4-8F2F3784DFA5}" type="pres">
      <dgm:prSet presAssocID="{C4E67F78-00FD-4291-B967-1956CC66296C}" presName="linear" presStyleCnt="0">
        <dgm:presLayoutVars>
          <dgm:dir/>
          <dgm:animLvl val="lvl"/>
          <dgm:resizeHandles val="exact"/>
        </dgm:presLayoutVars>
      </dgm:prSet>
      <dgm:spPr/>
      <dgm:t>
        <a:bodyPr/>
        <a:lstStyle/>
        <a:p>
          <a:endParaRPr lang="en-US"/>
        </a:p>
      </dgm:t>
    </dgm:pt>
    <dgm:pt modelId="{DC2FFF98-8272-46C8-9548-370675A9B0D8}" type="pres">
      <dgm:prSet presAssocID="{AEBD515D-455F-46F9-9B5B-58D486498904}" presName="parentLin" presStyleCnt="0"/>
      <dgm:spPr/>
    </dgm:pt>
    <dgm:pt modelId="{FCEB2EB4-0EAE-4516-AE5F-6082DCA20451}" type="pres">
      <dgm:prSet presAssocID="{AEBD515D-455F-46F9-9B5B-58D486498904}" presName="parentLeftMargin" presStyleLbl="node1" presStyleIdx="0" presStyleCnt="5"/>
      <dgm:spPr/>
      <dgm:t>
        <a:bodyPr/>
        <a:lstStyle/>
        <a:p>
          <a:endParaRPr lang="en-US"/>
        </a:p>
      </dgm:t>
    </dgm:pt>
    <dgm:pt modelId="{23E0FF7F-701D-4217-9FB3-4EDDD0923C84}" type="pres">
      <dgm:prSet presAssocID="{AEBD515D-455F-46F9-9B5B-58D486498904}" presName="parentText" presStyleLbl="node1" presStyleIdx="0" presStyleCnt="5">
        <dgm:presLayoutVars>
          <dgm:chMax val="0"/>
          <dgm:bulletEnabled val="1"/>
        </dgm:presLayoutVars>
      </dgm:prSet>
      <dgm:spPr/>
      <dgm:t>
        <a:bodyPr/>
        <a:lstStyle/>
        <a:p>
          <a:endParaRPr lang="en-US"/>
        </a:p>
      </dgm:t>
    </dgm:pt>
    <dgm:pt modelId="{D6E4C667-0658-4BF0-A491-AEB9A6F53435}" type="pres">
      <dgm:prSet presAssocID="{AEBD515D-455F-46F9-9B5B-58D486498904}" presName="negativeSpace" presStyleCnt="0"/>
      <dgm:spPr/>
    </dgm:pt>
    <dgm:pt modelId="{A31D1CE8-208D-4293-A70F-2FEB0F1DF834}" type="pres">
      <dgm:prSet presAssocID="{AEBD515D-455F-46F9-9B5B-58D486498904}" presName="childText" presStyleLbl="conFgAcc1" presStyleIdx="0" presStyleCnt="5">
        <dgm:presLayoutVars>
          <dgm:bulletEnabled val="1"/>
        </dgm:presLayoutVars>
        <dgm:style>
          <a:lnRef idx="2">
            <a:schemeClr val="accent5"/>
          </a:lnRef>
          <a:fillRef idx="1">
            <a:schemeClr val="lt1"/>
          </a:fillRef>
          <a:effectRef idx="0">
            <a:schemeClr val="accent5"/>
          </a:effectRef>
          <a:fontRef idx="minor">
            <a:schemeClr val="dk1"/>
          </a:fontRef>
        </dgm:style>
      </dgm:prSet>
      <dgm:spPr>
        <a:noFill/>
        <a:ln>
          <a:solidFill>
            <a:schemeClr val="accent2"/>
          </a:solidFill>
        </a:ln>
      </dgm:spPr>
    </dgm:pt>
    <dgm:pt modelId="{62C2A574-1A80-453D-A6F3-ADBFA20B5F3D}" type="pres">
      <dgm:prSet presAssocID="{332D7E2A-9996-467A-A2DD-D2E83213A6AC}" presName="spaceBetweenRectangles" presStyleCnt="0"/>
      <dgm:spPr/>
    </dgm:pt>
    <dgm:pt modelId="{952394F3-E83C-46DF-8A1F-E8809AAD2963}" type="pres">
      <dgm:prSet presAssocID="{B2B1B895-43E5-4A82-AF92-4067769E7E05}" presName="parentLin" presStyleCnt="0"/>
      <dgm:spPr/>
    </dgm:pt>
    <dgm:pt modelId="{970C3B46-73AE-4F8F-9D46-F27496A55BF8}" type="pres">
      <dgm:prSet presAssocID="{B2B1B895-43E5-4A82-AF92-4067769E7E05}" presName="parentLeftMargin" presStyleLbl="node1" presStyleIdx="0" presStyleCnt="5"/>
      <dgm:spPr/>
      <dgm:t>
        <a:bodyPr/>
        <a:lstStyle/>
        <a:p>
          <a:endParaRPr lang="en-US"/>
        </a:p>
      </dgm:t>
    </dgm:pt>
    <dgm:pt modelId="{F1695CE4-8D30-40D0-93D9-5916DD201DD5}" type="pres">
      <dgm:prSet presAssocID="{B2B1B895-43E5-4A82-AF92-4067769E7E05}" presName="parentText" presStyleLbl="node1" presStyleIdx="1" presStyleCnt="5">
        <dgm:presLayoutVars>
          <dgm:chMax val="0"/>
          <dgm:bulletEnabled val="1"/>
        </dgm:presLayoutVars>
      </dgm:prSet>
      <dgm:spPr/>
      <dgm:t>
        <a:bodyPr/>
        <a:lstStyle/>
        <a:p>
          <a:endParaRPr lang="en-US"/>
        </a:p>
      </dgm:t>
    </dgm:pt>
    <dgm:pt modelId="{F125B6D8-E6EC-4399-903D-B89D10D91164}" type="pres">
      <dgm:prSet presAssocID="{B2B1B895-43E5-4A82-AF92-4067769E7E05}" presName="negativeSpace" presStyleCnt="0"/>
      <dgm:spPr/>
    </dgm:pt>
    <dgm:pt modelId="{C6C3EDA0-73BC-40B5-8246-34FC62B197A3}" type="pres">
      <dgm:prSet presAssocID="{B2B1B895-43E5-4A82-AF92-4067769E7E05}" presName="childText" presStyleLbl="conFgAcc1" presStyleIdx="1" presStyleCnt="5">
        <dgm:presLayoutVars>
          <dgm:bulletEnabled val="1"/>
        </dgm:presLayoutVars>
        <dgm:style>
          <a:lnRef idx="2">
            <a:schemeClr val="accent2"/>
          </a:lnRef>
          <a:fillRef idx="1">
            <a:schemeClr val="lt1"/>
          </a:fillRef>
          <a:effectRef idx="0">
            <a:schemeClr val="accent2"/>
          </a:effectRef>
          <a:fontRef idx="minor">
            <a:schemeClr val="dk1"/>
          </a:fontRef>
        </dgm:style>
      </dgm:prSet>
      <dgm:spPr>
        <a:ln>
          <a:solidFill>
            <a:schemeClr val="accent2"/>
          </a:solidFill>
        </a:ln>
      </dgm:spPr>
      <dgm:t>
        <a:bodyPr/>
        <a:lstStyle/>
        <a:p>
          <a:endParaRPr lang="en-US"/>
        </a:p>
      </dgm:t>
    </dgm:pt>
    <dgm:pt modelId="{127A6761-64B2-411B-AED2-682D89CEB927}" type="pres">
      <dgm:prSet presAssocID="{FFFAE8B8-F49C-4234-8C90-9D1DD774B7A7}" presName="spaceBetweenRectangles" presStyleCnt="0"/>
      <dgm:spPr/>
    </dgm:pt>
    <dgm:pt modelId="{4F236EC2-C4C2-4E93-A962-17FF5642ADD9}" type="pres">
      <dgm:prSet presAssocID="{99DBBA86-4828-4DCB-932D-417D5F79B8B1}" presName="parentLin" presStyleCnt="0"/>
      <dgm:spPr/>
    </dgm:pt>
    <dgm:pt modelId="{0BFDD953-6308-4555-8357-2CF49583B5DA}" type="pres">
      <dgm:prSet presAssocID="{99DBBA86-4828-4DCB-932D-417D5F79B8B1}" presName="parentLeftMargin" presStyleLbl="node1" presStyleIdx="1" presStyleCnt="5"/>
      <dgm:spPr/>
      <dgm:t>
        <a:bodyPr/>
        <a:lstStyle/>
        <a:p>
          <a:endParaRPr lang="en-US"/>
        </a:p>
      </dgm:t>
    </dgm:pt>
    <dgm:pt modelId="{4E08E453-2CC9-4D80-BECB-101EB5F93CC2}" type="pres">
      <dgm:prSet presAssocID="{99DBBA86-4828-4DCB-932D-417D5F79B8B1}" presName="parentText" presStyleLbl="node1" presStyleIdx="2" presStyleCnt="5">
        <dgm:presLayoutVars>
          <dgm:chMax val="0"/>
          <dgm:bulletEnabled val="1"/>
        </dgm:presLayoutVars>
      </dgm:prSet>
      <dgm:spPr/>
      <dgm:t>
        <a:bodyPr/>
        <a:lstStyle/>
        <a:p>
          <a:endParaRPr lang="en-US"/>
        </a:p>
      </dgm:t>
    </dgm:pt>
    <dgm:pt modelId="{E38F3F95-C9BE-4C3B-AFD8-BC507B6195FE}" type="pres">
      <dgm:prSet presAssocID="{99DBBA86-4828-4DCB-932D-417D5F79B8B1}" presName="negativeSpace" presStyleCnt="0"/>
      <dgm:spPr/>
    </dgm:pt>
    <dgm:pt modelId="{DB06000D-2071-49C5-9EB8-9B8715DD783E}" type="pres">
      <dgm:prSet presAssocID="{99DBBA86-4828-4DCB-932D-417D5F79B8B1}" presName="childText" presStyleLbl="conFgAcc1" presStyleIdx="2" presStyleCnt="5">
        <dgm:presLayoutVars>
          <dgm:bulletEnabled val="1"/>
        </dgm:presLayoutVars>
        <dgm:style>
          <a:lnRef idx="2">
            <a:schemeClr val="accent2"/>
          </a:lnRef>
          <a:fillRef idx="1">
            <a:schemeClr val="lt1"/>
          </a:fillRef>
          <a:effectRef idx="0">
            <a:schemeClr val="accent2"/>
          </a:effectRef>
          <a:fontRef idx="minor">
            <a:schemeClr val="dk1"/>
          </a:fontRef>
        </dgm:style>
      </dgm:prSet>
      <dgm:spPr>
        <a:ln>
          <a:solidFill>
            <a:schemeClr val="accent2"/>
          </a:solidFill>
        </a:ln>
      </dgm:spPr>
    </dgm:pt>
    <dgm:pt modelId="{04A8059E-9A3F-4980-98BF-C08429ADA176}" type="pres">
      <dgm:prSet presAssocID="{42960015-77CD-4C94-B8B4-8B10BE9DF1FD}" presName="spaceBetweenRectangles" presStyleCnt="0"/>
      <dgm:spPr/>
    </dgm:pt>
    <dgm:pt modelId="{AE33B272-15F4-4ED8-98D1-BF4676E17909}" type="pres">
      <dgm:prSet presAssocID="{CA0C5D13-8282-4FAE-B38C-3AAB3AEE1AA9}" presName="parentLin" presStyleCnt="0"/>
      <dgm:spPr/>
    </dgm:pt>
    <dgm:pt modelId="{EF82577D-FE4C-4F19-8C09-A9A2DF2283D9}" type="pres">
      <dgm:prSet presAssocID="{CA0C5D13-8282-4FAE-B38C-3AAB3AEE1AA9}" presName="parentLeftMargin" presStyleLbl="node1" presStyleIdx="2" presStyleCnt="5"/>
      <dgm:spPr/>
      <dgm:t>
        <a:bodyPr/>
        <a:lstStyle/>
        <a:p>
          <a:endParaRPr lang="en-US"/>
        </a:p>
      </dgm:t>
    </dgm:pt>
    <dgm:pt modelId="{72553E77-A842-4E83-972E-F899AF59539E}" type="pres">
      <dgm:prSet presAssocID="{CA0C5D13-8282-4FAE-B38C-3AAB3AEE1AA9}" presName="parentText" presStyleLbl="node1" presStyleIdx="3" presStyleCnt="5">
        <dgm:presLayoutVars>
          <dgm:chMax val="0"/>
          <dgm:bulletEnabled val="1"/>
        </dgm:presLayoutVars>
      </dgm:prSet>
      <dgm:spPr/>
      <dgm:t>
        <a:bodyPr/>
        <a:lstStyle/>
        <a:p>
          <a:endParaRPr lang="en-US"/>
        </a:p>
      </dgm:t>
    </dgm:pt>
    <dgm:pt modelId="{E604DDBE-1B22-4761-91E9-6FFD2E0A18A9}" type="pres">
      <dgm:prSet presAssocID="{CA0C5D13-8282-4FAE-B38C-3AAB3AEE1AA9}" presName="negativeSpace" presStyleCnt="0"/>
      <dgm:spPr/>
    </dgm:pt>
    <dgm:pt modelId="{2ACD8F6A-5294-4E57-93CB-CF8CE2814F9D}" type="pres">
      <dgm:prSet presAssocID="{CA0C5D13-8282-4FAE-B38C-3AAB3AEE1AA9}" presName="childText" presStyleLbl="conFgAcc1" presStyleIdx="3" presStyleCnt="5">
        <dgm:presLayoutVars>
          <dgm:bulletEnabled val="1"/>
        </dgm:presLayoutVars>
        <dgm:style>
          <a:lnRef idx="2">
            <a:schemeClr val="accent2"/>
          </a:lnRef>
          <a:fillRef idx="1">
            <a:schemeClr val="lt1"/>
          </a:fillRef>
          <a:effectRef idx="0">
            <a:schemeClr val="accent2"/>
          </a:effectRef>
          <a:fontRef idx="minor">
            <a:schemeClr val="dk1"/>
          </a:fontRef>
        </dgm:style>
      </dgm:prSet>
      <dgm:spPr>
        <a:ln>
          <a:solidFill>
            <a:schemeClr val="accent2"/>
          </a:solidFill>
        </a:ln>
      </dgm:spPr>
    </dgm:pt>
    <dgm:pt modelId="{1BC95763-9372-43AF-803E-5C45D365840A}" type="pres">
      <dgm:prSet presAssocID="{E665A1DC-D8FF-4D47-87F9-E3130840C3DC}" presName="spaceBetweenRectangles" presStyleCnt="0"/>
      <dgm:spPr/>
    </dgm:pt>
    <dgm:pt modelId="{46696789-B739-4DDC-9C08-07D4632A280C}" type="pres">
      <dgm:prSet presAssocID="{2DC7224C-BE2C-400F-8742-79E833CB9387}" presName="parentLin" presStyleCnt="0"/>
      <dgm:spPr/>
    </dgm:pt>
    <dgm:pt modelId="{654C3B13-773E-4248-8898-8E31C6B860C8}" type="pres">
      <dgm:prSet presAssocID="{2DC7224C-BE2C-400F-8742-79E833CB9387}" presName="parentLeftMargin" presStyleLbl="node1" presStyleIdx="3" presStyleCnt="5"/>
      <dgm:spPr/>
      <dgm:t>
        <a:bodyPr/>
        <a:lstStyle/>
        <a:p>
          <a:endParaRPr lang="en-US"/>
        </a:p>
      </dgm:t>
    </dgm:pt>
    <dgm:pt modelId="{D01139DE-7819-4F11-85F7-FD2014518144}" type="pres">
      <dgm:prSet presAssocID="{2DC7224C-BE2C-400F-8742-79E833CB9387}" presName="parentText" presStyleLbl="node1" presStyleIdx="4" presStyleCnt="5">
        <dgm:presLayoutVars>
          <dgm:chMax val="0"/>
          <dgm:bulletEnabled val="1"/>
        </dgm:presLayoutVars>
      </dgm:prSet>
      <dgm:spPr/>
      <dgm:t>
        <a:bodyPr/>
        <a:lstStyle/>
        <a:p>
          <a:endParaRPr lang="en-US"/>
        </a:p>
      </dgm:t>
    </dgm:pt>
    <dgm:pt modelId="{7DF0F265-D749-4DA4-B854-7561BC7F4D5B}" type="pres">
      <dgm:prSet presAssocID="{2DC7224C-BE2C-400F-8742-79E833CB9387}" presName="negativeSpace" presStyleCnt="0"/>
      <dgm:spPr/>
    </dgm:pt>
    <dgm:pt modelId="{3A928960-05CF-4A5B-A526-BC95FB90BE44}" type="pres">
      <dgm:prSet presAssocID="{2DC7224C-BE2C-400F-8742-79E833CB9387}" presName="childText" presStyleLbl="conFgAcc1" presStyleIdx="4" presStyleCnt="5">
        <dgm:presLayoutVars>
          <dgm:bulletEnabled val="1"/>
        </dgm:presLayoutVars>
        <dgm:style>
          <a:lnRef idx="2">
            <a:schemeClr val="accent2"/>
          </a:lnRef>
          <a:fillRef idx="1">
            <a:schemeClr val="lt1"/>
          </a:fillRef>
          <a:effectRef idx="0">
            <a:schemeClr val="accent2"/>
          </a:effectRef>
          <a:fontRef idx="minor">
            <a:schemeClr val="dk1"/>
          </a:fontRef>
        </dgm:style>
      </dgm:prSet>
      <dgm:spPr>
        <a:ln>
          <a:solidFill>
            <a:schemeClr val="accent2"/>
          </a:solidFill>
        </a:ln>
      </dgm:spPr>
    </dgm:pt>
  </dgm:ptLst>
  <dgm:cxnLst>
    <dgm:cxn modelId="{F56019BE-F8A8-4584-BC1E-11F3C8BA5E6C}" type="presOf" srcId="{99DBBA86-4828-4DCB-932D-417D5F79B8B1}" destId="{4E08E453-2CC9-4D80-BECB-101EB5F93CC2}" srcOrd="1" destOrd="0" presId="urn:microsoft.com/office/officeart/2005/8/layout/list1"/>
    <dgm:cxn modelId="{F07E3B43-6428-4AED-BC13-22E7328669EE}" type="presOf" srcId="{99DBBA86-4828-4DCB-932D-417D5F79B8B1}" destId="{0BFDD953-6308-4555-8357-2CF49583B5DA}" srcOrd="0" destOrd="0" presId="urn:microsoft.com/office/officeart/2005/8/layout/list1"/>
    <dgm:cxn modelId="{4FFCF9A5-FF5A-4647-ADA6-9C89FAF5307D}" type="presOf" srcId="{2DC7224C-BE2C-400F-8742-79E833CB9387}" destId="{654C3B13-773E-4248-8898-8E31C6B860C8}" srcOrd="0" destOrd="0" presId="urn:microsoft.com/office/officeart/2005/8/layout/list1"/>
    <dgm:cxn modelId="{ED7D195D-9D03-48AA-A882-555CC1609562}" srcId="{C4E67F78-00FD-4291-B967-1956CC66296C}" destId="{CA0C5D13-8282-4FAE-B38C-3AAB3AEE1AA9}" srcOrd="3" destOrd="0" parTransId="{7CBFE72A-B98F-4F18-ABE6-8FCE8B6B9F86}" sibTransId="{E665A1DC-D8FF-4D47-87F9-E3130840C3DC}"/>
    <dgm:cxn modelId="{4FC4A221-FEB1-4596-82AC-855BBF4F2DC4}" type="presOf" srcId="{B2B1B895-43E5-4A82-AF92-4067769E7E05}" destId="{F1695CE4-8D30-40D0-93D9-5916DD201DD5}" srcOrd="1" destOrd="0" presId="urn:microsoft.com/office/officeart/2005/8/layout/list1"/>
    <dgm:cxn modelId="{231BA698-7690-4FE0-8925-86F11857D72F}" type="presOf" srcId="{B2B1B895-43E5-4A82-AF92-4067769E7E05}" destId="{970C3B46-73AE-4F8F-9D46-F27496A55BF8}" srcOrd="0" destOrd="0" presId="urn:microsoft.com/office/officeart/2005/8/layout/list1"/>
    <dgm:cxn modelId="{E7E52B03-3D83-421E-826F-AE8D3194065E}" srcId="{C4E67F78-00FD-4291-B967-1956CC66296C}" destId="{2DC7224C-BE2C-400F-8742-79E833CB9387}" srcOrd="4" destOrd="0" parTransId="{F7BF021D-B24D-4881-B7F7-F16F277FC8A5}" sibTransId="{22194F22-AA93-46DC-9608-5ED25DDCDCB3}"/>
    <dgm:cxn modelId="{6E5ED192-E56C-45B3-85F0-10E4419EFD70}" srcId="{C4E67F78-00FD-4291-B967-1956CC66296C}" destId="{AEBD515D-455F-46F9-9B5B-58D486498904}" srcOrd="0" destOrd="0" parTransId="{85DF36FD-5605-4727-B01B-2387A48C43CF}" sibTransId="{332D7E2A-9996-467A-A2DD-D2E83213A6AC}"/>
    <dgm:cxn modelId="{FE62DDD8-4020-46D6-AB71-DB16F852999C}" type="presOf" srcId="{AEBD515D-455F-46F9-9B5B-58D486498904}" destId="{FCEB2EB4-0EAE-4516-AE5F-6082DCA20451}" srcOrd="0" destOrd="0" presId="urn:microsoft.com/office/officeart/2005/8/layout/list1"/>
    <dgm:cxn modelId="{BF91FEFD-21BC-4531-BE13-BDDD25E0A466}" type="presOf" srcId="{AEBD515D-455F-46F9-9B5B-58D486498904}" destId="{23E0FF7F-701D-4217-9FB3-4EDDD0923C84}" srcOrd="1" destOrd="0" presId="urn:microsoft.com/office/officeart/2005/8/layout/list1"/>
    <dgm:cxn modelId="{46ABE187-44DD-4ED1-9778-D4C81835680E}" type="presOf" srcId="{2DC7224C-BE2C-400F-8742-79E833CB9387}" destId="{D01139DE-7819-4F11-85F7-FD2014518144}" srcOrd="1" destOrd="0" presId="urn:microsoft.com/office/officeart/2005/8/layout/list1"/>
    <dgm:cxn modelId="{1E89857F-DB32-42D0-A5D5-1947801D4CC1}" srcId="{C4E67F78-00FD-4291-B967-1956CC66296C}" destId="{B2B1B895-43E5-4A82-AF92-4067769E7E05}" srcOrd="1" destOrd="0" parTransId="{0B3DBA63-CB5B-440F-8E34-B56E0CB8FE95}" sibTransId="{FFFAE8B8-F49C-4234-8C90-9D1DD774B7A7}"/>
    <dgm:cxn modelId="{0BE2ACD2-F682-44BE-9365-8CD80C1FBAC9}" type="presOf" srcId="{CA0C5D13-8282-4FAE-B38C-3AAB3AEE1AA9}" destId="{EF82577D-FE4C-4F19-8C09-A9A2DF2283D9}" srcOrd="0" destOrd="0" presId="urn:microsoft.com/office/officeart/2005/8/layout/list1"/>
    <dgm:cxn modelId="{E065CE77-7035-4A35-ACE2-8F7C005122CC}" type="presOf" srcId="{CA0C5D13-8282-4FAE-B38C-3AAB3AEE1AA9}" destId="{72553E77-A842-4E83-972E-F899AF59539E}" srcOrd="1" destOrd="0" presId="urn:microsoft.com/office/officeart/2005/8/layout/list1"/>
    <dgm:cxn modelId="{92F25802-0EEE-4631-9333-6F8367B839D7}" type="presOf" srcId="{C4E67F78-00FD-4291-B967-1956CC66296C}" destId="{D245ABCE-FFE8-4111-B3B4-8F2F3784DFA5}" srcOrd="0" destOrd="0" presId="urn:microsoft.com/office/officeart/2005/8/layout/list1"/>
    <dgm:cxn modelId="{C00C08BC-F9CC-4B12-8D8A-4F46617AEE01}" srcId="{C4E67F78-00FD-4291-B967-1956CC66296C}" destId="{99DBBA86-4828-4DCB-932D-417D5F79B8B1}" srcOrd="2" destOrd="0" parTransId="{7E7D130F-66D0-4B1F-B712-A4EA731B3F66}" sibTransId="{42960015-77CD-4C94-B8B4-8B10BE9DF1FD}"/>
    <dgm:cxn modelId="{AAA23E41-0DF1-4BD7-A59A-8A2909F637BC}" type="presParOf" srcId="{D245ABCE-FFE8-4111-B3B4-8F2F3784DFA5}" destId="{DC2FFF98-8272-46C8-9548-370675A9B0D8}" srcOrd="0" destOrd="0" presId="urn:microsoft.com/office/officeart/2005/8/layout/list1"/>
    <dgm:cxn modelId="{E20FE26B-2739-4253-8693-AB78733AEC0C}" type="presParOf" srcId="{DC2FFF98-8272-46C8-9548-370675A9B0D8}" destId="{FCEB2EB4-0EAE-4516-AE5F-6082DCA20451}" srcOrd="0" destOrd="0" presId="urn:microsoft.com/office/officeart/2005/8/layout/list1"/>
    <dgm:cxn modelId="{402EE106-1A4A-4850-A5B7-44DD8E0F81A8}" type="presParOf" srcId="{DC2FFF98-8272-46C8-9548-370675A9B0D8}" destId="{23E0FF7F-701D-4217-9FB3-4EDDD0923C84}" srcOrd="1" destOrd="0" presId="urn:microsoft.com/office/officeart/2005/8/layout/list1"/>
    <dgm:cxn modelId="{C33874DD-43D0-40D4-BA71-60B030E6E876}" type="presParOf" srcId="{D245ABCE-FFE8-4111-B3B4-8F2F3784DFA5}" destId="{D6E4C667-0658-4BF0-A491-AEB9A6F53435}" srcOrd="1" destOrd="0" presId="urn:microsoft.com/office/officeart/2005/8/layout/list1"/>
    <dgm:cxn modelId="{7991BB94-6708-40AD-B124-A0ADB3985FDB}" type="presParOf" srcId="{D245ABCE-FFE8-4111-B3B4-8F2F3784DFA5}" destId="{A31D1CE8-208D-4293-A70F-2FEB0F1DF834}" srcOrd="2" destOrd="0" presId="urn:microsoft.com/office/officeart/2005/8/layout/list1"/>
    <dgm:cxn modelId="{170218D0-7624-4168-A005-05614497E3B8}" type="presParOf" srcId="{D245ABCE-FFE8-4111-B3B4-8F2F3784DFA5}" destId="{62C2A574-1A80-453D-A6F3-ADBFA20B5F3D}" srcOrd="3" destOrd="0" presId="urn:microsoft.com/office/officeart/2005/8/layout/list1"/>
    <dgm:cxn modelId="{3A35C53A-406C-4B4F-AE2B-20FEB3E3DFE6}" type="presParOf" srcId="{D245ABCE-FFE8-4111-B3B4-8F2F3784DFA5}" destId="{952394F3-E83C-46DF-8A1F-E8809AAD2963}" srcOrd="4" destOrd="0" presId="urn:microsoft.com/office/officeart/2005/8/layout/list1"/>
    <dgm:cxn modelId="{0F19A0F3-8F72-4A9C-A7B7-3B6A270E895E}" type="presParOf" srcId="{952394F3-E83C-46DF-8A1F-E8809AAD2963}" destId="{970C3B46-73AE-4F8F-9D46-F27496A55BF8}" srcOrd="0" destOrd="0" presId="urn:microsoft.com/office/officeart/2005/8/layout/list1"/>
    <dgm:cxn modelId="{71670A53-34E8-43B7-B248-7D53221758C4}" type="presParOf" srcId="{952394F3-E83C-46DF-8A1F-E8809AAD2963}" destId="{F1695CE4-8D30-40D0-93D9-5916DD201DD5}" srcOrd="1" destOrd="0" presId="urn:microsoft.com/office/officeart/2005/8/layout/list1"/>
    <dgm:cxn modelId="{2C12DE47-6CCE-422B-B96A-D6AAE0A275F5}" type="presParOf" srcId="{D245ABCE-FFE8-4111-B3B4-8F2F3784DFA5}" destId="{F125B6D8-E6EC-4399-903D-B89D10D91164}" srcOrd="5" destOrd="0" presId="urn:microsoft.com/office/officeart/2005/8/layout/list1"/>
    <dgm:cxn modelId="{E0F531A3-7DD3-401C-8132-1DEAFA371A5F}" type="presParOf" srcId="{D245ABCE-FFE8-4111-B3B4-8F2F3784DFA5}" destId="{C6C3EDA0-73BC-40B5-8246-34FC62B197A3}" srcOrd="6" destOrd="0" presId="urn:microsoft.com/office/officeart/2005/8/layout/list1"/>
    <dgm:cxn modelId="{75A366CA-79DE-45CF-BCB6-0AF8374248D5}" type="presParOf" srcId="{D245ABCE-FFE8-4111-B3B4-8F2F3784DFA5}" destId="{127A6761-64B2-411B-AED2-682D89CEB927}" srcOrd="7" destOrd="0" presId="urn:microsoft.com/office/officeart/2005/8/layout/list1"/>
    <dgm:cxn modelId="{09C65F9A-4530-4CDD-B891-6FDD94B29C8A}" type="presParOf" srcId="{D245ABCE-FFE8-4111-B3B4-8F2F3784DFA5}" destId="{4F236EC2-C4C2-4E93-A962-17FF5642ADD9}" srcOrd="8" destOrd="0" presId="urn:microsoft.com/office/officeart/2005/8/layout/list1"/>
    <dgm:cxn modelId="{90BC2DDF-8ACD-4DE6-8F32-33F929462EC5}" type="presParOf" srcId="{4F236EC2-C4C2-4E93-A962-17FF5642ADD9}" destId="{0BFDD953-6308-4555-8357-2CF49583B5DA}" srcOrd="0" destOrd="0" presId="urn:microsoft.com/office/officeart/2005/8/layout/list1"/>
    <dgm:cxn modelId="{8EA957AC-FF87-425E-B36F-A89F3C912966}" type="presParOf" srcId="{4F236EC2-C4C2-4E93-A962-17FF5642ADD9}" destId="{4E08E453-2CC9-4D80-BECB-101EB5F93CC2}" srcOrd="1" destOrd="0" presId="urn:microsoft.com/office/officeart/2005/8/layout/list1"/>
    <dgm:cxn modelId="{B5CC01AF-4834-4804-8BF1-52C68D050A9C}" type="presParOf" srcId="{D245ABCE-FFE8-4111-B3B4-8F2F3784DFA5}" destId="{E38F3F95-C9BE-4C3B-AFD8-BC507B6195FE}" srcOrd="9" destOrd="0" presId="urn:microsoft.com/office/officeart/2005/8/layout/list1"/>
    <dgm:cxn modelId="{ACAB1C0B-4C36-42D7-988A-22596DC7B7DF}" type="presParOf" srcId="{D245ABCE-FFE8-4111-B3B4-8F2F3784DFA5}" destId="{DB06000D-2071-49C5-9EB8-9B8715DD783E}" srcOrd="10" destOrd="0" presId="urn:microsoft.com/office/officeart/2005/8/layout/list1"/>
    <dgm:cxn modelId="{EC4F786F-D24B-45C6-9626-5C5397EC0356}" type="presParOf" srcId="{D245ABCE-FFE8-4111-B3B4-8F2F3784DFA5}" destId="{04A8059E-9A3F-4980-98BF-C08429ADA176}" srcOrd="11" destOrd="0" presId="urn:microsoft.com/office/officeart/2005/8/layout/list1"/>
    <dgm:cxn modelId="{6A1DF8DA-4578-4275-91E1-95BA2600D9F5}" type="presParOf" srcId="{D245ABCE-FFE8-4111-B3B4-8F2F3784DFA5}" destId="{AE33B272-15F4-4ED8-98D1-BF4676E17909}" srcOrd="12" destOrd="0" presId="urn:microsoft.com/office/officeart/2005/8/layout/list1"/>
    <dgm:cxn modelId="{B86E6433-A68E-4ECF-988A-A4AE5ED0E58F}" type="presParOf" srcId="{AE33B272-15F4-4ED8-98D1-BF4676E17909}" destId="{EF82577D-FE4C-4F19-8C09-A9A2DF2283D9}" srcOrd="0" destOrd="0" presId="urn:microsoft.com/office/officeart/2005/8/layout/list1"/>
    <dgm:cxn modelId="{39326291-E9E5-414E-8D9F-DCB14045922D}" type="presParOf" srcId="{AE33B272-15F4-4ED8-98D1-BF4676E17909}" destId="{72553E77-A842-4E83-972E-F899AF59539E}" srcOrd="1" destOrd="0" presId="urn:microsoft.com/office/officeart/2005/8/layout/list1"/>
    <dgm:cxn modelId="{85B3BDF1-4675-4B55-8C84-AC86EBC3AC25}" type="presParOf" srcId="{D245ABCE-FFE8-4111-B3B4-8F2F3784DFA5}" destId="{E604DDBE-1B22-4761-91E9-6FFD2E0A18A9}" srcOrd="13" destOrd="0" presId="urn:microsoft.com/office/officeart/2005/8/layout/list1"/>
    <dgm:cxn modelId="{EDEC6D5E-2134-4086-813B-2B4CC99EC8BE}" type="presParOf" srcId="{D245ABCE-FFE8-4111-B3B4-8F2F3784DFA5}" destId="{2ACD8F6A-5294-4E57-93CB-CF8CE2814F9D}" srcOrd="14" destOrd="0" presId="urn:microsoft.com/office/officeart/2005/8/layout/list1"/>
    <dgm:cxn modelId="{7B10D1B3-B20F-4215-9E91-69D2613322FF}" type="presParOf" srcId="{D245ABCE-FFE8-4111-B3B4-8F2F3784DFA5}" destId="{1BC95763-9372-43AF-803E-5C45D365840A}" srcOrd="15" destOrd="0" presId="urn:microsoft.com/office/officeart/2005/8/layout/list1"/>
    <dgm:cxn modelId="{4FED92A5-24E2-4748-86A1-5F328EC2748D}" type="presParOf" srcId="{D245ABCE-FFE8-4111-B3B4-8F2F3784DFA5}" destId="{46696789-B739-4DDC-9C08-07D4632A280C}" srcOrd="16" destOrd="0" presId="urn:microsoft.com/office/officeart/2005/8/layout/list1"/>
    <dgm:cxn modelId="{BB3B0927-6864-4E0E-AC7F-8A6806C4D87C}" type="presParOf" srcId="{46696789-B739-4DDC-9C08-07D4632A280C}" destId="{654C3B13-773E-4248-8898-8E31C6B860C8}" srcOrd="0" destOrd="0" presId="urn:microsoft.com/office/officeart/2005/8/layout/list1"/>
    <dgm:cxn modelId="{D8524612-83CB-42A2-B2B0-6DA5E755952F}" type="presParOf" srcId="{46696789-B739-4DDC-9C08-07D4632A280C}" destId="{D01139DE-7819-4F11-85F7-FD2014518144}" srcOrd="1" destOrd="0" presId="urn:microsoft.com/office/officeart/2005/8/layout/list1"/>
    <dgm:cxn modelId="{7FA4830A-21F0-4709-8732-DC47C1982FAB}" type="presParOf" srcId="{D245ABCE-FFE8-4111-B3B4-8F2F3784DFA5}" destId="{7DF0F265-D749-4DA4-B854-7561BC7F4D5B}" srcOrd="17" destOrd="0" presId="urn:microsoft.com/office/officeart/2005/8/layout/list1"/>
    <dgm:cxn modelId="{C54DD084-3E7C-481D-8CE2-C020250F5812}" type="presParOf" srcId="{D245ABCE-FFE8-4111-B3B4-8F2F3784DFA5}" destId="{3A928960-05CF-4A5B-A526-BC95FB90BE44}" srcOrd="18"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6BC61E-914E-49C2-978E-DEA7CF164B13}"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A693D0C2-2677-4B94-8242-BAA887287739}">
      <dgm:prSet phldrT="[Text]" custT="1"/>
      <dgm:spPr/>
      <dgm:t>
        <a:bodyPr/>
        <a:lstStyle/>
        <a:p>
          <a:r>
            <a:rPr lang="en-US" sz="1800" dirty="0" smtClean="0">
              <a:solidFill>
                <a:schemeClr val="tx1"/>
              </a:solidFill>
              <a:latin typeface="Chivo Light" panose="020B0604020202020204" charset="0"/>
              <a:cs typeface="Arial" panose="020B0604020202020204" pitchFamily="34" charset="0"/>
            </a:rPr>
            <a:t>no soliciting or accepting gratuities, favors, or anything of monetary value</a:t>
          </a:r>
          <a:endParaRPr lang="en-US" sz="1800" dirty="0">
            <a:solidFill>
              <a:schemeClr val="tx1"/>
            </a:solidFill>
            <a:latin typeface="Chivo Light" panose="020B0604020202020204" charset="0"/>
          </a:endParaRPr>
        </a:p>
      </dgm:t>
    </dgm:pt>
    <dgm:pt modelId="{95348101-FB61-4AA2-A083-ED45469C75D5}" type="parTrans" cxnId="{0C4C2816-3261-4EBF-9A3A-837CE2A0EB06}">
      <dgm:prSet/>
      <dgm:spPr/>
      <dgm:t>
        <a:bodyPr/>
        <a:lstStyle/>
        <a:p>
          <a:endParaRPr lang="en-US"/>
        </a:p>
      </dgm:t>
    </dgm:pt>
    <dgm:pt modelId="{54538CEE-5BA3-4E50-8701-7ECCC2E272A5}" type="sibTrans" cxnId="{0C4C2816-3261-4EBF-9A3A-837CE2A0EB06}">
      <dgm:prSet/>
      <dgm:spPr/>
      <dgm:t>
        <a:bodyPr/>
        <a:lstStyle/>
        <a:p>
          <a:endParaRPr lang="en-US"/>
        </a:p>
      </dgm:t>
    </dgm:pt>
    <dgm:pt modelId="{4F50B44B-9ED2-402A-ADEE-09265AFA4E5D}">
      <dgm:prSet phldrT="[Text]" custT="1"/>
      <dgm:spPr/>
      <dgm:t>
        <a:bodyPr/>
        <a:lstStyle/>
        <a:p>
          <a:r>
            <a:rPr lang="en-US" sz="1800" dirty="0" smtClean="0">
              <a:solidFill>
                <a:schemeClr val="tx1"/>
              </a:solidFill>
              <a:latin typeface="Chivo Light" panose="020B0604020202020204" charset="0"/>
              <a:cs typeface="Arial" panose="020B0604020202020204" pitchFamily="34" charset="0"/>
            </a:rPr>
            <a:t>organizations may set standards for situations in which the financial interest is not substantial or the gift is an unsolicited item of nominal value</a:t>
          </a:r>
          <a:endParaRPr lang="en-US" sz="1800" dirty="0">
            <a:solidFill>
              <a:schemeClr val="tx1"/>
            </a:solidFill>
            <a:latin typeface="Chivo Light" panose="020B0604020202020204" charset="0"/>
          </a:endParaRPr>
        </a:p>
      </dgm:t>
    </dgm:pt>
    <dgm:pt modelId="{8C9D3E24-385E-464B-A4AF-63F96D7D830B}" type="parTrans" cxnId="{A3985BA9-CBA2-4E41-BE79-F29474A48C38}">
      <dgm:prSet/>
      <dgm:spPr/>
      <dgm:t>
        <a:bodyPr/>
        <a:lstStyle/>
        <a:p>
          <a:endParaRPr lang="en-US"/>
        </a:p>
      </dgm:t>
    </dgm:pt>
    <dgm:pt modelId="{927A8DDD-455B-4DC9-95BE-F2FC8CEB40D6}" type="sibTrans" cxnId="{A3985BA9-CBA2-4E41-BE79-F29474A48C38}">
      <dgm:prSet/>
      <dgm:spPr/>
      <dgm:t>
        <a:bodyPr/>
        <a:lstStyle/>
        <a:p>
          <a:endParaRPr lang="en-US"/>
        </a:p>
      </dgm:t>
    </dgm:pt>
    <dgm:pt modelId="{29007603-7AB9-4CE9-92B5-55C8E23BC9BA}" type="pres">
      <dgm:prSet presAssocID="{A16BC61E-914E-49C2-978E-DEA7CF164B13}" presName="compositeShape" presStyleCnt="0">
        <dgm:presLayoutVars>
          <dgm:chMax val="2"/>
          <dgm:dir/>
          <dgm:resizeHandles val="exact"/>
        </dgm:presLayoutVars>
      </dgm:prSet>
      <dgm:spPr/>
      <dgm:t>
        <a:bodyPr/>
        <a:lstStyle/>
        <a:p>
          <a:endParaRPr lang="en-US"/>
        </a:p>
      </dgm:t>
    </dgm:pt>
    <dgm:pt modelId="{B15FF3DD-BE9B-483B-8C79-55EFD3C66F90}" type="pres">
      <dgm:prSet presAssocID="{A16BC61E-914E-49C2-978E-DEA7CF164B13}" presName="ribbon" presStyleLbl="node1" presStyleIdx="0" presStyleCnt="1" custScaleY="88693"/>
      <dgm:spPr>
        <a:solidFill>
          <a:schemeClr val="accent1">
            <a:lumMod val="20000"/>
            <a:lumOff val="80000"/>
          </a:schemeClr>
        </a:solidFill>
      </dgm:spPr>
    </dgm:pt>
    <dgm:pt modelId="{A132679D-43CD-4443-810E-EAFBEAC99EF4}" type="pres">
      <dgm:prSet presAssocID="{A16BC61E-914E-49C2-978E-DEA7CF164B13}" presName="leftArrowText" presStyleLbl="node1" presStyleIdx="0" presStyleCnt="1">
        <dgm:presLayoutVars>
          <dgm:chMax val="0"/>
          <dgm:bulletEnabled val="1"/>
        </dgm:presLayoutVars>
      </dgm:prSet>
      <dgm:spPr/>
      <dgm:t>
        <a:bodyPr/>
        <a:lstStyle/>
        <a:p>
          <a:endParaRPr lang="en-US"/>
        </a:p>
      </dgm:t>
    </dgm:pt>
    <dgm:pt modelId="{36F0D0C3-54FC-4BF3-95CC-1D2EA916D875}" type="pres">
      <dgm:prSet presAssocID="{A16BC61E-914E-49C2-978E-DEA7CF164B13}" presName="rightArrowText" presStyleLbl="node1" presStyleIdx="0" presStyleCnt="1">
        <dgm:presLayoutVars>
          <dgm:chMax val="0"/>
          <dgm:bulletEnabled val="1"/>
        </dgm:presLayoutVars>
      </dgm:prSet>
      <dgm:spPr/>
      <dgm:t>
        <a:bodyPr/>
        <a:lstStyle/>
        <a:p>
          <a:endParaRPr lang="en-US"/>
        </a:p>
      </dgm:t>
    </dgm:pt>
  </dgm:ptLst>
  <dgm:cxnLst>
    <dgm:cxn modelId="{D43D8E4E-BFE3-4A9F-9A31-E3355D013719}" type="presOf" srcId="{A693D0C2-2677-4B94-8242-BAA887287739}" destId="{A132679D-43CD-4443-810E-EAFBEAC99EF4}" srcOrd="0" destOrd="0" presId="urn:microsoft.com/office/officeart/2005/8/layout/arrow6"/>
    <dgm:cxn modelId="{0C4C2816-3261-4EBF-9A3A-837CE2A0EB06}" srcId="{A16BC61E-914E-49C2-978E-DEA7CF164B13}" destId="{A693D0C2-2677-4B94-8242-BAA887287739}" srcOrd="0" destOrd="0" parTransId="{95348101-FB61-4AA2-A083-ED45469C75D5}" sibTransId="{54538CEE-5BA3-4E50-8701-7ECCC2E272A5}"/>
    <dgm:cxn modelId="{15DCE4AA-6D26-4DB6-947D-DDC2A40FBA97}" type="presOf" srcId="{A16BC61E-914E-49C2-978E-DEA7CF164B13}" destId="{29007603-7AB9-4CE9-92B5-55C8E23BC9BA}" srcOrd="0" destOrd="0" presId="urn:microsoft.com/office/officeart/2005/8/layout/arrow6"/>
    <dgm:cxn modelId="{86D70293-19AC-4BB9-B654-A5C512A9BC31}" type="presOf" srcId="{4F50B44B-9ED2-402A-ADEE-09265AFA4E5D}" destId="{36F0D0C3-54FC-4BF3-95CC-1D2EA916D875}" srcOrd="0" destOrd="0" presId="urn:microsoft.com/office/officeart/2005/8/layout/arrow6"/>
    <dgm:cxn modelId="{A3985BA9-CBA2-4E41-BE79-F29474A48C38}" srcId="{A16BC61E-914E-49C2-978E-DEA7CF164B13}" destId="{4F50B44B-9ED2-402A-ADEE-09265AFA4E5D}" srcOrd="1" destOrd="0" parTransId="{8C9D3E24-385E-464B-A4AF-63F96D7D830B}" sibTransId="{927A8DDD-455B-4DC9-95BE-F2FC8CEB40D6}"/>
    <dgm:cxn modelId="{94D1CE0D-B593-470B-AC26-2FD10717A65A}" type="presParOf" srcId="{29007603-7AB9-4CE9-92B5-55C8E23BC9BA}" destId="{B15FF3DD-BE9B-483B-8C79-55EFD3C66F90}" srcOrd="0" destOrd="0" presId="urn:microsoft.com/office/officeart/2005/8/layout/arrow6"/>
    <dgm:cxn modelId="{36821C2F-68E0-4441-9F69-35D4B12B1233}" type="presParOf" srcId="{29007603-7AB9-4CE9-92B5-55C8E23BC9BA}" destId="{A132679D-43CD-4443-810E-EAFBEAC99EF4}" srcOrd="1" destOrd="0" presId="urn:microsoft.com/office/officeart/2005/8/layout/arrow6"/>
    <dgm:cxn modelId="{EC55D37A-F975-4315-BB73-8BAFCE7F5DC2}" type="presParOf" srcId="{29007603-7AB9-4CE9-92B5-55C8E23BC9BA}" destId="{36F0D0C3-54FC-4BF3-95CC-1D2EA916D875}"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0B48F4-7FFE-4687-A71D-449E458848B7}" type="doc">
      <dgm:prSet loTypeId="urn:microsoft.com/office/officeart/2005/8/layout/venn1" loCatId="relationship" qsTypeId="urn:microsoft.com/office/officeart/2005/8/quickstyle/simple1" qsCatId="simple" csTypeId="urn:microsoft.com/office/officeart/2005/8/colors/accent1_2" csCatId="accent1" phldr="1"/>
      <dgm:spPr/>
    </dgm:pt>
    <dgm:pt modelId="{C20251EE-2EDF-45B9-B9C8-D7597F81DDA6}">
      <dgm:prSet phldrT="[Text]"/>
      <dgm:spPr>
        <a:solidFill>
          <a:schemeClr val="accent2">
            <a:lumMod val="60000"/>
            <a:lumOff val="40000"/>
          </a:schemeClr>
        </a:solidFill>
        <a:effectLst>
          <a:outerShdw blurRad="50800" dist="38100" dir="2700000" algn="tl" rotWithShape="0">
            <a:prstClr val="black">
              <a:alpha val="40000"/>
            </a:prstClr>
          </a:outerShdw>
        </a:effectLst>
      </dgm:spPr>
      <dgm:t>
        <a:bodyPr/>
        <a:lstStyle/>
        <a:p>
          <a:r>
            <a:rPr lang="en-US" dirty="0" smtClean="0"/>
            <a:t>ethics</a:t>
          </a:r>
          <a:endParaRPr lang="en-US" dirty="0"/>
        </a:p>
      </dgm:t>
    </dgm:pt>
    <dgm:pt modelId="{95915E31-C1D5-497B-B7B6-08C3E19D0233}" type="parTrans" cxnId="{60448C15-8D65-4C65-952C-3A34BFC3BE8A}">
      <dgm:prSet/>
      <dgm:spPr/>
      <dgm:t>
        <a:bodyPr/>
        <a:lstStyle/>
        <a:p>
          <a:endParaRPr lang="en-US"/>
        </a:p>
      </dgm:t>
    </dgm:pt>
    <dgm:pt modelId="{F9A929FA-668C-4616-A159-DB580FD0A084}" type="sibTrans" cxnId="{60448C15-8D65-4C65-952C-3A34BFC3BE8A}">
      <dgm:prSet/>
      <dgm:spPr/>
      <dgm:t>
        <a:bodyPr/>
        <a:lstStyle/>
        <a:p>
          <a:endParaRPr lang="en-US"/>
        </a:p>
      </dgm:t>
    </dgm:pt>
    <dgm:pt modelId="{CF9746FC-5AE7-4BEC-8F0D-754B80AA2C96}">
      <dgm:prSet phldrT="[Text]"/>
      <dgm:spPr>
        <a:solidFill>
          <a:schemeClr val="accent3">
            <a:lumMod val="60000"/>
            <a:lumOff val="40000"/>
            <a:alpha val="50000"/>
          </a:schemeClr>
        </a:solidFill>
        <a:effectLst>
          <a:outerShdw blurRad="50800" dist="38100" dir="2700000" algn="tl" rotWithShape="0">
            <a:prstClr val="black">
              <a:alpha val="40000"/>
            </a:prstClr>
          </a:outerShdw>
        </a:effectLst>
      </dgm:spPr>
      <dgm:t>
        <a:bodyPr/>
        <a:lstStyle/>
        <a:p>
          <a:r>
            <a:rPr lang="en-US" dirty="0" smtClean="0"/>
            <a:t>integrity</a:t>
          </a:r>
          <a:endParaRPr lang="en-US" dirty="0"/>
        </a:p>
      </dgm:t>
    </dgm:pt>
    <dgm:pt modelId="{49298CC1-4C53-49D9-B73A-68F07D790DEE}" type="parTrans" cxnId="{6F5B84E4-BC63-4284-963C-F886E0739E08}">
      <dgm:prSet/>
      <dgm:spPr/>
      <dgm:t>
        <a:bodyPr/>
        <a:lstStyle/>
        <a:p>
          <a:endParaRPr lang="en-US"/>
        </a:p>
      </dgm:t>
    </dgm:pt>
    <dgm:pt modelId="{40B112DF-1F48-4628-A81E-E2ABC85F7B4A}" type="sibTrans" cxnId="{6F5B84E4-BC63-4284-963C-F886E0739E08}">
      <dgm:prSet/>
      <dgm:spPr/>
      <dgm:t>
        <a:bodyPr/>
        <a:lstStyle/>
        <a:p>
          <a:endParaRPr lang="en-US"/>
        </a:p>
      </dgm:t>
    </dgm:pt>
    <dgm:pt modelId="{F0079E11-1EC7-4FBE-A6B6-D70D502BBCD5}">
      <dgm:prSet phldrT="[Text]"/>
      <dgm:spPr>
        <a:solidFill>
          <a:schemeClr val="accent6">
            <a:lumMod val="40000"/>
            <a:lumOff val="60000"/>
            <a:alpha val="50000"/>
          </a:schemeClr>
        </a:solidFill>
        <a:effectLst>
          <a:outerShdw blurRad="50800" dist="38100" dir="2700000" algn="tl" rotWithShape="0">
            <a:prstClr val="black">
              <a:alpha val="40000"/>
            </a:prstClr>
          </a:outerShdw>
        </a:effectLst>
      </dgm:spPr>
      <dgm:t>
        <a:bodyPr/>
        <a:lstStyle/>
        <a:p>
          <a:pPr algn="ctr"/>
          <a:r>
            <a:rPr lang="en-US" dirty="0" smtClean="0"/>
            <a:t>values</a:t>
          </a:r>
          <a:endParaRPr lang="en-US" dirty="0"/>
        </a:p>
      </dgm:t>
    </dgm:pt>
    <dgm:pt modelId="{0324E021-74C6-4078-9CB8-B9A43DE4EDF9}" type="parTrans" cxnId="{D5BBB3A9-5A4F-416E-9CF4-504410C0CD55}">
      <dgm:prSet/>
      <dgm:spPr/>
      <dgm:t>
        <a:bodyPr/>
        <a:lstStyle/>
        <a:p>
          <a:endParaRPr lang="en-US"/>
        </a:p>
      </dgm:t>
    </dgm:pt>
    <dgm:pt modelId="{9098D041-B67B-4808-BCA7-76A2744FBE95}" type="sibTrans" cxnId="{D5BBB3A9-5A4F-416E-9CF4-504410C0CD55}">
      <dgm:prSet/>
      <dgm:spPr/>
      <dgm:t>
        <a:bodyPr/>
        <a:lstStyle/>
        <a:p>
          <a:endParaRPr lang="en-US"/>
        </a:p>
      </dgm:t>
    </dgm:pt>
    <dgm:pt modelId="{99808947-7FF8-4675-A57E-4AB75D698820}" type="pres">
      <dgm:prSet presAssocID="{C30B48F4-7FFE-4687-A71D-449E458848B7}" presName="compositeShape" presStyleCnt="0">
        <dgm:presLayoutVars>
          <dgm:chMax val="7"/>
          <dgm:dir/>
          <dgm:resizeHandles val="exact"/>
        </dgm:presLayoutVars>
      </dgm:prSet>
      <dgm:spPr/>
    </dgm:pt>
    <dgm:pt modelId="{2428FC23-A2B0-4C4D-B785-C5D963E66491}" type="pres">
      <dgm:prSet presAssocID="{C20251EE-2EDF-45B9-B9C8-D7597F81DDA6}" presName="circ1" presStyleLbl="vennNode1" presStyleIdx="0" presStyleCnt="3"/>
      <dgm:spPr/>
      <dgm:t>
        <a:bodyPr/>
        <a:lstStyle/>
        <a:p>
          <a:endParaRPr lang="en-US"/>
        </a:p>
      </dgm:t>
    </dgm:pt>
    <dgm:pt modelId="{DF2F2331-727A-4D3A-B96A-8403F45AF045}" type="pres">
      <dgm:prSet presAssocID="{C20251EE-2EDF-45B9-B9C8-D7597F81DDA6}" presName="circ1Tx" presStyleLbl="revTx" presStyleIdx="0" presStyleCnt="0">
        <dgm:presLayoutVars>
          <dgm:chMax val="0"/>
          <dgm:chPref val="0"/>
          <dgm:bulletEnabled val="1"/>
        </dgm:presLayoutVars>
      </dgm:prSet>
      <dgm:spPr/>
      <dgm:t>
        <a:bodyPr/>
        <a:lstStyle/>
        <a:p>
          <a:endParaRPr lang="en-US"/>
        </a:p>
      </dgm:t>
    </dgm:pt>
    <dgm:pt modelId="{DA37C9DD-2E65-4A71-A519-B89CF1AE4E32}" type="pres">
      <dgm:prSet presAssocID="{CF9746FC-5AE7-4BEC-8F0D-754B80AA2C96}" presName="circ2" presStyleLbl="vennNode1" presStyleIdx="1" presStyleCnt="3"/>
      <dgm:spPr/>
      <dgm:t>
        <a:bodyPr/>
        <a:lstStyle/>
        <a:p>
          <a:endParaRPr lang="en-US"/>
        </a:p>
      </dgm:t>
    </dgm:pt>
    <dgm:pt modelId="{DC40BE08-75AA-45DF-830F-A9128FEAB0A6}" type="pres">
      <dgm:prSet presAssocID="{CF9746FC-5AE7-4BEC-8F0D-754B80AA2C96}" presName="circ2Tx" presStyleLbl="revTx" presStyleIdx="0" presStyleCnt="0">
        <dgm:presLayoutVars>
          <dgm:chMax val="0"/>
          <dgm:chPref val="0"/>
          <dgm:bulletEnabled val="1"/>
        </dgm:presLayoutVars>
      </dgm:prSet>
      <dgm:spPr/>
      <dgm:t>
        <a:bodyPr/>
        <a:lstStyle/>
        <a:p>
          <a:endParaRPr lang="en-US"/>
        </a:p>
      </dgm:t>
    </dgm:pt>
    <dgm:pt modelId="{96FEE50F-2E37-4626-BB0A-3FC845B936D8}" type="pres">
      <dgm:prSet presAssocID="{F0079E11-1EC7-4FBE-A6B6-D70D502BBCD5}" presName="circ3" presStyleLbl="vennNode1" presStyleIdx="2" presStyleCnt="3"/>
      <dgm:spPr/>
      <dgm:t>
        <a:bodyPr/>
        <a:lstStyle/>
        <a:p>
          <a:endParaRPr lang="en-US"/>
        </a:p>
      </dgm:t>
    </dgm:pt>
    <dgm:pt modelId="{3AC7B42E-176E-4029-A24A-90F03B4DDC6B}" type="pres">
      <dgm:prSet presAssocID="{F0079E11-1EC7-4FBE-A6B6-D70D502BBCD5}" presName="circ3Tx" presStyleLbl="revTx" presStyleIdx="0" presStyleCnt="0">
        <dgm:presLayoutVars>
          <dgm:chMax val="0"/>
          <dgm:chPref val="0"/>
          <dgm:bulletEnabled val="1"/>
        </dgm:presLayoutVars>
      </dgm:prSet>
      <dgm:spPr/>
      <dgm:t>
        <a:bodyPr/>
        <a:lstStyle/>
        <a:p>
          <a:endParaRPr lang="en-US"/>
        </a:p>
      </dgm:t>
    </dgm:pt>
  </dgm:ptLst>
  <dgm:cxnLst>
    <dgm:cxn modelId="{D5BBB3A9-5A4F-416E-9CF4-504410C0CD55}" srcId="{C30B48F4-7FFE-4687-A71D-449E458848B7}" destId="{F0079E11-1EC7-4FBE-A6B6-D70D502BBCD5}" srcOrd="2" destOrd="0" parTransId="{0324E021-74C6-4078-9CB8-B9A43DE4EDF9}" sibTransId="{9098D041-B67B-4808-BCA7-76A2744FBE95}"/>
    <dgm:cxn modelId="{6F5B84E4-BC63-4284-963C-F886E0739E08}" srcId="{C30B48F4-7FFE-4687-A71D-449E458848B7}" destId="{CF9746FC-5AE7-4BEC-8F0D-754B80AA2C96}" srcOrd="1" destOrd="0" parTransId="{49298CC1-4C53-49D9-B73A-68F07D790DEE}" sibTransId="{40B112DF-1F48-4628-A81E-E2ABC85F7B4A}"/>
    <dgm:cxn modelId="{0497C1DA-501B-4E19-AE6D-0738A8DE6889}" type="presOf" srcId="{CF9746FC-5AE7-4BEC-8F0D-754B80AA2C96}" destId="{DA37C9DD-2E65-4A71-A519-B89CF1AE4E32}" srcOrd="0" destOrd="0" presId="urn:microsoft.com/office/officeart/2005/8/layout/venn1"/>
    <dgm:cxn modelId="{E3381915-10FF-4D5D-BD4B-3AEDDE3B8E09}" type="presOf" srcId="{F0079E11-1EC7-4FBE-A6B6-D70D502BBCD5}" destId="{3AC7B42E-176E-4029-A24A-90F03B4DDC6B}" srcOrd="1" destOrd="0" presId="urn:microsoft.com/office/officeart/2005/8/layout/venn1"/>
    <dgm:cxn modelId="{A93F1D80-AAEF-41DD-9376-2195A0B583FE}" type="presOf" srcId="{C20251EE-2EDF-45B9-B9C8-D7597F81DDA6}" destId="{DF2F2331-727A-4D3A-B96A-8403F45AF045}" srcOrd="1" destOrd="0" presId="urn:microsoft.com/office/officeart/2005/8/layout/venn1"/>
    <dgm:cxn modelId="{165A9214-9DB9-4693-BB0D-11C979E9CDC5}" type="presOf" srcId="{CF9746FC-5AE7-4BEC-8F0D-754B80AA2C96}" destId="{DC40BE08-75AA-45DF-830F-A9128FEAB0A6}" srcOrd="1" destOrd="0" presId="urn:microsoft.com/office/officeart/2005/8/layout/venn1"/>
    <dgm:cxn modelId="{EF599922-896A-4DE1-96A1-1388BDD5F2E8}" type="presOf" srcId="{F0079E11-1EC7-4FBE-A6B6-D70D502BBCD5}" destId="{96FEE50F-2E37-4626-BB0A-3FC845B936D8}" srcOrd="0" destOrd="0" presId="urn:microsoft.com/office/officeart/2005/8/layout/venn1"/>
    <dgm:cxn modelId="{5A2D713A-2457-4EC2-A35B-61DEF1DF3208}" type="presOf" srcId="{C20251EE-2EDF-45B9-B9C8-D7597F81DDA6}" destId="{2428FC23-A2B0-4C4D-B785-C5D963E66491}" srcOrd="0" destOrd="0" presId="urn:microsoft.com/office/officeart/2005/8/layout/venn1"/>
    <dgm:cxn modelId="{60448C15-8D65-4C65-952C-3A34BFC3BE8A}" srcId="{C30B48F4-7FFE-4687-A71D-449E458848B7}" destId="{C20251EE-2EDF-45B9-B9C8-D7597F81DDA6}" srcOrd="0" destOrd="0" parTransId="{95915E31-C1D5-497B-B7B6-08C3E19D0233}" sibTransId="{F9A929FA-668C-4616-A159-DB580FD0A084}"/>
    <dgm:cxn modelId="{6079994C-6E9F-4C8B-B87A-62882D97E9CC}" type="presOf" srcId="{C30B48F4-7FFE-4687-A71D-449E458848B7}" destId="{99808947-7FF8-4675-A57E-4AB75D698820}" srcOrd="0" destOrd="0" presId="urn:microsoft.com/office/officeart/2005/8/layout/venn1"/>
    <dgm:cxn modelId="{FAB19B19-17B8-421D-98D3-E04EEFEAF948}" type="presParOf" srcId="{99808947-7FF8-4675-A57E-4AB75D698820}" destId="{2428FC23-A2B0-4C4D-B785-C5D963E66491}" srcOrd="0" destOrd="0" presId="urn:microsoft.com/office/officeart/2005/8/layout/venn1"/>
    <dgm:cxn modelId="{0A411491-7F93-4E86-963F-8C998E8CCC63}" type="presParOf" srcId="{99808947-7FF8-4675-A57E-4AB75D698820}" destId="{DF2F2331-727A-4D3A-B96A-8403F45AF045}" srcOrd="1" destOrd="0" presId="urn:microsoft.com/office/officeart/2005/8/layout/venn1"/>
    <dgm:cxn modelId="{0E1A0978-564B-4534-827E-7CD09EAF53B5}" type="presParOf" srcId="{99808947-7FF8-4675-A57E-4AB75D698820}" destId="{DA37C9DD-2E65-4A71-A519-B89CF1AE4E32}" srcOrd="2" destOrd="0" presId="urn:microsoft.com/office/officeart/2005/8/layout/venn1"/>
    <dgm:cxn modelId="{0C0DE608-9376-4055-8BCB-6327E5E0BF51}" type="presParOf" srcId="{99808947-7FF8-4675-A57E-4AB75D698820}" destId="{DC40BE08-75AA-45DF-830F-A9128FEAB0A6}" srcOrd="3" destOrd="0" presId="urn:microsoft.com/office/officeart/2005/8/layout/venn1"/>
    <dgm:cxn modelId="{C88D2844-6BFC-4A02-B7D4-E6EC107FD353}" type="presParOf" srcId="{99808947-7FF8-4675-A57E-4AB75D698820}" destId="{96FEE50F-2E37-4626-BB0A-3FC845B936D8}" srcOrd="4" destOrd="0" presId="urn:microsoft.com/office/officeart/2005/8/layout/venn1"/>
    <dgm:cxn modelId="{AA107F29-F248-44F4-9AE6-E3FD5AA041F6}" type="presParOf" srcId="{99808947-7FF8-4675-A57E-4AB75D698820}" destId="{3AC7B42E-176E-4029-A24A-90F03B4DDC6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323354-FDDE-4962-B22F-C0DE8BEBF399}" type="doc">
      <dgm:prSet loTypeId="urn:microsoft.com/office/officeart/2011/layout/HexagonRadial" loCatId="cycle" qsTypeId="urn:microsoft.com/office/officeart/2005/8/quickstyle/3d4" qsCatId="3D" csTypeId="urn:microsoft.com/office/officeart/2005/8/colors/accent5_1" csCatId="accent5" phldr="1"/>
      <dgm:spPr/>
      <dgm:t>
        <a:bodyPr/>
        <a:lstStyle/>
        <a:p>
          <a:endParaRPr lang="en-US"/>
        </a:p>
      </dgm:t>
    </dgm:pt>
    <dgm:pt modelId="{D2773659-7C44-422B-BA48-6267665FEFE6}">
      <dgm:prSet phldrT="[Text]"/>
      <dgm:spPr/>
      <dgm:t>
        <a:bodyPr/>
        <a:lstStyle/>
        <a:p>
          <a:r>
            <a:rPr lang="en-US" dirty="0" smtClean="0">
              <a:latin typeface="Chivo Light" panose="020B0604020202020204" charset="0"/>
            </a:rPr>
            <a:t>The 5 W’s &amp; an H</a:t>
          </a:r>
          <a:endParaRPr lang="en-US" dirty="0">
            <a:latin typeface="Chivo Light" panose="020B0604020202020204" charset="0"/>
          </a:endParaRPr>
        </a:p>
      </dgm:t>
    </dgm:pt>
    <dgm:pt modelId="{92DD6585-AA6C-43B9-B8DC-381C7B0CDCF3}" type="parTrans" cxnId="{630703B6-9EC3-4538-8E46-2F69958E84DA}">
      <dgm:prSet/>
      <dgm:spPr/>
      <dgm:t>
        <a:bodyPr/>
        <a:lstStyle/>
        <a:p>
          <a:endParaRPr lang="en-US"/>
        </a:p>
      </dgm:t>
    </dgm:pt>
    <dgm:pt modelId="{1BA9E9C9-54A9-4C57-8F28-57CE7258F158}" type="sibTrans" cxnId="{630703B6-9EC3-4538-8E46-2F69958E84DA}">
      <dgm:prSet/>
      <dgm:spPr/>
      <dgm:t>
        <a:bodyPr/>
        <a:lstStyle/>
        <a:p>
          <a:endParaRPr lang="en-US"/>
        </a:p>
      </dgm:t>
    </dgm:pt>
    <dgm:pt modelId="{56C4DA8A-8623-43D8-AB5B-17130FA9D276}">
      <dgm:prSet phldrT="[Text]"/>
      <dgm:spPr/>
      <dgm:t>
        <a:bodyPr/>
        <a:lstStyle/>
        <a:p>
          <a:r>
            <a:rPr lang="en-US" smtClean="0">
              <a:latin typeface="Chivo Light" panose="020B0604020202020204" charset="0"/>
            </a:rPr>
            <a:t>Who</a:t>
          </a:r>
          <a:endParaRPr lang="en-US" dirty="0">
            <a:latin typeface="Chivo Light" panose="020B0604020202020204" charset="0"/>
          </a:endParaRPr>
        </a:p>
      </dgm:t>
    </dgm:pt>
    <dgm:pt modelId="{C23A31EE-CDDD-448A-9266-32912BC82E8D}" type="parTrans" cxnId="{C86C4EC0-F7F5-4A51-BF8B-01127C9AB6E8}">
      <dgm:prSet/>
      <dgm:spPr/>
      <dgm:t>
        <a:bodyPr/>
        <a:lstStyle/>
        <a:p>
          <a:endParaRPr lang="en-US"/>
        </a:p>
      </dgm:t>
    </dgm:pt>
    <dgm:pt modelId="{04721453-AAEF-4155-BE99-2386FC59E4FB}" type="sibTrans" cxnId="{C86C4EC0-F7F5-4A51-BF8B-01127C9AB6E8}">
      <dgm:prSet/>
      <dgm:spPr/>
      <dgm:t>
        <a:bodyPr/>
        <a:lstStyle/>
        <a:p>
          <a:endParaRPr lang="en-US"/>
        </a:p>
      </dgm:t>
    </dgm:pt>
    <dgm:pt modelId="{35C3F442-DF35-4A0D-9F89-0858D8CF1447}">
      <dgm:prSet phldrT="[Text]"/>
      <dgm:spPr/>
      <dgm:t>
        <a:bodyPr/>
        <a:lstStyle/>
        <a:p>
          <a:r>
            <a:rPr lang="en-US" smtClean="0">
              <a:latin typeface="Chivo Light" panose="020B0604020202020204" charset="0"/>
            </a:rPr>
            <a:t>What</a:t>
          </a:r>
          <a:endParaRPr lang="en-US" dirty="0">
            <a:latin typeface="Chivo Light" panose="020B0604020202020204" charset="0"/>
          </a:endParaRPr>
        </a:p>
      </dgm:t>
    </dgm:pt>
    <dgm:pt modelId="{404FDED5-4CD2-4FCF-8E79-A99E7E49BD6E}" type="parTrans" cxnId="{330182F0-1F21-48CC-9150-D9C70FCEA22D}">
      <dgm:prSet/>
      <dgm:spPr/>
      <dgm:t>
        <a:bodyPr/>
        <a:lstStyle/>
        <a:p>
          <a:endParaRPr lang="en-US"/>
        </a:p>
      </dgm:t>
    </dgm:pt>
    <dgm:pt modelId="{0911B19C-B397-440A-8BA5-1795C24D2ADE}" type="sibTrans" cxnId="{330182F0-1F21-48CC-9150-D9C70FCEA22D}">
      <dgm:prSet/>
      <dgm:spPr/>
      <dgm:t>
        <a:bodyPr/>
        <a:lstStyle/>
        <a:p>
          <a:endParaRPr lang="en-US"/>
        </a:p>
      </dgm:t>
    </dgm:pt>
    <dgm:pt modelId="{D7AEC7FF-2AB0-4746-9FA5-E781AB2D50BA}">
      <dgm:prSet phldrT="[Text]"/>
      <dgm:spPr/>
      <dgm:t>
        <a:bodyPr/>
        <a:lstStyle/>
        <a:p>
          <a:r>
            <a:rPr lang="en-US" smtClean="0">
              <a:latin typeface="Chivo Light" panose="020B0604020202020204" charset="0"/>
            </a:rPr>
            <a:t>When</a:t>
          </a:r>
          <a:endParaRPr lang="en-US" dirty="0">
            <a:latin typeface="Chivo Light" panose="020B0604020202020204" charset="0"/>
          </a:endParaRPr>
        </a:p>
      </dgm:t>
    </dgm:pt>
    <dgm:pt modelId="{5046C6A2-6E09-4628-941A-1DFF76106D5E}" type="parTrans" cxnId="{F7D3D4D1-EE99-4A93-9223-630CB045ABBE}">
      <dgm:prSet/>
      <dgm:spPr/>
      <dgm:t>
        <a:bodyPr/>
        <a:lstStyle/>
        <a:p>
          <a:endParaRPr lang="en-US"/>
        </a:p>
      </dgm:t>
    </dgm:pt>
    <dgm:pt modelId="{A5BFD0A6-DD31-4FEC-B16A-8EB12EA4397A}" type="sibTrans" cxnId="{F7D3D4D1-EE99-4A93-9223-630CB045ABBE}">
      <dgm:prSet/>
      <dgm:spPr/>
      <dgm:t>
        <a:bodyPr/>
        <a:lstStyle/>
        <a:p>
          <a:endParaRPr lang="en-US"/>
        </a:p>
      </dgm:t>
    </dgm:pt>
    <dgm:pt modelId="{7C11F3E0-863A-4C28-9E2D-DBE59928D89A}">
      <dgm:prSet phldrT="[Text]"/>
      <dgm:spPr/>
      <dgm:t>
        <a:bodyPr/>
        <a:lstStyle/>
        <a:p>
          <a:r>
            <a:rPr lang="en-US" smtClean="0">
              <a:latin typeface="Chivo Light" panose="020B0604020202020204" charset="0"/>
            </a:rPr>
            <a:t>How</a:t>
          </a:r>
          <a:endParaRPr lang="en-US" dirty="0">
            <a:latin typeface="Chivo Light" panose="020B0604020202020204" charset="0"/>
          </a:endParaRPr>
        </a:p>
      </dgm:t>
    </dgm:pt>
    <dgm:pt modelId="{6D0484B9-2DD8-4804-BDBB-D7B25D3893A4}" type="parTrans" cxnId="{67AAA6D7-9AAA-49AD-AF22-850A7EA681DB}">
      <dgm:prSet/>
      <dgm:spPr/>
      <dgm:t>
        <a:bodyPr/>
        <a:lstStyle/>
        <a:p>
          <a:endParaRPr lang="en-US"/>
        </a:p>
      </dgm:t>
    </dgm:pt>
    <dgm:pt modelId="{6899351A-39DE-4792-9A0C-F6355C721DFA}" type="sibTrans" cxnId="{67AAA6D7-9AAA-49AD-AF22-850A7EA681DB}">
      <dgm:prSet/>
      <dgm:spPr/>
      <dgm:t>
        <a:bodyPr/>
        <a:lstStyle/>
        <a:p>
          <a:endParaRPr lang="en-US"/>
        </a:p>
      </dgm:t>
    </dgm:pt>
    <dgm:pt modelId="{771F0A2E-A57C-42F8-A146-0A7ED0B152C6}">
      <dgm:prSet phldrT="[Text]"/>
      <dgm:spPr/>
      <dgm:t>
        <a:bodyPr/>
        <a:lstStyle/>
        <a:p>
          <a:r>
            <a:rPr lang="en-US" smtClean="0">
              <a:latin typeface="Chivo Light" panose="020B0604020202020204" charset="0"/>
            </a:rPr>
            <a:t>Where</a:t>
          </a:r>
          <a:endParaRPr lang="en-US" dirty="0">
            <a:latin typeface="Chivo Light" panose="020B0604020202020204" charset="0"/>
          </a:endParaRPr>
        </a:p>
      </dgm:t>
    </dgm:pt>
    <dgm:pt modelId="{2401C636-3EE7-435E-8526-F75FEF328086}" type="parTrans" cxnId="{C25BB060-931C-430A-BEE5-CCB101679231}">
      <dgm:prSet/>
      <dgm:spPr/>
      <dgm:t>
        <a:bodyPr/>
        <a:lstStyle/>
        <a:p>
          <a:endParaRPr lang="en-US"/>
        </a:p>
      </dgm:t>
    </dgm:pt>
    <dgm:pt modelId="{ECF5F030-E616-4B75-BEC9-3B9D701217DC}" type="sibTrans" cxnId="{C25BB060-931C-430A-BEE5-CCB101679231}">
      <dgm:prSet/>
      <dgm:spPr/>
      <dgm:t>
        <a:bodyPr/>
        <a:lstStyle/>
        <a:p>
          <a:endParaRPr lang="en-US"/>
        </a:p>
      </dgm:t>
    </dgm:pt>
    <dgm:pt modelId="{7BE23837-D2C6-43E7-B2CA-923C4E44D603}">
      <dgm:prSet phldrT="[Text]"/>
      <dgm:spPr/>
      <dgm:t>
        <a:bodyPr/>
        <a:lstStyle/>
        <a:p>
          <a:r>
            <a:rPr lang="en-US" smtClean="0">
              <a:latin typeface="Chivo Light" panose="020B0604020202020204" charset="0"/>
            </a:rPr>
            <a:t>Why</a:t>
          </a:r>
          <a:endParaRPr lang="en-US" dirty="0">
            <a:latin typeface="Chivo Light" panose="020B0604020202020204" charset="0"/>
          </a:endParaRPr>
        </a:p>
      </dgm:t>
    </dgm:pt>
    <dgm:pt modelId="{08BF2172-F554-44E2-9AF3-2F020FE1B787}" type="parTrans" cxnId="{5BB91C06-D7B2-46AE-97EA-DCF010884646}">
      <dgm:prSet/>
      <dgm:spPr/>
      <dgm:t>
        <a:bodyPr/>
        <a:lstStyle/>
        <a:p>
          <a:endParaRPr lang="en-US"/>
        </a:p>
      </dgm:t>
    </dgm:pt>
    <dgm:pt modelId="{3CDCC411-A56C-4EED-A0E9-E3BCA3E92923}" type="sibTrans" cxnId="{5BB91C06-D7B2-46AE-97EA-DCF010884646}">
      <dgm:prSet/>
      <dgm:spPr/>
      <dgm:t>
        <a:bodyPr/>
        <a:lstStyle/>
        <a:p>
          <a:endParaRPr lang="en-US"/>
        </a:p>
      </dgm:t>
    </dgm:pt>
    <dgm:pt modelId="{007149B4-194E-45CA-8DCB-54D26265F091}" type="pres">
      <dgm:prSet presAssocID="{BE323354-FDDE-4962-B22F-C0DE8BEBF399}" presName="Name0" presStyleCnt="0">
        <dgm:presLayoutVars>
          <dgm:chMax val="1"/>
          <dgm:chPref val="1"/>
          <dgm:dir/>
          <dgm:animOne val="branch"/>
          <dgm:animLvl val="lvl"/>
        </dgm:presLayoutVars>
      </dgm:prSet>
      <dgm:spPr/>
      <dgm:t>
        <a:bodyPr/>
        <a:lstStyle/>
        <a:p>
          <a:endParaRPr lang="en-US"/>
        </a:p>
      </dgm:t>
    </dgm:pt>
    <dgm:pt modelId="{6B1F0FA7-412A-4BE8-9423-3CAB72B62711}" type="pres">
      <dgm:prSet presAssocID="{D2773659-7C44-422B-BA48-6267665FEFE6}" presName="Parent" presStyleLbl="node0" presStyleIdx="0" presStyleCnt="1">
        <dgm:presLayoutVars>
          <dgm:chMax val="6"/>
          <dgm:chPref val="6"/>
        </dgm:presLayoutVars>
      </dgm:prSet>
      <dgm:spPr/>
      <dgm:t>
        <a:bodyPr/>
        <a:lstStyle/>
        <a:p>
          <a:endParaRPr lang="en-US"/>
        </a:p>
      </dgm:t>
    </dgm:pt>
    <dgm:pt modelId="{C5E1CDF2-8FAA-452C-8691-C313788AB16D}" type="pres">
      <dgm:prSet presAssocID="{56C4DA8A-8623-43D8-AB5B-17130FA9D276}" presName="Accent1" presStyleCnt="0"/>
      <dgm:spPr/>
      <dgm:t>
        <a:bodyPr/>
        <a:lstStyle/>
        <a:p>
          <a:endParaRPr lang="en-US"/>
        </a:p>
      </dgm:t>
    </dgm:pt>
    <dgm:pt modelId="{62D522D0-CC94-4F7A-966A-C957618969C2}" type="pres">
      <dgm:prSet presAssocID="{56C4DA8A-8623-43D8-AB5B-17130FA9D276}" presName="Accent" presStyleLbl="bgShp" presStyleIdx="0" presStyleCnt="6"/>
      <dgm:spPr/>
      <dgm:t>
        <a:bodyPr/>
        <a:lstStyle/>
        <a:p>
          <a:endParaRPr lang="en-US"/>
        </a:p>
      </dgm:t>
    </dgm:pt>
    <dgm:pt modelId="{65DE7869-92EA-4FAE-8F24-5EA94EAF0410}" type="pres">
      <dgm:prSet presAssocID="{56C4DA8A-8623-43D8-AB5B-17130FA9D276}" presName="Child1" presStyleLbl="node1" presStyleIdx="0" presStyleCnt="6">
        <dgm:presLayoutVars>
          <dgm:chMax val="0"/>
          <dgm:chPref val="0"/>
          <dgm:bulletEnabled val="1"/>
        </dgm:presLayoutVars>
      </dgm:prSet>
      <dgm:spPr/>
      <dgm:t>
        <a:bodyPr/>
        <a:lstStyle/>
        <a:p>
          <a:endParaRPr lang="en-US"/>
        </a:p>
      </dgm:t>
    </dgm:pt>
    <dgm:pt modelId="{CD0C8C77-12EE-4516-92DD-36B8B72124D4}" type="pres">
      <dgm:prSet presAssocID="{35C3F442-DF35-4A0D-9F89-0858D8CF1447}" presName="Accent2" presStyleCnt="0"/>
      <dgm:spPr/>
      <dgm:t>
        <a:bodyPr/>
        <a:lstStyle/>
        <a:p>
          <a:endParaRPr lang="en-US"/>
        </a:p>
      </dgm:t>
    </dgm:pt>
    <dgm:pt modelId="{E58A1A12-193E-427F-BDAC-A3C8C03E4951}" type="pres">
      <dgm:prSet presAssocID="{35C3F442-DF35-4A0D-9F89-0858D8CF1447}" presName="Accent" presStyleLbl="bgShp" presStyleIdx="1" presStyleCnt="6"/>
      <dgm:spPr/>
      <dgm:t>
        <a:bodyPr/>
        <a:lstStyle/>
        <a:p>
          <a:endParaRPr lang="en-US"/>
        </a:p>
      </dgm:t>
    </dgm:pt>
    <dgm:pt modelId="{64AD9FEC-7F9B-4482-91CB-9923BB53508F}" type="pres">
      <dgm:prSet presAssocID="{35C3F442-DF35-4A0D-9F89-0858D8CF1447}" presName="Child2" presStyleLbl="node1" presStyleIdx="1" presStyleCnt="6">
        <dgm:presLayoutVars>
          <dgm:chMax val="0"/>
          <dgm:chPref val="0"/>
          <dgm:bulletEnabled val="1"/>
        </dgm:presLayoutVars>
      </dgm:prSet>
      <dgm:spPr/>
      <dgm:t>
        <a:bodyPr/>
        <a:lstStyle/>
        <a:p>
          <a:endParaRPr lang="en-US"/>
        </a:p>
      </dgm:t>
    </dgm:pt>
    <dgm:pt modelId="{ADEA1F03-D540-4A1E-9C6C-C277B64DFC1D}" type="pres">
      <dgm:prSet presAssocID="{D7AEC7FF-2AB0-4746-9FA5-E781AB2D50BA}" presName="Accent3" presStyleCnt="0"/>
      <dgm:spPr/>
      <dgm:t>
        <a:bodyPr/>
        <a:lstStyle/>
        <a:p>
          <a:endParaRPr lang="en-US"/>
        </a:p>
      </dgm:t>
    </dgm:pt>
    <dgm:pt modelId="{888D623E-4817-413D-B618-CC745B39C29E}" type="pres">
      <dgm:prSet presAssocID="{D7AEC7FF-2AB0-4746-9FA5-E781AB2D50BA}" presName="Accent" presStyleLbl="bgShp" presStyleIdx="2" presStyleCnt="6"/>
      <dgm:spPr/>
      <dgm:t>
        <a:bodyPr/>
        <a:lstStyle/>
        <a:p>
          <a:endParaRPr lang="en-US"/>
        </a:p>
      </dgm:t>
    </dgm:pt>
    <dgm:pt modelId="{9873891B-E07D-4596-B6D1-7C77BE852A69}" type="pres">
      <dgm:prSet presAssocID="{D7AEC7FF-2AB0-4746-9FA5-E781AB2D50BA}" presName="Child3" presStyleLbl="node1" presStyleIdx="2" presStyleCnt="6">
        <dgm:presLayoutVars>
          <dgm:chMax val="0"/>
          <dgm:chPref val="0"/>
          <dgm:bulletEnabled val="1"/>
        </dgm:presLayoutVars>
      </dgm:prSet>
      <dgm:spPr/>
      <dgm:t>
        <a:bodyPr/>
        <a:lstStyle/>
        <a:p>
          <a:endParaRPr lang="en-US"/>
        </a:p>
      </dgm:t>
    </dgm:pt>
    <dgm:pt modelId="{9CFB4423-EC63-44FA-83B4-BD84DD2BEB7C}" type="pres">
      <dgm:prSet presAssocID="{7C11F3E0-863A-4C28-9E2D-DBE59928D89A}" presName="Accent4" presStyleCnt="0"/>
      <dgm:spPr/>
      <dgm:t>
        <a:bodyPr/>
        <a:lstStyle/>
        <a:p>
          <a:endParaRPr lang="en-US"/>
        </a:p>
      </dgm:t>
    </dgm:pt>
    <dgm:pt modelId="{46593460-C4F5-4D96-B15B-4AE90B53F888}" type="pres">
      <dgm:prSet presAssocID="{7C11F3E0-863A-4C28-9E2D-DBE59928D89A}" presName="Accent" presStyleLbl="bgShp" presStyleIdx="3" presStyleCnt="6"/>
      <dgm:spPr/>
      <dgm:t>
        <a:bodyPr/>
        <a:lstStyle/>
        <a:p>
          <a:endParaRPr lang="en-US"/>
        </a:p>
      </dgm:t>
    </dgm:pt>
    <dgm:pt modelId="{0BFFA6BF-6B36-47A7-ADC2-F380007F0E47}" type="pres">
      <dgm:prSet presAssocID="{7C11F3E0-863A-4C28-9E2D-DBE59928D89A}" presName="Child4" presStyleLbl="node1" presStyleIdx="3" presStyleCnt="6">
        <dgm:presLayoutVars>
          <dgm:chMax val="0"/>
          <dgm:chPref val="0"/>
          <dgm:bulletEnabled val="1"/>
        </dgm:presLayoutVars>
      </dgm:prSet>
      <dgm:spPr/>
      <dgm:t>
        <a:bodyPr/>
        <a:lstStyle/>
        <a:p>
          <a:endParaRPr lang="en-US"/>
        </a:p>
      </dgm:t>
    </dgm:pt>
    <dgm:pt modelId="{DCA9550C-3FB5-475A-A66C-ABE4A44963FB}" type="pres">
      <dgm:prSet presAssocID="{771F0A2E-A57C-42F8-A146-0A7ED0B152C6}" presName="Accent5" presStyleCnt="0"/>
      <dgm:spPr/>
      <dgm:t>
        <a:bodyPr/>
        <a:lstStyle/>
        <a:p>
          <a:endParaRPr lang="en-US"/>
        </a:p>
      </dgm:t>
    </dgm:pt>
    <dgm:pt modelId="{8FBA645C-70D8-4D04-AFFC-D0F0334DBF7B}" type="pres">
      <dgm:prSet presAssocID="{771F0A2E-A57C-42F8-A146-0A7ED0B152C6}" presName="Accent" presStyleLbl="bgShp" presStyleIdx="4" presStyleCnt="6"/>
      <dgm:spPr/>
      <dgm:t>
        <a:bodyPr/>
        <a:lstStyle/>
        <a:p>
          <a:endParaRPr lang="en-US"/>
        </a:p>
      </dgm:t>
    </dgm:pt>
    <dgm:pt modelId="{CE9A3B24-9179-48DA-9A60-67D8F203AE13}" type="pres">
      <dgm:prSet presAssocID="{771F0A2E-A57C-42F8-A146-0A7ED0B152C6}" presName="Child5" presStyleLbl="node1" presStyleIdx="4" presStyleCnt="6">
        <dgm:presLayoutVars>
          <dgm:chMax val="0"/>
          <dgm:chPref val="0"/>
          <dgm:bulletEnabled val="1"/>
        </dgm:presLayoutVars>
      </dgm:prSet>
      <dgm:spPr/>
      <dgm:t>
        <a:bodyPr/>
        <a:lstStyle/>
        <a:p>
          <a:endParaRPr lang="en-US"/>
        </a:p>
      </dgm:t>
    </dgm:pt>
    <dgm:pt modelId="{E2AE2D16-77DC-4F85-9CFC-F67CD778AD8C}" type="pres">
      <dgm:prSet presAssocID="{7BE23837-D2C6-43E7-B2CA-923C4E44D603}" presName="Accent6" presStyleCnt="0"/>
      <dgm:spPr/>
      <dgm:t>
        <a:bodyPr/>
        <a:lstStyle/>
        <a:p>
          <a:endParaRPr lang="en-US"/>
        </a:p>
      </dgm:t>
    </dgm:pt>
    <dgm:pt modelId="{7005A074-4CFC-405C-A78C-9D4D862C7782}" type="pres">
      <dgm:prSet presAssocID="{7BE23837-D2C6-43E7-B2CA-923C4E44D603}" presName="Accent" presStyleLbl="bgShp" presStyleIdx="5" presStyleCnt="6"/>
      <dgm:spPr/>
      <dgm:t>
        <a:bodyPr/>
        <a:lstStyle/>
        <a:p>
          <a:endParaRPr lang="en-US"/>
        </a:p>
      </dgm:t>
    </dgm:pt>
    <dgm:pt modelId="{C2A72FE1-B101-4518-840D-D8391FC70C91}" type="pres">
      <dgm:prSet presAssocID="{7BE23837-D2C6-43E7-B2CA-923C4E44D603}" presName="Child6" presStyleLbl="node1" presStyleIdx="5" presStyleCnt="6">
        <dgm:presLayoutVars>
          <dgm:chMax val="0"/>
          <dgm:chPref val="0"/>
          <dgm:bulletEnabled val="1"/>
        </dgm:presLayoutVars>
      </dgm:prSet>
      <dgm:spPr/>
      <dgm:t>
        <a:bodyPr/>
        <a:lstStyle/>
        <a:p>
          <a:endParaRPr lang="en-US"/>
        </a:p>
      </dgm:t>
    </dgm:pt>
  </dgm:ptLst>
  <dgm:cxnLst>
    <dgm:cxn modelId="{F7D3D4D1-EE99-4A93-9223-630CB045ABBE}" srcId="{D2773659-7C44-422B-BA48-6267665FEFE6}" destId="{D7AEC7FF-2AB0-4746-9FA5-E781AB2D50BA}" srcOrd="2" destOrd="0" parTransId="{5046C6A2-6E09-4628-941A-1DFF76106D5E}" sibTransId="{A5BFD0A6-DD31-4FEC-B16A-8EB12EA4397A}"/>
    <dgm:cxn modelId="{4B69ED1A-D49C-4405-8AB6-FBC750FD4585}" type="presOf" srcId="{56C4DA8A-8623-43D8-AB5B-17130FA9D276}" destId="{65DE7869-92EA-4FAE-8F24-5EA94EAF0410}" srcOrd="0" destOrd="0" presId="urn:microsoft.com/office/officeart/2011/layout/HexagonRadial"/>
    <dgm:cxn modelId="{AD9740D1-A49C-47A2-9000-15A64AB6EFCD}" type="presOf" srcId="{BE323354-FDDE-4962-B22F-C0DE8BEBF399}" destId="{007149B4-194E-45CA-8DCB-54D26265F091}" srcOrd="0" destOrd="0" presId="urn:microsoft.com/office/officeart/2011/layout/HexagonRadial"/>
    <dgm:cxn modelId="{5BB91C06-D7B2-46AE-97EA-DCF010884646}" srcId="{D2773659-7C44-422B-BA48-6267665FEFE6}" destId="{7BE23837-D2C6-43E7-B2CA-923C4E44D603}" srcOrd="5" destOrd="0" parTransId="{08BF2172-F554-44E2-9AF3-2F020FE1B787}" sibTransId="{3CDCC411-A56C-4EED-A0E9-E3BCA3E92923}"/>
    <dgm:cxn modelId="{C86C4EC0-F7F5-4A51-BF8B-01127C9AB6E8}" srcId="{D2773659-7C44-422B-BA48-6267665FEFE6}" destId="{56C4DA8A-8623-43D8-AB5B-17130FA9D276}" srcOrd="0" destOrd="0" parTransId="{C23A31EE-CDDD-448A-9266-32912BC82E8D}" sibTransId="{04721453-AAEF-4155-BE99-2386FC59E4FB}"/>
    <dgm:cxn modelId="{330182F0-1F21-48CC-9150-D9C70FCEA22D}" srcId="{D2773659-7C44-422B-BA48-6267665FEFE6}" destId="{35C3F442-DF35-4A0D-9F89-0858D8CF1447}" srcOrd="1" destOrd="0" parTransId="{404FDED5-4CD2-4FCF-8E79-A99E7E49BD6E}" sibTransId="{0911B19C-B397-440A-8BA5-1795C24D2ADE}"/>
    <dgm:cxn modelId="{ADE49A92-2366-40AD-A597-94832484EF8D}" type="presOf" srcId="{35C3F442-DF35-4A0D-9F89-0858D8CF1447}" destId="{64AD9FEC-7F9B-4482-91CB-9923BB53508F}" srcOrd="0" destOrd="0" presId="urn:microsoft.com/office/officeart/2011/layout/HexagonRadial"/>
    <dgm:cxn modelId="{C25BB060-931C-430A-BEE5-CCB101679231}" srcId="{D2773659-7C44-422B-BA48-6267665FEFE6}" destId="{771F0A2E-A57C-42F8-A146-0A7ED0B152C6}" srcOrd="4" destOrd="0" parTransId="{2401C636-3EE7-435E-8526-F75FEF328086}" sibTransId="{ECF5F030-E616-4B75-BEC9-3B9D701217DC}"/>
    <dgm:cxn modelId="{CEDC4379-4213-4360-AC30-53C1C67F4FE4}" type="presOf" srcId="{D7AEC7FF-2AB0-4746-9FA5-E781AB2D50BA}" destId="{9873891B-E07D-4596-B6D1-7C77BE852A69}" srcOrd="0" destOrd="0" presId="urn:microsoft.com/office/officeart/2011/layout/HexagonRadial"/>
    <dgm:cxn modelId="{6BEC5013-B535-4141-A0A7-A218CD7666B6}" type="presOf" srcId="{7C11F3E0-863A-4C28-9E2D-DBE59928D89A}" destId="{0BFFA6BF-6B36-47A7-ADC2-F380007F0E47}" srcOrd="0" destOrd="0" presId="urn:microsoft.com/office/officeart/2011/layout/HexagonRadial"/>
    <dgm:cxn modelId="{45A506F9-D331-4C5E-803D-3205FEB16733}" type="presOf" srcId="{771F0A2E-A57C-42F8-A146-0A7ED0B152C6}" destId="{CE9A3B24-9179-48DA-9A60-67D8F203AE13}" srcOrd="0" destOrd="0" presId="urn:microsoft.com/office/officeart/2011/layout/HexagonRadial"/>
    <dgm:cxn modelId="{47126A65-A71C-49E8-B2F5-F0CA6B15A833}" type="presOf" srcId="{D2773659-7C44-422B-BA48-6267665FEFE6}" destId="{6B1F0FA7-412A-4BE8-9423-3CAB72B62711}" srcOrd="0" destOrd="0" presId="urn:microsoft.com/office/officeart/2011/layout/HexagonRadial"/>
    <dgm:cxn modelId="{630703B6-9EC3-4538-8E46-2F69958E84DA}" srcId="{BE323354-FDDE-4962-B22F-C0DE8BEBF399}" destId="{D2773659-7C44-422B-BA48-6267665FEFE6}" srcOrd="0" destOrd="0" parTransId="{92DD6585-AA6C-43B9-B8DC-381C7B0CDCF3}" sibTransId="{1BA9E9C9-54A9-4C57-8F28-57CE7258F158}"/>
    <dgm:cxn modelId="{67AAA6D7-9AAA-49AD-AF22-850A7EA681DB}" srcId="{D2773659-7C44-422B-BA48-6267665FEFE6}" destId="{7C11F3E0-863A-4C28-9E2D-DBE59928D89A}" srcOrd="3" destOrd="0" parTransId="{6D0484B9-2DD8-4804-BDBB-D7B25D3893A4}" sibTransId="{6899351A-39DE-4792-9A0C-F6355C721DFA}"/>
    <dgm:cxn modelId="{117C477B-3E4E-4AF3-BF5C-E01595EACC27}" type="presOf" srcId="{7BE23837-D2C6-43E7-B2CA-923C4E44D603}" destId="{C2A72FE1-B101-4518-840D-D8391FC70C91}" srcOrd="0" destOrd="0" presId="urn:microsoft.com/office/officeart/2011/layout/HexagonRadial"/>
    <dgm:cxn modelId="{BF0BCE19-8829-4EBB-8F5B-CD1CDBD4216E}" type="presParOf" srcId="{007149B4-194E-45CA-8DCB-54D26265F091}" destId="{6B1F0FA7-412A-4BE8-9423-3CAB72B62711}" srcOrd="0" destOrd="0" presId="urn:microsoft.com/office/officeart/2011/layout/HexagonRadial"/>
    <dgm:cxn modelId="{DA470CED-0AE0-4E19-B9C1-58901037C87A}" type="presParOf" srcId="{007149B4-194E-45CA-8DCB-54D26265F091}" destId="{C5E1CDF2-8FAA-452C-8691-C313788AB16D}" srcOrd="1" destOrd="0" presId="urn:microsoft.com/office/officeart/2011/layout/HexagonRadial"/>
    <dgm:cxn modelId="{5AA5380E-0B30-40ED-A26D-6ABACB37DD9C}" type="presParOf" srcId="{C5E1CDF2-8FAA-452C-8691-C313788AB16D}" destId="{62D522D0-CC94-4F7A-966A-C957618969C2}" srcOrd="0" destOrd="0" presId="urn:microsoft.com/office/officeart/2011/layout/HexagonRadial"/>
    <dgm:cxn modelId="{B9F9CCF9-5CCB-4B88-A1B7-8A55B65AAB79}" type="presParOf" srcId="{007149B4-194E-45CA-8DCB-54D26265F091}" destId="{65DE7869-92EA-4FAE-8F24-5EA94EAF0410}" srcOrd="2" destOrd="0" presId="urn:microsoft.com/office/officeart/2011/layout/HexagonRadial"/>
    <dgm:cxn modelId="{84CFF41E-5F35-4093-84D8-8E11E81CACEB}" type="presParOf" srcId="{007149B4-194E-45CA-8DCB-54D26265F091}" destId="{CD0C8C77-12EE-4516-92DD-36B8B72124D4}" srcOrd="3" destOrd="0" presId="urn:microsoft.com/office/officeart/2011/layout/HexagonRadial"/>
    <dgm:cxn modelId="{ACF564E4-6ED1-4193-9827-08AA13AE58CE}" type="presParOf" srcId="{CD0C8C77-12EE-4516-92DD-36B8B72124D4}" destId="{E58A1A12-193E-427F-BDAC-A3C8C03E4951}" srcOrd="0" destOrd="0" presId="urn:microsoft.com/office/officeart/2011/layout/HexagonRadial"/>
    <dgm:cxn modelId="{2C5C70BB-FC86-426D-B41D-7D58AB7AE454}" type="presParOf" srcId="{007149B4-194E-45CA-8DCB-54D26265F091}" destId="{64AD9FEC-7F9B-4482-91CB-9923BB53508F}" srcOrd="4" destOrd="0" presId="urn:microsoft.com/office/officeart/2011/layout/HexagonRadial"/>
    <dgm:cxn modelId="{ACB66FA2-A9C4-413B-83A6-F2F2AFCB45A1}" type="presParOf" srcId="{007149B4-194E-45CA-8DCB-54D26265F091}" destId="{ADEA1F03-D540-4A1E-9C6C-C277B64DFC1D}" srcOrd="5" destOrd="0" presId="urn:microsoft.com/office/officeart/2011/layout/HexagonRadial"/>
    <dgm:cxn modelId="{2AE77F52-F89D-4FF4-BAA9-A71A82D90B78}" type="presParOf" srcId="{ADEA1F03-D540-4A1E-9C6C-C277B64DFC1D}" destId="{888D623E-4817-413D-B618-CC745B39C29E}" srcOrd="0" destOrd="0" presId="urn:microsoft.com/office/officeart/2011/layout/HexagonRadial"/>
    <dgm:cxn modelId="{68C367B1-7FC9-4FF8-A85A-96CD3696671A}" type="presParOf" srcId="{007149B4-194E-45CA-8DCB-54D26265F091}" destId="{9873891B-E07D-4596-B6D1-7C77BE852A69}" srcOrd="6" destOrd="0" presId="urn:microsoft.com/office/officeart/2011/layout/HexagonRadial"/>
    <dgm:cxn modelId="{78C8CFB9-4A49-4D41-8C72-E25A53663A66}" type="presParOf" srcId="{007149B4-194E-45CA-8DCB-54D26265F091}" destId="{9CFB4423-EC63-44FA-83B4-BD84DD2BEB7C}" srcOrd="7" destOrd="0" presId="urn:microsoft.com/office/officeart/2011/layout/HexagonRadial"/>
    <dgm:cxn modelId="{B83C1B0E-469C-4E04-861F-5422898F851A}" type="presParOf" srcId="{9CFB4423-EC63-44FA-83B4-BD84DD2BEB7C}" destId="{46593460-C4F5-4D96-B15B-4AE90B53F888}" srcOrd="0" destOrd="0" presId="urn:microsoft.com/office/officeart/2011/layout/HexagonRadial"/>
    <dgm:cxn modelId="{CDA5CB99-ECC1-48B4-8039-B53340BDA425}" type="presParOf" srcId="{007149B4-194E-45CA-8DCB-54D26265F091}" destId="{0BFFA6BF-6B36-47A7-ADC2-F380007F0E47}" srcOrd="8" destOrd="0" presId="urn:microsoft.com/office/officeart/2011/layout/HexagonRadial"/>
    <dgm:cxn modelId="{8D41F834-AEEE-4BDF-94F5-61BCB97820BA}" type="presParOf" srcId="{007149B4-194E-45CA-8DCB-54D26265F091}" destId="{DCA9550C-3FB5-475A-A66C-ABE4A44963FB}" srcOrd="9" destOrd="0" presId="urn:microsoft.com/office/officeart/2011/layout/HexagonRadial"/>
    <dgm:cxn modelId="{297F97F4-226F-4964-B191-8E74A093F761}" type="presParOf" srcId="{DCA9550C-3FB5-475A-A66C-ABE4A44963FB}" destId="{8FBA645C-70D8-4D04-AFFC-D0F0334DBF7B}" srcOrd="0" destOrd="0" presId="urn:microsoft.com/office/officeart/2011/layout/HexagonRadial"/>
    <dgm:cxn modelId="{4F482711-2447-4EB0-A32C-1470155748E9}" type="presParOf" srcId="{007149B4-194E-45CA-8DCB-54D26265F091}" destId="{CE9A3B24-9179-48DA-9A60-67D8F203AE13}" srcOrd="10" destOrd="0" presId="urn:microsoft.com/office/officeart/2011/layout/HexagonRadial"/>
    <dgm:cxn modelId="{9ED5D7E8-C60B-430B-9DB3-F9E86F543A84}" type="presParOf" srcId="{007149B4-194E-45CA-8DCB-54D26265F091}" destId="{E2AE2D16-77DC-4F85-9CFC-F67CD778AD8C}" srcOrd="11" destOrd="0" presId="urn:microsoft.com/office/officeart/2011/layout/HexagonRadial"/>
    <dgm:cxn modelId="{1A75102C-95FC-41BB-8AE7-7D381539EB1F}" type="presParOf" srcId="{E2AE2D16-77DC-4F85-9CFC-F67CD778AD8C}" destId="{7005A074-4CFC-405C-A78C-9D4D862C7782}" srcOrd="0" destOrd="0" presId="urn:microsoft.com/office/officeart/2011/layout/HexagonRadial"/>
    <dgm:cxn modelId="{71911729-2789-4722-8885-1B91918C684D}" type="presParOf" srcId="{007149B4-194E-45CA-8DCB-54D26265F091}" destId="{C2A72FE1-B101-4518-840D-D8391FC70C91}"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E67F78-00FD-4291-B967-1956CC6629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BD515D-455F-46F9-9B5B-58D486498904}">
      <dgm:prSet phldrT="[Text]" custT="1"/>
      <dgm:spPr/>
      <dgm:t>
        <a:bodyPr/>
        <a:lstStyle/>
        <a:p>
          <a:r>
            <a:rPr lang="en-US" sz="1800" dirty="0" smtClean="0">
              <a:latin typeface="Chivo Light" panose="020B0604020202020204" charset="0"/>
            </a:rPr>
            <a:t>Authorization Title Page</a:t>
          </a:r>
          <a:endParaRPr lang="en-US" sz="1800" dirty="0">
            <a:latin typeface="Chivo Light" panose="020B0604020202020204" charset="0"/>
          </a:endParaRPr>
        </a:p>
      </dgm:t>
    </dgm:pt>
    <dgm:pt modelId="{85DF36FD-5605-4727-B01B-2387A48C43CF}" type="parTrans" cxnId="{6E5ED192-E56C-45B3-85F0-10E4419EFD70}">
      <dgm:prSet/>
      <dgm:spPr/>
      <dgm:t>
        <a:bodyPr/>
        <a:lstStyle/>
        <a:p>
          <a:endParaRPr lang="en-US"/>
        </a:p>
      </dgm:t>
    </dgm:pt>
    <dgm:pt modelId="{332D7E2A-9996-467A-A2DD-D2E83213A6AC}" type="sibTrans" cxnId="{6E5ED192-E56C-45B3-85F0-10E4419EFD70}">
      <dgm:prSet/>
      <dgm:spPr/>
      <dgm:t>
        <a:bodyPr/>
        <a:lstStyle/>
        <a:p>
          <a:endParaRPr lang="en-US"/>
        </a:p>
      </dgm:t>
    </dgm:pt>
    <dgm:pt modelId="{B2B1B895-43E5-4A82-AF92-4067769E7E05}">
      <dgm:prSet phldrT="[Text]" custT="1"/>
      <dgm:spPr/>
      <dgm:t>
        <a:bodyPr/>
        <a:lstStyle/>
        <a:p>
          <a:r>
            <a:rPr lang="en-US" sz="1800" dirty="0" smtClean="0">
              <a:latin typeface="Chivo Light" panose="020B0604020202020204" charset="0"/>
            </a:rPr>
            <a:t>Contract Monitoring</a:t>
          </a:r>
          <a:endParaRPr lang="en-US" sz="1800" dirty="0">
            <a:latin typeface="Chivo Light" panose="020B0604020202020204" charset="0"/>
          </a:endParaRPr>
        </a:p>
      </dgm:t>
    </dgm:pt>
    <dgm:pt modelId="{0B3DBA63-CB5B-440F-8E34-B56E0CB8FE95}" type="parTrans" cxnId="{1E89857F-DB32-42D0-A5D5-1947801D4CC1}">
      <dgm:prSet/>
      <dgm:spPr/>
      <dgm:t>
        <a:bodyPr/>
        <a:lstStyle/>
        <a:p>
          <a:endParaRPr lang="en-US"/>
        </a:p>
      </dgm:t>
    </dgm:pt>
    <dgm:pt modelId="{FFFAE8B8-F49C-4234-8C90-9D1DD774B7A7}" type="sibTrans" cxnId="{1E89857F-DB32-42D0-A5D5-1947801D4CC1}">
      <dgm:prSet/>
      <dgm:spPr/>
      <dgm:t>
        <a:bodyPr/>
        <a:lstStyle/>
        <a:p>
          <a:endParaRPr lang="en-US"/>
        </a:p>
      </dgm:t>
    </dgm:pt>
    <dgm:pt modelId="{99DBBA86-4828-4DCB-932D-417D5F79B8B1}">
      <dgm:prSet phldrT="[Text]" custT="1"/>
      <dgm:spPr/>
      <dgm:t>
        <a:bodyPr/>
        <a:lstStyle/>
        <a:p>
          <a:r>
            <a:rPr lang="en-US" sz="1800" dirty="0" smtClean="0">
              <a:latin typeface="Chivo Light" panose="020B0604020202020204" charset="0"/>
            </a:rPr>
            <a:t>Duplication of Goods and Services</a:t>
          </a:r>
          <a:endParaRPr lang="en-US" sz="1800" dirty="0">
            <a:latin typeface="Chivo Light" panose="020B0604020202020204" charset="0"/>
          </a:endParaRPr>
        </a:p>
      </dgm:t>
    </dgm:pt>
    <dgm:pt modelId="{7E7D130F-66D0-4B1F-B712-A4EA731B3F66}" type="parTrans" cxnId="{C00C08BC-F9CC-4B12-8D8A-4F46617AEE01}">
      <dgm:prSet/>
      <dgm:spPr/>
      <dgm:t>
        <a:bodyPr/>
        <a:lstStyle/>
        <a:p>
          <a:endParaRPr lang="en-US"/>
        </a:p>
      </dgm:t>
    </dgm:pt>
    <dgm:pt modelId="{42960015-77CD-4C94-B8B4-8B10BE9DF1FD}" type="sibTrans" cxnId="{C00C08BC-F9CC-4B12-8D8A-4F46617AEE01}">
      <dgm:prSet/>
      <dgm:spPr/>
      <dgm:t>
        <a:bodyPr/>
        <a:lstStyle/>
        <a:p>
          <a:endParaRPr lang="en-US"/>
        </a:p>
      </dgm:t>
    </dgm:pt>
    <dgm:pt modelId="{CA0C5D13-8282-4FAE-B38C-3AAB3AEE1AA9}">
      <dgm:prSet phldrT="[Text]" custT="1"/>
      <dgm:spPr/>
      <dgm:t>
        <a:bodyPr/>
        <a:lstStyle/>
        <a:p>
          <a:r>
            <a:rPr lang="en-US" sz="1800" dirty="0" smtClean="0">
              <a:latin typeface="Chivo Light" panose="020B0604020202020204" charset="0"/>
            </a:rPr>
            <a:t>Intergovernmental Procurement</a:t>
          </a:r>
          <a:endParaRPr lang="en-US" sz="1800" dirty="0">
            <a:latin typeface="Chivo Light" panose="020B0604020202020204" charset="0"/>
          </a:endParaRPr>
        </a:p>
      </dgm:t>
    </dgm:pt>
    <dgm:pt modelId="{7CBFE72A-B98F-4F18-ABE6-8FCE8B6B9F86}" type="parTrans" cxnId="{ED7D195D-9D03-48AA-A882-555CC1609562}">
      <dgm:prSet/>
      <dgm:spPr/>
      <dgm:t>
        <a:bodyPr/>
        <a:lstStyle/>
        <a:p>
          <a:endParaRPr lang="en-US"/>
        </a:p>
      </dgm:t>
    </dgm:pt>
    <dgm:pt modelId="{E665A1DC-D8FF-4D47-87F9-E3130840C3DC}" type="sibTrans" cxnId="{ED7D195D-9D03-48AA-A882-555CC1609562}">
      <dgm:prSet/>
      <dgm:spPr/>
      <dgm:t>
        <a:bodyPr/>
        <a:lstStyle/>
        <a:p>
          <a:endParaRPr lang="en-US"/>
        </a:p>
      </dgm:t>
    </dgm:pt>
    <dgm:pt modelId="{2DC7224C-BE2C-400F-8742-79E833CB9387}">
      <dgm:prSet phldrT="[Text]" custT="1"/>
      <dgm:spPr/>
      <dgm:t>
        <a:bodyPr/>
        <a:lstStyle/>
        <a:p>
          <a:r>
            <a:rPr lang="en-US" sz="1800" dirty="0" smtClean="0">
              <a:latin typeface="Chivo Light" panose="020B0604020202020204" charset="0"/>
            </a:rPr>
            <a:t>Cooperative Procurement</a:t>
          </a:r>
          <a:endParaRPr lang="en-US" sz="1800" dirty="0">
            <a:latin typeface="Chivo Light" panose="020B0604020202020204" charset="0"/>
          </a:endParaRPr>
        </a:p>
      </dgm:t>
    </dgm:pt>
    <dgm:pt modelId="{F7BF021D-B24D-4881-B7F7-F16F277FC8A5}" type="parTrans" cxnId="{E7E52B03-3D83-421E-826F-AE8D3194065E}">
      <dgm:prSet/>
      <dgm:spPr/>
      <dgm:t>
        <a:bodyPr/>
        <a:lstStyle/>
        <a:p>
          <a:endParaRPr lang="en-US"/>
        </a:p>
      </dgm:t>
    </dgm:pt>
    <dgm:pt modelId="{22194F22-AA93-46DC-9608-5ED25DDCDCB3}" type="sibTrans" cxnId="{E7E52B03-3D83-421E-826F-AE8D3194065E}">
      <dgm:prSet/>
      <dgm:spPr/>
      <dgm:t>
        <a:bodyPr/>
        <a:lstStyle/>
        <a:p>
          <a:endParaRPr lang="en-US"/>
        </a:p>
      </dgm:t>
    </dgm:pt>
    <dgm:pt modelId="{D245ABCE-FFE8-4111-B3B4-8F2F3784DFA5}" type="pres">
      <dgm:prSet presAssocID="{C4E67F78-00FD-4291-B967-1956CC66296C}" presName="linear" presStyleCnt="0">
        <dgm:presLayoutVars>
          <dgm:dir/>
          <dgm:animLvl val="lvl"/>
          <dgm:resizeHandles val="exact"/>
        </dgm:presLayoutVars>
      </dgm:prSet>
      <dgm:spPr/>
      <dgm:t>
        <a:bodyPr/>
        <a:lstStyle/>
        <a:p>
          <a:endParaRPr lang="en-US"/>
        </a:p>
      </dgm:t>
    </dgm:pt>
    <dgm:pt modelId="{DC2FFF98-8272-46C8-9548-370675A9B0D8}" type="pres">
      <dgm:prSet presAssocID="{AEBD515D-455F-46F9-9B5B-58D486498904}" presName="parentLin" presStyleCnt="0"/>
      <dgm:spPr/>
    </dgm:pt>
    <dgm:pt modelId="{FCEB2EB4-0EAE-4516-AE5F-6082DCA20451}" type="pres">
      <dgm:prSet presAssocID="{AEBD515D-455F-46F9-9B5B-58D486498904}" presName="parentLeftMargin" presStyleLbl="node1" presStyleIdx="0" presStyleCnt="5"/>
      <dgm:spPr/>
      <dgm:t>
        <a:bodyPr/>
        <a:lstStyle/>
        <a:p>
          <a:endParaRPr lang="en-US"/>
        </a:p>
      </dgm:t>
    </dgm:pt>
    <dgm:pt modelId="{23E0FF7F-701D-4217-9FB3-4EDDD0923C84}" type="pres">
      <dgm:prSet presAssocID="{AEBD515D-455F-46F9-9B5B-58D486498904}" presName="parentText" presStyleLbl="node1" presStyleIdx="0" presStyleCnt="5">
        <dgm:presLayoutVars>
          <dgm:chMax val="0"/>
          <dgm:bulletEnabled val="1"/>
        </dgm:presLayoutVars>
      </dgm:prSet>
      <dgm:spPr/>
      <dgm:t>
        <a:bodyPr/>
        <a:lstStyle/>
        <a:p>
          <a:endParaRPr lang="en-US"/>
        </a:p>
      </dgm:t>
    </dgm:pt>
    <dgm:pt modelId="{D6E4C667-0658-4BF0-A491-AEB9A6F53435}" type="pres">
      <dgm:prSet presAssocID="{AEBD515D-455F-46F9-9B5B-58D486498904}" presName="negativeSpace" presStyleCnt="0"/>
      <dgm:spPr/>
    </dgm:pt>
    <dgm:pt modelId="{A31D1CE8-208D-4293-A70F-2FEB0F1DF834}" type="pres">
      <dgm:prSet presAssocID="{AEBD515D-455F-46F9-9B5B-58D486498904}" presName="childText" presStyleLbl="conFgAcc1" presStyleIdx="0" presStyleCnt="5">
        <dgm:presLayoutVars>
          <dgm:bulletEnabled val="1"/>
        </dgm:presLayoutVars>
      </dgm:prSet>
      <dgm:spPr/>
    </dgm:pt>
    <dgm:pt modelId="{62C2A574-1A80-453D-A6F3-ADBFA20B5F3D}" type="pres">
      <dgm:prSet presAssocID="{332D7E2A-9996-467A-A2DD-D2E83213A6AC}" presName="spaceBetweenRectangles" presStyleCnt="0"/>
      <dgm:spPr/>
    </dgm:pt>
    <dgm:pt modelId="{952394F3-E83C-46DF-8A1F-E8809AAD2963}" type="pres">
      <dgm:prSet presAssocID="{B2B1B895-43E5-4A82-AF92-4067769E7E05}" presName="parentLin" presStyleCnt="0"/>
      <dgm:spPr/>
    </dgm:pt>
    <dgm:pt modelId="{970C3B46-73AE-4F8F-9D46-F27496A55BF8}" type="pres">
      <dgm:prSet presAssocID="{B2B1B895-43E5-4A82-AF92-4067769E7E05}" presName="parentLeftMargin" presStyleLbl="node1" presStyleIdx="0" presStyleCnt="5"/>
      <dgm:spPr/>
      <dgm:t>
        <a:bodyPr/>
        <a:lstStyle/>
        <a:p>
          <a:endParaRPr lang="en-US"/>
        </a:p>
      </dgm:t>
    </dgm:pt>
    <dgm:pt modelId="{F1695CE4-8D30-40D0-93D9-5916DD201DD5}" type="pres">
      <dgm:prSet presAssocID="{B2B1B895-43E5-4A82-AF92-4067769E7E05}" presName="parentText" presStyleLbl="node1" presStyleIdx="1" presStyleCnt="5">
        <dgm:presLayoutVars>
          <dgm:chMax val="0"/>
          <dgm:bulletEnabled val="1"/>
        </dgm:presLayoutVars>
      </dgm:prSet>
      <dgm:spPr/>
      <dgm:t>
        <a:bodyPr/>
        <a:lstStyle/>
        <a:p>
          <a:endParaRPr lang="en-US"/>
        </a:p>
      </dgm:t>
    </dgm:pt>
    <dgm:pt modelId="{F125B6D8-E6EC-4399-903D-B89D10D91164}" type="pres">
      <dgm:prSet presAssocID="{B2B1B895-43E5-4A82-AF92-4067769E7E05}" presName="negativeSpace" presStyleCnt="0"/>
      <dgm:spPr/>
    </dgm:pt>
    <dgm:pt modelId="{C6C3EDA0-73BC-40B5-8246-34FC62B197A3}" type="pres">
      <dgm:prSet presAssocID="{B2B1B895-43E5-4A82-AF92-4067769E7E05}" presName="childText" presStyleLbl="conFgAcc1" presStyleIdx="1" presStyleCnt="5">
        <dgm:presLayoutVars>
          <dgm:bulletEnabled val="1"/>
        </dgm:presLayoutVars>
      </dgm:prSet>
      <dgm:spPr/>
    </dgm:pt>
    <dgm:pt modelId="{127A6761-64B2-411B-AED2-682D89CEB927}" type="pres">
      <dgm:prSet presAssocID="{FFFAE8B8-F49C-4234-8C90-9D1DD774B7A7}" presName="spaceBetweenRectangles" presStyleCnt="0"/>
      <dgm:spPr/>
    </dgm:pt>
    <dgm:pt modelId="{4F236EC2-C4C2-4E93-A962-17FF5642ADD9}" type="pres">
      <dgm:prSet presAssocID="{99DBBA86-4828-4DCB-932D-417D5F79B8B1}" presName="parentLin" presStyleCnt="0"/>
      <dgm:spPr/>
    </dgm:pt>
    <dgm:pt modelId="{0BFDD953-6308-4555-8357-2CF49583B5DA}" type="pres">
      <dgm:prSet presAssocID="{99DBBA86-4828-4DCB-932D-417D5F79B8B1}" presName="parentLeftMargin" presStyleLbl="node1" presStyleIdx="1" presStyleCnt="5"/>
      <dgm:spPr/>
      <dgm:t>
        <a:bodyPr/>
        <a:lstStyle/>
        <a:p>
          <a:endParaRPr lang="en-US"/>
        </a:p>
      </dgm:t>
    </dgm:pt>
    <dgm:pt modelId="{4E08E453-2CC9-4D80-BECB-101EB5F93CC2}" type="pres">
      <dgm:prSet presAssocID="{99DBBA86-4828-4DCB-932D-417D5F79B8B1}" presName="parentText" presStyleLbl="node1" presStyleIdx="2" presStyleCnt="5">
        <dgm:presLayoutVars>
          <dgm:chMax val="0"/>
          <dgm:bulletEnabled val="1"/>
        </dgm:presLayoutVars>
      </dgm:prSet>
      <dgm:spPr/>
      <dgm:t>
        <a:bodyPr/>
        <a:lstStyle/>
        <a:p>
          <a:endParaRPr lang="en-US"/>
        </a:p>
      </dgm:t>
    </dgm:pt>
    <dgm:pt modelId="{E38F3F95-C9BE-4C3B-AFD8-BC507B6195FE}" type="pres">
      <dgm:prSet presAssocID="{99DBBA86-4828-4DCB-932D-417D5F79B8B1}" presName="negativeSpace" presStyleCnt="0"/>
      <dgm:spPr/>
    </dgm:pt>
    <dgm:pt modelId="{DB06000D-2071-49C5-9EB8-9B8715DD783E}" type="pres">
      <dgm:prSet presAssocID="{99DBBA86-4828-4DCB-932D-417D5F79B8B1}" presName="childText" presStyleLbl="conFgAcc1" presStyleIdx="2" presStyleCnt="5">
        <dgm:presLayoutVars>
          <dgm:bulletEnabled val="1"/>
        </dgm:presLayoutVars>
      </dgm:prSet>
      <dgm:spPr/>
    </dgm:pt>
    <dgm:pt modelId="{04A8059E-9A3F-4980-98BF-C08429ADA176}" type="pres">
      <dgm:prSet presAssocID="{42960015-77CD-4C94-B8B4-8B10BE9DF1FD}" presName="spaceBetweenRectangles" presStyleCnt="0"/>
      <dgm:spPr/>
    </dgm:pt>
    <dgm:pt modelId="{AE33B272-15F4-4ED8-98D1-BF4676E17909}" type="pres">
      <dgm:prSet presAssocID="{CA0C5D13-8282-4FAE-B38C-3AAB3AEE1AA9}" presName="parentLin" presStyleCnt="0"/>
      <dgm:spPr/>
    </dgm:pt>
    <dgm:pt modelId="{EF82577D-FE4C-4F19-8C09-A9A2DF2283D9}" type="pres">
      <dgm:prSet presAssocID="{CA0C5D13-8282-4FAE-B38C-3AAB3AEE1AA9}" presName="parentLeftMargin" presStyleLbl="node1" presStyleIdx="2" presStyleCnt="5"/>
      <dgm:spPr/>
      <dgm:t>
        <a:bodyPr/>
        <a:lstStyle/>
        <a:p>
          <a:endParaRPr lang="en-US"/>
        </a:p>
      </dgm:t>
    </dgm:pt>
    <dgm:pt modelId="{72553E77-A842-4E83-972E-F899AF59539E}" type="pres">
      <dgm:prSet presAssocID="{CA0C5D13-8282-4FAE-B38C-3AAB3AEE1AA9}" presName="parentText" presStyleLbl="node1" presStyleIdx="3" presStyleCnt="5">
        <dgm:presLayoutVars>
          <dgm:chMax val="0"/>
          <dgm:bulletEnabled val="1"/>
        </dgm:presLayoutVars>
      </dgm:prSet>
      <dgm:spPr/>
      <dgm:t>
        <a:bodyPr/>
        <a:lstStyle/>
        <a:p>
          <a:endParaRPr lang="en-US"/>
        </a:p>
      </dgm:t>
    </dgm:pt>
    <dgm:pt modelId="{E604DDBE-1B22-4761-91E9-6FFD2E0A18A9}" type="pres">
      <dgm:prSet presAssocID="{CA0C5D13-8282-4FAE-B38C-3AAB3AEE1AA9}" presName="negativeSpace" presStyleCnt="0"/>
      <dgm:spPr/>
    </dgm:pt>
    <dgm:pt modelId="{2ACD8F6A-5294-4E57-93CB-CF8CE2814F9D}" type="pres">
      <dgm:prSet presAssocID="{CA0C5D13-8282-4FAE-B38C-3AAB3AEE1AA9}" presName="childText" presStyleLbl="conFgAcc1" presStyleIdx="3" presStyleCnt="5">
        <dgm:presLayoutVars>
          <dgm:bulletEnabled val="1"/>
        </dgm:presLayoutVars>
      </dgm:prSet>
      <dgm:spPr/>
    </dgm:pt>
    <dgm:pt modelId="{1BC95763-9372-43AF-803E-5C45D365840A}" type="pres">
      <dgm:prSet presAssocID="{E665A1DC-D8FF-4D47-87F9-E3130840C3DC}" presName="spaceBetweenRectangles" presStyleCnt="0"/>
      <dgm:spPr/>
    </dgm:pt>
    <dgm:pt modelId="{46696789-B739-4DDC-9C08-07D4632A280C}" type="pres">
      <dgm:prSet presAssocID="{2DC7224C-BE2C-400F-8742-79E833CB9387}" presName="parentLin" presStyleCnt="0"/>
      <dgm:spPr/>
    </dgm:pt>
    <dgm:pt modelId="{654C3B13-773E-4248-8898-8E31C6B860C8}" type="pres">
      <dgm:prSet presAssocID="{2DC7224C-BE2C-400F-8742-79E833CB9387}" presName="parentLeftMargin" presStyleLbl="node1" presStyleIdx="3" presStyleCnt="5"/>
      <dgm:spPr/>
      <dgm:t>
        <a:bodyPr/>
        <a:lstStyle/>
        <a:p>
          <a:endParaRPr lang="en-US"/>
        </a:p>
      </dgm:t>
    </dgm:pt>
    <dgm:pt modelId="{D01139DE-7819-4F11-85F7-FD2014518144}" type="pres">
      <dgm:prSet presAssocID="{2DC7224C-BE2C-400F-8742-79E833CB9387}" presName="parentText" presStyleLbl="node1" presStyleIdx="4" presStyleCnt="5">
        <dgm:presLayoutVars>
          <dgm:chMax val="0"/>
          <dgm:bulletEnabled val="1"/>
        </dgm:presLayoutVars>
      </dgm:prSet>
      <dgm:spPr/>
      <dgm:t>
        <a:bodyPr/>
        <a:lstStyle/>
        <a:p>
          <a:endParaRPr lang="en-US"/>
        </a:p>
      </dgm:t>
    </dgm:pt>
    <dgm:pt modelId="{7DF0F265-D749-4DA4-B854-7561BC7F4D5B}" type="pres">
      <dgm:prSet presAssocID="{2DC7224C-BE2C-400F-8742-79E833CB9387}" presName="negativeSpace" presStyleCnt="0"/>
      <dgm:spPr/>
    </dgm:pt>
    <dgm:pt modelId="{3A928960-05CF-4A5B-A526-BC95FB90BE44}" type="pres">
      <dgm:prSet presAssocID="{2DC7224C-BE2C-400F-8742-79E833CB9387}" presName="childText" presStyleLbl="conFgAcc1" presStyleIdx="4" presStyleCnt="5">
        <dgm:presLayoutVars>
          <dgm:bulletEnabled val="1"/>
        </dgm:presLayoutVars>
      </dgm:prSet>
      <dgm:spPr/>
    </dgm:pt>
  </dgm:ptLst>
  <dgm:cxnLst>
    <dgm:cxn modelId="{F56019BE-F8A8-4584-BC1E-11F3C8BA5E6C}" type="presOf" srcId="{99DBBA86-4828-4DCB-932D-417D5F79B8B1}" destId="{4E08E453-2CC9-4D80-BECB-101EB5F93CC2}" srcOrd="1" destOrd="0" presId="urn:microsoft.com/office/officeart/2005/8/layout/list1"/>
    <dgm:cxn modelId="{F07E3B43-6428-4AED-BC13-22E7328669EE}" type="presOf" srcId="{99DBBA86-4828-4DCB-932D-417D5F79B8B1}" destId="{0BFDD953-6308-4555-8357-2CF49583B5DA}" srcOrd="0" destOrd="0" presId="urn:microsoft.com/office/officeart/2005/8/layout/list1"/>
    <dgm:cxn modelId="{4FFCF9A5-FF5A-4647-ADA6-9C89FAF5307D}" type="presOf" srcId="{2DC7224C-BE2C-400F-8742-79E833CB9387}" destId="{654C3B13-773E-4248-8898-8E31C6B860C8}" srcOrd="0" destOrd="0" presId="urn:microsoft.com/office/officeart/2005/8/layout/list1"/>
    <dgm:cxn modelId="{ED7D195D-9D03-48AA-A882-555CC1609562}" srcId="{C4E67F78-00FD-4291-B967-1956CC66296C}" destId="{CA0C5D13-8282-4FAE-B38C-3AAB3AEE1AA9}" srcOrd="3" destOrd="0" parTransId="{7CBFE72A-B98F-4F18-ABE6-8FCE8B6B9F86}" sibTransId="{E665A1DC-D8FF-4D47-87F9-E3130840C3DC}"/>
    <dgm:cxn modelId="{4FC4A221-FEB1-4596-82AC-855BBF4F2DC4}" type="presOf" srcId="{B2B1B895-43E5-4A82-AF92-4067769E7E05}" destId="{F1695CE4-8D30-40D0-93D9-5916DD201DD5}" srcOrd="1" destOrd="0" presId="urn:microsoft.com/office/officeart/2005/8/layout/list1"/>
    <dgm:cxn modelId="{231BA698-7690-4FE0-8925-86F11857D72F}" type="presOf" srcId="{B2B1B895-43E5-4A82-AF92-4067769E7E05}" destId="{970C3B46-73AE-4F8F-9D46-F27496A55BF8}" srcOrd="0" destOrd="0" presId="urn:microsoft.com/office/officeart/2005/8/layout/list1"/>
    <dgm:cxn modelId="{E7E52B03-3D83-421E-826F-AE8D3194065E}" srcId="{C4E67F78-00FD-4291-B967-1956CC66296C}" destId="{2DC7224C-BE2C-400F-8742-79E833CB9387}" srcOrd="4" destOrd="0" parTransId="{F7BF021D-B24D-4881-B7F7-F16F277FC8A5}" sibTransId="{22194F22-AA93-46DC-9608-5ED25DDCDCB3}"/>
    <dgm:cxn modelId="{6E5ED192-E56C-45B3-85F0-10E4419EFD70}" srcId="{C4E67F78-00FD-4291-B967-1956CC66296C}" destId="{AEBD515D-455F-46F9-9B5B-58D486498904}" srcOrd="0" destOrd="0" parTransId="{85DF36FD-5605-4727-B01B-2387A48C43CF}" sibTransId="{332D7E2A-9996-467A-A2DD-D2E83213A6AC}"/>
    <dgm:cxn modelId="{FE62DDD8-4020-46D6-AB71-DB16F852999C}" type="presOf" srcId="{AEBD515D-455F-46F9-9B5B-58D486498904}" destId="{FCEB2EB4-0EAE-4516-AE5F-6082DCA20451}" srcOrd="0" destOrd="0" presId="urn:microsoft.com/office/officeart/2005/8/layout/list1"/>
    <dgm:cxn modelId="{BF91FEFD-21BC-4531-BE13-BDDD25E0A466}" type="presOf" srcId="{AEBD515D-455F-46F9-9B5B-58D486498904}" destId="{23E0FF7F-701D-4217-9FB3-4EDDD0923C84}" srcOrd="1" destOrd="0" presId="urn:microsoft.com/office/officeart/2005/8/layout/list1"/>
    <dgm:cxn modelId="{46ABE187-44DD-4ED1-9778-D4C81835680E}" type="presOf" srcId="{2DC7224C-BE2C-400F-8742-79E833CB9387}" destId="{D01139DE-7819-4F11-85F7-FD2014518144}" srcOrd="1" destOrd="0" presId="urn:microsoft.com/office/officeart/2005/8/layout/list1"/>
    <dgm:cxn modelId="{1E89857F-DB32-42D0-A5D5-1947801D4CC1}" srcId="{C4E67F78-00FD-4291-B967-1956CC66296C}" destId="{B2B1B895-43E5-4A82-AF92-4067769E7E05}" srcOrd="1" destOrd="0" parTransId="{0B3DBA63-CB5B-440F-8E34-B56E0CB8FE95}" sibTransId="{FFFAE8B8-F49C-4234-8C90-9D1DD774B7A7}"/>
    <dgm:cxn modelId="{0BE2ACD2-F682-44BE-9365-8CD80C1FBAC9}" type="presOf" srcId="{CA0C5D13-8282-4FAE-B38C-3AAB3AEE1AA9}" destId="{EF82577D-FE4C-4F19-8C09-A9A2DF2283D9}" srcOrd="0" destOrd="0" presId="urn:microsoft.com/office/officeart/2005/8/layout/list1"/>
    <dgm:cxn modelId="{E065CE77-7035-4A35-ACE2-8F7C005122CC}" type="presOf" srcId="{CA0C5D13-8282-4FAE-B38C-3AAB3AEE1AA9}" destId="{72553E77-A842-4E83-972E-F899AF59539E}" srcOrd="1" destOrd="0" presId="urn:microsoft.com/office/officeart/2005/8/layout/list1"/>
    <dgm:cxn modelId="{92F25802-0EEE-4631-9333-6F8367B839D7}" type="presOf" srcId="{C4E67F78-00FD-4291-B967-1956CC66296C}" destId="{D245ABCE-FFE8-4111-B3B4-8F2F3784DFA5}" srcOrd="0" destOrd="0" presId="urn:microsoft.com/office/officeart/2005/8/layout/list1"/>
    <dgm:cxn modelId="{C00C08BC-F9CC-4B12-8D8A-4F46617AEE01}" srcId="{C4E67F78-00FD-4291-B967-1956CC66296C}" destId="{99DBBA86-4828-4DCB-932D-417D5F79B8B1}" srcOrd="2" destOrd="0" parTransId="{7E7D130F-66D0-4B1F-B712-A4EA731B3F66}" sibTransId="{42960015-77CD-4C94-B8B4-8B10BE9DF1FD}"/>
    <dgm:cxn modelId="{AAA23E41-0DF1-4BD7-A59A-8A2909F637BC}" type="presParOf" srcId="{D245ABCE-FFE8-4111-B3B4-8F2F3784DFA5}" destId="{DC2FFF98-8272-46C8-9548-370675A9B0D8}" srcOrd="0" destOrd="0" presId="urn:microsoft.com/office/officeart/2005/8/layout/list1"/>
    <dgm:cxn modelId="{E20FE26B-2739-4253-8693-AB78733AEC0C}" type="presParOf" srcId="{DC2FFF98-8272-46C8-9548-370675A9B0D8}" destId="{FCEB2EB4-0EAE-4516-AE5F-6082DCA20451}" srcOrd="0" destOrd="0" presId="urn:microsoft.com/office/officeart/2005/8/layout/list1"/>
    <dgm:cxn modelId="{402EE106-1A4A-4850-A5B7-44DD8E0F81A8}" type="presParOf" srcId="{DC2FFF98-8272-46C8-9548-370675A9B0D8}" destId="{23E0FF7F-701D-4217-9FB3-4EDDD0923C84}" srcOrd="1" destOrd="0" presId="urn:microsoft.com/office/officeart/2005/8/layout/list1"/>
    <dgm:cxn modelId="{C33874DD-43D0-40D4-BA71-60B030E6E876}" type="presParOf" srcId="{D245ABCE-FFE8-4111-B3B4-8F2F3784DFA5}" destId="{D6E4C667-0658-4BF0-A491-AEB9A6F53435}" srcOrd="1" destOrd="0" presId="urn:microsoft.com/office/officeart/2005/8/layout/list1"/>
    <dgm:cxn modelId="{7991BB94-6708-40AD-B124-A0ADB3985FDB}" type="presParOf" srcId="{D245ABCE-FFE8-4111-B3B4-8F2F3784DFA5}" destId="{A31D1CE8-208D-4293-A70F-2FEB0F1DF834}" srcOrd="2" destOrd="0" presId="urn:microsoft.com/office/officeart/2005/8/layout/list1"/>
    <dgm:cxn modelId="{170218D0-7624-4168-A005-05614497E3B8}" type="presParOf" srcId="{D245ABCE-FFE8-4111-B3B4-8F2F3784DFA5}" destId="{62C2A574-1A80-453D-A6F3-ADBFA20B5F3D}" srcOrd="3" destOrd="0" presId="urn:microsoft.com/office/officeart/2005/8/layout/list1"/>
    <dgm:cxn modelId="{3A35C53A-406C-4B4F-AE2B-20FEB3E3DFE6}" type="presParOf" srcId="{D245ABCE-FFE8-4111-B3B4-8F2F3784DFA5}" destId="{952394F3-E83C-46DF-8A1F-E8809AAD2963}" srcOrd="4" destOrd="0" presId="urn:microsoft.com/office/officeart/2005/8/layout/list1"/>
    <dgm:cxn modelId="{0F19A0F3-8F72-4A9C-A7B7-3B6A270E895E}" type="presParOf" srcId="{952394F3-E83C-46DF-8A1F-E8809AAD2963}" destId="{970C3B46-73AE-4F8F-9D46-F27496A55BF8}" srcOrd="0" destOrd="0" presId="urn:microsoft.com/office/officeart/2005/8/layout/list1"/>
    <dgm:cxn modelId="{71670A53-34E8-43B7-B248-7D53221758C4}" type="presParOf" srcId="{952394F3-E83C-46DF-8A1F-E8809AAD2963}" destId="{F1695CE4-8D30-40D0-93D9-5916DD201DD5}" srcOrd="1" destOrd="0" presId="urn:microsoft.com/office/officeart/2005/8/layout/list1"/>
    <dgm:cxn modelId="{2C12DE47-6CCE-422B-B96A-D6AAE0A275F5}" type="presParOf" srcId="{D245ABCE-FFE8-4111-B3B4-8F2F3784DFA5}" destId="{F125B6D8-E6EC-4399-903D-B89D10D91164}" srcOrd="5" destOrd="0" presId="urn:microsoft.com/office/officeart/2005/8/layout/list1"/>
    <dgm:cxn modelId="{E0F531A3-7DD3-401C-8132-1DEAFA371A5F}" type="presParOf" srcId="{D245ABCE-FFE8-4111-B3B4-8F2F3784DFA5}" destId="{C6C3EDA0-73BC-40B5-8246-34FC62B197A3}" srcOrd="6" destOrd="0" presId="urn:microsoft.com/office/officeart/2005/8/layout/list1"/>
    <dgm:cxn modelId="{75A366CA-79DE-45CF-BCB6-0AF8374248D5}" type="presParOf" srcId="{D245ABCE-FFE8-4111-B3B4-8F2F3784DFA5}" destId="{127A6761-64B2-411B-AED2-682D89CEB927}" srcOrd="7" destOrd="0" presId="urn:microsoft.com/office/officeart/2005/8/layout/list1"/>
    <dgm:cxn modelId="{09C65F9A-4530-4CDD-B891-6FDD94B29C8A}" type="presParOf" srcId="{D245ABCE-FFE8-4111-B3B4-8F2F3784DFA5}" destId="{4F236EC2-C4C2-4E93-A962-17FF5642ADD9}" srcOrd="8" destOrd="0" presId="urn:microsoft.com/office/officeart/2005/8/layout/list1"/>
    <dgm:cxn modelId="{90BC2DDF-8ACD-4DE6-8F32-33F929462EC5}" type="presParOf" srcId="{4F236EC2-C4C2-4E93-A962-17FF5642ADD9}" destId="{0BFDD953-6308-4555-8357-2CF49583B5DA}" srcOrd="0" destOrd="0" presId="urn:microsoft.com/office/officeart/2005/8/layout/list1"/>
    <dgm:cxn modelId="{8EA957AC-FF87-425E-B36F-A89F3C912966}" type="presParOf" srcId="{4F236EC2-C4C2-4E93-A962-17FF5642ADD9}" destId="{4E08E453-2CC9-4D80-BECB-101EB5F93CC2}" srcOrd="1" destOrd="0" presId="urn:microsoft.com/office/officeart/2005/8/layout/list1"/>
    <dgm:cxn modelId="{B5CC01AF-4834-4804-8BF1-52C68D050A9C}" type="presParOf" srcId="{D245ABCE-FFE8-4111-B3B4-8F2F3784DFA5}" destId="{E38F3F95-C9BE-4C3B-AFD8-BC507B6195FE}" srcOrd="9" destOrd="0" presId="urn:microsoft.com/office/officeart/2005/8/layout/list1"/>
    <dgm:cxn modelId="{ACAB1C0B-4C36-42D7-988A-22596DC7B7DF}" type="presParOf" srcId="{D245ABCE-FFE8-4111-B3B4-8F2F3784DFA5}" destId="{DB06000D-2071-49C5-9EB8-9B8715DD783E}" srcOrd="10" destOrd="0" presId="urn:microsoft.com/office/officeart/2005/8/layout/list1"/>
    <dgm:cxn modelId="{EC4F786F-D24B-45C6-9626-5C5397EC0356}" type="presParOf" srcId="{D245ABCE-FFE8-4111-B3B4-8F2F3784DFA5}" destId="{04A8059E-9A3F-4980-98BF-C08429ADA176}" srcOrd="11" destOrd="0" presId="urn:microsoft.com/office/officeart/2005/8/layout/list1"/>
    <dgm:cxn modelId="{6A1DF8DA-4578-4275-91E1-95BA2600D9F5}" type="presParOf" srcId="{D245ABCE-FFE8-4111-B3B4-8F2F3784DFA5}" destId="{AE33B272-15F4-4ED8-98D1-BF4676E17909}" srcOrd="12" destOrd="0" presId="urn:microsoft.com/office/officeart/2005/8/layout/list1"/>
    <dgm:cxn modelId="{B86E6433-A68E-4ECF-988A-A4AE5ED0E58F}" type="presParOf" srcId="{AE33B272-15F4-4ED8-98D1-BF4676E17909}" destId="{EF82577D-FE4C-4F19-8C09-A9A2DF2283D9}" srcOrd="0" destOrd="0" presId="urn:microsoft.com/office/officeart/2005/8/layout/list1"/>
    <dgm:cxn modelId="{39326291-E9E5-414E-8D9F-DCB14045922D}" type="presParOf" srcId="{AE33B272-15F4-4ED8-98D1-BF4676E17909}" destId="{72553E77-A842-4E83-972E-F899AF59539E}" srcOrd="1" destOrd="0" presId="urn:microsoft.com/office/officeart/2005/8/layout/list1"/>
    <dgm:cxn modelId="{85B3BDF1-4675-4B55-8C84-AC86EBC3AC25}" type="presParOf" srcId="{D245ABCE-FFE8-4111-B3B4-8F2F3784DFA5}" destId="{E604DDBE-1B22-4761-91E9-6FFD2E0A18A9}" srcOrd="13" destOrd="0" presId="urn:microsoft.com/office/officeart/2005/8/layout/list1"/>
    <dgm:cxn modelId="{EDEC6D5E-2134-4086-813B-2B4CC99EC8BE}" type="presParOf" srcId="{D245ABCE-FFE8-4111-B3B4-8F2F3784DFA5}" destId="{2ACD8F6A-5294-4E57-93CB-CF8CE2814F9D}" srcOrd="14" destOrd="0" presId="urn:microsoft.com/office/officeart/2005/8/layout/list1"/>
    <dgm:cxn modelId="{7B10D1B3-B20F-4215-9E91-69D2613322FF}" type="presParOf" srcId="{D245ABCE-FFE8-4111-B3B4-8F2F3784DFA5}" destId="{1BC95763-9372-43AF-803E-5C45D365840A}" srcOrd="15" destOrd="0" presId="urn:microsoft.com/office/officeart/2005/8/layout/list1"/>
    <dgm:cxn modelId="{4FED92A5-24E2-4748-86A1-5F328EC2748D}" type="presParOf" srcId="{D245ABCE-FFE8-4111-B3B4-8F2F3784DFA5}" destId="{46696789-B739-4DDC-9C08-07D4632A280C}" srcOrd="16" destOrd="0" presId="urn:microsoft.com/office/officeart/2005/8/layout/list1"/>
    <dgm:cxn modelId="{BB3B0927-6864-4E0E-AC7F-8A6806C4D87C}" type="presParOf" srcId="{46696789-B739-4DDC-9C08-07D4632A280C}" destId="{654C3B13-773E-4248-8898-8E31C6B860C8}" srcOrd="0" destOrd="0" presId="urn:microsoft.com/office/officeart/2005/8/layout/list1"/>
    <dgm:cxn modelId="{D8524612-83CB-42A2-B2B0-6DA5E755952F}" type="presParOf" srcId="{46696789-B739-4DDC-9C08-07D4632A280C}" destId="{D01139DE-7819-4F11-85F7-FD2014518144}" srcOrd="1" destOrd="0" presId="urn:microsoft.com/office/officeart/2005/8/layout/list1"/>
    <dgm:cxn modelId="{7FA4830A-21F0-4709-8732-DC47C1982FAB}" type="presParOf" srcId="{D245ABCE-FFE8-4111-B3B4-8F2F3784DFA5}" destId="{7DF0F265-D749-4DA4-B854-7561BC7F4D5B}" srcOrd="17" destOrd="0" presId="urn:microsoft.com/office/officeart/2005/8/layout/list1"/>
    <dgm:cxn modelId="{C54DD084-3E7C-481D-8CE2-C020250F5812}" type="presParOf" srcId="{D245ABCE-FFE8-4111-B3B4-8F2F3784DFA5}" destId="{3A928960-05CF-4A5B-A526-BC95FB90BE44}"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E67F78-00FD-4291-B967-1956CC6629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BD515D-455F-46F9-9B5B-58D486498904}">
      <dgm:prSet phldrT="[Text]" custT="1"/>
      <dgm:spPr/>
      <dgm:t>
        <a:bodyPr/>
        <a:lstStyle/>
        <a:p>
          <a:r>
            <a:rPr lang="en-US" sz="1800" dirty="0" smtClean="0">
              <a:latin typeface="Chivo Light" panose="020B0604020202020204" charset="0"/>
            </a:rPr>
            <a:t>Authorization Title Page</a:t>
          </a:r>
          <a:endParaRPr lang="en-US" sz="1800" dirty="0">
            <a:latin typeface="Chivo Light" panose="020B0604020202020204" charset="0"/>
          </a:endParaRPr>
        </a:p>
      </dgm:t>
    </dgm:pt>
    <dgm:pt modelId="{85DF36FD-5605-4727-B01B-2387A48C43CF}" type="parTrans" cxnId="{6E5ED192-E56C-45B3-85F0-10E4419EFD70}">
      <dgm:prSet/>
      <dgm:spPr/>
      <dgm:t>
        <a:bodyPr/>
        <a:lstStyle/>
        <a:p>
          <a:endParaRPr lang="en-US"/>
        </a:p>
      </dgm:t>
    </dgm:pt>
    <dgm:pt modelId="{332D7E2A-9996-467A-A2DD-D2E83213A6AC}" type="sibTrans" cxnId="{6E5ED192-E56C-45B3-85F0-10E4419EFD70}">
      <dgm:prSet/>
      <dgm:spPr/>
      <dgm:t>
        <a:bodyPr/>
        <a:lstStyle/>
        <a:p>
          <a:endParaRPr lang="en-US"/>
        </a:p>
      </dgm:t>
    </dgm:pt>
    <dgm:pt modelId="{B2B1B895-43E5-4A82-AF92-4067769E7E05}">
      <dgm:prSet phldrT="[Text]" custT="1"/>
      <dgm:spPr/>
      <dgm:t>
        <a:bodyPr/>
        <a:lstStyle/>
        <a:p>
          <a:r>
            <a:rPr lang="en-US" sz="1800" dirty="0" smtClean="0">
              <a:latin typeface="Chivo Light" panose="020B0604020202020204" charset="0"/>
            </a:rPr>
            <a:t>Contract Monitoring</a:t>
          </a:r>
          <a:endParaRPr lang="en-US" sz="1800" dirty="0">
            <a:latin typeface="Chivo Light" panose="020B0604020202020204" charset="0"/>
          </a:endParaRPr>
        </a:p>
      </dgm:t>
    </dgm:pt>
    <dgm:pt modelId="{0B3DBA63-CB5B-440F-8E34-B56E0CB8FE95}" type="parTrans" cxnId="{1E89857F-DB32-42D0-A5D5-1947801D4CC1}">
      <dgm:prSet/>
      <dgm:spPr/>
      <dgm:t>
        <a:bodyPr/>
        <a:lstStyle/>
        <a:p>
          <a:endParaRPr lang="en-US"/>
        </a:p>
      </dgm:t>
    </dgm:pt>
    <dgm:pt modelId="{FFFAE8B8-F49C-4234-8C90-9D1DD774B7A7}" type="sibTrans" cxnId="{1E89857F-DB32-42D0-A5D5-1947801D4CC1}">
      <dgm:prSet/>
      <dgm:spPr/>
      <dgm:t>
        <a:bodyPr/>
        <a:lstStyle/>
        <a:p>
          <a:endParaRPr lang="en-US"/>
        </a:p>
      </dgm:t>
    </dgm:pt>
    <dgm:pt modelId="{99DBBA86-4828-4DCB-932D-417D5F79B8B1}">
      <dgm:prSet phldrT="[Text]" custT="1"/>
      <dgm:spPr/>
      <dgm:t>
        <a:bodyPr/>
        <a:lstStyle/>
        <a:p>
          <a:r>
            <a:rPr lang="en-US" sz="1800" dirty="0" smtClean="0">
              <a:latin typeface="Chivo Light" panose="020B0604020202020204" charset="0"/>
            </a:rPr>
            <a:t>Duplication of Goods and Services</a:t>
          </a:r>
          <a:endParaRPr lang="en-US" sz="1800" dirty="0">
            <a:latin typeface="Chivo Light" panose="020B0604020202020204" charset="0"/>
          </a:endParaRPr>
        </a:p>
      </dgm:t>
    </dgm:pt>
    <dgm:pt modelId="{7E7D130F-66D0-4B1F-B712-A4EA731B3F66}" type="parTrans" cxnId="{C00C08BC-F9CC-4B12-8D8A-4F46617AEE01}">
      <dgm:prSet/>
      <dgm:spPr/>
      <dgm:t>
        <a:bodyPr/>
        <a:lstStyle/>
        <a:p>
          <a:endParaRPr lang="en-US"/>
        </a:p>
      </dgm:t>
    </dgm:pt>
    <dgm:pt modelId="{42960015-77CD-4C94-B8B4-8B10BE9DF1FD}" type="sibTrans" cxnId="{C00C08BC-F9CC-4B12-8D8A-4F46617AEE01}">
      <dgm:prSet/>
      <dgm:spPr/>
      <dgm:t>
        <a:bodyPr/>
        <a:lstStyle/>
        <a:p>
          <a:endParaRPr lang="en-US"/>
        </a:p>
      </dgm:t>
    </dgm:pt>
    <dgm:pt modelId="{CA0C5D13-8282-4FAE-B38C-3AAB3AEE1AA9}">
      <dgm:prSet phldrT="[Text]" custT="1"/>
      <dgm:spPr/>
      <dgm:t>
        <a:bodyPr/>
        <a:lstStyle/>
        <a:p>
          <a:r>
            <a:rPr lang="en-US" sz="1800" dirty="0" smtClean="0">
              <a:latin typeface="Chivo Light" panose="020B0604020202020204" charset="0"/>
            </a:rPr>
            <a:t>Intergovernmental Procurement</a:t>
          </a:r>
          <a:endParaRPr lang="en-US" sz="1800" dirty="0">
            <a:latin typeface="Chivo Light" panose="020B0604020202020204" charset="0"/>
          </a:endParaRPr>
        </a:p>
      </dgm:t>
    </dgm:pt>
    <dgm:pt modelId="{7CBFE72A-B98F-4F18-ABE6-8FCE8B6B9F86}" type="parTrans" cxnId="{ED7D195D-9D03-48AA-A882-555CC1609562}">
      <dgm:prSet/>
      <dgm:spPr/>
      <dgm:t>
        <a:bodyPr/>
        <a:lstStyle/>
        <a:p>
          <a:endParaRPr lang="en-US"/>
        </a:p>
      </dgm:t>
    </dgm:pt>
    <dgm:pt modelId="{E665A1DC-D8FF-4D47-87F9-E3130840C3DC}" type="sibTrans" cxnId="{ED7D195D-9D03-48AA-A882-555CC1609562}">
      <dgm:prSet/>
      <dgm:spPr/>
      <dgm:t>
        <a:bodyPr/>
        <a:lstStyle/>
        <a:p>
          <a:endParaRPr lang="en-US"/>
        </a:p>
      </dgm:t>
    </dgm:pt>
    <dgm:pt modelId="{2DC7224C-BE2C-400F-8742-79E833CB9387}">
      <dgm:prSet phldrT="[Text]" custT="1"/>
      <dgm:spPr/>
      <dgm:t>
        <a:bodyPr/>
        <a:lstStyle/>
        <a:p>
          <a:r>
            <a:rPr lang="en-US" sz="1800" dirty="0" smtClean="0">
              <a:latin typeface="Chivo Light" panose="020B0604020202020204" charset="0"/>
            </a:rPr>
            <a:t>Cooperative Procurement</a:t>
          </a:r>
          <a:endParaRPr lang="en-US" sz="1800" dirty="0">
            <a:latin typeface="Chivo Light" panose="020B0604020202020204" charset="0"/>
          </a:endParaRPr>
        </a:p>
      </dgm:t>
    </dgm:pt>
    <dgm:pt modelId="{F7BF021D-B24D-4881-B7F7-F16F277FC8A5}" type="parTrans" cxnId="{E7E52B03-3D83-421E-826F-AE8D3194065E}">
      <dgm:prSet/>
      <dgm:spPr/>
      <dgm:t>
        <a:bodyPr/>
        <a:lstStyle/>
        <a:p>
          <a:endParaRPr lang="en-US"/>
        </a:p>
      </dgm:t>
    </dgm:pt>
    <dgm:pt modelId="{22194F22-AA93-46DC-9608-5ED25DDCDCB3}" type="sibTrans" cxnId="{E7E52B03-3D83-421E-826F-AE8D3194065E}">
      <dgm:prSet/>
      <dgm:spPr/>
      <dgm:t>
        <a:bodyPr/>
        <a:lstStyle/>
        <a:p>
          <a:endParaRPr lang="en-US"/>
        </a:p>
      </dgm:t>
    </dgm:pt>
    <dgm:pt modelId="{D245ABCE-FFE8-4111-B3B4-8F2F3784DFA5}" type="pres">
      <dgm:prSet presAssocID="{C4E67F78-00FD-4291-B967-1956CC66296C}" presName="linear" presStyleCnt="0">
        <dgm:presLayoutVars>
          <dgm:dir/>
          <dgm:animLvl val="lvl"/>
          <dgm:resizeHandles val="exact"/>
        </dgm:presLayoutVars>
      </dgm:prSet>
      <dgm:spPr/>
      <dgm:t>
        <a:bodyPr/>
        <a:lstStyle/>
        <a:p>
          <a:endParaRPr lang="en-US"/>
        </a:p>
      </dgm:t>
    </dgm:pt>
    <dgm:pt modelId="{DC2FFF98-8272-46C8-9548-370675A9B0D8}" type="pres">
      <dgm:prSet presAssocID="{AEBD515D-455F-46F9-9B5B-58D486498904}" presName="parentLin" presStyleCnt="0"/>
      <dgm:spPr/>
    </dgm:pt>
    <dgm:pt modelId="{FCEB2EB4-0EAE-4516-AE5F-6082DCA20451}" type="pres">
      <dgm:prSet presAssocID="{AEBD515D-455F-46F9-9B5B-58D486498904}" presName="parentLeftMargin" presStyleLbl="node1" presStyleIdx="0" presStyleCnt="5"/>
      <dgm:spPr/>
      <dgm:t>
        <a:bodyPr/>
        <a:lstStyle/>
        <a:p>
          <a:endParaRPr lang="en-US"/>
        </a:p>
      </dgm:t>
    </dgm:pt>
    <dgm:pt modelId="{23E0FF7F-701D-4217-9FB3-4EDDD0923C84}" type="pres">
      <dgm:prSet presAssocID="{AEBD515D-455F-46F9-9B5B-58D486498904}" presName="parentText" presStyleLbl="node1" presStyleIdx="0" presStyleCnt="5">
        <dgm:presLayoutVars>
          <dgm:chMax val="0"/>
          <dgm:bulletEnabled val="1"/>
        </dgm:presLayoutVars>
      </dgm:prSet>
      <dgm:spPr/>
      <dgm:t>
        <a:bodyPr/>
        <a:lstStyle/>
        <a:p>
          <a:endParaRPr lang="en-US"/>
        </a:p>
      </dgm:t>
    </dgm:pt>
    <dgm:pt modelId="{D6E4C667-0658-4BF0-A491-AEB9A6F53435}" type="pres">
      <dgm:prSet presAssocID="{AEBD515D-455F-46F9-9B5B-58D486498904}" presName="negativeSpace" presStyleCnt="0"/>
      <dgm:spPr/>
    </dgm:pt>
    <dgm:pt modelId="{A31D1CE8-208D-4293-A70F-2FEB0F1DF834}" type="pres">
      <dgm:prSet presAssocID="{AEBD515D-455F-46F9-9B5B-58D486498904}" presName="childText" presStyleLbl="conFgAcc1" presStyleIdx="0" presStyleCnt="5">
        <dgm:presLayoutVars>
          <dgm:bulletEnabled val="1"/>
        </dgm:presLayoutVars>
      </dgm:prSet>
      <dgm:spPr/>
    </dgm:pt>
    <dgm:pt modelId="{62C2A574-1A80-453D-A6F3-ADBFA20B5F3D}" type="pres">
      <dgm:prSet presAssocID="{332D7E2A-9996-467A-A2DD-D2E83213A6AC}" presName="spaceBetweenRectangles" presStyleCnt="0"/>
      <dgm:spPr/>
    </dgm:pt>
    <dgm:pt modelId="{952394F3-E83C-46DF-8A1F-E8809AAD2963}" type="pres">
      <dgm:prSet presAssocID="{B2B1B895-43E5-4A82-AF92-4067769E7E05}" presName="parentLin" presStyleCnt="0"/>
      <dgm:spPr/>
    </dgm:pt>
    <dgm:pt modelId="{970C3B46-73AE-4F8F-9D46-F27496A55BF8}" type="pres">
      <dgm:prSet presAssocID="{B2B1B895-43E5-4A82-AF92-4067769E7E05}" presName="parentLeftMargin" presStyleLbl="node1" presStyleIdx="0" presStyleCnt="5"/>
      <dgm:spPr/>
      <dgm:t>
        <a:bodyPr/>
        <a:lstStyle/>
        <a:p>
          <a:endParaRPr lang="en-US"/>
        </a:p>
      </dgm:t>
    </dgm:pt>
    <dgm:pt modelId="{F1695CE4-8D30-40D0-93D9-5916DD201DD5}" type="pres">
      <dgm:prSet presAssocID="{B2B1B895-43E5-4A82-AF92-4067769E7E05}" presName="parentText" presStyleLbl="node1" presStyleIdx="1" presStyleCnt="5">
        <dgm:presLayoutVars>
          <dgm:chMax val="0"/>
          <dgm:bulletEnabled val="1"/>
        </dgm:presLayoutVars>
      </dgm:prSet>
      <dgm:spPr/>
      <dgm:t>
        <a:bodyPr/>
        <a:lstStyle/>
        <a:p>
          <a:endParaRPr lang="en-US"/>
        </a:p>
      </dgm:t>
    </dgm:pt>
    <dgm:pt modelId="{F125B6D8-E6EC-4399-903D-B89D10D91164}" type="pres">
      <dgm:prSet presAssocID="{B2B1B895-43E5-4A82-AF92-4067769E7E05}" presName="negativeSpace" presStyleCnt="0"/>
      <dgm:spPr/>
    </dgm:pt>
    <dgm:pt modelId="{C6C3EDA0-73BC-40B5-8246-34FC62B197A3}" type="pres">
      <dgm:prSet presAssocID="{B2B1B895-43E5-4A82-AF92-4067769E7E05}" presName="childText" presStyleLbl="conFgAcc1" presStyleIdx="1" presStyleCnt="5">
        <dgm:presLayoutVars>
          <dgm:bulletEnabled val="1"/>
        </dgm:presLayoutVars>
      </dgm:prSet>
      <dgm:spPr/>
    </dgm:pt>
    <dgm:pt modelId="{127A6761-64B2-411B-AED2-682D89CEB927}" type="pres">
      <dgm:prSet presAssocID="{FFFAE8B8-F49C-4234-8C90-9D1DD774B7A7}" presName="spaceBetweenRectangles" presStyleCnt="0"/>
      <dgm:spPr/>
    </dgm:pt>
    <dgm:pt modelId="{4F236EC2-C4C2-4E93-A962-17FF5642ADD9}" type="pres">
      <dgm:prSet presAssocID="{99DBBA86-4828-4DCB-932D-417D5F79B8B1}" presName="parentLin" presStyleCnt="0"/>
      <dgm:spPr/>
    </dgm:pt>
    <dgm:pt modelId="{0BFDD953-6308-4555-8357-2CF49583B5DA}" type="pres">
      <dgm:prSet presAssocID="{99DBBA86-4828-4DCB-932D-417D5F79B8B1}" presName="parentLeftMargin" presStyleLbl="node1" presStyleIdx="1" presStyleCnt="5"/>
      <dgm:spPr/>
      <dgm:t>
        <a:bodyPr/>
        <a:lstStyle/>
        <a:p>
          <a:endParaRPr lang="en-US"/>
        </a:p>
      </dgm:t>
    </dgm:pt>
    <dgm:pt modelId="{4E08E453-2CC9-4D80-BECB-101EB5F93CC2}" type="pres">
      <dgm:prSet presAssocID="{99DBBA86-4828-4DCB-932D-417D5F79B8B1}" presName="parentText" presStyleLbl="node1" presStyleIdx="2" presStyleCnt="5">
        <dgm:presLayoutVars>
          <dgm:chMax val="0"/>
          <dgm:bulletEnabled val="1"/>
        </dgm:presLayoutVars>
      </dgm:prSet>
      <dgm:spPr/>
      <dgm:t>
        <a:bodyPr/>
        <a:lstStyle/>
        <a:p>
          <a:endParaRPr lang="en-US"/>
        </a:p>
      </dgm:t>
    </dgm:pt>
    <dgm:pt modelId="{E38F3F95-C9BE-4C3B-AFD8-BC507B6195FE}" type="pres">
      <dgm:prSet presAssocID="{99DBBA86-4828-4DCB-932D-417D5F79B8B1}" presName="negativeSpace" presStyleCnt="0"/>
      <dgm:spPr/>
    </dgm:pt>
    <dgm:pt modelId="{DB06000D-2071-49C5-9EB8-9B8715DD783E}" type="pres">
      <dgm:prSet presAssocID="{99DBBA86-4828-4DCB-932D-417D5F79B8B1}" presName="childText" presStyleLbl="conFgAcc1" presStyleIdx="2" presStyleCnt="5">
        <dgm:presLayoutVars>
          <dgm:bulletEnabled val="1"/>
        </dgm:presLayoutVars>
      </dgm:prSet>
      <dgm:spPr/>
    </dgm:pt>
    <dgm:pt modelId="{04A8059E-9A3F-4980-98BF-C08429ADA176}" type="pres">
      <dgm:prSet presAssocID="{42960015-77CD-4C94-B8B4-8B10BE9DF1FD}" presName="spaceBetweenRectangles" presStyleCnt="0"/>
      <dgm:spPr/>
    </dgm:pt>
    <dgm:pt modelId="{AE33B272-15F4-4ED8-98D1-BF4676E17909}" type="pres">
      <dgm:prSet presAssocID="{CA0C5D13-8282-4FAE-B38C-3AAB3AEE1AA9}" presName="parentLin" presStyleCnt="0"/>
      <dgm:spPr/>
    </dgm:pt>
    <dgm:pt modelId="{EF82577D-FE4C-4F19-8C09-A9A2DF2283D9}" type="pres">
      <dgm:prSet presAssocID="{CA0C5D13-8282-4FAE-B38C-3AAB3AEE1AA9}" presName="parentLeftMargin" presStyleLbl="node1" presStyleIdx="2" presStyleCnt="5"/>
      <dgm:spPr/>
      <dgm:t>
        <a:bodyPr/>
        <a:lstStyle/>
        <a:p>
          <a:endParaRPr lang="en-US"/>
        </a:p>
      </dgm:t>
    </dgm:pt>
    <dgm:pt modelId="{72553E77-A842-4E83-972E-F899AF59539E}" type="pres">
      <dgm:prSet presAssocID="{CA0C5D13-8282-4FAE-B38C-3AAB3AEE1AA9}" presName="parentText" presStyleLbl="node1" presStyleIdx="3" presStyleCnt="5">
        <dgm:presLayoutVars>
          <dgm:chMax val="0"/>
          <dgm:bulletEnabled val="1"/>
        </dgm:presLayoutVars>
      </dgm:prSet>
      <dgm:spPr/>
      <dgm:t>
        <a:bodyPr/>
        <a:lstStyle/>
        <a:p>
          <a:endParaRPr lang="en-US"/>
        </a:p>
      </dgm:t>
    </dgm:pt>
    <dgm:pt modelId="{E604DDBE-1B22-4761-91E9-6FFD2E0A18A9}" type="pres">
      <dgm:prSet presAssocID="{CA0C5D13-8282-4FAE-B38C-3AAB3AEE1AA9}" presName="negativeSpace" presStyleCnt="0"/>
      <dgm:spPr/>
    </dgm:pt>
    <dgm:pt modelId="{2ACD8F6A-5294-4E57-93CB-CF8CE2814F9D}" type="pres">
      <dgm:prSet presAssocID="{CA0C5D13-8282-4FAE-B38C-3AAB3AEE1AA9}" presName="childText" presStyleLbl="conFgAcc1" presStyleIdx="3" presStyleCnt="5">
        <dgm:presLayoutVars>
          <dgm:bulletEnabled val="1"/>
        </dgm:presLayoutVars>
      </dgm:prSet>
      <dgm:spPr/>
    </dgm:pt>
    <dgm:pt modelId="{1BC95763-9372-43AF-803E-5C45D365840A}" type="pres">
      <dgm:prSet presAssocID="{E665A1DC-D8FF-4D47-87F9-E3130840C3DC}" presName="spaceBetweenRectangles" presStyleCnt="0"/>
      <dgm:spPr/>
    </dgm:pt>
    <dgm:pt modelId="{46696789-B739-4DDC-9C08-07D4632A280C}" type="pres">
      <dgm:prSet presAssocID="{2DC7224C-BE2C-400F-8742-79E833CB9387}" presName="parentLin" presStyleCnt="0"/>
      <dgm:spPr/>
    </dgm:pt>
    <dgm:pt modelId="{654C3B13-773E-4248-8898-8E31C6B860C8}" type="pres">
      <dgm:prSet presAssocID="{2DC7224C-BE2C-400F-8742-79E833CB9387}" presName="parentLeftMargin" presStyleLbl="node1" presStyleIdx="3" presStyleCnt="5"/>
      <dgm:spPr/>
      <dgm:t>
        <a:bodyPr/>
        <a:lstStyle/>
        <a:p>
          <a:endParaRPr lang="en-US"/>
        </a:p>
      </dgm:t>
    </dgm:pt>
    <dgm:pt modelId="{D01139DE-7819-4F11-85F7-FD2014518144}" type="pres">
      <dgm:prSet presAssocID="{2DC7224C-BE2C-400F-8742-79E833CB9387}" presName="parentText" presStyleLbl="node1" presStyleIdx="4" presStyleCnt="5">
        <dgm:presLayoutVars>
          <dgm:chMax val="0"/>
          <dgm:bulletEnabled val="1"/>
        </dgm:presLayoutVars>
      </dgm:prSet>
      <dgm:spPr/>
      <dgm:t>
        <a:bodyPr/>
        <a:lstStyle/>
        <a:p>
          <a:endParaRPr lang="en-US"/>
        </a:p>
      </dgm:t>
    </dgm:pt>
    <dgm:pt modelId="{7DF0F265-D749-4DA4-B854-7561BC7F4D5B}" type="pres">
      <dgm:prSet presAssocID="{2DC7224C-BE2C-400F-8742-79E833CB9387}" presName="negativeSpace" presStyleCnt="0"/>
      <dgm:spPr/>
    </dgm:pt>
    <dgm:pt modelId="{3A928960-05CF-4A5B-A526-BC95FB90BE44}" type="pres">
      <dgm:prSet presAssocID="{2DC7224C-BE2C-400F-8742-79E833CB9387}" presName="childText" presStyleLbl="conFgAcc1" presStyleIdx="4" presStyleCnt="5">
        <dgm:presLayoutVars>
          <dgm:bulletEnabled val="1"/>
        </dgm:presLayoutVars>
      </dgm:prSet>
      <dgm:spPr/>
    </dgm:pt>
  </dgm:ptLst>
  <dgm:cxnLst>
    <dgm:cxn modelId="{F56019BE-F8A8-4584-BC1E-11F3C8BA5E6C}" type="presOf" srcId="{99DBBA86-4828-4DCB-932D-417D5F79B8B1}" destId="{4E08E453-2CC9-4D80-BECB-101EB5F93CC2}" srcOrd="1" destOrd="0" presId="urn:microsoft.com/office/officeart/2005/8/layout/list1"/>
    <dgm:cxn modelId="{F07E3B43-6428-4AED-BC13-22E7328669EE}" type="presOf" srcId="{99DBBA86-4828-4DCB-932D-417D5F79B8B1}" destId="{0BFDD953-6308-4555-8357-2CF49583B5DA}" srcOrd="0" destOrd="0" presId="urn:microsoft.com/office/officeart/2005/8/layout/list1"/>
    <dgm:cxn modelId="{4FFCF9A5-FF5A-4647-ADA6-9C89FAF5307D}" type="presOf" srcId="{2DC7224C-BE2C-400F-8742-79E833CB9387}" destId="{654C3B13-773E-4248-8898-8E31C6B860C8}" srcOrd="0" destOrd="0" presId="urn:microsoft.com/office/officeart/2005/8/layout/list1"/>
    <dgm:cxn modelId="{ED7D195D-9D03-48AA-A882-555CC1609562}" srcId="{C4E67F78-00FD-4291-B967-1956CC66296C}" destId="{CA0C5D13-8282-4FAE-B38C-3AAB3AEE1AA9}" srcOrd="3" destOrd="0" parTransId="{7CBFE72A-B98F-4F18-ABE6-8FCE8B6B9F86}" sibTransId="{E665A1DC-D8FF-4D47-87F9-E3130840C3DC}"/>
    <dgm:cxn modelId="{4FC4A221-FEB1-4596-82AC-855BBF4F2DC4}" type="presOf" srcId="{B2B1B895-43E5-4A82-AF92-4067769E7E05}" destId="{F1695CE4-8D30-40D0-93D9-5916DD201DD5}" srcOrd="1" destOrd="0" presId="urn:microsoft.com/office/officeart/2005/8/layout/list1"/>
    <dgm:cxn modelId="{231BA698-7690-4FE0-8925-86F11857D72F}" type="presOf" srcId="{B2B1B895-43E5-4A82-AF92-4067769E7E05}" destId="{970C3B46-73AE-4F8F-9D46-F27496A55BF8}" srcOrd="0" destOrd="0" presId="urn:microsoft.com/office/officeart/2005/8/layout/list1"/>
    <dgm:cxn modelId="{E7E52B03-3D83-421E-826F-AE8D3194065E}" srcId="{C4E67F78-00FD-4291-B967-1956CC66296C}" destId="{2DC7224C-BE2C-400F-8742-79E833CB9387}" srcOrd="4" destOrd="0" parTransId="{F7BF021D-B24D-4881-B7F7-F16F277FC8A5}" sibTransId="{22194F22-AA93-46DC-9608-5ED25DDCDCB3}"/>
    <dgm:cxn modelId="{6E5ED192-E56C-45B3-85F0-10E4419EFD70}" srcId="{C4E67F78-00FD-4291-B967-1956CC66296C}" destId="{AEBD515D-455F-46F9-9B5B-58D486498904}" srcOrd="0" destOrd="0" parTransId="{85DF36FD-5605-4727-B01B-2387A48C43CF}" sibTransId="{332D7E2A-9996-467A-A2DD-D2E83213A6AC}"/>
    <dgm:cxn modelId="{FE62DDD8-4020-46D6-AB71-DB16F852999C}" type="presOf" srcId="{AEBD515D-455F-46F9-9B5B-58D486498904}" destId="{FCEB2EB4-0EAE-4516-AE5F-6082DCA20451}" srcOrd="0" destOrd="0" presId="urn:microsoft.com/office/officeart/2005/8/layout/list1"/>
    <dgm:cxn modelId="{BF91FEFD-21BC-4531-BE13-BDDD25E0A466}" type="presOf" srcId="{AEBD515D-455F-46F9-9B5B-58D486498904}" destId="{23E0FF7F-701D-4217-9FB3-4EDDD0923C84}" srcOrd="1" destOrd="0" presId="urn:microsoft.com/office/officeart/2005/8/layout/list1"/>
    <dgm:cxn modelId="{46ABE187-44DD-4ED1-9778-D4C81835680E}" type="presOf" srcId="{2DC7224C-BE2C-400F-8742-79E833CB9387}" destId="{D01139DE-7819-4F11-85F7-FD2014518144}" srcOrd="1" destOrd="0" presId="urn:microsoft.com/office/officeart/2005/8/layout/list1"/>
    <dgm:cxn modelId="{1E89857F-DB32-42D0-A5D5-1947801D4CC1}" srcId="{C4E67F78-00FD-4291-B967-1956CC66296C}" destId="{B2B1B895-43E5-4A82-AF92-4067769E7E05}" srcOrd="1" destOrd="0" parTransId="{0B3DBA63-CB5B-440F-8E34-B56E0CB8FE95}" sibTransId="{FFFAE8B8-F49C-4234-8C90-9D1DD774B7A7}"/>
    <dgm:cxn modelId="{0BE2ACD2-F682-44BE-9365-8CD80C1FBAC9}" type="presOf" srcId="{CA0C5D13-8282-4FAE-B38C-3AAB3AEE1AA9}" destId="{EF82577D-FE4C-4F19-8C09-A9A2DF2283D9}" srcOrd="0" destOrd="0" presId="urn:microsoft.com/office/officeart/2005/8/layout/list1"/>
    <dgm:cxn modelId="{E065CE77-7035-4A35-ACE2-8F7C005122CC}" type="presOf" srcId="{CA0C5D13-8282-4FAE-B38C-3AAB3AEE1AA9}" destId="{72553E77-A842-4E83-972E-F899AF59539E}" srcOrd="1" destOrd="0" presId="urn:microsoft.com/office/officeart/2005/8/layout/list1"/>
    <dgm:cxn modelId="{92F25802-0EEE-4631-9333-6F8367B839D7}" type="presOf" srcId="{C4E67F78-00FD-4291-B967-1956CC66296C}" destId="{D245ABCE-FFE8-4111-B3B4-8F2F3784DFA5}" srcOrd="0" destOrd="0" presId="urn:microsoft.com/office/officeart/2005/8/layout/list1"/>
    <dgm:cxn modelId="{C00C08BC-F9CC-4B12-8D8A-4F46617AEE01}" srcId="{C4E67F78-00FD-4291-B967-1956CC66296C}" destId="{99DBBA86-4828-4DCB-932D-417D5F79B8B1}" srcOrd="2" destOrd="0" parTransId="{7E7D130F-66D0-4B1F-B712-A4EA731B3F66}" sibTransId="{42960015-77CD-4C94-B8B4-8B10BE9DF1FD}"/>
    <dgm:cxn modelId="{AAA23E41-0DF1-4BD7-A59A-8A2909F637BC}" type="presParOf" srcId="{D245ABCE-FFE8-4111-B3B4-8F2F3784DFA5}" destId="{DC2FFF98-8272-46C8-9548-370675A9B0D8}" srcOrd="0" destOrd="0" presId="urn:microsoft.com/office/officeart/2005/8/layout/list1"/>
    <dgm:cxn modelId="{E20FE26B-2739-4253-8693-AB78733AEC0C}" type="presParOf" srcId="{DC2FFF98-8272-46C8-9548-370675A9B0D8}" destId="{FCEB2EB4-0EAE-4516-AE5F-6082DCA20451}" srcOrd="0" destOrd="0" presId="urn:microsoft.com/office/officeart/2005/8/layout/list1"/>
    <dgm:cxn modelId="{402EE106-1A4A-4850-A5B7-44DD8E0F81A8}" type="presParOf" srcId="{DC2FFF98-8272-46C8-9548-370675A9B0D8}" destId="{23E0FF7F-701D-4217-9FB3-4EDDD0923C84}" srcOrd="1" destOrd="0" presId="urn:microsoft.com/office/officeart/2005/8/layout/list1"/>
    <dgm:cxn modelId="{C33874DD-43D0-40D4-BA71-60B030E6E876}" type="presParOf" srcId="{D245ABCE-FFE8-4111-B3B4-8F2F3784DFA5}" destId="{D6E4C667-0658-4BF0-A491-AEB9A6F53435}" srcOrd="1" destOrd="0" presId="urn:microsoft.com/office/officeart/2005/8/layout/list1"/>
    <dgm:cxn modelId="{7991BB94-6708-40AD-B124-A0ADB3985FDB}" type="presParOf" srcId="{D245ABCE-FFE8-4111-B3B4-8F2F3784DFA5}" destId="{A31D1CE8-208D-4293-A70F-2FEB0F1DF834}" srcOrd="2" destOrd="0" presId="urn:microsoft.com/office/officeart/2005/8/layout/list1"/>
    <dgm:cxn modelId="{170218D0-7624-4168-A005-05614497E3B8}" type="presParOf" srcId="{D245ABCE-FFE8-4111-B3B4-8F2F3784DFA5}" destId="{62C2A574-1A80-453D-A6F3-ADBFA20B5F3D}" srcOrd="3" destOrd="0" presId="urn:microsoft.com/office/officeart/2005/8/layout/list1"/>
    <dgm:cxn modelId="{3A35C53A-406C-4B4F-AE2B-20FEB3E3DFE6}" type="presParOf" srcId="{D245ABCE-FFE8-4111-B3B4-8F2F3784DFA5}" destId="{952394F3-E83C-46DF-8A1F-E8809AAD2963}" srcOrd="4" destOrd="0" presId="urn:microsoft.com/office/officeart/2005/8/layout/list1"/>
    <dgm:cxn modelId="{0F19A0F3-8F72-4A9C-A7B7-3B6A270E895E}" type="presParOf" srcId="{952394F3-E83C-46DF-8A1F-E8809AAD2963}" destId="{970C3B46-73AE-4F8F-9D46-F27496A55BF8}" srcOrd="0" destOrd="0" presId="urn:microsoft.com/office/officeart/2005/8/layout/list1"/>
    <dgm:cxn modelId="{71670A53-34E8-43B7-B248-7D53221758C4}" type="presParOf" srcId="{952394F3-E83C-46DF-8A1F-E8809AAD2963}" destId="{F1695CE4-8D30-40D0-93D9-5916DD201DD5}" srcOrd="1" destOrd="0" presId="urn:microsoft.com/office/officeart/2005/8/layout/list1"/>
    <dgm:cxn modelId="{2C12DE47-6CCE-422B-B96A-D6AAE0A275F5}" type="presParOf" srcId="{D245ABCE-FFE8-4111-B3B4-8F2F3784DFA5}" destId="{F125B6D8-E6EC-4399-903D-B89D10D91164}" srcOrd="5" destOrd="0" presId="urn:microsoft.com/office/officeart/2005/8/layout/list1"/>
    <dgm:cxn modelId="{E0F531A3-7DD3-401C-8132-1DEAFA371A5F}" type="presParOf" srcId="{D245ABCE-FFE8-4111-B3B4-8F2F3784DFA5}" destId="{C6C3EDA0-73BC-40B5-8246-34FC62B197A3}" srcOrd="6" destOrd="0" presId="urn:microsoft.com/office/officeart/2005/8/layout/list1"/>
    <dgm:cxn modelId="{75A366CA-79DE-45CF-BCB6-0AF8374248D5}" type="presParOf" srcId="{D245ABCE-FFE8-4111-B3B4-8F2F3784DFA5}" destId="{127A6761-64B2-411B-AED2-682D89CEB927}" srcOrd="7" destOrd="0" presId="urn:microsoft.com/office/officeart/2005/8/layout/list1"/>
    <dgm:cxn modelId="{09C65F9A-4530-4CDD-B891-6FDD94B29C8A}" type="presParOf" srcId="{D245ABCE-FFE8-4111-B3B4-8F2F3784DFA5}" destId="{4F236EC2-C4C2-4E93-A962-17FF5642ADD9}" srcOrd="8" destOrd="0" presId="urn:microsoft.com/office/officeart/2005/8/layout/list1"/>
    <dgm:cxn modelId="{90BC2DDF-8ACD-4DE6-8F32-33F929462EC5}" type="presParOf" srcId="{4F236EC2-C4C2-4E93-A962-17FF5642ADD9}" destId="{0BFDD953-6308-4555-8357-2CF49583B5DA}" srcOrd="0" destOrd="0" presId="urn:microsoft.com/office/officeart/2005/8/layout/list1"/>
    <dgm:cxn modelId="{8EA957AC-FF87-425E-B36F-A89F3C912966}" type="presParOf" srcId="{4F236EC2-C4C2-4E93-A962-17FF5642ADD9}" destId="{4E08E453-2CC9-4D80-BECB-101EB5F93CC2}" srcOrd="1" destOrd="0" presId="urn:microsoft.com/office/officeart/2005/8/layout/list1"/>
    <dgm:cxn modelId="{B5CC01AF-4834-4804-8BF1-52C68D050A9C}" type="presParOf" srcId="{D245ABCE-FFE8-4111-B3B4-8F2F3784DFA5}" destId="{E38F3F95-C9BE-4C3B-AFD8-BC507B6195FE}" srcOrd="9" destOrd="0" presId="urn:microsoft.com/office/officeart/2005/8/layout/list1"/>
    <dgm:cxn modelId="{ACAB1C0B-4C36-42D7-988A-22596DC7B7DF}" type="presParOf" srcId="{D245ABCE-FFE8-4111-B3B4-8F2F3784DFA5}" destId="{DB06000D-2071-49C5-9EB8-9B8715DD783E}" srcOrd="10" destOrd="0" presId="urn:microsoft.com/office/officeart/2005/8/layout/list1"/>
    <dgm:cxn modelId="{EC4F786F-D24B-45C6-9626-5C5397EC0356}" type="presParOf" srcId="{D245ABCE-FFE8-4111-B3B4-8F2F3784DFA5}" destId="{04A8059E-9A3F-4980-98BF-C08429ADA176}" srcOrd="11" destOrd="0" presId="urn:microsoft.com/office/officeart/2005/8/layout/list1"/>
    <dgm:cxn modelId="{6A1DF8DA-4578-4275-91E1-95BA2600D9F5}" type="presParOf" srcId="{D245ABCE-FFE8-4111-B3B4-8F2F3784DFA5}" destId="{AE33B272-15F4-4ED8-98D1-BF4676E17909}" srcOrd="12" destOrd="0" presId="urn:microsoft.com/office/officeart/2005/8/layout/list1"/>
    <dgm:cxn modelId="{B86E6433-A68E-4ECF-988A-A4AE5ED0E58F}" type="presParOf" srcId="{AE33B272-15F4-4ED8-98D1-BF4676E17909}" destId="{EF82577D-FE4C-4F19-8C09-A9A2DF2283D9}" srcOrd="0" destOrd="0" presId="urn:microsoft.com/office/officeart/2005/8/layout/list1"/>
    <dgm:cxn modelId="{39326291-E9E5-414E-8D9F-DCB14045922D}" type="presParOf" srcId="{AE33B272-15F4-4ED8-98D1-BF4676E17909}" destId="{72553E77-A842-4E83-972E-F899AF59539E}" srcOrd="1" destOrd="0" presId="urn:microsoft.com/office/officeart/2005/8/layout/list1"/>
    <dgm:cxn modelId="{85B3BDF1-4675-4B55-8C84-AC86EBC3AC25}" type="presParOf" srcId="{D245ABCE-FFE8-4111-B3B4-8F2F3784DFA5}" destId="{E604DDBE-1B22-4761-91E9-6FFD2E0A18A9}" srcOrd="13" destOrd="0" presId="urn:microsoft.com/office/officeart/2005/8/layout/list1"/>
    <dgm:cxn modelId="{EDEC6D5E-2134-4086-813B-2B4CC99EC8BE}" type="presParOf" srcId="{D245ABCE-FFE8-4111-B3B4-8F2F3784DFA5}" destId="{2ACD8F6A-5294-4E57-93CB-CF8CE2814F9D}" srcOrd="14" destOrd="0" presId="urn:microsoft.com/office/officeart/2005/8/layout/list1"/>
    <dgm:cxn modelId="{7B10D1B3-B20F-4215-9E91-69D2613322FF}" type="presParOf" srcId="{D245ABCE-FFE8-4111-B3B4-8F2F3784DFA5}" destId="{1BC95763-9372-43AF-803E-5C45D365840A}" srcOrd="15" destOrd="0" presId="urn:microsoft.com/office/officeart/2005/8/layout/list1"/>
    <dgm:cxn modelId="{4FED92A5-24E2-4748-86A1-5F328EC2748D}" type="presParOf" srcId="{D245ABCE-FFE8-4111-B3B4-8F2F3784DFA5}" destId="{46696789-B739-4DDC-9C08-07D4632A280C}" srcOrd="16" destOrd="0" presId="urn:microsoft.com/office/officeart/2005/8/layout/list1"/>
    <dgm:cxn modelId="{BB3B0927-6864-4E0E-AC7F-8A6806C4D87C}" type="presParOf" srcId="{46696789-B739-4DDC-9C08-07D4632A280C}" destId="{654C3B13-773E-4248-8898-8E31C6B860C8}" srcOrd="0" destOrd="0" presId="urn:microsoft.com/office/officeart/2005/8/layout/list1"/>
    <dgm:cxn modelId="{D8524612-83CB-42A2-B2B0-6DA5E755952F}" type="presParOf" srcId="{46696789-B739-4DDC-9C08-07D4632A280C}" destId="{D01139DE-7819-4F11-85F7-FD2014518144}" srcOrd="1" destOrd="0" presId="urn:microsoft.com/office/officeart/2005/8/layout/list1"/>
    <dgm:cxn modelId="{7FA4830A-21F0-4709-8732-DC47C1982FAB}" type="presParOf" srcId="{D245ABCE-FFE8-4111-B3B4-8F2F3784DFA5}" destId="{7DF0F265-D749-4DA4-B854-7561BC7F4D5B}" srcOrd="17" destOrd="0" presId="urn:microsoft.com/office/officeart/2005/8/layout/list1"/>
    <dgm:cxn modelId="{C54DD084-3E7C-481D-8CE2-C020250F5812}" type="presParOf" srcId="{D245ABCE-FFE8-4111-B3B4-8F2F3784DFA5}" destId="{3A928960-05CF-4A5B-A526-BC95FB90BE44}"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E67F78-00FD-4291-B967-1956CC6629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BD515D-455F-46F9-9B5B-58D486498904}">
      <dgm:prSet phldrT="[Text]" custT="1"/>
      <dgm:spPr/>
      <dgm:t>
        <a:bodyPr/>
        <a:lstStyle/>
        <a:p>
          <a:r>
            <a:rPr lang="en-US" sz="1800" dirty="0" smtClean="0">
              <a:latin typeface="Chivo Light" panose="020B0604020202020204" charset="0"/>
            </a:rPr>
            <a:t>Authorization Title Page</a:t>
          </a:r>
          <a:endParaRPr lang="en-US" sz="1800" dirty="0">
            <a:latin typeface="Chivo Light" panose="020B0604020202020204" charset="0"/>
          </a:endParaRPr>
        </a:p>
      </dgm:t>
    </dgm:pt>
    <dgm:pt modelId="{85DF36FD-5605-4727-B01B-2387A48C43CF}" type="parTrans" cxnId="{6E5ED192-E56C-45B3-85F0-10E4419EFD70}">
      <dgm:prSet/>
      <dgm:spPr/>
      <dgm:t>
        <a:bodyPr/>
        <a:lstStyle/>
        <a:p>
          <a:endParaRPr lang="en-US"/>
        </a:p>
      </dgm:t>
    </dgm:pt>
    <dgm:pt modelId="{332D7E2A-9996-467A-A2DD-D2E83213A6AC}" type="sibTrans" cxnId="{6E5ED192-E56C-45B3-85F0-10E4419EFD70}">
      <dgm:prSet/>
      <dgm:spPr/>
      <dgm:t>
        <a:bodyPr/>
        <a:lstStyle/>
        <a:p>
          <a:endParaRPr lang="en-US"/>
        </a:p>
      </dgm:t>
    </dgm:pt>
    <dgm:pt modelId="{B2B1B895-43E5-4A82-AF92-4067769E7E05}">
      <dgm:prSet phldrT="[Text]" custT="1"/>
      <dgm:spPr/>
      <dgm:t>
        <a:bodyPr/>
        <a:lstStyle/>
        <a:p>
          <a:r>
            <a:rPr lang="en-US" sz="1800" dirty="0" smtClean="0">
              <a:latin typeface="Chivo Light" panose="020B0604020202020204" charset="0"/>
            </a:rPr>
            <a:t>Contract Monitoring</a:t>
          </a:r>
          <a:endParaRPr lang="en-US" sz="1800" dirty="0">
            <a:latin typeface="Chivo Light" panose="020B0604020202020204" charset="0"/>
          </a:endParaRPr>
        </a:p>
      </dgm:t>
    </dgm:pt>
    <dgm:pt modelId="{0B3DBA63-CB5B-440F-8E34-B56E0CB8FE95}" type="parTrans" cxnId="{1E89857F-DB32-42D0-A5D5-1947801D4CC1}">
      <dgm:prSet/>
      <dgm:spPr/>
      <dgm:t>
        <a:bodyPr/>
        <a:lstStyle/>
        <a:p>
          <a:endParaRPr lang="en-US"/>
        </a:p>
      </dgm:t>
    </dgm:pt>
    <dgm:pt modelId="{FFFAE8B8-F49C-4234-8C90-9D1DD774B7A7}" type="sibTrans" cxnId="{1E89857F-DB32-42D0-A5D5-1947801D4CC1}">
      <dgm:prSet/>
      <dgm:spPr/>
      <dgm:t>
        <a:bodyPr/>
        <a:lstStyle/>
        <a:p>
          <a:endParaRPr lang="en-US"/>
        </a:p>
      </dgm:t>
    </dgm:pt>
    <dgm:pt modelId="{99DBBA86-4828-4DCB-932D-417D5F79B8B1}">
      <dgm:prSet phldrT="[Text]" custT="1"/>
      <dgm:spPr/>
      <dgm:t>
        <a:bodyPr/>
        <a:lstStyle/>
        <a:p>
          <a:r>
            <a:rPr lang="en-US" sz="1800" dirty="0" smtClean="0">
              <a:latin typeface="Chivo Light" panose="020B0604020202020204" charset="0"/>
            </a:rPr>
            <a:t>Duplication of Goods and Services</a:t>
          </a:r>
          <a:endParaRPr lang="en-US" sz="1800" dirty="0">
            <a:latin typeface="Chivo Light" panose="020B0604020202020204" charset="0"/>
          </a:endParaRPr>
        </a:p>
      </dgm:t>
    </dgm:pt>
    <dgm:pt modelId="{7E7D130F-66D0-4B1F-B712-A4EA731B3F66}" type="parTrans" cxnId="{C00C08BC-F9CC-4B12-8D8A-4F46617AEE01}">
      <dgm:prSet/>
      <dgm:spPr/>
      <dgm:t>
        <a:bodyPr/>
        <a:lstStyle/>
        <a:p>
          <a:endParaRPr lang="en-US"/>
        </a:p>
      </dgm:t>
    </dgm:pt>
    <dgm:pt modelId="{42960015-77CD-4C94-B8B4-8B10BE9DF1FD}" type="sibTrans" cxnId="{C00C08BC-F9CC-4B12-8D8A-4F46617AEE01}">
      <dgm:prSet/>
      <dgm:spPr/>
      <dgm:t>
        <a:bodyPr/>
        <a:lstStyle/>
        <a:p>
          <a:endParaRPr lang="en-US"/>
        </a:p>
      </dgm:t>
    </dgm:pt>
    <dgm:pt modelId="{CA0C5D13-8282-4FAE-B38C-3AAB3AEE1AA9}">
      <dgm:prSet phldrT="[Text]" custT="1"/>
      <dgm:spPr/>
      <dgm:t>
        <a:bodyPr/>
        <a:lstStyle/>
        <a:p>
          <a:r>
            <a:rPr lang="en-US" sz="1800" dirty="0" smtClean="0">
              <a:latin typeface="Chivo Light" panose="020B0604020202020204" charset="0"/>
            </a:rPr>
            <a:t>Intergovernmental Procurement</a:t>
          </a:r>
          <a:endParaRPr lang="en-US" sz="1800" dirty="0">
            <a:latin typeface="Chivo Light" panose="020B0604020202020204" charset="0"/>
          </a:endParaRPr>
        </a:p>
      </dgm:t>
    </dgm:pt>
    <dgm:pt modelId="{7CBFE72A-B98F-4F18-ABE6-8FCE8B6B9F86}" type="parTrans" cxnId="{ED7D195D-9D03-48AA-A882-555CC1609562}">
      <dgm:prSet/>
      <dgm:spPr/>
      <dgm:t>
        <a:bodyPr/>
        <a:lstStyle/>
        <a:p>
          <a:endParaRPr lang="en-US"/>
        </a:p>
      </dgm:t>
    </dgm:pt>
    <dgm:pt modelId="{E665A1DC-D8FF-4D47-87F9-E3130840C3DC}" type="sibTrans" cxnId="{ED7D195D-9D03-48AA-A882-555CC1609562}">
      <dgm:prSet/>
      <dgm:spPr/>
      <dgm:t>
        <a:bodyPr/>
        <a:lstStyle/>
        <a:p>
          <a:endParaRPr lang="en-US"/>
        </a:p>
      </dgm:t>
    </dgm:pt>
    <dgm:pt modelId="{2DC7224C-BE2C-400F-8742-79E833CB9387}">
      <dgm:prSet phldrT="[Text]" custT="1"/>
      <dgm:spPr/>
      <dgm:t>
        <a:bodyPr/>
        <a:lstStyle/>
        <a:p>
          <a:r>
            <a:rPr lang="en-US" sz="1800" dirty="0" smtClean="0">
              <a:latin typeface="Chivo Light" panose="020B0604020202020204" charset="0"/>
            </a:rPr>
            <a:t>Cooperative Procurement</a:t>
          </a:r>
          <a:endParaRPr lang="en-US" sz="1800" dirty="0">
            <a:latin typeface="Chivo Light" panose="020B0604020202020204" charset="0"/>
          </a:endParaRPr>
        </a:p>
      </dgm:t>
    </dgm:pt>
    <dgm:pt modelId="{F7BF021D-B24D-4881-B7F7-F16F277FC8A5}" type="parTrans" cxnId="{E7E52B03-3D83-421E-826F-AE8D3194065E}">
      <dgm:prSet/>
      <dgm:spPr/>
      <dgm:t>
        <a:bodyPr/>
        <a:lstStyle/>
        <a:p>
          <a:endParaRPr lang="en-US"/>
        </a:p>
      </dgm:t>
    </dgm:pt>
    <dgm:pt modelId="{22194F22-AA93-46DC-9608-5ED25DDCDCB3}" type="sibTrans" cxnId="{E7E52B03-3D83-421E-826F-AE8D3194065E}">
      <dgm:prSet/>
      <dgm:spPr/>
      <dgm:t>
        <a:bodyPr/>
        <a:lstStyle/>
        <a:p>
          <a:endParaRPr lang="en-US"/>
        </a:p>
      </dgm:t>
    </dgm:pt>
    <dgm:pt modelId="{D245ABCE-FFE8-4111-B3B4-8F2F3784DFA5}" type="pres">
      <dgm:prSet presAssocID="{C4E67F78-00FD-4291-B967-1956CC66296C}" presName="linear" presStyleCnt="0">
        <dgm:presLayoutVars>
          <dgm:dir/>
          <dgm:animLvl val="lvl"/>
          <dgm:resizeHandles val="exact"/>
        </dgm:presLayoutVars>
      </dgm:prSet>
      <dgm:spPr/>
      <dgm:t>
        <a:bodyPr/>
        <a:lstStyle/>
        <a:p>
          <a:endParaRPr lang="en-US"/>
        </a:p>
      </dgm:t>
    </dgm:pt>
    <dgm:pt modelId="{DC2FFF98-8272-46C8-9548-370675A9B0D8}" type="pres">
      <dgm:prSet presAssocID="{AEBD515D-455F-46F9-9B5B-58D486498904}" presName="parentLin" presStyleCnt="0"/>
      <dgm:spPr/>
    </dgm:pt>
    <dgm:pt modelId="{FCEB2EB4-0EAE-4516-AE5F-6082DCA20451}" type="pres">
      <dgm:prSet presAssocID="{AEBD515D-455F-46F9-9B5B-58D486498904}" presName="parentLeftMargin" presStyleLbl="node1" presStyleIdx="0" presStyleCnt="5"/>
      <dgm:spPr/>
      <dgm:t>
        <a:bodyPr/>
        <a:lstStyle/>
        <a:p>
          <a:endParaRPr lang="en-US"/>
        </a:p>
      </dgm:t>
    </dgm:pt>
    <dgm:pt modelId="{23E0FF7F-701D-4217-9FB3-4EDDD0923C84}" type="pres">
      <dgm:prSet presAssocID="{AEBD515D-455F-46F9-9B5B-58D486498904}" presName="parentText" presStyleLbl="node1" presStyleIdx="0" presStyleCnt="5">
        <dgm:presLayoutVars>
          <dgm:chMax val="0"/>
          <dgm:bulletEnabled val="1"/>
        </dgm:presLayoutVars>
      </dgm:prSet>
      <dgm:spPr/>
      <dgm:t>
        <a:bodyPr/>
        <a:lstStyle/>
        <a:p>
          <a:endParaRPr lang="en-US"/>
        </a:p>
      </dgm:t>
    </dgm:pt>
    <dgm:pt modelId="{D6E4C667-0658-4BF0-A491-AEB9A6F53435}" type="pres">
      <dgm:prSet presAssocID="{AEBD515D-455F-46F9-9B5B-58D486498904}" presName="negativeSpace" presStyleCnt="0"/>
      <dgm:spPr/>
    </dgm:pt>
    <dgm:pt modelId="{A31D1CE8-208D-4293-A70F-2FEB0F1DF834}" type="pres">
      <dgm:prSet presAssocID="{AEBD515D-455F-46F9-9B5B-58D486498904}" presName="childText" presStyleLbl="conFgAcc1" presStyleIdx="0" presStyleCnt="5">
        <dgm:presLayoutVars>
          <dgm:bulletEnabled val="1"/>
        </dgm:presLayoutVars>
      </dgm:prSet>
      <dgm:spPr/>
    </dgm:pt>
    <dgm:pt modelId="{62C2A574-1A80-453D-A6F3-ADBFA20B5F3D}" type="pres">
      <dgm:prSet presAssocID="{332D7E2A-9996-467A-A2DD-D2E83213A6AC}" presName="spaceBetweenRectangles" presStyleCnt="0"/>
      <dgm:spPr/>
    </dgm:pt>
    <dgm:pt modelId="{952394F3-E83C-46DF-8A1F-E8809AAD2963}" type="pres">
      <dgm:prSet presAssocID="{B2B1B895-43E5-4A82-AF92-4067769E7E05}" presName="parentLin" presStyleCnt="0"/>
      <dgm:spPr/>
    </dgm:pt>
    <dgm:pt modelId="{970C3B46-73AE-4F8F-9D46-F27496A55BF8}" type="pres">
      <dgm:prSet presAssocID="{B2B1B895-43E5-4A82-AF92-4067769E7E05}" presName="parentLeftMargin" presStyleLbl="node1" presStyleIdx="0" presStyleCnt="5"/>
      <dgm:spPr/>
      <dgm:t>
        <a:bodyPr/>
        <a:lstStyle/>
        <a:p>
          <a:endParaRPr lang="en-US"/>
        </a:p>
      </dgm:t>
    </dgm:pt>
    <dgm:pt modelId="{F1695CE4-8D30-40D0-93D9-5916DD201DD5}" type="pres">
      <dgm:prSet presAssocID="{B2B1B895-43E5-4A82-AF92-4067769E7E05}" presName="parentText" presStyleLbl="node1" presStyleIdx="1" presStyleCnt="5">
        <dgm:presLayoutVars>
          <dgm:chMax val="0"/>
          <dgm:bulletEnabled val="1"/>
        </dgm:presLayoutVars>
      </dgm:prSet>
      <dgm:spPr/>
      <dgm:t>
        <a:bodyPr/>
        <a:lstStyle/>
        <a:p>
          <a:endParaRPr lang="en-US"/>
        </a:p>
      </dgm:t>
    </dgm:pt>
    <dgm:pt modelId="{F125B6D8-E6EC-4399-903D-B89D10D91164}" type="pres">
      <dgm:prSet presAssocID="{B2B1B895-43E5-4A82-AF92-4067769E7E05}" presName="negativeSpace" presStyleCnt="0"/>
      <dgm:spPr/>
    </dgm:pt>
    <dgm:pt modelId="{C6C3EDA0-73BC-40B5-8246-34FC62B197A3}" type="pres">
      <dgm:prSet presAssocID="{B2B1B895-43E5-4A82-AF92-4067769E7E05}" presName="childText" presStyleLbl="conFgAcc1" presStyleIdx="1" presStyleCnt="5">
        <dgm:presLayoutVars>
          <dgm:bulletEnabled val="1"/>
        </dgm:presLayoutVars>
      </dgm:prSet>
      <dgm:spPr/>
    </dgm:pt>
    <dgm:pt modelId="{127A6761-64B2-411B-AED2-682D89CEB927}" type="pres">
      <dgm:prSet presAssocID="{FFFAE8B8-F49C-4234-8C90-9D1DD774B7A7}" presName="spaceBetweenRectangles" presStyleCnt="0"/>
      <dgm:spPr/>
    </dgm:pt>
    <dgm:pt modelId="{4F236EC2-C4C2-4E93-A962-17FF5642ADD9}" type="pres">
      <dgm:prSet presAssocID="{99DBBA86-4828-4DCB-932D-417D5F79B8B1}" presName="parentLin" presStyleCnt="0"/>
      <dgm:spPr/>
    </dgm:pt>
    <dgm:pt modelId="{0BFDD953-6308-4555-8357-2CF49583B5DA}" type="pres">
      <dgm:prSet presAssocID="{99DBBA86-4828-4DCB-932D-417D5F79B8B1}" presName="parentLeftMargin" presStyleLbl="node1" presStyleIdx="1" presStyleCnt="5"/>
      <dgm:spPr/>
      <dgm:t>
        <a:bodyPr/>
        <a:lstStyle/>
        <a:p>
          <a:endParaRPr lang="en-US"/>
        </a:p>
      </dgm:t>
    </dgm:pt>
    <dgm:pt modelId="{4E08E453-2CC9-4D80-BECB-101EB5F93CC2}" type="pres">
      <dgm:prSet presAssocID="{99DBBA86-4828-4DCB-932D-417D5F79B8B1}" presName="parentText" presStyleLbl="node1" presStyleIdx="2" presStyleCnt="5">
        <dgm:presLayoutVars>
          <dgm:chMax val="0"/>
          <dgm:bulletEnabled val="1"/>
        </dgm:presLayoutVars>
      </dgm:prSet>
      <dgm:spPr/>
      <dgm:t>
        <a:bodyPr/>
        <a:lstStyle/>
        <a:p>
          <a:endParaRPr lang="en-US"/>
        </a:p>
      </dgm:t>
    </dgm:pt>
    <dgm:pt modelId="{E38F3F95-C9BE-4C3B-AFD8-BC507B6195FE}" type="pres">
      <dgm:prSet presAssocID="{99DBBA86-4828-4DCB-932D-417D5F79B8B1}" presName="negativeSpace" presStyleCnt="0"/>
      <dgm:spPr/>
    </dgm:pt>
    <dgm:pt modelId="{DB06000D-2071-49C5-9EB8-9B8715DD783E}" type="pres">
      <dgm:prSet presAssocID="{99DBBA86-4828-4DCB-932D-417D5F79B8B1}" presName="childText" presStyleLbl="conFgAcc1" presStyleIdx="2" presStyleCnt="5">
        <dgm:presLayoutVars>
          <dgm:bulletEnabled val="1"/>
        </dgm:presLayoutVars>
      </dgm:prSet>
      <dgm:spPr/>
    </dgm:pt>
    <dgm:pt modelId="{04A8059E-9A3F-4980-98BF-C08429ADA176}" type="pres">
      <dgm:prSet presAssocID="{42960015-77CD-4C94-B8B4-8B10BE9DF1FD}" presName="spaceBetweenRectangles" presStyleCnt="0"/>
      <dgm:spPr/>
    </dgm:pt>
    <dgm:pt modelId="{AE33B272-15F4-4ED8-98D1-BF4676E17909}" type="pres">
      <dgm:prSet presAssocID="{CA0C5D13-8282-4FAE-B38C-3AAB3AEE1AA9}" presName="parentLin" presStyleCnt="0"/>
      <dgm:spPr/>
    </dgm:pt>
    <dgm:pt modelId="{EF82577D-FE4C-4F19-8C09-A9A2DF2283D9}" type="pres">
      <dgm:prSet presAssocID="{CA0C5D13-8282-4FAE-B38C-3AAB3AEE1AA9}" presName="parentLeftMargin" presStyleLbl="node1" presStyleIdx="2" presStyleCnt="5"/>
      <dgm:spPr/>
      <dgm:t>
        <a:bodyPr/>
        <a:lstStyle/>
        <a:p>
          <a:endParaRPr lang="en-US"/>
        </a:p>
      </dgm:t>
    </dgm:pt>
    <dgm:pt modelId="{72553E77-A842-4E83-972E-F899AF59539E}" type="pres">
      <dgm:prSet presAssocID="{CA0C5D13-8282-4FAE-B38C-3AAB3AEE1AA9}" presName="parentText" presStyleLbl="node1" presStyleIdx="3" presStyleCnt="5">
        <dgm:presLayoutVars>
          <dgm:chMax val="0"/>
          <dgm:bulletEnabled val="1"/>
        </dgm:presLayoutVars>
      </dgm:prSet>
      <dgm:spPr/>
      <dgm:t>
        <a:bodyPr/>
        <a:lstStyle/>
        <a:p>
          <a:endParaRPr lang="en-US"/>
        </a:p>
      </dgm:t>
    </dgm:pt>
    <dgm:pt modelId="{E604DDBE-1B22-4761-91E9-6FFD2E0A18A9}" type="pres">
      <dgm:prSet presAssocID="{CA0C5D13-8282-4FAE-B38C-3AAB3AEE1AA9}" presName="negativeSpace" presStyleCnt="0"/>
      <dgm:spPr/>
    </dgm:pt>
    <dgm:pt modelId="{2ACD8F6A-5294-4E57-93CB-CF8CE2814F9D}" type="pres">
      <dgm:prSet presAssocID="{CA0C5D13-8282-4FAE-B38C-3AAB3AEE1AA9}" presName="childText" presStyleLbl="conFgAcc1" presStyleIdx="3" presStyleCnt="5">
        <dgm:presLayoutVars>
          <dgm:bulletEnabled val="1"/>
        </dgm:presLayoutVars>
      </dgm:prSet>
      <dgm:spPr/>
    </dgm:pt>
    <dgm:pt modelId="{1BC95763-9372-43AF-803E-5C45D365840A}" type="pres">
      <dgm:prSet presAssocID="{E665A1DC-D8FF-4D47-87F9-E3130840C3DC}" presName="spaceBetweenRectangles" presStyleCnt="0"/>
      <dgm:spPr/>
    </dgm:pt>
    <dgm:pt modelId="{46696789-B739-4DDC-9C08-07D4632A280C}" type="pres">
      <dgm:prSet presAssocID="{2DC7224C-BE2C-400F-8742-79E833CB9387}" presName="parentLin" presStyleCnt="0"/>
      <dgm:spPr/>
    </dgm:pt>
    <dgm:pt modelId="{654C3B13-773E-4248-8898-8E31C6B860C8}" type="pres">
      <dgm:prSet presAssocID="{2DC7224C-BE2C-400F-8742-79E833CB9387}" presName="parentLeftMargin" presStyleLbl="node1" presStyleIdx="3" presStyleCnt="5"/>
      <dgm:spPr/>
      <dgm:t>
        <a:bodyPr/>
        <a:lstStyle/>
        <a:p>
          <a:endParaRPr lang="en-US"/>
        </a:p>
      </dgm:t>
    </dgm:pt>
    <dgm:pt modelId="{D01139DE-7819-4F11-85F7-FD2014518144}" type="pres">
      <dgm:prSet presAssocID="{2DC7224C-BE2C-400F-8742-79E833CB9387}" presName="parentText" presStyleLbl="node1" presStyleIdx="4" presStyleCnt="5">
        <dgm:presLayoutVars>
          <dgm:chMax val="0"/>
          <dgm:bulletEnabled val="1"/>
        </dgm:presLayoutVars>
      </dgm:prSet>
      <dgm:spPr/>
      <dgm:t>
        <a:bodyPr/>
        <a:lstStyle/>
        <a:p>
          <a:endParaRPr lang="en-US"/>
        </a:p>
      </dgm:t>
    </dgm:pt>
    <dgm:pt modelId="{7DF0F265-D749-4DA4-B854-7561BC7F4D5B}" type="pres">
      <dgm:prSet presAssocID="{2DC7224C-BE2C-400F-8742-79E833CB9387}" presName="negativeSpace" presStyleCnt="0"/>
      <dgm:spPr/>
    </dgm:pt>
    <dgm:pt modelId="{3A928960-05CF-4A5B-A526-BC95FB90BE44}" type="pres">
      <dgm:prSet presAssocID="{2DC7224C-BE2C-400F-8742-79E833CB9387}" presName="childText" presStyleLbl="conFgAcc1" presStyleIdx="4" presStyleCnt="5">
        <dgm:presLayoutVars>
          <dgm:bulletEnabled val="1"/>
        </dgm:presLayoutVars>
      </dgm:prSet>
      <dgm:spPr/>
    </dgm:pt>
  </dgm:ptLst>
  <dgm:cxnLst>
    <dgm:cxn modelId="{F56019BE-F8A8-4584-BC1E-11F3C8BA5E6C}" type="presOf" srcId="{99DBBA86-4828-4DCB-932D-417D5F79B8B1}" destId="{4E08E453-2CC9-4D80-BECB-101EB5F93CC2}" srcOrd="1" destOrd="0" presId="urn:microsoft.com/office/officeart/2005/8/layout/list1"/>
    <dgm:cxn modelId="{F07E3B43-6428-4AED-BC13-22E7328669EE}" type="presOf" srcId="{99DBBA86-4828-4DCB-932D-417D5F79B8B1}" destId="{0BFDD953-6308-4555-8357-2CF49583B5DA}" srcOrd="0" destOrd="0" presId="urn:microsoft.com/office/officeart/2005/8/layout/list1"/>
    <dgm:cxn modelId="{4FFCF9A5-FF5A-4647-ADA6-9C89FAF5307D}" type="presOf" srcId="{2DC7224C-BE2C-400F-8742-79E833CB9387}" destId="{654C3B13-773E-4248-8898-8E31C6B860C8}" srcOrd="0" destOrd="0" presId="urn:microsoft.com/office/officeart/2005/8/layout/list1"/>
    <dgm:cxn modelId="{ED7D195D-9D03-48AA-A882-555CC1609562}" srcId="{C4E67F78-00FD-4291-B967-1956CC66296C}" destId="{CA0C5D13-8282-4FAE-B38C-3AAB3AEE1AA9}" srcOrd="3" destOrd="0" parTransId="{7CBFE72A-B98F-4F18-ABE6-8FCE8B6B9F86}" sibTransId="{E665A1DC-D8FF-4D47-87F9-E3130840C3DC}"/>
    <dgm:cxn modelId="{4FC4A221-FEB1-4596-82AC-855BBF4F2DC4}" type="presOf" srcId="{B2B1B895-43E5-4A82-AF92-4067769E7E05}" destId="{F1695CE4-8D30-40D0-93D9-5916DD201DD5}" srcOrd="1" destOrd="0" presId="urn:microsoft.com/office/officeart/2005/8/layout/list1"/>
    <dgm:cxn modelId="{231BA698-7690-4FE0-8925-86F11857D72F}" type="presOf" srcId="{B2B1B895-43E5-4A82-AF92-4067769E7E05}" destId="{970C3B46-73AE-4F8F-9D46-F27496A55BF8}" srcOrd="0" destOrd="0" presId="urn:microsoft.com/office/officeart/2005/8/layout/list1"/>
    <dgm:cxn modelId="{E7E52B03-3D83-421E-826F-AE8D3194065E}" srcId="{C4E67F78-00FD-4291-B967-1956CC66296C}" destId="{2DC7224C-BE2C-400F-8742-79E833CB9387}" srcOrd="4" destOrd="0" parTransId="{F7BF021D-B24D-4881-B7F7-F16F277FC8A5}" sibTransId="{22194F22-AA93-46DC-9608-5ED25DDCDCB3}"/>
    <dgm:cxn modelId="{6E5ED192-E56C-45B3-85F0-10E4419EFD70}" srcId="{C4E67F78-00FD-4291-B967-1956CC66296C}" destId="{AEBD515D-455F-46F9-9B5B-58D486498904}" srcOrd="0" destOrd="0" parTransId="{85DF36FD-5605-4727-B01B-2387A48C43CF}" sibTransId="{332D7E2A-9996-467A-A2DD-D2E83213A6AC}"/>
    <dgm:cxn modelId="{FE62DDD8-4020-46D6-AB71-DB16F852999C}" type="presOf" srcId="{AEBD515D-455F-46F9-9B5B-58D486498904}" destId="{FCEB2EB4-0EAE-4516-AE5F-6082DCA20451}" srcOrd="0" destOrd="0" presId="urn:microsoft.com/office/officeart/2005/8/layout/list1"/>
    <dgm:cxn modelId="{BF91FEFD-21BC-4531-BE13-BDDD25E0A466}" type="presOf" srcId="{AEBD515D-455F-46F9-9B5B-58D486498904}" destId="{23E0FF7F-701D-4217-9FB3-4EDDD0923C84}" srcOrd="1" destOrd="0" presId="urn:microsoft.com/office/officeart/2005/8/layout/list1"/>
    <dgm:cxn modelId="{46ABE187-44DD-4ED1-9778-D4C81835680E}" type="presOf" srcId="{2DC7224C-BE2C-400F-8742-79E833CB9387}" destId="{D01139DE-7819-4F11-85F7-FD2014518144}" srcOrd="1" destOrd="0" presId="urn:microsoft.com/office/officeart/2005/8/layout/list1"/>
    <dgm:cxn modelId="{1E89857F-DB32-42D0-A5D5-1947801D4CC1}" srcId="{C4E67F78-00FD-4291-B967-1956CC66296C}" destId="{B2B1B895-43E5-4A82-AF92-4067769E7E05}" srcOrd="1" destOrd="0" parTransId="{0B3DBA63-CB5B-440F-8E34-B56E0CB8FE95}" sibTransId="{FFFAE8B8-F49C-4234-8C90-9D1DD774B7A7}"/>
    <dgm:cxn modelId="{0BE2ACD2-F682-44BE-9365-8CD80C1FBAC9}" type="presOf" srcId="{CA0C5D13-8282-4FAE-B38C-3AAB3AEE1AA9}" destId="{EF82577D-FE4C-4F19-8C09-A9A2DF2283D9}" srcOrd="0" destOrd="0" presId="urn:microsoft.com/office/officeart/2005/8/layout/list1"/>
    <dgm:cxn modelId="{E065CE77-7035-4A35-ACE2-8F7C005122CC}" type="presOf" srcId="{CA0C5D13-8282-4FAE-B38C-3AAB3AEE1AA9}" destId="{72553E77-A842-4E83-972E-F899AF59539E}" srcOrd="1" destOrd="0" presId="urn:microsoft.com/office/officeart/2005/8/layout/list1"/>
    <dgm:cxn modelId="{92F25802-0EEE-4631-9333-6F8367B839D7}" type="presOf" srcId="{C4E67F78-00FD-4291-B967-1956CC66296C}" destId="{D245ABCE-FFE8-4111-B3B4-8F2F3784DFA5}" srcOrd="0" destOrd="0" presId="urn:microsoft.com/office/officeart/2005/8/layout/list1"/>
    <dgm:cxn modelId="{C00C08BC-F9CC-4B12-8D8A-4F46617AEE01}" srcId="{C4E67F78-00FD-4291-B967-1956CC66296C}" destId="{99DBBA86-4828-4DCB-932D-417D5F79B8B1}" srcOrd="2" destOrd="0" parTransId="{7E7D130F-66D0-4B1F-B712-A4EA731B3F66}" sibTransId="{42960015-77CD-4C94-B8B4-8B10BE9DF1FD}"/>
    <dgm:cxn modelId="{AAA23E41-0DF1-4BD7-A59A-8A2909F637BC}" type="presParOf" srcId="{D245ABCE-FFE8-4111-B3B4-8F2F3784DFA5}" destId="{DC2FFF98-8272-46C8-9548-370675A9B0D8}" srcOrd="0" destOrd="0" presId="urn:microsoft.com/office/officeart/2005/8/layout/list1"/>
    <dgm:cxn modelId="{E20FE26B-2739-4253-8693-AB78733AEC0C}" type="presParOf" srcId="{DC2FFF98-8272-46C8-9548-370675A9B0D8}" destId="{FCEB2EB4-0EAE-4516-AE5F-6082DCA20451}" srcOrd="0" destOrd="0" presId="urn:microsoft.com/office/officeart/2005/8/layout/list1"/>
    <dgm:cxn modelId="{402EE106-1A4A-4850-A5B7-44DD8E0F81A8}" type="presParOf" srcId="{DC2FFF98-8272-46C8-9548-370675A9B0D8}" destId="{23E0FF7F-701D-4217-9FB3-4EDDD0923C84}" srcOrd="1" destOrd="0" presId="urn:microsoft.com/office/officeart/2005/8/layout/list1"/>
    <dgm:cxn modelId="{C33874DD-43D0-40D4-BA71-60B030E6E876}" type="presParOf" srcId="{D245ABCE-FFE8-4111-B3B4-8F2F3784DFA5}" destId="{D6E4C667-0658-4BF0-A491-AEB9A6F53435}" srcOrd="1" destOrd="0" presId="urn:microsoft.com/office/officeart/2005/8/layout/list1"/>
    <dgm:cxn modelId="{7991BB94-6708-40AD-B124-A0ADB3985FDB}" type="presParOf" srcId="{D245ABCE-FFE8-4111-B3B4-8F2F3784DFA5}" destId="{A31D1CE8-208D-4293-A70F-2FEB0F1DF834}" srcOrd="2" destOrd="0" presId="urn:microsoft.com/office/officeart/2005/8/layout/list1"/>
    <dgm:cxn modelId="{170218D0-7624-4168-A005-05614497E3B8}" type="presParOf" srcId="{D245ABCE-FFE8-4111-B3B4-8F2F3784DFA5}" destId="{62C2A574-1A80-453D-A6F3-ADBFA20B5F3D}" srcOrd="3" destOrd="0" presId="urn:microsoft.com/office/officeart/2005/8/layout/list1"/>
    <dgm:cxn modelId="{3A35C53A-406C-4B4F-AE2B-20FEB3E3DFE6}" type="presParOf" srcId="{D245ABCE-FFE8-4111-B3B4-8F2F3784DFA5}" destId="{952394F3-E83C-46DF-8A1F-E8809AAD2963}" srcOrd="4" destOrd="0" presId="urn:microsoft.com/office/officeart/2005/8/layout/list1"/>
    <dgm:cxn modelId="{0F19A0F3-8F72-4A9C-A7B7-3B6A270E895E}" type="presParOf" srcId="{952394F3-E83C-46DF-8A1F-E8809AAD2963}" destId="{970C3B46-73AE-4F8F-9D46-F27496A55BF8}" srcOrd="0" destOrd="0" presId="urn:microsoft.com/office/officeart/2005/8/layout/list1"/>
    <dgm:cxn modelId="{71670A53-34E8-43B7-B248-7D53221758C4}" type="presParOf" srcId="{952394F3-E83C-46DF-8A1F-E8809AAD2963}" destId="{F1695CE4-8D30-40D0-93D9-5916DD201DD5}" srcOrd="1" destOrd="0" presId="urn:microsoft.com/office/officeart/2005/8/layout/list1"/>
    <dgm:cxn modelId="{2C12DE47-6CCE-422B-B96A-D6AAE0A275F5}" type="presParOf" srcId="{D245ABCE-FFE8-4111-B3B4-8F2F3784DFA5}" destId="{F125B6D8-E6EC-4399-903D-B89D10D91164}" srcOrd="5" destOrd="0" presId="urn:microsoft.com/office/officeart/2005/8/layout/list1"/>
    <dgm:cxn modelId="{E0F531A3-7DD3-401C-8132-1DEAFA371A5F}" type="presParOf" srcId="{D245ABCE-FFE8-4111-B3B4-8F2F3784DFA5}" destId="{C6C3EDA0-73BC-40B5-8246-34FC62B197A3}" srcOrd="6" destOrd="0" presId="urn:microsoft.com/office/officeart/2005/8/layout/list1"/>
    <dgm:cxn modelId="{75A366CA-79DE-45CF-BCB6-0AF8374248D5}" type="presParOf" srcId="{D245ABCE-FFE8-4111-B3B4-8F2F3784DFA5}" destId="{127A6761-64B2-411B-AED2-682D89CEB927}" srcOrd="7" destOrd="0" presId="urn:microsoft.com/office/officeart/2005/8/layout/list1"/>
    <dgm:cxn modelId="{09C65F9A-4530-4CDD-B891-6FDD94B29C8A}" type="presParOf" srcId="{D245ABCE-FFE8-4111-B3B4-8F2F3784DFA5}" destId="{4F236EC2-C4C2-4E93-A962-17FF5642ADD9}" srcOrd="8" destOrd="0" presId="urn:microsoft.com/office/officeart/2005/8/layout/list1"/>
    <dgm:cxn modelId="{90BC2DDF-8ACD-4DE6-8F32-33F929462EC5}" type="presParOf" srcId="{4F236EC2-C4C2-4E93-A962-17FF5642ADD9}" destId="{0BFDD953-6308-4555-8357-2CF49583B5DA}" srcOrd="0" destOrd="0" presId="urn:microsoft.com/office/officeart/2005/8/layout/list1"/>
    <dgm:cxn modelId="{8EA957AC-FF87-425E-B36F-A89F3C912966}" type="presParOf" srcId="{4F236EC2-C4C2-4E93-A962-17FF5642ADD9}" destId="{4E08E453-2CC9-4D80-BECB-101EB5F93CC2}" srcOrd="1" destOrd="0" presId="urn:microsoft.com/office/officeart/2005/8/layout/list1"/>
    <dgm:cxn modelId="{B5CC01AF-4834-4804-8BF1-52C68D050A9C}" type="presParOf" srcId="{D245ABCE-FFE8-4111-B3B4-8F2F3784DFA5}" destId="{E38F3F95-C9BE-4C3B-AFD8-BC507B6195FE}" srcOrd="9" destOrd="0" presId="urn:microsoft.com/office/officeart/2005/8/layout/list1"/>
    <dgm:cxn modelId="{ACAB1C0B-4C36-42D7-988A-22596DC7B7DF}" type="presParOf" srcId="{D245ABCE-FFE8-4111-B3B4-8F2F3784DFA5}" destId="{DB06000D-2071-49C5-9EB8-9B8715DD783E}" srcOrd="10" destOrd="0" presId="urn:microsoft.com/office/officeart/2005/8/layout/list1"/>
    <dgm:cxn modelId="{EC4F786F-D24B-45C6-9626-5C5397EC0356}" type="presParOf" srcId="{D245ABCE-FFE8-4111-B3B4-8F2F3784DFA5}" destId="{04A8059E-9A3F-4980-98BF-C08429ADA176}" srcOrd="11" destOrd="0" presId="urn:microsoft.com/office/officeart/2005/8/layout/list1"/>
    <dgm:cxn modelId="{6A1DF8DA-4578-4275-91E1-95BA2600D9F5}" type="presParOf" srcId="{D245ABCE-FFE8-4111-B3B4-8F2F3784DFA5}" destId="{AE33B272-15F4-4ED8-98D1-BF4676E17909}" srcOrd="12" destOrd="0" presId="urn:microsoft.com/office/officeart/2005/8/layout/list1"/>
    <dgm:cxn modelId="{B86E6433-A68E-4ECF-988A-A4AE5ED0E58F}" type="presParOf" srcId="{AE33B272-15F4-4ED8-98D1-BF4676E17909}" destId="{EF82577D-FE4C-4F19-8C09-A9A2DF2283D9}" srcOrd="0" destOrd="0" presId="urn:microsoft.com/office/officeart/2005/8/layout/list1"/>
    <dgm:cxn modelId="{39326291-E9E5-414E-8D9F-DCB14045922D}" type="presParOf" srcId="{AE33B272-15F4-4ED8-98D1-BF4676E17909}" destId="{72553E77-A842-4E83-972E-F899AF59539E}" srcOrd="1" destOrd="0" presId="urn:microsoft.com/office/officeart/2005/8/layout/list1"/>
    <dgm:cxn modelId="{85B3BDF1-4675-4B55-8C84-AC86EBC3AC25}" type="presParOf" srcId="{D245ABCE-FFE8-4111-B3B4-8F2F3784DFA5}" destId="{E604DDBE-1B22-4761-91E9-6FFD2E0A18A9}" srcOrd="13" destOrd="0" presId="urn:microsoft.com/office/officeart/2005/8/layout/list1"/>
    <dgm:cxn modelId="{EDEC6D5E-2134-4086-813B-2B4CC99EC8BE}" type="presParOf" srcId="{D245ABCE-FFE8-4111-B3B4-8F2F3784DFA5}" destId="{2ACD8F6A-5294-4E57-93CB-CF8CE2814F9D}" srcOrd="14" destOrd="0" presId="urn:microsoft.com/office/officeart/2005/8/layout/list1"/>
    <dgm:cxn modelId="{7B10D1B3-B20F-4215-9E91-69D2613322FF}" type="presParOf" srcId="{D245ABCE-FFE8-4111-B3B4-8F2F3784DFA5}" destId="{1BC95763-9372-43AF-803E-5C45D365840A}" srcOrd="15" destOrd="0" presId="urn:microsoft.com/office/officeart/2005/8/layout/list1"/>
    <dgm:cxn modelId="{4FED92A5-24E2-4748-86A1-5F328EC2748D}" type="presParOf" srcId="{D245ABCE-FFE8-4111-B3B4-8F2F3784DFA5}" destId="{46696789-B739-4DDC-9C08-07D4632A280C}" srcOrd="16" destOrd="0" presId="urn:microsoft.com/office/officeart/2005/8/layout/list1"/>
    <dgm:cxn modelId="{BB3B0927-6864-4E0E-AC7F-8A6806C4D87C}" type="presParOf" srcId="{46696789-B739-4DDC-9C08-07D4632A280C}" destId="{654C3B13-773E-4248-8898-8E31C6B860C8}" srcOrd="0" destOrd="0" presId="urn:microsoft.com/office/officeart/2005/8/layout/list1"/>
    <dgm:cxn modelId="{D8524612-83CB-42A2-B2B0-6DA5E755952F}" type="presParOf" srcId="{46696789-B739-4DDC-9C08-07D4632A280C}" destId="{D01139DE-7819-4F11-85F7-FD2014518144}" srcOrd="1" destOrd="0" presId="urn:microsoft.com/office/officeart/2005/8/layout/list1"/>
    <dgm:cxn modelId="{7FA4830A-21F0-4709-8732-DC47C1982FAB}" type="presParOf" srcId="{D245ABCE-FFE8-4111-B3B4-8F2F3784DFA5}" destId="{7DF0F265-D749-4DA4-B854-7561BC7F4D5B}" srcOrd="17" destOrd="0" presId="urn:microsoft.com/office/officeart/2005/8/layout/list1"/>
    <dgm:cxn modelId="{C54DD084-3E7C-481D-8CE2-C020250F5812}" type="presParOf" srcId="{D245ABCE-FFE8-4111-B3B4-8F2F3784DFA5}" destId="{3A928960-05CF-4A5B-A526-BC95FB90BE44}"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4E67F78-00FD-4291-B967-1956CC6629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BD515D-455F-46F9-9B5B-58D486498904}">
      <dgm:prSet phldrT="[Text]" custT="1"/>
      <dgm:spPr/>
      <dgm:t>
        <a:bodyPr/>
        <a:lstStyle/>
        <a:p>
          <a:r>
            <a:rPr lang="en-US" sz="1800" dirty="0" smtClean="0">
              <a:latin typeface="Chivo Light" panose="020B0604020202020204" charset="0"/>
            </a:rPr>
            <a:t>Authorization Title Page</a:t>
          </a:r>
          <a:endParaRPr lang="en-US" sz="1800" dirty="0">
            <a:latin typeface="Chivo Light" panose="020B0604020202020204" charset="0"/>
          </a:endParaRPr>
        </a:p>
      </dgm:t>
    </dgm:pt>
    <dgm:pt modelId="{85DF36FD-5605-4727-B01B-2387A48C43CF}" type="parTrans" cxnId="{6E5ED192-E56C-45B3-85F0-10E4419EFD70}">
      <dgm:prSet/>
      <dgm:spPr/>
      <dgm:t>
        <a:bodyPr/>
        <a:lstStyle/>
        <a:p>
          <a:endParaRPr lang="en-US"/>
        </a:p>
      </dgm:t>
    </dgm:pt>
    <dgm:pt modelId="{332D7E2A-9996-467A-A2DD-D2E83213A6AC}" type="sibTrans" cxnId="{6E5ED192-E56C-45B3-85F0-10E4419EFD70}">
      <dgm:prSet/>
      <dgm:spPr/>
      <dgm:t>
        <a:bodyPr/>
        <a:lstStyle/>
        <a:p>
          <a:endParaRPr lang="en-US"/>
        </a:p>
      </dgm:t>
    </dgm:pt>
    <dgm:pt modelId="{B2B1B895-43E5-4A82-AF92-4067769E7E05}">
      <dgm:prSet phldrT="[Text]" custT="1"/>
      <dgm:spPr/>
      <dgm:t>
        <a:bodyPr/>
        <a:lstStyle/>
        <a:p>
          <a:r>
            <a:rPr lang="en-US" sz="1800" dirty="0" smtClean="0">
              <a:latin typeface="Chivo Light" panose="020B0604020202020204" charset="0"/>
            </a:rPr>
            <a:t>Contract Monitoring</a:t>
          </a:r>
          <a:endParaRPr lang="en-US" sz="1800" dirty="0">
            <a:latin typeface="Chivo Light" panose="020B0604020202020204" charset="0"/>
          </a:endParaRPr>
        </a:p>
      </dgm:t>
    </dgm:pt>
    <dgm:pt modelId="{0B3DBA63-CB5B-440F-8E34-B56E0CB8FE95}" type="parTrans" cxnId="{1E89857F-DB32-42D0-A5D5-1947801D4CC1}">
      <dgm:prSet/>
      <dgm:spPr/>
      <dgm:t>
        <a:bodyPr/>
        <a:lstStyle/>
        <a:p>
          <a:endParaRPr lang="en-US"/>
        </a:p>
      </dgm:t>
    </dgm:pt>
    <dgm:pt modelId="{FFFAE8B8-F49C-4234-8C90-9D1DD774B7A7}" type="sibTrans" cxnId="{1E89857F-DB32-42D0-A5D5-1947801D4CC1}">
      <dgm:prSet/>
      <dgm:spPr/>
      <dgm:t>
        <a:bodyPr/>
        <a:lstStyle/>
        <a:p>
          <a:endParaRPr lang="en-US"/>
        </a:p>
      </dgm:t>
    </dgm:pt>
    <dgm:pt modelId="{99DBBA86-4828-4DCB-932D-417D5F79B8B1}">
      <dgm:prSet phldrT="[Text]" custT="1"/>
      <dgm:spPr/>
      <dgm:t>
        <a:bodyPr/>
        <a:lstStyle/>
        <a:p>
          <a:r>
            <a:rPr lang="en-US" sz="1800" dirty="0" smtClean="0">
              <a:latin typeface="Chivo Light" panose="020B0604020202020204" charset="0"/>
            </a:rPr>
            <a:t>Duplication of Goods and Services</a:t>
          </a:r>
          <a:endParaRPr lang="en-US" sz="1800" dirty="0">
            <a:latin typeface="Chivo Light" panose="020B0604020202020204" charset="0"/>
          </a:endParaRPr>
        </a:p>
      </dgm:t>
    </dgm:pt>
    <dgm:pt modelId="{7E7D130F-66D0-4B1F-B712-A4EA731B3F66}" type="parTrans" cxnId="{C00C08BC-F9CC-4B12-8D8A-4F46617AEE01}">
      <dgm:prSet/>
      <dgm:spPr/>
      <dgm:t>
        <a:bodyPr/>
        <a:lstStyle/>
        <a:p>
          <a:endParaRPr lang="en-US"/>
        </a:p>
      </dgm:t>
    </dgm:pt>
    <dgm:pt modelId="{42960015-77CD-4C94-B8B4-8B10BE9DF1FD}" type="sibTrans" cxnId="{C00C08BC-F9CC-4B12-8D8A-4F46617AEE01}">
      <dgm:prSet/>
      <dgm:spPr/>
      <dgm:t>
        <a:bodyPr/>
        <a:lstStyle/>
        <a:p>
          <a:endParaRPr lang="en-US"/>
        </a:p>
      </dgm:t>
    </dgm:pt>
    <dgm:pt modelId="{CA0C5D13-8282-4FAE-B38C-3AAB3AEE1AA9}">
      <dgm:prSet phldrT="[Text]" custT="1"/>
      <dgm:spPr/>
      <dgm:t>
        <a:bodyPr/>
        <a:lstStyle/>
        <a:p>
          <a:r>
            <a:rPr lang="en-US" sz="1800" dirty="0" smtClean="0">
              <a:latin typeface="Chivo Light" panose="020B0604020202020204" charset="0"/>
            </a:rPr>
            <a:t>Intergovernmental Procurement</a:t>
          </a:r>
          <a:endParaRPr lang="en-US" sz="1800" dirty="0">
            <a:latin typeface="Chivo Light" panose="020B0604020202020204" charset="0"/>
          </a:endParaRPr>
        </a:p>
      </dgm:t>
    </dgm:pt>
    <dgm:pt modelId="{7CBFE72A-B98F-4F18-ABE6-8FCE8B6B9F86}" type="parTrans" cxnId="{ED7D195D-9D03-48AA-A882-555CC1609562}">
      <dgm:prSet/>
      <dgm:spPr/>
      <dgm:t>
        <a:bodyPr/>
        <a:lstStyle/>
        <a:p>
          <a:endParaRPr lang="en-US"/>
        </a:p>
      </dgm:t>
    </dgm:pt>
    <dgm:pt modelId="{E665A1DC-D8FF-4D47-87F9-E3130840C3DC}" type="sibTrans" cxnId="{ED7D195D-9D03-48AA-A882-555CC1609562}">
      <dgm:prSet/>
      <dgm:spPr/>
      <dgm:t>
        <a:bodyPr/>
        <a:lstStyle/>
        <a:p>
          <a:endParaRPr lang="en-US"/>
        </a:p>
      </dgm:t>
    </dgm:pt>
    <dgm:pt modelId="{2DC7224C-BE2C-400F-8742-79E833CB9387}">
      <dgm:prSet phldrT="[Text]" custT="1"/>
      <dgm:spPr/>
      <dgm:t>
        <a:bodyPr/>
        <a:lstStyle/>
        <a:p>
          <a:r>
            <a:rPr lang="en-US" sz="1800" dirty="0" smtClean="0">
              <a:latin typeface="Chivo Light" panose="020B0604020202020204" charset="0"/>
            </a:rPr>
            <a:t>Cooperative Procurement</a:t>
          </a:r>
          <a:endParaRPr lang="en-US" sz="1800" dirty="0">
            <a:latin typeface="Chivo Light" panose="020B0604020202020204" charset="0"/>
          </a:endParaRPr>
        </a:p>
      </dgm:t>
    </dgm:pt>
    <dgm:pt modelId="{F7BF021D-B24D-4881-B7F7-F16F277FC8A5}" type="parTrans" cxnId="{E7E52B03-3D83-421E-826F-AE8D3194065E}">
      <dgm:prSet/>
      <dgm:spPr/>
      <dgm:t>
        <a:bodyPr/>
        <a:lstStyle/>
        <a:p>
          <a:endParaRPr lang="en-US"/>
        </a:p>
      </dgm:t>
    </dgm:pt>
    <dgm:pt modelId="{22194F22-AA93-46DC-9608-5ED25DDCDCB3}" type="sibTrans" cxnId="{E7E52B03-3D83-421E-826F-AE8D3194065E}">
      <dgm:prSet/>
      <dgm:spPr/>
      <dgm:t>
        <a:bodyPr/>
        <a:lstStyle/>
        <a:p>
          <a:endParaRPr lang="en-US"/>
        </a:p>
      </dgm:t>
    </dgm:pt>
    <dgm:pt modelId="{D245ABCE-FFE8-4111-B3B4-8F2F3784DFA5}" type="pres">
      <dgm:prSet presAssocID="{C4E67F78-00FD-4291-B967-1956CC66296C}" presName="linear" presStyleCnt="0">
        <dgm:presLayoutVars>
          <dgm:dir/>
          <dgm:animLvl val="lvl"/>
          <dgm:resizeHandles val="exact"/>
        </dgm:presLayoutVars>
      </dgm:prSet>
      <dgm:spPr/>
      <dgm:t>
        <a:bodyPr/>
        <a:lstStyle/>
        <a:p>
          <a:endParaRPr lang="en-US"/>
        </a:p>
      </dgm:t>
    </dgm:pt>
    <dgm:pt modelId="{DC2FFF98-8272-46C8-9548-370675A9B0D8}" type="pres">
      <dgm:prSet presAssocID="{AEBD515D-455F-46F9-9B5B-58D486498904}" presName="parentLin" presStyleCnt="0"/>
      <dgm:spPr/>
    </dgm:pt>
    <dgm:pt modelId="{FCEB2EB4-0EAE-4516-AE5F-6082DCA20451}" type="pres">
      <dgm:prSet presAssocID="{AEBD515D-455F-46F9-9B5B-58D486498904}" presName="parentLeftMargin" presStyleLbl="node1" presStyleIdx="0" presStyleCnt="5"/>
      <dgm:spPr/>
      <dgm:t>
        <a:bodyPr/>
        <a:lstStyle/>
        <a:p>
          <a:endParaRPr lang="en-US"/>
        </a:p>
      </dgm:t>
    </dgm:pt>
    <dgm:pt modelId="{23E0FF7F-701D-4217-9FB3-4EDDD0923C84}" type="pres">
      <dgm:prSet presAssocID="{AEBD515D-455F-46F9-9B5B-58D486498904}" presName="parentText" presStyleLbl="node1" presStyleIdx="0" presStyleCnt="5">
        <dgm:presLayoutVars>
          <dgm:chMax val="0"/>
          <dgm:bulletEnabled val="1"/>
        </dgm:presLayoutVars>
      </dgm:prSet>
      <dgm:spPr/>
      <dgm:t>
        <a:bodyPr/>
        <a:lstStyle/>
        <a:p>
          <a:endParaRPr lang="en-US"/>
        </a:p>
      </dgm:t>
    </dgm:pt>
    <dgm:pt modelId="{D6E4C667-0658-4BF0-A491-AEB9A6F53435}" type="pres">
      <dgm:prSet presAssocID="{AEBD515D-455F-46F9-9B5B-58D486498904}" presName="negativeSpace" presStyleCnt="0"/>
      <dgm:spPr/>
    </dgm:pt>
    <dgm:pt modelId="{A31D1CE8-208D-4293-A70F-2FEB0F1DF834}" type="pres">
      <dgm:prSet presAssocID="{AEBD515D-455F-46F9-9B5B-58D486498904}" presName="childText" presStyleLbl="conFgAcc1" presStyleIdx="0" presStyleCnt="5">
        <dgm:presLayoutVars>
          <dgm:bulletEnabled val="1"/>
        </dgm:presLayoutVars>
      </dgm:prSet>
      <dgm:spPr/>
    </dgm:pt>
    <dgm:pt modelId="{62C2A574-1A80-453D-A6F3-ADBFA20B5F3D}" type="pres">
      <dgm:prSet presAssocID="{332D7E2A-9996-467A-A2DD-D2E83213A6AC}" presName="spaceBetweenRectangles" presStyleCnt="0"/>
      <dgm:spPr/>
    </dgm:pt>
    <dgm:pt modelId="{952394F3-E83C-46DF-8A1F-E8809AAD2963}" type="pres">
      <dgm:prSet presAssocID="{B2B1B895-43E5-4A82-AF92-4067769E7E05}" presName="parentLin" presStyleCnt="0"/>
      <dgm:spPr/>
    </dgm:pt>
    <dgm:pt modelId="{970C3B46-73AE-4F8F-9D46-F27496A55BF8}" type="pres">
      <dgm:prSet presAssocID="{B2B1B895-43E5-4A82-AF92-4067769E7E05}" presName="parentLeftMargin" presStyleLbl="node1" presStyleIdx="0" presStyleCnt="5"/>
      <dgm:spPr/>
      <dgm:t>
        <a:bodyPr/>
        <a:lstStyle/>
        <a:p>
          <a:endParaRPr lang="en-US"/>
        </a:p>
      </dgm:t>
    </dgm:pt>
    <dgm:pt modelId="{F1695CE4-8D30-40D0-93D9-5916DD201DD5}" type="pres">
      <dgm:prSet presAssocID="{B2B1B895-43E5-4A82-AF92-4067769E7E05}" presName="parentText" presStyleLbl="node1" presStyleIdx="1" presStyleCnt="5">
        <dgm:presLayoutVars>
          <dgm:chMax val="0"/>
          <dgm:bulletEnabled val="1"/>
        </dgm:presLayoutVars>
      </dgm:prSet>
      <dgm:spPr/>
      <dgm:t>
        <a:bodyPr/>
        <a:lstStyle/>
        <a:p>
          <a:endParaRPr lang="en-US"/>
        </a:p>
      </dgm:t>
    </dgm:pt>
    <dgm:pt modelId="{F125B6D8-E6EC-4399-903D-B89D10D91164}" type="pres">
      <dgm:prSet presAssocID="{B2B1B895-43E5-4A82-AF92-4067769E7E05}" presName="negativeSpace" presStyleCnt="0"/>
      <dgm:spPr/>
    </dgm:pt>
    <dgm:pt modelId="{C6C3EDA0-73BC-40B5-8246-34FC62B197A3}" type="pres">
      <dgm:prSet presAssocID="{B2B1B895-43E5-4A82-AF92-4067769E7E05}" presName="childText" presStyleLbl="conFgAcc1" presStyleIdx="1" presStyleCnt="5">
        <dgm:presLayoutVars>
          <dgm:bulletEnabled val="1"/>
        </dgm:presLayoutVars>
      </dgm:prSet>
      <dgm:spPr/>
    </dgm:pt>
    <dgm:pt modelId="{127A6761-64B2-411B-AED2-682D89CEB927}" type="pres">
      <dgm:prSet presAssocID="{FFFAE8B8-F49C-4234-8C90-9D1DD774B7A7}" presName="spaceBetweenRectangles" presStyleCnt="0"/>
      <dgm:spPr/>
    </dgm:pt>
    <dgm:pt modelId="{4F236EC2-C4C2-4E93-A962-17FF5642ADD9}" type="pres">
      <dgm:prSet presAssocID="{99DBBA86-4828-4DCB-932D-417D5F79B8B1}" presName="parentLin" presStyleCnt="0"/>
      <dgm:spPr/>
    </dgm:pt>
    <dgm:pt modelId="{0BFDD953-6308-4555-8357-2CF49583B5DA}" type="pres">
      <dgm:prSet presAssocID="{99DBBA86-4828-4DCB-932D-417D5F79B8B1}" presName="parentLeftMargin" presStyleLbl="node1" presStyleIdx="1" presStyleCnt="5"/>
      <dgm:spPr/>
      <dgm:t>
        <a:bodyPr/>
        <a:lstStyle/>
        <a:p>
          <a:endParaRPr lang="en-US"/>
        </a:p>
      </dgm:t>
    </dgm:pt>
    <dgm:pt modelId="{4E08E453-2CC9-4D80-BECB-101EB5F93CC2}" type="pres">
      <dgm:prSet presAssocID="{99DBBA86-4828-4DCB-932D-417D5F79B8B1}" presName="parentText" presStyleLbl="node1" presStyleIdx="2" presStyleCnt="5">
        <dgm:presLayoutVars>
          <dgm:chMax val="0"/>
          <dgm:bulletEnabled val="1"/>
        </dgm:presLayoutVars>
      </dgm:prSet>
      <dgm:spPr/>
      <dgm:t>
        <a:bodyPr/>
        <a:lstStyle/>
        <a:p>
          <a:endParaRPr lang="en-US"/>
        </a:p>
      </dgm:t>
    </dgm:pt>
    <dgm:pt modelId="{E38F3F95-C9BE-4C3B-AFD8-BC507B6195FE}" type="pres">
      <dgm:prSet presAssocID="{99DBBA86-4828-4DCB-932D-417D5F79B8B1}" presName="negativeSpace" presStyleCnt="0"/>
      <dgm:spPr/>
    </dgm:pt>
    <dgm:pt modelId="{DB06000D-2071-49C5-9EB8-9B8715DD783E}" type="pres">
      <dgm:prSet presAssocID="{99DBBA86-4828-4DCB-932D-417D5F79B8B1}" presName="childText" presStyleLbl="conFgAcc1" presStyleIdx="2" presStyleCnt="5">
        <dgm:presLayoutVars>
          <dgm:bulletEnabled val="1"/>
        </dgm:presLayoutVars>
      </dgm:prSet>
      <dgm:spPr/>
    </dgm:pt>
    <dgm:pt modelId="{04A8059E-9A3F-4980-98BF-C08429ADA176}" type="pres">
      <dgm:prSet presAssocID="{42960015-77CD-4C94-B8B4-8B10BE9DF1FD}" presName="spaceBetweenRectangles" presStyleCnt="0"/>
      <dgm:spPr/>
    </dgm:pt>
    <dgm:pt modelId="{AE33B272-15F4-4ED8-98D1-BF4676E17909}" type="pres">
      <dgm:prSet presAssocID="{CA0C5D13-8282-4FAE-B38C-3AAB3AEE1AA9}" presName="parentLin" presStyleCnt="0"/>
      <dgm:spPr/>
    </dgm:pt>
    <dgm:pt modelId="{EF82577D-FE4C-4F19-8C09-A9A2DF2283D9}" type="pres">
      <dgm:prSet presAssocID="{CA0C5D13-8282-4FAE-B38C-3AAB3AEE1AA9}" presName="parentLeftMargin" presStyleLbl="node1" presStyleIdx="2" presStyleCnt="5"/>
      <dgm:spPr/>
      <dgm:t>
        <a:bodyPr/>
        <a:lstStyle/>
        <a:p>
          <a:endParaRPr lang="en-US"/>
        </a:p>
      </dgm:t>
    </dgm:pt>
    <dgm:pt modelId="{72553E77-A842-4E83-972E-F899AF59539E}" type="pres">
      <dgm:prSet presAssocID="{CA0C5D13-8282-4FAE-B38C-3AAB3AEE1AA9}" presName="parentText" presStyleLbl="node1" presStyleIdx="3" presStyleCnt="5">
        <dgm:presLayoutVars>
          <dgm:chMax val="0"/>
          <dgm:bulletEnabled val="1"/>
        </dgm:presLayoutVars>
      </dgm:prSet>
      <dgm:spPr/>
      <dgm:t>
        <a:bodyPr/>
        <a:lstStyle/>
        <a:p>
          <a:endParaRPr lang="en-US"/>
        </a:p>
      </dgm:t>
    </dgm:pt>
    <dgm:pt modelId="{E604DDBE-1B22-4761-91E9-6FFD2E0A18A9}" type="pres">
      <dgm:prSet presAssocID="{CA0C5D13-8282-4FAE-B38C-3AAB3AEE1AA9}" presName="negativeSpace" presStyleCnt="0"/>
      <dgm:spPr/>
    </dgm:pt>
    <dgm:pt modelId="{2ACD8F6A-5294-4E57-93CB-CF8CE2814F9D}" type="pres">
      <dgm:prSet presAssocID="{CA0C5D13-8282-4FAE-B38C-3AAB3AEE1AA9}" presName="childText" presStyleLbl="conFgAcc1" presStyleIdx="3" presStyleCnt="5">
        <dgm:presLayoutVars>
          <dgm:bulletEnabled val="1"/>
        </dgm:presLayoutVars>
      </dgm:prSet>
      <dgm:spPr/>
    </dgm:pt>
    <dgm:pt modelId="{1BC95763-9372-43AF-803E-5C45D365840A}" type="pres">
      <dgm:prSet presAssocID="{E665A1DC-D8FF-4D47-87F9-E3130840C3DC}" presName="spaceBetweenRectangles" presStyleCnt="0"/>
      <dgm:spPr/>
    </dgm:pt>
    <dgm:pt modelId="{46696789-B739-4DDC-9C08-07D4632A280C}" type="pres">
      <dgm:prSet presAssocID="{2DC7224C-BE2C-400F-8742-79E833CB9387}" presName="parentLin" presStyleCnt="0"/>
      <dgm:spPr/>
    </dgm:pt>
    <dgm:pt modelId="{654C3B13-773E-4248-8898-8E31C6B860C8}" type="pres">
      <dgm:prSet presAssocID="{2DC7224C-BE2C-400F-8742-79E833CB9387}" presName="parentLeftMargin" presStyleLbl="node1" presStyleIdx="3" presStyleCnt="5"/>
      <dgm:spPr/>
      <dgm:t>
        <a:bodyPr/>
        <a:lstStyle/>
        <a:p>
          <a:endParaRPr lang="en-US"/>
        </a:p>
      </dgm:t>
    </dgm:pt>
    <dgm:pt modelId="{D01139DE-7819-4F11-85F7-FD2014518144}" type="pres">
      <dgm:prSet presAssocID="{2DC7224C-BE2C-400F-8742-79E833CB9387}" presName="parentText" presStyleLbl="node1" presStyleIdx="4" presStyleCnt="5">
        <dgm:presLayoutVars>
          <dgm:chMax val="0"/>
          <dgm:bulletEnabled val="1"/>
        </dgm:presLayoutVars>
      </dgm:prSet>
      <dgm:spPr/>
      <dgm:t>
        <a:bodyPr/>
        <a:lstStyle/>
        <a:p>
          <a:endParaRPr lang="en-US"/>
        </a:p>
      </dgm:t>
    </dgm:pt>
    <dgm:pt modelId="{7DF0F265-D749-4DA4-B854-7561BC7F4D5B}" type="pres">
      <dgm:prSet presAssocID="{2DC7224C-BE2C-400F-8742-79E833CB9387}" presName="negativeSpace" presStyleCnt="0"/>
      <dgm:spPr/>
    </dgm:pt>
    <dgm:pt modelId="{3A928960-05CF-4A5B-A526-BC95FB90BE44}" type="pres">
      <dgm:prSet presAssocID="{2DC7224C-BE2C-400F-8742-79E833CB9387}" presName="childText" presStyleLbl="conFgAcc1" presStyleIdx="4" presStyleCnt="5">
        <dgm:presLayoutVars>
          <dgm:bulletEnabled val="1"/>
        </dgm:presLayoutVars>
      </dgm:prSet>
      <dgm:spPr/>
    </dgm:pt>
  </dgm:ptLst>
  <dgm:cxnLst>
    <dgm:cxn modelId="{F56019BE-F8A8-4584-BC1E-11F3C8BA5E6C}" type="presOf" srcId="{99DBBA86-4828-4DCB-932D-417D5F79B8B1}" destId="{4E08E453-2CC9-4D80-BECB-101EB5F93CC2}" srcOrd="1" destOrd="0" presId="urn:microsoft.com/office/officeart/2005/8/layout/list1"/>
    <dgm:cxn modelId="{F07E3B43-6428-4AED-BC13-22E7328669EE}" type="presOf" srcId="{99DBBA86-4828-4DCB-932D-417D5F79B8B1}" destId="{0BFDD953-6308-4555-8357-2CF49583B5DA}" srcOrd="0" destOrd="0" presId="urn:microsoft.com/office/officeart/2005/8/layout/list1"/>
    <dgm:cxn modelId="{4FFCF9A5-FF5A-4647-ADA6-9C89FAF5307D}" type="presOf" srcId="{2DC7224C-BE2C-400F-8742-79E833CB9387}" destId="{654C3B13-773E-4248-8898-8E31C6B860C8}" srcOrd="0" destOrd="0" presId="urn:microsoft.com/office/officeart/2005/8/layout/list1"/>
    <dgm:cxn modelId="{ED7D195D-9D03-48AA-A882-555CC1609562}" srcId="{C4E67F78-00FD-4291-B967-1956CC66296C}" destId="{CA0C5D13-8282-4FAE-B38C-3AAB3AEE1AA9}" srcOrd="3" destOrd="0" parTransId="{7CBFE72A-B98F-4F18-ABE6-8FCE8B6B9F86}" sibTransId="{E665A1DC-D8FF-4D47-87F9-E3130840C3DC}"/>
    <dgm:cxn modelId="{4FC4A221-FEB1-4596-82AC-855BBF4F2DC4}" type="presOf" srcId="{B2B1B895-43E5-4A82-AF92-4067769E7E05}" destId="{F1695CE4-8D30-40D0-93D9-5916DD201DD5}" srcOrd="1" destOrd="0" presId="urn:microsoft.com/office/officeart/2005/8/layout/list1"/>
    <dgm:cxn modelId="{231BA698-7690-4FE0-8925-86F11857D72F}" type="presOf" srcId="{B2B1B895-43E5-4A82-AF92-4067769E7E05}" destId="{970C3B46-73AE-4F8F-9D46-F27496A55BF8}" srcOrd="0" destOrd="0" presId="urn:microsoft.com/office/officeart/2005/8/layout/list1"/>
    <dgm:cxn modelId="{E7E52B03-3D83-421E-826F-AE8D3194065E}" srcId="{C4E67F78-00FD-4291-B967-1956CC66296C}" destId="{2DC7224C-BE2C-400F-8742-79E833CB9387}" srcOrd="4" destOrd="0" parTransId="{F7BF021D-B24D-4881-B7F7-F16F277FC8A5}" sibTransId="{22194F22-AA93-46DC-9608-5ED25DDCDCB3}"/>
    <dgm:cxn modelId="{6E5ED192-E56C-45B3-85F0-10E4419EFD70}" srcId="{C4E67F78-00FD-4291-B967-1956CC66296C}" destId="{AEBD515D-455F-46F9-9B5B-58D486498904}" srcOrd="0" destOrd="0" parTransId="{85DF36FD-5605-4727-B01B-2387A48C43CF}" sibTransId="{332D7E2A-9996-467A-A2DD-D2E83213A6AC}"/>
    <dgm:cxn modelId="{FE62DDD8-4020-46D6-AB71-DB16F852999C}" type="presOf" srcId="{AEBD515D-455F-46F9-9B5B-58D486498904}" destId="{FCEB2EB4-0EAE-4516-AE5F-6082DCA20451}" srcOrd="0" destOrd="0" presId="urn:microsoft.com/office/officeart/2005/8/layout/list1"/>
    <dgm:cxn modelId="{BF91FEFD-21BC-4531-BE13-BDDD25E0A466}" type="presOf" srcId="{AEBD515D-455F-46F9-9B5B-58D486498904}" destId="{23E0FF7F-701D-4217-9FB3-4EDDD0923C84}" srcOrd="1" destOrd="0" presId="urn:microsoft.com/office/officeart/2005/8/layout/list1"/>
    <dgm:cxn modelId="{46ABE187-44DD-4ED1-9778-D4C81835680E}" type="presOf" srcId="{2DC7224C-BE2C-400F-8742-79E833CB9387}" destId="{D01139DE-7819-4F11-85F7-FD2014518144}" srcOrd="1" destOrd="0" presId="urn:microsoft.com/office/officeart/2005/8/layout/list1"/>
    <dgm:cxn modelId="{1E89857F-DB32-42D0-A5D5-1947801D4CC1}" srcId="{C4E67F78-00FD-4291-B967-1956CC66296C}" destId="{B2B1B895-43E5-4A82-AF92-4067769E7E05}" srcOrd="1" destOrd="0" parTransId="{0B3DBA63-CB5B-440F-8E34-B56E0CB8FE95}" sibTransId="{FFFAE8B8-F49C-4234-8C90-9D1DD774B7A7}"/>
    <dgm:cxn modelId="{0BE2ACD2-F682-44BE-9365-8CD80C1FBAC9}" type="presOf" srcId="{CA0C5D13-8282-4FAE-B38C-3AAB3AEE1AA9}" destId="{EF82577D-FE4C-4F19-8C09-A9A2DF2283D9}" srcOrd="0" destOrd="0" presId="urn:microsoft.com/office/officeart/2005/8/layout/list1"/>
    <dgm:cxn modelId="{E065CE77-7035-4A35-ACE2-8F7C005122CC}" type="presOf" srcId="{CA0C5D13-8282-4FAE-B38C-3AAB3AEE1AA9}" destId="{72553E77-A842-4E83-972E-F899AF59539E}" srcOrd="1" destOrd="0" presId="urn:microsoft.com/office/officeart/2005/8/layout/list1"/>
    <dgm:cxn modelId="{92F25802-0EEE-4631-9333-6F8367B839D7}" type="presOf" srcId="{C4E67F78-00FD-4291-B967-1956CC66296C}" destId="{D245ABCE-FFE8-4111-B3B4-8F2F3784DFA5}" srcOrd="0" destOrd="0" presId="urn:microsoft.com/office/officeart/2005/8/layout/list1"/>
    <dgm:cxn modelId="{C00C08BC-F9CC-4B12-8D8A-4F46617AEE01}" srcId="{C4E67F78-00FD-4291-B967-1956CC66296C}" destId="{99DBBA86-4828-4DCB-932D-417D5F79B8B1}" srcOrd="2" destOrd="0" parTransId="{7E7D130F-66D0-4B1F-B712-A4EA731B3F66}" sibTransId="{42960015-77CD-4C94-B8B4-8B10BE9DF1FD}"/>
    <dgm:cxn modelId="{AAA23E41-0DF1-4BD7-A59A-8A2909F637BC}" type="presParOf" srcId="{D245ABCE-FFE8-4111-B3B4-8F2F3784DFA5}" destId="{DC2FFF98-8272-46C8-9548-370675A9B0D8}" srcOrd="0" destOrd="0" presId="urn:microsoft.com/office/officeart/2005/8/layout/list1"/>
    <dgm:cxn modelId="{E20FE26B-2739-4253-8693-AB78733AEC0C}" type="presParOf" srcId="{DC2FFF98-8272-46C8-9548-370675A9B0D8}" destId="{FCEB2EB4-0EAE-4516-AE5F-6082DCA20451}" srcOrd="0" destOrd="0" presId="urn:microsoft.com/office/officeart/2005/8/layout/list1"/>
    <dgm:cxn modelId="{402EE106-1A4A-4850-A5B7-44DD8E0F81A8}" type="presParOf" srcId="{DC2FFF98-8272-46C8-9548-370675A9B0D8}" destId="{23E0FF7F-701D-4217-9FB3-4EDDD0923C84}" srcOrd="1" destOrd="0" presId="urn:microsoft.com/office/officeart/2005/8/layout/list1"/>
    <dgm:cxn modelId="{C33874DD-43D0-40D4-BA71-60B030E6E876}" type="presParOf" srcId="{D245ABCE-FFE8-4111-B3B4-8F2F3784DFA5}" destId="{D6E4C667-0658-4BF0-A491-AEB9A6F53435}" srcOrd="1" destOrd="0" presId="urn:microsoft.com/office/officeart/2005/8/layout/list1"/>
    <dgm:cxn modelId="{7991BB94-6708-40AD-B124-A0ADB3985FDB}" type="presParOf" srcId="{D245ABCE-FFE8-4111-B3B4-8F2F3784DFA5}" destId="{A31D1CE8-208D-4293-A70F-2FEB0F1DF834}" srcOrd="2" destOrd="0" presId="urn:microsoft.com/office/officeart/2005/8/layout/list1"/>
    <dgm:cxn modelId="{170218D0-7624-4168-A005-05614497E3B8}" type="presParOf" srcId="{D245ABCE-FFE8-4111-B3B4-8F2F3784DFA5}" destId="{62C2A574-1A80-453D-A6F3-ADBFA20B5F3D}" srcOrd="3" destOrd="0" presId="urn:microsoft.com/office/officeart/2005/8/layout/list1"/>
    <dgm:cxn modelId="{3A35C53A-406C-4B4F-AE2B-20FEB3E3DFE6}" type="presParOf" srcId="{D245ABCE-FFE8-4111-B3B4-8F2F3784DFA5}" destId="{952394F3-E83C-46DF-8A1F-E8809AAD2963}" srcOrd="4" destOrd="0" presId="urn:microsoft.com/office/officeart/2005/8/layout/list1"/>
    <dgm:cxn modelId="{0F19A0F3-8F72-4A9C-A7B7-3B6A270E895E}" type="presParOf" srcId="{952394F3-E83C-46DF-8A1F-E8809AAD2963}" destId="{970C3B46-73AE-4F8F-9D46-F27496A55BF8}" srcOrd="0" destOrd="0" presId="urn:microsoft.com/office/officeart/2005/8/layout/list1"/>
    <dgm:cxn modelId="{71670A53-34E8-43B7-B248-7D53221758C4}" type="presParOf" srcId="{952394F3-E83C-46DF-8A1F-E8809AAD2963}" destId="{F1695CE4-8D30-40D0-93D9-5916DD201DD5}" srcOrd="1" destOrd="0" presId="urn:microsoft.com/office/officeart/2005/8/layout/list1"/>
    <dgm:cxn modelId="{2C12DE47-6CCE-422B-B96A-D6AAE0A275F5}" type="presParOf" srcId="{D245ABCE-FFE8-4111-B3B4-8F2F3784DFA5}" destId="{F125B6D8-E6EC-4399-903D-B89D10D91164}" srcOrd="5" destOrd="0" presId="urn:microsoft.com/office/officeart/2005/8/layout/list1"/>
    <dgm:cxn modelId="{E0F531A3-7DD3-401C-8132-1DEAFA371A5F}" type="presParOf" srcId="{D245ABCE-FFE8-4111-B3B4-8F2F3784DFA5}" destId="{C6C3EDA0-73BC-40B5-8246-34FC62B197A3}" srcOrd="6" destOrd="0" presId="urn:microsoft.com/office/officeart/2005/8/layout/list1"/>
    <dgm:cxn modelId="{75A366CA-79DE-45CF-BCB6-0AF8374248D5}" type="presParOf" srcId="{D245ABCE-FFE8-4111-B3B4-8F2F3784DFA5}" destId="{127A6761-64B2-411B-AED2-682D89CEB927}" srcOrd="7" destOrd="0" presId="urn:microsoft.com/office/officeart/2005/8/layout/list1"/>
    <dgm:cxn modelId="{09C65F9A-4530-4CDD-B891-6FDD94B29C8A}" type="presParOf" srcId="{D245ABCE-FFE8-4111-B3B4-8F2F3784DFA5}" destId="{4F236EC2-C4C2-4E93-A962-17FF5642ADD9}" srcOrd="8" destOrd="0" presId="urn:microsoft.com/office/officeart/2005/8/layout/list1"/>
    <dgm:cxn modelId="{90BC2DDF-8ACD-4DE6-8F32-33F929462EC5}" type="presParOf" srcId="{4F236EC2-C4C2-4E93-A962-17FF5642ADD9}" destId="{0BFDD953-6308-4555-8357-2CF49583B5DA}" srcOrd="0" destOrd="0" presId="urn:microsoft.com/office/officeart/2005/8/layout/list1"/>
    <dgm:cxn modelId="{8EA957AC-FF87-425E-B36F-A89F3C912966}" type="presParOf" srcId="{4F236EC2-C4C2-4E93-A962-17FF5642ADD9}" destId="{4E08E453-2CC9-4D80-BECB-101EB5F93CC2}" srcOrd="1" destOrd="0" presId="urn:microsoft.com/office/officeart/2005/8/layout/list1"/>
    <dgm:cxn modelId="{B5CC01AF-4834-4804-8BF1-52C68D050A9C}" type="presParOf" srcId="{D245ABCE-FFE8-4111-B3B4-8F2F3784DFA5}" destId="{E38F3F95-C9BE-4C3B-AFD8-BC507B6195FE}" srcOrd="9" destOrd="0" presId="urn:microsoft.com/office/officeart/2005/8/layout/list1"/>
    <dgm:cxn modelId="{ACAB1C0B-4C36-42D7-988A-22596DC7B7DF}" type="presParOf" srcId="{D245ABCE-FFE8-4111-B3B4-8F2F3784DFA5}" destId="{DB06000D-2071-49C5-9EB8-9B8715DD783E}" srcOrd="10" destOrd="0" presId="urn:microsoft.com/office/officeart/2005/8/layout/list1"/>
    <dgm:cxn modelId="{EC4F786F-D24B-45C6-9626-5C5397EC0356}" type="presParOf" srcId="{D245ABCE-FFE8-4111-B3B4-8F2F3784DFA5}" destId="{04A8059E-9A3F-4980-98BF-C08429ADA176}" srcOrd="11" destOrd="0" presId="urn:microsoft.com/office/officeart/2005/8/layout/list1"/>
    <dgm:cxn modelId="{6A1DF8DA-4578-4275-91E1-95BA2600D9F5}" type="presParOf" srcId="{D245ABCE-FFE8-4111-B3B4-8F2F3784DFA5}" destId="{AE33B272-15F4-4ED8-98D1-BF4676E17909}" srcOrd="12" destOrd="0" presId="urn:microsoft.com/office/officeart/2005/8/layout/list1"/>
    <dgm:cxn modelId="{B86E6433-A68E-4ECF-988A-A4AE5ED0E58F}" type="presParOf" srcId="{AE33B272-15F4-4ED8-98D1-BF4676E17909}" destId="{EF82577D-FE4C-4F19-8C09-A9A2DF2283D9}" srcOrd="0" destOrd="0" presId="urn:microsoft.com/office/officeart/2005/8/layout/list1"/>
    <dgm:cxn modelId="{39326291-E9E5-414E-8D9F-DCB14045922D}" type="presParOf" srcId="{AE33B272-15F4-4ED8-98D1-BF4676E17909}" destId="{72553E77-A842-4E83-972E-F899AF59539E}" srcOrd="1" destOrd="0" presId="urn:microsoft.com/office/officeart/2005/8/layout/list1"/>
    <dgm:cxn modelId="{85B3BDF1-4675-4B55-8C84-AC86EBC3AC25}" type="presParOf" srcId="{D245ABCE-FFE8-4111-B3B4-8F2F3784DFA5}" destId="{E604DDBE-1B22-4761-91E9-6FFD2E0A18A9}" srcOrd="13" destOrd="0" presId="urn:microsoft.com/office/officeart/2005/8/layout/list1"/>
    <dgm:cxn modelId="{EDEC6D5E-2134-4086-813B-2B4CC99EC8BE}" type="presParOf" srcId="{D245ABCE-FFE8-4111-B3B4-8F2F3784DFA5}" destId="{2ACD8F6A-5294-4E57-93CB-CF8CE2814F9D}" srcOrd="14" destOrd="0" presId="urn:microsoft.com/office/officeart/2005/8/layout/list1"/>
    <dgm:cxn modelId="{7B10D1B3-B20F-4215-9E91-69D2613322FF}" type="presParOf" srcId="{D245ABCE-FFE8-4111-B3B4-8F2F3784DFA5}" destId="{1BC95763-9372-43AF-803E-5C45D365840A}" srcOrd="15" destOrd="0" presId="urn:microsoft.com/office/officeart/2005/8/layout/list1"/>
    <dgm:cxn modelId="{4FED92A5-24E2-4748-86A1-5F328EC2748D}" type="presParOf" srcId="{D245ABCE-FFE8-4111-B3B4-8F2F3784DFA5}" destId="{46696789-B739-4DDC-9C08-07D4632A280C}" srcOrd="16" destOrd="0" presId="urn:microsoft.com/office/officeart/2005/8/layout/list1"/>
    <dgm:cxn modelId="{BB3B0927-6864-4E0E-AC7F-8A6806C4D87C}" type="presParOf" srcId="{46696789-B739-4DDC-9C08-07D4632A280C}" destId="{654C3B13-773E-4248-8898-8E31C6B860C8}" srcOrd="0" destOrd="0" presId="urn:microsoft.com/office/officeart/2005/8/layout/list1"/>
    <dgm:cxn modelId="{D8524612-83CB-42A2-B2B0-6DA5E755952F}" type="presParOf" srcId="{46696789-B739-4DDC-9C08-07D4632A280C}" destId="{D01139DE-7819-4F11-85F7-FD2014518144}" srcOrd="1" destOrd="0" presId="urn:microsoft.com/office/officeart/2005/8/layout/list1"/>
    <dgm:cxn modelId="{7FA4830A-21F0-4709-8732-DC47C1982FAB}" type="presParOf" srcId="{D245ABCE-FFE8-4111-B3B4-8F2F3784DFA5}" destId="{7DF0F265-D749-4DA4-B854-7561BC7F4D5B}" srcOrd="17" destOrd="0" presId="urn:microsoft.com/office/officeart/2005/8/layout/list1"/>
    <dgm:cxn modelId="{C54DD084-3E7C-481D-8CE2-C020250F5812}" type="presParOf" srcId="{D245ABCE-FFE8-4111-B3B4-8F2F3784DFA5}" destId="{3A928960-05CF-4A5B-A526-BC95FB90BE44}"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CDB7A-8457-415F-BA06-AB8A653B302D}">
      <dsp:nvSpPr>
        <dsp:cNvPr id="0" name=""/>
        <dsp:cNvSpPr/>
      </dsp:nvSpPr>
      <dsp:spPr>
        <a:xfrm>
          <a:off x="1541859" y="409447"/>
          <a:ext cx="3143249" cy="98226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5321"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latin typeface="Chivo" panose="020B0604020202020204" charset="0"/>
              <a:cs typeface="Times New Roman" panose="02020603050405020304" pitchFamily="18" charset="0"/>
            </a:rPr>
            <a:t>Identify items purchased</a:t>
          </a:r>
          <a:endParaRPr lang="en-US" sz="1800" kern="1200" dirty="0">
            <a:solidFill>
              <a:schemeClr val="tx1"/>
            </a:solidFill>
            <a:latin typeface="Chivo" panose="020B0604020202020204" charset="0"/>
          </a:endParaRPr>
        </a:p>
      </dsp:txBody>
      <dsp:txXfrm>
        <a:off x="1541859" y="409447"/>
        <a:ext cx="3143249" cy="982265"/>
      </dsp:txXfrm>
    </dsp:sp>
    <dsp:sp modelId="{AF9D20C3-9064-43FC-A0D8-D45358BB167A}">
      <dsp:nvSpPr>
        <dsp:cNvPr id="0" name=""/>
        <dsp:cNvSpPr/>
      </dsp:nvSpPr>
      <dsp:spPr>
        <a:xfrm>
          <a:off x="1410890" y="267564"/>
          <a:ext cx="687585" cy="1031378"/>
        </a:xfrm>
        <a:prstGeom prst="rect">
          <a:avLst/>
        </a:prstGeom>
        <a:blipFill rotWithShape="1">
          <a:blip xmlns:r="http://schemas.openxmlformats.org/officeDocument/2006/relationships" r:embed="rId1"/>
          <a:stretch>
            <a:fillRect/>
          </a:stretch>
        </a:blipFill>
        <a:ln w="381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701D60D5-A711-4B78-8DAA-DE29F9421C33}">
      <dsp:nvSpPr>
        <dsp:cNvPr id="0" name=""/>
        <dsp:cNvSpPr/>
      </dsp:nvSpPr>
      <dsp:spPr>
        <a:xfrm>
          <a:off x="1541859" y="1646010"/>
          <a:ext cx="3143249" cy="98226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5321"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latin typeface="Chivo" panose="020B0604020202020204" charset="0"/>
              <a:cs typeface="Times New Roman" panose="02020603050405020304" pitchFamily="18" charset="0"/>
            </a:rPr>
            <a:t>Compare prices from stores within a reasonable distance from the organization</a:t>
          </a:r>
          <a:endParaRPr lang="en-US" sz="1800" kern="1200" dirty="0">
            <a:solidFill>
              <a:schemeClr val="tx1"/>
            </a:solidFill>
            <a:latin typeface="Chivo" panose="020B0604020202020204" charset="0"/>
          </a:endParaRPr>
        </a:p>
      </dsp:txBody>
      <dsp:txXfrm>
        <a:off x="1541859" y="1646010"/>
        <a:ext cx="3143249" cy="982265"/>
      </dsp:txXfrm>
    </dsp:sp>
    <dsp:sp modelId="{0DB8F288-1DBB-4C18-AC26-D53406F480E1}">
      <dsp:nvSpPr>
        <dsp:cNvPr id="0" name=""/>
        <dsp:cNvSpPr/>
      </dsp:nvSpPr>
      <dsp:spPr>
        <a:xfrm>
          <a:off x="1410890" y="1504128"/>
          <a:ext cx="687585" cy="1031378"/>
        </a:xfrm>
        <a:prstGeom prst="rect">
          <a:avLst/>
        </a:prstGeom>
        <a:blipFill rotWithShape="1">
          <a:blip xmlns:r="http://schemas.openxmlformats.org/officeDocument/2006/relationships" r:embed="rId1"/>
          <a:stretch>
            <a:fillRect/>
          </a:stretch>
        </a:blipFill>
        <a:ln w="381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083408BD-E422-4EE0-8286-12E1185D366F}">
      <dsp:nvSpPr>
        <dsp:cNvPr id="0" name=""/>
        <dsp:cNvSpPr/>
      </dsp:nvSpPr>
      <dsp:spPr>
        <a:xfrm>
          <a:off x="1541859" y="2882574"/>
          <a:ext cx="3143249" cy="98226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5321"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latin typeface="Chivo" panose="020B0604020202020204" charset="0"/>
              <a:cs typeface="Times New Roman" panose="02020603050405020304" pitchFamily="18" charset="0"/>
            </a:rPr>
            <a:t>Document the store with the lowest prices</a:t>
          </a:r>
          <a:endParaRPr lang="en-US" sz="1800" kern="1200" dirty="0">
            <a:solidFill>
              <a:schemeClr val="tx1"/>
            </a:solidFill>
            <a:latin typeface="Chivo" panose="020B0604020202020204" charset="0"/>
          </a:endParaRPr>
        </a:p>
      </dsp:txBody>
      <dsp:txXfrm>
        <a:off x="1541859" y="2882574"/>
        <a:ext cx="3143249" cy="982265"/>
      </dsp:txXfrm>
    </dsp:sp>
    <dsp:sp modelId="{40F7554B-CF60-499B-8216-042757858428}">
      <dsp:nvSpPr>
        <dsp:cNvPr id="0" name=""/>
        <dsp:cNvSpPr/>
      </dsp:nvSpPr>
      <dsp:spPr>
        <a:xfrm>
          <a:off x="1410890" y="2740691"/>
          <a:ext cx="687585" cy="1031378"/>
        </a:xfrm>
        <a:prstGeom prst="rect">
          <a:avLst/>
        </a:prstGeom>
        <a:blipFill rotWithShape="1">
          <a:blip xmlns:r="http://schemas.openxmlformats.org/officeDocument/2006/relationships" r:embed="rId1"/>
          <a:stretch>
            <a:fillRect/>
          </a:stretch>
        </a:blipFill>
        <a:ln w="381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9936C12F-255D-45C3-BC61-73D8367BE277}">
      <dsp:nvSpPr>
        <dsp:cNvPr id="0" name=""/>
        <dsp:cNvSpPr/>
      </dsp:nvSpPr>
      <dsp:spPr>
        <a:xfrm>
          <a:off x="1541859" y="4119137"/>
          <a:ext cx="3143249" cy="98226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5321"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latin typeface="Chivo" panose="020B0604020202020204" charset="0"/>
              <a:cs typeface="Times New Roman" panose="02020603050405020304" pitchFamily="18" charset="0"/>
            </a:rPr>
            <a:t>Keep this documentation on file</a:t>
          </a:r>
          <a:endParaRPr lang="en-US" sz="1800" kern="1200" dirty="0">
            <a:solidFill>
              <a:schemeClr val="tx1"/>
            </a:solidFill>
            <a:latin typeface="Chivo" panose="020B0604020202020204" charset="0"/>
            <a:cs typeface="Times New Roman" panose="02020603050405020304" pitchFamily="18" charset="0"/>
          </a:endParaRPr>
        </a:p>
      </dsp:txBody>
      <dsp:txXfrm>
        <a:off x="1541859" y="4119137"/>
        <a:ext cx="3143249" cy="982265"/>
      </dsp:txXfrm>
    </dsp:sp>
    <dsp:sp modelId="{FAA183BE-30AE-48BA-8F39-A37E562AC783}">
      <dsp:nvSpPr>
        <dsp:cNvPr id="0" name=""/>
        <dsp:cNvSpPr/>
      </dsp:nvSpPr>
      <dsp:spPr>
        <a:xfrm>
          <a:off x="1410890" y="3977254"/>
          <a:ext cx="687585" cy="1031378"/>
        </a:xfrm>
        <a:prstGeom prst="rect">
          <a:avLst/>
        </a:prstGeom>
        <a:blipFill rotWithShape="1">
          <a:blip xmlns:r="http://schemas.openxmlformats.org/officeDocument/2006/relationships" r:embed="rId1"/>
          <a:stretch>
            <a:fillRect/>
          </a:stretch>
        </a:blipFill>
        <a:ln w="381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D1CE8-208D-4293-A70F-2FEB0F1DF834}">
      <dsp:nvSpPr>
        <dsp:cNvPr id="0" name=""/>
        <dsp:cNvSpPr/>
      </dsp:nvSpPr>
      <dsp:spPr>
        <a:xfrm>
          <a:off x="0" y="253810"/>
          <a:ext cx="5613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E0FF7F-701D-4217-9FB3-4EDDD0923C84}">
      <dsp:nvSpPr>
        <dsp:cNvPr id="0" name=""/>
        <dsp:cNvSpPr/>
      </dsp:nvSpPr>
      <dsp:spPr>
        <a:xfrm>
          <a:off x="280670" y="17650"/>
          <a:ext cx="39293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Authorization Title Page</a:t>
          </a:r>
          <a:endParaRPr lang="en-US" sz="1800" kern="1200" dirty="0">
            <a:latin typeface="Chivo Light" panose="020B0604020202020204" charset="0"/>
          </a:endParaRPr>
        </a:p>
      </dsp:txBody>
      <dsp:txXfrm>
        <a:off x="303727" y="40707"/>
        <a:ext cx="3883266" cy="426206"/>
      </dsp:txXfrm>
    </dsp:sp>
    <dsp:sp modelId="{C6C3EDA0-73BC-40B5-8246-34FC62B197A3}">
      <dsp:nvSpPr>
        <dsp:cNvPr id="0" name=""/>
        <dsp:cNvSpPr/>
      </dsp:nvSpPr>
      <dsp:spPr>
        <a:xfrm>
          <a:off x="0" y="979570"/>
          <a:ext cx="5613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695CE4-8D30-40D0-93D9-5916DD201DD5}">
      <dsp:nvSpPr>
        <dsp:cNvPr id="0" name=""/>
        <dsp:cNvSpPr/>
      </dsp:nvSpPr>
      <dsp:spPr>
        <a:xfrm>
          <a:off x="280670" y="743410"/>
          <a:ext cx="39293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Contract Monitoring</a:t>
          </a:r>
          <a:endParaRPr lang="en-US" sz="1800" kern="1200" dirty="0">
            <a:latin typeface="Chivo Light" panose="020B0604020202020204" charset="0"/>
          </a:endParaRPr>
        </a:p>
      </dsp:txBody>
      <dsp:txXfrm>
        <a:off x="303727" y="766467"/>
        <a:ext cx="3883266" cy="426206"/>
      </dsp:txXfrm>
    </dsp:sp>
    <dsp:sp modelId="{DB06000D-2071-49C5-9EB8-9B8715DD783E}">
      <dsp:nvSpPr>
        <dsp:cNvPr id="0" name=""/>
        <dsp:cNvSpPr/>
      </dsp:nvSpPr>
      <dsp:spPr>
        <a:xfrm>
          <a:off x="0" y="1705330"/>
          <a:ext cx="5613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08E453-2CC9-4D80-BECB-101EB5F93CC2}">
      <dsp:nvSpPr>
        <dsp:cNvPr id="0" name=""/>
        <dsp:cNvSpPr/>
      </dsp:nvSpPr>
      <dsp:spPr>
        <a:xfrm>
          <a:off x="280670" y="1469170"/>
          <a:ext cx="39293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Duplication of Goods and Services</a:t>
          </a:r>
          <a:endParaRPr lang="en-US" sz="1800" kern="1200" dirty="0">
            <a:latin typeface="Chivo Light" panose="020B0604020202020204" charset="0"/>
          </a:endParaRPr>
        </a:p>
      </dsp:txBody>
      <dsp:txXfrm>
        <a:off x="303727" y="1492227"/>
        <a:ext cx="3883266" cy="426206"/>
      </dsp:txXfrm>
    </dsp:sp>
    <dsp:sp modelId="{2ACD8F6A-5294-4E57-93CB-CF8CE2814F9D}">
      <dsp:nvSpPr>
        <dsp:cNvPr id="0" name=""/>
        <dsp:cNvSpPr/>
      </dsp:nvSpPr>
      <dsp:spPr>
        <a:xfrm>
          <a:off x="0" y="2431090"/>
          <a:ext cx="5613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553E77-A842-4E83-972E-F899AF59539E}">
      <dsp:nvSpPr>
        <dsp:cNvPr id="0" name=""/>
        <dsp:cNvSpPr/>
      </dsp:nvSpPr>
      <dsp:spPr>
        <a:xfrm>
          <a:off x="280670" y="2194930"/>
          <a:ext cx="39293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Intergovernmental Procurement</a:t>
          </a:r>
          <a:endParaRPr lang="en-US" sz="1800" kern="1200" dirty="0">
            <a:latin typeface="Chivo Light" panose="020B0604020202020204" charset="0"/>
          </a:endParaRPr>
        </a:p>
      </dsp:txBody>
      <dsp:txXfrm>
        <a:off x="303727" y="2217987"/>
        <a:ext cx="3883266" cy="426206"/>
      </dsp:txXfrm>
    </dsp:sp>
    <dsp:sp modelId="{3A928960-05CF-4A5B-A526-BC95FB90BE44}">
      <dsp:nvSpPr>
        <dsp:cNvPr id="0" name=""/>
        <dsp:cNvSpPr/>
      </dsp:nvSpPr>
      <dsp:spPr>
        <a:xfrm>
          <a:off x="0" y="3156850"/>
          <a:ext cx="5613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1139DE-7819-4F11-85F7-FD2014518144}">
      <dsp:nvSpPr>
        <dsp:cNvPr id="0" name=""/>
        <dsp:cNvSpPr/>
      </dsp:nvSpPr>
      <dsp:spPr>
        <a:xfrm>
          <a:off x="280670" y="2920690"/>
          <a:ext cx="39293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Cooperative Procurement</a:t>
          </a:r>
          <a:endParaRPr lang="en-US" sz="1800" kern="1200" dirty="0">
            <a:latin typeface="Chivo Light" panose="020B0604020202020204" charset="0"/>
          </a:endParaRPr>
        </a:p>
      </dsp:txBody>
      <dsp:txXfrm>
        <a:off x="303727" y="2943747"/>
        <a:ext cx="3883266" cy="4262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D1CE8-208D-4293-A70F-2FEB0F1DF834}">
      <dsp:nvSpPr>
        <dsp:cNvPr id="0" name=""/>
        <dsp:cNvSpPr/>
      </dsp:nvSpPr>
      <dsp:spPr>
        <a:xfrm>
          <a:off x="0" y="253810"/>
          <a:ext cx="5613400" cy="4032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23E0FF7F-701D-4217-9FB3-4EDDD0923C84}">
      <dsp:nvSpPr>
        <dsp:cNvPr id="0" name=""/>
        <dsp:cNvSpPr/>
      </dsp:nvSpPr>
      <dsp:spPr>
        <a:xfrm>
          <a:off x="280670" y="17650"/>
          <a:ext cx="3929380" cy="47232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Surplus Property</a:t>
          </a:r>
          <a:endParaRPr lang="en-US" sz="1800" kern="1200" dirty="0">
            <a:latin typeface="Chivo Light" panose="020B0604020202020204" charset="0"/>
          </a:endParaRPr>
        </a:p>
      </dsp:txBody>
      <dsp:txXfrm>
        <a:off x="303727" y="40707"/>
        <a:ext cx="3883266" cy="426206"/>
      </dsp:txXfrm>
    </dsp:sp>
    <dsp:sp modelId="{C6C3EDA0-73BC-40B5-8246-34FC62B197A3}">
      <dsp:nvSpPr>
        <dsp:cNvPr id="0" name=""/>
        <dsp:cNvSpPr/>
      </dsp:nvSpPr>
      <dsp:spPr>
        <a:xfrm>
          <a:off x="0" y="979570"/>
          <a:ext cx="5613400" cy="4032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F1695CE4-8D30-40D0-93D9-5916DD201DD5}">
      <dsp:nvSpPr>
        <dsp:cNvPr id="0" name=""/>
        <dsp:cNvSpPr/>
      </dsp:nvSpPr>
      <dsp:spPr>
        <a:xfrm>
          <a:off x="280670" y="743410"/>
          <a:ext cx="3929380" cy="47232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Responsible Contractors</a:t>
          </a:r>
          <a:endParaRPr lang="en-US" sz="1800" kern="1200" dirty="0">
            <a:latin typeface="Chivo Light" panose="020B0604020202020204" charset="0"/>
          </a:endParaRPr>
        </a:p>
      </dsp:txBody>
      <dsp:txXfrm>
        <a:off x="303727" y="766467"/>
        <a:ext cx="3883266" cy="426206"/>
      </dsp:txXfrm>
    </dsp:sp>
    <dsp:sp modelId="{DB06000D-2071-49C5-9EB8-9B8715DD783E}">
      <dsp:nvSpPr>
        <dsp:cNvPr id="0" name=""/>
        <dsp:cNvSpPr/>
      </dsp:nvSpPr>
      <dsp:spPr>
        <a:xfrm>
          <a:off x="0" y="1705330"/>
          <a:ext cx="5613400" cy="4032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4E08E453-2CC9-4D80-BECB-101EB5F93CC2}">
      <dsp:nvSpPr>
        <dsp:cNvPr id="0" name=""/>
        <dsp:cNvSpPr/>
      </dsp:nvSpPr>
      <dsp:spPr>
        <a:xfrm>
          <a:off x="280670" y="1469170"/>
          <a:ext cx="3929380" cy="47232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Maintenance of Records</a:t>
          </a:r>
          <a:endParaRPr lang="en-US" sz="1800" kern="1200" dirty="0">
            <a:latin typeface="Chivo Light" panose="020B0604020202020204" charset="0"/>
          </a:endParaRPr>
        </a:p>
      </dsp:txBody>
      <dsp:txXfrm>
        <a:off x="303727" y="1492227"/>
        <a:ext cx="3883266" cy="426206"/>
      </dsp:txXfrm>
    </dsp:sp>
    <dsp:sp modelId="{2ACD8F6A-5294-4E57-93CB-CF8CE2814F9D}">
      <dsp:nvSpPr>
        <dsp:cNvPr id="0" name=""/>
        <dsp:cNvSpPr/>
      </dsp:nvSpPr>
      <dsp:spPr>
        <a:xfrm>
          <a:off x="0" y="2431090"/>
          <a:ext cx="5613400" cy="4032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72553E77-A842-4E83-972E-F899AF59539E}">
      <dsp:nvSpPr>
        <dsp:cNvPr id="0" name=""/>
        <dsp:cNvSpPr/>
      </dsp:nvSpPr>
      <dsp:spPr>
        <a:xfrm>
          <a:off x="280670" y="2194930"/>
          <a:ext cx="3929380" cy="47232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Bid Protest</a:t>
          </a:r>
          <a:endParaRPr lang="en-US" sz="1800" kern="1200" dirty="0">
            <a:latin typeface="Chivo Light" panose="020B0604020202020204" charset="0"/>
          </a:endParaRPr>
        </a:p>
      </dsp:txBody>
      <dsp:txXfrm>
        <a:off x="303727" y="2217987"/>
        <a:ext cx="3883266" cy="426206"/>
      </dsp:txXfrm>
    </dsp:sp>
    <dsp:sp modelId="{3A928960-05CF-4A5B-A526-BC95FB90BE44}">
      <dsp:nvSpPr>
        <dsp:cNvPr id="0" name=""/>
        <dsp:cNvSpPr/>
      </dsp:nvSpPr>
      <dsp:spPr>
        <a:xfrm>
          <a:off x="0" y="3156850"/>
          <a:ext cx="5613400" cy="4032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D01139DE-7819-4F11-85F7-FD2014518144}">
      <dsp:nvSpPr>
        <dsp:cNvPr id="0" name=""/>
        <dsp:cNvSpPr/>
      </dsp:nvSpPr>
      <dsp:spPr>
        <a:xfrm>
          <a:off x="280670" y="2920690"/>
          <a:ext cx="3929380" cy="47232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Full and Open Competition</a:t>
          </a:r>
          <a:endParaRPr lang="en-US" sz="1800" kern="1200" dirty="0">
            <a:latin typeface="Chivo Light" panose="020B0604020202020204" charset="0"/>
          </a:endParaRPr>
        </a:p>
      </dsp:txBody>
      <dsp:txXfrm>
        <a:off x="303727" y="2943747"/>
        <a:ext cx="3883266" cy="4262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D1CE8-208D-4293-A70F-2FEB0F1DF834}">
      <dsp:nvSpPr>
        <dsp:cNvPr id="0" name=""/>
        <dsp:cNvSpPr/>
      </dsp:nvSpPr>
      <dsp:spPr>
        <a:xfrm>
          <a:off x="0" y="253810"/>
          <a:ext cx="5613400" cy="4032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23E0FF7F-701D-4217-9FB3-4EDDD0923C84}">
      <dsp:nvSpPr>
        <dsp:cNvPr id="0" name=""/>
        <dsp:cNvSpPr/>
      </dsp:nvSpPr>
      <dsp:spPr>
        <a:xfrm>
          <a:off x="280670" y="17650"/>
          <a:ext cx="3929380" cy="47232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Surplus Property</a:t>
          </a:r>
          <a:endParaRPr lang="en-US" sz="1800" kern="1200" dirty="0">
            <a:latin typeface="Chivo Light" panose="020B0604020202020204" charset="0"/>
          </a:endParaRPr>
        </a:p>
      </dsp:txBody>
      <dsp:txXfrm>
        <a:off x="303727" y="40707"/>
        <a:ext cx="3883266" cy="426206"/>
      </dsp:txXfrm>
    </dsp:sp>
    <dsp:sp modelId="{C6C3EDA0-73BC-40B5-8246-34FC62B197A3}">
      <dsp:nvSpPr>
        <dsp:cNvPr id="0" name=""/>
        <dsp:cNvSpPr/>
      </dsp:nvSpPr>
      <dsp:spPr>
        <a:xfrm>
          <a:off x="0" y="979570"/>
          <a:ext cx="5613400" cy="4032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F1695CE4-8D30-40D0-93D9-5916DD201DD5}">
      <dsp:nvSpPr>
        <dsp:cNvPr id="0" name=""/>
        <dsp:cNvSpPr/>
      </dsp:nvSpPr>
      <dsp:spPr>
        <a:xfrm>
          <a:off x="280670" y="743410"/>
          <a:ext cx="3929380" cy="47232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Responsible Contractors</a:t>
          </a:r>
          <a:endParaRPr lang="en-US" sz="1800" kern="1200" dirty="0">
            <a:latin typeface="Chivo Light" panose="020B0604020202020204" charset="0"/>
          </a:endParaRPr>
        </a:p>
      </dsp:txBody>
      <dsp:txXfrm>
        <a:off x="303727" y="766467"/>
        <a:ext cx="3883266" cy="426206"/>
      </dsp:txXfrm>
    </dsp:sp>
    <dsp:sp modelId="{DB06000D-2071-49C5-9EB8-9B8715DD783E}">
      <dsp:nvSpPr>
        <dsp:cNvPr id="0" name=""/>
        <dsp:cNvSpPr/>
      </dsp:nvSpPr>
      <dsp:spPr>
        <a:xfrm>
          <a:off x="0" y="1705330"/>
          <a:ext cx="5613400" cy="4032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4E08E453-2CC9-4D80-BECB-101EB5F93CC2}">
      <dsp:nvSpPr>
        <dsp:cNvPr id="0" name=""/>
        <dsp:cNvSpPr/>
      </dsp:nvSpPr>
      <dsp:spPr>
        <a:xfrm>
          <a:off x="280670" y="1469170"/>
          <a:ext cx="3929380" cy="47232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Maintenance of Records</a:t>
          </a:r>
          <a:endParaRPr lang="en-US" sz="1800" kern="1200" dirty="0">
            <a:latin typeface="Chivo Light" panose="020B0604020202020204" charset="0"/>
          </a:endParaRPr>
        </a:p>
      </dsp:txBody>
      <dsp:txXfrm>
        <a:off x="303727" y="1492227"/>
        <a:ext cx="3883266" cy="426206"/>
      </dsp:txXfrm>
    </dsp:sp>
    <dsp:sp modelId="{2ACD8F6A-5294-4E57-93CB-CF8CE2814F9D}">
      <dsp:nvSpPr>
        <dsp:cNvPr id="0" name=""/>
        <dsp:cNvSpPr/>
      </dsp:nvSpPr>
      <dsp:spPr>
        <a:xfrm>
          <a:off x="0" y="2431090"/>
          <a:ext cx="5613400" cy="4032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72553E77-A842-4E83-972E-F899AF59539E}">
      <dsp:nvSpPr>
        <dsp:cNvPr id="0" name=""/>
        <dsp:cNvSpPr/>
      </dsp:nvSpPr>
      <dsp:spPr>
        <a:xfrm>
          <a:off x="280670" y="2194930"/>
          <a:ext cx="3929380" cy="47232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Bid Protest</a:t>
          </a:r>
          <a:endParaRPr lang="en-US" sz="1800" kern="1200" dirty="0">
            <a:latin typeface="Chivo Light" panose="020B0604020202020204" charset="0"/>
          </a:endParaRPr>
        </a:p>
      </dsp:txBody>
      <dsp:txXfrm>
        <a:off x="303727" y="2217987"/>
        <a:ext cx="3883266" cy="426206"/>
      </dsp:txXfrm>
    </dsp:sp>
    <dsp:sp modelId="{3A928960-05CF-4A5B-A526-BC95FB90BE44}">
      <dsp:nvSpPr>
        <dsp:cNvPr id="0" name=""/>
        <dsp:cNvSpPr/>
      </dsp:nvSpPr>
      <dsp:spPr>
        <a:xfrm>
          <a:off x="0" y="3156850"/>
          <a:ext cx="5613400" cy="4032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D01139DE-7819-4F11-85F7-FD2014518144}">
      <dsp:nvSpPr>
        <dsp:cNvPr id="0" name=""/>
        <dsp:cNvSpPr/>
      </dsp:nvSpPr>
      <dsp:spPr>
        <a:xfrm>
          <a:off x="280670" y="2920690"/>
          <a:ext cx="3929380" cy="47232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Full and Open Competition</a:t>
          </a:r>
          <a:endParaRPr lang="en-US" sz="1800" kern="1200" dirty="0">
            <a:latin typeface="Chivo Light" panose="020B0604020202020204" charset="0"/>
          </a:endParaRPr>
        </a:p>
      </dsp:txBody>
      <dsp:txXfrm>
        <a:off x="303727" y="2943747"/>
        <a:ext cx="3883266" cy="4262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D1CE8-208D-4293-A70F-2FEB0F1DF834}">
      <dsp:nvSpPr>
        <dsp:cNvPr id="0" name=""/>
        <dsp:cNvSpPr/>
      </dsp:nvSpPr>
      <dsp:spPr>
        <a:xfrm>
          <a:off x="0" y="253810"/>
          <a:ext cx="5613400" cy="4032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23E0FF7F-701D-4217-9FB3-4EDDD0923C84}">
      <dsp:nvSpPr>
        <dsp:cNvPr id="0" name=""/>
        <dsp:cNvSpPr/>
      </dsp:nvSpPr>
      <dsp:spPr>
        <a:xfrm>
          <a:off x="280670" y="17650"/>
          <a:ext cx="3929380" cy="47232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Surplus Property</a:t>
          </a:r>
          <a:endParaRPr lang="en-US" sz="1800" kern="1200" dirty="0">
            <a:latin typeface="Chivo Light" panose="020B0604020202020204" charset="0"/>
          </a:endParaRPr>
        </a:p>
      </dsp:txBody>
      <dsp:txXfrm>
        <a:off x="303727" y="40707"/>
        <a:ext cx="3883266" cy="426206"/>
      </dsp:txXfrm>
    </dsp:sp>
    <dsp:sp modelId="{C6C3EDA0-73BC-40B5-8246-34FC62B197A3}">
      <dsp:nvSpPr>
        <dsp:cNvPr id="0" name=""/>
        <dsp:cNvSpPr/>
      </dsp:nvSpPr>
      <dsp:spPr>
        <a:xfrm>
          <a:off x="0" y="979570"/>
          <a:ext cx="5613400" cy="4032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F1695CE4-8D30-40D0-93D9-5916DD201DD5}">
      <dsp:nvSpPr>
        <dsp:cNvPr id="0" name=""/>
        <dsp:cNvSpPr/>
      </dsp:nvSpPr>
      <dsp:spPr>
        <a:xfrm>
          <a:off x="280670" y="743410"/>
          <a:ext cx="3929380" cy="47232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Responsible Contractors</a:t>
          </a:r>
          <a:endParaRPr lang="en-US" sz="1800" kern="1200" dirty="0">
            <a:latin typeface="Chivo Light" panose="020B0604020202020204" charset="0"/>
          </a:endParaRPr>
        </a:p>
      </dsp:txBody>
      <dsp:txXfrm>
        <a:off x="303727" y="766467"/>
        <a:ext cx="3883266" cy="426206"/>
      </dsp:txXfrm>
    </dsp:sp>
    <dsp:sp modelId="{DB06000D-2071-49C5-9EB8-9B8715DD783E}">
      <dsp:nvSpPr>
        <dsp:cNvPr id="0" name=""/>
        <dsp:cNvSpPr/>
      </dsp:nvSpPr>
      <dsp:spPr>
        <a:xfrm>
          <a:off x="0" y="1705330"/>
          <a:ext cx="5613400" cy="4032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4E08E453-2CC9-4D80-BECB-101EB5F93CC2}">
      <dsp:nvSpPr>
        <dsp:cNvPr id="0" name=""/>
        <dsp:cNvSpPr/>
      </dsp:nvSpPr>
      <dsp:spPr>
        <a:xfrm>
          <a:off x="280670" y="1469170"/>
          <a:ext cx="3929380" cy="47232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Maintenance of Records</a:t>
          </a:r>
          <a:endParaRPr lang="en-US" sz="1800" kern="1200" dirty="0">
            <a:latin typeface="Chivo Light" panose="020B0604020202020204" charset="0"/>
          </a:endParaRPr>
        </a:p>
      </dsp:txBody>
      <dsp:txXfrm>
        <a:off x="303727" y="1492227"/>
        <a:ext cx="3883266" cy="426206"/>
      </dsp:txXfrm>
    </dsp:sp>
    <dsp:sp modelId="{2ACD8F6A-5294-4E57-93CB-CF8CE2814F9D}">
      <dsp:nvSpPr>
        <dsp:cNvPr id="0" name=""/>
        <dsp:cNvSpPr/>
      </dsp:nvSpPr>
      <dsp:spPr>
        <a:xfrm>
          <a:off x="0" y="2431090"/>
          <a:ext cx="5613400" cy="4032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72553E77-A842-4E83-972E-F899AF59539E}">
      <dsp:nvSpPr>
        <dsp:cNvPr id="0" name=""/>
        <dsp:cNvSpPr/>
      </dsp:nvSpPr>
      <dsp:spPr>
        <a:xfrm>
          <a:off x="280670" y="2194930"/>
          <a:ext cx="3929380" cy="47232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Bid Protest</a:t>
          </a:r>
          <a:endParaRPr lang="en-US" sz="1800" kern="1200" dirty="0">
            <a:latin typeface="Chivo Light" panose="020B0604020202020204" charset="0"/>
          </a:endParaRPr>
        </a:p>
      </dsp:txBody>
      <dsp:txXfrm>
        <a:off x="303727" y="2217987"/>
        <a:ext cx="3883266" cy="426206"/>
      </dsp:txXfrm>
    </dsp:sp>
    <dsp:sp modelId="{3A928960-05CF-4A5B-A526-BC95FB90BE44}">
      <dsp:nvSpPr>
        <dsp:cNvPr id="0" name=""/>
        <dsp:cNvSpPr/>
      </dsp:nvSpPr>
      <dsp:spPr>
        <a:xfrm>
          <a:off x="0" y="3156850"/>
          <a:ext cx="5613400" cy="4032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D01139DE-7819-4F11-85F7-FD2014518144}">
      <dsp:nvSpPr>
        <dsp:cNvPr id="0" name=""/>
        <dsp:cNvSpPr/>
      </dsp:nvSpPr>
      <dsp:spPr>
        <a:xfrm>
          <a:off x="280670" y="2920690"/>
          <a:ext cx="3929380" cy="47232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Full and Open Competition</a:t>
          </a:r>
          <a:endParaRPr lang="en-US" sz="1800" kern="1200" dirty="0">
            <a:latin typeface="Chivo Light" panose="020B0604020202020204" charset="0"/>
          </a:endParaRPr>
        </a:p>
      </dsp:txBody>
      <dsp:txXfrm>
        <a:off x="303727" y="2943747"/>
        <a:ext cx="3883266" cy="4262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D1CE8-208D-4293-A70F-2FEB0F1DF834}">
      <dsp:nvSpPr>
        <dsp:cNvPr id="0" name=""/>
        <dsp:cNvSpPr/>
      </dsp:nvSpPr>
      <dsp:spPr>
        <a:xfrm>
          <a:off x="0" y="253810"/>
          <a:ext cx="5613400" cy="4032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23E0FF7F-701D-4217-9FB3-4EDDD0923C84}">
      <dsp:nvSpPr>
        <dsp:cNvPr id="0" name=""/>
        <dsp:cNvSpPr/>
      </dsp:nvSpPr>
      <dsp:spPr>
        <a:xfrm>
          <a:off x="280670" y="17650"/>
          <a:ext cx="3929380" cy="47232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Surplus Property</a:t>
          </a:r>
          <a:endParaRPr lang="en-US" sz="1800" kern="1200" dirty="0">
            <a:latin typeface="Chivo Light" panose="020B0604020202020204" charset="0"/>
          </a:endParaRPr>
        </a:p>
      </dsp:txBody>
      <dsp:txXfrm>
        <a:off x="303727" y="40707"/>
        <a:ext cx="3883266" cy="426206"/>
      </dsp:txXfrm>
    </dsp:sp>
    <dsp:sp modelId="{C6C3EDA0-73BC-40B5-8246-34FC62B197A3}">
      <dsp:nvSpPr>
        <dsp:cNvPr id="0" name=""/>
        <dsp:cNvSpPr/>
      </dsp:nvSpPr>
      <dsp:spPr>
        <a:xfrm>
          <a:off x="0" y="979570"/>
          <a:ext cx="5613400" cy="4032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F1695CE4-8D30-40D0-93D9-5916DD201DD5}">
      <dsp:nvSpPr>
        <dsp:cNvPr id="0" name=""/>
        <dsp:cNvSpPr/>
      </dsp:nvSpPr>
      <dsp:spPr>
        <a:xfrm>
          <a:off x="280670" y="743410"/>
          <a:ext cx="3929380" cy="47232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Responsible Contractors</a:t>
          </a:r>
          <a:endParaRPr lang="en-US" sz="1800" kern="1200" dirty="0">
            <a:latin typeface="Chivo Light" panose="020B0604020202020204" charset="0"/>
          </a:endParaRPr>
        </a:p>
      </dsp:txBody>
      <dsp:txXfrm>
        <a:off x="303727" y="766467"/>
        <a:ext cx="3883266" cy="426206"/>
      </dsp:txXfrm>
    </dsp:sp>
    <dsp:sp modelId="{DB06000D-2071-49C5-9EB8-9B8715DD783E}">
      <dsp:nvSpPr>
        <dsp:cNvPr id="0" name=""/>
        <dsp:cNvSpPr/>
      </dsp:nvSpPr>
      <dsp:spPr>
        <a:xfrm>
          <a:off x="0" y="1705330"/>
          <a:ext cx="5613400" cy="4032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4E08E453-2CC9-4D80-BECB-101EB5F93CC2}">
      <dsp:nvSpPr>
        <dsp:cNvPr id="0" name=""/>
        <dsp:cNvSpPr/>
      </dsp:nvSpPr>
      <dsp:spPr>
        <a:xfrm>
          <a:off x="280670" y="1469170"/>
          <a:ext cx="3929380" cy="47232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Maintenance of Records</a:t>
          </a:r>
          <a:endParaRPr lang="en-US" sz="1800" kern="1200" dirty="0">
            <a:latin typeface="Chivo Light" panose="020B0604020202020204" charset="0"/>
          </a:endParaRPr>
        </a:p>
      </dsp:txBody>
      <dsp:txXfrm>
        <a:off x="303727" y="1492227"/>
        <a:ext cx="3883266" cy="426206"/>
      </dsp:txXfrm>
    </dsp:sp>
    <dsp:sp modelId="{2ACD8F6A-5294-4E57-93CB-CF8CE2814F9D}">
      <dsp:nvSpPr>
        <dsp:cNvPr id="0" name=""/>
        <dsp:cNvSpPr/>
      </dsp:nvSpPr>
      <dsp:spPr>
        <a:xfrm>
          <a:off x="0" y="2431090"/>
          <a:ext cx="5613400" cy="4032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72553E77-A842-4E83-972E-F899AF59539E}">
      <dsp:nvSpPr>
        <dsp:cNvPr id="0" name=""/>
        <dsp:cNvSpPr/>
      </dsp:nvSpPr>
      <dsp:spPr>
        <a:xfrm>
          <a:off x="280670" y="2194930"/>
          <a:ext cx="3929380" cy="47232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Bid Protest</a:t>
          </a:r>
          <a:endParaRPr lang="en-US" sz="1800" kern="1200" dirty="0">
            <a:latin typeface="Chivo Light" panose="020B0604020202020204" charset="0"/>
          </a:endParaRPr>
        </a:p>
      </dsp:txBody>
      <dsp:txXfrm>
        <a:off x="303727" y="2217987"/>
        <a:ext cx="3883266" cy="426206"/>
      </dsp:txXfrm>
    </dsp:sp>
    <dsp:sp modelId="{3A928960-05CF-4A5B-A526-BC95FB90BE44}">
      <dsp:nvSpPr>
        <dsp:cNvPr id="0" name=""/>
        <dsp:cNvSpPr/>
      </dsp:nvSpPr>
      <dsp:spPr>
        <a:xfrm>
          <a:off x="0" y="3156850"/>
          <a:ext cx="5613400" cy="4032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D01139DE-7819-4F11-85F7-FD2014518144}">
      <dsp:nvSpPr>
        <dsp:cNvPr id="0" name=""/>
        <dsp:cNvSpPr/>
      </dsp:nvSpPr>
      <dsp:spPr>
        <a:xfrm>
          <a:off x="280670" y="2920690"/>
          <a:ext cx="3929380" cy="47232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Full and Open Competition</a:t>
          </a:r>
          <a:endParaRPr lang="en-US" sz="1800" kern="1200" dirty="0">
            <a:latin typeface="Chivo Light" panose="020B0604020202020204" charset="0"/>
          </a:endParaRPr>
        </a:p>
      </dsp:txBody>
      <dsp:txXfrm>
        <a:off x="303727" y="2943747"/>
        <a:ext cx="3883266" cy="42620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D1CE8-208D-4293-A70F-2FEB0F1DF834}">
      <dsp:nvSpPr>
        <dsp:cNvPr id="0" name=""/>
        <dsp:cNvSpPr/>
      </dsp:nvSpPr>
      <dsp:spPr>
        <a:xfrm>
          <a:off x="0" y="253810"/>
          <a:ext cx="5613400" cy="4032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23E0FF7F-701D-4217-9FB3-4EDDD0923C84}">
      <dsp:nvSpPr>
        <dsp:cNvPr id="0" name=""/>
        <dsp:cNvSpPr/>
      </dsp:nvSpPr>
      <dsp:spPr>
        <a:xfrm>
          <a:off x="280670" y="17650"/>
          <a:ext cx="3929380" cy="47232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Surplus Property</a:t>
          </a:r>
          <a:endParaRPr lang="en-US" sz="1800" kern="1200" dirty="0">
            <a:latin typeface="Chivo Light" panose="020B0604020202020204" charset="0"/>
          </a:endParaRPr>
        </a:p>
      </dsp:txBody>
      <dsp:txXfrm>
        <a:off x="303727" y="40707"/>
        <a:ext cx="3883266" cy="426206"/>
      </dsp:txXfrm>
    </dsp:sp>
    <dsp:sp modelId="{C6C3EDA0-73BC-40B5-8246-34FC62B197A3}">
      <dsp:nvSpPr>
        <dsp:cNvPr id="0" name=""/>
        <dsp:cNvSpPr/>
      </dsp:nvSpPr>
      <dsp:spPr>
        <a:xfrm>
          <a:off x="0" y="979570"/>
          <a:ext cx="5613400" cy="4032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F1695CE4-8D30-40D0-93D9-5916DD201DD5}">
      <dsp:nvSpPr>
        <dsp:cNvPr id="0" name=""/>
        <dsp:cNvSpPr/>
      </dsp:nvSpPr>
      <dsp:spPr>
        <a:xfrm>
          <a:off x="280670" y="743410"/>
          <a:ext cx="3929380" cy="47232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Responsible Contractors</a:t>
          </a:r>
          <a:endParaRPr lang="en-US" sz="1800" kern="1200" dirty="0">
            <a:latin typeface="Chivo Light" panose="020B0604020202020204" charset="0"/>
          </a:endParaRPr>
        </a:p>
      </dsp:txBody>
      <dsp:txXfrm>
        <a:off x="303727" y="766467"/>
        <a:ext cx="3883266" cy="426206"/>
      </dsp:txXfrm>
    </dsp:sp>
    <dsp:sp modelId="{DB06000D-2071-49C5-9EB8-9B8715DD783E}">
      <dsp:nvSpPr>
        <dsp:cNvPr id="0" name=""/>
        <dsp:cNvSpPr/>
      </dsp:nvSpPr>
      <dsp:spPr>
        <a:xfrm>
          <a:off x="0" y="1705330"/>
          <a:ext cx="5613400" cy="4032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4E08E453-2CC9-4D80-BECB-101EB5F93CC2}">
      <dsp:nvSpPr>
        <dsp:cNvPr id="0" name=""/>
        <dsp:cNvSpPr/>
      </dsp:nvSpPr>
      <dsp:spPr>
        <a:xfrm>
          <a:off x="280670" y="1469170"/>
          <a:ext cx="3929380" cy="47232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Maintenance of Records</a:t>
          </a:r>
          <a:endParaRPr lang="en-US" sz="1800" kern="1200" dirty="0">
            <a:latin typeface="Chivo Light" panose="020B0604020202020204" charset="0"/>
          </a:endParaRPr>
        </a:p>
      </dsp:txBody>
      <dsp:txXfrm>
        <a:off x="303727" y="1492227"/>
        <a:ext cx="3883266" cy="426206"/>
      </dsp:txXfrm>
    </dsp:sp>
    <dsp:sp modelId="{2ACD8F6A-5294-4E57-93CB-CF8CE2814F9D}">
      <dsp:nvSpPr>
        <dsp:cNvPr id="0" name=""/>
        <dsp:cNvSpPr/>
      </dsp:nvSpPr>
      <dsp:spPr>
        <a:xfrm>
          <a:off x="0" y="2431090"/>
          <a:ext cx="5613400" cy="4032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72553E77-A842-4E83-972E-F899AF59539E}">
      <dsp:nvSpPr>
        <dsp:cNvPr id="0" name=""/>
        <dsp:cNvSpPr/>
      </dsp:nvSpPr>
      <dsp:spPr>
        <a:xfrm>
          <a:off x="280670" y="2194930"/>
          <a:ext cx="3929380" cy="47232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Bid Protest</a:t>
          </a:r>
          <a:endParaRPr lang="en-US" sz="1800" kern="1200" dirty="0">
            <a:latin typeface="Chivo Light" panose="020B0604020202020204" charset="0"/>
          </a:endParaRPr>
        </a:p>
      </dsp:txBody>
      <dsp:txXfrm>
        <a:off x="303727" y="2217987"/>
        <a:ext cx="3883266" cy="426206"/>
      </dsp:txXfrm>
    </dsp:sp>
    <dsp:sp modelId="{3A928960-05CF-4A5B-A526-BC95FB90BE44}">
      <dsp:nvSpPr>
        <dsp:cNvPr id="0" name=""/>
        <dsp:cNvSpPr/>
      </dsp:nvSpPr>
      <dsp:spPr>
        <a:xfrm>
          <a:off x="0" y="3156850"/>
          <a:ext cx="5613400" cy="4032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D01139DE-7819-4F11-85F7-FD2014518144}">
      <dsp:nvSpPr>
        <dsp:cNvPr id="0" name=""/>
        <dsp:cNvSpPr/>
      </dsp:nvSpPr>
      <dsp:spPr>
        <a:xfrm>
          <a:off x="280670" y="2920690"/>
          <a:ext cx="3929380" cy="47232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Full and Open Competition</a:t>
          </a:r>
          <a:endParaRPr lang="en-US" sz="1800" kern="1200" dirty="0">
            <a:latin typeface="Chivo Light" panose="020B0604020202020204" charset="0"/>
          </a:endParaRPr>
        </a:p>
      </dsp:txBody>
      <dsp:txXfrm>
        <a:off x="303727" y="2943747"/>
        <a:ext cx="3883266" cy="42620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D1CE8-208D-4293-A70F-2FEB0F1DF834}">
      <dsp:nvSpPr>
        <dsp:cNvPr id="0" name=""/>
        <dsp:cNvSpPr/>
      </dsp:nvSpPr>
      <dsp:spPr>
        <a:xfrm>
          <a:off x="0" y="253810"/>
          <a:ext cx="5613400" cy="403200"/>
        </a:xfrm>
        <a:prstGeom prst="rect">
          <a:avLst/>
        </a:prstGeom>
        <a:no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23E0FF7F-701D-4217-9FB3-4EDDD0923C84}">
      <dsp:nvSpPr>
        <dsp:cNvPr id="0" name=""/>
        <dsp:cNvSpPr/>
      </dsp:nvSpPr>
      <dsp:spPr>
        <a:xfrm>
          <a:off x="280670" y="17650"/>
          <a:ext cx="3929380" cy="472320"/>
        </a:xfrm>
        <a:prstGeom prst="roundRect">
          <a:avLst/>
        </a:prstGeom>
        <a:solidFill>
          <a:schemeClr val="accent5"/>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Clear Description</a:t>
          </a:r>
          <a:endParaRPr lang="en-US" sz="1800" kern="1200" dirty="0">
            <a:latin typeface="Chivo Light" panose="020B0604020202020204" charset="0"/>
          </a:endParaRPr>
        </a:p>
      </dsp:txBody>
      <dsp:txXfrm>
        <a:off x="303727" y="40707"/>
        <a:ext cx="3883266" cy="426206"/>
      </dsp:txXfrm>
    </dsp:sp>
    <dsp:sp modelId="{C6C3EDA0-73BC-40B5-8246-34FC62B197A3}">
      <dsp:nvSpPr>
        <dsp:cNvPr id="0" name=""/>
        <dsp:cNvSpPr/>
      </dsp:nvSpPr>
      <dsp:spPr>
        <a:xfrm>
          <a:off x="0" y="979570"/>
          <a:ext cx="5613400" cy="403200"/>
        </a:xfrm>
        <a:prstGeom prst="rect">
          <a:avLst/>
        </a:prstGeom>
        <a:no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F1695CE4-8D30-40D0-93D9-5916DD201DD5}">
      <dsp:nvSpPr>
        <dsp:cNvPr id="0" name=""/>
        <dsp:cNvSpPr/>
      </dsp:nvSpPr>
      <dsp:spPr>
        <a:xfrm>
          <a:off x="280670" y="743410"/>
          <a:ext cx="3929380" cy="472320"/>
        </a:xfrm>
        <a:prstGeom prst="roundRect">
          <a:avLst/>
        </a:prstGeom>
        <a:solidFill>
          <a:schemeClr val="accent5"/>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Evaluation Procedures</a:t>
          </a:r>
          <a:endParaRPr lang="en-US" sz="1800" kern="1200" dirty="0">
            <a:latin typeface="Chivo Light" panose="020B0604020202020204" charset="0"/>
          </a:endParaRPr>
        </a:p>
      </dsp:txBody>
      <dsp:txXfrm>
        <a:off x="303727" y="766467"/>
        <a:ext cx="3883266" cy="426206"/>
      </dsp:txXfrm>
    </dsp:sp>
    <dsp:sp modelId="{DB06000D-2071-49C5-9EB8-9B8715DD783E}">
      <dsp:nvSpPr>
        <dsp:cNvPr id="0" name=""/>
        <dsp:cNvSpPr/>
      </dsp:nvSpPr>
      <dsp:spPr>
        <a:xfrm>
          <a:off x="0" y="1705330"/>
          <a:ext cx="5613400" cy="403200"/>
        </a:xfrm>
        <a:prstGeom prst="rect">
          <a:avLst/>
        </a:prstGeom>
        <a:no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4E08E453-2CC9-4D80-BECB-101EB5F93CC2}">
      <dsp:nvSpPr>
        <dsp:cNvPr id="0" name=""/>
        <dsp:cNvSpPr/>
      </dsp:nvSpPr>
      <dsp:spPr>
        <a:xfrm>
          <a:off x="280670" y="1469170"/>
          <a:ext cx="3929380" cy="472320"/>
        </a:xfrm>
        <a:prstGeom prst="roundRect">
          <a:avLst/>
        </a:prstGeom>
        <a:solidFill>
          <a:schemeClr val="accent5"/>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Micro-Purchase Procedures</a:t>
          </a:r>
          <a:endParaRPr lang="en-US" sz="1800" kern="1200" dirty="0">
            <a:latin typeface="Chivo Light" panose="020B0604020202020204" charset="0"/>
          </a:endParaRPr>
        </a:p>
      </dsp:txBody>
      <dsp:txXfrm>
        <a:off x="303727" y="1492227"/>
        <a:ext cx="3883266" cy="426206"/>
      </dsp:txXfrm>
    </dsp:sp>
    <dsp:sp modelId="{2ACD8F6A-5294-4E57-93CB-CF8CE2814F9D}">
      <dsp:nvSpPr>
        <dsp:cNvPr id="0" name=""/>
        <dsp:cNvSpPr/>
      </dsp:nvSpPr>
      <dsp:spPr>
        <a:xfrm>
          <a:off x="0" y="2431090"/>
          <a:ext cx="5613400" cy="403200"/>
        </a:xfrm>
        <a:prstGeom prst="rect">
          <a:avLst/>
        </a:prstGeom>
        <a:no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72553E77-A842-4E83-972E-F899AF59539E}">
      <dsp:nvSpPr>
        <dsp:cNvPr id="0" name=""/>
        <dsp:cNvSpPr/>
      </dsp:nvSpPr>
      <dsp:spPr>
        <a:xfrm>
          <a:off x="280670" y="2194930"/>
          <a:ext cx="3929380" cy="472320"/>
        </a:xfrm>
        <a:prstGeom prst="roundRect">
          <a:avLst/>
        </a:prstGeom>
        <a:solidFill>
          <a:schemeClr val="accent5"/>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Small Purchase Procedures</a:t>
          </a:r>
          <a:endParaRPr lang="en-US" sz="1800" kern="1200" dirty="0">
            <a:latin typeface="Chivo Light" panose="020B0604020202020204" charset="0"/>
          </a:endParaRPr>
        </a:p>
      </dsp:txBody>
      <dsp:txXfrm>
        <a:off x="303727" y="2217987"/>
        <a:ext cx="3883266" cy="426206"/>
      </dsp:txXfrm>
    </dsp:sp>
    <dsp:sp modelId="{3A928960-05CF-4A5B-A526-BC95FB90BE44}">
      <dsp:nvSpPr>
        <dsp:cNvPr id="0" name=""/>
        <dsp:cNvSpPr/>
      </dsp:nvSpPr>
      <dsp:spPr>
        <a:xfrm>
          <a:off x="0" y="3156850"/>
          <a:ext cx="5613400" cy="403200"/>
        </a:xfrm>
        <a:prstGeom prst="rect">
          <a:avLst/>
        </a:prstGeom>
        <a:no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D01139DE-7819-4F11-85F7-FD2014518144}">
      <dsp:nvSpPr>
        <dsp:cNvPr id="0" name=""/>
        <dsp:cNvSpPr/>
      </dsp:nvSpPr>
      <dsp:spPr>
        <a:xfrm>
          <a:off x="280670" y="2920690"/>
          <a:ext cx="3929380" cy="472320"/>
        </a:xfrm>
        <a:prstGeom prst="roundRect">
          <a:avLst/>
        </a:prstGeom>
        <a:solidFill>
          <a:schemeClr val="accent5"/>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Formal Purchase Procedures</a:t>
          </a:r>
          <a:endParaRPr lang="en-US" sz="1800" kern="1200" dirty="0">
            <a:latin typeface="Chivo Light" panose="020B0604020202020204" charset="0"/>
          </a:endParaRPr>
        </a:p>
      </dsp:txBody>
      <dsp:txXfrm>
        <a:off x="303727" y="2943747"/>
        <a:ext cx="3883266" cy="42620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D1CE8-208D-4293-A70F-2FEB0F1DF834}">
      <dsp:nvSpPr>
        <dsp:cNvPr id="0" name=""/>
        <dsp:cNvSpPr/>
      </dsp:nvSpPr>
      <dsp:spPr>
        <a:xfrm>
          <a:off x="0" y="253810"/>
          <a:ext cx="5613400" cy="403200"/>
        </a:xfrm>
        <a:prstGeom prst="rect">
          <a:avLst/>
        </a:prstGeom>
        <a:no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23E0FF7F-701D-4217-9FB3-4EDDD0923C84}">
      <dsp:nvSpPr>
        <dsp:cNvPr id="0" name=""/>
        <dsp:cNvSpPr/>
      </dsp:nvSpPr>
      <dsp:spPr>
        <a:xfrm>
          <a:off x="280670" y="17650"/>
          <a:ext cx="3929380" cy="472320"/>
        </a:xfrm>
        <a:prstGeom prst="roundRect">
          <a:avLst/>
        </a:prstGeom>
        <a:solidFill>
          <a:schemeClr val="accent5"/>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Clear Description</a:t>
          </a:r>
          <a:endParaRPr lang="en-US" sz="1800" kern="1200" dirty="0">
            <a:latin typeface="Chivo Light" panose="020B0604020202020204" charset="0"/>
          </a:endParaRPr>
        </a:p>
      </dsp:txBody>
      <dsp:txXfrm>
        <a:off x="303727" y="40707"/>
        <a:ext cx="3883266" cy="426206"/>
      </dsp:txXfrm>
    </dsp:sp>
    <dsp:sp modelId="{C6C3EDA0-73BC-40B5-8246-34FC62B197A3}">
      <dsp:nvSpPr>
        <dsp:cNvPr id="0" name=""/>
        <dsp:cNvSpPr/>
      </dsp:nvSpPr>
      <dsp:spPr>
        <a:xfrm>
          <a:off x="0" y="979570"/>
          <a:ext cx="5613400" cy="403200"/>
        </a:xfrm>
        <a:prstGeom prst="rect">
          <a:avLst/>
        </a:prstGeom>
        <a:no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F1695CE4-8D30-40D0-93D9-5916DD201DD5}">
      <dsp:nvSpPr>
        <dsp:cNvPr id="0" name=""/>
        <dsp:cNvSpPr/>
      </dsp:nvSpPr>
      <dsp:spPr>
        <a:xfrm>
          <a:off x="280670" y="743410"/>
          <a:ext cx="3929380" cy="472320"/>
        </a:xfrm>
        <a:prstGeom prst="roundRect">
          <a:avLst/>
        </a:prstGeom>
        <a:solidFill>
          <a:schemeClr val="accent5"/>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Evaluation Procedures</a:t>
          </a:r>
          <a:endParaRPr lang="en-US" sz="1800" kern="1200" dirty="0">
            <a:latin typeface="Chivo Light" panose="020B0604020202020204" charset="0"/>
          </a:endParaRPr>
        </a:p>
      </dsp:txBody>
      <dsp:txXfrm>
        <a:off x="303727" y="766467"/>
        <a:ext cx="3883266" cy="426206"/>
      </dsp:txXfrm>
    </dsp:sp>
    <dsp:sp modelId="{DB06000D-2071-49C5-9EB8-9B8715DD783E}">
      <dsp:nvSpPr>
        <dsp:cNvPr id="0" name=""/>
        <dsp:cNvSpPr/>
      </dsp:nvSpPr>
      <dsp:spPr>
        <a:xfrm>
          <a:off x="0" y="1705330"/>
          <a:ext cx="5613400" cy="403200"/>
        </a:xfrm>
        <a:prstGeom prst="rect">
          <a:avLst/>
        </a:prstGeom>
        <a:no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4E08E453-2CC9-4D80-BECB-101EB5F93CC2}">
      <dsp:nvSpPr>
        <dsp:cNvPr id="0" name=""/>
        <dsp:cNvSpPr/>
      </dsp:nvSpPr>
      <dsp:spPr>
        <a:xfrm>
          <a:off x="280670" y="1469170"/>
          <a:ext cx="3929380" cy="472320"/>
        </a:xfrm>
        <a:prstGeom prst="roundRect">
          <a:avLst/>
        </a:prstGeom>
        <a:solidFill>
          <a:schemeClr val="accent5"/>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Micro-Purchase Procedures</a:t>
          </a:r>
          <a:endParaRPr lang="en-US" sz="1800" kern="1200" dirty="0">
            <a:latin typeface="Chivo Light" panose="020B0604020202020204" charset="0"/>
          </a:endParaRPr>
        </a:p>
      </dsp:txBody>
      <dsp:txXfrm>
        <a:off x="303727" y="1492227"/>
        <a:ext cx="3883266" cy="426206"/>
      </dsp:txXfrm>
    </dsp:sp>
    <dsp:sp modelId="{2ACD8F6A-5294-4E57-93CB-CF8CE2814F9D}">
      <dsp:nvSpPr>
        <dsp:cNvPr id="0" name=""/>
        <dsp:cNvSpPr/>
      </dsp:nvSpPr>
      <dsp:spPr>
        <a:xfrm>
          <a:off x="0" y="2431090"/>
          <a:ext cx="5613400" cy="403200"/>
        </a:xfrm>
        <a:prstGeom prst="rect">
          <a:avLst/>
        </a:prstGeom>
        <a:no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72553E77-A842-4E83-972E-F899AF59539E}">
      <dsp:nvSpPr>
        <dsp:cNvPr id="0" name=""/>
        <dsp:cNvSpPr/>
      </dsp:nvSpPr>
      <dsp:spPr>
        <a:xfrm>
          <a:off x="280670" y="2194930"/>
          <a:ext cx="3929380" cy="472320"/>
        </a:xfrm>
        <a:prstGeom prst="roundRect">
          <a:avLst/>
        </a:prstGeom>
        <a:solidFill>
          <a:schemeClr val="accent5"/>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Small Purchase Procedures</a:t>
          </a:r>
          <a:endParaRPr lang="en-US" sz="1800" kern="1200" dirty="0">
            <a:latin typeface="Chivo Light" panose="020B0604020202020204" charset="0"/>
          </a:endParaRPr>
        </a:p>
      </dsp:txBody>
      <dsp:txXfrm>
        <a:off x="303727" y="2217987"/>
        <a:ext cx="3883266" cy="426206"/>
      </dsp:txXfrm>
    </dsp:sp>
    <dsp:sp modelId="{3A928960-05CF-4A5B-A526-BC95FB90BE44}">
      <dsp:nvSpPr>
        <dsp:cNvPr id="0" name=""/>
        <dsp:cNvSpPr/>
      </dsp:nvSpPr>
      <dsp:spPr>
        <a:xfrm>
          <a:off x="0" y="3156850"/>
          <a:ext cx="5613400" cy="403200"/>
        </a:xfrm>
        <a:prstGeom prst="rect">
          <a:avLst/>
        </a:prstGeom>
        <a:no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D01139DE-7819-4F11-85F7-FD2014518144}">
      <dsp:nvSpPr>
        <dsp:cNvPr id="0" name=""/>
        <dsp:cNvSpPr/>
      </dsp:nvSpPr>
      <dsp:spPr>
        <a:xfrm>
          <a:off x="280670" y="2920690"/>
          <a:ext cx="3929380" cy="472320"/>
        </a:xfrm>
        <a:prstGeom prst="roundRect">
          <a:avLst/>
        </a:prstGeom>
        <a:solidFill>
          <a:schemeClr val="accent5"/>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Formal Purchase Procedures</a:t>
          </a:r>
          <a:endParaRPr lang="en-US" sz="1800" kern="1200" dirty="0">
            <a:latin typeface="Chivo Light" panose="020B0604020202020204" charset="0"/>
          </a:endParaRPr>
        </a:p>
      </dsp:txBody>
      <dsp:txXfrm>
        <a:off x="303727" y="2943747"/>
        <a:ext cx="3883266" cy="42620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D1CE8-208D-4293-A70F-2FEB0F1DF834}">
      <dsp:nvSpPr>
        <dsp:cNvPr id="0" name=""/>
        <dsp:cNvSpPr/>
      </dsp:nvSpPr>
      <dsp:spPr>
        <a:xfrm>
          <a:off x="0" y="253810"/>
          <a:ext cx="5613400" cy="403200"/>
        </a:xfrm>
        <a:prstGeom prst="rect">
          <a:avLst/>
        </a:prstGeom>
        <a:no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23E0FF7F-701D-4217-9FB3-4EDDD0923C84}">
      <dsp:nvSpPr>
        <dsp:cNvPr id="0" name=""/>
        <dsp:cNvSpPr/>
      </dsp:nvSpPr>
      <dsp:spPr>
        <a:xfrm>
          <a:off x="280670" y="17650"/>
          <a:ext cx="3929380" cy="472320"/>
        </a:xfrm>
        <a:prstGeom prst="roundRect">
          <a:avLst/>
        </a:prstGeom>
        <a:solidFill>
          <a:schemeClr val="accent5"/>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Clear Description</a:t>
          </a:r>
          <a:endParaRPr lang="en-US" sz="1800" kern="1200" dirty="0">
            <a:latin typeface="Chivo Light" panose="020B0604020202020204" charset="0"/>
          </a:endParaRPr>
        </a:p>
      </dsp:txBody>
      <dsp:txXfrm>
        <a:off x="303727" y="40707"/>
        <a:ext cx="3883266" cy="426206"/>
      </dsp:txXfrm>
    </dsp:sp>
    <dsp:sp modelId="{C6C3EDA0-73BC-40B5-8246-34FC62B197A3}">
      <dsp:nvSpPr>
        <dsp:cNvPr id="0" name=""/>
        <dsp:cNvSpPr/>
      </dsp:nvSpPr>
      <dsp:spPr>
        <a:xfrm>
          <a:off x="0" y="979570"/>
          <a:ext cx="5613400" cy="403200"/>
        </a:xfrm>
        <a:prstGeom prst="rect">
          <a:avLst/>
        </a:prstGeom>
        <a:no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F1695CE4-8D30-40D0-93D9-5916DD201DD5}">
      <dsp:nvSpPr>
        <dsp:cNvPr id="0" name=""/>
        <dsp:cNvSpPr/>
      </dsp:nvSpPr>
      <dsp:spPr>
        <a:xfrm>
          <a:off x="280670" y="743410"/>
          <a:ext cx="3929380" cy="472320"/>
        </a:xfrm>
        <a:prstGeom prst="roundRect">
          <a:avLst/>
        </a:prstGeom>
        <a:solidFill>
          <a:schemeClr val="accent5"/>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Evaluation Procedures</a:t>
          </a:r>
          <a:endParaRPr lang="en-US" sz="1800" kern="1200" dirty="0">
            <a:latin typeface="Chivo Light" panose="020B0604020202020204" charset="0"/>
          </a:endParaRPr>
        </a:p>
      </dsp:txBody>
      <dsp:txXfrm>
        <a:off x="303727" y="766467"/>
        <a:ext cx="3883266" cy="426206"/>
      </dsp:txXfrm>
    </dsp:sp>
    <dsp:sp modelId="{DB06000D-2071-49C5-9EB8-9B8715DD783E}">
      <dsp:nvSpPr>
        <dsp:cNvPr id="0" name=""/>
        <dsp:cNvSpPr/>
      </dsp:nvSpPr>
      <dsp:spPr>
        <a:xfrm>
          <a:off x="0" y="1705330"/>
          <a:ext cx="5613400" cy="403200"/>
        </a:xfrm>
        <a:prstGeom prst="rect">
          <a:avLst/>
        </a:prstGeom>
        <a:no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4E08E453-2CC9-4D80-BECB-101EB5F93CC2}">
      <dsp:nvSpPr>
        <dsp:cNvPr id="0" name=""/>
        <dsp:cNvSpPr/>
      </dsp:nvSpPr>
      <dsp:spPr>
        <a:xfrm>
          <a:off x="280670" y="1469170"/>
          <a:ext cx="3929380" cy="472320"/>
        </a:xfrm>
        <a:prstGeom prst="roundRect">
          <a:avLst/>
        </a:prstGeom>
        <a:solidFill>
          <a:schemeClr val="accent5"/>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Micro-Purchase Procedures</a:t>
          </a:r>
          <a:endParaRPr lang="en-US" sz="1800" kern="1200" dirty="0">
            <a:latin typeface="Chivo Light" panose="020B0604020202020204" charset="0"/>
          </a:endParaRPr>
        </a:p>
      </dsp:txBody>
      <dsp:txXfrm>
        <a:off x="303727" y="1492227"/>
        <a:ext cx="3883266" cy="426206"/>
      </dsp:txXfrm>
    </dsp:sp>
    <dsp:sp modelId="{2ACD8F6A-5294-4E57-93CB-CF8CE2814F9D}">
      <dsp:nvSpPr>
        <dsp:cNvPr id="0" name=""/>
        <dsp:cNvSpPr/>
      </dsp:nvSpPr>
      <dsp:spPr>
        <a:xfrm>
          <a:off x="0" y="2431090"/>
          <a:ext cx="5613400" cy="403200"/>
        </a:xfrm>
        <a:prstGeom prst="rect">
          <a:avLst/>
        </a:prstGeom>
        <a:no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72553E77-A842-4E83-972E-F899AF59539E}">
      <dsp:nvSpPr>
        <dsp:cNvPr id="0" name=""/>
        <dsp:cNvSpPr/>
      </dsp:nvSpPr>
      <dsp:spPr>
        <a:xfrm>
          <a:off x="280670" y="2194930"/>
          <a:ext cx="3929380" cy="472320"/>
        </a:xfrm>
        <a:prstGeom prst="roundRect">
          <a:avLst/>
        </a:prstGeom>
        <a:solidFill>
          <a:schemeClr val="accent5"/>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Small Purchase Procedures</a:t>
          </a:r>
          <a:endParaRPr lang="en-US" sz="1800" kern="1200" dirty="0">
            <a:latin typeface="Chivo Light" panose="020B0604020202020204" charset="0"/>
          </a:endParaRPr>
        </a:p>
      </dsp:txBody>
      <dsp:txXfrm>
        <a:off x="303727" y="2217987"/>
        <a:ext cx="3883266" cy="426206"/>
      </dsp:txXfrm>
    </dsp:sp>
    <dsp:sp modelId="{3A928960-05CF-4A5B-A526-BC95FB90BE44}">
      <dsp:nvSpPr>
        <dsp:cNvPr id="0" name=""/>
        <dsp:cNvSpPr/>
      </dsp:nvSpPr>
      <dsp:spPr>
        <a:xfrm>
          <a:off x="0" y="3156850"/>
          <a:ext cx="5613400" cy="403200"/>
        </a:xfrm>
        <a:prstGeom prst="rect">
          <a:avLst/>
        </a:prstGeom>
        <a:no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D01139DE-7819-4F11-85F7-FD2014518144}">
      <dsp:nvSpPr>
        <dsp:cNvPr id="0" name=""/>
        <dsp:cNvSpPr/>
      </dsp:nvSpPr>
      <dsp:spPr>
        <a:xfrm>
          <a:off x="280670" y="2920690"/>
          <a:ext cx="3929380" cy="472320"/>
        </a:xfrm>
        <a:prstGeom prst="roundRect">
          <a:avLst/>
        </a:prstGeom>
        <a:solidFill>
          <a:schemeClr val="accent5"/>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Formal Purchase Procedures</a:t>
          </a:r>
          <a:endParaRPr lang="en-US" sz="1800" kern="1200" dirty="0">
            <a:latin typeface="Chivo Light" panose="020B0604020202020204" charset="0"/>
          </a:endParaRPr>
        </a:p>
      </dsp:txBody>
      <dsp:txXfrm>
        <a:off x="303727" y="2943747"/>
        <a:ext cx="3883266" cy="42620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D1CE8-208D-4293-A70F-2FEB0F1DF834}">
      <dsp:nvSpPr>
        <dsp:cNvPr id="0" name=""/>
        <dsp:cNvSpPr/>
      </dsp:nvSpPr>
      <dsp:spPr>
        <a:xfrm>
          <a:off x="0" y="253810"/>
          <a:ext cx="5613400" cy="403200"/>
        </a:xfrm>
        <a:prstGeom prst="rect">
          <a:avLst/>
        </a:prstGeom>
        <a:no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23E0FF7F-701D-4217-9FB3-4EDDD0923C84}">
      <dsp:nvSpPr>
        <dsp:cNvPr id="0" name=""/>
        <dsp:cNvSpPr/>
      </dsp:nvSpPr>
      <dsp:spPr>
        <a:xfrm>
          <a:off x="280670" y="17650"/>
          <a:ext cx="3929380" cy="472320"/>
        </a:xfrm>
        <a:prstGeom prst="roundRect">
          <a:avLst/>
        </a:prstGeom>
        <a:solidFill>
          <a:schemeClr val="accent5"/>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Clear Description</a:t>
          </a:r>
          <a:endParaRPr lang="en-US" sz="1800" kern="1200" dirty="0">
            <a:latin typeface="Chivo Light" panose="020B0604020202020204" charset="0"/>
          </a:endParaRPr>
        </a:p>
      </dsp:txBody>
      <dsp:txXfrm>
        <a:off x="303727" y="40707"/>
        <a:ext cx="3883266" cy="426206"/>
      </dsp:txXfrm>
    </dsp:sp>
    <dsp:sp modelId="{C6C3EDA0-73BC-40B5-8246-34FC62B197A3}">
      <dsp:nvSpPr>
        <dsp:cNvPr id="0" name=""/>
        <dsp:cNvSpPr/>
      </dsp:nvSpPr>
      <dsp:spPr>
        <a:xfrm>
          <a:off x="0" y="979570"/>
          <a:ext cx="5613400" cy="403200"/>
        </a:xfrm>
        <a:prstGeom prst="rect">
          <a:avLst/>
        </a:prstGeom>
        <a:no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F1695CE4-8D30-40D0-93D9-5916DD201DD5}">
      <dsp:nvSpPr>
        <dsp:cNvPr id="0" name=""/>
        <dsp:cNvSpPr/>
      </dsp:nvSpPr>
      <dsp:spPr>
        <a:xfrm>
          <a:off x="280670" y="743410"/>
          <a:ext cx="3929380" cy="472320"/>
        </a:xfrm>
        <a:prstGeom prst="roundRect">
          <a:avLst/>
        </a:prstGeom>
        <a:solidFill>
          <a:schemeClr val="accent5"/>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Evaluation Procedures</a:t>
          </a:r>
          <a:endParaRPr lang="en-US" sz="1800" kern="1200" dirty="0">
            <a:latin typeface="Chivo Light" panose="020B0604020202020204" charset="0"/>
          </a:endParaRPr>
        </a:p>
      </dsp:txBody>
      <dsp:txXfrm>
        <a:off x="303727" y="766467"/>
        <a:ext cx="3883266" cy="426206"/>
      </dsp:txXfrm>
    </dsp:sp>
    <dsp:sp modelId="{DB06000D-2071-49C5-9EB8-9B8715DD783E}">
      <dsp:nvSpPr>
        <dsp:cNvPr id="0" name=""/>
        <dsp:cNvSpPr/>
      </dsp:nvSpPr>
      <dsp:spPr>
        <a:xfrm>
          <a:off x="0" y="1705330"/>
          <a:ext cx="5613400" cy="403200"/>
        </a:xfrm>
        <a:prstGeom prst="rect">
          <a:avLst/>
        </a:prstGeom>
        <a:no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4E08E453-2CC9-4D80-BECB-101EB5F93CC2}">
      <dsp:nvSpPr>
        <dsp:cNvPr id="0" name=""/>
        <dsp:cNvSpPr/>
      </dsp:nvSpPr>
      <dsp:spPr>
        <a:xfrm>
          <a:off x="280670" y="1469170"/>
          <a:ext cx="3929380" cy="472320"/>
        </a:xfrm>
        <a:prstGeom prst="roundRect">
          <a:avLst/>
        </a:prstGeom>
        <a:solidFill>
          <a:schemeClr val="accent5"/>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Micro-Purchase Procedures</a:t>
          </a:r>
          <a:endParaRPr lang="en-US" sz="1800" kern="1200" dirty="0">
            <a:latin typeface="Chivo Light" panose="020B0604020202020204" charset="0"/>
          </a:endParaRPr>
        </a:p>
      </dsp:txBody>
      <dsp:txXfrm>
        <a:off x="303727" y="1492227"/>
        <a:ext cx="3883266" cy="426206"/>
      </dsp:txXfrm>
    </dsp:sp>
    <dsp:sp modelId="{2ACD8F6A-5294-4E57-93CB-CF8CE2814F9D}">
      <dsp:nvSpPr>
        <dsp:cNvPr id="0" name=""/>
        <dsp:cNvSpPr/>
      </dsp:nvSpPr>
      <dsp:spPr>
        <a:xfrm>
          <a:off x="0" y="2431090"/>
          <a:ext cx="5613400" cy="403200"/>
        </a:xfrm>
        <a:prstGeom prst="rect">
          <a:avLst/>
        </a:prstGeom>
        <a:no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72553E77-A842-4E83-972E-F899AF59539E}">
      <dsp:nvSpPr>
        <dsp:cNvPr id="0" name=""/>
        <dsp:cNvSpPr/>
      </dsp:nvSpPr>
      <dsp:spPr>
        <a:xfrm>
          <a:off x="280670" y="2194930"/>
          <a:ext cx="3929380" cy="472320"/>
        </a:xfrm>
        <a:prstGeom prst="roundRect">
          <a:avLst/>
        </a:prstGeom>
        <a:solidFill>
          <a:schemeClr val="accent5"/>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Small Purchase Procedures</a:t>
          </a:r>
          <a:endParaRPr lang="en-US" sz="1800" kern="1200" dirty="0">
            <a:latin typeface="Chivo Light" panose="020B0604020202020204" charset="0"/>
          </a:endParaRPr>
        </a:p>
      </dsp:txBody>
      <dsp:txXfrm>
        <a:off x="303727" y="2217987"/>
        <a:ext cx="3883266" cy="426206"/>
      </dsp:txXfrm>
    </dsp:sp>
    <dsp:sp modelId="{3A928960-05CF-4A5B-A526-BC95FB90BE44}">
      <dsp:nvSpPr>
        <dsp:cNvPr id="0" name=""/>
        <dsp:cNvSpPr/>
      </dsp:nvSpPr>
      <dsp:spPr>
        <a:xfrm>
          <a:off x="0" y="3156850"/>
          <a:ext cx="5613400" cy="403200"/>
        </a:xfrm>
        <a:prstGeom prst="rect">
          <a:avLst/>
        </a:prstGeom>
        <a:no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D01139DE-7819-4F11-85F7-FD2014518144}">
      <dsp:nvSpPr>
        <dsp:cNvPr id="0" name=""/>
        <dsp:cNvSpPr/>
      </dsp:nvSpPr>
      <dsp:spPr>
        <a:xfrm>
          <a:off x="280670" y="2920690"/>
          <a:ext cx="3929380" cy="472320"/>
        </a:xfrm>
        <a:prstGeom prst="roundRect">
          <a:avLst/>
        </a:prstGeom>
        <a:solidFill>
          <a:schemeClr val="accent5"/>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Formal Purchase Procedures</a:t>
          </a:r>
          <a:endParaRPr lang="en-US" sz="1800" kern="1200" dirty="0">
            <a:latin typeface="Chivo Light" panose="020B0604020202020204" charset="0"/>
          </a:endParaRPr>
        </a:p>
      </dsp:txBody>
      <dsp:txXfrm>
        <a:off x="303727" y="2943747"/>
        <a:ext cx="3883266"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D13ED-33E3-4635-89E4-484973C73049}">
      <dsp:nvSpPr>
        <dsp:cNvPr id="0" name=""/>
        <dsp:cNvSpPr/>
      </dsp:nvSpPr>
      <dsp:spPr>
        <a:xfrm>
          <a:off x="0" y="0"/>
          <a:ext cx="4829081" cy="1020221"/>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solidFill>
                <a:schemeClr val="tx1"/>
              </a:solidFill>
              <a:latin typeface="Chivo" panose="020B0604020202020204" charset="0"/>
            </a:rPr>
            <a:t>Provide same information to all suppliers</a:t>
          </a:r>
          <a:endParaRPr lang="en-US" sz="2300" kern="1200" dirty="0">
            <a:solidFill>
              <a:schemeClr val="tx1"/>
            </a:solidFill>
            <a:latin typeface="Chivo" panose="020B0604020202020204" charset="0"/>
          </a:endParaRPr>
        </a:p>
      </dsp:txBody>
      <dsp:txXfrm>
        <a:off x="29881" y="29881"/>
        <a:ext cx="3728183" cy="960459"/>
      </dsp:txXfrm>
    </dsp:sp>
    <dsp:sp modelId="{52FD18C3-AF83-4BE2-9625-9E8A2C6B06E0}">
      <dsp:nvSpPr>
        <dsp:cNvPr id="0" name=""/>
        <dsp:cNvSpPr/>
      </dsp:nvSpPr>
      <dsp:spPr>
        <a:xfrm>
          <a:off x="426095" y="1190258"/>
          <a:ext cx="4829081" cy="1020221"/>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solidFill>
                <a:schemeClr val="tx1"/>
              </a:solidFill>
              <a:latin typeface="Chivo" panose="020B0604020202020204" charset="0"/>
            </a:rPr>
            <a:t>Choose lowest priced supplier</a:t>
          </a:r>
          <a:endParaRPr lang="en-US" sz="2300" kern="1200" dirty="0">
            <a:solidFill>
              <a:schemeClr val="tx1"/>
            </a:solidFill>
            <a:latin typeface="Chivo" panose="020B0604020202020204" charset="0"/>
          </a:endParaRPr>
        </a:p>
      </dsp:txBody>
      <dsp:txXfrm>
        <a:off x="455976" y="1220139"/>
        <a:ext cx="3680079" cy="960459"/>
      </dsp:txXfrm>
    </dsp:sp>
    <dsp:sp modelId="{178B2F16-AC06-4A1F-BF7E-4F42A404DA15}">
      <dsp:nvSpPr>
        <dsp:cNvPr id="0" name=""/>
        <dsp:cNvSpPr/>
      </dsp:nvSpPr>
      <dsp:spPr>
        <a:xfrm>
          <a:off x="852190" y="2380516"/>
          <a:ext cx="4829081" cy="1020221"/>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solidFill>
                <a:schemeClr val="tx1"/>
              </a:solidFill>
              <a:latin typeface="Chivo" panose="020B0604020202020204" charset="0"/>
            </a:rPr>
            <a:t>Maintain written documentation of quotes</a:t>
          </a:r>
          <a:endParaRPr lang="en-US" sz="2300" kern="1200" dirty="0">
            <a:solidFill>
              <a:schemeClr val="tx1"/>
            </a:solidFill>
            <a:latin typeface="Chivo" panose="020B0604020202020204" charset="0"/>
          </a:endParaRPr>
        </a:p>
      </dsp:txBody>
      <dsp:txXfrm>
        <a:off x="882071" y="2410397"/>
        <a:ext cx="3680079" cy="960459"/>
      </dsp:txXfrm>
    </dsp:sp>
    <dsp:sp modelId="{F04A4B85-193C-4B0C-838C-C7ED32416A9D}">
      <dsp:nvSpPr>
        <dsp:cNvPr id="0" name=""/>
        <dsp:cNvSpPr/>
      </dsp:nvSpPr>
      <dsp:spPr>
        <a:xfrm>
          <a:off x="4165937" y="773667"/>
          <a:ext cx="663143" cy="663143"/>
        </a:xfrm>
        <a:prstGeom prst="downArrow">
          <a:avLst>
            <a:gd name="adj1" fmla="val 55000"/>
            <a:gd name="adj2" fmla="val 45000"/>
          </a:avLst>
        </a:prstGeom>
        <a:solidFill>
          <a:schemeClr val="accent1">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latin typeface="Chivo" panose="020B0604020202020204" charset="0"/>
          </a:endParaRPr>
        </a:p>
      </dsp:txBody>
      <dsp:txXfrm>
        <a:off x="4315144" y="773667"/>
        <a:ext cx="364729" cy="499015"/>
      </dsp:txXfrm>
    </dsp:sp>
    <dsp:sp modelId="{BAB3BAED-A1A0-445A-9F0E-5B05449F3F5F}">
      <dsp:nvSpPr>
        <dsp:cNvPr id="0" name=""/>
        <dsp:cNvSpPr/>
      </dsp:nvSpPr>
      <dsp:spPr>
        <a:xfrm>
          <a:off x="4592032" y="1957124"/>
          <a:ext cx="663143" cy="663143"/>
        </a:xfrm>
        <a:prstGeom prst="downArrow">
          <a:avLst>
            <a:gd name="adj1" fmla="val 55000"/>
            <a:gd name="adj2" fmla="val 45000"/>
          </a:avLst>
        </a:prstGeom>
        <a:solidFill>
          <a:schemeClr val="accent1">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latin typeface="Chivo" panose="020B0604020202020204" charset="0"/>
          </a:endParaRPr>
        </a:p>
      </dsp:txBody>
      <dsp:txXfrm>
        <a:off x="4741239" y="1957124"/>
        <a:ext cx="364729" cy="49901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D1CE8-208D-4293-A70F-2FEB0F1DF834}">
      <dsp:nvSpPr>
        <dsp:cNvPr id="0" name=""/>
        <dsp:cNvSpPr/>
      </dsp:nvSpPr>
      <dsp:spPr>
        <a:xfrm>
          <a:off x="0" y="253810"/>
          <a:ext cx="5613400" cy="403200"/>
        </a:xfrm>
        <a:prstGeom prst="rect">
          <a:avLst/>
        </a:prstGeom>
        <a:no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23E0FF7F-701D-4217-9FB3-4EDDD0923C84}">
      <dsp:nvSpPr>
        <dsp:cNvPr id="0" name=""/>
        <dsp:cNvSpPr/>
      </dsp:nvSpPr>
      <dsp:spPr>
        <a:xfrm>
          <a:off x="280670" y="17650"/>
          <a:ext cx="3929380" cy="472320"/>
        </a:xfrm>
        <a:prstGeom prst="roundRect">
          <a:avLst/>
        </a:prstGeom>
        <a:solidFill>
          <a:schemeClr val="accent5"/>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Clear Description</a:t>
          </a:r>
          <a:endParaRPr lang="en-US" sz="1800" kern="1200" dirty="0">
            <a:latin typeface="Chivo Light" panose="020B0604020202020204" charset="0"/>
          </a:endParaRPr>
        </a:p>
      </dsp:txBody>
      <dsp:txXfrm>
        <a:off x="303727" y="40707"/>
        <a:ext cx="3883266" cy="426206"/>
      </dsp:txXfrm>
    </dsp:sp>
    <dsp:sp modelId="{C6C3EDA0-73BC-40B5-8246-34FC62B197A3}">
      <dsp:nvSpPr>
        <dsp:cNvPr id="0" name=""/>
        <dsp:cNvSpPr/>
      </dsp:nvSpPr>
      <dsp:spPr>
        <a:xfrm>
          <a:off x="0" y="979570"/>
          <a:ext cx="5613400" cy="403200"/>
        </a:xfrm>
        <a:prstGeom prst="rect">
          <a:avLst/>
        </a:prstGeom>
        <a:no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F1695CE4-8D30-40D0-93D9-5916DD201DD5}">
      <dsp:nvSpPr>
        <dsp:cNvPr id="0" name=""/>
        <dsp:cNvSpPr/>
      </dsp:nvSpPr>
      <dsp:spPr>
        <a:xfrm>
          <a:off x="280670" y="743410"/>
          <a:ext cx="3929380" cy="472320"/>
        </a:xfrm>
        <a:prstGeom prst="roundRect">
          <a:avLst/>
        </a:prstGeom>
        <a:solidFill>
          <a:schemeClr val="accent5"/>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Evaluation Procedures</a:t>
          </a:r>
          <a:endParaRPr lang="en-US" sz="1800" kern="1200" dirty="0">
            <a:latin typeface="Chivo Light" panose="020B0604020202020204" charset="0"/>
          </a:endParaRPr>
        </a:p>
      </dsp:txBody>
      <dsp:txXfrm>
        <a:off x="303727" y="766467"/>
        <a:ext cx="3883266" cy="426206"/>
      </dsp:txXfrm>
    </dsp:sp>
    <dsp:sp modelId="{DB06000D-2071-49C5-9EB8-9B8715DD783E}">
      <dsp:nvSpPr>
        <dsp:cNvPr id="0" name=""/>
        <dsp:cNvSpPr/>
      </dsp:nvSpPr>
      <dsp:spPr>
        <a:xfrm>
          <a:off x="0" y="1705330"/>
          <a:ext cx="5613400" cy="403200"/>
        </a:xfrm>
        <a:prstGeom prst="rect">
          <a:avLst/>
        </a:prstGeom>
        <a:no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4E08E453-2CC9-4D80-BECB-101EB5F93CC2}">
      <dsp:nvSpPr>
        <dsp:cNvPr id="0" name=""/>
        <dsp:cNvSpPr/>
      </dsp:nvSpPr>
      <dsp:spPr>
        <a:xfrm>
          <a:off x="280670" y="1469170"/>
          <a:ext cx="3929380" cy="472320"/>
        </a:xfrm>
        <a:prstGeom prst="roundRect">
          <a:avLst/>
        </a:prstGeom>
        <a:solidFill>
          <a:schemeClr val="accent5"/>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Micro-Purchase Procedures</a:t>
          </a:r>
          <a:endParaRPr lang="en-US" sz="1800" kern="1200" dirty="0">
            <a:latin typeface="Chivo Light" panose="020B0604020202020204" charset="0"/>
          </a:endParaRPr>
        </a:p>
      </dsp:txBody>
      <dsp:txXfrm>
        <a:off x="303727" y="1492227"/>
        <a:ext cx="3883266" cy="426206"/>
      </dsp:txXfrm>
    </dsp:sp>
    <dsp:sp modelId="{2ACD8F6A-5294-4E57-93CB-CF8CE2814F9D}">
      <dsp:nvSpPr>
        <dsp:cNvPr id="0" name=""/>
        <dsp:cNvSpPr/>
      </dsp:nvSpPr>
      <dsp:spPr>
        <a:xfrm>
          <a:off x="0" y="2431090"/>
          <a:ext cx="5613400" cy="403200"/>
        </a:xfrm>
        <a:prstGeom prst="rect">
          <a:avLst/>
        </a:prstGeom>
        <a:no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72553E77-A842-4E83-972E-F899AF59539E}">
      <dsp:nvSpPr>
        <dsp:cNvPr id="0" name=""/>
        <dsp:cNvSpPr/>
      </dsp:nvSpPr>
      <dsp:spPr>
        <a:xfrm>
          <a:off x="280670" y="2194930"/>
          <a:ext cx="3929380" cy="472320"/>
        </a:xfrm>
        <a:prstGeom prst="roundRect">
          <a:avLst/>
        </a:prstGeom>
        <a:solidFill>
          <a:schemeClr val="accent5"/>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Small Purchase Procedures</a:t>
          </a:r>
          <a:endParaRPr lang="en-US" sz="1800" kern="1200" dirty="0">
            <a:latin typeface="Chivo Light" panose="020B0604020202020204" charset="0"/>
          </a:endParaRPr>
        </a:p>
      </dsp:txBody>
      <dsp:txXfrm>
        <a:off x="303727" y="2217987"/>
        <a:ext cx="3883266" cy="426206"/>
      </dsp:txXfrm>
    </dsp:sp>
    <dsp:sp modelId="{3A928960-05CF-4A5B-A526-BC95FB90BE44}">
      <dsp:nvSpPr>
        <dsp:cNvPr id="0" name=""/>
        <dsp:cNvSpPr/>
      </dsp:nvSpPr>
      <dsp:spPr>
        <a:xfrm>
          <a:off x="0" y="3156850"/>
          <a:ext cx="5613400" cy="403200"/>
        </a:xfrm>
        <a:prstGeom prst="rect">
          <a:avLst/>
        </a:prstGeom>
        <a:no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D01139DE-7819-4F11-85F7-FD2014518144}">
      <dsp:nvSpPr>
        <dsp:cNvPr id="0" name=""/>
        <dsp:cNvSpPr/>
      </dsp:nvSpPr>
      <dsp:spPr>
        <a:xfrm>
          <a:off x="280670" y="2920690"/>
          <a:ext cx="3929380" cy="472320"/>
        </a:xfrm>
        <a:prstGeom prst="roundRect">
          <a:avLst/>
        </a:prstGeom>
        <a:solidFill>
          <a:schemeClr val="accent5"/>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Formal Purchase Procedures</a:t>
          </a:r>
          <a:endParaRPr lang="en-US" sz="1800" kern="1200" dirty="0">
            <a:latin typeface="Chivo Light" panose="020B0604020202020204" charset="0"/>
          </a:endParaRPr>
        </a:p>
      </dsp:txBody>
      <dsp:txXfrm>
        <a:off x="303727" y="2943747"/>
        <a:ext cx="3883266" cy="42620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D1CE8-208D-4293-A70F-2FEB0F1DF834}">
      <dsp:nvSpPr>
        <dsp:cNvPr id="0" name=""/>
        <dsp:cNvSpPr/>
      </dsp:nvSpPr>
      <dsp:spPr>
        <a:xfrm>
          <a:off x="0" y="253810"/>
          <a:ext cx="5613400" cy="403200"/>
        </a:xfrm>
        <a:prstGeom prst="rect">
          <a:avLst/>
        </a:prstGeom>
        <a:noFill/>
        <a:ln w="25400" cap="flat" cmpd="sng" algn="ctr">
          <a:solidFill>
            <a:schemeClr val="accent2"/>
          </a:solidFill>
          <a:prstDash val="solid"/>
        </a:ln>
        <a:effectLst/>
      </dsp:spPr>
      <dsp:style>
        <a:lnRef idx="2">
          <a:schemeClr val="accent5"/>
        </a:lnRef>
        <a:fillRef idx="1">
          <a:schemeClr val="lt1"/>
        </a:fillRef>
        <a:effectRef idx="0">
          <a:schemeClr val="accent5"/>
        </a:effectRef>
        <a:fontRef idx="minor">
          <a:schemeClr val="dk1"/>
        </a:fontRef>
      </dsp:style>
    </dsp:sp>
    <dsp:sp modelId="{23E0FF7F-701D-4217-9FB3-4EDDD0923C84}">
      <dsp:nvSpPr>
        <dsp:cNvPr id="0" name=""/>
        <dsp:cNvSpPr/>
      </dsp:nvSpPr>
      <dsp:spPr>
        <a:xfrm>
          <a:off x="280670" y="17650"/>
          <a:ext cx="3929380" cy="472320"/>
        </a:xfrm>
        <a:prstGeom prst="roundRect">
          <a:avLst/>
        </a:prstGeom>
        <a:solidFill>
          <a:schemeClr val="accent2"/>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Noncompetitive Procurement</a:t>
          </a:r>
          <a:endParaRPr lang="en-US" sz="1800" kern="1200" dirty="0">
            <a:latin typeface="Chivo Light" panose="020B0604020202020204" charset="0"/>
          </a:endParaRPr>
        </a:p>
      </dsp:txBody>
      <dsp:txXfrm>
        <a:off x="303727" y="40707"/>
        <a:ext cx="3883266" cy="426206"/>
      </dsp:txXfrm>
    </dsp:sp>
    <dsp:sp modelId="{C6C3EDA0-73BC-40B5-8246-34FC62B197A3}">
      <dsp:nvSpPr>
        <dsp:cNvPr id="0" name=""/>
        <dsp:cNvSpPr/>
      </dsp:nvSpPr>
      <dsp:spPr>
        <a:xfrm>
          <a:off x="0" y="979570"/>
          <a:ext cx="5613400" cy="4032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F1695CE4-8D30-40D0-93D9-5916DD201DD5}">
      <dsp:nvSpPr>
        <dsp:cNvPr id="0" name=""/>
        <dsp:cNvSpPr/>
      </dsp:nvSpPr>
      <dsp:spPr>
        <a:xfrm>
          <a:off x="280670" y="743410"/>
          <a:ext cx="3929380" cy="472320"/>
        </a:xfrm>
        <a:prstGeom prst="roundRect">
          <a:avLst/>
        </a:prstGeom>
        <a:solidFill>
          <a:schemeClr val="accent2"/>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SWAM Businesses and Labor Surplus Area Firms</a:t>
          </a:r>
          <a:endParaRPr lang="en-US" sz="1800" kern="1200" dirty="0">
            <a:latin typeface="Chivo Light" panose="020B0604020202020204" charset="0"/>
          </a:endParaRPr>
        </a:p>
      </dsp:txBody>
      <dsp:txXfrm>
        <a:off x="303727" y="766467"/>
        <a:ext cx="3883266" cy="426206"/>
      </dsp:txXfrm>
    </dsp:sp>
    <dsp:sp modelId="{DB06000D-2071-49C5-9EB8-9B8715DD783E}">
      <dsp:nvSpPr>
        <dsp:cNvPr id="0" name=""/>
        <dsp:cNvSpPr/>
      </dsp:nvSpPr>
      <dsp:spPr>
        <a:xfrm>
          <a:off x="0" y="1705330"/>
          <a:ext cx="5613400" cy="4032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4E08E453-2CC9-4D80-BECB-101EB5F93CC2}">
      <dsp:nvSpPr>
        <dsp:cNvPr id="0" name=""/>
        <dsp:cNvSpPr/>
      </dsp:nvSpPr>
      <dsp:spPr>
        <a:xfrm>
          <a:off x="280670" y="1469170"/>
          <a:ext cx="3929380" cy="472320"/>
        </a:xfrm>
        <a:prstGeom prst="roundRect">
          <a:avLst/>
        </a:prstGeom>
        <a:solidFill>
          <a:schemeClr val="accent2"/>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Cost and Price Analysis</a:t>
          </a:r>
          <a:endParaRPr lang="en-US" sz="1800" kern="1200" dirty="0">
            <a:latin typeface="Chivo Light" panose="020B0604020202020204" charset="0"/>
          </a:endParaRPr>
        </a:p>
      </dsp:txBody>
      <dsp:txXfrm>
        <a:off x="303727" y="1492227"/>
        <a:ext cx="3883266" cy="426206"/>
      </dsp:txXfrm>
    </dsp:sp>
    <dsp:sp modelId="{2ACD8F6A-5294-4E57-93CB-CF8CE2814F9D}">
      <dsp:nvSpPr>
        <dsp:cNvPr id="0" name=""/>
        <dsp:cNvSpPr/>
      </dsp:nvSpPr>
      <dsp:spPr>
        <a:xfrm>
          <a:off x="0" y="2431090"/>
          <a:ext cx="5613400" cy="4032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2553E77-A842-4E83-972E-F899AF59539E}">
      <dsp:nvSpPr>
        <dsp:cNvPr id="0" name=""/>
        <dsp:cNvSpPr/>
      </dsp:nvSpPr>
      <dsp:spPr>
        <a:xfrm>
          <a:off x="280670" y="2194930"/>
          <a:ext cx="3929380" cy="472320"/>
        </a:xfrm>
        <a:prstGeom prst="roundRect">
          <a:avLst/>
        </a:prstGeom>
        <a:solidFill>
          <a:schemeClr val="accent2"/>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Procurement Review</a:t>
          </a:r>
          <a:endParaRPr lang="en-US" sz="1800" kern="1200" dirty="0">
            <a:latin typeface="Chivo Light" panose="020B0604020202020204" charset="0"/>
          </a:endParaRPr>
        </a:p>
      </dsp:txBody>
      <dsp:txXfrm>
        <a:off x="303727" y="2217987"/>
        <a:ext cx="3883266" cy="426206"/>
      </dsp:txXfrm>
    </dsp:sp>
    <dsp:sp modelId="{3A928960-05CF-4A5B-A526-BC95FB90BE44}">
      <dsp:nvSpPr>
        <dsp:cNvPr id="0" name=""/>
        <dsp:cNvSpPr/>
      </dsp:nvSpPr>
      <dsp:spPr>
        <a:xfrm>
          <a:off x="0" y="3156850"/>
          <a:ext cx="5613400" cy="4032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D01139DE-7819-4F11-85F7-FD2014518144}">
      <dsp:nvSpPr>
        <dsp:cNvPr id="0" name=""/>
        <dsp:cNvSpPr/>
      </dsp:nvSpPr>
      <dsp:spPr>
        <a:xfrm>
          <a:off x="280670" y="2920690"/>
          <a:ext cx="3929380" cy="472320"/>
        </a:xfrm>
        <a:prstGeom prst="roundRect">
          <a:avLst/>
        </a:prstGeom>
        <a:solidFill>
          <a:schemeClr val="accent2"/>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Geographic Preference</a:t>
          </a:r>
          <a:endParaRPr lang="en-US" sz="1800" kern="1200" dirty="0">
            <a:latin typeface="Chivo Light" panose="020B0604020202020204" charset="0"/>
          </a:endParaRPr>
        </a:p>
      </dsp:txBody>
      <dsp:txXfrm>
        <a:off x="303727" y="2943747"/>
        <a:ext cx="3883266" cy="42620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D1CE8-208D-4293-A70F-2FEB0F1DF834}">
      <dsp:nvSpPr>
        <dsp:cNvPr id="0" name=""/>
        <dsp:cNvSpPr/>
      </dsp:nvSpPr>
      <dsp:spPr>
        <a:xfrm>
          <a:off x="0" y="253810"/>
          <a:ext cx="5613400" cy="403200"/>
        </a:xfrm>
        <a:prstGeom prst="rect">
          <a:avLst/>
        </a:prstGeom>
        <a:noFill/>
        <a:ln w="25400" cap="flat" cmpd="sng" algn="ctr">
          <a:solidFill>
            <a:schemeClr val="accent2"/>
          </a:solidFill>
          <a:prstDash val="solid"/>
        </a:ln>
        <a:effectLst/>
      </dsp:spPr>
      <dsp:style>
        <a:lnRef idx="2">
          <a:schemeClr val="accent5"/>
        </a:lnRef>
        <a:fillRef idx="1">
          <a:schemeClr val="lt1"/>
        </a:fillRef>
        <a:effectRef idx="0">
          <a:schemeClr val="accent5"/>
        </a:effectRef>
        <a:fontRef idx="minor">
          <a:schemeClr val="dk1"/>
        </a:fontRef>
      </dsp:style>
    </dsp:sp>
    <dsp:sp modelId="{23E0FF7F-701D-4217-9FB3-4EDDD0923C84}">
      <dsp:nvSpPr>
        <dsp:cNvPr id="0" name=""/>
        <dsp:cNvSpPr/>
      </dsp:nvSpPr>
      <dsp:spPr>
        <a:xfrm>
          <a:off x="280670" y="17650"/>
          <a:ext cx="3929380" cy="472320"/>
        </a:xfrm>
        <a:prstGeom prst="roundRect">
          <a:avLst/>
        </a:prstGeom>
        <a:solidFill>
          <a:schemeClr val="accent2"/>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Noncompetitive Procurement</a:t>
          </a:r>
          <a:endParaRPr lang="en-US" sz="1800" kern="1200" dirty="0">
            <a:latin typeface="Chivo Light" panose="020B0604020202020204" charset="0"/>
          </a:endParaRPr>
        </a:p>
      </dsp:txBody>
      <dsp:txXfrm>
        <a:off x="303727" y="40707"/>
        <a:ext cx="3883266" cy="426206"/>
      </dsp:txXfrm>
    </dsp:sp>
    <dsp:sp modelId="{C6C3EDA0-73BC-40B5-8246-34FC62B197A3}">
      <dsp:nvSpPr>
        <dsp:cNvPr id="0" name=""/>
        <dsp:cNvSpPr/>
      </dsp:nvSpPr>
      <dsp:spPr>
        <a:xfrm>
          <a:off x="0" y="979570"/>
          <a:ext cx="5613400" cy="4032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F1695CE4-8D30-40D0-93D9-5916DD201DD5}">
      <dsp:nvSpPr>
        <dsp:cNvPr id="0" name=""/>
        <dsp:cNvSpPr/>
      </dsp:nvSpPr>
      <dsp:spPr>
        <a:xfrm>
          <a:off x="280670" y="743410"/>
          <a:ext cx="3929380" cy="472320"/>
        </a:xfrm>
        <a:prstGeom prst="roundRect">
          <a:avLst/>
        </a:prstGeom>
        <a:solidFill>
          <a:schemeClr val="accent2"/>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SWAM Businesses and Labor Surplus Area Firms</a:t>
          </a:r>
          <a:endParaRPr lang="en-US" sz="1800" kern="1200" dirty="0">
            <a:latin typeface="Chivo Light" panose="020B0604020202020204" charset="0"/>
          </a:endParaRPr>
        </a:p>
      </dsp:txBody>
      <dsp:txXfrm>
        <a:off x="303727" y="766467"/>
        <a:ext cx="3883266" cy="426206"/>
      </dsp:txXfrm>
    </dsp:sp>
    <dsp:sp modelId="{DB06000D-2071-49C5-9EB8-9B8715DD783E}">
      <dsp:nvSpPr>
        <dsp:cNvPr id="0" name=""/>
        <dsp:cNvSpPr/>
      </dsp:nvSpPr>
      <dsp:spPr>
        <a:xfrm>
          <a:off x="0" y="1705330"/>
          <a:ext cx="5613400" cy="4032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4E08E453-2CC9-4D80-BECB-101EB5F93CC2}">
      <dsp:nvSpPr>
        <dsp:cNvPr id="0" name=""/>
        <dsp:cNvSpPr/>
      </dsp:nvSpPr>
      <dsp:spPr>
        <a:xfrm>
          <a:off x="280670" y="1469170"/>
          <a:ext cx="3929380" cy="472320"/>
        </a:xfrm>
        <a:prstGeom prst="roundRect">
          <a:avLst/>
        </a:prstGeom>
        <a:solidFill>
          <a:schemeClr val="accent2"/>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Cost and Price Analysis</a:t>
          </a:r>
          <a:endParaRPr lang="en-US" sz="1800" kern="1200" dirty="0">
            <a:latin typeface="Chivo Light" panose="020B0604020202020204" charset="0"/>
          </a:endParaRPr>
        </a:p>
      </dsp:txBody>
      <dsp:txXfrm>
        <a:off x="303727" y="1492227"/>
        <a:ext cx="3883266" cy="426206"/>
      </dsp:txXfrm>
    </dsp:sp>
    <dsp:sp modelId="{2ACD8F6A-5294-4E57-93CB-CF8CE2814F9D}">
      <dsp:nvSpPr>
        <dsp:cNvPr id="0" name=""/>
        <dsp:cNvSpPr/>
      </dsp:nvSpPr>
      <dsp:spPr>
        <a:xfrm>
          <a:off x="0" y="2431090"/>
          <a:ext cx="5613400" cy="4032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2553E77-A842-4E83-972E-F899AF59539E}">
      <dsp:nvSpPr>
        <dsp:cNvPr id="0" name=""/>
        <dsp:cNvSpPr/>
      </dsp:nvSpPr>
      <dsp:spPr>
        <a:xfrm>
          <a:off x="280670" y="2194930"/>
          <a:ext cx="3929380" cy="472320"/>
        </a:xfrm>
        <a:prstGeom prst="roundRect">
          <a:avLst/>
        </a:prstGeom>
        <a:solidFill>
          <a:schemeClr val="accent2"/>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Procurement Review</a:t>
          </a:r>
          <a:endParaRPr lang="en-US" sz="1800" kern="1200" dirty="0">
            <a:latin typeface="Chivo Light" panose="020B0604020202020204" charset="0"/>
          </a:endParaRPr>
        </a:p>
      </dsp:txBody>
      <dsp:txXfrm>
        <a:off x="303727" y="2217987"/>
        <a:ext cx="3883266" cy="426206"/>
      </dsp:txXfrm>
    </dsp:sp>
    <dsp:sp modelId="{3A928960-05CF-4A5B-A526-BC95FB90BE44}">
      <dsp:nvSpPr>
        <dsp:cNvPr id="0" name=""/>
        <dsp:cNvSpPr/>
      </dsp:nvSpPr>
      <dsp:spPr>
        <a:xfrm>
          <a:off x="0" y="3156850"/>
          <a:ext cx="5613400" cy="4032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D01139DE-7819-4F11-85F7-FD2014518144}">
      <dsp:nvSpPr>
        <dsp:cNvPr id="0" name=""/>
        <dsp:cNvSpPr/>
      </dsp:nvSpPr>
      <dsp:spPr>
        <a:xfrm>
          <a:off x="280670" y="2920690"/>
          <a:ext cx="3929380" cy="472320"/>
        </a:xfrm>
        <a:prstGeom prst="roundRect">
          <a:avLst/>
        </a:prstGeom>
        <a:solidFill>
          <a:schemeClr val="accent2"/>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Geographic Preference</a:t>
          </a:r>
          <a:endParaRPr lang="en-US" sz="1800" kern="1200" dirty="0">
            <a:latin typeface="Chivo Light" panose="020B0604020202020204" charset="0"/>
          </a:endParaRPr>
        </a:p>
      </dsp:txBody>
      <dsp:txXfrm>
        <a:off x="303727" y="2943747"/>
        <a:ext cx="3883266" cy="42620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D1CE8-208D-4293-A70F-2FEB0F1DF834}">
      <dsp:nvSpPr>
        <dsp:cNvPr id="0" name=""/>
        <dsp:cNvSpPr/>
      </dsp:nvSpPr>
      <dsp:spPr>
        <a:xfrm>
          <a:off x="0" y="253810"/>
          <a:ext cx="5613400" cy="403200"/>
        </a:xfrm>
        <a:prstGeom prst="rect">
          <a:avLst/>
        </a:prstGeom>
        <a:noFill/>
        <a:ln w="25400" cap="flat" cmpd="sng" algn="ctr">
          <a:solidFill>
            <a:schemeClr val="accent2"/>
          </a:solidFill>
          <a:prstDash val="solid"/>
        </a:ln>
        <a:effectLst/>
      </dsp:spPr>
      <dsp:style>
        <a:lnRef idx="2">
          <a:schemeClr val="accent5"/>
        </a:lnRef>
        <a:fillRef idx="1">
          <a:schemeClr val="lt1"/>
        </a:fillRef>
        <a:effectRef idx="0">
          <a:schemeClr val="accent5"/>
        </a:effectRef>
        <a:fontRef idx="minor">
          <a:schemeClr val="dk1"/>
        </a:fontRef>
      </dsp:style>
    </dsp:sp>
    <dsp:sp modelId="{23E0FF7F-701D-4217-9FB3-4EDDD0923C84}">
      <dsp:nvSpPr>
        <dsp:cNvPr id="0" name=""/>
        <dsp:cNvSpPr/>
      </dsp:nvSpPr>
      <dsp:spPr>
        <a:xfrm>
          <a:off x="280670" y="17650"/>
          <a:ext cx="3929380" cy="472320"/>
        </a:xfrm>
        <a:prstGeom prst="roundRect">
          <a:avLst/>
        </a:prstGeom>
        <a:solidFill>
          <a:schemeClr val="accent2"/>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Noncompetitive Procurement</a:t>
          </a:r>
          <a:endParaRPr lang="en-US" sz="1800" kern="1200" dirty="0">
            <a:latin typeface="Chivo Light" panose="020B0604020202020204" charset="0"/>
          </a:endParaRPr>
        </a:p>
      </dsp:txBody>
      <dsp:txXfrm>
        <a:off x="303727" y="40707"/>
        <a:ext cx="3883266" cy="426206"/>
      </dsp:txXfrm>
    </dsp:sp>
    <dsp:sp modelId="{C6C3EDA0-73BC-40B5-8246-34FC62B197A3}">
      <dsp:nvSpPr>
        <dsp:cNvPr id="0" name=""/>
        <dsp:cNvSpPr/>
      </dsp:nvSpPr>
      <dsp:spPr>
        <a:xfrm>
          <a:off x="0" y="979570"/>
          <a:ext cx="5613400" cy="4032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F1695CE4-8D30-40D0-93D9-5916DD201DD5}">
      <dsp:nvSpPr>
        <dsp:cNvPr id="0" name=""/>
        <dsp:cNvSpPr/>
      </dsp:nvSpPr>
      <dsp:spPr>
        <a:xfrm>
          <a:off x="280670" y="743410"/>
          <a:ext cx="3929380" cy="472320"/>
        </a:xfrm>
        <a:prstGeom prst="roundRect">
          <a:avLst/>
        </a:prstGeom>
        <a:solidFill>
          <a:schemeClr val="accent2"/>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SWAM Businesses and Labor Surplus Area Firms</a:t>
          </a:r>
          <a:endParaRPr lang="en-US" sz="1800" kern="1200" dirty="0">
            <a:latin typeface="Chivo Light" panose="020B0604020202020204" charset="0"/>
          </a:endParaRPr>
        </a:p>
      </dsp:txBody>
      <dsp:txXfrm>
        <a:off x="303727" y="766467"/>
        <a:ext cx="3883266" cy="426206"/>
      </dsp:txXfrm>
    </dsp:sp>
    <dsp:sp modelId="{DB06000D-2071-49C5-9EB8-9B8715DD783E}">
      <dsp:nvSpPr>
        <dsp:cNvPr id="0" name=""/>
        <dsp:cNvSpPr/>
      </dsp:nvSpPr>
      <dsp:spPr>
        <a:xfrm>
          <a:off x="0" y="1705330"/>
          <a:ext cx="5613400" cy="4032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4E08E453-2CC9-4D80-BECB-101EB5F93CC2}">
      <dsp:nvSpPr>
        <dsp:cNvPr id="0" name=""/>
        <dsp:cNvSpPr/>
      </dsp:nvSpPr>
      <dsp:spPr>
        <a:xfrm>
          <a:off x="280670" y="1469170"/>
          <a:ext cx="3929380" cy="472320"/>
        </a:xfrm>
        <a:prstGeom prst="roundRect">
          <a:avLst/>
        </a:prstGeom>
        <a:solidFill>
          <a:schemeClr val="accent2"/>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Cost and Price Analysis</a:t>
          </a:r>
          <a:endParaRPr lang="en-US" sz="1800" kern="1200" dirty="0">
            <a:latin typeface="Chivo Light" panose="020B0604020202020204" charset="0"/>
          </a:endParaRPr>
        </a:p>
      </dsp:txBody>
      <dsp:txXfrm>
        <a:off x="303727" y="1492227"/>
        <a:ext cx="3883266" cy="426206"/>
      </dsp:txXfrm>
    </dsp:sp>
    <dsp:sp modelId="{2ACD8F6A-5294-4E57-93CB-CF8CE2814F9D}">
      <dsp:nvSpPr>
        <dsp:cNvPr id="0" name=""/>
        <dsp:cNvSpPr/>
      </dsp:nvSpPr>
      <dsp:spPr>
        <a:xfrm>
          <a:off x="0" y="2431090"/>
          <a:ext cx="5613400" cy="4032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2553E77-A842-4E83-972E-F899AF59539E}">
      <dsp:nvSpPr>
        <dsp:cNvPr id="0" name=""/>
        <dsp:cNvSpPr/>
      </dsp:nvSpPr>
      <dsp:spPr>
        <a:xfrm>
          <a:off x="280670" y="2194930"/>
          <a:ext cx="3929380" cy="472320"/>
        </a:xfrm>
        <a:prstGeom prst="roundRect">
          <a:avLst/>
        </a:prstGeom>
        <a:solidFill>
          <a:schemeClr val="accent2"/>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Procurement Review</a:t>
          </a:r>
          <a:endParaRPr lang="en-US" sz="1800" kern="1200" dirty="0">
            <a:latin typeface="Chivo Light" panose="020B0604020202020204" charset="0"/>
          </a:endParaRPr>
        </a:p>
      </dsp:txBody>
      <dsp:txXfrm>
        <a:off x="303727" y="2217987"/>
        <a:ext cx="3883266" cy="426206"/>
      </dsp:txXfrm>
    </dsp:sp>
    <dsp:sp modelId="{3A928960-05CF-4A5B-A526-BC95FB90BE44}">
      <dsp:nvSpPr>
        <dsp:cNvPr id="0" name=""/>
        <dsp:cNvSpPr/>
      </dsp:nvSpPr>
      <dsp:spPr>
        <a:xfrm>
          <a:off x="0" y="3156850"/>
          <a:ext cx="5613400" cy="4032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D01139DE-7819-4F11-85F7-FD2014518144}">
      <dsp:nvSpPr>
        <dsp:cNvPr id="0" name=""/>
        <dsp:cNvSpPr/>
      </dsp:nvSpPr>
      <dsp:spPr>
        <a:xfrm>
          <a:off x="280670" y="2920690"/>
          <a:ext cx="3929380" cy="472320"/>
        </a:xfrm>
        <a:prstGeom prst="roundRect">
          <a:avLst/>
        </a:prstGeom>
        <a:solidFill>
          <a:schemeClr val="accent2"/>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Geographic Preference</a:t>
          </a:r>
          <a:endParaRPr lang="en-US" sz="1800" kern="1200" dirty="0">
            <a:latin typeface="Chivo Light" panose="020B0604020202020204" charset="0"/>
          </a:endParaRPr>
        </a:p>
      </dsp:txBody>
      <dsp:txXfrm>
        <a:off x="303727" y="2943747"/>
        <a:ext cx="3883266" cy="42620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D1CE8-208D-4293-A70F-2FEB0F1DF834}">
      <dsp:nvSpPr>
        <dsp:cNvPr id="0" name=""/>
        <dsp:cNvSpPr/>
      </dsp:nvSpPr>
      <dsp:spPr>
        <a:xfrm>
          <a:off x="0" y="253810"/>
          <a:ext cx="5613400" cy="403200"/>
        </a:xfrm>
        <a:prstGeom prst="rect">
          <a:avLst/>
        </a:prstGeom>
        <a:noFill/>
        <a:ln w="25400" cap="flat" cmpd="sng" algn="ctr">
          <a:solidFill>
            <a:schemeClr val="accent2"/>
          </a:solidFill>
          <a:prstDash val="solid"/>
        </a:ln>
        <a:effectLst/>
      </dsp:spPr>
      <dsp:style>
        <a:lnRef idx="2">
          <a:schemeClr val="accent5"/>
        </a:lnRef>
        <a:fillRef idx="1">
          <a:schemeClr val="lt1"/>
        </a:fillRef>
        <a:effectRef idx="0">
          <a:schemeClr val="accent5"/>
        </a:effectRef>
        <a:fontRef idx="minor">
          <a:schemeClr val="dk1"/>
        </a:fontRef>
      </dsp:style>
    </dsp:sp>
    <dsp:sp modelId="{23E0FF7F-701D-4217-9FB3-4EDDD0923C84}">
      <dsp:nvSpPr>
        <dsp:cNvPr id="0" name=""/>
        <dsp:cNvSpPr/>
      </dsp:nvSpPr>
      <dsp:spPr>
        <a:xfrm>
          <a:off x="280670" y="17650"/>
          <a:ext cx="3929380" cy="472320"/>
        </a:xfrm>
        <a:prstGeom prst="roundRect">
          <a:avLst/>
        </a:prstGeom>
        <a:solidFill>
          <a:schemeClr val="accent2"/>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Noncompetitive Procurement</a:t>
          </a:r>
          <a:endParaRPr lang="en-US" sz="1800" kern="1200" dirty="0">
            <a:latin typeface="Chivo Light" panose="020B0604020202020204" charset="0"/>
          </a:endParaRPr>
        </a:p>
      </dsp:txBody>
      <dsp:txXfrm>
        <a:off x="303727" y="40707"/>
        <a:ext cx="3883266" cy="426206"/>
      </dsp:txXfrm>
    </dsp:sp>
    <dsp:sp modelId="{C6C3EDA0-73BC-40B5-8246-34FC62B197A3}">
      <dsp:nvSpPr>
        <dsp:cNvPr id="0" name=""/>
        <dsp:cNvSpPr/>
      </dsp:nvSpPr>
      <dsp:spPr>
        <a:xfrm>
          <a:off x="0" y="979570"/>
          <a:ext cx="5613400" cy="4032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F1695CE4-8D30-40D0-93D9-5916DD201DD5}">
      <dsp:nvSpPr>
        <dsp:cNvPr id="0" name=""/>
        <dsp:cNvSpPr/>
      </dsp:nvSpPr>
      <dsp:spPr>
        <a:xfrm>
          <a:off x="280670" y="743410"/>
          <a:ext cx="3929380" cy="472320"/>
        </a:xfrm>
        <a:prstGeom prst="roundRect">
          <a:avLst/>
        </a:prstGeom>
        <a:solidFill>
          <a:schemeClr val="accent2"/>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SWAM Businesses and Labor Surplus Area Firms</a:t>
          </a:r>
          <a:endParaRPr lang="en-US" sz="1800" kern="1200" dirty="0">
            <a:latin typeface="Chivo Light" panose="020B0604020202020204" charset="0"/>
          </a:endParaRPr>
        </a:p>
      </dsp:txBody>
      <dsp:txXfrm>
        <a:off x="303727" y="766467"/>
        <a:ext cx="3883266" cy="426206"/>
      </dsp:txXfrm>
    </dsp:sp>
    <dsp:sp modelId="{DB06000D-2071-49C5-9EB8-9B8715DD783E}">
      <dsp:nvSpPr>
        <dsp:cNvPr id="0" name=""/>
        <dsp:cNvSpPr/>
      </dsp:nvSpPr>
      <dsp:spPr>
        <a:xfrm>
          <a:off x="0" y="1705330"/>
          <a:ext cx="5613400" cy="4032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4E08E453-2CC9-4D80-BECB-101EB5F93CC2}">
      <dsp:nvSpPr>
        <dsp:cNvPr id="0" name=""/>
        <dsp:cNvSpPr/>
      </dsp:nvSpPr>
      <dsp:spPr>
        <a:xfrm>
          <a:off x="280670" y="1469170"/>
          <a:ext cx="3929380" cy="472320"/>
        </a:xfrm>
        <a:prstGeom prst="roundRect">
          <a:avLst/>
        </a:prstGeom>
        <a:solidFill>
          <a:schemeClr val="accent2"/>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Cost and Price Analysis</a:t>
          </a:r>
          <a:endParaRPr lang="en-US" sz="1800" kern="1200" dirty="0">
            <a:latin typeface="Chivo Light" panose="020B0604020202020204" charset="0"/>
          </a:endParaRPr>
        </a:p>
      </dsp:txBody>
      <dsp:txXfrm>
        <a:off x="303727" y="1492227"/>
        <a:ext cx="3883266" cy="426206"/>
      </dsp:txXfrm>
    </dsp:sp>
    <dsp:sp modelId="{2ACD8F6A-5294-4E57-93CB-CF8CE2814F9D}">
      <dsp:nvSpPr>
        <dsp:cNvPr id="0" name=""/>
        <dsp:cNvSpPr/>
      </dsp:nvSpPr>
      <dsp:spPr>
        <a:xfrm>
          <a:off x="0" y="2431090"/>
          <a:ext cx="5613400" cy="4032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2553E77-A842-4E83-972E-F899AF59539E}">
      <dsp:nvSpPr>
        <dsp:cNvPr id="0" name=""/>
        <dsp:cNvSpPr/>
      </dsp:nvSpPr>
      <dsp:spPr>
        <a:xfrm>
          <a:off x="280670" y="2194930"/>
          <a:ext cx="3929380" cy="472320"/>
        </a:xfrm>
        <a:prstGeom prst="roundRect">
          <a:avLst/>
        </a:prstGeom>
        <a:solidFill>
          <a:schemeClr val="accent2"/>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Procurement Review</a:t>
          </a:r>
          <a:endParaRPr lang="en-US" sz="1800" kern="1200" dirty="0">
            <a:latin typeface="Chivo Light" panose="020B0604020202020204" charset="0"/>
          </a:endParaRPr>
        </a:p>
      </dsp:txBody>
      <dsp:txXfrm>
        <a:off x="303727" y="2217987"/>
        <a:ext cx="3883266" cy="426206"/>
      </dsp:txXfrm>
    </dsp:sp>
    <dsp:sp modelId="{3A928960-05CF-4A5B-A526-BC95FB90BE44}">
      <dsp:nvSpPr>
        <dsp:cNvPr id="0" name=""/>
        <dsp:cNvSpPr/>
      </dsp:nvSpPr>
      <dsp:spPr>
        <a:xfrm>
          <a:off x="0" y="3156850"/>
          <a:ext cx="5613400" cy="4032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D01139DE-7819-4F11-85F7-FD2014518144}">
      <dsp:nvSpPr>
        <dsp:cNvPr id="0" name=""/>
        <dsp:cNvSpPr/>
      </dsp:nvSpPr>
      <dsp:spPr>
        <a:xfrm>
          <a:off x="280670" y="2920690"/>
          <a:ext cx="3929380" cy="472320"/>
        </a:xfrm>
        <a:prstGeom prst="roundRect">
          <a:avLst/>
        </a:prstGeom>
        <a:solidFill>
          <a:schemeClr val="accent2"/>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Geographic Preference</a:t>
          </a:r>
          <a:endParaRPr lang="en-US" sz="1800" kern="1200" dirty="0">
            <a:latin typeface="Chivo Light" panose="020B0604020202020204" charset="0"/>
          </a:endParaRPr>
        </a:p>
      </dsp:txBody>
      <dsp:txXfrm>
        <a:off x="303727" y="2943747"/>
        <a:ext cx="3883266" cy="42620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D1CE8-208D-4293-A70F-2FEB0F1DF834}">
      <dsp:nvSpPr>
        <dsp:cNvPr id="0" name=""/>
        <dsp:cNvSpPr/>
      </dsp:nvSpPr>
      <dsp:spPr>
        <a:xfrm>
          <a:off x="0" y="253810"/>
          <a:ext cx="5613400" cy="403200"/>
        </a:xfrm>
        <a:prstGeom prst="rect">
          <a:avLst/>
        </a:prstGeom>
        <a:noFill/>
        <a:ln w="25400" cap="flat" cmpd="sng" algn="ctr">
          <a:solidFill>
            <a:schemeClr val="accent2"/>
          </a:solidFill>
          <a:prstDash val="solid"/>
        </a:ln>
        <a:effectLst/>
      </dsp:spPr>
      <dsp:style>
        <a:lnRef idx="2">
          <a:schemeClr val="accent5"/>
        </a:lnRef>
        <a:fillRef idx="1">
          <a:schemeClr val="lt1"/>
        </a:fillRef>
        <a:effectRef idx="0">
          <a:schemeClr val="accent5"/>
        </a:effectRef>
        <a:fontRef idx="minor">
          <a:schemeClr val="dk1"/>
        </a:fontRef>
      </dsp:style>
    </dsp:sp>
    <dsp:sp modelId="{23E0FF7F-701D-4217-9FB3-4EDDD0923C84}">
      <dsp:nvSpPr>
        <dsp:cNvPr id="0" name=""/>
        <dsp:cNvSpPr/>
      </dsp:nvSpPr>
      <dsp:spPr>
        <a:xfrm>
          <a:off x="280670" y="17650"/>
          <a:ext cx="3929380" cy="472320"/>
        </a:xfrm>
        <a:prstGeom prst="roundRect">
          <a:avLst/>
        </a:prstGeom>
        <a:solidFill>
          <a:schemeClr val="accent2"/>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Noncompetitive Procurement</a:t>
          </a:r>
          <a:endParaRPr lang="en-US" sz="1800" kern="1200" dirty="0">
            <a:latin typeface="Chivo Light" panose="020B0604020202020204" charset="0"/>
          </a:endParaRPr>
        </a:p>
      </dsp:txBody>
      <dsp:txXfrm>
        <a:off x="303727" y="40707"/>
        <a:ext cx="3883266" cy="426206"/>
      </dsp:txXfrm>
    </dsp:sp>
    <dsp:sp modelId="{C6C3EDA0-73BC-40B5-8246-34FC62B197A3}">
      <dsp:nvSpPr>
        <dsp:cNvPr id="0" name=""/>
        <dsp:cNvSpPr/>
      </dsp:nvSpPr>
      <dsp:spPr>
        <a:xfrm>
          <a:off x="0" y="979570"/>
          <a:ext cx="5613400" cy="4032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F1695CE4-8D30-40D0-93D9-5916DD201DD5}">
      <dsp:nvSpPr>
        <dsp:cNvPr id="0" name=""/>
        <dsp:cNvSpPr/>
      </dsp:nvSpPr>
      <dsp:spPr>
        <a:xfrm>
          <a:off x="280670" y="743410"/>
          <a:ext cx="3929380" cy="472320"/>
        </a:xfrm>
        <a:prstGeom prst="roundRect">
          <a:avLst/>
        </a:prstGeom>
        <a:solidFill>
          <a:schemeClr val="accent2"/>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SWAM Businesses and Labor Surplus Area Firms</a:t>
          </a:r>
          <a:endParaRPr lang="en-US" sz="1800" kern="1200" dirty="0">
            <a:latin typeface="Chivo Light" panose="020B0604020202020204" charset="0"/>
          </a:endParaRPr>
        </a:p>
      </dsp:txBody>
      <dsp:txXfrm>
        <a:off x="303727" y="766467"/>
        <a:ext cx="3883266" cy="426206"/>
      </dsp:txXfrm>
    </dsp:sp>
    <dsp:sp modelId="{DB06000D-2071-49C5-9EB8-9B8715DD783E}">
      <dsp:nvSpPr>
        <dsp:cNvPr id="0" name=""/>
        <dsp:cNvSpPr/>
      </dsp:nvSpPr>
      <dsp:spPr>
        <a:xfrm>
          <a:off x="0" y="1705330"/>
          <a:ext cx="5613400" cy="4032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4E08E453-2CC9-4D80-BECB-101EB5F93CC2}">
      <dsp:nvSpPr>
        <dsp:cNvPr id="0" name=""/>
        <dsp:cNvSpPr/>
      </dsp:nvSpPr>
      <dsp:spPr>
        <a:xfrm>
          <a:off x="280670" y="1469170"/>
          <a:ext cx="3929380" cy="472320"/>
        </a:xfrm>
        <a:prstGeom prst="roundRect">
          <a:avLst/>
        </a:prstGeom>
        <a:solidFill>
          <a:schemeClr val="accent2"/>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Cost and Price Analysis</a:t>
          </a:r>
          <a:endParaRPr lang="en-US" sz="1800" kern="1200" dirty="0">
            <a:latin typeface="Chivo Light" panose="020B0604020202020204" charset="0"/>
          </a:endParaRPr>
        </a:p>
      </dsp:txBody>
      <dsp:txXfrm>
        <a:off x="303727" y="1492227"/>
        <a:ext cx="3883266" cy="426206"/>
      </dsp:txXfrm>
    </dsp:sp>
    <dsp:sp modelId="{2ACD8F6A-5294-4E57-93CB-CF8CE2814F9D}">
      <dsp:nvSpPr>
        <dsp:cNvPr id="0" name=""/>
        <dsp:cNvSpPr/>
      </dsp:nvSpPr>
      <dsp:spPr>
        <a:xfrm>
          <a:off x="0" y="2431090"/>
          <a:ext cx="5613400" cy="4032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2553E77-A842-4E83-972E-F899AF59539E}">
      <dsp:nvSpPr>
        <dsp:cNvPr id="0" name=""/>
        <dsp:cNvSpPr/>
      </dsp:nvSpPr>
      <dsp:spPr>
        <a:xfrm>
          <a:off x="280670" y="2194930"/>
          <a:ext cx="3929380" cy="472320"/>
        </a:xfrm>
        <a:prstGeom prst="roundRect">
          <a:avLst/>
        </a:prstGeom>
        <a:solidFill>
          <a:schemeClr val="accent2"/>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Procurement Review</a:t>
          </a:r>
          <a:endParaRPr lang="en-US" sz="1800" kern="1200" dirty="0">
            <a:latin typeface="Chivo Light" panose="020B0604020202020204" charset="0"/>
          </a:endParaRPr>
        </a:p>
      </dsp:txBody>
      <dsp:txXfrm>
        <a:off x="303727" y="2217987"/>
        <a:ext cx="3883266" cy="426206"/>
      </dsp:txXfrm>
    </dsp:sp>
    <dsp:sp modelId="{3A928960-05CF-4A5B-A526-BC95FB90BE44}">
      <dsp:nvSpPr>
        <dsp:cNvPr id="0" name=""/>
        <dsp:cNvSpPr/>
      </dsp:nvSpPr>
      <dsp:spPr>
        <a:xfrm>
          <a:off x="0" y="3156850"/>
          <a:ext cx="5613400" cy="4032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D01139DE-7819-4F11-85F7-FD2014518144}">
      <dsp:nvSpPr>
        <dsp:cNvPr id="0" name=""/>
        <dsp:cNvSpPr/>
      </dsp:nvSpPr>
      <dsp:spPr>
        <a:xfrm>
          <a:off x="280670" y="2920690"/>
          <a:ext cx="3929380" cy="472320"/>
        </a:xfrm>
        <a:prstGeom prst="roundRect">
          <a:avLst/>
        </a:prstGeom>
        <a:solidFill>
          <a:schemeClr val="accent2"/>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Geographic Preference</a:t>
          </a:r>
          <a:endParaRPr lang="en-US" sz="1800" kern="1200" dirty="0">
            <a:latin typeface="Chivo Light" panose="020B0604020202020204" charset="0"/>
          </a:endParaRPr>
        </a:p>
      </dsp:txBody>
      <dsp:txXfrm>
        <a:off x="303727" y="2943747"/>
        <a:ext cx="3883266"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FF3DD-BE9B-483B-8C79-55EFD3C66F90}">
      <dsp:nvSpPr>
        <dsp:cNvPr id="0" name=""/>
        <dsp:cNvSpPr/>
      </dsp:nvSpPr>
      <dsp:spPr>
        <a:xfrm>
          <a:off x="374257" y="189855"/>
          <a:ext cx="8395485" cy="2978483"/>
        </a:xfrm>
        <a:prstGeom prst="leftRightRibbon">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32679D-43CD-4443-810E-EAFBEAC99EF4}">
      <dsp:nvSpPr>
        <dsp:cNvPr id="0" name=""/>
        <dsp:cNvSpPr/>
      </dsp:nvSpPr>
      <dsp:spPr>
        <a:xfrm>
          <a:off x="1381715" y="587683"/>
          <a:ext cx="2770510" cy="164551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cs typeface="Arial" panose="020B0604020202020204" pitchFamily="34" charset="0"/>
            </a:rPr>
            <a:t>no soliciting or accepting gratuities, favors, or anything of monetary value</a:t>
          </a:r>
          <a:endParaRPr lang="en-US" sz="1800" kern="1200" dirty="0">
            <a:solidFill>
              <a:schemeClr val="tx1"/>
            </a:solidFill>
            <a:latin typeface="Chivo Light" panose="020B0604020202020204" charset="0"/>
          </a:endParaRPr>
        </a:p>
      </dsp:txBody>
      <dsp:txXfrm>
        <a:off x="1381715" y="587683"/>
        <a:ext cx="2770510" cy="1645515"/>
      </dsp:txXfrm>
    </dsp:sp>
    <dsp:sp modelId="{36F0D0C3-54FC-4BF3-95CC-1D2EA916D875}">
      <dsp:nvSpPr>
        <dsp:cNvPr id="0" name=""/>
        <dsp:cNvSpPr/>
      </dsp:nvSpPr>
      <dsp:spPr>
        <a:xfrm>
          <a:off x="4572000" y="1124994"/>
          <a:ext cx="3274239" cy="164551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cs typeface="Arial" panose="020B0604020202020204" pitchFamily="34" charset="0"/>
            </a:rPr>
            <a:t>organizations may set standards for situations in which the financial interest is not substantial or the gift is an unsolicited item of nominal value</a:t>
          </a:r>
          <a:endParaRPr lang="en-US" sz="1800" kern="1200" dirty="0">
            <a:solidFill>
              <a:schemeClr val="tx1"/>
            </a:solidFill>
            <a:latin typeface="Chivo Light" panose="020B0604020202020204" charset="0"/>
          </a:endParaRPr>
        </a:p>
      </dsp:txBody>
      <dsp:txXfrm>
        <a:off x="4572000" y="1124994"/>
        <a:ext cx="3274239" cy="16455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8FC23-A2B0-4C4D-B785-C5D963E66491}">
      <dsp:nvSpPr>
        <dsp:cNvPr id="0" name=""/>
        <dsp:cNvSpPr/>
      </dsp:nvSpPr>
      <dsp:spPr>
        <a:xfrm>
          <a:off x="1100088" y="38539"/>
          <a:ext cx="1849905" cy="1849905"/>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ethics</a:t>
          </a:r>
          <a:endParaRPr lang="en-US" sz="2400" kern="1200" dirty="0"/>
        </a:p>
      </dsp:txBody>
      <dsp:txXfrm>
        <a:off x="1346742" y="362273"/>
        <a:ext cx="1356597" cy="832457"/>
      </dsp:txXfrm>
    </dsp:sp>
    <dsp:sp modelId="{DA37C9DD-2E65-4A71-A519-B89CF1AE4E32}">
      <dsp:nvSpPr>
        <dsp:cNvPr id="0" name=""/>
        <dsp:cNvSpPr/>
      </dsp:nvSpPr>
      <dsp:spPr>
        <a:xfrm>
          <a:off x="1767595" y="1194730"/>
          <a:ext cx="1849905" cy="1849905"/>
        </a:xfrm>
        <a:prstGeom prst="ellipse">
          <a:avLst/>
        </a:prstGeom>
        <a:solidFill>
          <a:schemeClr val="accent3">
            <a:lumMod val="60000"/>
            <a:lumOff val="40000"/>
            <a:alpha val="5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integrity</a:t>
          </a:r>
          <a:endParaRPr lang="en-US" sz="2400" kern="1200" dirty="0"/>
        </a:p>
      </dsp:txBody>
      <dsp:txXfrm>
        <a:off x="2333358" y="1672622"/>
        <a:ext cx="1109943" cy="1017447"/>
      </dsp:txXfrm>
    </dsp:sp>
    <dsp:sp modelId="{96FEE50F-2E37-4626-BB0A-3FC845B936D8}">
      <dsp:nvSpPr>
        <dsp:cNvPr id="0" name=""/>
        <dsp:cNvSpPr/>
      </dsp:nvSpPr>
      <dsp:spPr>
        <a:xfrm>
          <a:off x="432581" y="1194730"/>
          <a:ext cx="1849905" cy="1849905"/>
        </a:xfrm>
        <a:prstGeom prst="ellipse">
          <a:avLst/>
        </a:prstGeom>
        <a:solidFill>
          <a:schemeClr val="accent6">
            <a:lumMod val="40000"/>
            <a:lumOff val="60000"/>
            <a:alpha val="5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values</a:t>
          </a:r>
          <a:endParaRPr lang="en-US" sz="2400" kern="1200" dirty="0"/>
        </a:p>
      </dsp:txBody>
      <dsp:txXfrm>
        <a:off x="606780" y="1672622"/>
        <a:ext cx="1109943" cy="10174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F0FA7-412A-4BE8-9423-3CAB72B62711}">
      <dsp:nvSpPr>
        <dsp:cNvPr id="0" name=""/>
        <dsp:cNvSpPr/>
      </dsp:nvSpPr>
      <dsp:spPr>
        <a:xfrm>
          <a:off x="1810304" y="1276669"/>
          <a:ext cx="1622702" cy="1403703"/>
        </a:xfrm>
        <a:prstGeom prst="hexagon">
          <a:avLst>
            <a:gd name="adj" fmla="val 28570"/>
            <a:gd name="vf" fmla="val 11547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latin typeface="Chivo Light" panose="020B0604020202020204" charset="0"/>
            </a:rPr>
            <a:t>The 5 W’s &amp; an H</a:t>
          </a:r>
          <a:endParaRPr lang="en-US" sz="2100" kern="1200" dirty="0">
            <a:latin typeface="Chivo Light" panose="020B0604020202020204" charset="0"/>
          </a:endParaRPr>
        </a:p>
      </dsp:txBody>
      <dsp:txXfrm>
        <a:off x="2079208" y="1509282"/>
        <a:ext cx="1084894" cy="938477"/>
      </dsp:txXfrm>
    </dsp:sp>
    <dsp:sp modelId="{E58A1A12-193E-427F-BDAC-A3C8C03E4951}">
      <dsp:nvSpPr>
        <dsp:cNvPr id="0" name=""/>
        <dsp:cNvSpPr/>
      </dsp:nvSpPr>
      <dsp:spPr>
        <a:xfrm>
          <a:off x="2826428" y="605092"/>
          <a:ext cx="612240" cy="527526"/>
        </a:xfrm>
        <a:prstGeom prst="hexagon">
          <a:avLst>
            <a:gd name="adj" fmla="val 28900"/>
            <a:gd name="vf" fmla="val 115470"/>
          </a:avLst>
        </a:prstGeom>
        <a:solidFill>
          <a:schemeClr val="accent5">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5DE7869-92EA-4FAE-8F24-5EA94EAF0410}">
      <dsp:nvSpPr>
        <dsp:cNvPr id="0" name=""/>
        <dsp:cNvSpPr/>
      </dsp:nvSpPr>
      <dsp:spPr>
        <a:xfrm>
          <a:off x="1959778" y="0"/>
          <a:ext cx="1329793" cy="1150427"/>
        </a:xfrm>
        <a:prstGeom prst="hexagon">
          <a:avLst>
            <a:gd name="adj" fmla="val 28570"/>
            <a:gd name="vf" fmla="val 11547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smtClean="0">
              <a:latin typeface="Chivo Light" panose="020B0604020202020204" charset="0"/>
            </a:rPr>
            <a:t>Who</a:t>
          </a:r>
          <a:endParaRPr lang="en-US" sz="2100" kern="1200" dirty="0">
            <a:latin typeface="Chivo Light" panose="020B0604020202020204" charset="0"/>
          </a:endParaRPr>
        </a:p>
      </dsp:txBody>
      <dsp:txXfrm>
        <a:off x="2180153" y="190650"/>
        <a:ext cx="889043" cy="769127"/>
      </dsp:txXfrm>
    </dsp:sp>
    <dsp:sp modelId="{888D623E-4817-413D-B618-CC745B39C29E}">
      <dsp:nvSpPr>
        <dsp:cNvPr id="0" name=""/>
        <dsp:cNvSpPr/>
      </dsp:nvSpPr>
      <dsp:spPr>
        <a:xfrm>
          <a:off x="3540960" y="1591285"/>
          <a:ext cx="612240" cy="527526"/>
        </a:xfrm>
        <a:prstGeom prst="hexagon">
          <a:avLst>
            <a:gd name="adj" fmla="val 28900"/>
            <a:gd name="vf" fmla="val 115470"/>
          </a:avLst>
        </a:prstGeom>
        <a:solidFill>
          <a:schemeClr val="accent5">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4AD9FEC-7F9B-4482-91CB-9923BB53508F}">
      <dsp:nvSpPr>
        <dsp:cNvPr id="0" name=""/>
        <dsp:cNvSpPr/>
      </dsp:nvSpPr>
      <dsp:spPr>
        <a:xfrm>
          <a:off x="3179353" y="707589"/>
          <a:ext cx="1329793" cy="1150427"/>
        </a:xfrm>
        <a:prstGeom prst="hexagon">
          <a:avLst>
            <a:gd name="adj" fmla="val 28570"/>
            <a:gd name="vf" fmla="val 11547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smtClean="0">
              <a:latin typeface="Chivo Light" panose="020B0604020202020204" charset="0"/>
            </a:rPr>
            <a:t>What</a:t>
          </a:r>
          <a:endParaRPr lang="en-US" sz="2100" kern="1200" dirty="0">
            <a:latin typeface="Chivo Light" panose="020B0604020202020204" charset="0"/>
          </a:endParaRPr>
        </a:p>
      </dsp:txBody>
      <dsp:txXfrm>
        <a:off x="3399728" y="898239"/>
        <a:ext cx="889043" cy="769127"/>
      </dsp:txXfrm>
    </dsp:sp>
    <dsp:sp modelId="{46593460-C4F5-4D96-B15B-4AE90B53F888}">
      <dsp:nvSpPr>
        <dsp:cNvPr id="0" name=""/>
        <dsp:cNvSpPr/>
      </dsp:nvSpPr>
      <dsp:spPr>
        <a:xfrm>
          <a:off x="3044600" y="2704513"/>
          <a:ext cx="612240" cy="527526"/>
        </a:xfrm>
        <a:prstGeom prst="hexagon">
          <a:avLst>
            <a:gd name="adj" fmla="val 28900"/>
            <a:gd name="vf" fmla="val 115470"/>
          </a:avLst>
        </a:prstGeom>
        <a:solidFill>
          <a:schemeClr val="accent5">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873891B-E07D-4596-B6D1-7C77BE852A69}">
      <dsp:nvSpPr>
        <dsp:cNvPr id="0" name=""/>
        <dsp:cNvSpPr/>
      </dsp:nvSpPr>
      <dsp:spPr>
        <a:xfrm>
          <a:off x="3179353" y="2098629"/>
          <a:ext cx="1329793" cy="1150427"/>
        </a:xfrm>
        <a:prstGeom prst="hexagon">
          <a:avLst>
            <a:gd name="adj" fmla="val 28570"/>
            <a:gd name="vf" fmla="val 11547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smtClean="0">
              <a:latin typeface="Chivo Light" panose="020B0604020202020204" charset="0"/>
            </a:rPr>
            <a:t>When</a:t>
          </a:r>
          <a:endParaRPr lang="en-US" sz="2100" kern="1200" dirty="0">
            <a:latin typeface="Chivo Light" panose="020B0604020202020204" charset="0"/>
          </a:endParaRPr>
        </a:p>
      </dsp:txBody>
      <dsp:txXfrm>
        <a:off x="3399728" y="2289279"/>
        <a:ext cx="889043" cy="769127"/>
      </dsp:txXfrm>
    </dsp:sp>
    <dsp:sp modelId="{8FBA645C-70D8-4D04-AFFC-D0F0334DBF7B}">
      <dsp:nvSpPr>
        <dsp:cNvPr id="0" name=""/>
        <dsp:cNvSpPr/>
      </dsp:nvSpPr>
      <dsp:spPr>
        <a:xfrm>
          <a:off x="1813324" y="2820070"/>
          <a:ext cx="612240" cy="527526"/>
        </a:xfrm>
        <a:prstGeom prst="hexagon">
          <a:avLst>
            <a:gd name="adj" fmla="val 28900"/>
            <a:gd name="vf" fmla="val 115470"/>
          </a:avLst>
        </a:prstGeom>
        <a:solidFill>
          <a:schemeClr val="accent5">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BFFA6BF-6B36-47A7-ADC2-F380007F0E47}">
      <dsp:nvSpPr>
        <dsp:cNvPr id="0" name=""/>
        <dsp:cNvSpPr/>
      </dsp:nvSpPr>
      <dsp:spPr>
        <a:xfrm>
          <a:off x="1959778" y="2807010"/>
          <a:ext cx="1329793" cy="1150427"/>
        </a:xfrm>
        <a:prstGeom prst="hexagon">
          <a:avLst>
            <a:gd name="adj" fmla="val 28570"/>
            <a:gd name="vf" fmla="val 11547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smtClean="0">
              <a:latin typeface="Chivo Light" panose="020B0604020202020204" charset="0"/>
            </a:rPr>
            <a:t>How</a:t>
          </a:r>
          <a:endParaRPr lang="en-US" sz="2100" kern="1200" dirty="0">
            <a:latin typeface="Chivo Light" panose="020B0604020202020204" charset="0"/>
          </a:endParaRPr>
        </a:p>
      </dsp:txBody>
      <dsp:txXfrm>
        <a:off x="2180153" y="2997660"/>
        <a:ext cx="889043" cy="769127"/>
      </dsp:txXfrm>
    </dsp:sp>
    <dsp:sp modelId="{7005A074-4CFC-405C-A78C-9D4D862C7782}">
      <dsp:nvSpPr>
        <dsp:cNvPr id="0" name=""/>
        <dsp:cNvSpPr/>
      </dsp:nvSpPr>
      <dsp:spPr>
        <a:xfrm>
          <a:off x="1087090" y="1834272"/>
          <a:ext cx="612240" cy="527526"/>
        </a:xfrm>
        <a:prstGeom prst="hexagon">
          <a:avLst>
            <a:gd name="adj" fmla="val 28900"/>
            <a:gd name="vf" fmla="val 115470"/>
          </a:avLst>
        </a:prstGeom>
        <a:solidFill>
          <a:schemeClr val="accent5">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CE9A3B24-9179-48DA-9A60-67D8F203AE13}">
      <dsp:nvSpPr>
        <dsp:cNvPr id="0" name=""/>
        <dsp:cNvSpPr/>
      </dsp:nvSpPr>
      <dsp:spPr>
        <a:xfrm>
          <a:off x="734542" y="2099420"/>
          <a:ext cx="1329793" cy="1150427"/>
        </a:xfrm>
        <a:prstGeom prst="hexagon">
          <a:avLst>
            <a:gd name="adj" fmla="val 28570"/>
            <a:gd name="vf" fmla="val 11547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smtClean="0">
              <a:latin typeface="Chivo Light" panose="020B0604020202020204" charset="0"/>
            </a:rPr>
            <a:t>Where</a:t>
          </a:r>
          <a:endParaRPr lang="en-US" sz="2100" kern="1200" dirty="0">
            <a:latin typeface="Chivo Light" panose="020B0604020202020204" charset="0"/>
          </a:endParaRPr>
        </a:p>
      </dsp:txBody>
      <dsp:txXfrm>
        <a:off x="954917" y="2290070"/>
        <a:ext cx="889043" cy="769127"/>
      </dsp:txXfrm>
    </dsp:sp>
    <dsp:sp modelId="{C2A72FE1-B101-4518-840D-D8391FC70C91}">
      <dsp:nvSpPr>
        <dsp:cNvPr id="0" name=""/>
        <dsp:cNvSpPr/>
      </dsp:nvSpPr>
      <dsp:spPr>
        <a:xfrm>
          <a:off x="734542" y="706006"/>
          <a:ext cx="1329793" cy="1150427"/>
        </a:xfrm>
        <a:prstGeom prst="hexagon">
          <a:avLst>
            <a:gd name="adj" fmla="val 28570"/>
            <a:gd name="vf" fmla="val 11547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smtClean="0">
              <a:latin typeface="Chivo Light" panose="020B0604020202020204" charset="0"/>
            </a:rPr>
            <a:t>Why</a:t>
          </a:r>
          <a:endParaRPr lang="en-US" sz="2100" kern="1200" dirty="0">
            <a:latin typeface="Chivo Light" panose="020B0604020202020204" charset="0"/>
          </a:endParaRPr>
        </a:p>
      </dsp:txBody>
      <dsp:txXfrm>
        <a:off x="954917" y="896656"/>
        <a:ext cx="889043" cy="7691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D1CE8-208D-4293-A70F-2FEB0F1DF834}">
      <dsp:nvSpPr>
        <dsp:cNvPr id="0" name=""/>
        <dsp:cNvSpPr/>
      </dsp:nvSpPr>
      <dsp:spPr>
        <a:xfrm>
          <a:off x="0" y="253810"/>
          <a:ext cx="5613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E0FF7F-701D-4217-9FB3-4EDDD0923C84}">
      <dsp:nvSpPr>
        <dsp:cNvPr id="0" name=""/>
        <dsp:cNvSpPr/>
      </dsp:nvSpPr>
      <dsp:spPr>
        <a:xfrm>
          <a:off x="280670" y="17650"/>
          <a:ext cx="39293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Authorization Title Page</a:t>
          </a:r>
          <a:endParaRPr lang="en-US" sz="1800" kern="1200" dirty="0">
            <a:latin typeface="Chivo Light" panose="020B0604020202020204" charset="0"/>
          </a:endParaRPr>
        </a:p>
      </dsp:txBody>
      <dsp:txXfrm>
        <a:off x="303727" y="40707"/>
        <a:ext cx="3883266" cy="426206"/>
      </dsp:txXfrm>
    </dsp:sp>
    <dsp:sp modelId="{C6C3EDA0-73BC-40B5-8246-34FC62B197A3}">
      <dsp:nvSpPr>
        <dsp:cNvPr id="0" name=""/>
        <dsp:cNvSpPr/>
      </dsp:nvSpPr>
      <dsp:spPr>
        <a:xfrm>
          <a:off x="0" y="979570"/>
          <a:ext cx="5613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695CE4-8D30-40D0-93D9-5916DD201DD5}">
      <dsp:nvSpPr>
        <dsp:cNvPr id="0" name=""/>
        <dsp:cNvSpPr/>
      </dsp:nvSpPr>
      <dsp:spPr>
        <a:xfrm>
          <a:off x="280670" y="743410"/>
          <a:ext cx="39293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Contract Monitoring</a:t>
          </a:r>
          <a:endParaRPr lang="en-US" sz="1800" kern="1200" dirty="0">
            <a:latin typeface="Chivo Light" panose="020B0604020202020204" charset="0"/>
          </a:endParaRPr>
        </a:p>
      </dsp:txBody>
      <dsp:txXfrm>
        <a:off x="303727" y="766467"/>
        <a:ext cx="3883266" cy="426206"/>
      </dsp:txXfrm>
    </dsp:sp>
    <dsp:sp modelId="{DB06000D-2071-49C5-9EB8-9B8715DD783E}">
      <dsp:nvSpPr>
        <dsp:cNvPr id="0" name=""/>
        <dsp:cNvSpPr/>
      </dsp:nvSpPr>
      <dsp:spPr>
        <a:xfrm>
          <a:off x="0" y="1705330"/>
          <a:ext cx="5613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08E453-2CC9-4D80-BECB-101EB5F93CC2}">
      <dsp:nvSpPr>
        <dsp:cNvPr id="0" name=""/>
        <dsp:cNvSpPr/>
      </dsp:nvSpPr>
      <dsp:spPr>
        <a:xfrm>
          <a:off x="280670" y="1469170"/>
          <a:ext cx="39293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Duplication of Goods and Services</a:t>
          </a:r>
          <a:endParaRPr lang="en-US" sz="1800" kern="1200" dirty="0">
            <a:latin typeface="Chivo Light" panose="020B0604020202020204" charset="0"/>
          </a:endParaRPr>
        </a:p>
      </dsp:txBody>
      <dsp:txXfrm>
        <a:off x="303727" y="1492227"/>
        <a:ext cx="3883266" cy="426206"/>
      </dsp:txXfrm>
    </dsp:sp>
    <dsp:sp modelId="{2ACD8F6A-5294-4E57-93CB-CF8CE2814F9D}">
      <dsp:nvSpPr>
        <dsp:cNvPr id="0" name=""/>
        <dsp:cNvSpPr/>
      </dsp:nvSpPr>
      <dsp:spPr>
        <a:xfrm>
          <a:off x="0" y="2431090"/>
          <a:ext cx="5613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553E77-A842-4E83-972E-F899AF59539E}">
      <dsp:nvSpPr>
        <dsp:cNvPr id="0" name=""/>
        <dsp:cNvSpPr/>
      </dsp:nvSpPr>
      <dsp:spPr>
        <a:xfrm>
          <a:off x="280670" y="2194930"/>
          <a:ext cx="39293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Intergovernmental Procurement</a:t>
          </a:r>
          <a:endParaRPr lang="en-US" sz="1800" kern="1200" dirty="0">
            <a:latin typeface="Chivo Light" panose="020B0604020202020204" charset="0"/>
          </a:endParaRPr>
        </a:p>
      </dsp:txBody>
      <dsp:txXfrm>
        <a:off x="303727" y="2217987"/>
        <a:ext cx="3883266" cy="426206"/>
      </dsp:txXfrm>
    </dsp:sp>
    <dsp:sp modelId="{3A928960-05CF-4A5B-A526-BC95FB90BE44}">
      <dsp:nvSpPr>
        <dsp:cNvPr id="0" name=""/>
        <dsp:cNvSpPr/>
      </dsp:nvSpPr>
      <dsp:spPr>
        <a:xfrm>
          <a:off x="0" y="3156850"/>
          <a:ext cx="5613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1139DE-7819-4F11-85F7-FD2014518144}">
      <dsp:nvSpPr>
        <dsp:cNvPr id="0" name=""/>
        <dsp:cNvSpPr/>
      </dsp:nvSpPr>
      <dsp:spPr>
        <a:xfrm>
          <a:off x="280670" y="2920690"/>
          <a:ext cx="39293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Cooperative Procurement</a:t>
          </a:r>
          <a:endParaRPr lang="en-US" sz="1800" kern="1200" dirty="0">
            <a:latin typeface="Chivo Light" panose="020B0604020202020204" charset="0"/>
          </a:endParaRPr>
        </a:p>
      </dsp:txBody>
      <dsp:txXfrm>
        <a:off x="303727" y="2943747"/>
        <a:ext cx="3883266" cy="4262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D1CE8-208D-4293-A70F-2FEB0F1DF834}">
      <dsp:nvSpPr>
        <dsp:cNvPr id="0" name=""/>
        <dsp:cNvSpPr/>
      </dsp:nvSpPr>
      <dsp:spPr>
        <a:xfrm>
          <a:off x="0" y="253810"/>
          <a:ext cx="5613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E0FF7F-701D-4217-9FB3-4EDDD0923C84}">
      <dsp:nvSpPr>
        <dsp:cNvPr id="0" name=""/>
        <dsp:cNvSpPr/>
      </dsp:nvSpPr>
      <dsp:spPr>
        <a:xfrm>
          <a:off x="280670" y="17650"/>
          <a:ext cx="39293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Authorization Title Page</a:t>
          </a:r>
          <a:endParaRPr lang="en-US" sz="1800" kern="1200" dirty="0">
            <a:latin typeface="Chivo Light" panose="020B0604020202020204" charset="0"/>
          </a:endParaRPr>
        </a:p>
      </dsp:txBody>
      <dsp:txXfrm>
        <a:off x="303727" y="40707"/>
        <a:ext cx="3883266" cy="426206"/>
      </dsp:txXfrm>
    </dsp:sp>
    <dsp:sp modelId="{C6C3EDA0-73BC-40B5-8246-34FC62B197A3}">
      <dsp:nvSpPr>
        <dsp:cNvPr id="0" name=""/>
        <dsp:cNvSpPr/>
      </dsp:nvSpPr>
      <dsp:spPr>
        <a:xfrm>
          <a:off x="0" y="979570"/>
          <a:ext cx="5613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695CE4-8D30-40D0-93D9-5916DD201DD5}">
      <dsp:nvSpPr>
        <dsp:cNvPr id="0" name=""/>
        <dsp:cNvSpPr/>
      </dsp:nvSpPr>
      <dsp:spPr>
        <a:xfrm>
          <a:off x="280670" y="743410"/>
          <a:ext cx="39293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Contract Monitoring</a:t>
          </a:r>
          <a:endParaRPr lang="en-US" sz="1800" kern="1200" dirty="0">
            <a:latin typeface="Chivo Light" panose="020B0604020202020204" charset="0"/>
          </a:endParaRPr>
        </a:p>
      </dsp:txBody>
      <dsp:txXfrm>
        <a:off x="303727" y="766467"/>
        <a:ext cx="3883266" cy="426206"/>
      </dsp:txXfrm>
    </dsp:sp>
    <dsp:sp modelId="{DB06000D-2071-49C5-9EB8-9B8715DD783E}">
      <dsp:nvSpPr>
        <dsp:cNvPr id="0" name=""/>
        <dsp:cNvSpPr/>
      </dsp:nvSpPr>
      <dsp:spPr>
        <a:xfrm>
          <a:off x="0" y="1705330"/>
          <a:ext cx="5613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08E453-2CC9-4D80-BECB-101EB5F93CC2}">
      <dsp:nvSpPr>
        <dsp:cNvPr id="0" name=""/>
        <dsp:cNvSpPr/>
      </dsp:nvSpPr>
      <dsp:spPr>
        <a:xfrm>
          <a:off x="280670" y="1469170"/>
          <a:ext cx="39293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Duplication of Goods and Services</a:t>
          </a:r>
          <a:endParaRPr lang="en-US" sz="1800" kern="1200" dirty="0">
            <a:latin typeface="Chivo Light" panose="020B0604020202020204" charset="0"/>
          </a:endParaRPr>
        </a:p>
      </dsp:txBody>
      <dsp:txXfrm>
        <a:off x="303727" y="1492227"/>
        <a:ext cx="3883266" cy="426206"/>
      </dsp:txXfrm>
    </dsp:sp>
    <dsp:sp modelId="{2ACD8F6A-5294-4E57-93CB-CF8CE2814F9D}">
      <dsp:nvSpPr>
        <dsp:cNvPr id="0" name=""/>
        <dsp:cNvSpPr/>
      </dsp:nvSpPr>
      <dsp:spPr>
        <a:xfrm>
          <a:off x="0" y="2431090"/>
          <a:ext cx="5613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553E77-A842-4E83-972E-F899AF59539E}">
      <dsp:nvSpPr>
        <dsp:cNvPr id="0" name=""/>
        <dsp:cNvSpPr/>
      </dsp:nvSpPr>
      <dsp:spPr>
        <a:xfrm>
          <a:off x="280670" y="2194930"/>
          <a:ext cx="39293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Intergovernmental Procurement</a:t>
          </a:r>
          <a:endParaRPr lang="en-US" sz="1800" kern="1200" dirty="0">
            <a:latin typeface="Chivo Light" panose="020B0604020202020204" charset="0"/>
          </a:endParaRPr>
        </a:p>
      </dsp:txBody>
      <dsp:txXfrm>
        <a:off x="303727" y="2217987"/>
        <a:ext cx="3883266" cy="426206"/>
      </dsp:txXfrm>
    </dsp:sp>
    <dsp:sp modelId="{3A928960-05CF-4A5B-A526-BC95FB90BE44}">
      <dsp:nvSpPr>
        <dsp:cNvPr id="0" name=""/>
        <dsp:cNvSpPr/>
      </dsp:nvSpPr>
      <dsp:spPr>
        <a:xfrm>
          <a:off x="0" y="3156850"/>
          <a:ext cx="5613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1139DE-7819-4F11-85F7-FD2014518144}">
      <dsp:nvSpPr>
        <dsp:cNvPr id="0" name=""/>
        <dsp:cNvSpPr/>
      </dsp:nvSpPr>
      <dsp:spPr>
        <a:xfrm>
          <a:off x="280670" y="2920690"/>
          <a:ext cx="39293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Cooperative Procurement</a:t>
          </a:r>
          <a:endParaRPr lang="en-US" sz="1800" kern="1200" dirty="0">
            <a:latin typeface="Chivo Light" panose="020B0604020202020204" charset="0"/>
          </a:endParaRPr>
        </a:p>
      </dsp:txBody>
      <dsp:txXfrm>
        <a:off x="303727" y="2943747"/>
        <a:ext cx="3883266" cy="426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D1CE8-208D-4293-A70F-2FEB0F1DF834}">
      <dsp:nvSpPr>
        <dsp:cNvPr id="0" name=""/>
        <dsp:cNvSpPr/>
      </dsp:nvSpPr>
      <dsp:spPr>
        <a:xfrm>
          <a:off x="0" y="253810"/>
          <a:ext cx="5613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E0FF7F-701D-4217-9FB3-4EDDD0923C84}">
      <dsp:nvSpPr>
        <dsp:cNvPr id="0" name=""/>
        <dsp:cNvSpPr/>
      </dsp:nvSpPr>
      <dsp:spPr>
        <a:xfrm>
          <a:off x="280670" y="17650"/>
          <a:ext cx="39293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Authorization Title Page</a:t>
          </a:r>
          <a:endParaRPr lang="en-US" sz="1800" kern="1200" dirty="0">
            <a:latin typeface="Chivo Light" panose="020B0604020202020204" charset="0"/>
          </a:endParaRPr>
        </a:p>
      </dsp:txBody>
      <dsp:txXfrm>
        <a:off x="303727" y="40707"/>
        <a:ext cx="3883266" cy="426206"/>
      </dsp:txXfrm>
    </dsp:sp>
    <dsp:sp modelId="{C6C3EDA0-73BC-40B5-8246-34FC62B197A3}">
      <dsp:nvSpPr>
        <dsp:cNvPr id="0" name=""/>
        <dsp:cNvSpPr/>
      </dsp:nvSpPr>
      <dsp:spPr>
        <a:xfrm>
          <a:off x="0" y="979570"/>
          <a:ext cx="5613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695CE4-8D30-40D0-93D9-5916DD201DD5}">
      <dsp:nvSpPr>
        <dsp:cNvPr id="0" name=""/>
        <dsp:cNvSpPr/>
      </dsp:nvSpPr>
      <dsp:spPr>
        <a:xfrm>
          <a:off x="280670" y="743410"/>
          <a:ext cx="39293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Contract Monitoring</a:t>
          </a:r>
          <a:endParaRPr lang="en-US" sz="1800" kern="1200" dirty="0">
            <a:latin typeface="Chivo Light" panose="020B0604020202020204" charset="0"/>
          </a:endParaRPr>
        </a:p>
      </dsp:txBody>
      <dsp:txXfrm>
        <a:off x="303727" y="766467"/>
        <a:ext cx="3883266" cy="426206"/>
      </dsp:txXfrm>
    </dsp:sp>
    <dsp:sp modelId="{DB06000D-2071-49C5-9EB8-9B8715DD783E}">
      <dsp:nvSpPr>
        <dsp:cNvPr id="0" name=""/>
        <dsp:cNvSpPr/>
      </dsp:nvSpPr>
      <dsp:spPr>
        <a:xfrm>
          <a:off x="0" y="1705330"/>
          <a:ext cx="5613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08E453-2CC9-4D80-BECB-101EB5F93CC2}">
      <dsp:nvSpPr>
        <dsp:cNvPr id="0" name=""/>
        <dsp:cNvSpPr/>
      </dsp:nvSpPr>
      <dsp:spPr>
        <a:xfrm>
          <a:off x="280670" y="1469170"/>
          <a:ext cx="39293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Duplication of Goods and Services</a:t>
          </a:r>
          <a:endParaRPr lang="en-US" sz="1800" kern="1200" dirty="0">
            <a:latin typeface="Chivo Light" panose="020B0604020202020204" charset="0"/>
          </a:endParaRPr>
        </a:p>
      </dsp:txBody>
      <dsp:txXfrm>
        <a:off x="303727" y="1492227"/>
        <a:ext cx="3883266" cy="426206"/>
      </dsp:txXfrm>
    </dsp:sp>
    <dsp:sp modelId="{2ACD8F6A-5294-4E57-93CB-CF8CE2814F9D}">
      <dsp:nvSpPr>
        <dsp:cNvPr id="0" name=""/>
        <dsp:cNvSpPr/>
      </dsp:nvSpPr>
      <dsp:spPr>
        <a:xfrm>
          <a:off x="0" y="2431090"/>
          <a:ext cx="5613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553E77-A842-4E83-972E-F899AF59539E}">
      <dsp:nvSpPr>
        <dsp:cNvPr id="0" name=""/>
        <dsp:cNvSpPr/>
      </dsp:nvSpPr>
      <dsp:spPr>
        <a:xfrm>
          <a:off x="280670" y="2194930"/>
          <a:ext cx="39293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Intergovernmental Procurement</a:t>
          </a:r>
          <a:endParaRPr lang="en-US" sz="1800" kern="1200" dirty="0">
            <a:latin typeface="Chivo Light" panose="020B0604020202020204" charset="0"/>
          </a:endParaRPr>
        </a:p>
      </dsp:txBody>
      <dsp:txXfrm>
        <a:off x="303727" y="2217987"/>
        <a:ext cx="3883266" cy="426206"/>
      </dsp:txXfrm>
    </dsp:sp>
    <dsp:sp modelId="{3A928960-05CF-4A5B-A526-BC95FB90BE44}">
      <dsp:nvSpPr>
        <dsp:cNvPr id="0" name=""/>
        <dsp:cNvSpPr/>
      </dsp:nvSpPr>
      <dsp:spPr>
        <a:xfrm>
          <a:off x="0" y="3156850"/>
          <a:ext cx="5613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1139DE-7819-4F11-85F7-FD2014518144}">
      <dsp:nvSpPr>
        <dsp:cNvPr id="0" name=""/>
        <dsp:cNvSpPr/>
      </dsp:nvSpPr>
      <dsp:spPr>
        <a:xfrm>
          <a:off x="280670" y="2920690"/>
          <a:ext cx="39293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Cooperative Procurement</a:t>
          </a:r>
          <a:endParaRPr lang="en-US" sz="1800" kern="1200" dirty="0">
            <a:latin typeface="Chivo Light" panose="020B0604020202020204" charset="0"/>
          </a:endParaRPr>
        </a:p>
      </dsp:txBody>
      <dsp:txXfrm>
        <a:off x="303727" y="2943747"/>
        <a:ext cx="3883266" cy="4262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D1CE8-208D-4293-A70F-2FEB0F1DF834}">
      <dsp:nvSpPr>
        <dsp:cNvPr id="0" name=""/>
        <dsp:cNvSpPr/>
      </dsp:nvSpPr>
      <dsp:spPr>
        <a:xfrm>
          <a:off x="0" y="253810"/>
          <a:ext cx="5613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E0FF7F-701D-4217-9FB3-4EDDD0923C84}">
      <dsp:nvSpPr>
        <dsp:cNvPr id="0" name=""/>
        <dsp:cNvSpPr/>
      </dsp:nvSpPr>
      <dsp:spPr>
        <a:xfrm>
          <a:off x="280670" y="17650"/>
          <a:ext cx="39293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Authorization Title Page</a:t>
          </a:r>
          <a:endParaRPr lang="en-US" sz="1800" kern="1200" dirty="0">
            <a:latin typeface="Chivo Light" panose="020B0604020202020204" charset="0"/>
          </a:endParaRPr>
        </a:p>
      </dsp:txBody>
      <dsp:txXfrm>
        <a:off x="303727" y="40707"/>
        <a:ext cx="3883266" cy="426206"/>
      </dsp:txXfrm>
    </dsp:sp>
    <dsp:sp modelId="{C6C3EDA0-73BC-40B5-8246-34FC62B197A3}">
      <dsp:nvSpPr>
        <dsp:cNvPr id="0" name=""/>
        <dsp:cNvSpPr/>
      </dsp:nvSpPr>
      <dsp:spPr>
        <a:xfrm>
          <a:off x="0" y="979570"/>
          <a:ext cx="5613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695CE4-8D30-40D0-93D9-5916DD201DD5}">
      <dsp:nvSpPr>
        <dsp:cNvPr id="0" name=""/>
        <dsp:cNvSpPr/>
      </dsp:nvSpPr>
      <dsp:spPr>
        <a:xfrm>
          <a:off x="280670" y="743410"/>
          <a:ext cx="39293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Contract Monitoring</a:t>
          </a:r>
          <a:endParaRPr lang="en-US" sz="1800" kern="1200" dirty="0">
            <a:latin typeface="Chivo Light" panose="020B0604020202020204" charset="0"/>
          </a:endParaRPr>
        </a:p>
      </dsp:txBody>
      <dsp:txXfrm>
        <a:off x="303727" y="766467"/>
        <a:ext cx="3883266" cy="426206"/>
      </dsp:txXfrm>
    </dsp:sp>
    <dsp:sp modelId="{DB06000D-2071-49C5-9EB8-9B8715DD783E}">
      <dsp:nvSpPr>
        <dsp:cNvPr id="0" name=""/>
        <dsp:cNvSpPr/>
      </dsp:nvSpPr>
      <dsp:spPr>
        <a:xfrm>
          <a:off x="0" y="1705330"/>
          <a:ext cx="5613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08E453-2CC9-4D80-BECB-101EB5F93CC2}">
      <dsp:nvSpPr>
        <dsp:cNvPr id="0" name=""/>
        <dsp:cNvSpPr/>
      </dsp:nvSpPr>
      <dsp:spPr>
        <a:xfrm>
          <a:off x="280670" y="1469170"/>
          <a:ext cx="39293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Duplication of Goods and Services</a:t>
          </a:r>
          <a:endParaRPr lang="en-US" sz="1800" kern="1200" dirty="0">
            <a:latin typeface="Chivo Light" panose="020B0604020202020204" charset="0"/>
          </a:endParaRPr>
        </a:p>
      </dsp:txBody>
      <dsp:txXfrm>
        <a:off x="303727" y="1492227"/>
        <a:ext cx="3883266" cy="426206"/>
      </dsp:txXfrm>
    </dsp:sp>
    <dsp:sp modelId="{2ACD8F6A-5294-4E57-93CB-CF8CE2814F9D}">
      <dsp:nvSpPr>
        <dsp:cNvPr id="0" name=""/>
        <dsp:cNvSpPr/>
      </dsp:nvSpPr>
      <dsp:spPr>
        <a:xfrm>
          <a:off x="0" y="2431090"/>
          <a:ext cx="5613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553E77-A842-4E83-972E-F899AF59539E}">
      <dsp:nvSpPr>
        <dsp:cNvPr id="0" name=""/>
        <dsp:cNvSpPr/>
      </dsp:nvSpPr>
      <dsp:spPr>
        <a:xfrm>
          <a:off x="280670" y="2194930"/>
          <a:ext cx="39293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Intergovernmental Procurement</a:t>
          </a:r>
          <a:endParaRPr lang="en-US" sz="1800" kern="1200" dirty="0">
            <a:latin typeface="Chivo Light" panose="020B0604020202020204" charset="0"/>
          </a:endParaRPr>
        </a:p>
      </dsp:txBody>
      <dsp:txXfrm>
        <a:off x="303727" y="2217987"/>
        <a:ext cx="3883266" cy="426206"/>
      </dsp:txXfrm>
    </dsp:sp>
    <dsp:sp modelId="{3A928960-05CF-4A5B-A526-BC95FB90BE44}">
      <dsp:nvSpPr>
        <dsp:cNvPr id="0" name=""/>
        <dsp:cNvSpPr/>
      </dsp:nvSpPr>
      <dsp:spPr>
        <a:xfrm>
          <a:off x="0" y="3156850"/>
          <a:ext cx="5613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1139DE-7819-4F11-85F7-FD2014518144}">
      <dsp:nvSpPr>
        <dsp:cNvPr id="0" name=""/>
        <dsp:cNvSpPr/>
      </dsp:nvSpPr>
      <dsp:spPr>
        <a:xfrm>
          <a:off x="280670" y="2920690"/>
          <a:ext cx="39293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21" tIns="0" rIns="14852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panose="020B0604020202020204" charset="0"/>
            </a:rPr>
            <a:t>Cooperative Procurement</a:t>
          </a:r>
          <a:endParaRPr lang="en-US" sz="1800" kern="1200" dirty="0">
            <a:latin typeface="Chivo Light" panose="020B0604020202020204" charset="0"/>
          </a:endParaRPr>
        </a:p>
      </dsp:txBody>
      <dsp:txXfrm>
        <a:off x="303727" y="2943747"/>
        <a:ext cx="3883266" cy="426206"/>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law.cornell.edu/cfr/text/2/200.318"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law.cornell.edu/cfr/text/2/200.318"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www.law.cornell.edu/cfr/text/2/200.213"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law.cornell.edu/cfr/text/2/200.318"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law.cornell.edu/cfr/text/2/200.318"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law.cornell.edu/cfr/text/2/200.319"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law.cornell.edu/cfr/text/2/200.319"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law.cornell.edu/cfr/text/2/200.320"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www.law.cornell.edu/cfr/text/2/200.67" TargetMode="Externa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law.cornell.edu/cfr/text/2/200.320"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law.cornell.edu/cfr/text/2/200.320"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www.law.cornell.edu/cfr/text/2/200.320#c_1" TargetMode="Externa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law.cornell.edu/cfr/text/2/200.320"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law.cornell.edu/cfr/text/2/200.321"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law.cornell.edu/cfr/text/2/200.323"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law.cornell.edu/cfr/text/2/200.324" TargetMode="External"/><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https://www.law.cornell.edu/cfr/text/2/200.324#b" TargetMode="Externa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law.cornell.edu/cfr/text/7/226.22"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s://www.law.cornell.edu/cfr/text/7/226.22#n_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defTabSz="1222363">
              <a:buNone/>
              <a:defRPr/>
            </a:pPr>
            <a:r>
              <a:rPr lang="en-US" sz="1100" dirty="0" smtClean="0">
                <a:latin typeface="Arial" panose="020B0604020202020204" pitchFamily="34" charset="0"/>
                <a:cs typeface="Arial" panose="020B0604020202020204" pitchFamily="34" charset="0"/>
              </a:rPr>
              <a:t>Welcome to Informal Procurement: Micro</a:t>
            </a:r>
            <a:r>
              <a:rPr lang="en-US" sz="1100" baseline="0" dirty="0" smtClean="0">
                <a:latin typeface="Arial" panose="020B0604020202020204" pitchFamily="34" charset="0"/>
                <a:cs typeface="Arial" panose="020B0604020202020204" pitchFamily="34" charset="0"/>
              </a:rPr>
              <a:t> and Small purchases for</a:t>
            </a:r>
            <a:r>
              <a:rPr lang="en-US" sz="1100" dirty="0" smtClean="0">
                <a:solidFill>
                  <a:srgbClr val="FF0000"/>
                </a:solidFill>
                <a:latin typeface="Arial" panose="020B0604020202020204" pitchFamily="34" charset="0"/>
                <a:cs typeface="Arial" panose="020B0604020202020204" pitchFamily="34" charset="0"/>
              </a:rPr>
              <a:t> Organizations </a:t>
            </a:r>
            <a:r>
              <a:rPr lang="en-US" sz="1100" dirty="0" smtClean="0">
                <a:latin typeface="Arial" panose="020B0604020202020204" pitchFamily="34" charset="0"/>
                <a:cs typeface="Arial" panose="020B0604020202020204" pitchFamily="34" charset="0"/>
              </a:rPr>
              <a:t>Participating in the Child and Adult Care Food Program</a:t>
            </a:r>
          </a:p>
          <a:p>
            <a:pPr defTabSz="1222363">
              <a:defRPr/>
            </a:pPr>
            <a:endParaRPr lang="en-US" sz="1100" dirty="0" smtClean="0">
              <a:latin typeface="Arial" panose="020B0604020202020204" pitchFamily="34" charset="0"/>
              <a:cs typeface="Arial" panose="020B0604020202020204" pitchFamily="34" charset="0"/>
            </a:endParaRPr>
          </a:p>
          <a:p>
            <a:pPr marL="139700" indent="0" defTabSz="1222363">
              <a:buNone/>
              <a:defRPr/>
            </a:pPr>
            <a:r>
              <a:rPr lang="en-US" sz="1100" dirty="0" smtClean="0">
                <a:latin typeface="Arial" panose="020B0604020202020204" pitchFamily="34" charset="0"/>
                <a:cs typeface="Arial" panose="020B0604020202020204" pitchFamily="34" charset="0"/>
              </a:rPr>
              <a:t>This presentation is for organizations participating in the Child and Adult Care Food Program which we will refer to as the CACFP. This</a:t>
            </a:r>
            <a:r>
              <a:rPr lang="en-US" sz="1100" baseline="0" dirty="0" smtClean="0">
                <a:latin typeface="Arial" panose="020B0604020202020204" pitchFamily="34" charset="0"/>
                <a:cs typeface="Arial" panose="020B0604020202020204" pitchFamily="34" charset="0"/>
              </a:rPr>
              <a:t> training is specifically geared towards organizations only making purchases less than $100,000 at a time and who have a direct agreement with the Virginia Department of Health. For purchases higher than $100,000 please refer to the VDH Procurement trainings on Formal Procurement.</a:t>
            </a:r>
            <a:endParaRPr lang="en-US" sz="1100" dirty="0" smtClean="0">
              <a:latin typeface="Arial" panose="020B0604020202020204" pitchFamily="34" charset="0"/>
              <a:cs typeface="Arial" panose="020B0604020202020204" pitchFamily="34" charset="0"/>
            </a:endParaRPr>
          </a:p>
          <a:p>
            <a:pPr defTabSz="1222363">
              <a:defRPr/>
            </a:pPr>
            <a:r>
              <a:rPr lang="en-US" sz="1100" smtClean="0">
                <a:latin typeface="Arial" panose="020B0604020202020204" pitchFamily="34" charset="0"/>
                <a:cs typeface="Arial" panose="020B0604020202020204" pitchFamily="34" charset="0"/>
              </a:rPr>
              <a:t>33</a:t>
            </a:r>
            <a:endParaRPr lang="en-US" sz="1100" dirty="0" smtClean="0">
              <a:latin typeface="Arial" panose="020B0604020202020204" pitchFamily="34" charset="0"/>
              <a:cs typeface="Arial" panose="020B0604020202020204" pitchFamily="34" charset="0"/>
            </a:endParaRPr>
          </a:p>
          <a:p>
            <a:pPr marL="139700" indent="0" defTabSz="1222363">
              <a:buNone/>
              <a:defRPr/>
            </a:pPr>
            <a:r>
              <a:rPr lang="en-US" sz="1100" dirty="0" smtClean="0">
                <a:latin typeface="Arial" panose="020B0604020202020204" pitchFamily="34" charset="0"/>
                <a:cs typeface="Arial" panose="020B0604020202020204" pitchFamily="34" charset="0"/>
              </a:rPr>
              <a:t>This training has been adapted</a:t>
            </a:r>
            <a:r>
              <a:rPr lang="en-US" sz="1100" baseline="0" dirty="0" smtClean="0">
                <a:latin typeface="Arial" panose="020B0604020202020204" pitchFamily="34" charset="0"/>
                <a:cs typeface="Arial" panose="020B0604020202020204" pitchFamily="34" charset="0"/>
              </a:rPr>
              <a:t> by resources provided by the California Department of Education and the USDA, and guidance is pulled from the Code of Federal Regulations: 7 CFR 226 point 22 and 2 CFR section 200.</a:t>
            </a:r>
          </a:p>
          <a:p>
            <a:pPr defTabSz="1222363">
              <a:defRPr/>
            </a:pPr>
            <a:endParaRPr lang="en-US" sz="1100" baseline="0" dirty="0" smtClean="0">
              <a:latin typeface="Arial" panose="020B0604020202020204" pitchFamily="34" charset="0"/>
              <a:cs typeface="Arial" panose="020B0604020202020204" pitchFamily="34" charset="0"/>
            </a:endParaRPr>
          </a:p>
          <a:p>
            <a:pPr marL="139700" indent="0" defTabSz="1222363">
              <a:buNone/>
              <a:defRPr/>
            </a:pPr>
            <a:r>
              <a:rPr lang="en-US" sz="1100" b="1" baseline="0" dirty="0" smtClean="0">
                <a:latin typeface="Arial" panose="020B0604020202020204" pitchFamily="34" charset="0"/>
                <a:cs typeface="Arial" panose="020B0604020202020204" pitchFamily="34" charset="0"/>
              </a:rPr>
              <a:t>&lt;CHANGE SLIDE&gt;</a:t>
            </a:r>
            <a:endParaRPr lang="en-US" sz="1100" b="1" dirty="0" smtClean="0">
              <a:latin typeface="Arial" panose="020B0604020202020204" pitchFamily="34" charset="0"/>
              <a:cs typeface="Arial" panose="020B0604020202020204" pitchFamily="34" charset="0"/>
            </a:endParaRPr>
          </a:p>
          <a:p>
            <a:pPr defTabSz="1222363">
              <a:defRPr/>
            </a:pPr>
            <a:endParaRPr lang="en-US" sz="1100" dirty="0" smtClean="0">
              <a:latin typeface="Arial" panose="020B0604020202020204" pitchFamily="34" charset="0"/>
              <a:cs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dirty="0" smtClean="0">
                <a:latin typeface="Arial" panose="020B0604020202020204" pitchFamily="34" charset="0"/>
                <a:cs typeface="Arial" panose="020B0604020202020204" pitchFamily="34" charset="0"/>
              </a:rPr>
              <a:t>Let’s discuss what it means to spread purchases equitably</a:t>
            </a:r>
            <a:r>
              <a:rPr lang="en-US" sz="1100" baseline="0" dirty="0" smtClean="0">
                <a:latin typeface="Arial" panose="020B0604020202020204" pitchFamily="34" charset="0"/>
                <a:cs typeface="Arial" panose="020B0604020202020204" pitchFamily="34" charset="0"/>
              </a:rPr>
              <a:t> among </a:t>
            </a:r>
            <a:r>
              <a:rPr lang="en-US" sz="1100" b="1" baseline="0" dirty="0" smtClean="0">
                <a:latin typeface="Arial" panose="020B0604020202020204" pitchFamily="34" charset="0"/>
                <a:cs typeface="Arial" panose="020B0604020202020204" pitchFamily="34" charset="0"/>
              </a:rPr>
              <a:t>qualified suppliers</a:t>
            </a:r>
            <a:r>
              <a:rPr lang="en-US" sz="1100" baseline="0" dirty="0" smtClean="0">
                <a:latin typeface="Arial" panose="020B0604020202020204" pitchFamily="34" charset="0"/>
                <a:cs typeface="Arial" panose="020B0604020202020204" pitchFamily="34" charset="0"/>
              </a:rPr>
              <a:t>.</a:t>
            </a:r>
          </a:p>
          <a:p>
            <a:endParaRPr lang="en-US" sz="1100" dirty="0" smtClean="0">
              <a:latin typeface="Arial" panose="020B0604020202020204" pitchFamily="34" charset="0"/>
              <a:cs typeface="Arial" panose="020B0604020202020204" pitchFamily="34" charset="0"/>
            </a:endParaRPr>
          </a:p>
          <a:p>
            <a:pPr marL="139700" indent="0">
              <a:buNone/>
            </a:pPr>
            <a:r>
              <a:rPr lang="en-US" sz="1100" dirty="0" smtClean="0">
                <a:latin typeface="Arial" panose="020B0604020202020204" pitchFamily="34" charset="0"/>
                <a:cs typeface="Arial" panose="020B0604020202020204" pitchFamily="34" charset="0"/>
              </a:rPr>
              <a:t>Let’s say an organization always purchases groceries at Grocery Store A down the street even though there are other grocery stores in the area. The regulations require that organizations shop at different stores. Rotating stores allows multiple vendors to benefit from federal dollars coming into their community. This is what is meant by distributing micro-purchases equitably among qualified suppliers. </a:t>
            </a:r>
          </a:p>
          <a:p>
            <a:endParaRPr lang="en-US" sz="1100" dirty="0" smtClean="0">
              <a:latin typeface="Arial" panose="020B0604020202020204" pitchFamily="34" charset="0"/>
              <a:cs typeface="Arial" panose="020B0604020202020204" pitchFamily="34" charset="0"/>
            </a:endParaRPr>
          </a:p>
          <a:p>
            <a:pPr marL="139700" indent="0">
              <a:buNone/>
            </a:pPr>
            <a:r>
              <a:rPr lang="en-US" sz="1100" b="1" baseline="0" dirty="0" smtClean="0">
                <a:latin typeface="Arial" panose="020B0604020202020204" pitchFamily="34" charset="0"/>
                <a:cs typeface="Arial" panose="020B0604020202020204" pitchFamily="34" charset="0"/>
              </a:rPr>
              <a:t>(click next)</a:t>
            </a:r>
            <a:r>
              <a:rPr lang="en-US" sz="1100" baseline="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An organization could shop at Grocery Store A one week, then Grocery Store B the second week, then Grocery Store C the third week. </a:t>
            </a:r>
          </a:p>
          <a:p>
            <a:endParaRPr lang="en-US" sz="1100" dirty="0" smtClean="0">
              <a:latin typeface="Arial" panose="020B0604020202020204" pitchFamily="34" charset="0"/>
              <a:cs typeface="Arial" panose="020B0604020202020204" pitchFamily="34" charset="0"/>
            </a:endParaRPr>
          </a:p>
          <a:p>
            <a:pPr marL="139700" indent="0">
              <a:buNone/>
            </a:pPr>
            <a:r>
              <a:rPr lang="en-US" sz="1100" dirty="0" smtClean="0">
                <a:latin typeface="Arial" panose="020B0604020202020204" pitchFamily="34" charset="0"/>
                <a:cs typeface="Arial" panose="020B0604020202020204" pitchFamily="34" charset="0"/>
              </a:rPr>
              <a:t>This will be a big change for organizations that are used to shopping at only one store. </a:t>
            </a:r>
          </a:p>
          <a:p>
            <a:endParaRPr lang="en-US" sz="1100" dirty="0" smtClean="0"/>
          </a:p>
          <a:p>
            <a:pPr marL="139700" indent="0">
              <a:buNone/>
            </a:pPr>
            <a:r>
              <a:rPr lang="en-US" baseline="0" dirty="0" smtClean="0"/>
              <a:t>If the sponsor is buying paper products and has identified three companies that can provide those products, we would expect to see purchases from all three companies over the course of the year. </a:t>
            </a:r>
          </a:p>
          <a:p>
            <a:pPr marL="139700" indent="0">
              <a:buNone/>
            </a:pPr>
            <a:endParaRPr lang="en-US" baseline="0" dirty="0" smtClean="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dirty="0" smtClean="0">
                <a:latin typeface="Arial" panose="020B0604020202020204" pitchFamily="34" charset="0"/>
                <a:cs typeface="Arial" panose="020B0604020202020204" pitchFamily="34" charset="0"/>
              </a:rPr>
              <a:t>&lt;NEXT</a:t>
            </a:r>
            <a:r>
              <a:rPr lang="en-US" sz="1100" b="1" baseline="0" dirty="0" smtClean="0">
                <a:latin typeface="Arial" panose="020B0604020202020204" pitchFamily="34" charset="0"/>
                <a:cs typeface="Arial" panose="020B0604020202020204" pitchFamily="34" charset="0"/>
              </a:rPr>
              <a:t> SLIDE&gt;</a:t>
            </a:r>
            <a:endParaRPr lang="en-US" sz="1100" b="1" dirty="0" smtClean="0">
              <a:latin typeface="Arial" panose="020B0604020202020204" pitchFamily="34" charset="0"/>
              <a:cs typeface="Arial" panose="020B0604020202020204" pitchFamily="34" charset="0"/>
            </a:endParaRPr>
          </a:p>
          <a:p>
            <a:pPr marL="139700" indent="0">
              <a:buNone/>
            </a:pPr>
            <a:endParaRPr lang="en-US" baseline="0" dirty="0" smtClean="0"/>
          </a:p>
          <a:p>
            <a:pPr marL="139700" indent="0">
              <a:buNone/>
            </a:pPr>
            <a:endParaRPr lang="en-US" sz="1100" baseline="0" dirty="0" smtClean="0"/>
          </a:p>
          <a:p>
            <a:pPr marL="139700" indent="0">
              <a:buNone/>
            </a:pPr>
            <a:r>
              <a:rPr lang="en-US" sz="1100" baseline="0" dirty="0" smtClean="0"/>
              <a:t>{2 CFR Section 200.320(a)}</a:t>
            </a:r>
            <a:endParaRPr lang="en-US" sz="1100" dirty="0" smtClean="0"/>
          </a:p>
          <a:p>
            <a:pPr defTabSz="1241676">
              <a:defRPr/>
            </a:pPr>
            <a:endParaRPr lang="en-US" sz="1100" dirty="0" smtClean="0">
              <a:latin typeface="Arial" panose="020B0604020202020204" pitchFamily="34" charset="0"/>
              <a:cs typeface="Arial" panose="020B0604020202020204" pitchFamily="34" charset="0"/>
            </a:endParaRPr>
          </a:p>
          <a:p>
            <a:pPr defTabSz="1241676">
              <a:defRPr/>
            </a:pPr>
            <a:endParaRPr lang="en-US" sz="1100" dirty="0" smtClean="0">
              <a:latin typeface="Arial" panose="020B0604020202020204" pitchFamily="34" charset="0"/>
              <a:cs typeface="Arial" panose="020B060402020202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09046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dirty="0" smtClean="0">
                <a:latin typeface="Arial" panose="020B0604020202020204" pitchFamily="34" charset="0"/>
                <a:cs typeface="Arial" panose="020B0604020202020204" pitchFamily="34" charset="0"/>
              </a:rPr>
              <a:t>We mentioned the first condition for a micro-purchase was that prices must be considered reasonable. What should an organization do, if they do not consider prices at other stores in the area to be reasonable. For example, let’s say they typically shop at one of the wholesale stores once a month? What should an organization do if they think they will pay higher prices by distributing purchases equitably among qualified suppliers?</a:t>
            </a:r>
          </a:p>
          <a:p>
            <a:endParaRPr lang="en-US" sz="1100" dirty="0" smtClean="0">
              <a:latin typeface="Arial" panose="020B0604020202020204" pitchFamily="34" charset="0"/>
              <a:cs typeface="Arial" panose="020B0604020202020204" pitchFamily="34" charset="0"/>
            </a:endParaRPr>
          </a:p>
          <a:p>
            <a:pPr marL="139700" indent="0">
              <a:buNone/>
            </a:pPr>
            <a:r>
              <a:rPr lang="en-US" sz="1100" dirty="0" smtClean="0">
                <a:latin typeface="Arial" panose="020B0604020202020204" pitchFamily="34" charset="0"/>
                <a:cs typeface="Arial" panose="020B0604020202020204" pitchFamily="34" charset="0"/>
              </a:rPr>
              <a:t>When organizations believe prices at other stores are unreasonable, they must follow the small purchase method which means they must get price quotes and choose the store with the lowest prices. Here are some helpful tips to</a:t>
            </a:r>
            <a:r>
              <a:rPr lang="en-US" sz="1100" baseline="0" dirty="0" smtClean="0">
                <a:latin typeface="Arial" panose="020B0604020202020204" pitchFamily="34" charset="0"/>
                <a:cs typeface="Arial" panose="020B0604020202020204" pitchFamily="34" charset="0"/>
              </a:rPr>
              <a:t> follow when the price isn’t reasonable</a:t>
            </a:r>
            <a:r>
              <a:rPr lang="en-US" sz="1100" dirty="0" smtClean="0">
                <a:latin typeface="Arial" panose="020B0604020202020204" pitchFamily="34" charset="0"/>
                <a:cs typeface="Arial" panose="020B0604020202020204" pitchFamily="34" charset="0"/>
              </a:rPr>
              <a:t>.  </a:t>
            </a:r>
          </a:p>
          <a:p>
            <a:endParaRPr lang="en-US" sz="1100" dirty="0" smtClean="0">
              <a:latin typeface="Arial" panose="020B0604020202020204" pitchFamily="34" charset="0"/>
              <a:cs typeface="Arial" panose="020B0604020202020204" pitchFamily="34" charset="0"/>
            </a:endParaRPr>
          </a:p>
          <a:p>
            <a:pPr marL="515944" indent="-515944">
              <a:buFont typeface="+mj-lt"/>
              <a:buAutoNum type="arabicParenR"/>
            </a:pPr>
            <a:r>
              <a:rPr lang="en-US" sz="1100" dirty="0" smtClean="0">
                <a:latin typeface="Arial" panose="020B0604020202020204" pitchFamily="34" charset="0"/>
                <a:cs typeface="Arial" panose="020B0604020202020204" pitchFamily="34" charset="0"/>
              </a:rPr>
              <a:t>Identify the items purchased</a:t>
            </a:r>
          </a:p>
          <a:p>
            <a:pPr marL="515944" indent="-515944">
              <a:buFont typeface="+mj-lt"/>
              <a:buAutoNum type="arabicParenR"/>
            </a:pPr>
            <a:endParaRPr lang="en-US" sz="1100" dirty="0" smtClean="0">
              <a:latin typeface="Arial" panose="020B0604020202020204" pitchFamily="34" charset="0"/>
              <a:cs typeface="Arial" panose="020B0604020202020204" pitchFamily="34" charset="0"/>
            </a:endParaRPr>
          </a:p>
          <a:p>
            <a:pPr marL="515944" indent="-515944">
              <a:buFont typeface="+mj-lt"/>
              <a:buAutoNum type="arabicParenR"/>
            </a:pPr>
            <a:r>
              <a:rPr lang="en-US" sz="1100" dirty="0" smtClean="0">
                <a:latin typeface="Arial" panose="020B0604020202020204" pitchFamily="34" charset="0"/>
                <a:cs typeface="Arial" panose="020B0604020202020204" pitchFamily="34" charset="0"/>
              </a:rPr>
              <a:t>Compare prices from stores within a reasonable distance from the organization</a:t>
            </a:r>
          </a:p>
          <a:p>
            <a:pPr marL="515944" indent="-515944">
              <a:buFont typeface="+mj-lt"/>
              <a:buAutoNum type="arabicParenR"/>
            </a:pPr>
            <a:endParaRPr lang="en-US" sz="1100" dirty="0" smtClean="0">
              <a:latin typeface="Arial" panose="020B0604020202020204" pitchFamily="34" charset="0"/>
              <a:cs typeface="Arial" panose="020B0604020202020204" pitchFamily="34" charset="0"/>
            </a:endParaRPr>
          </a:p>
          <a:p>
            <a:pPr marL="515944" indent="-515944">
              <a:buFont typeface="+mj-lt"/>
              <a:buAutoNum type="arabicParenR"/>
            </a:pPr>
            <a:r>
              <a:rPr lang="en-US" sz="1100" dirty="0" smtClean="0">
                <a:latin typeface="Arial" panose="020B0604020202020204" pitchFamily="34" charset="0"/>
                <a:cs typeface="Arial" panose="020B0604020202020204" pitchFamily="34" charset="0"/>
              </a:rPr>
              <a:t>Document the store with the lowest prices overall</a:t>
            </a:r>
          </a:p>
          <a:p>
            <a:pPr marL="515944" indent="-515944">
              <a:buFont typeface="+mj-lt"/>
              <a:buAutoNum type="arabicParenR"/>
            </a:pPr>
            <a:endParaRPr lang="en-US" sz="1100" dirty="0" smtClean="0">
              <a:latin typeface="Arial" panose="020B0604020202020204" pitchFamily="34" charset="0"/>
              <a:cs typeface="Arial" panose="020B0604020202020204" pitchFamily="34" charset="0"/>
            </a:endParaRPr>
          </a:p>
          <a:p>
            <a:pPr marL="515944" indent="-515944">
              <a:buFont typeface="+mj-lt"/>
              <a:buAutoNum type="arabicParenR"/>
            </a:pPr>
            <a:r>
              <a:rPr lang="en-US" sz="1100" dirty="0" smtClean="0">
                <a:latin typeface="Arial" panose="020B0604020202020204" pitchFamily="34" charset="0"/>
                <a:cs typeface="Arial" panose="020B0604020202020204" pitchFamily="34" charset="0"/>
              </a:rPr>
              <a:t>Keep this documentation on file</a:t>
            </a:r>
          </a:p>
          <a:p>
            <a:pPr marL="515944" indent="-515944">
              <a:buFont typeface="+mj-lt"/>
              <a:buAutoNum type="arabicParenR"/>
            </a:pPr>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Let’s recap. An organization could shop at a wholesale store for most or all of their purchases if they document the wholesale store has the lowest prices. </a:t>
            </a:r>
          </a:p>
          <a:p>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And, this organization could also shop at the other grocery stores if they need smaller quantities of items or items that are not available at the wholesale store. </a:t>
            </a:r>
          </a:p>
          <a:p>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Would they need to rotate their purchases if they shop at these other grocery stores for smaller quantities of items or items that are not available at the wholesale store? </a:t>
            </a:r>
          </a:p>
          <a:p>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Yes. For example, an organization could shop at the wholesale store once a month for bulk items assuming they’ve followed the small purchase method listed above, then they could also follow the micro-purchase process for the other items needed during the month. As mentioned earlier, they could shop at Grocery store A one week, Grocery store B the next week, and Grocery store C the third week for items they need in smaller quantities or that are not available at the wholesale store. </a:t>
            </a:r>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endParaRPr lang="en-US" b="1" u="sng" baseline="0" dirty="0" smtClean="0"/>
          </a:p>
          <a:p>
            <a:pPr marL="139700" indent="0" defTabSz="1241676">
              <a:buNone/>
              <a:defRPr/>
            </a:pPr>
            <a:r>
              <a:rPr lang="en-US" sz="1100" b="1" dirty="0" smtClean="0">
                <a:latin typeface="Arial" panose="020B0604020202020204" pitchFamily="34" charset="0"/>
                <a:cs typeface="Arial" panose="020B0604020202020204" pitchFamily="34" charset="0"/>
              </a:rPr>
              <a:t>&lt;NEXT</a:t>
            </a:r>
            <a:r>
              <a:rPr lang="en-US" sz="1100" b="1" baseline="0" dirty="0" smtClean="0">
                <a:latin typeface="Arial" panose="020B0604020202020204" pitchFamily="34" charset="0"/>
                <a:cs typeface="Arial" panose="020B0604020202020204" pitchFamily="34" charset="0"/>
              </a:rPr>
              <a:t> SLIDE&gt;</a:t>
            </a:r>
            <a:endParaRPr lang="en-US" sz="1100" b="1"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endParaRPr lang="en-US" baseline="0" dirty="0" smtClean="0"/>
          </a:p>
        </p:txBody>
      </p:sp>
    </p:spTree>
    <p:extLst>
      <p:ext uri="{BB962C8B-B14F-4D97-AF65-F5344CB8AC3E}">
        <p14:creationId xmlns:p14="http://schemas.microsoft.com/office/powerpoint/2010/main" val="3652631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dirty="0" smtClean="0">
                <a:latin typeface="Arial" panose="020B0604020202020204" pitchFamily="34" charset="0"/>
                <a:cs typeface="Arial" panose="020B0604020202020204" pitchFamily="34" charset="0"/>
              </a:rPr>
              <a:t>Some organizations have asked what they should do if they are located in a rural area and there is only one grocery store. Let’s look at a scenario:</a:t>
            </a:r>
            <a:r>
              <a:rPr lang="en-US" sz="1100" baseline="0" dirty="0" smtClean="0">
                <a:latin typeface="Arial" panose="020B0604020202020204" pitchFamily="34" charset="0"/>
                <a:cs typeface="Arial" panose="020B0604020202020204" pitchFamily="34" charset="0"/>
              </a:rPr>
              <a:t> </a:t>
            </a:r>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pPr marL="139700" indent="0">
              <a:buNone/>
            </a:pPr>
            <a:r>
              <a:rPr lang="en-US" sz="1100" dirty="0" smtClean="0">
                <a:solidFill>
                  <a:srgbClr val="FFC000"/>
                </a:solidFill>
                <a:latin typeface="Chivo" panose="020B0604020202020204" charset="0"/>
              </a:rPr>
              <a:t>In a rural area, there is only one grocery store in close proximity to the center.</a:t>
            </a:r>
          </a:p>
          <a:p>
            <a:endParaRPr lang="en-US" sz="1100" dirty="0" smtClean="0">
              <a:solidFill>
                <a:srgbClr val="FFC000"/>
              </a:solidFill>
              <a:latin typeface="Chivo" panose="020B0604020202020204" charset="0"/>
            </a:endParaRPr>
          </a:p>
          <a:p>
            <a:pPr marL="139700" indent="0">
              <a:buNone/>
            </a:pPr>
            <a:r>
              <a:rPr lang="en-US" sz="1100" dirty="0" smtClean="0">
                <a:solidFill>
                  <a:schemeClr val="accent1"/>
                </a:solidFill>
                <a:latin typeface="Chivo" panose="020B0604020202020204" charset="0"/>
              </a:rPr>
              <a:t>Should the center drive long distances to purchase groceries from other stores to ensure they are spreading their purchases equitably?</a:t>
            </a:r>
          </a:p>
          <a:p>
            <a:pPr marL="139700" indent="0">
              <a:buNone/>
            </a:pPr>
            <a:endParaRPr lang="en-US" sz="1100" dirty="0" smtClean="0">
              <a:solidFill>
                <a:schemeClr val="accent1"/>
              </a:solidFill>
              <a:latin typeface="Chivo" panose="020B0604020202020204" charset="0"/>
            </a:endParaRPr>
          </a:p>
          <a:p>
            <a:pPr marL="139700" indent="0">
              <a:buNone/>
            </a:pPr>
            <a:r>
              <a:rPr lang="en-US" sz="1100" b="1" dirty="0" smtClean="0">
                <a:solidFill>
                  <a:schemeClr val="accent1"/>
                </a:solidFill>
                <a:latin typeface="Chivo" panose="020B0604020202020204" charset="0"/>
              </a:rPr>
              <a:t>&lt;NEXT</a:t>
            </a:r>
            <a:r>
              <a:rPr lang="en-US" sz="1100" b="1" baseline="0" dirty="0" smtClean="0">
                <a:solidFill>
                  <a:schemeClr val="accent1"/>
                </a:solidFill>
                <a:latin typeface="Chivo" panose="020B0604020202020204" charset="0"/>
              </a:rPr>
              <a:t> SLIDE&gt;</a:t>
            </a:r>
            <a:endParaRPr lang="en-US" sz="1100" b="1" dirty="0" smtClean="0">
              <a:solidFill>
                <a:schemeClr val="accent1"/>
              </a:solidFill>
              <a:latin typeface="Chivo" panose="020B0604020202020204" charset="0"/>
            </a:endParaRPr>
          </a:p>
          <a:p>
            <a:pPr marL="0" lvl="0" indent="0" algn="l" rtl="0">
              <a:spcBef>
                <a:spcPts val="0"/>
              </a:spcBef>
              <a:spcAft>
                <a:spcPts val="0"/>
              </a:spcAft>
              <a:buNone/>
            </a:pPr>
            <a:endParaRPr b="1" dirty="0"/>
          </a:p>
        </p:txBody>
      </p:sp>
    </p:spTree>
    <p:extLst>
      <p:ext uri="{BB962C8B-B14F-4D97-AF65-F5344CB8AC3E}">
        <p14:creationId xmlns:p14="http://schemas.microsoft.com/office/powerpoint/2010/main" val="2339637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dirty="0" smtClean="0">
                <a:latin typeface="Arial" panose="020B0604020202020204" pitchFamily="34" charset="0"/>
                <a:cs typeface="Arial" panose="020B0604020202020204" pitchFamily="34" charset="0"/>
              </a:rPr>
              <a:t>The regulations state . . . “to the extent practical, spread purchases equitably among qualified suppliers.” If there are no other qualified suppliers within a reasonable area, then it would not be practical to drive a long distance to obtain food and supplies. These organizations should include justification for purchasing food and supplies at one store in their written procedures.  So, in your procurement procedures,</a:t>
            </a:r>
            <a:r>
              <a:rPr lang="en-US" sz="1100" baseline="0" dirty="0" smtClean="0">
                <a:latin typeface="Arial" panose="020B0604020202020204" pitchFamily="34" charset="0"/>
                <a:cs typeface="Arial" panose="020B0604020202020204" pitchFamily="34" charset="0"/>
              </a:rPr>
              <a:t> which we will discuss later in this presentation, you would list the reasoning for why you only shop at one location.</a:t>
            </a:r>
            <a:endParaRPr lang="en-US" sz="1100" dirty="0" smtClean="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US" dirty="0" smtClean="0"/>
          </a:p>
          <a:p>
            <a:pPr marL="0" lvl="0" indent="0" algn="l" rtl="0">
              <a:spcBef>
                <a:spcPts val="0"/>
              </a:spcBef>
              <a:spcAft>
                <a:spcPts val="0"/>
              </a:spcAft>
              <a:buNone/>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dirty="0" smtClean="0">
                <a:solidFill>
                  <a:schemeClr val="accent1"/>
                </a:solidFill>
                <a:latin typeface="Chivo" panose="020B0604020202020204" charset="0"/>
              </a:rPr>
              <a:t>&lt;NEXT</a:t>
            </a:r>
            <a:r>
              <a:rPr lang="en-US" sz="1100" b="1" baseline="0" dirty="0" smtClean="0">
                <a:solidFill>
                  <a:schemeClr val="accent1"/>
                </a:solidFill>
                <a:latin typeface="Chivo" panose="020B0604020202020204" charset="0"/>
              </a:rPr>
              <a:t> SLIDE&gt;</a:t>
            </a:r>
            <a:endParaRPr lang="en-US" sz="1100" b="1" dirty="0" smtClean="0">
              <a:solidFill>
                <a:schemeClr val="accent1"/>
              </a:solidFill>
              <a:latin typeface="Chivo" panose="020B060402020202020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62283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dirty="0" smtClean="0">
                <a:latin typeface="Arial" panose="020B0604020202020204" pitchFamily="34" charset="0"/>
                <a:cs typeface="Arial" panose="020B0604020202020204" pitchFamily="34" charset="0"/>
              </a:rPr>
              <a:t>I have another scenario. Let’s say that an organization needs to purchase three new gas ranges for three kitchen sites and the cost for each one is about $2,000. How should they make this purchase? Should they, </a:t>
            </a:r>
          </a:p>
          <a:p>
            <a:endParaRPr lang="en-US" sz="1100" dirty="0" smtClean="0">
              <a:latin typeface="Arial" panose="020B0604020202020204" pitchFamily="34" charset="0"/>
              <a:cs typeface="Arial" panose="020B0604020202020204" pitchFamily="34" charset="0"/>
            </a:endParaRPr>
          </a:p>
          <a:p>
            <a:r>
              <a:rPr lang="en-US" sz="1100" b="1" dirty="0" smtClean="0">
                <a:latin typeface="Arial" panose="020B0604020202020204" pitchFamily="34" charset="0"/>
                <a:cs typeface="Arial" panose="020B0604020202020204" pitchFamily="34" charset="0"/>
              </a:rPr>
              <a:t>Click</a:t>
            </a:r>
            <a:r>
              <a:rPr lang="en-US" sz="1100" b="1" baseline="0" dirty="0" smtClean="0">
                <a:latin typeface="Arial" panose="020B0604020202020204" pitchFamily="34" charset="0"/>
                <a:cs typeface="Arial" panose="020B0604020202020204" pitchFamily="34" charset="0"/>
              </a:rPr>
              <a:t> next </a:t>
            </a:r>
            <a:r>
              <a:rPr lang="en-US" sz="1100" dirty="0" smtClean="0">
                <a:latin typeface="Arial" panose="020B0604020202020204" pitchFamily="34" charset="0"/>
                <a:cs typeface="Arial" panose="020B0604020202020204" pitchFamily="34" charset="0"/>
              </a:rPr>
              <a:t>(A) make a micro-purchase by purchasing each gas range separately, so their invoices are less than $5,000 each, or (B) follow the small purchase method and develop specifications, obtain price quotes and choose the vendor with the lowest price item? </a:t>
            </a:r>
          </a:p>
          <a:p>
            <a:endParaRPr lang="en-US" sz="1100" dirty="0" smtClean="0">
              <a:latin typeface="Arial" panose="020B0604020202020204" pitchFamily="34" charset="0"/>
              <a:cs typeface="Arial" panose="020B0604020202020204" pitchFamily="34" charset="0"/>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dirty="0" smtClean="0">
                <a:latin typeface="Arial" panose="020B0604020202020204" pitchFamily="34" charset="0"/>
                <a:cs typeface="Arial" panose="020B0604020202020204" pitchFamily="34" charset="0"/>
              </a:rPr>
              <a:t>Click next </a:t>
            </a:r>
            <a:r>
              <a:rPr lang="en-US" sz="1100" dirty="0" smtClean="0">
                <a:latin typeface="Arial" panose="020B0604020202020204" pitchFamily="34" charset="0"/>
                <a:cs typeface="Arial" panose="020B0604020202020204" pitchFamily="34" charset="0"/>
              </a:rPr>
              <a:t>In this situation the cost of three gas ranges is about $6,000, which is over the micro-purchase threshold. organizations cannot separate their purchases in order to fall below the micro-purchase threshold to avoid getting price quotes. Therefore, the organization would need to follow the small purchase method.   </a:t>
            </a:r>
          </a:p>
          <a:p>
            <a:pPr marL="139700" indent="0">
              <a:buNone/>
            </a:pPr>
            <a:endParaRPr lang="en-US" sz="1100" dirty="0" smtClean="0">
              <a:latin typeface="Arial" panose="020B0604020202020204" pitchFamily="34" charset="0"/>
              <a:cs typeface="Arial" panose="020B0604020202020204" pitchFamily="34" charset="0"/>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dirty="0" smtClean="0">
                <a:solidFill>
                  <a:schemeClr val="accent1"/>
                </a:solidFill>
                <a:latin typeface="Chivo" panose="020B0604020202020204" charset="0"/>
              </a:rPr>
              <a:t>&lt;NEXT</a:t>
            </a:r>
            <a:r>
              <a:rPr lang="en-US" sz="1100" b="1" baseline="0" dirty="0" smtClean="0">
                <a:solidFill>
                  <a:schemeClr val="accent1"/>
                </a:solidFill>
                <a:latin typeface="Chivo" panose="020B0604020202020204" charset="0"/>
              </a:rPr>
              <a:t> SLIDE&gt;</a:t>
            </a:r>
            <a:endParaRPr lang="en-US" sz="1100" b="1" dirty="0" smtClean="0">
              <a:solidFill>
                <a:schemeClr val="accent1"/>
              </a:solidFill>
              <a:latin typeface="Chivo" panose="020B0604020202020204" charset="0"/>
            </a:endParaRPr>
          </a:p>
          <a:p>
            <a:pPr marL="139700" indent="0">
              <a:buNone/>
            </a:pPr>
            <a:endParaRPr lang="en-US" sz="1100" b="1" dirty="0" smtClean="0">
              <a:latin typeface="Arial" panose="020B0604020202020204" pitchFamily="34" charset="0"/>
              <a:cs typeface="Arial" panose="020B060402020202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388784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dirty="0" smtClean="0">
                <a:latin typeface="Arial" panose="020B0604020202020204" pitchFamily="34" charset="0"/>
                <a:cs typeface="Arial" panose="020B0604020202020204" pitchFamily="34" charset="0"/>
              </a:rPr>
              <a:t>Remember</a:t>
            </a:r>
            <a:r>
              <a:rPr lang="en-US" sz="1100" baseline="0" dirty="0" smtClean="0">
                <a:latin typeface="Arial" panose="020B0604020202020204" pitchFamily="34" charset="0"/>
                <a:cs typeface="Arial" panose="020B0604020202020204" pitchFamily="34" charset="0"/>
              </a:rPr>
              <a:t> there are three requirements each organization must adhere to with regards to procurement. One, comply with procurement standards—in this case the training that includes the micro-purchase method and the small purchase method. Two, develop a written code of conduct. And three, develop procurement procedures. </a:t>
            </a:r>
          </a:p>
          <a:p>
            <a:pPr marL="139700" indent="0">
              <a:buNone/>
            </a:pPr>
            <a:endParaRPr lang="en-US" sz="1100" baseline="0" dirty="0" smtClean="0">
              <a:latin typeface="Arial" panose="020B0604020202020204" pitchFamily="34" charset="0"/>
              <a:cs typeface="Arial" panose="020B0604020202020204" pitchFamily="34" charset="0"/>
            </a:endParaRPr>
          </a:p>
          <a:p>
            <a:endParaRPr lang="en-US" sz="1100" baseline="0" dirty="0" smtClean="0">
              <a:latin typeface="Arial" panose="020B0604020202020204" pitchFamily="34" charset="0"/>
              <a:cs typeface="Arial" panose="020B0604020202020204" pitchFamily="34" charset="0"/>
            </a:endParaRPr>
          </a:p>
          <a:p>
            <a:pPr marL="139700" indent="0">
              <a:buNone/>
            </a:pPr>
            <a:r>
              <a:rPr lang="en-US" sz="1100" b="1" baseline="0" dirty="0" smtClean="0">
                <a:latin typeface="Arial" panose="020B0604020202020204" pitchFamily="34" charset="0"/>
                <a:cs typeface="Arial" panose="020B0604020202020204" pitchFamily="34" charset="0"/>
              </a:rPr>
              <a:t>(Click Next) </a:t>
            </a:r>
            <a:r>
              <a:rPr lang="en-US" sz="1100" dirty="0" smtClean="0">
                <a:latin typeface="Arial" panose="020B0604020202020204" pitchFamily="34" charset="0"/>
                <a:cs typeface="Arial" panose="020B0604020202020204" pitchFamily="34" charset="0"/>
              </a:rPr>
              <a:t>Now that we have covered the micro-purchase method, let’s review</a:t>
            </a:r>
            <a:r>
              <a:rPr lang="en-US" sz="1100" baseline="0" dirty="0" smtClean="0">
                <a:latin typeface="Arial" panose="020B0604020202020204" pitchFamily="34" charset="0"/>
                <a:cs typeface="Arial" panose="020B0604020202020204" pitchFamily="34" charset="0"/>
              </a:rPr>
              <a:t> the small purchase method. </a:t>
            </a:r>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endParaRPr lang="en-US" b="1" u="sng" baseline="0" dirty="0" smtClean="0"/>
          </a:p>
          <a:p>
            <a:pPr marL="139700" indent="0" defTabSz="1222363">
              <a:buNone/>
              <a:defRPr/>
            </a:pPr>
            <a:r>
              <a:rPr lang="en-US" sz="1100" b="1" baseline="0" dirty="0" smtClean="0">
                <a:latin typeface="Arial" panose="020B0604020202020204" pitchFamily="34" charset="0"/>
                <a:cs typeface="Arial" panose="020B0604020202020204" pitchFamily="34" charset="0"/>
              </a:rPr>
              <a:t>&lt;CHANGE SLIDE&gt;</a:t>
            </a:r>
            <a:endParaRPr lang="en-US" sz="1100" b="1"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endParaRPr lang="en-US" baseline="0" dirty="0" smtClean="0"/>
          </a:p>
        </p:txBody>
      </p:sp>
    </p:spTree>
    <p:extLst>
      <p:ext uri="{BB962C8B-B14F-4D97-AF65-F5344CB8AC3E}">
        <p14:creationId xmlns:p14="http://schemas.microsoft.com/office/powerpoint/2010/main" val="563054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defTabSz="1241676">
              <a:buNone/>
              <a:defRPr/>
            </a:pPr>
            <a:r>
              <a:rPr lang="en-US" sz="1100" dirty="0" smtClean="0">
                <a:latin typeface="Arial" panose="020B0604020202020204" pitchFamily="34" charset="0"/>
                <a:cs typeface="Arial" panose="020B0604020202020204" pitchFamily="34" charset="0"/>
              </a:rPr>
              <a:t>A small purchase is a single purchase transaction less than or equal to $100,000. Organizations should be aware that this dollar amount changes from time to time. We</a:t>
            </a:r>
            <a:r>
              <a:rPr lang="en-US" sz="1100" baseline="0" dirty="0" smtClean="0">
                <a:latin typeface="Arial" panose="020B0604020202020204" pitchFamily="34" charset="0"/>
                <a:cs typeface="Arial" panose="020B0604020202020204" pitchFamily="34" charset="0"/>
              </a:rPr>
              <a:t> currently use Virginia’s threshold, because it is more restrictive than the Federal threshold. However, if an organization or their local government has a more restrictive threshold, they should follow that.</a:t>
            </a:r>
          </a:p>
          <a:p>
            <a:pPr marL="139700" indent="0" defTabSz="1241676">
              <a:buNone/>
              <a:defRPr/>
            </a:pPr>
            <a:endParaRPr lang="en-US" sz="1100" baseline="0" dirty="0" smtClean="0">
              <a:latin typeface="Arial" panose="020B0604020202020204" pitchFamily="34" charset="0"/>
              <a:cs typeface="Arial" panose="020B0604020202020204" pitchFamily="34" charset="0"/>
            </a:endParaRPr>
          </a:p>
          <a:p>
            <a:pPr marL="139700" indent="0" defTabSz="1241676">
              <a:buNone/>
              <a:defRPr/>
            </a:pPr>
            <a:r>
              <a:rPr lang="en-US" sz="1100" baseline="0" dirty="0" smtClean="0">
                <a:latin typeface="Arial" panose="020B0604020202020204" pitchFamily="34" charset="0"/>
                <a:cs typeface="Arial" panose="020B0604020202020204" pitchFamily="34" charset="0"/>
              </a:rPr>
              <a:t>Any purchase that falls under $100,000 is considered “Informal.” This means that organizations do not need to send out requests for proposals or use other formal methods to obtain quotes. It does, however, mean that organizations must follow a certain set of guidelines to ensure purchases are spread equitably and also to ensure </a:t>
            </a:r>
            <a:endParaRPr lang="en-US" sz="1100" dirty="0" smtClean="0">
              <a:latin typeface="Arial" panose="020B0604020202020204" pitchFamily="34" charset="0"/>
              <a:cs typeface="Arial" panose="020B0604020202020204" pitchFamily="34" charset="0"/>
            </a:endParaRPr>
          </a:p>
          <a:p>
            <a:pPr defTabSz="1241676">
              <a:defRPr/>
            </a:pPr>
            <a:endParaRPr lang="en-US" sz="1100" dirty="0" smtClean="0">
              <a:latin typeface="Arial" panose="020B0604020202020204" pitchFamily="34" charset="0"/>
              <a:cs typeface="Arial" panose="020B0604020202020204" pitchFamily="34" charset="0"/>
            </a:endParaRPr>
          </a:p>
          <a:p>
            <a:pPr defTabSz="1241676">
              <a:defRPr/>
            </a:pPr>
            <a:endParaRPr lang="en-US" sz="1100" dirty="0" smtClean="0">
              <a:latin typeface="Arial" panose="020B0604020202020204" pitchFamily="34" charset="0"/>
              <a:cs typeface="Arial" panose="020B0604020202020204" pitchFamily="34" charset="0"/>
            </a:endParaRPr>
          </a:p>
          <a:p>
            <a:pPr marL="139700" marR="0" lvl="0" indent="0" algn="l" defTabSz="1241676" rtl="0" eaLnBrk="1" fontAlgn="auto" latinLnBrk="0" hangingPunct="1">
              <a:lnSpc>
                <a:spcPct val="100000"/>
              </a:lnSpc>
              <a:spcBef>
                <a:spcPts val="0"/>
              </a:spcBef>
              <a:spcAft>
                <a:spcPts val="0"/>
              </a:spcAft>
              <a:buClr>
                <a:srgbClr val="000000"/>
              </a:buClr>
              <a:buSzPts val="1400"/>
              <a:buFont typeface="Arial"/>
              <a:buNone/>
              <a:tabLst/>
              <a:defRPr/>
            </a:pPr>
            <a:r>
              <a:rPr lang="en-US" sz="1100" b="1" baseline="0" dirty="0" smtClean="0">
                <a:latin typeface="Arial" panose="020B0604020202020204" pitchFamily="34" charset="0"/>
                <a:cs typeface="Arial" panose="020B0604020202020204" pitchFamily="34" charset="0"/>
              </a:rPr>
              <a:t>&lt;CHANGE SLIDE&gt;</a:t>
            </a:r>
            <a:endParaRPr lang="en-US" sz="1100" b="1" dirty="0" smtClean="0">
              <a:latin typeface="Arial" panose="020B0604020202020204" pitchFamily="34" charset="0"/>
              <a:cs typeface="Arial" panose="020B0604020202020204" pitchFamily="34" charset="0"/>
            </a:endParaRPr>
          </a:p>
          <a:p>
            <a:pPr marL="139700" indent="0" defTabSz="1241676">
              <a:buNone/>
              <a:defRPr/>
            </a:pPr>
            <a:endParaRPr lang="en-US" sz="1100" dirty="0" smtClean="0">
              <a:latin typeface="Arial" panose="020B0604020202020204" pitchFamily="34" charset="0"/>
              <a:cs typeface="Arial" panose="020B0604020202020204" pitchFamily="34" charset="0"/>
            </a:endParaRPr>
          </a:p>
          <a:p>
            <a:pPr defTabSz="1241676">
              <a:defRPr/>
            </a:pPr>
            <a:endParaRPr lang="en-US" sz="1100" dirty="0" smtClean="0">
              <a:latin typeface="Arial" panose="020B0604020202020204" pitchFamily="34" charset="0"/>
              <a:cs typeface="Arial" panose="020B060402020202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83206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Here is a helpful chart</a:t>
            </a:r>
            <a:r>
              <a:rPr lang="en-US" baseline="0" dirty="0" smtClean="0"/>
              <a:t> to look at Formal vs informal. Informal procurement includes two methods: the micro purchase and small purchase methods. Formal procurement is any single purchase above $100,000</a:t>
            </a:r>
          </a:p>
          <a:p>
            <a:endParaRPr lang="en-US" baseline="0" dirty="0" smtClean="0"/>
          </a:p>
          <a:p>
            <a:r>
              <a:rPr lang="en-US" baseline="0" dirty="0" smtClean="0"/>
              <a:t>For more information regarding formal procurement, please see the Virginia Department of Health's Formal Procurement training</a:t>
            </a:r>
            <a:endParaRPr lang="en-US" dirty="0"/>
          </a:p>
        </p:txBody>
      </p:sp>
    </p:spTree>
    <p:extLst>
      <p:ext uri="{BB962C8B-B14F-4D97-AF65-F5344CB8AC3E}">
        <p14:creationId xmlns:p14="http://schemas.microsoft.com/office/powerpoint/2010/main" val="1749385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Here is a helpful chart</a:t>
            </a:r>
            <a:r>
              <a:rPr lang="en-US" baseline="0" dirty="0" smtClean="0"/>
              <a:t> to help you determine which procurement method to use.</a:t>
            </a:r>
            <a:endParaRPr lang="en-US" dirty="0"/>
          </a:p>
        </p:txBody>
      </p:sp>
    </p:spTree>
    <p:extLst>
      <p:ext uri="{BB962C8B-B14F-4D97-AF65-F5344CB8AC3E}">
        <p14:creationId xmlns:p14="http://schemas.microsoft.com/office/powerpoint/2010/main" val="2295332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sz="1200" dirty="0" smtClean="0">
                <a:latin typeface="Arial" panose="020B0604020202020204" pitchFamily="34" charset="0"/>
                <a:cs typeface="Arial" panose="020B0604020202020204" pitchFamily="34" charset="0"/>
              </a:rPr>
              <a:t>Now that we know when organizations are required to follow the</a:t>
            </a:r>
            <a:r>
              <a:rPr lang="en-US" sz="1200" baseline="0" dirty="0" smtClean="0">
                <a:latin typeface="Arial" panose="020B0604020202020204" pitchFamily="34" charset="0"/>
                <a:cs typeface="Arial" panose="020B0604020202020204" pitchFamily="34" charset="0"/>
              </a:rPr>
              <a:t> small purchase method, what are the requirements? </a:t>
            </a:r>
            <a:endParaRPr lang="en-US" sz="1200" dirty="0" smtClean="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pPr marL="139700" indent="0">
              <a:buNone/>
            </a:pPr>
            <a:r>
              <a:rPr lang="en-US" sz="1200" dirty="0" smtClean="0">
                <a:latin typeface="Arial" panose="020B0604020202020204" pitchFamily="34" charset="0"/>
                <a:cs typeface="Arial" panose="020B0604020202020204" pitchFamily="34" charset="0"/>
              </a:rPr>
              <a:t>First, organizations are required to develop specifications for the goods or services needed. Second, they are required</a:t>
            </a:r>
            <a:r>
              <a:rPr lang="en-US" sz="1200" baseline="0" dirty="0" smtClean="0">
                <a:latin typeface="Arial" panose="020B0604020202020204" pitchFamily="34" charset="0"/>
                <a:cs typeface="Arial" panose="020B0604020202020204" pitchFamily="34" charset="0"/>
              </a:rPr>
              <a:t> to </a:t>
            </a:r>
            <a:r>
              <a:rPr lang="en-US" sz="1200" dirty="0" smtClean="0">
                <a:latin typeface="Arial" panose="020B0604020202020204" pitchFamily="34" charset="0"/>
                <a:cs typeface="Arial" panose="020B0604020202020204" pitchFamily="34" charset="0"/>
              </a:rPr>
              <a:t>contact an adequate number of qualified sources to obtain price quotes.</a:t>
            </a:r>
          </a:p>
          <a:p>
            <a:pPr marL="609493" lvl="1" indent="0">
              <a:buFontTx/>
              <a:buNone/>
            </a:pP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How many quotes are required? </a:t>
            </a:r>
          </a:p>
          <a:p>
            <a:endParaRPr lang="en-US" sz="1200" dirty="0" smtClean="0">
              <a:latin typeface="Arial" panose="020B0604020202020204" pitchFamily="34" charset="0"/>
              <a:cs typeface="Arial" panose="020B0604020202020204" pitchFamily="34" charset="0"/>
            </a:endParaRPr>
          </a:p>
          <a:p>
            <a:pPr marL="139700" indent="0">
              <a:buNone/>
            </a:pPr>
            <a:r>
              <a:rPr lang="en-US" sz="1200" dirty="0" smtClean="0">
                <a:latin typeface="Arial" panose="020B0604020202020204" pitchFamily="34" charset="0"/>
                <a:cs typeface="Arial" panose="020B0604020202020204" pitchFamily="34" charset="0"/>
              </a:rPr>
              <a:t>The regulations state that price or rate quotes must be obtained from an adequate number of qualified sources. The organization should consider the number of qualified sources when determining the number of quotes to obtain. So, for example, in a rural area with fewer qualified</a:t>
            </a:r>
            <a:r>
              <a:rPr lang="en-US" sz="1200" baseline="0" dirty="0" smtClean="0">
                <a:latin typeface="Arial" panose="020B0604020202020204" pitchFamily="34" charset="0"/>
                <a:cs typeface="Arial" panose="020B0604020202020204" pitchFamily="34" charset="0"/>
              </a:rPr>
              <a:t> suppliers, we would expect to see less quotes than from an organization located in a city. Remember—a qualified supplier is one that can provide (or sell) you what you’re looking for. So, if you’re looking for a large deep freeze, and the hardware store down the street only sells standing freezers, then they would not be a qualified supplier.</a:t>
            </a:r>
            <a:endParaRPr lang="en-US" sz="1200" dirty="0" smtClean="0">
              <a:latin typeface="Arial" panose="020B0604020202020204" pitchFamily="34" charset="0"/>
              <a:cs typeface="Arial" panose="020B0604020202020204" pitchFamily="34" charset="0"/>
            </a:endParaRPr>
          </a:p>
          <a:p>
            <a:pPr marL="139700" indent="0">
              <a:buNone/>
            </a:pPr>
            <a:r>
              <a:rPr lang="en-US" sz="1200" dirty="0" smtClean="0">
                <a:latin typeface="Arial" panose="020B0604020202020204" pitchFamily="34" charset="0"/>
                <a:cs typeface="Arial" panose="020B0604020202020204" pitchFamily="34" charset="0"/>
              </a:rPr>
              <a:t> </a:t>
            </a:r>
          </a:p>
          <a:p>
            <a:pPr lvl="1"/>
            <a:r>
              <a:rPr lang="en-US" sz="1200" dirty="0" smtClean="0">
                <a:latin typeface="Arial" panose="020B0604020202020204" pitchFamily="34" charset="0"/>
                <a:cs typeface="Arial" panose="020B0604020202020204" pitchFamily="34" charset="0"/>
              </a:rPr>
              <a:t>How are price quotes to be obtained? </a:t>
            </a:r>
          </a:p>
          <a:p>
            <a:endParaRPr lang="en-US" sz="1200" dirty="0" smtClean="0">
              <a:latin typeface="Arial" panose="020B0604020202020204" pitchFamily="34" charset="0"/>
              <a:cs typeface="Arial" panose="020B0604020202020204" pitchFamily="34" charset="0"/>
            </a:endParaRPr>
          </a:p>
          <a:p>
            <a:pPr marL="139700" indent="0">
              <a:buNone/>
            </a:pPr>
            <a:r>
              <a:rPr lang="en-US" sz="1200" dirty="0" smtClean="0">
                <a:latin typeface="Arial" panose="020B0604020202020204" pitchFamily="34" charset="0"/>
                <a:cs typeface="Arial" panose="020B0604020202020204" pitchFamily="34" charset="0"/>
              </a:rPr>
              <a:t>A good practice is to obtain quotes in writing from vendors. This reduces the chance of a dispute or the potential for an organization to participate in unethical behavior. It is allowable to contact vendors by phone, however, documentation received over the phone must be written down and maintained. </a:t>
            </a:r>
          </a:p>
          <a:p>
            <a:endParaRPr lang="en-US" sz="1200" dirty="0" smtClean="0">
              <a:latin typeface="Arial" panose="020B0604020202020204" pitchFamily="34" charset="0"/>
              <a:cs typeface="Arial" panose="020B0604020202020204" pitchFamily="34" charset="0"/>
            </a:endParaRPr>
          </a:p>
          <a:p>
            <a:pPr lvl="1"/>
            <a:r>
              <a:rPr lang="en-US" sz="1200" dirty="0" smtClean="0">
                <a:latin typeface="Arial" panose="020B0604020202020204" pitchFamily="34" charset="0"/>
                <a:cs typeface="Arial" panose="020B0604020202020204" pitchFamily="34" charset="0"/>
              </a:rPr>
              <a:t>What if an organization</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can only find one qualified source? </a:t>
            </a:r>
          </a:p>
          <a:p>
            <a:endParaRPr lang="en-US" sz="1600" b="0" i="0" u="none" strike="noStrike" kern="1200" cap="none" dirty="0" smtClean="0">
              <a:solidFill>
                <a:schemeClr val="tx1"/>
              </a:solidFill>
              <a:effectLst/>
              <a:latin typeface="Arial"/>
              <a:ea typeface="Arial"/>
              <a:cs typeface="Arial"/>
              <a:sym typeface="Arial"/>
            </a:endParaRPr>
          </a:p>
          <a:p>
            <a:pPr marL="139700" indent="0">
              <a:buNone/>
            </a:pPr>
            <a:r>
              <a:rPr lang="en-US" sz="1600" b="0" i="0" u="none" strike="noStrike" kern="1200" cap="none" dirty="0" smtClean="0">
                <a:solidFill>
                  <a:schemeClr val="tx1"/>
                </a:solidFill>
                <a:effectLst/>
                <a:latin typeface="Arial"/>
                <a:ea typeface="Arial"/>
                <a:cs typeface="Arial"/>
                <a:sym typeface="Arial"/>
              </a:rPr>
              <a:t>The regulations allow what’s referred to as noncompetitive procurement under four criteria. The four criteria are, number one, after solicitation, competition is deemed inadequate. This means an organization has done a proper job soliciting for goods or services and they only received one quote. The second criteria is that goods or services are only available from one source. The third criteria is there is an urgent or public need that will not permit a delay and the fourth criteria is the state organization approves after written request. </a:t>
            </a:r>
          </a:p>
          <a:p>
            <a:endParaRPr lang="en-US" sz="1600" b="0" i="0" u="none" strike="noStrike" kern="1200" cap="none" dirty="0" smtClean="0">
              <a:solidFill>
                <a:schemeClr val="tx1"/>
              </a:solidFill>
              <a:effectLst/>
              <a:latin typeface="Arial"/>
              <a:ea typeface="Arial"/>
              <a:cs typeface="Arial"/>
              <a:sym typeface="Arial"/>
            </a:endParaRPr>
          </a:p>
          <a:p>
            <a:pPr marL="139700" indent="0">
              <a:buNone/>
            </a:pPr>
            <a:r>
              <a:rPr lang="en-US" sz="1600" b="0" i="0" u="none" strike="noStrike" kern="1200" cap="none" dirty="0" smtClean="0">
                <a:solidFill>
                  <a:schemeClr val="tx1"/>
                </a:solidFill>
                <a:effectLst/>
                <a:latin typeface="Arial"/>
                <a:ea typeface="Arial"/>
                <a:cs typeface="Arial"/>
                <a:sym typeface="Arial"/>
              </a:rPr>
              <a:t>Organizations are strongly encouraged to contact their SNP specialist if they have a noncompetitive or sole source situation. Failure to adequately follow procurement guidelines and requirements related to sole source or noncompetitive procurement may result in financial findings against an organization.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smtClean="0">
              <a:latin typeface="Arial" panose="020B0604020202020204" pitchFamily="34" charset="0"/>
              <a:cs typeface="Arial" panose="020B0604020202020204" pitchFamily="34" charset="0"/>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smtClean="0">
                <a:latin typeface="Arial" panose="020B0604020202020204" pitchFamily="34" charset="0"/>
                <a:cs typeface="Arial" panose="020B0604020202020204" pitchFamily="34" charset="0"/>
              </a:rPr>
              <a:t>2 </a:t>
            </a:r>
            <a:r>
              <a:rPr lang="en-US" sz="1100" i="1" dirty="0" smtClean="0">
                <a:latin typeface="Arial" panose="020B0604020202020204" pitchFamily="34" charset="0"/>
                <a:cs typeface="Arial" panose="020B0604020202020204" pitchFamily="34" charset="0"/>
              </a:rPr>
              <a:t>CFR</a:t>
            </a:r>
            <a:r>
              <a:rPr lang="en-US" sz="1100" dirty="0" smtClean="0">
                <a:latin typeface="Arial" panose="020B0604020202020204" pitchFamily="34" charset="0"/>
                <a:cs typeface="Arial" panose="020B0604020202020204" pitchFamily="34" charset="0"/>
              </a:rPr>
              <a:t> Part 200, Section 320 (b) </a:t>
            </a:r>
          </a:p>
          <a:p>
            <a:endParaRPr lang="en-US" dirty="0"/>
          </a:p>
        </p:txBody>
      </p:sp>
    </p:spTree>
    <p:extLst>
      <p:ext uri="{BB962C8B-B14F-4D97-AF65-F5344CB8AC3E}">
        <p14:creationId xmlns:p14="http://schemas.microsoft.com/office/powerpoint/2010/main" val="16741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aseline="0" dirty="0" smtClean="0"/>
              <a:t>Today we are going to cover topics related to small purchases in the CACFP.</a:t>
            </a:r>
          </a:p>
          <a:p>
            <a:pPr marL="171450" lvl="0" indent="-171450" algn="l" rtl="0">
              <a:spcBef>
                <a:spcPts val="0"/>
              </a:spcBef>
              <a:spcAft>
                <a:spcPts val="0"/>
              </a:spcAft>
            </a:pPr>
            <a:endParaRPr lang="en-US" baseline="0" dirty="0" smtClean="0"/>
          </a:p>
          <a:p>
            <a:pPr marL="171450" lvl="0" indent="-171450" algn="l" rtl="0">
              <a:spcBef>
                <a:spcPts val="0"/>
              </a:spcBef>
              <a:spcAft>
                <a:spcPts val="0"/>
              </a:spcAft>
            </a:pPr>
            <a:r>
              <a:rPr lang="en-US" baseline="0" dirty="0" smtClean="0"/>
              <a:t>We are going to first define procurement</a:t>
            </a:r>
          </a:p>
          <a:p>
            <a:pPr marL="171450" lvl="0" indent="-171450" algn="l" rtl="0">
              <a:spcBef>
                <a:spcPts val="0"/>
              </a:spcBef>
              <a:spcAft>
                <a:spcPts val="0"/>
              </a:spcAft>
            </a:pPr>
            <a:r>
              <a:rPr lang="en-US" baseline="0" dirty="0" smtClean="0"/>
              <a:t>We are going to talk about Micro purchases—what a micro purchase is and how to navigate the requirements</a:t>
            </a:r>
          </a:p>
          <a:p>
            <a:pPr marL="171450" lvl="0" indent="-171450" algn="l" rtl="0">
              <a:spcBef>
                <a:spcPts val="0"/>
              </a:spcBef>
              <a:spcAft>
                <a:spcPts val="0"/>
              </a:spcAft>
            </a:pPr>
            <a:r>
              <a:rPr lang="en-US" baseline="0" dirty="0" smtClean="0"/>
              <a:t>We are going to discuss Small Purchases—what a small purchase is, the difference between a micro purchase and a small purchase, and how to navigate those requirements</a:t>
            </a:r>
          </a:p>
          <a:p>
            <a:pPr marL="171450" lvl="0" indent="-171450" algn="l" rtl="0">
              <a:spcBef>
                <a:spcPts val="0"/>
              </a:spcBef>
              <a:spcAft>
                <a:spcPts val="0"/>
              </a:spcAft>
            </a:pPr>
            <a:r>
              <a:rPr lang="en-US" baseline="0" dirty="0" smtClean="0"/>
              <a:t>We’ll discuss the  requirements of a Code of Conduct—what it is and how to create a code of conduct at your organization</a:t>
            </a:r>
          </a:p>
          <a:p>
            <a:pPr marL="171450" lvl="0" indent="-171450" algn="l" rtl="0">
              <a:spcBef>
                <a:spcPts val="0"/>
              </a:spcBef>
              <a:spcAft>
                <a:spcPts val="0"/>
              </a:spcAft>
            </a:pPr>
            <a:r>
              <a:rPr lang="en-US" baseline="0" dirty="0" smtClean="0"/>
              <a:t>And procurement procedures—what a procurement procedure is and how to create one that works for your organization.</a:t>
            </a:r>
          </a:p>
          <a:p>
            <a:pPr marL="139700" indent="0">
              <a:buNone/>
            </a:pPr>
            <a:endParaRPr lang="en-US" sz="1100" dirty="0" smtClean="0">
              <a:latin typeface="Arial"/>
              <a:cs typeface="Arial"/>
            </a:endParaRPr>
          </a:p>
          <a:p>
            <a:pPr marL="139700" indent="0">
              <a:buNone/>
            </a:pPr>
            <a:r>
              <a:rPr lang="en-US" sz="1100" dirty="0" smtClean="0">
                <a:latin typeface="Arial" panose="020B0604020202020204" pitchFamily="34" charset="0"/>
                <a:cs typeface="Arial" panose="020B0604020202020204" pitchFamily="34" charset="0"/>
              </a:rPr>
              <a:t>So, What exactly do CACFP participating organizations need to do when it comes to procurement? </a:t>
            </a:r>
          </a:p>
          <a:p>
            <a:endParaRPr lang="en-US" sz="1100" dirty="0" smtClean="0">
              <a:latin typeface="Arial" panose="020B0604020202020204" pitchFamily="34" charset="0"/>
              <a:cs typeface="Arial" panose="020B0604020202020204" pitchFamily="34" charset="0"/>
            </a:endParaRPr>
          </a:p>
          <a:p>
            <a:pPr marL="139700" indent="0">
              <a:buNone/>
            </a:pPr>
            <a:r>
              <a:rPr lang="en-US" sz="1100" dirty="0" smtClean="0">
                <a:latin typeface="Arial" panose="020B0604020202020204" pitchFamily="34" charset="0"/>
                <a:cs typeface="Arial" panose="020B0604020202020204" pitchFamily="34" charset="0"/>
              </a:rPr>
              <a:t>All</a:t>
            </a:r>
            <a:r>
              <a:rPr lang="en-US" sz="1100" baseline="0" dirty="0" smtClean="0">
                <a:latin typeface="Arial" panose="020B0604020202020204" pitchFamily="34" charset="0"/>
                <a:cs typeface="Arial" panose="020B0604020202020204" pitchFamily="34" charset="0"/>
              </a:rPr>
              <a:t> CACFP participating organizations are required to comply with</a:t>
            </a:r>
            <a:r>
              <a:rPr lang="en-US" sz="1100" dirty="0" smtClean="0">
                <a:latin typeface="Arial" panose="020B0604020202020204" pitchFamily="34" charset="0"/>
                <a:cs typeface="Arial" panose="020B0604020202020204" pitchFamily="34" charset="0"/>
              </a:rPr>
              <a:t> procurement</a:t>
            </a:r>
            <a:r>
              <a:rPr lang="en-US" sz="1100" baseline="0" dirty="0" smtClean="0">
                <a:latin typeface="Arial" panose="020B0604020202020204" pitchFamily="34" charset="0"/>
                <a:cs typeface="Arial" panose="020B0604020202020204" pitchFamily="34" charset="0"/>
              </a:rPr>
              <a:t> standards listed in the code of regulations</a:t>
            </a:r>
            <a:r>
              <a:rPr lang="en-US" sz="1100" dirty="0" smtClean="0">
                <a:latin typeface="Arial" panose="020B0604020202020204" pitchFamily="34" charset="0"/>
                <a:cs typeface="Arial" panose="020B0604020202020204" pitchFamily="34" charset="0"/>
              </a:rPr>
              <a:t>. In addition, organizations must develop a written code of conduct and procurement procedures. </a:t>
            </a:r>
          </a:p>
          <a:p>
            <a:endParaRPr lang="en-US" sz="1100" dirty="0" smtClean="0">
              <a:latin typeface="Arial" panose="020B0604020202020204" pitchFamily="34" charset="0"/>
              <a:cs typeface="Arial" panose="020B0604020202020204" pitchFamily="34" charset="0"/>
            </a:endParaRPr>
          </a:p>
          <a:p>
            <a:pPr marL="139700" indent="0">
              <a:buNone/>
            </a:pPr>
            <a:r>
              <a:rPr lang="en-US" sz="1100" dirty="0" smtClean="0">
                <a:latin typeface="Arial" panose="020B0604020202020204" pitchFamily="34" charset="0"/>
                <a:cs typeface="Arial" panose="020B0604020202020204" pitchFamily="34" charset="0"/>
              </a:rPr>
              <a:t>This presentation is intended to ensure organizations understand how to comply with procurement</a:t>
            </a:r>
            <a:r>
              <a:rPr lang="en-US" sz="1100" baseline="0" dirty="0" smtClean="0">
                <a:latin typeface="Arial" panose="020B0604020202020204" pitchFamily="34" charset="0"/>
                <a:cs typeface="Arial" panose="020B0604020202020204" pitchFamily="34" charset="0"/>
              </a:rPr>
              <a:t> standards for the </a:t>
            </a:r>
            <a:r>
              <a:rPr lang="en-US" sz="1100" dirty="0" smtClean="0">
                <a:latin typeface="Arial" panose="020B0604020202020204" pitchFamily="34" charset="0"/>
                <a:cs typeface="Arial" panose="020B0604020202020204" pitchFamily="34" charset="0"/>
              </a:rPr>
              <a:t>micro-purchase method and the small purchase method—both of these methods fall under Informal Procurement. organizations must also develop a written code of conduct and procurement procedures. Again,</a:t>
            </a:r>
            <a:r>
              <a:rPr lang="en-US" sz="1100" baseline="0" dirty="0" smtClean="0">
                <a:latin typeface="Arial" panose="020B0604020202020204" pitchFamily="34" charset="0"/>
                <a:cs typeface="Arial" panose="020B0604020202020204" pitchFamily="34" charset="0"/>
              </a:rPr>
              <a:t> t</a:t>
            </a:r>
            <a:r>
              <a:rPr lang="en-US" sz="1100" dirty="0" smtClean="0">
                <a:latin typeface="Arial" panose="020B0604020202020204" pitchFamily="34" charset="0"/>
                <a:cs typeface="Arial" panose="020B0604020202020204" pitchFamily="34" charset="0"/>
              </a:rPr>
              <a:t>his presentation is for</a:t>
            </a:r>
            <a:r>
              <a:rPr lang="en-US" sz="1100" baseline="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organizations that only make purchases under $100,000.  Organizations</a:t>
            </a:r>
            <a:r>
              <a:rPr lang="en-US" sz="1100" baseline="0" dirty="0" smtClean="0">
                <a:latin typeface="Arial" panose="020B0604020202020204" pitchFamily="34" charset="0"/>
                <a:cs typeface="Arial" panose="020B0604020202020204" pitchFamily="34" charset="0"/>
              </a:rPr>
              <a:t> that make larger purchases should refer to the VDH Procurement trainings on Formal Procurement methods.</a:t>
            </a:r>
            <a:endParaRPr lang="en-US" sz="11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endParaRPr lang="en-US" b="1" u="sng" baseline="0" dirty="0" smtClean="0"/>
          </a:p>
          <a:p>
            <a:pPr marL="139700" indent="0" defTabSz="1222363">
              <a:buNone/>
              <a:defRPr/>
            </a:pPr>
            <a:r>
              <a:rPr lang="en-US" sz="1100" b="1" baseline="0" dirty="0" smtClean="0">
                <a:latin typeface="Arial" panose="020B0604020202020204" pitchFamily="34" charset="0"/>
                <a:cs typeface="Arial" panose="020B0604020202020204" pitchFamily="34" charset="0"/>
              </a:rPr>
              <a:t>&lt;CHANGE SLIDE&gt;</a:t>
            </a:r>
            <a:endParaRPr lang="en-US" sz="11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6882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200" dirty="0" smtClean="0">
                <a:latin typeface="Arial" panose="020B0604020202020204" pitchFamily="34" charset="0"/>
                <a:cs typeface="Arial" panose="020B0604020202020204" pitchFamily="34" charset="0"/>
              </a:rPr>
              <a:t>What else are organizations required to do when following the small purchase method? </a:t>
            </a:r>
          </a:p>
          <a:p>
            <a:pPr marL="139700" indent="0">
              <a:buNone/>
            </a:pPr>
            <a:endParaRPr lang="en-US" sz="1200" dirty="0" smtClean="0">
              <a:latin typeface="Arial" panose="020B0604020202020204" pitchFamily="34" charset="0"/>
              <a:cs typeface="Arial" panose="020B0604020202020204" pitchFamily="34" charset="0"/>
            </a:endParaRPr>
          </a:p>
          <a:p>
            <a:pPr marL="139700" indent="0">
              <a:buNone/>
            </a:pPr>
            <a:r>
              <a:rPr lang="en-US" sz="1200" dirty="0" smtClean="0">
                <a:latin typeface="Arial" panose="020B0604020202020204" pitchFamily="34" charset="0"/>
                <a:cs typeface="Arial" panose="020B0604020202020204" pitchFamily="34" charset="0"/>
              </a:rPr>
              <a:t>First, organizations must ensure that the specifications they provide to prospective vendors are the same. This ensures they are comparing apples to apples and are conducting business in a fair and equitable manner. </a:t>
            </a:r>
          </a:p>
          <a:p>
            <a:pPr marL="139700" indent="0">
              <a:buNone/>
            </a:pPr>
            <a:endParaRPr lang="en-US" sz="1200" dirty="0" smtClean="0">
              <a:latin typeface="Arial" panose="020B0604020202020204" pitchFamily="34" charset="0"/>
              <a:cs typeface="Arial" panose="020B0604020202020204" pitchFamily="34" charset="0"/>
            </a:endParaRPr>
          </a:p>
          <a:p>
            <a:pPr marL="139700" indent="0">
              <a:buNone/>
            </a:pPr>
            <a:r>
              <a:rPr lang="en-US" sz="1200" dirty="0" smtClean="0">
                <a:latin typeface="Arial" panose="020B0604020202020204" pitchFamily="34" charset="0"/>
                <a:cs typeface="Arial" panose="020B0604020202020204" pitchFamily="34" charset="0"/>
              </a:rPr>
              <a:t>They should choose the vendor with the lowest price and keep all procurement records as documentation for administrative reviews.</a:t>
            </a:r>
          </a:p>
          <a:p>
            <a:pPr marL="139700" indent="0">
              <a:buNone/>
            </a:pPr>
            <a:endParaRPr lang="en-US" sz="1200" dirty="0" smtClean="0">
              <a:latin typeface="Arial" panose="020B0604020202020204" pitchFamily="34" charset="0"/>
              <a:cs typeface="Arial" panose="020B0604020202020204" pitchFamily="34" charset="0"/>
            </a:endParaRPr>
          </a:p>
          <a:p>
            <a:pPr marL="139700" indent="0">
              <a:buNone/>
            </a:pPr>
            <a:r>
              <a:rPr lang="en-US" sz="1200" dirty="0" smtClean="0">
                <a:latin typeface="Arial" panose="020B0604020202020204" pitchFamily="34" charset="0"/>
                <a:cs typeface="Arial" panose="020B0604020202020204" pitchFamily="34" charset="0"/>
              </a:rPr>
              <a:t>If an organization chooses</a:t>
            </a:r>
            <a:r>
              <a:rPr lang="en-US" sz="1200" baseline="0" dirty="0" smtClean="0">
                <a:latin typeface="Arial" panose="020B0604020202020204" pitchFamily="34" charset="0"/>
                <a:cs typeface="Arial" panose="020B0604020202020204" pitchFamily="34" charset="0"/>
              </a:rPr>
              <a:t> to not go with the lowest priced supplier, they must first contact their SNP specialist. The SNP Specialist can help guide them on next steps.</a:t>
            </a:r>
            <a:endParaRPr lang="en-US" sz="1200" dirty="0" smtClean="0">
              <a:latin typeface="Arial" panose="020B0604020202020204" pitchFamily="34" charset="0"/>
              <a:cs typeface="Arial" panose="020B0604020202020204" pitchFamily="34" charset="0"/>
            </a:endParaRPr>
          </a:p>
          <a:p>
            <a:pPr defTabSz="1241676">
              <a:defRPr/>
            </a:pPr>
            <a:endParaRPr lang="en-US" sz="1200" dirty="0" smtClean="0">
              <a:latin typeface="Arial" panose="020B0604020202020204" pitchFamily="34" charset="0"/>
              <a:cs typeface="Arial" panose="020B060402020202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113885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sz="1100" baseline="0" dirty="0" smtClean="0">
                <a:latin typeface="Arial" panose="020B0604020202020204" pitchFamily="34" charset="0"/>
                <a:cs typeface="Arial" panose="020B0604020202020204" pitchFamily="34" charset="0"/>
              </a:rPr>
              <a:t>For organizations wishing to obtain vended meals for a contract that will exceed the $5,000 (the micro-purchase threshold) but are below the small purchase threshold of $100,000 the organization must be sure to provide sufficient detail in their specifications to ensure they are requesting meals that meet the specific CACFP meal pattern. </a:t>
            </a:r>
          </a:p>
          <a:p>
            <a:pPr marL="139700" indent="0">
              <a:buNone/>
            </a:pPr>
            <a:endParaRPr lang="en-US" sz="1100" baseline="0" dirty="0" smtClean="0">
              <a:latin typeface="Arial" panose="020B0604020202020204" pitchFamily="34" charset="0"/>
              <a:cs typeface="Arial" panose="020B0604020202020204" pitchFamily="34" charset="0"/>
            </a:endParaRPr>
          </a:p>
          <a:p>
            <a:pPr marL="139700" indent="0">
              <a:buNone/>
            </a:pPr>
            <a:r>
              <a:rPr lang="en-US" sz="1100" baseline="0" dirty="0" smtClean="0">
                <a:latin typeface="Arial" panose="020B0604020202020204" pitchFamily="34" charset="0"/>
                <a:cs typeface="Arial" panose="020B0604020202020204" pitchFamily="34" charset="0"/>
              </a:rPr>
              <a:t>It’s a good idea to request a variety of fresh fruits and vegetables, and whole grains. Organizations should also document the other required terms and conditions of the contract. </a:t>
            </a:r>
            <a:r>
              <a:rPr lang="en-US" sz="1100" b="0" baseline="0" dirty="0" smtClean="0">
                <a:latin typeface="Arial" panose="020B0604020202020204" pitchFamily="34" charset="0"/>
                <a:cs typeface="Arial" panose="020B0604020202020204" pitchFamily="34" charset="0"/>
              </a:rPr>
              <a:t>If desired, organizations could also require that the vendors provide a sample of their menu items for the children to taste. </a:t>
            </a:r>
          </a:p>
          <a:p>
            <a:endParaRPr lang="en-US" sz="1100" b="0" baseline="0" dirty="0" smtClean="0">
              <a:latin typeface="Arial" panose="020B0604020202020204" pitchFamily="34" charset="0"/>
              <a:cs typeface="Arial" panose="020B0604020202020204" pitchFamily="34" charset="0"/>
            </a:endParaRPr>
          </a:p>
          <a:p>
            <a:pPr marL="139700" indent="0">
              <a:buNone/>
            </a:pPr>
            <a:r>
              <a:rPr lang="en-US" sz="1100" b="0" baseline="0" dirty="0" smtClean="0">
                <a:latin typeface="Arial" panose="020B0604020202020204" pitchFamily="34" charset="0"/>
                <a:cs typeface="Arial" panose="020B0604020202020204" pitchFamily="34" charset="0"/>
              </a:rPr>
              <a:t>So, how would a taste test be included in a competitive solicitation where the vendor with the lowest price must be selected? </a:t>
            </a:r>
          </a:p>
          <a:p>
            <a:endParaRPr lang="en-US" sz="1100" b="0" baseline="0" dirty="0" smtClean="0">
              <a:latin typeface="Arial" panose="020B0604020202020204" pitchFamily="34" charset="0"/>
              <a:cs typeface="Arial" panose="020B0604020202020204" pitchFamily="34" charset="0"/>
            </a:endParaRPr>
          </a:p>
          <a:p>
            <a:pPr marL="139700" indent="0">
              <a:buNone/>
            </a:pPr>
            <a:r>
              <a:rPr lang="en-US" sz="1100" b="0" baseline="0" dirty="0" smtClean="0">
                <a:latin typeface="Arial" panose="020B0604020202020204" pitchFamily="34" charset="0"/>
                <a:cs typeface="Arial" panose="020B0604020202020204" pitchFamily="34" charset="0"/>
              </a:rPr>
              <a:t>Organizations could require that the vendors they contact who are interested in submitting a quote provide a sample of their meals for the children to taste. The organization could set a threshold, for example, if less than 85 percent of the children do not find the food acceptable, then the vendor would not be considered responsible which means capable of meeting the terms and conditions of the contract. The organization could then request quotes from the vendors who passed the taste test. </a:t>
            </a:r>
          </a:p>
          <a:p>
            <a:endParaRPr lang="en-US" sz="1100" b="0" baseline="0" dirty="0" smtClean="0">
              <a:latin typeface="Arial" panose="020B0604020202020204" pitchFamily="34" charset="0"/>
              <a:cs typeface="Arial" panose="020B0604020202020204" pitchFamily="34" charset="0"/>
            </a:endParaRPr>
          </a:p>
          <a:p>
            <a:pPr marL="139700" indent="0">
              <a:buNone/>
            </a:pPr>
            <a:r>
              <a:rPr lang="en-US" sz="1100" b="0" baseline="0" dirty="0" smtClean="0">
                <a:latin typeface="Arial" panose="020B0604020202020204" pitchFamily="34" charset="0"/>
                <a:cs typeface="Arial" panose="020B0604020202020204" pitchFamily="34" charset="0"/>
              </a:rPr>
              <a:t>This will help to ensure that organizations are getting meals that the children like to eat. If an organization does include a taste test as part of their solicitation, they should be sure all vendors contacted are given the same detailed information as to how the taste test will be conducted, how it will be evaluated, when and where to bring the specific items, and a contact name and phone number.  </a:t>
            </a:r>
          </a:p>
          <a:p>
            <a:endParaRPr lang="en-US" dirty="0" smtClean="0"/>
          </a:p>
          <a:p>
            <a:endParaRPr lang="en-US" dirty="0" smtClean="0"/>
          </a:p>
          <a:p>
            <a:pPr marL="139700" indent="0">
              <a:buNone/>
            </a:pPr>
            <a:r>
              <a:rPr lang="en-US" sz="1100" b="1" baseline="0" dirty="0" smtClean="0">
                <a:latin typeface="Arial" panose="020B0604020202020204" pitchFamily="34" charset="0"/>
                <a:cs typeface="Arial" panose="020B0604020202020204" pitchFamily="34" charset="0"/>
              </a:rPr>
              <a:t>CLICK NEXT</a:t>
            </a:r>
          </a:p>
          <a:p>
            <a:pPr marL="139700" indent="0">
              <a:buNone/>
            </a:pPr>
            <a:endParaRPr lang="en-US" sz="1100" b="1" baseline="0" dirty="0" smtClean="0">
              <a:latin typeface="Arial" panose="020B0604020202020204" pitchFamily="34" charset="0"/>
              <a:cs typeface="Arial" panose="020B0604020202020204" pitchFamily="34" charset="0"/>
            </a:endParaRPr>
          </a:p>
          <a:p>
            <a:pPr marL="139700" indent="0">
              <a:buNone/>
            </a:pPr>
            <a:r>
              <a:rPr lang="en-US" sz="1100" b="0" baseline="0" dirty="0" smtClean="0">
                <a:latin typeface="Arial" panose="020B0604020202020204" pitchFamily="34" charset="0"/>
                <a:cs typeface="Arial" panose="020B0604020202020204" pitchFamily="34" charset="0"/>
              </a:rPr>
              <a:t>And remember: when going this route, organizations must choose the responsive and responsible vendor with the lowest price</a:t>
            </a:r>
            <a:endParaRPr lang="en-US" sz="1100" b="0" dirty="0" smtClean="0">
              <a:latin typeface="Arial" panose="020B0604020202020204" pitchFamily="34" charset="0"/>
              <a:cs typeface="Arial" panose="020B0604020202020204" pitchFamily="34" charset="0"/>
            </a:endParaRPr>
          </a:p>
          <a:p>
            <a:pPr marL="139700" indent="0">
              <a:buNone/>
            </a:pPr>
            <a:endParaRPr lang="en-US" dirty="0" smtClean="0"/>
          </a:p>
          <a:p>
            <a:pPr marL="139700" indent="0">
              <a:buNone/>
            </a:pPr>
            <a:r>
              <a:rPr lang="en-US" sz="1100" baseline="0" dirty="0" smtClean="0">
                <a:latin typeface="Arial" panose="020B0604020202020204" pitchFamily="34" charset="0"/>
                <a:cs typeface="Arial" panose="020B0604020202020204" pitchFamily="34" charset="0"/>
              </a:rPr>
              <a:t>So, what is meant by awarding contracts to responsive and responsible vendors? </a:t>
            </a:r>
          </a:p>
          <a:p>
            <a:endParaRPr lang="en-US" sz="1100" baseline="0" dirty="0" smtClean="0">
              <a:latin typeface="Arial" panose="020B0604020202020204" pitchFamily="34" charset="0"/>
              <a:cs typeface="Arial" panose="020B0604020202020204" pitchFamily="34" charset="0"/>
            </a:endParaRPr>
          </a:p>
          <a:p>
            <a:pPr marL="139700" indent="0">
              <a:buNone/>
            </a:pPr>
            <a:r>
              <a:rPr lang="en-US" sz="1100" baseline="0" dirty="0" smtClean="0">
                <a:latin typeface="Arial" panose="020B0604020202020204" pitchFamily="34" charset="0"/>
                <a:cs typeface="Arial" panose="020B0604020202020204" pitchFamily="34" charset="0"/>
              </a:rPr>
              <a:t>As we spoke about earlier, organizations must award contracts to responsive and responsible vendors. Responsive means that the vendor is willing to meet all the terms and conditions specified in the solicitation. A responsible vendor means that the vendor is capable of meeting the terms and conditions in the solicitation. Using the example of the taste test, if the vendor fails to achieve the threshold your organization has set for passing the taste test, they would not be considered a responsible vendor. In this case, their price quote would not be considered. </a:t>
            </a:r>
          </a:p>
          <a:p>
            <a:endParaRPr lang="en-US" sz="1100" baseline="0" dirty="0" smtClean="0">
              <a:latin typeface="Arial" panose="020B0604020202020204" pitchFamily="34" charset="0"/>
              <a:cs typeface="Arial" panose="020B0604020202020204" pitchFamily="34" charset="0"/>
            </a:endParaRPr>
          </a:p>
          <a:p>
            <a:pPr marL="139700" indent="0">
              <a:buNone/>
            </a:pPr>
            <a:r>
              <a:rPr lang="en-US" sz="1100" baseline="0" dirty="0" smtClean="0">
                <a:latin typeface="Arial" panose="020B0604020202020204" pitchFamily="34" charset="0"/>
                <a:cs typeface="Arial" panose="020B0604020202020204" pitchFamily="34" charset="0"/>
              </a:rPr>
              <a:t>What are other ways to assess whether a vendor is responsible? </a:t>
            </a:r>
          </a:p>
          <a:p>
            <a:endParaRPr lang="en-US" sz="1100" baseline="0" dirty="0" smtClean="0">
              <a:latin typeface="Arial" panose="020B0604020202020204" pitchFamily="34" charset="0"/>
              <a:cs typeface="Arial" panose="020B0604020202020204" pitchFamily="34" charset="0"/>
            </a:endParaRPr>
          </a:p>
          <a:p>
            <a:pPr marL="139700" indent="0">
              <a:buNone/>
            </a:pPr>
            <a:r>
              <a:rPr lang="en-US" sz="1100" baseline="0" dirty="0" smtClean="0">
                <a:latin typeface="Arial" panose="020B0604020202020204" pitchFamily="34" charset="0"/>
                <a:cs typeface="Arial" panose="020B0604020202020204" pitchFamily="34" charset="0"/>
              </a:rPr>
              <a:t>organizations should consider asking a vendor to provide references from other organizations of similar size to assess whether they are responsible. It’s up to each organization to determine how to assess whether vendors are responsible. An organization should also consider whether the vendor has the financial and technical resources to meet your needs. </a:t>
            </a:r>
          </a:p>
          <a:p>
            <a:pPr marL="139700" indent="0">
              <a:buNone/>
            </a:pPr>
            <a:endParaRPr lang="en-US" sz="1100" baseline="0" dirty="0" smtClean="0">
              <a:latin typeface="Arial" panose="020B0604020202020204" pitchFamily="34" charset="0"/>
              <a:cs typeface="Arial" panose="020B0604020202020204" pitchFamily="34" charset="0"/>
            </a:endParaRPr>
          </a:p>
          <a:p>
            <a:pPr marL="139700" indent="0">
              <a:buNone/>
            </a:pPr>
            <a:r>
              <a:rPr lang="en-US" sz="1100" b="1" baseline="0" dirty="0" smtClean="0">
                <a:latin typeface="Arial" panose="020B0604020202020204" pitchFamily="34" charset="0"/>
                <a:cs typeface="Arial" panose="020B0604020202020204" pitchFamily="34" charset="0"/>
              </a:rPr>
              <a:t>&lt;NEXT SLIDE&gt;</a:t>
            </a:r>
          </a:p>
          <a:p>
            <a:pPr marL="139700" indent="0">
              <a:buNone/>
            </a:pPr>
            <a:endParaRPr lang="en-US" sz="1100" baseline="0"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48735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Develop station stops</a:t>
            </a:r>
          </a:p>
          <a:p>
            <a:endParaRPr lang="en-US" dirty="0" smtClean="0"/>
          </a:p>
          <a:p>
            <a:endParaRPr lang="en-US" dirty="0" smtClean="0"/>
          </a:p>
          <a:p>
            <a:r>
              <a:rPr lang="en-US" dirty="0" smtClean="0"/>
              <a:t>STATION 1:</a:t>
            </a:r>
          </a:p>
          <a:p>
            <a:pPr marL="139700" indent="0">
              <a:buNone/>
            </a:pPr>
            <a:r>
              <a:rPr lang="en-US" dirty="0" smtClean="0"/>
              <a:t>Last year you spent over $5,000 on your vended meals, so this year you know you</a:t>
            </a:r>
            <a:r>
              <a:rPr lang="en-US" baseline="0" dirty="0" smtClean="0"/>
              <a:t> have to follow small purchase procedures before singing off on a contract. List in order the steps you need to take.</a:t>
            </a:r>
          </a:p>
          <a:p>
            <a:pPr lvl="1"/>
            <a:r>
              <a:rPr lang="en-US" baseline="0" dirty="0" smtClean="0"/>
              <a:t>Develop specifications for meals</a:t>
            </a:r>
          </a:p>
          <a:p>
            <a:pPr lvl="1"/>
            <a:r>
              <a:rPr lang="en-US" baseline="0" dirty="0" smtClean="0"/>
              <a:t>Determine other terms and conditions for a one year contract (consider taste testing)</a:t>
            </a:r>
          </a:p>
          <a:p>
            <a:pPr lvl="1"/>
            <a:r>
              <a:rPr lang="en-US" baseline="0" dirty="0" smtClean="0"/>
              <a:t>Ask for bids from multiple suppliers</a:t>
            </a:r>
          </a:p>
          <a:p>
            <a:pPr lvl="1"/>
            <a:r>
              <a:rPr lang="en-US" baseline="0" dirty="0" smtClean="0"/>
              <a:t>Choose the responsive and responsible vendor with the lowest price</a:t>
            </a:r>
          </a:p>
          <a:p>
            <a:pPr lvl="1"/>
            <a:r>
              <a:rPr lang="en-US" baseline="0" dirty="0" smtClean="0"/>
              <a:t>Keep documentation on file</a:t>
            </a:r>
          </a:p>
          <a:p>
            <a:pPr lvl="1"/>
            <a:r>
              <a:rPr lang="en-US" baseline="0" dirty="0" smtClean="0"/>
              <a:t>Update CHAAMPS budget to include new contract amount, and upload signed contract</a:t>
            </a:r>
          </a:p>
          <a:p>
            <a:pPr marL="596900" lvl="1" indent="0">
              <a:buNone/>
            </a:pPr>
            <a:endParaRPr lang="en-US" baseline="0" dirty="0" smtClean="0"/>
          </a:p>
          <a:p>
            <a:pPr marL="596900" lvl="1" indent="0">
              <a:buNone/>
            </a:pPr>
            <a:endParaRPr lang="en-US" baseline="0" dirty="0" smtClean="0"/>
          </a:p>
          <a:p>
            <a:pPr marL="596900" lvl="1" indent="0">
              <a:buNone/>
            </a:pPr>
            <a:r>
              <a:rPr lang="en-US" baseline="0" dirty="0" smtClean="0"/>
              <a:t>STATION 2:</a:t>
            </a:r>
          </a:p>
          <a:p>
            <a:pPr marL="596900" lvl="1" indent="0">
              <a:buNone/>
            </a:pPr>
            <a:endParaRPr lang="en-US" baseline="0" dirty="0" smtClean="0"/>
          </a:p>
          <a:p>
            <a:pPr marL="596900" lvl="1" indent="0">
              <a:buNone/>
            </a:pPr>
            <a:r>
              <a:rPr lang="en-US" baseline="0" dirty="0" smtClean="0"/>
              <a:t>Help! Your dishwasher broke and you’re in need of a new one ASAP. It’s probably going to cost you a pretty penny, but not more than $5,000. Choose the cards which apply to this scenario.</a:t>
            </a:r>
          </a:p>
          <a:p>
            <a:pPr marL="596900" lvl="1" indent="0">
              <a:buNone/>
            </a:pPr>
            <a:endParaRPr lang="en-US" baseline="0" dirty="0" smtClean="0"/>
          </a:p>
        </p:txBody>
      </p:sp>
    </p:spTree>
    <p:extLst>
      <p:ext uri="{BB962C8B-B14F-4D97-AF65-F5344CB8AC3E}">
        <p14:creationId xmlns:p14="http://schemas.microsoft.com/office/powerpoint/2010/main" val="3092555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dirty="0" smtClean="0">
                <a:latin typeface="Arial" panose="020B0604020202020204" pitchFamily="34" charset="0"/>
                <a:cs typeface="Arial" panose="020B0604020202020204" pitchFamily="34" charset="0"/>
              </a:rPr>
              <a:t>Remember</a:t>
            </a:r>
            <a:r>
              <a:rPr lang="en-US" sz="1100" baseline="0" dirty="0" smtClean="0">
                <a:latin typeface="Arial" panose="020B0604020202020204" pitchFamily="34" charset="0"/>
                <a:cs typeface="Arial" panose="020B0604020202020204" pitchFamily="34" charset="0"/>
              </a:rPr>
              <a:t> there are three requirements each organization must adhere to with regards to procurement. One, comply with procurement standards—in this case that would be the training that includes micro-purchases. Two, develop a written code of conduct. And three, develop procurement procedures. </a:t>
            </a:r>
          </a:p>
          <a:p>
            <a:endParaRPr lang="en-US" sz="1100" baseline="0" dirty="0" smtClean="0">
              <a:latin typeface="Arial" panose="020B0604020202020204" pitchFamily="34" charset="0"/>
              <a:cs typeface="Arial" panose="020B0604020202020204" pitchFamily="34" charset="0"/>
            </a:endParaRPr>
          </a:p>
          <a:p>
            <a:pPr marL="139700" indent="0">
              <a:buNone/>
            </a:pPr>
            <a:r>
              <a:rPr lang="en-US" sz="1100" b="1" baseline="0" dirty="0" smtClean="0">
                <a:latin typeface="Arial" panose="020B0604020202020204" pitchFamily="34" charset="0"/>
                <a:cs typeface="Arial" panose="020B0604020202020204" pitchFamily="34" charset="0"/>
              </a:rPr>
              <a:t>(Click Next) </a:t>
            </a:r>
            <a:r>
              <a:rPr lang="en-US" sz="1100" baseline="0" dirty="0" smtClean="0">
                <a:latin typeface="Arial" panose="020B0604020202020204" pitchFamily="34" charset="0"/>
                <a:cs typeface="Arial" panose="020B0604020202020204" pitchFamily="34" charset="0"/>
              </a:rPr>
              <a:t>So l</a:t>
            </a:r>
            <a:r>
              <a:rPr lang="en-US" sz="1100" dirty="0" smtClean="0">
                <a:latin typeface="Arial" panose="020B0604020202020204" pitchFamily="34" charset="0"/>
                <a:cs typeface="Arial" panose="020B0604020202020204" pitchFamily="34" charset="0"/>
              </a:rPr>
              <a:t>et’s start with that Part Two: creating a Code</a:t>
            </a:r>
            <a:r>
              <a:rPr lang="en-US" sz="1100" baseline="0" dirty="0" smtClean="0">
                <a:latin typeface="Arial" panose="020B0604020202020204" pitchFamily="34" charset="0"/>
                <a:cs typeface="Arial" panose="020B0604020202020204" pitchFamily="34" charset="0"/>
              </a:rPr>
              <a:t> of Conduct</a:t>
            </a:r>
            <a:endParaRPr lang="en-US" sz="11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endParaRPr lang="en-US" b="1" u="sng" baseline="0" dirty="0" smtClean="0"/>
          </a:p>
          <a:p>
            <a:pPr marL="139700" indent="0">
              <a:buNone/>
            </a:pPr>
            <a:r>
              <a:rPr lang="en-US" sz="1100" b="1" dirty="0" smtClean="0">
                <a:solidFill>
                  <a:schemeClr val="accent1"/>
                </a:solidFill>
                <a:latin typeface="Chivo" panose="020B0604020202020204" charset="0"/>
              </a:rPr>
              <a:t>&lt;NEXT</a:t>
            </a:r>
            <a:r>
              <a:rPr lang="en-US" sz="1100" b="1" baseline="0" dirty="0" smtClean="0">
                <a:solidFill>
                  <a:schemeClr val="accent1"/>
                </a:solidFill>
                <a:latin typeface="Chivo" panose="020B0604020202020204" charset="0"/>
              </a:rPr>
              <a:t> SLIDE&gt;</a:t>
            </a:r>
            <a:endParaRPr lang="en-US" sz="1100" b="1" dirty="0" smtClean="0">
              <a:solidFill>
                <a:schemeClr val="accent1"/>
              </a:solidFill>
              <a:latin typeface="Chivo" panose="020B0604020202020204"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endParaRPr lang="en-US" baseline="0" dirty="0" smtClean="0"/>
          </a:p>
        </p:txBody>
      </p:sp>
    </p:spTree>
    <p:extLst>
      <p:ext uri="{BB962C8B-B14F-4D97-AF65-F5344CB8AC3E}">
        <p14:creationId xmlns:p14="http://schemas.microsoft.com/office/powerpoint/2010/main" val="3641308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dirty="0" smtClean="0">
                <a:latin typeface="Shadows Into Light Two" panose="020B0604020202020204" charset="0"/>
                <a:cs typeface="Arial" panose="020B0604020202020204" pitchFamily="34" charset="0"/>
              </a:rPr>
              <a:t>First—what is the requirement with</a:t>
            </a:r>
            <a:r>
              <a:rPr lang="en-US" sz="1100" b="1" baseline="0" dirty="0" smtClean="0">
                <a:latin typeface="Shadows Into Light Two" panose="020B0604020202020204" charset="0"/>
                <a:cs typeface="Arial" panose="020B0604020202020204" pitchFamily="34" charset="0"/>
              </a:rPr>
              <a:t> regards to the code of conduct?</a:t>
            </a:r>
            <a:endParaRPr lang="en-US" sz="1100" b="1" dirty="0" smtClean="0">
              <a:latin typeface="Shadows Into Light Two" panose="020B0604020202020204" charset="0"/>
              <a:cs typeface="Arial" panose="020B0604020202020204" pitchFamily="34" charset="0"/>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sz="1100" b="1" dirty="0" smtClean="0">
              <a:latin typeface="Shadows Into Light Two" panose="020B0604020202020204" charset="0"/>
              <a:cs typeface="Arial" panose="020B0604020202020204" pitchFamily="34" charset="0"/>
            </a:endParaRPr>
          </a:p>
          <a:p>
            <a:endParaRPr lang="en-US" dirty="0" smtClean="0"/>
          </a:p>
          <a:p>
            <a:pPr marL="139700" indent="0" defTabSz="1241676">
              <a:buNone/>
              <a:defRPr/>
            </a:pPr>
            <a:r>
              <a:rPr lang="en-GB" sz="1100" dirty="0" smtClean="0">
                <a:latin typeface="Arial" panose="020B0604020202020204" pitchFamily="34" charset="0"/>
                <a:cs typeface="Arial" panose="020B0604020202020204" pitchFamily="34" charset="0"/>
              </a:rPr>
              <a:t>All organizations are required to develop a written code of conduct </a:t>
            </a:r>
            <a:r>
              <a:rPr lang="en-US" sz="1100" dirty="0" smtClean="0">
                <a:latin typeface="Arial" panose="020B0604020202020204" pitchFamily="34" charset="0"/>
                <a:cs typeface="Arial" panose="020B0604020202020204" pitchFamily="34" charset="0"/>
              </a:rPr>
              <a:t>which governs the actions of its employees engaged in the selection, award and administration of contracts. </a:t>
            </a:r>
          </a:p>
          <a:p>
            <a:pPr defTabSz="1241676">
              <a:defRPr/>
            </a:pPr>
            <a:endParaRPr lang="en-US" sz="1100" dirty="0" smtClean="0">
              <a:latin typeface="Arial" panose="020B0604020202020204" pitchFamily="34" charset="0"/>
              <a:cs typeface="Arial" panose="020B0604020202020204" pitchFamily="34" charset="0"/>
            </a:endParaRPr>
          </a:p>
          <a:p>
            <a:pPr marL="139700" indent="0" defTabSz="1241676">
              <a:buNone/>
              <a:defRPr/>
            </a:pPr>
            <a:r>
              <a:rPr lang="en-US" sz="1100" b="1" dirty="0" smtClean="0">
                <a:latin typeface="Arial" panose="020B0604020202020204" pitchFamily="34" charset="0"/>
                <a:cs typeface="Arial" panose="020B0604020202020204" pitchFamily="34" charset="0"/>
              </a:rPr>
              <a:t>Click next </a:t>
            </a:r>
            <a:r>
              <a:rPr lang="en-US" sz="1100" dirty="0" smtClean="0">
                <a:latin typeface="Arial" panose="020B0604020202020204" pitchFamily="34" charset="0"/>
                <a:cs typeface="Arial" panose="020B0604020202020204" pitchFamily="34" charset="0"/>
              </a:rPr>
              <a:t>The purpose of a code of conduct is to promote fairness and competition in all procurements. It can also help protect an </a:t>
            </a:r>
            <a:r>
              <a:rPr lang="en-US" sz="1100" dirty="0" err="1" smtClean="0">
                <a:latin typeface="Arial" panose="020B0604020202020204" pitchFamily="34" charset="0"/>
                <a:cs typeface="Arial" panose="020B0604020202020204" pitchFamily="34" charset="0"/>
              </a:rPr>
              <a:t>organizations’s</a:t>
            </a:r>
            <a:r>
              <a:rPr lang="en-US" sz="1100" dirty="0" smtClean="0">
                <a:latin typeface="Arial" panose="020B0604020202020204" pitchFamily="34" charset="0"/>
                <a:cs typeface="Arial" panose="020B0604020202020204" pitchFamily="34" charset="0"/>
              </a:rPr>
              <a:t> reputation.</a:t>
            </a:r>
          </a:p>
          <a:p>
            <a:endParaRPr lang="en-US" dirty="0" smtClean="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dirty="0" smtClean="0">
                <a:latin typeface="Shadows Into Light Two" panose="020B0604020202020204" charset="0"/>
                <a:cs typeface="Arial" panose="020B0604020202020204" pitchFamily="34" charset="0"/>
              </a:rPr>
              <a:t>&lt;NEXT SLIDE&gt;</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sz="1100" b="1" dirty="0" smtClean="0">
              <a:latin typeface="Shadows Into Light Two" panose="020B0604020202020204" charset="0"/>
              <a:cs typeface="Arial" panose="020B0604020202020204" pitchFamily="34" charset="0"/>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dirty="0" smtClean="0">
                <a:latin typeface="Shadows Into Light Two" panose="020B0604020202020204" charset="0"/>
                <a:cs typeface="Arial" panose="020B0604020202020204" pitchFamily="34" charset="0"/>
              </a:rPr>
              <a:t>2 </a:t>
            </a:r>
            <a:r>
              <a:rPr lang="en-US" sz="1100" b="1" i="1" dirty="0" smtClean="0">
                <a:latin typeface="Shadows Into Light Two" panose="020B0604020202020204" charset="0"/>
                <a:cs typeface="Arial" panose="020B0604020202020204" pitchFamily="34" charset="0"/>
              </a:rPr>
              <a:t>CFR</a:t>
            </a:r>
            <a:r>
              <a:rPr lang="en-US" sz="1100" b="1" dirty="0" smtClean="0">
                <a:latin typeface="Shadows Into Light Two" panose="020B0604020202020204" charset="0"/>
                <a:cs typeface="Arial" panose="020B0604020202020204" pitchFamily="34" charset="0"/>
              </a:rPr>
              <a:t>, Section 200.318(c)(1)</a:t>
            </a:r>
            <a:r>
              <a:rPr lang="en-US" sz="1100" b="1" i="1" dirty="0" smtClean="0">
                <a:latin typeface="Shadows Into Light Two" panose="020B0604020202020204" charset="0"/>
                <a:cs typeface="Arial" panose="020B0604020202020204" pitchFamily="34" charset="0"/>
              </a:rPr>
              <a:t> </a:t>
            </a:r>
            <a:endParaRPr lang="en-US" sz="1100" b="1" dirty="0" smtClean="0">
              <a:latin typeface="Shadows Into Light Two" panose="020B0604020202020204" charset="0"/>
              <a:cs typeface="Arial" panose="020B0604020202020204" pitchFamily="34" charset="0"/>
            </a:endParaRPr>
          </a:p>
          <a:p>
            <a:endParaRPr lang="en-US" dirty="0" smtClean="0"/>
          </a:p>
          <a:p>
            <a:endParaRPr lang="en-US" dirty="0"/>
          </a:p>
        </p:txBody>
      </p:sp>
    </p:spTree>
    <p:extLst>
      <p:ext uri="{BB962C8B-B14F-4D97-AF65-F5344CB8AC3E}">
        <p14:creationId xmlns:p14="http://schemas.microsoft.com/office/powerpoint/2010/main" val="399552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None/>
              <a:tabLst/>
              <a:defRPr/>
            </a:pPr>
            <a:r>
              <a:rPr lang="en-US" b="0" u="none" baseline="0" dirty="0" smtClean="0"/>
              <a:t>The written Code of Conduct should be maintained by all organizations. Each organization’s Conflict of Interest may be a little different, as each organization has different policies and procedures that work in their particular case. The Code of Conduct should have two or three elements: It should address conflicts of interest, it should explain the organization’s policy on gratuities, favors, or gifts, and for organizations to which this applies it, it should address organizational conflicts of interest.  As you develop your Code of Conduct, please feel free to reach out to the Virginia Department of Health with any questions or concerns.</a:t>
            </a:r>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endParaRPr lang="en-US" b="0" u="none"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r>
              <a:rPr lang="en-US" b="0" u="none" baseline="0" dirty="0" smtClean="0"/>
              <a:t>Let’s look at the first element of a code of conduct—conflict of interest</a:t>
            </a:r>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endParaRPr lang="en-US" b="1" u="sng"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r>
              <a:rPr lang="en-US" b="1" u="sng" baseline="0" dirty="0" smtClean="0"/>
              <a:t>&gt;Change slide.</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endParaRPr lang="en-US" baseline="0" dirty="0" smtClean="0"/>
          </a:p>
        </p:txBody>
      </p:sp>
    </p:spTree>
    <p:extLst>
      <p:ext uri="{BB962C8B-B14F-4D97-AF65-F5344CB8AC3E}">
        <p14:creationId xmlns:p14="http://schemas.microsoft.com/office/powerpoint/2010/main" val="3148910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defTabSz="1241676">
              <a:defRPr/>
            </a:pPr>
            <a:r>
              <a:rPr lang="en-US" sz="1100" dirty="0" smtClean="0">
                <a:latin typeface="Arial" panose="020B0604020202020204" pitchFamily="34" charset="0"/>
                <a:cs typeface="Arial" panose="020B0604020202020204" pitchFamily="34" charset="0"/>
              </a:rPr>
              <a:t>A code of conduct must include a clause that no employees or affiliates of the organization will be involved in the procurement process if they have a real or apparent conflict of interest. This should be signed by all employees involved in the procurement process.</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dirty="0" smtClean="0">
                <a:latin typeface="Arial" panose="020B0604020202020204" pitchFamily="34" charset="0"/>
                <a:cs typeface="Arial" panose="020B0604020202020204" pitchFamily="34" charset="0"/>
              </a:rPr>
              <a:t>What is the definition of a conflict of interest? </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dirty="0" smtClean="0">
                <a:latin typeface="Arial" panose="020B0604020202020204" pitchFamily="34" charset="0"/>
                <a:cs typeface="Arial" panose="020B0604020202020204" pitchFamily="34" charset="0"/>
              </a:rPr>
              <a:t>The regulations describe conflicts of interest as . . . “when an employee, officer, or agent, has a financial interest or other interest in or a tangible personal benefit from a firm considered for a contract.” </a:t>
            </a:r>
          </a:p>
          <a:p>
            <a:pPr defTabSz="1241676">
              <a:defRPr/>
            </a:pPr>
            <a:endParaRPr lang="en-US" sz="1100" b="0" i="0" u="none" strike="noStrike" cap="none" dirty="0" smtClean="0">
              <a:solidFill>
                <a:srgbClr val="000000"/>
              </a:solidFill>
              <a:effectLst/>
              <a:latin typeface="Arial" panose="020B0604020202020204" pitchFamily="34" charset="0"/>
              <a:ea typeface="Arial"/>
              <a:cs typeface="Arial" panose="020B0604020202020204" pitchFamily="34" charset="0"/>
              <a:sym typeface="Arial"/>
            </a:endParaRPr>
          </a:p>
          <a:p>
            <a:pPr defTabSz="1241676">
              <a:defRPr/>
            </a:pPr>
            <a:r>
              <a:rPr lang="en-US" sz="1100" b="0" i="0" u="none" strike="noStrike" cap="none" dirty="0" smtClean="0">
                <a:solidFill>
                  <a:srgbClr val="000000"/>
                </a:solidFill>
                <a:effectLst/>
                <a:latin typeface="Arial"/>
                <a:ea typeface="Arial"/>
                <a:cs typeface="Arial"/>
                <a:sym typeface="Arial"/>
              </a:rPr>
              <a:t>Such a conflict of interest would arise </a:t>
            </a:r>
            <a:r>
              <a:rPr lang="en-US" sz="1100" b="1" i="0" u="none" strike="noStrike" cap="none" dirty="0" smtClean="0">
                <a:solidFill>
                  <a:srgbClr val="000000"/>
                </a:solidFill>
                <a:effectLst/>
                <a:latin typeface="Arial"/>
                <a:ea typeface="Arial"/>
                <a:cs typeface="Arial"/>
                <a:sym typeface="Arial"/>
              </a:rPr>
              <a:t>when the employee, officer, or agent, any member of his or her immediate family, his or her partner, or an organization which employs or is about to employ any of the parties indicated herein, has a financial or other interest in or a tangible personal benefit from a firm considered for a contract</a:t>
            </a:r>
            <a:r>
              <a:rPr lang="en-US" sz="1100" b="0" i="0" u="none" strike="noStrike" cap="none" dirty="0" smtClean="0">
                <a:solidFill>
                  <a:srgbClr val="000000"/>
                </a:solidFill>
                <a:effectLst/>
                <a:latin typeface="Arial"/>
                <a:ea typeface="Arial"/>
                <a:cs typeface="Arial"/>
                <a:sym typeface="Arial"/>
              </a:rPr>
              <a:t>. </a:t>
            </a:r>
          </a:p>
          <a:p>
            <a:pPr defTabSz="1241676">
              <a:defRPr/>
            </a:pPr>
            <a:endParaRPr lang="en-US" sz="1100" b="0" i="0" u="none" strike="noStrike" cap="none" dirty="0" smtClean="0">
              <a:solidFill>
                <a:srgbClr val="000000"/>
              </a:solidFill>
              <a:effectLst/>
              <a:latin typeface="Arial"/>
              <a:ea typeface="Arial"/>
              <a:cs typeface="Arial"/>
              <a:sym typeface="Arial"/>
            </a:endParaRPr>
          </a:p>
          <a:p>
            <a:pPr defTabSz="1241676">
              <a:defRPr/>
            </a:pPr>
            <a:r>
              <a:rPr lang="en-US" sz="1100" b="0" i="0" u="none" strike="noStrike" cap="none" dirty="0" smtClean="0">
                <a:solidFill>
                  <a:srgbClr val="000000"/>
                </a:solidFill>
                <a:effectLst/>
                <a:latin typeface="Arial"/>
                <a:ea typeface="Arial"/>
                <a:cs typeface="Arial"/>
                <a:sym typeface="Arial"/>
              </a:rPr>
              <a:t>The officers, employees, and agents of the non-Federal entity may neither solicit nor accept gratuities, favors, or anything of monetary value from contractors or parties to subcontracts. However, non-Federal entities may set standards for situations in which the financial interest is not substantial or the gift is an unsolicited item of nominal value. The standards of conduct must provide for disciplinary actions to be applied for violations of such standards by officers, employees, or agents of the non-Federal entity.</a:t>
            </a:r>
          </a:p>
          <a:p>
            <a:pPr defTabSz="1241676">
              <a:defRPr/>
            </a:pPr>
            <a:endParaRPr lang="en-US" sz="1100" b="0" i="0" u="none" strike="noStrike" cap="none" dirty="0" smtClean="0">
              <a:solidFill>
                <a:srgbClr val="000000"/>
              </a:solidFill>
              <a:effectLst/>
              <a:latin typeface="Arial"/>
              <a:ea typeface="Arial"/>
              <a:cs typeface="Arial"/>
              <a:sym typeface="Arial"/>
            </a:endParaRPr>
          </a:p>
          <a:p>
            <a:pPr defTabSz="1241676">
              <a:defRPr/>
            </a:pPr>
            <a:r>
              <a:rPr lang="en-US" sz="1100" dirty="0" smtClean="0">
                <a:latin typeface="Arial" panose="020B0604020202020204" pitchFamily="34" charset="0"/>
                <a:cs typeface="Arial" panose="020B0604020202020204" pitchFamily="34" charset="0"/>
              </a:rPr>
              <a:t>What if there is a financial benefit to the employee’s partner or family members. Should organizations be concerned in those instances?  </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dirty="0" smtClean="0">
                <a:latin typeface="Arial" panose="020B0604020202020204" pitchFamily="34" charset="0"/>
                <a:cs typeface="Arial" panose="020B0604020202020204" pitchFamily="34" charset="0"/>
              </a:rPr>
              <a:t>Yes, the regulations also specifically state that there is a conflict of interest if the benefit is to the employee, officer, or agent or: </a:t>
            </a:r>
          </a:p>
          <a:p>
            <a:pPr marL="914400" lvl="2" indent="0">
              <a:buFont typeface="Arial" panose="020B0604020202020204" pitchFamily="34" charset="0"/>
              <a:buNone/>
            </a:pPr>
            <a:endParaRPr lang="en-US" sz="1100" dirty="0" smtClean="0">
              <a:latin typeface="Arial" panose="020B0604020202020204" pitchFamily="34" charset="0"/>
              <a:cs typeface="Arial" panose="020B0604020202020204" pitchFamily="34" charset="0"/>
            </a:endParaRPr>
          </a:p>
          <a:p>
            <a:pPr marL="914400" lvl="2" indent="0">
              <a:buFont typeface="Arial" panose="020B0604020202020204" pitchFamily="34" charset="0"/>
              <a:buNone/>
            </a:pPr>
            <a:r>
              <a:rPr lang="en-US" sz="1100" dirty="0" smtClean="0">
                <a:latin typeface="Arial" panose="020B0604020202020204" pitchFamily="34" charset="0"/>
                <a:cs typeface="Arial" panose="020B0604020202020204" pitchFamily="34" charset="0"/>
              </a:rPr>
              <a:t>A member of his/her immediate family</a:t>
            </a:r>
          </a:p>
          <a:p>
            <a:pPr marL="171981" indent="-171981">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dirty="0" smtClean="0">
                <a:latin typeface="Arial" panose="020B0604020202020204" pitchFamily="34" charset="0"/>
                <a:cs typeface="Arial" panose="020B0604020202020204" pitchFamily="34" charset="0"/>
              </a:rPr>
              <a:t>	His/her partner, or</a:t>
            </a:r>
          </a:p>
          <a:p>
            <a:pPr marL="171981" indent="-171981">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dirty="0" smtClean="0">
                <a:latin typeface="Arial" panose="020B0604020202020204" pitchFamily="34" charset="0"/>
                <a:cs typeface="Arial" panose="020B0604020202020204" pitchFamily="34" charset="0"/>
              </a:rPr>
              <a:t>	A person or organization with which the employee or parties listed above are negotiating for employment</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b="1" dirty="0" smtClean="0">
                <a:latin typeface="Arial" panose="020B0604020202020204" pitchFamily="34" charset="0"/>
                <a:cs typeface="Arial" panose="020B0604020202020204" pitchFamily="34" charset="0"/>
              </a:rPr>
              <a:t>Next slide:</a:t>
            </a:r>
            <a:r>
              <a:rPr lang="en-US" sz="1100" b="1" baseline="0" dirty="0" smtClean="0">
                <a:latin typeface="Arial" panose="020B0604020202020204" pitchFamily="34" charset="0"/>
                <a:cs typeface="Arial" panose="020B0604020202020204" pitchFamily="34" charset="0"/>
              </a:rPr>
              <a:t> </a:t>
            </a:r>
            <a:r>
              <a:rPr lang="en-US" sz="1100" baseline="0" dirty="0" smtClean="0">
                <a:latin typeface="Arial" panose="020B0604020202020204" pitchFamily="34" charset="0"/>
                <a:cs typeface="Arial" panose="020B0604020202020204" pitchFamily="34" charset="0"/>
              </a:rPr>
              <a:t>Conflicts of interest can be real or apparent</a:t>
            </a:r>
          </a:p>
          <a:p>
            <a:pPr defTabSz="1241676">
              <a:defRPr/>
            </a:pPr>
            <a:endParaRPr lang="en-US" sz="1100" baseline="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The regulations refer to real and apparent conflicts of interest. </a:t>
            </a:r>
          </a:p>
          <a:p>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A real conflict of interest occurs when the professional judgement of an employee is compromised because of a financial or tangible personal benefit. </a:t>
            </a:r>
          </a:p>
          <a:p>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An apparent or perceived conflict of interest is one in which a reasonable person would think that the professionals’ judgment is likely to be compromised. </a:t>
            </a:r>
          </a:p>
          <a:p>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Organizations should take as much care to avoid the appearance of a conflict of interest as they must to avoid a real conflict of interest.</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endParaRPr lang="en-US" sz="11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endParaRPr lang="en-US" b="1" u="sng"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r>
              <a:rPr lang="en-US" b="1" u="sng" baseline="0" dirty="0" smtClean="0"/>
              <a:t>&gt;Change slide.</a:t>
            </a:r>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endParaRPr lang="en-US" b="1" u="sng"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dirty="0" smtClean="0">
                <a:latin typeface="Arial" panose="020B0604020202020204" pitchFamily="34" charset="0"/>
                <a:cs typeface="Arial" panose="020B0604020202020204" pitchFamily="34" charset="0"/>
              </a:rPr>
              <a:t>2 </a:t>
            </a:r>
            <a:r>
              <a:rPr lang="en-US" sz="1100" b="1" i="1" dirty="0" smtClean="0">
                <a:latin typeface="Arial" panose="020B0604020202020204" pitchFamily="34" charset="0"/>
                <a:cs typeface="Arial" panose="020B0604020202020204" pitchFamily="34" charset="0"/>
              </a:rPr>
              <a:t>CFR</a:t>
            </a:r>
            <a:r>
              <a:rPr lang="en-US" sz="1100" b="1" dirty="0" smtClean="0">
                <a:latin typeface="Arial" panose="020B0604020202020204" pitchFamily="34" charset="0"/>
                <a:cs typeface="Arial" panose="020B0604020202020204" pitchFamily="34" charset="0"/>
              </a:rPr>
              <a:t>, Section 200.318(c)(1)</a:t>
            </a:r>
            <a:r>
              <a:rPr lang="en-US" sz="1100" b="1" i="1" dirty="0" smtClean="0">
                <a:latin typeface="Arial" panose="020B0604020202020204" pitchFamily="34" charset="0"/>
                <a:cs typeface="Arial" panose="020B0604020202020204" pitchFamily="34" charset="0"/>
              </a:rPr>
              <a:t> </a:t>
            </a:r>
            <a:endParaRPr lang="en-US" sz="1100" b="1"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endParaRPr lang="en-US" b="1" u="sng" baseline="0" dirty="0" smtClean="0"/>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endParaRPr lang="en-US" baseline="0" dirty="0" smtClean="0"/>
          </a:p>
        </p:txBody>
      </p:sp>
    </p:spTree>
    <p:extLst>
      <p:ext uri="{BB962C8B-B14F-4D97-AF65-F5344CB8AC3E}">
        <p14:creationId xmlns:p14="http://schemas.microsoft.com/office/powerpoint/2010/main" val="1721374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1241676">
              <a:defRPr/>
            </a:pPr>
            <a:endParaRPr lang="en-US" sz="1100" dirty="0" smtClean="0">
              <a:latin typeface="Arial" panose="020B0604020202020204" pitchFamily="34" charset="0"/>
              <a:cs typeface="Arial" panose="020B0604020202020204" pitchFamily="34" charset="0"/>
            </a:endParaRPr>
          </a:p>
          <a:p>
            <a:pPr marL="0" indent="0">
              <a:spcBef>
                <a:spcPts val="0"/>
              </a:spcBef>
              <a:buNone/>
            </a:pPr>
            <a:r>
              <a:rPr lang="en-US" b="1" dirty="0" smtClean="0">
                <a:latin typeface="Arial" panose="020B0604020202020204" pitchFamily="34" charset="0"/>
                <a:cs typeface="Arial" panose="020B0604020202020204" pitchFamily="34" charset="0"/>
              </a:rPr>
              <a:t>2 </a:t>
            </a:r>
            <a:r>
              <a:rPr lang="en-US" b="1" i="1" dirty="0" smtClean="0">
                <a:latin typeface="Arial" panose="020B0604020202020204" pitchFamily="34" charset="0"/>
                <a:cs typeface="Arial" panose="020B0604020202020204" pitchFamily="34" charset="0"/>
              </a:rPr>
              <a:t>CFR</a:t>
            </a:r>
            <a:r>
              <a:rPr lang="en-US" b="1" dirty="0" smtClean="0">
                <a:latin typeface="Arial" panose="020B0604020202020204" pitchFamily="34" charset="0"/>
                <a:cs typeface="Arial" panose="020B0604020202020204" pitchFamily="34" charset="0"/>
              </a:rPr>
              <a:t>, Section 200.318(c)(1)</a:t>
            </a:r>
            <a:endParaRPr lang="en-US" b="1" i="1" dirty="0" smtClean="0">
              <a:latin typeface="Arial" panose="020B0604020202020204" pitchFamily="34" charset="0"/>
              <a:cs typeface="Arial" panose="020B0604020202020204" pitchFamily="34" charset="0"/>
            </a:endParaRPr>
          </a:p>
          <a:p>
            <a:pPr marL="0" indent="0">
              <a:spcBef>
                <a:spcPts val="0"/>
              </a:spcBef>
              <a:buNone/>
            </a:pPr>
            <a:endParaRPr lang="en-US" dirty="0" smtClean="0">
              <a:latin typeface="Arial" panose="020B0604020202020204" pitchFamily="34" charset="0"/>
              <a:cs typeface="Arial" panose="020B0604020202020204" pitchFamily="34" charset="0"/>
            </a:endParaRPr>
          </a:p>
          <a:p>
            <a:pPr>
              <a:lnSpc>
                <a:spcPct val="110000"/>
              </a:lnSpc>
              <a:spcBef>
                <a:spcPts val="0"/>
              </a:spcBef>
            </a:pPr>
            <a:r>
              <a:rPr lang="en-US" dirty="0" smtClean="0">
                <a:latin typeface="Arial" panose="020B0604020202020204" pitchFamily="34" charset="0"/>
                <a:cs typeface="Arial" panose="020B0604020202020204" pitchFamily="34" charset="0"/>
              </a:rPr>
              <a:t>organizations must include disciplinary actions for violations of established code of conduct and share with all employees.</a:t>
            </a:r>
          </a:p>
          <a:p>
            <a:pPr marL="139700" indent="0" defTabSz="1241676">
              <a:buNone/>
              <a:defRPr/>
            </a:pPr>
            <a:endParaRPr lang="en-US" sz="1100" dirty="0" smtClean="0">
              <a:latin typeface="Arial" panose="020B0604020202020204" pitchFamily="34" charset="0"/>
              <a:cs typeface="Arial" panose="020B0604020202020204" pitchFamily="34" charset="0"/>
            </a:endParaRPr>
          </a:p>
          <a:p>
            <a:pPr defTabSz="1241676">
              <a:defRPr/>
            </a:pPr>
            <a:r>
              <a:rPr lang="en-US" sz="1100" dirty="0" smtClean="0">
                <a:latin typeface="Arial" panose="020B0604020202020204" pitchFamily="34" charset="0"/>
                <a:cs typeface="Arial" panose="020B0604020202020204" pitchFamily="34" charset="0"/>
              </a:rPr>
              <a:t>The regulations also require that all organizations include the disciplinary actions they will apply for violations of their established written code of conduct.  </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dirty="0" smtClean="0">
                <a:latin typeface="Arial" panose="020B0604020202020204" pitchFamily="34" charset="0"/>
                <a:cs typeface="Arial" panose="020B0604020202020204" pitchFamily="34" charset="0"/>
              </a:rPr>
              <a:t>organizations will need to carefully consider the actions it will take in the event that their written code of conduct is violated. If your organization is large, we recommend that you work with your human relations and legal staff. The disciplinary action may depend on the extent of the violation. Here are some examples of disciplinary actions that could be taken in the event of a violation of a written code of conduct:</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b="1" dirty="0" smtClean="0">
                <a:latin typeface="Arial" panose="020B0604020202020204" pitchFamily="34" charset="0"/>
                <a:cs typeface="Arial" panose="020B0604020202020204" pitchFamily="34" charset="0"/>
              </a:rPr>
              <a:t>CLICK</a:t>
            </a:r>
            <a:r>
              <a:rPr lang="en-US" sz="1100" b="1" baseline="0" dirty="0" smtClean="0">
                <a:latin typeface="Arial" panose="020B0604020202020204" pitchFamily="34" charset="0"/>
                <a:cs typeface="Arial" panose="020B0604020202020204" pitchFamily="34" charset="0"/>
              </a:rPr>
              <a:t> NEXT </a:t>
            </a:r>
            <a:endParaRPr lang="en-US" sz="1100" b="1" dirty="0" smtClean="0">
              <a:latin typeface="Arial" panose="020B0604020202020204" pitchFamily="34" charset="0"/>
              <a:cs typeface="Arial" panose="020B0604020202020204" pitchFamily="34" charset="0"/>
            </a:endParaRPr>
          </a:p>
          <a:p>
            <a:pPr marL="629181" lvl="1" indent="-171981" defTabSz="1241676">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Verbal warning or written reprimand</a:t>
            </a:r>
          </a:p>
          <a:p>
            <a:pPr marL="629181" lvl="1" indent="-171981" defTabSz="1241676">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Fine</a:t>
            </a:r>
          </a:p>
          <a:p>
            <a:pPr marL="629181" lvl="1" indent="-171981" defTabSz="1241676">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Suspension or termination</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dirty="0" smtClean="0">
                <a:latin typeface="Arial" panose="020B0604020202020204" pitchFamily="34" charset="0"/>
                <a:cs typeface="Arial" panose="020B0604020202020204" pitchFamily="34" charset="0"/>
              </a:rPr>
              <a:t>Once organizations determine the disciplinary actions it will take, they should be sure to include this in their written code of conduct.    </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dirty="0" smtClean="0">
                <a:latin typeface="Arial" panose="020B0604020202020204" pitchFamily="34" charset="0"/>
                <a:cs typeface="Arial" panose="020B0604020202020204" pitchFamily="34" charset="0"/>
              </a:rPr>
              <a:t>All relevant employees should be given a copy of the written code of conduct and be aware of the disciplinary actions that will result when these standards are violated. We recommend that designated employees sign that they have read and understood the code of conduct. </a:t>
            </a:r>
          </a:p>
          <a:p>
            <a:endParaRPr lang="en-US" dirty="0" smtClean="0"/>
          </a:p>
          <a:p>
            <a:r>
              <a:rPr lang="en-US" b="1" dirty="0" smtClean="0"/>
              <a:t>&lt;NEXT SLIDE&gt;</a:t>
            </a:r>
            <a:endParaRPr lang="en-US" b="1" dirty="0"/>
          </a:p>
        </p:txBody>
      </p:sp>
    </p:spTree>
    <p:extLst>
      <p:ext uri="{BB962C8B-B14F-4D97-AF65-F5344CB8AC3E}">
        <p14:creationId xmlns:p14="http://schemas.microsoft.com/office/powerpoint/2010/main" val="2319719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1241676">
              <a:defRPr/>
            </a:pPr>
            <a:r>
              <a:rPr lang="en-US" sz="1100" dirty="0" smtClean="0">
                <a:latin typeface="Arial" panose="020B0604020202020204" pitchFamily="34" charset="0"/>
                <a:cs typeface="Arial" panose="020B0604020202020204" pitchFamily="34" charset="0"/>
              </a:rPr>
              <a:t>Let’s review two scenarios and determine if they constitute a real or apparent conflict of interest. </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dirty="0" smtClean="0">
                <a:latin typeface="Arial" panose="020B0604020202020204" pitchFamily="34" charset="0"/>
                <a:cs typeface="Arial" panose="020B0604020202020204" pitchFamily="34" charset="0"/>
              </a:rPr>
              <a:t>Scenario One: Bob Smith is the Program Director for a child care organization. His parents own a grocery store 30 miles away. He buys all the food and supplies for the organization from his parent’s store. </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dirty="0" smtClean="0">
                <a:latin typeface="Arial" panose="020B0604020202020204" pitchFamily="34" charset="0"/>
                <a:cs typeface="Arial" panose="020B0604020202020204" pitchFamily="34" charset="0"/>
              </a:rPr>
              <a:t>Is this a real or apparent conflict of interest? </a:t>
            </a:r>
          </a:p>
          <a:p>
            <a:endParaRPr lang="en-US" dirty="0" smtClean="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dirty="0" smtClean="0">
                <a:latin typeface="Arial" panose="020B0604020202020204" pitchFamily="34" charset="0"/>
                <a:cs typeface="Arial" panose="020B0604020202020204" pitchFamily="34" charset="0"/>
              </a:rPr>
              <a:t>CLICK</a:t>
            </a:r>
            <a:r>
              <a:rPr lang="en-US" sz="1100" b="1" baseline="0" dirty="0" smtClean="0">
                <a:latin typeface="Arial" panose="020B0604020202020204" pitchFamily="34" charset="0"/>
                <a:cs typeface="Arial" panose="020B0604020202020204" pitchFamily="34" charset="0"/>
              </a:rPr>
              <a:t> NEXT </a:t>
            </a:r>
            <a:r>
              <a:rPr lang="en-US" sz="1100" dirty="0" smtClean="0">
                <a:latin typeface="Arial" panose="020B0604020202020204" pitchFamily="34" charset="0"/>
                <a:cs typeface="Arial" panose="020B0604020202020204" pitchFamily="34" charset="0"/>
              </a:rPr>
              <a:t>This is a real conflict of interest because Bob Smith’s parent’s benefit financially from this procurement. This is not allowable.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smtClean="0"/>
              <a:t>&lt;NEXT SLIDE&gt;</a:t>
            </a:r>
          </a:p>
          <a:p>
            <a:endParaRPr lang="en-US" dirty="0"/>
          </a:p>
        </p:txBody>
      </p:sp>
    </p:spTree>
    <p:extLst>
      <p:ext uri="{BB962C8B-B14F-4D97-AF65-F5344CB8AC3E}">
        <p14:creationId xmlns:p14="http://schemas.microsoft.com/office/powerpoint/2010/main" val="1525569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1241676">
              <a:defRPr/>
            </a:pPr>
            <a:r>
              <a:rPr lang="en-US" sz="1100" dirty="0" smtClean="0">
                <a:latin typeface="Arial" panose="020B0604020202020204" pitchFamily="34" charset="0"/>
                <a:cs typeface="Arial" panose="020B0604020202020204" pitchFamily="34" charset="0"/>
              </a:rPr>
              <a:t>How about this scenario? Heather Bling is a Day</a:t>
            </a:r>
            <a:r>
              <a:rPr lang="en-US" sz="1100" baseline="0" dirty="0" smtClean="0">
                <a:latin typeface="Arial" panose="020B0604020202020204" pitchFamily="34" charset="0"/>
                <a:cs typeface="Arial" panose="020B0604020202020204" pitchFamily="34" charset="0"/>
              </a:rPr>
              <a:t> Care Center</a:t>
            </a:r>
            <a:r>
              <a:rPr lang="en-US" sz="1100" dirty="0" smtClean="0">
                <a:latin typeface="Arial" panose="020B0604020202020204" pitchFamily="34" charset="0"/>
                <a:cs typeface="Arial" panose="020B0604020202020204" pitchFamily="34" charset="0"/>
              </a:rPr>
              <a:t> Director. She chooses to purchase sandwiches for her program from her boyfriend’s sandwich shop.</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dirty="0" smtClean="0">
                <a:latin typeface="Arial" panose="020B0604020202020204" pitchFamily="34" charset="0"/>
                <a:cs typeface="Arial" panose="020B0604020202020204" pitchFamily="34" charset="0"/>
              </a:rPr>
              <a:t>Is this a real or apparent conflict of interest? </a:t>
            </a:r>
          </a:p>
          <a:p>
            <a:endParaRPr lang="en-US" dirty="0" smtClean="0"/>
          </a:p>
          <a:p>
            <a:endParaRPr lang="en-US" dirty="0" smtClean="0"/>
          </a:p>
          <a:p>
            <a:r>
              <a:rPr lang="en-US" b="1" dirty="0" smtClean="0"/>
              <a:t>CLICK</a:t>
            </a:r>
            <a:r>
              <a:rPr lang="en-US" b="1" baseline="0" dirty="0" smtClean="0"/>
              <a:t> NEXT</a:t>
            </a:r>
            <a:endParaRPr lang="en-US" b="1" dirty="0" smtClean="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smtClean="0">
                <a:latin typeface="Arial" panose="020B0604020202020204" pitchFamily="34" charset="0"/>
                <a:cs typeface="Arial" panose="020B0604020202020204" pitchFamily="34" charset="0"/>
              </a:rPr>
              <a:t>This is also a real conflict of interest. Even if the sandwich shop has the lowest-priced sandwiches in town and the selection makes financial sense, Heather Bling’s partner obtains a financial gain from the procurement of sandwiches from his shop.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smtClean="0"/>
              <a:t>&lt;NEXT SLIDE&gt;</a:t>
            </a:r>
          </a:p>
          <a:p>
            <a:endParaRPr lang="en-US" dirty="0"/>
          </a:p>
        </p:txBody>
      </p:sp>
    </p:spTree>
    <p:extLst>
      <p:ext uri="{BB962C8B-B14F-4D97-AF65-F5344CB8AC3E}">
        <p14:creationId xmlns:p14="http://schemas.microsoft.com/office/powerpoint/2010/main" val="2592732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defTabSz="1241676">
              <a:buNone/>
              <a:defRPr/>
            </a:pPr>
            <a:r>
              <a:rPr lang="en-US" sz="1100" dirty="0" smtClean="0">
                <a:latin typeface="Arial" panose="020B0604020202020204" pitchFamily="34" charset="0"/>
                <a:cs typeface="Arial" panose="020B0604020202020204" pitchFamily="34" charset="0"/>
              </a:rPr>
              <a:t>What is procurement? Simply said, procurement is the act of obtaining something. It includes all the activities and processes required to acquire goods and services. </a:t>
            </a:r>
          </a:p>
          <a:p>
            <a:pPr defTabSz="1241676">
              <a:defRPr/>
            </a:pPr>
            <a:endParaRPr lang="en-US" sz="1100" dirty="0" smtClean="0">
              <a:latin typeface="Arial" panose="020B0604020202020204" pitchFamily="34" charset="0"/>
              <a:cs typeface="Arial" panose="020B0604020202020204" pitchFamily="34" charset="0"/>
            </a:endParaRPr>
          </a:p>
          <a:p>
            <a:pPr marL="139700" indent="0" defTabSz="1241676">
              <a:buNone/>
              <a:defRPr/>
            </a:pPr>
            <a:r>
              <a:rPr lang="en-US" sz="1100" dirty="0" smtClean="0">
                <a:latin typeface="Arial" panose="020B0604020202020204" pitchFamily="34" charset="0"/>
                <a:cs typeface="Arial" panose="020B0604020202020204" pitchFamily="34" charset="0"/>
              </a:rPr>
              <a:t>So what would</a:t>
            </a:r>
            <a:r>
              <a:rPr lang="en-US" sz="1100" baseline="0" dirty="0" smtClean="0">
                <a:latin typeface="Arial" panose="020B0604020202020204" pitchFamily="34" charset="0"/>
                <a:cs typeface="Arial" panose="020B0604020202020204" pitchFamily="34" charset="0"/>
              </a:rPr>
              <a:t> be an example of something that you would procure at your center? Please type your answer into the Question Box on the right hand side of your screen. What do you procure on a regular basis?</a:t>
            </a:r>
          </a:p>
          <a:p>
            <a:pPr defTabSz="1241676">
              <a:defRPr/>
            </a:pPr>
            <a:endParaRPr lang="en-US" sz="1100" baseline="0" dirty="0" smtClean="0">
              <a:latin typeface="Arial" panose="020B0604020202020204" pitchFamily="34" charset="0"/>
              <a:cs typeface="Arial" panose="020B0604020202020204" pitchFamily="34" charset="0"/>
            </a:endParaRPr>
          </a:p>
          <a:p>
            <a:pPr marL="139700" indent="0" defTabSz="1241676">
              <a:buNone/>
              <a:defRPr/>
            </a:pPr>
            <a:r>
              <a:rPr lang="en-US" sz="1100" baseline="0" dirty="0" smtClean="0">
                <a:latin typeface="Arial" panose="020B0604020202020204" pitchFamily="34" charset="0"/>
                <a:cs typeface="Arial" panose="020B0604020202020204" pitchFamily="34" charset="0"/>
              </a:rPr>
              <a:t>Yes—exactly! </a:t>
            </a:r>
            <a:r>
              <a:rPr lang="en-US" sz="1100" dirty="0" smtClean="0">
                <a:latin typeface="Arial" panose="020B0604020202020204" pitchFamily="34" charset="0"/>
                <a:cs typeface="Arial" panose="020B0604020202020204" pitchFamily="34" charset="0"/>
              </a:rPr>
              <a:t>Procurement is an active process that covers everything from weekly trips to the grocery store to multimillion dollar vending contracts. For small organizations,</a:t>
            </a:r>
            <a:r>
              <a:rPr lang="en-US" sz="1100" baseline="0" dirty="0" smtClean="0">
                <a:latin typeface="Arial" panose="020B0604020202020204" pitchFamily="34" charset="0"/>
                <a:cs typeface="Arial" panose="020B0604020202020204" pitchFamily="34" charset="0"/>
              </a:rPr>
              <a:t> it includes everything from food purchases to buying office supplies.</a:t>
            </a:r>
            <a:endParaRPr lang="en-US" sz="1100" dirty="0" smtClean="0">
              <a:latin typeface="Arial" panose="020B0604020202020204" pitchFamily="34" charset="0"/>
              <a:cs typeface="Arial" panose="020B0604020202020204" pitchFamily="34" charset="0"/>
            </a:endParaRPr>
          </a:p>
          <a:p>
            <a:pPr defTabSz="1241676">
              <a:defRPr/>
            </a:pPr>
            <a:endParaRPr lang="en-US" sz="1100" dirty="0" smtClean="0">
              <a:latin typeface="Arial" panose="020B0604020202020204" pitchFamily="34" charset="0"/>
              <a:cs typeface="Arial" panose="020B0604020202020204" pitchFamily="34" charset="0"/>
            </a:endParaRPr>
          </a:p>
          <a:p>
            <a:pPr marL="139700" indent="0" defTabSz="1241676">
              <a:buNone/>
              <a:defRPr/>
            </a:pPr>
            <a:r>
              <a:rPr lang="en-US" sz="1100" dirty="0" smtClean="0">
                <a:latin typeface="Arial" panose="020B0604020202020204" pitchFamily="34" charset="0"/>
                <a:cs typeface="Arial" panose="020B0604020202020204" pitchFamily="34" charset="0"/>
              </a:rPr>
              <a:t>All things involving the purchase of goods and services using program funds are considered procurement activities no matter how large or small. When we talk about procurement here, we are talking about the items that are purchased using</a:t>
            </a:r>
            <a:r>
              <a:rPr lang="en-US" sz="1100" baseline="0" dirty="0" smtClean="0">
                <a:latin typeface="Arial" panose="020B0604020202020204" pitchFamily="34" charset="0"/>
                <a:cs typeface="Arial" panose="020B0604020202020204" pitchFamily="34" charset="0"/>
              </a:rPr>
              <a:t> CACFP funds.</a:t>
            </a:r>
            <a:endParaRPr lang="en-US" sz="1100" dirty="0" smtClean="0">
              <a:latin typeface="Arial" panose="020B0604020202020204" pitchFamily="34" charset="0"/>
              <a:cs typeface="Arial" panose="020B060402020202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11965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None/>
              <a:tabLst/>
              <a:defRPr/>
            </a:pPr>
            <a:r>
              <a:rPr lang="en-US" b="0" u="none" baseline="0" dirty="0" smtClean="0"/>
              <a:t>Now that we have reviewed the Conflict of Interest element of the Code of Conduct, let’s review the Gratuities, Favors, or Gifts element.</a:t>
            </a:r>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endParaRPr lang="en-US" b="1" u="sng"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r>
              <a:rPr lang="en-US" b="1" u="sng" baseline="0" dirty="0" smtClean="0"/>
              <a:t>&gt;Change slide.</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endParaRPr lang="en-US" baseline="0" dirty="0" smtClean="0"/>
          </a:p>
        </p:txBody>
      </p:sp>
    </p:spTree>
    <p:extLst>
      <p:ext uri="{BB962C8B-B14F-4D97-AF65-F5344CB8AC3E}">
        <p14:creationId xmlns:p14="http://schemas.microsoft.com/office/powerpoint/2010/main" val="1620083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317500" algn="l" defTabSz="1241676" rtl="0" eaLnBrk="1" fontAlgn="auto" latinLnBrk="0" hangingPunct="1">
              <a:lnSpc>
                <a:spcPct val="100000"/>
              </a:lnSpc>
              <a:spcBef>
                <a:spcPts val="0"/>
              </a:spcBef>
              <a:spcAft>
                <a:spcPts val="0"/>
              </a:spcAft>
              <a:buClr>
                <a:srgbClr val="000000"/>
              </a:buClr>
              <a:buSzPts val="1400"/>
              <a:buFont typeface="Arial"/>
              <a:buChar char="●"/>
              <a:tabLst/>
              <a:defRPr/>
            </a:pPr>
            <a:r>
              <a:rPr lang="en-US" b="1" dirty="0" smtClean="0">
                <a:latin typeface="Arial" panose="020B0604020202020204" pitchFamily="34" charset="0"/>
                <a:cs typeface="Arial" panose="020B0604020202020204" pitchFamily="34" charset="0"/>
              </a:rPr>
              <a:t>2 </a:t>
            </a:r>
            <a:r>
              <a:rPr lang="en-US" b="1" i="1" dirty="0" smtClean="0">
                <a:latin typeface="Arial" panose="020B0604020202020204" pitchFamily="34" charset="0"/>
                <a:cs typeface="Arial" panose="020B0604020202020204" pitchFamily="34" charset="0"/>
              </a:rPr>
              <a:t>CFR</a:t>
            </a:r>
            <a:r>
              <a:rPr lang="en-US" b="1" dirty="0" smtClean="0">
                <a:latin typeface="Arial" panose="020B0604020202020204" pitchFamily="34" charset="0"/>
                <a:cs typeface="Arial" panose="020B0604020202020204" pitchFamily="34" charset="0"/>
              </a:rPr>
              <a:t>, Section 200.318(c)(1)</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dirty="0" smtClean="0">
                <a:latin typeface="Arial" panose="020B0604020202020204" pitchFamily="34" charset="0"/>
                <a:cs typeface="Arial" panose="020B0604020202020204" pitchFamily="34" charset="0"/>
              </a:rPr>
              <a:t>The regulations require that an organization’s written code of conduct include a policy on soliciting or accepting gratuities, favors, or items of monetary value from contractors or parties to subcontracts. An organization has a choice. Their policy will </a:t>
            </a:r>
            <a:r>
              <a:rPr lang="en-US" sz="1100" b="1" u="sng" dirty="0" smtClean="0">
                <a:latin typeface="Arial" panose="020B0604020202020204" pitchFamily="34" charset="0"/>
                <a:cs typeface="Arial" panose="020B0604020202020204" pitchFamily="34" charset="0"/>
              </a:rPr>
              <a:t>either</a:t>
            </a:r>
            <a:r>
              <a:rPr lang="en-US" sz="1100" dirty="0" smtClean="0">
                <a:latin typeface="Arial" panose="020B0604020202020204" pitchFamily="34" charset="0"/>
                <a:cs typeface="Arial" panose="020B0604020202020204" pitchFamily="34" charset="0"/>
              </a:rPr>
              <a:t> state that no soliciting or accepting gratuities, favors, or anything of monetary value is allowed, </a:t>
            </a:r>
            <a:r>
              <a:rPr lang="en-US" sz="1100" b="1" u="sng" dirty="0" smtClean="0">
                <a:latin typeface="Arial" panose="020B0604020202020204" pitchFamily="34" charset="0"/>
                <a:cs typeface="Arial" panose="020B0604020202020204" pitchFamily="34" charset="0"/>
              </a:rPr>
              <a:t>or</a:t>
            </a:r>
            <a:r>
              <a:rPr lang="en-US" sz="1100" dirty="0" smtClean="0">
                <a:latin typeface="Arial" panose="020B0604020202020204" pitchFamily="34" charset="0"/>
                <a:cs typeface="Arial" panose="020B0604020202020204" pitchFamily="34" charset="0"/>
              </a:rPr>
              <a:t> an organization can set standards for situations in which the financial interest is not substantial or the gift is an unsolicited item of nominal value.</a:t>
            </a:r>
          </a:p>
          <a:p>
            <a:pPr marL="139700" indent="0" defTabSz="1241676">
              <a:buNone/>
              <a:defRPr/>
            </a:pPr>
            <a:endParaRPr lang="en-US" sz="1100" dirty="0" smtClean="0">
              <a:latin typeface="Arial" panose="020B0604020202020204" pitchFamily="34" charset="0"/>
              <a:cs typeface="Arial" panose="020B0604020202020204" pitchFamily="34" charset="0"/>
            </a:endParaRPr>
          </a:p>
          <a:p>
            <a:pPr defTabSz="1241676">
              <a:defRPr/>
            </a:pPr>
            <a:r>
              <a:rPr lang="en-US" sz="1100" dirty="0" smtClean="0">
                <a:latin typeface="Arial" panose="020B0604020202020204" pitchFamily="34" charset="0"/>
                <a:cs typeface="Arial" panose="020B0604020202020204" pitchFamily="34" charset="0"/>
              </a:rPr>
              <a:t>If an organization chooses to set standards that allows employees to accept unsolicited gifts that are of nominal value, organizations must describe these standards in their written code of conduct. Organizations must define and document the dollar amount they consider to be not substantial or of nominal value. </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endParaRPr lang="en-US" sz="11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endParaRPr lang="en-US" b="1" u="sng"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r>
              <a:rPr lang="en-US" b="1" u="sng" baseline="0" dirty="0" smtClean="0"/>
              <a:t>&gt;Change slide.</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endParaRPr lang="en-US" baseline="0" dirty="0" smtClean="0"/>
          </a:p>
        </p:txBody>
      </p:sp>
    </p:spTree>
    <p:extLst>
      <p:ext uri="{BB962C8B-B14F-4D97-AF65-F5344CB8AC3E}">
        <p14:creationId xmlns:p14="http://schemas.microsoft.com/office/powerpoint/2010/main" val="1393927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1241676">
              <a:defRPr/>
            </a:pPr>
            <a:r>
              <a:rPr lang="en-US" sz="1100" dirty="0" smtClean="0">
                <a:latin typeface="Arial" panose="020B0604020202020204" pitchFamily="34" charset="0"/>
                <a:cs typeface="Arial" panose="020B0604020202020204" pitchFamily="34" charset="0"/>
              </a:rPr>
              <a:t>Lets consider a new scenario related to receiving unsolicited gifts. </a:t>
            </a:r>
          </a:p>
          <a:p>
            <a:pPr defTabSz="1241676">
              <a:defRPr/>
            </a:pPr>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An organization’s code of conduct allows a $25 threshold for unsolicited gifts. The procurement director receives a box of candy two times throughout the year valued at $24 each from the owner of the business that recently repaired the organization’s dishwasher. </a:t>
            </a:r>
          </a:p>
          <a:p>
            <a:endParaRPr lang="en-US" sz="1100" dirty="0" smtClean="0">
              <a:latin typeface="Arial" panose="020B0604020202020204" pitchFamily="34" charset="0"/>
              <a:cs typeface="Arial" panose="020B0604020202020204" pitchFamily="34" charset="0"/>
            </a:endParaRPr>
          </a:p>
          <a:p>
            <a:pPr defTabSz="1241676">
              <a:defRPr/>
            </a:pPr>
            <a:r>
              <a:rPr lang="en-US" sz="1100" dirty="0" smtClean="0">
                <a:latin typeface="Arial" panose="020B0604020202020204" pitchFamily="34" charset="0"/>
                <a:cs typeface="Arial" panose="020B0604020202020204" pitchFamily="34" charset="0"/>
              </a:rPr>
              <a:t>What should the organization do with the candy? </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b="1" dirty="0" smtClean="0">
                <a:latin typeface="Arial" panose="020B0604020202020204" pitchFamily="34" charset="0"/>
                <a:cs typeface="Arial" panose="020B0604020202020204" pitchFamily="34" charset="0"/>
              </a:rPr>
              <a:t>Click next slide: </a:t>
            </a:r>
            <a:r>
              <a:rPr lang="en-US" sz="1100" dirty="0" smtClean="0">
                <a:latin typeface="Arial" panose="020B0604020202020204" pitchFamily="34" charset="0"/>
                <a:cs typeface="Arial" panose="020B0604020202020204" pitchFamily="34" charset="0"/>
              </a:rPr>
              <a:t>Ideally, the organization should return it with a note stating that the organization has a code of conduct which does not allow them to accept unsolicited gifts over a specific threshold. The organization could also donate the candy to a charity or nonprofit organization. </a:t>
            </a:r>
          </a:p>
          <a:p>
            <a:pPr defTabSz="1241676">
              <a:defRPr/>
            </a:pPr>
            <a:r>
              <a:rPr lang="en-US" sz="1100" dirty="0" smtClean="0">
                <a:latin typeface="Arial" panose="020B0604020202020204" pitchFamily="34" charset="0"/>
                <a:cs typeface="Arial" panose="020B0604020202020204" pitchFamily="34" charset="0"/>
              </a:rPr>
              <a:t>    </a:t>
            </a:r>
          </a:p>
          <a:p>
            <a:pPr defTabSz="1241676">
              <a:defRPr/>
            </a:pPr>
            <a:r>
              <a:rPr lang="en-US" sz="1100" dirty="0" smtClean="0">
                <a:latin typeface="Arial" panose="020B0604020202020204" pitchFamily="34" charset="0"/>
                <a:cs typeface="Arial" panose="020B0604020202020204" pitchFamily="34" charset="0"/>
              </a:rPr>
              <a:t>Is the dollar threshold the total amount of gifts combined from all sources or just from one source? </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dirty="0" smtClean="0">
                <a:latin typeface="Arial" panose="020B0604020202020204" pitchFamily="34" charset="0"/>
                <a:cs typeface="Arial" panose="020B0604020202020204" pitchFamily="34" charset="0"/>
              </a:rPr>
              <a:t>Typically the threshold is for gifts from one source within a calendar year but each organization will decide for themselves whether the threshold is from one source or all sources. They must comply with their own policy. </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dirty="0" smtClean="0">
                <a:latin typeface="Arial" panose="020B0604020202020204" pitchFamily="34" charset="0"/>
                <a:cs typeface="Arial" panose="020B0604020202020204" pitchFamily="34" charset="0"/>
              </a:rPr>
              <a:t>How would the organization keep track of these gifts and dollar amounts? </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dirty="0" smtClean="0">
                <a:latin typeface="Arial" panose="020B0604020202020204" pitchFamily="34" charset="0"/>
                <a:cs typeface="Arial" panose="020B0604020202020204" pitchFamily="34" charset="0"/>
              </a:rPr>
              <a:t>In order to track the value of gifts received, the organization should require designated employees to report all gifts received on a specific form.  </a:t>
            </a:r>
          </a:p>
          <a:p>
            <a:endParaRPr lang="en-US" dirty="0" smtClean="0"/>
          </a:p>
          <a:p>
            <a:r>
              <a:rPr lang="en-US" b="1" dirty="0" smtClean="0"/>
              <a:t>&lt;NEXT SLIDE&gt;</a:t>
            </a:r>
            <a:endParaRPr lang="en-US" b="1" dirty="0"/>
          </a:p>
        </p:txBody>
      </p:sp>
    </p:spTree>
    <p:extLst>
      <p:ext uri="{BB962C8B-B14F-4D97-AF65-F5344CB8AC3E}">
        <p14:creationId xmlns:p14="http://schemas.microsoft.com/office/powerpoint/2010/main" val="7724603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None/>
              <a:tabLst/>
              <a:defRPr/>
            </a:pPr>
            <a:r>
              <a:rPr lang="en-US" b="0" u="none" baseline="0" dirty="0" smtClean="0"/>
              <a:t>The last element of the code of conduct is the Organizational Conflicts of Interest.</a:t>
            </a:r>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endParaRPr lang="en-US" b="0" u="none"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r>
              <a:rPr lang="en-US" b="1" u="sng" baseline="0" dirty="0" smtClean="0"/>
              <a:t>&gt;Change slide.</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endParaRPr lang="en-US" baseline="0" dirty="0" smtClean="0"/>
          </a:p>
        </p:txBody>
      </p:sp>
    </p:spTree>
    <p:extLst>
      <p:ext uri="{BB962C8B-B14F-4D97-AF65-F5344CB8AC3E}">
        <p14:creationId xmlns:p14="http://schemas.microsoft.com/office/powerpoint/2010/main" val="20975855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dirty="0" smtClean="0">
                <a:latin typeface="Arial" panose="020B0604020202020204" pitchFamily="34" charset="0"/>
                <a:cs typeface="Arial" panose="020B0604020202020204" pitchFamily="34" charset="0"/>
              </a:rPr>
              <a:t>Conflicts of Interest can arise at the individual or business level. An organizational conflict of interest can occur if the organization has a parent, affiliate, or subsidiary organization which is not a government agency, or Indian Tribe. </a:t>
            </a:r>
          </a:p>
          <a:p>
            <a:pPr marL="139700" indent="0">
              <a:buNone/>
            </a:pPr>
            <a:r>
              <a:rPr lang="en-US" sz="1100" dirty="0" smtClean="0">
                <a:latin typeface="Arial" panose="020B0604020202020204" pitchFamily="34" charset="0"/>
                <a:cs typeface="Arial" panose="020B0604020202020204" pitchFamily="34" charset="0"/>
              </a:rPr>
              <a:t> </a:t>
            </a:r>
          </a:p>
          <a:p>
            <a:r>
              <a:rPr lang="en-US" sz="1100" b="1" dirty="0" smtClean="0">
                <a:latin typeface="Arial" panose="020B0604020202020204" pitchFamily="34" charset="0"/>
                <a:cs typeface="Arial" panose="020B0604020202020204" pitchFamily="34" charset="0"/>
              </a:rPr>
              <a:t>For example</a:t>
            </a:r>
            <a:r>
              <a:rPr lang="en-US" sz="1100" dirty="0" smtClean="0">
                <a:latin typeface="Arial" panose="020B0604020202020204" pitchFamily="34" charset="0"/>
                <a:cs typeface="Arial" panose="020B0604020202020204" pitchFamily="34" charset="0"/>
              </a:rPr>
              <a:t>, if an organization owns different types of businesses, such as child care programs and grocery stores, it could be an organizational conflict of interest for the organization’s child care sites to shop at the grocery stores that are owned by the organization since the organization would benefit from these transactions.</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dirty="0" smtClean="0">
                <a:latin typeface="Arial" panose="020B0604020202020204" pitchFamily="34" charset="0"/>
                <a:cs typeface="Arial" panose="020B0604020202020204" pitchFamily="34" charset="0"/>
              </a:rPr>
              <a:t>In this case, the organization’s code of conduct must address organizational conflicts of interest. If the organization does not have an organizational structure that could lead to a conflict of interest, these procedures are not required. </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b="1" dirty="0" smtClean="0"/>
              <a:t>&lt;NEXT SLIDE&gt;</a:t>
            </a:r>
            <a:endParaRPr b="1" dirty="0"/>
          </a:p>
        </p:txBody>
      </p:sp>
    </p:spTree>
    <p:extLst>
      <p:ext uri="{BB962C8B-B14F-4D97-AF65-F5344CB8AC3E}">
        <p14:creationId xmlns:p14="http://schemas.microsoft.com/office/powerpoint/2010/main" val="13017602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dirty="0" smtClean="0">
                <a:latin typeface="Arial" panose="020B0604020202020204" pitchFamily="34" charset="0"/>
                <a:cs typeface="Arial" panose="020B0604020202020204" pitchFamily="34" charset="0"/>
              </a:rPr>
              <a:t>We have finished covering the requirements for the micro-purchase method and the code of conduct. Let’s begin Part 3 of the presentation and review the requirements for written procurement procedures.</a:t>
            </a:r>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endParaRPr lang="en-US" b="1" u="sng"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r>
              <a:rPr lang="en-US" b="1" u="sng" baseline="0" dirty="0" smtClean="0"/>
              <a:t>&gt;Change slide.</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endParaRPr lang="en-US" baseline="0" dirty="0" smtClean="0"/>
          </a:p>
        </p:txBody>
      </p:sp>
    </p:spTree>
    <p:extLst>
      <p:ext uri="{BB962C8B-B14F-4D97-AF65-F5344CB8AC3E}">
        <p14:creationId xmlns:p14="http://schemas.microsoft.com/office/powerpoint/2010/main" val="29865092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1241676">
              <a:defRPr/>
            </a:pPr>
            <a:r>
              <a:rPr lang="en-US" sz="1100" dirty="0" smtClean="0">
                <a:latin typeface="Arial" panose="020B0604020202020204" pitchFamily="34" charset="0"/>
                <a:cs typeface="Arial" panose="020B0604020202020204" pitchFamily="34" charset="0"/>
              </a:rPr>
              <a:t>First, let’s talk about written procedures. All organizations receiving federal funds are required to develop and use their own procurement procedures. These procedures should accurately describe how they obtain goods and services. </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dirty="0" smtClean="0">
                <a:latin typeface="Arial" panose="020B0604020202020204" pitchFamily="34" charset="0"/>
                <a:cs typeface="Arial" panose="020B0604020202020204" pitchFamily="34" charset="0"/>
              </a:rPr>
              <a:t>There are additional regulations for </a:t>
            </a:r>
            <a:r>
              <a:rPr lang="en-US" sz="1100" b="1" dirty="0" smtClean="0">
                <a:latin typeface="Arial" panose="020B0604020202020204" pitchFamily="34" charset="0"/>
                <a:cs typeface="Arial" panose="020B0604020202020204" pitchFamily="34" charset="0"/>
              </a:rPr>
              <a:t>public organizations</a:t>
            </a:r>
            <a:r>
              <a:rPr lang="en-US" sz="1100" dirty="0" smtClean="0">
                <a:latin typeface="Arial" panose="020B0604020202020204" pitchFamily="34" charset="0"/>
                <a:cs typeface="Arial" panose="020B0604020202020204" pitchFamily="34" charset="0"/>
              </a:rPr>
              <a:t>. These organizations must comply with regulations in their respective state.  </a:t>
            </a:r>
          </a:p>
          <a:p>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There may also be local procurement thresholds and requirements. It is important for all organizations to know which regulatory agency they fall under. If laws, codes or regulations differ, organizations must comply with the requirements that are the most restrictive.</a:t>
            </a:r>
          </a:p>
          <a:p>
            <a:endParaRPr lang="en-US" dirty="0" smtClean="0"/>
          </a:p>
          <a:p>
            <a:endParaRPr lang="en-US" dirty="0" smtClean="0"/>
          </a:p>
          <a:p>
            <a:r>
              <a:rPr lang="en-US" b="1" dirty="0" smtClean="0"/>
              <a:t>Click</a:t>
            </a:r>
            <a:r>
              <a:rPr lang="en-US" b="1" baseline="0" dirty="0" smtClean="0"/>
              <a:t> next slide: </a:t>
            </a:r>
            <a:r>
              <a:rPr lang="en-US" sz="1100" dirty="0" smtClean="0">
                <a:latin typeface="Arial" panose="020B0604020202020204" pitchFamily="34" charset="0"/>
                <a:cs typeface="Arial" panose="020B0604020202020204" pitchFamily="34" charset="0"/>
              </a:rPr>
              <a:t>It is important to differentiate a procurement standard from a procurement procedure. Merriam-Webster’s dictionary defines procedures as a series of actions that are done in a certain way or order: an established or accepted way of doing something.</a:t>
            </a:r>
          </a:p>
          <a:p>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Remember: Standards are the rules for acceptable behavior. Procedures are the steps you take to comply with the rules. </a:t>
            </a:r>
          </a:p>
          <a:p>
            <a:endParaRPr lang="en-US" sz="1100" dirty="0" smtClean="0">
              <a:latin typeface="Arial" panose="020B0604020202020204" pitchFamily="34" charset="0"/>
              <a:cs typeface="Arial" panose="020B0604020202020204" pitchFamily="34" charset="0"/>
            </a:endParaRPr>
          </a:p>
          <a:p>
            <a:r>
              <a:rPr lang="en-US" sz="1100" b="1" dirty="0" smtClean="0">
                <a:latin typeface="Arial" panose="020B0604020202020204" pitchFamily="34" charset="0"/>
                <a:cs typeface="Arial" panose="020B0604020202020204" pitchFamily="34" charset="0"/>
              </a:rPr>
              <a:t>&lt;NEXT</a:t>
            </a:r>
            <a:r>
              <a:rPr lang="en-US" sz="1100" b="1" baseline="0" dirty="0" smtClean="0">
                <a:latin typeface="Arial" panose="020B0604020202020204" pitchFamily="34" charset="0"/>
                <a:cs typeface="Arial" panose="020B0604020202020204" pitchFamily="34" charset="0"/>
              </a:rPr>
              <a:t> SLIDE&gt;</a:t>
            </a:r>
            <a:endParaRPr lang="en-US" sz="1100" b="1"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607821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1220985">
              <a:spcBef>
                <a:spcPct val="0"/>
              </a:spcBef>
            </a:pPr>
            <a:r>
              <a:rPr lang="en-US" altLang="en-US" sz="1100" dirty="0" smtClean="0">
                <a:solidFill>
                  <a:srgbClr val="000000"/>
                </a:solidFill>
                <a:latin typeface="Arial" panose="020B0604020202020204" pitchFamily="34" charset="0"/>
                <a:cs typeface="Arial" panose="020B0604020202020204" pitchFamily="34" charset="0"/>
              </a:rPr>
              <a:t>Can you give an example of procedures that were written to show compliance with a required standard. </a:t>
            </a:r>
          </a:p>
          <a:p>
            <a:pPr defTabSz="1220985">
              <a:spcBef>
                <a:spcPct val="0"/>
              </a:spcBef>
            </a:pPr>
            <a:endParaRPr lang="en-US" altLang="en-US" sz="1100" dirty="0" smtClean="0">
              <a:solidFill>
                <a:srgbClr val="000000"/>
              </a:solidFill>
              <a:latin typeface="Arial" panose="020B0604020202020204" pitchFamily="34" charset="0"/>
              <a:cs typeface="Arial" panose="020B0604020202020204" pitchFamily="34" charset="0"/>
            </a:endParaRPr>
          </a:p>
          <a:p>
            <a:pPr defTabSz="1220985">
              <a:spcBef>
                <a:spcPct val="0"/>
              </a:spcBef>
            </a:pPr>
            <a:r>
              <a:rPr lang="en-US" altLang="en-US" sz="1100" dirty="0" smtClean="0">
                <a:solidFill>
                  <a:srgbClr val="000000"/>
                </a:solidFill>
                <a:latin typeface="Arial" panose="020B0604020202020204" pitchFamily="34" charset="0"/>
                <a:cs typeface="Arial" panose="020B0604020202020204" pitchFamily="34" charset="0"/>
              </a:rPr>
              <a:t>Let’s say the standard or required policy is, “Arrive to work on time each day.” </a:t>
            </a:r>
          </a:p>
          <a:p>
            <a:pPr defTabSz="1220985">
              <a:spcBef>
                <a:spcPct val="0"/>
              </a:spcBef>
            </a:pPr>
            <a:endParaRPr lang="en-US" altLang="en-US" sz="1100" dirty="0" smtClean="0">
              <a:solidFill>
                <a:srgbClr val="000000"/>
              </a:solidFill>
              <a:latin typeface="Arial" panose="020B0604020202020204" pitchFamily="34" charset="0"/>
              <a:cs typeface="Arial" panose="020B0604020202020204" pitchFamily="34" charset="0"/>
            </a:endParaRPr>
          </a:p>
          <a:p>
            <a:pPr defTabSz="1220985">
              <a:spcBef>
                <a:spcPct val="0"/>
              </a:spcBef>
            </a:pPr>
            <a:r>
              <a:rPr lang="en-US" altLang="en-US" sz="1100" dirty="0" smtClean="0">
                <a:solidFill>
                  <a:srgbClr val="000000"/>
                </a:solidFill>
                <a:latin typeface="Arial" panose="020B0604020202020204" pitchFamily="34" charset="0"/>
                <a:cs typeface="Arial" panose="020B0604020202020204" pitchFamily="34" charset="0"/>
              </a:rPr>
              <a:t>Here are the procedures I follow to arrive to work on time each day.    </a:t>
            </a:r>
          </a:p>
          <a:p>
            <a:pPr>
              <a:buClr>
                <a:srgbClr val="89C01C"/>
              </a:buClr>
              <a:defRPr/>
            </a:pPr>
            <a:endParaRPr lang="en-US" sz="1100" dirty="0" smtClean="0">
              <a:solidFill>
                <a:srgbClr val="000000"/>
              </a:solidFill>
              <a:latin typeface="Arial" panose="020B0604020202020204" pitchFamily="34" charset="0"/>
              <a:cs typeface="Arial" panose="020B0604020202020204" pitchFamily="34" charset="0"/>
            </a:endParaRPr>
          </a:p>
          <a:p>
            <a:pPr>
              <a:buClr>
                <a:srgbClr val="89C01C"/>
              </a:buClr>
              <a:defRPr/>
            </a:pPr>
            <a:r>
              <a:rPr lang="en-US" sz="1100" dirty="0" smtClean="0">
                <a:solidFill>
                  <a:srgbClr val="000000"/>
                </a:solidFill>
                <a:latin typeface="Arial" panose="020B0604020202020204" pitchFamily="34" charset="0"/>
                <a:cs typeface="Arial" panose="020B0604020202020204" pitchFamily="34" charset="0"/>
              </a:rPr>
              <a:t>Step 1:  I set my alarm an hour before work</a:t>
            </a:r>
          </a:p>
          <a:p>
            <a:pPr>
              <a:buClr>
                <a:srgbClr val="89C01C"/>
              </a:buClr>
              <a:defRPr/>
            </a:pPr>
            <a:r>
              <a:rPr lang="en-US" sz="1100" dirty="0" smtClean="0">
                <a:solidFill>
                  <a:srgbClr val="000000"/>
                </a:solidFill>
                <a:latin typeface="Arial" panose="020B0604020202020204" pitchFamily="34" charset="0"/>
                <a:cs typeface="Arial" panose="020B0604020202020204" pitchFamily="34" charset="0"/>
              </a:rPr>
              <a:t>Step 2:  I hit the snooze button once </a:t>
            </a:r>
          </a:p>
          <a:p>
            <a:pPr>
              <a:buClr>
                <a:srgbClr val="89C01C"/>
              </a:buClr>
              <a:defRPr/>
            </a:pPr>
            <a:r>
              <a:rPr lang="en-US" sz="1100" dirty="0" smtClean="0">
                <a:solidFill>
                  <a:srgbClr val="000000"/>
                </a:solidFill>
                <a:latin typeface="Arial" panose="020B0604020202020204" pitchFamily="34" charset="0"/>
                <a:cs typeface="Arial" panose="020B0604020202020204" pitchFamily="34" charset="0"/>
              </a:rPr>
              <a:t>Step 3:  I get up, make coffee, shower, dress, pack my lunch</a:t>
            </a:r>
          </a:p>
          <a:p>
            <a:pPr>
              <a:buClr>
                <a:srgbClr val="89C01C"/>
              </a:buClr>
              <a:defRPr/>
            </a:pPr>
            <a:r>
              <a:rPr lang="en-US" sz="1100" dirty="0" smtClean="0">
                <a:solidFill>
                  <a:srgbClr val="000000"/>
                </a:solidFill>
                <a:latin typeface="Arial" panose="020B0604020202020204" pitchFamily="34" charset="0"/>
                <a:cs typeface="Arial" panose="020B0604020202020204" pitchFamily="34" charset="0"/>
              </a:rPr>
              <a:t>Step 4:  I leave my house 30 minutes before my work day</a:t>
            </a:r>
            <a:endParaRPr lang="en-US" sz="1100" dirty="0" smtClean="0">
              <a:latin typeface="Arial" panose="020B0604020202020204" pitchFamily="34" charset="0"/>
              <a:cs typeface="Arial" panose="020B0604020202020204" pitchFamily="34" charset="0"/>
            </a:endParaRPr>
          </a:p>
          <a:p>
            <a:pPr defTabSz="1220985">
              <a:spcBef>
                <a:spcPct val="0"/>
              </a:spcBef>
            </a:pPr>
            <a:endParaRPr lang="en-US" altLang="en-US" sz="1100" dirty="0" smtClean="0">
              <a:solidFill>
                <a:srgbClr val="000000"/>
              </a:solidFill>
              <a:latin typeface="Arial" panose="020B0604020202020204" pitchFamily="34" charset="0"/>
              <a:cs typeface="Arial" panose="020B0604020202020204" pitchFamily="34" charset="0"/>
            </a:endParaRPr>
          </a:p>
          <a:p>
            <a:pPr defTabSz="1220985">
              <a:spcBef>
                <a:spcPct val="0"/>
              </a:spcBef>
            </a:pPr>
            <a:r>
              <a:rPr lang="en-US" altLang="en-US" sz="1100" dirty="0" smtClean="0">
                <a:solidFill>
                  <a:srgbClr val="000000"/>
                </a:solidFill>
                <a:latin typeface="Arial" panose="020B0604020202020204" pitchFamily="34" charset="0"/>
                <a:cs typeface="Arial" panose="020B0604020202020204" pitchFamily="34" charset="0"/>
              </a:rPr>
              <a:t>By following these procedures or action steps, the standard of getting to work on time is met. </a:t>
            </a:r>
          </a:p>
          <a:p>
            <a:pPr defTabSz="1220985">
              <a:spcBef>
                <a:spcPct val="0"/>
              </a:spcBef>
            </a:pPr>
            <a:endParaRPr lang="en-US" altLang="en-US" sz="1100" dirty="0" smtClean="0">
              <a:solidFill>
                <a:srgbClr val="000000"/>
              </a:solidFill>
              <a:latin typeface="Arial" panose="020B0604020202020204" pitchFamily="34" charset="0"/>
              <a:cs typeface="Arial" panose="020B0604020202020204" pitchFamily="34" charset="0"/>
            </a:endParaRPr>
          </a:p>
          <a:p>
            <a:pPr defTabSz="1220985">
              <a:spcBef>
                <a:spcPct val="0"/>
              </a:spcBef>
            </a:pPr>
            <a:r>
              <a:rPr lang="en-US" altLang="en-US" sz="1100" dirty="0" smtClean="0">
                <a:solidFill>
                  <a:srgbClr val="000000"/>
                </a:solidFill>
                <a:latin typeface="Arial" panose="020B0604020202020204" pitchFamily="34" charset="0"/>
                <a:cs typeface="Arial" panose="020B0604020202020204" pitchFamily="34" charset="0"/>
              </a:rPr>
              <a:t>I’m sure</a:t>
            </a:r>
            <a:r>
              <a:rPr lang="en-US" altLang="en-US" sz="1100" baseline="0" dirty="0" smtClean="0">
                <a:solidFill>
                  <a:srgbClr val="000000"/>
                </a:solidFill>
                <a:latin typeface="Arial" panose="020B0604020202020204" pitchFamily="34" charset="0"/>
                <a:cs typeface="Arial" panose="020B0604020202020204" pitchFamily="34" charset="0"/>
              </a:rPr>
              <a:t> that</a:t>
            </a:r>
            <a:r>
              <a:rPr lang="en-US" altLang="en-US" sz="1100" dirty="0" smtClean="0">
                <a:solidFill>
                  <a:srgbClr val="000000"/>
                </a:solidFill>
                <a:latin typeface="Arial" panose="020B0604020202020204" pitchFamily="34" charset="0"/>
                <a:cs typeface="Arial" panose="020B0604020202020204" pitchFamily="34" charset="0"/>
              </a:rPr>
              <a:t> my procedures for getting to work on time would be different than yours. For one thing, you may hit the snooze button several times. Also, maybe you need to feed your cats and water your plants before you leave the house. Likewise, not all organizations will have the same procedures for procuring goods and services. </a:t>
            </a:r>
          </a:p>
          <a:p>
            <a:pPr defTabSz="1220985">
              <a:spcBef>
                <a:spcPct val="0"/>
              </a:spcBef>
            </a:pPr>
            <a:endParaRPr lang="en-US" altLang="en-US" sz="1100" dirty="0" smtClean="0">
              <a:solidFill>
                <a:srgbClr val="000000"/>
              </a:solidFill>
              <a:latin typeface="Arial" panose="020B0604020202020204" pitchFamily="34" charset="0"/>
              <a:cs typeface="Arial" panose="020B0604020202020204" pitchFamily="34" charset="0"/>
            </a:endParaRPr>
          </a:p>
          <a:p>
            <a:pPr defTabSz="1220985">
              <a:spcBef>
                <a:spcPct val="0"/>
              </a:spcBef>
            </a:pPr>
            <a:r>
              <a:rPr lang="en-US" altLang="en-US" sz="1100" b="1" dirty="0" smtClean="0">
                <a:solidFill>
                  <a:srgbClr val="000000"/>
                </a:solidFill>
                <a:latin typeface="Arial" panose="020B0604020202020204" pitchFamily="34" charset="0"/>
                <a:cs typeface="Arial" panose="020B0604020202020204" pitchFamily="34" charset="0"/>
              </a:rPr>
              <a:t>NEXT</a:t>
            </a:r>
            <a:r>
              <a:rPr lang="en-US" altLang="en-US" sz="1100" b="1" baseline="0" dirty="0" smtClean="0">
                <a:solidFill>
                  <a:srgbClr val="000000"/>
                </a:solidFill>
                <a:latin typeface="Arial" panose="020B0604020202020204" pitchFamily="34" charset="0"/>
                <a:cs typeface="Arial" panose="020B0604020202020204" pitchFamily="34" charset="0"/>
              </a:rPr>
              <a:t> SLIDE&gt;</a:t>
            </a:r>
            <a:endParaRPr lang="en-US" altLang="en-US" sz="1100" b="1" dirty="0" smtClean="0">
              <a:solidFill>
                <a:srgbClr val="00000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9273394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To help organizations develop procurement procedures, they should think of the 5Ws consider answering these questions: </a:t>
            </a:r>
          </a:p>
          <a:p>
            <a:endParaRPr lang="en-US" sz="1100" dirty="0" smtClean="0">
              <a:latin typeface="Arial" panose="020B0604020202020204" pitchFamily="34" charset="0"/>
              <a:cs typeface="Arial" panose="020B0604020202020204" pitchFamily="34" charset="0"/>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smtClean="0">
                <a:latin typeface="Arial" panose="020B0604020202020204" pitchFamily="34" charset="0"/>
                <a:cs typeface="Arial" panose="020B0604020202020204" pitchFamily="34" charset="0"/>
              </a:rPr>
              <a:t>Who determines what food and supplies are needed? Who determines where to purchase items? Who reviews the receipts or purchases?</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sz="1100" dirty="0" smtClean="0">
              <a:latin typeface="Arial" panose="020B0604020202020204" pitchFamily="34" charset="0"/>
              <a:cs typeface="Arial" panose="020B0604020202020204" pitchFamily="34" charset="0"/>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sz="1100" dirty="0" smtClean="0">
              <a:latin typeface="Arial" panose="020B0604020202020204" pitchFamily="34" charset="0"/>
              <a:cs typeface="Arial" panose="020B0604020202020204" pitchFamily="34" charset="0"/>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smtClean="0">
                <a:latin typeface="Arial" panose="020B0604020202020204" pitchFamily="34" charset="0"/>
                <a:cs typeface="Arial" panose="020B0604020202020204" pitchFamily="34" charset="0"/>
              </a:rPr>
              <a:t>What procurement method is used and why?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sz="1100" dirty="0" smtClean="0">
              <a:latin typeface="Arial" panose="020B0604020202020204" pitchFamily="34" charset="0"/>
              <a:cs typeface="Arial" panose="020B0604020202020204" pitchFamily="34" charset="0"/>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smtClean="0">
                <a:latin typeface="Arial" panose="020B0604020202020204" pitchFamily="34" charset="0"/>
                <a:cs typeface="Arial" panose="020B0604020202020204" pitchFamily="34" charset="0"/>
              </a:rPr>
              <a:t>How frequently are purchases made?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sz="1100" dirty="0" smtClean="0">
              <a:latin typeface="Arial" panose="020B0604020202020204" pitchFamily="34" charset="0"/>
              <a:cs typeface="Arial" panose="020B0604020202020204" pitchFamily="34" charset="0"/>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smtClean="0">
                <a:latin typeface="Arial" panose="020B0604020202020204" pitchFamily="34" charset="0"/>
                <a:cs typeface="Arial" panose="020B0604020202020204" pitchFamily="34" charset="0"/>
              </a:rPr>
              <a:t>Where are receipts stored and how long are they kept?</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sz="1100" dirty="0" smtClean="0">
              <a:latin typeface="Arial" panose="020B0604020202020204" pitchFamily="34" charset="0"/>
              <a:cs typeface="Arial" panose="020B0604020202020204" pitchFamily="34" charset="0"/>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sz="1100" dirty="0" smtClean="0">
              <a:latin typeface="Arial" panose="020B0604020202020204" pitchFamily="34" charset="0"/>
              <a:cs typeface="Arial" panose="020B0604020202020204" pitchFamily="34" charset="0"/>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smtClean="0">
                <a:latin typeface="Arial" panose="020B0604020202020204" pitchFamily="34" charset="0"/>
                <a:cs typeface="Arial" panose="020B0604020202020204" pitchFamily="34" charset="0"/>
              </a:rPr>
              <a:t>How do they determine what food and supplies to purchase and the quantities needed? How do they choose where to purchase items? How does the organization ensure that purchases are distributed equitably among qualified suppliers?</a:t>
            </a:r>
          </a:p>
          <a:p>
            <a:pPr marL="171981" indent="-171981">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Organizations should be as specific as possible regarding the process they follow to obtain goods and services. </a:t>
            </a:r>
          </a:p>
          <a:p>
            <a:pPr marL="139700" indent="0">
              <a:buNone/>
            </a:pPr>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Other questions to consider answering are: </a:t>
            </a:r>
          </a:p>
          <a:p>
            <a:endParaRPr lang="en-US" sz="1200" dirty="0" smtClean="0">
              <a:latin typeface="Arial" panose="020B0604020202020204" pitchFamily="34" charset="0"/>
              <a:cs typeface="Arial" panose="020B0604020202020204" pitchFamily="34" charset="0"/>
            </a:endParaRPr>
          </a:p>
          <a:p>
            <a:pPr marL="171981" indent="-171981">
              <a:buFont typeface="Arial" panose="020B0604020202020204" pitchFamily="34" charset="0"/>
              <a:buChar char="•"/>
            </a:pPr>
            <a:r>
              <a:rPr lang="en-US" sz="1200" dirty="0" smtClean="0">
                <a:latin typeface="Arial" panose="020B0604020202020204" pitchFamily="34" charset="0"/>
                <a:cs typeface="Arial" panose="020B0604020202020204" pitchFamily="34" charset="0"/>
              </a:rPr>
              <a:t>What method of payment is used? Do you make purchases by check or credit card?</a:t>
            </a:r>
          </a:p>
          <a:p>
            <a:endParaRPr lang="en-US" sz="1200" dirty="0" smtClean="0">
              <a:latin typeface="Arial" panose="020B0604020202020204" pitchFamily="34" charset="0"/>
              <a:cs typeface="Arial" panose="020B0604020202020204" pitchFamily="34" charset="0"/>
            </a:endParaRPr>
          </a:p>
          <a:p>
            <a:pPr marL="171981" indent="-171981">
              <a:buFont typeface="Arial" panose="020B0604020202020204" pitchFamily="34" charset="0"/>
              <a:buChar char="•"/>
            </a:pPr>
            <a:r>
              <a:rPr lang="en-US" sz="1200" dirty="0" smtClean="0">
                <a:latin typeface="Arial" panose="020B0604020202020204" pitchFamily="34" charset="0"/>
                <a:cs typeface="Arial" panose="020B0604020202020204" pitchFamily="34" charset="0"/>
              </a:rPr>
              <a:t>How is food obtained? Does someone drive to the store, or are goods and supplies delivered?</a:t>
            </a:r>
          </a:p>
          <a:p>
            <a:endParaRPr lang="en-US" sz="1200" dirty="0" smtClean="0">
              <a:latin typeface="Arial" panose="020B0604020202020204" pitchFamily="34" charset="0"/>
              <a:cs typeface="Arial" panose="020B0604020202020204" pitchFamily="34" charset="0"/>
            </a:endParaRPr>
          </a:p>
          <a:p>
            <a:pPr marL="171981" indent="-171981">
              <a:buFont typeface="Arial" panose="020B0604020202020204" pitchFamily="34" charset="0"/>
              <a:buChar char="•"/>
            </a:pPr>
            <a:r>
              <a:rPr lang="en-US" sz="1200" dirty="0" smtClean="0">
                <a:latin typeface="Arial" panose="020B0604020202020204" pitchFamily="34" charset="0"/>
                <a:cs typeface="Arial" panose="020B0604020202020204" pitchFamily="34" charset="0"/>
              </a:rPr>
              <a:t>How often are items obtained? Does your organization have regular shopping days or delivery days? </a:t>
            </a:r>
          </a:p>
          <a:p>
            <a:endParaRPr lang="en-US" sz="1200" dirty="0" smtClean="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As you can see, each organization’s procedures will differ significantly as they must reflect their actual practices.</a:t>
            </a: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Please note that these procedures should not just be for items, like food and supplies purchased, but also any services your organization procures as a result of the program, including service agreements. </a:t>
            </a: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We hope these questions help organizations determine what to include in their written procurement procedures.  </a:t>
            </a:r>
          </a:p>
          <a:p>
            <a:pPr marL="139700" indent="0">
              <a:buNone/>
            </a:pPr>
            <a:endParaRPr lang="en-US" sz="1200" dirty="0" smtClean="0">
              <a:latin typeface="Arial" panose="020B0604020202020204" pitchFamily="34" charset="0"/>
              <a:cs typeface="Arial" panose="020B0604020202020204" pitchFamily="34" charset="0"/>
            </a:endParaRPr>
          </a:p>
          <a:p>
            <a:pPr marL="139700" indent="0">
              <a:buNone/>
            </a:pPr>
            <a:r>
              <a:rPr lang="en-US" sz="1200" b="1" dirty="0" smtClean="0">
                <a:latin typeface="Arial" panose="020B0604020202020204" pitchFamily="34" charset="0"/>
                <a:cs typeface="Arial" panose="020B0604020202020204" pitchFamily="34" charset="0"/>
              </a:rPr>
              <a:t>&lt;NEXT SLIDE&gt;</a:t>
            </a:r>
          </a:p>
          <a:p>
            <a:pPr marL="171431" indent="-171431">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565704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1220985" rtl="0" eaLnBrk="1" fontAlgn="auto" latinLnBrk="0" hangingPunct="1">
              <a:lnSpc>
                <a:spcPct val="100000"/>
              </a:lnSpc>
              <a:spcBef>
                <a:spcPct val="0"/>
              </a:spcBef>
              <a:spcAft>
                <a:spcPts val="0"/>
              </a:spcAft>
              <a:buClr>
                <a:srgbClr val="000000"/>
              </a:buClr>
              <a:buSzPts val="1400"/>
              <a:buFont typeface="Arial"/>
              <a:buChar char="●"/>
              <a:tabLst/>
              <a:defRPr/>
            </a:pPr>
            <a:r>
              <a:rPr lang="en-US" sz="1100" dirty="0" smtClean="0">
                <a:latin typeface="Arial" panose="020B0604020202020204" pitchFamily="34" charset="0"/>
                <a:cs typeface="Arial" panose="020B0604020202020204" pitchFamily="34" charset="0"/>
              </a:rPr>
              <a:t>The regulations state that all organizations must have procedures for each purchase method used. </a:t>
            </a:r>
            <a:r>
              <a:rPr lang="en-US" sz="1100"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Are we ready to walk organizations through the written procurement procedures that are required? </a:t>
            </a:r>
          </a:p>
          <a:p>
            <a:pPr defTabSz="1220985">
              <a:spcBef>
                <a:spcPct val="0"/>
              </a:spcBef>
              <a:defRPr/>
            </a:pPr>
            <a:endParaRPr lang="en-US" dirty="0" smtClean="0">
              <a:latin typeface="Arial" panose="020B0604020202020204" pitchFamily="34" charset="0"/>
              <a:cs typeface="Arial" panose="020B0604020202020204" pitchFamily="34" charset="0"/>
            </a:endParaRPr>
          </a:p>
          <a:p>
            <a:pPr defTabSz="1220985">
              <a:spcBef>
                <a:spcPct val="0"/>
              </a:spcBef>
              <a:defRPr/>
            </a:pPr>
            <a:r>
              <a:rPr lang="en-US" dirty="0" smtClean="0">
                <a:latin typeface="Arial" panose="020B0604020202020204" pitchFamily="34" charset="0"/>
                <a:cs typeface="Arial" panose="020B0604020202020204" pitchFamily="34" charset="0"/>
              </a:rPr>
              <a:t>Now is a good time to refer to the Procurement</a:t>
            </a:r>
            <a:r>
              <a:rPr lang="en-US" baseline="0" dirty="0" smtClean="0">
                <a:latin typeface="Arial" panose="020B0604020202020204" pitchFamily="34" charset="0"/>
                <a:cs typeface="Arial" panose="020B0604020202020204" pitchFamily="34" charset="0"/>
              </a:rPr>
              <a:t> Procedures Checklist</a:t>
            </a:r>
          </a:p>
          <a:p>
            <a:pPr defTabSz="1220985">
              <a:spcBef>
                <a:spcPct val="0"/>
              </a:spcBef>
              <a:defRPr/>
            </a:pPr>
            <a:endParaRPr lang="en-US" dirty="0" smtClean="0">
              <a:latin typeface="Arial" panose="020B0604020202020204" pitchFamily="34" charset="0"/>
              <a:cs typeface="Arial" panose="020B0604020202020204" pitchFamily="34" charset="0"/>
            </a:endParaRPr>
          </a:p>
          <a:p>
            <a:pPr defTabSz="1220985">
              <a:spcBef>
                <a:spcPct val="0"/>
              </a:spcBef>
              <a:defRPr/>
            </a:pPr>
            <a:r>
              <a:rPr lang="en-US" b="1" dirty="0" smtClean="0">
                <a:latin typeface="Arial" panose="020B0604020202020204" pitchFamily="34" charset="0"/>
                <a:cs typeface="Arial" panose="020B0604020202020204" pitchFamily="34" charset="0"/>
              </a:rPr>
              <a:t>Click next</a:t>
            </a:r>
            <a:r>
              <a:rPr lang="en-US" b="1" baseline="0" dirty="0" smtClean="0">
                <a:latin typeface="Arial" panose="020B0604020202020204" pitchFamily="34" charset="0"/>
                <a:cs typeface="Arial" panose="020B0604020202020204" pitchFamily="34" charset="0"/>
              </a:rPr>
              <a:t> </a:t>
            </a:r>
            <a:r>
              <a:rPr lang="en-US" b="0" baseline="0" dirty="0" smtClean="0">
                <a:latin typeface="Arial" panose="020B0604020202020204" pitchFamily="34" charset="0"/>
                <a:cs typeface="Arial" panose="020B0604020202020204" pitchFamily="34" charset="0"/>
              </a:rPr>
              <a:t>Some of the components are required for all organizations, but r</a:t>
            </a:r>
            <a:r>
              <a:rPr lang="en-US" altLang="en-US" dirty="0" smtClean="0">
                <a:latin typeface="Arial" panose="020B0604020202020204" pitchFamily="34" charset="0"/>
                <a:cs typeface="Arial" panose="020B0604020202020204" pitchFamily="34" charset="0"/>
              </a:rPr>
              <a:t>emember, we are only covering procedures that relate to micro-purchases. There are many more procedures that are required of organizations that have contracts. Since this presentation is for organizations without contracts, we will skip over the components that are not relevant.   </a:t>
            </a:r>
          </a:p>
          <a:p>
            <a:pPr defTabSz="1220985">
              <a:spcBef>
                <a:spcPct val="0"/>
              </a:spcBef>
            </a:pPr>
            <a:endParaRPr lang="en-US" altLang="en-US" dirty="0" smtClean="0">
              <a:latin typeface="Arial" panose="020B0604020202020204" pitchFamily="34" charset="0"/>
              <a:cs typeface="Arial" panose="020B0604020202020204" pitchFamily="34" charset="0"/>
            </a:endParaRPr>
          </a:p>
          <a:p>
            <a:pPr defTabSz="1220985">
              <a:spcBef>
                <a:spcPct val="0"/>
              </a:spcBef>
            </a:pPr>
            <a:r>
              <a:rPr lang="en-US" altLang="en-US" b="1" dirty="0" smtClean="0">
                <a:latin typeface="Arial" panose="020B0604020202020204" pitchFamily="34" charset="0"/>
                <a:cs typeface="Arial" panose="020B0604020202020204" pitchFamily="34" charset="0"/>
              </a:rPr>
              <a:t>Click next </a:t>
            </a:r>
            <a:r>
              <a:rPr lang="en-US" altLang="en-US" dirty="0" smtClean="0">
                <a:latin typeface="Arial" panose="020B0604020202020204" pitchFamily="34" charset="0"/>
                <a:cs typeface="Arial" panose="020B0604020202020204" pitchFamily="34" charset="0"/>
              </a:rPr>
              <a:t>Organizations should mark or highlight the procedure components on the checklist that we review today so that they remember which procedures pertain to their organization. Just to be clear, we will skip over the components that are not pertinent to organizations that only make micro-purchases. If we skip over a component, cross it off. During an administrative review, organizations will be asked to show their written procedures that pertain to them.  </a:t>
            </a:r>
          </a:p>
          <a:p>
            <a:endParaRPr lang="en-US" dirty="0" smtClean="0"/>
          </a:p>
          <a:p>
            <a:r>
              <a:rPr lang="en-US" b="1" dirty="0" smtClean="0"/>
              <a:t>&lt;NEXT</a:t>
            </a:r>
            <a:r>
              <a:rPr lang="en-US" b="1" baseline="0" dirty="0" smtClean="0"/>
              <a:t> SLIDE&gt;</a:t>
            </a:r>
            <a:endParaRPr lang="en-US" b="1" dirty="0"/>
          </a:p>
        </p:txBody>
      </p:sp>
    </p:spTree>
    <p:extLst>
      <p:ext uri="{BB962C8B-B14F-4D97-AF65-F5344CB8AC3E}">
        <p14:creationId xmlns:p14="http://schemas.microsoft.com/office/powerpoint/2010/main" val="1735462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dirty="0" smtClean="0">
                <a:latin typeface="Arial" panose="020B0604020202020204" pitchFamily="34" charset="0"/>
                <a:cs typeface="Arial" panose="020B0604020202020204" pitchFamily="34" charset="0"/>
              </a:rPr>
              <a:t>Remember</a:t>
            </a:r>
            <a:r>
              <a:rPr lang="en-US" sz="1100" baseline="0" dirty="0" smtClean="0">
                <a:latin typeface="Arial" panose="020B0604020202020204" pitchFamily="34" charset="0"/>
                <a:cs typeface="Arial" panose="020B0604020202020204" pitchFamily="34" charset="0"/>
              </a:rPr>
              <a:t> there are three requirements each organization must adhere to with regards to procurement. One, comply with procurement standards—in this case of the training that includes the micro-purchase method and the small purchase method. Two, develop a written code of conduct. And three, develop procurement procedures. </a:t>
            </a:r>
          </a:p>
          <a:p>
            <a:endParaRPr lang="en-US" sz="1100" baseline="0" dirty="0" smtClean="0">
              <a:latin typeface="Arial" panose="020B0604020202020204" pitchFamily="34" charset="0"/>
              <a:cs typeface="Arial" panose="020B0604020202020204" pitchFamily="34" charset="0"/>
            </a:endParaRPr>
          </a:p>
          <a:p>
            <a:pPr marL="139700" indent="0">
              <a:buNone/>
            </a:pPr>
            <a:r>
              <a:rPr lang="en-US" sz="1100" b="1" baseline="0" dirty="0" smtClean="0">
                <a:latin typeface="Arial" panose="020B0604020202020204" pitchFamily="34" charset="0"/>
                <a:cs typeface="Arial" panose="020B0604020202020204" pitchFamily="34" charset="0"/>
              </a:rPr>
              <a:t>(Click Next) </a:t>
            </a:r>
            <a:r>
              <a:rPr lang="en-US" sz="1100" baseline="0" dirty="0" smtClean="0">
                <a:latin typeface="Arial" panose="020B0604020202020204" pitchFamily="34" charset="0"/>
                <a:cs typeface="Arial" panose="020B0604020202020204" pitchFamily="34" charset="0"/>
              </a:rPr>
              <a:t>So l</a:t>
            </a:r>
            <a:r>
              <a:rPr lang="en-US" sz="1100" dirty="0" smtClean="0">
                <a:latin typeface="Arial" panose="020B0604020202020204" pitchFamily="34" charset="0"/>
                <a:cs typeface="Arial" panose="020B0604020202020204" pitchFamily="34" charset="0"/>
              </a:rPr>
              <a:t>et’s start with Part One: the micro-purchase Method of Procurement. </a:t>
            </a:r>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endParaRPr lang="en-US" b="1" u="sng" baseline="0" dirty="0" smtClean="0"/>
          </a:p>
          <a:p>
            <a:pPr marL="139700" indent="0" defTabSz="1222363">
              <a:buNone/>
              <a:defRPr/>
            </a:pPr>
            <a:r>
              <a:rPr lang="en-US" sz="1100" b="1" baseline="0" dirty="0" smtClean="0">
                <a:latin typeface="Arial" panose="020B0604020202020204" pitchFamily="34" charset="0"/>
                <a:cs typeface="Arial" panose="020B0604020202020204" pitchFamily="34" charset="0"/>
              </a:rPr>
              <a:t>&lt;CHANGE SLIDE&gt;</a:t>
            </a:r>
            <a:endParaRPr lang="en-US" sz="1100" b="1"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endParaRPr lang="en-US" baseline="0" dirty="0" smtClean="0"/>
          </a:p>
        </p:txBody>
      </p:sp>
    </p:spTree>
    <p:extLst>
      <p:ext uri="{BB962C8B-B14F-4D97-AF65-F5344CB8AC3E}">
        <p14:creationId xmlns:p14="http://schemas.microsoft.com/office/powerpoint/2010/main" val="9491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1222766">
              <a:defRPr/>
            </a:pPr>
            <a:r>
              <a:rPr lang="en-US" sz="1100" dirty="0" smtClean="0">
                <a:latin typeface="Arial" panose="020B0604020202020204" pitchFamily="34" charset="0"/>
                <a:cs typeface="Arial" panose="020B0604020202020204" pitchFamily="34" charset="0"/>
              </a:rPr>
              <a:t>The first component under procurement procedures on the check list is an authorization title page. This is not required but is a best practice for organizations to have their authorized representative sign off on the written procedures and to document the effective date. organizations should update their procedures as procurement practices change and obtain new signatures with new effective dates as needed.</a:t>
            </a:r>
          </a:p>
          <a:p>
            <a:endParaRPr lang="en-US" dirty="0"/>
          </a:p>
        </p:txBody>
      </p:sp>
    </p:spTree>
    <p:extLst>
      <p:ext uri="{BB962C8B-B14F-4D97-AF65-F5344CB8AC3E}">
        <p14:creationId xmlns:p14="http://schemas.microsoft.com/office/powerpoint/2010/main" val="14069942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spcBef>
                <a:spcPts val="0"/>
              </a:spcBef>
              <a:buNone/>
            </a:pPr>
            <a:r>
              <a:rPr lang="en-US" b="1" dirty="0" smtClean="0">
                <a:latin typeface="Arial" panose="020B0604020202020204" pitchFamily="34" charset="0"/>
                <a:cs typeface="Arial" panose="020B0604020202020204" pitchFamily="34" charset="0"/>
              </a:rPr>
              <a:t>This applies to organizations with contracts. If your organization has a contract, please see the Formal</a:t>
            </a:r>
            <a:r>
              <a:rPr lang="en-US" b="1" baseline="0" dirty="0" smtClean="0">
                <a:latin typeface="Arial" panose="020B0604020202020204" pitchFamily="34" charset="0"/>
                <a:cs typeface="Arial" panose="020B0604020202020204" pitchFamily="34" charset="0"/>
              </a:rPr>
              <a:t> Procurement training for more information on these procurement procedures.</a:t>
            </a:r>
            <a:endParaRPr lang="en-US" b="1" dirty="0" smtClean="0">
              <a:latin typeface="Arial" panose="020B0604020202020204" pitchFamily="34" charset="0"/>
              <a:cs typeface="Arial" panose="020B0604020202020204" pitchFamily="34" charset="0"/>
            </a:endParaRPr>
          </a:p>
          <a:p>
            <a:pPr marL="0" indent="0">
              <a:spcBef>
                <a:spcPts val="0"/>
              </a:spcBef>
              <a:buNone/>
            </a:pPr>
            <a:endParaRPr lang="en-US" b="1" dirty="0" smtClean="0">
              <a:latin typeface="Arial" panose="020B0604020202020204" pitchFamily="34" charset="0"/>
              <a:cs typeface="Arial" panose="020B0604020202020204" pitchFamily="34" charset="0"/>
            </a:endParaRPr>
          </a:p>
          <a:p>
            <a:pPr marL="0" indent="0">
              <a:spcBef>
                <a:spcPts val="0"/>
              </a:spcBef>
              <a:buNone/>
            </a:pPr>
            <a:r>
              <a:rPr lang="en-US" b="1" dirty="0" smtClean="0">
                <a:latin typeface="Arial" panose="020B0604020202020204" pitchFamily="34" charset="0"/>
                <a:cs typeface="Arial" panose="020B0604020202020204" pitchFamily="34" charset="0"/>
              </a:rPr>
              <a:t>2 </a:t>
            </a:r>
            <a:r>
              <a:rPr lang="en-US" b="1" i="1" dirty="0" smtClean="0">
                <a:latin typeface="Arial" panose="020B0604020202020204" pitchFamily="34" charset="0"/>
                <a:cs typeface="Arial" panose="020B0604020202020204" pitchFamily="34" charset="0"/>
              </a:rPr>
              <a:t>CFR</a:t>
            </a:r>
            <a:r>
              <a:rPr lang="en-US" b="1" dirty="0" smtClean="0">
                <a:latin typeface="Arial" panose="020B0604020202020204" pitchFamily="34" charset="0"/>
                <a:cs typeface="Arial" panose="020B0604020202020204" pitchFamily="34" charset="0"/>
              </a:rPr>
              <a:t>, Section 200.318(b)</a:t>
            </a:r>
            <a:r>
              <a:rPr lang="en-US" b="1" i="1" dirty="0" smtClean="0">
                <a:latin typeface="Arial" panose="020B0604020202020204" pitchFamily="34" charset="0"/>
                <a:cs typeface="Arial" panose="020B0604020202020204" pitchFamily="34" charset="0"/>
              </a:rPr>
              <a:t> </a:t>
            </a:r>
            <a:endParaRPr lang="en-US" b="1" dirty="0" smtClean="0">
              <a:latin typeface="Arial" panose="020B0604020202020204" pitchFamily="34" charset="0"/>
              <a:cs typeface="Arial" panose="020B0604020202020204" pitchFamily="34" charset="0"/>
            </a:endParaRPr>
          </a:p>
          <a:p>
            <a:pPr>
              <a:spcBef>
                <a:spcPts val="0"/>
              </a:spcBef>
            </a:pPr>
            <a:endParaRPr lang="en-US" dirty="0" smtClean="0">
              <a:latin typeface="Arial" panose="020B0604020202020204" pitchFamily="34" charset="0"/>
              <a:cs typeface="Arial" panose="020B0604020202020204" pitchFamily="34" charset="0"/>
            </a:endParaRPr>
          </a:p>
          <a:p>
            <a:pPr marL="0" indent="0">
              <a:spcBef>
                <a:spcPts val="0"/>
              </a:spcBef>
              <a:buNone/>
            </a:pPr>
            <a:r>
              <a:rPr lang="en-US" dirty="0" smtClean="0">
                <a:latin typeface="Arial" panose="020B0604020202020204" pitchFamily="34" charset="0"/>
                <a:cs typeface="Arial" panose="020B0604020202020204" pitchFamily="34" charset="0"/>
              </a:rPr>
              <a:t>organizations must maintain oversight to ensure that contractors perform in accordance with the terms, conditions, and specifications of their contracts or purchase orders.</a:t>
            </a:r>
          </a:p>
          <a:p>
            <a:pPr>
              <a:spcBef>
                <a:spcPts val="0"/>
              </a:spcBef>
            </a:pPr>
            <a:endParaRPr lang="en-US" dirty="0" smtClean="0">
              <a:latin typeface="Arial" panose="020B0604020202020204" pitchFamily="34" charset="0"/>
              <a:cs typeface="Arial" panose="020B0604020202020204" pitchFamily="34" charset="0"/>
            </a:endParaRPr>
          </a:p>
          <a:p>
            <a:pPr marL="0" indent="0">
              <a:spcBef>
                <a:spcPts val="0"/>
              </a:spcBef>
              <a:buNone/>
            </a:pPr>
            <a:r>
              <a:rPr lang="en-US" dirty="0" smtClean="0">
                <a:solidFill>
                  <a:srgbClr val="FF0000"/>
                </a:solidFill>
                <a:latin typeface="Arial" panose="020B0604020202020204" pitchFamily="34" charset="0"/>
                <a:cs typeface="Arial" panose="020B0604020202020204" pitchFamily="34" charset="0"/>
              </a:rPr>
              <a:t>Required Procedure: </a:t>
            </a:r>
            <a:r>
              <a:rPr lang="en-US" dirty="0" smtClean="0">
                <a:latin typeface="Arial" panose="020B0604020202020204" pitchFamily="34" charset="0"/>
                <a:cs typeface="Arial" panose="020B0604020202020204" pitchFamily="34" charset="0"/>
              </a:rPr>
              <a:t>Develop</a:t>
            </a:r>
            <a:r>
              <a:rPr lang="en-US" dirty="0" smtClean="0">
                <a:solidFill>
                  <a:srgbClr val="FF0000"/>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action steps to show how your organization maintains oversight of any maintenance agreements or warranties.</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dirty="0" smtClean="0">
                <a:latin typeface="Arial" panose="020B0604020202020204" pitchFamily="34" charset="0"/>
                <a:cs typeface="Arial" panose="020B0604020202020204" pitchFamily="34" charset="0"/>
              </a:rPr>
              <a:t>The next component covers contract monitoring. The regulations requires organizations to maintain oversight to ensure that contractors perform in accordance with the terms, conditions, and specifications of their contracts, or purchase orders. This could include maintenance agreements or warranties.  </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dirty="0" smtClean="0">
                <a:latin typeface="Arial" panose="020B0604020202020204" pitchFamily="34" charset="0"/>
                <a:cs typeface="Arial" panose="020B0604020202020204" pitchFamily="34" charset="0"/>
              </a:rPr>
              <a:t>For example, let’s say that an organization purchased a small printer for printing menus or menu production records. It came with a one year warranty. If the printer needed repair within that first year, the organization should make sure that the vendor complies with the terms and conditions of the warranty and repairs the printer. If this organization chose to purchase a new printer instead of getting it repaired under the existing warranty, they would not be maintaining proper oversight. </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dirty="0" smtClean="0">
                <a:latin typeface="Arial" panose="020B0604020202020204" pitchFamily="34" charset="0"/>
                <a:cs typeface="Arial" panose="020B0604020202020204" pitchFamily="34" charset="0"/>
              </a:rPr>
              <a:t>organizations that have contracts, or written agreements should develop written procedures that show how they maintain oversight of written agreements. organizations that do not have any written agreements, are not required to have these procedures.  </a:t>
            </a:r>
          </a:p>
          <a:p>
            <a:endParaRPr lang="en-US" dirty="0"/>
          </a:p>
        </p:txBody>
      </p:sp>
    </p:spTree>
    <p:extLst>
      <p:ext uri="{BB962C8B-B14F-4D97-AF65-F5344CB8AC3E}">
        <p14:creationId xmlns:p14="http://schemas.microsoft.com/office/powerpoint/2010/main" val="22210403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spcBef>
                <a:spcPts val="0"/>
              </a:spcBef>
              <a:buNone/>
            </a:pPr>
            <a:r>
              <a:rPr lang="en-US" b="1" dirty="0" smtClean="0">
                <a:latin typeface="Arial" panose="020B0604020202020204" pitchFamily="34" charset="0"/>
                <a:cs typeface="Arial" panose="020B0604020202020204" pitchFamily="34" charset="0"/>
              </a:rPr>
              <a:t>2 </a:t>
            </a:r>
            <a:r>
              <a:rPr lang="en-US" b="1" i="1" dirty="0" smtClean="0">
                <a:latin typeface="Arial" panose="020B0604020202020204" pitchFamily="34" charset="0"/>
                <a:cs typeface="Arial" panose="020B0604020202020204" pitchFamily="34" charset="0"/>
              </a:rPr>
              <a:t>CFR</a:t>
            </a:r>
            <a:r>
              <a:rPr lang="en-US" b="1" dirty="0" smtClean="0">
                <a:latin typeface="Arial" panose="020B0604020202020204" pitchFamily="34" charset="0"/>
                <a:cs typeface="Arial" panose="020B0604020202020204" pitchFamily="34" charset="0"/>
              </a:rPr>
              <a:t>, Section 200.318(d)</a:t>
            </a:r>
          </a:p>
          <a:p>
            <a:pPr marL="0" indent="0">
              <a:spcBef>
                <a:spcPts val="0"/>
              </a:spcBef>
              <a:buNone/>
            </a:pPr>
            <a:endParaRPr lang="en-US" b="1" dirty="0" smtClean="0">
              <a:latin typeface="Arial" panose="020B0604020202020204" pitchFamily="34" charset="0"/>
              <a:cs typeface="Arial" panose="020B0604020202020204" pitchFamily="34" charset="0"/>
            </a:endParaRPr>
          </a:p>
          <a:p>
            <a:pPr defTabSz="1241676">
              <a:defRPr/>
            </a:pPr>
            <a:endParaRPr lang="en-US" sz="1100" dirty="0" smtClean="0">
              <a:latin typeface="Arial" panose="020B0604020202020204" pitchFamily="34" charset="0"/>
              <a:cs typeface="Arial" panose="020B0604020202020204" pitchFamily="34" charset="0"/>
            </a:endParaRPr>
          </a:p>
          <a:p>
            <a:pPr marL="457200" marR="0" lvl="0" indent="-317500" algn="l" defTabSz="1241676"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smtClean="0">
                <a:latin typeface="Arial" panose="020B0604020202020204" pitchFamily="34" charset="0"/>
                <a:cs typeface="Arial" panose="020B0604020202020204" pitchFamily="34" charset="0"/>
              </a:rPr>
              <a:t>The next component for a Procurement Procedures Checklist is Duplication of Goods and Services. The regulations require that organizations have procedures in place to avoid the acquisition of unnecessary or duplicative items. </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dirty="0" smtClean="0">
                <a:latin typeface="Arial" panose="020B0604020202020204" pitchFamily="34" charset="0"/>
                <a:cs typeface="Arial" panose="020B0604020202020204" pitchFamily="34" charset="0"/>
              </a:rPr>
              <a:t>What this means is that organizations should carefully consider whether they need the items they purchase. Is it necessary? Is it something they already have? </a:t>
            </a:r>
          </a:p>
          <a:p>
            <a:pPr defTabSz="1241676">
              <a:defRPr/>
            </a:pPr>
            <a:endParaRPr lang="en-US" sz="1100" dirty="0" smtClean="0">
              <a:latin typeface="Arial" panose="020B0604020202020204" pitchFamily="34" charset="0"/>
              <a:cs typeface="Arial" panose="020B0604020202020204" pitchFamily="34" charset="0"/>
            </a:endParaRPr>
          </a:p>
          <a:p>
            <a:pPr marL="457200" marR="0" lvl="0" indent="-317500" algn="l" defTabSz="1241676" rtl="0" eaLnBrk="1" fontAlgn="auto" latinLnBrk="0" hangingPunct="1">
              <a:lnSpc>
                <a:spcPct val="100000"/>
              </a:lnSpc>
              <a:spcBef>
                <a:spcPts val="0"/>
              </a:spcBef>
              <a:spcAft>
                <a:spcPts val="0"/>
              </a:spcAft>
              <a:buClr>
                <a:srgbClr val="000000"/>
              </a:buClr>
              <a:buSzPts val="1400"/>
              <a:buFont typeface="Arial"/>
              <a:buChar char="●"/>
              <a:tabLst/>
              <a:defRPr/>
            </a:pPr>
            <a:r>
              <a:rPr lang="en-US" dirty="0" smtClean="0">
                <a:solidFill>
                  <a:srgbClr val="FF0000"/>
                </a:solidFill>
                <a:latin typeface="Arial" panose="020B0604020202020204" pitchFamily="34" charset="0"/>
                <a:cs typeface="Arial" panose="020B0604020202020204" pitchFamily="34" charset="0"/>
              </a:rPr>
              <a:t>Procedures are required: </a:t>
            </a:r>
            <a:r>
              <a:rPr lang="en-US" dirty="0" smtClean="0">
                <a:latin typeface="Arial" panose="020B0604020202020204" pitchFamily="34" charset="0"/>
                <a:cs typeface="Arial" panose="020B0604020202020204" pitchFamily="34" charset="0"/>
              </a:rPr>
              <a:t>What steps does your organization take to avoid purchasing unnecessary or duplicative items?</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dirty="0" smtClean="0">
                <a:latin typeface="Arial" panose="020B0604020202020204" pitchFamily="34" charset="0"/>
                <a:cs typeface="Arial" panose="020B0604020202020204" pitchFamily="34" charset="0"/>
              </a:rPr>
              <a:t>The regulations also note that consideration should be given to renting versus purchasing, or any other alternative that might result in the most economical approach. Even if an organization participating in the CACFP can buy a top-of-the-line refrigerator for $3,400, is it really necessary and economical for their program to make that purchase?</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dirty="0" smtClean="0">
                <a:latin typeface="Arial" panose="020B0604020202020204" pitchFamily="34" charset="0"/>
                <a:cs typeface="Arial" panose="020B0604020202020204" pitchFamily="34" charset="0"/>
              </a:rPr>
              <a:t>Keep in mind that the CACFP allows nonexpendable purchases while the SFSP does not because most of the time nonexpendable purchases are too costly for the amount of time it is needed. Therefore, for the SFSP, rather than purchasing a new refrigerator, organizations would need to rent one. </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dirty="0" smtClean="0">
                <a:latin typeface="Arial" panose="020B0604020202020204" pitchFamily="34" charset="0"/>
                <a:cs typeface="Arial" panose="020B0604020202020204" pitchFamily="34" charset="0"/>
              </a:rPr>
              <a:t>An organization’s general procurement procedures should include action steps that ensure they are not purchasing unnecessary or duplicative items.</a:t>
            </a:r>
          </a:p>
          <a:p>
            <a:endParaRPr lang="en-US" dirty="0"/>
          </a:p>
        </p:txBody>
      </p:sp>
    </p:spTree>
    <p:extLst>
      <p:ext uri="{BB962C8B-B14F-4D97-AF65-F5344CB8AC3E}">
        <p14:creationId xmlns:p14="http://schemas.microsoft.com/office/powerpoint/2010/main" val="4704523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1" i="0" u="none" strike="noStrike" cap="none" dirty="0" smtClean="0">
                <a:solidFill>
                  <a:srgbClr val="000000"/>
                </a:solidFill>
                <a:effectLst/>
                <a:latin typeface="Arial"/>
                <a:ea typeface="Arial"/>
                <a:cs typeface="Arial"/>
                <a:sym typeface="Arial"/>
              </a:rPr>
              <a:t>The regulations</a:t>
            </a:r>
            <a:r>
              <a:rPr lang="en-US" sz="1100" b="1" i="0" u="none" strike="noStrike" cap="none" baseline="0" dirty="0" smtClean="0">
                <a:solidFill>
                  <a:srgbClr val="000000"/>
                </a:solidFill>
                <a:effectLst/>
                <a:latin typeface="Arial"/>
                <a:ea typeface="Arial"/>
                <a:cs typeface="Arial"/>
                <a:sym typeface="Arial"/>
              </a:rPr>
              <a:t> state that</a:t>
            </a:r>
            <a:endParaRPr lang="en-US" sz="1100" b="1" i="0" u="none" strike="noStrike" cap="none" dirty="0" smtClean="0">
              <a:solidFill>
                <a:srgbClr val="000000"/>
              </a:solidFill>
              <a:effectLst/>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(e)</a:t>
            </a:r>
            <a:r>
              <a:rPr lang="en-US" sz="1100" b="0" i="0" u="none" strike="noStrike" cap="none" dirty="0" smtClean="0">
                <a:solidFill>
                  <a:srgbClr val="000000"/>
                </a:solidFill>
                <a:effectLst/>
                <a:latin typeface="Arial"/>
                <a:ea typeface="Arial"/>
                <a:cs typeface="Arial"/>
                <a:sym typeface="Arial"/>
              </a:rPr>
              <a:t> To foster greater economy and efficiency, and in accordance with efforts to promote cost-effective use of shared services across the Federal Government, the </a:t>
            </a:r>
            <a:r>
              <a:rPr lang="en-US" sz="1100" b="0" i="0" u="sng" strike="noStrike" cap="none" dirty="0" smtClean="0">
                <a:solidFill>
                  <a:srgbClr val="000000"/>
                </a:solidFill>
                <a:effectLst/>
                <a:latin typeface="Arial"/>
                <a:ea typeface="Arial"/>
                <a:cs typeface="Arial"/>
                <a:sym typeface="Arial"/>
                <a:hlinkClick r:id="rId3"/>
              </a:rPr>
              <a:t>non-Federal entity</a:t>
            </a:r>
            <a:r>
              <a:rPr lang="en-US" sz="1100" b="0" i="0" u="none" strike="noStrike" cap="none" dirty="0" smtClean="0">
                <a:solidFill>
                  <a:srgbClr val="000000"/>
                </a:solidFill>
                <a:effectLst/>
                <a:latin typeface="Arial"/>
                <a:ea typeface="Arial"/>
                <a:cs typeface="Arial"/>
                <a:sym typeface="Arial"/>
              </a:rPr>
              <a:t> is encouraged to enter into </a:t>
            </a:r>
            <a:r>
              <a:rPr lang="en-US" sz="1100" b="0" i="0" u="sng" strike="noStrike" cap="none" dirty="0" smtClean="0">
                <a:solidFill>
                  <a:srgbClr val="000000"/>
                </a:solidFill>
                <a:effectLst/>
                <a:latin typeface="Arial"/>
                <a:ea typeface="Arial"/>
                <a:cs typeface="Arial"/>
                <a:sym typeface="Arial"/>
                <a:hlinkClick r:id="rId3"/>
              </a:rPr>
              <a:t>state</a:t>
            </a:r>
            <a:r>
              <a:rPr lang="en-US" sz="1100" b="0" i="0" u="none" strike="noStrike" cap="none" dirty="0" smtClean="0">
                <a:solidFill>
                  <a:srgbClr val="000000"/>
                </a:solidFill>
                <a:effectLst/>
                <a:latin typeface="Arial"/>
                <a:ea typeface="Arial"/>
                <a:cs typeface="Arial"/>
                <a:sym typeface="Arial"/>
              </a:rPr>
              <a:t> and local intergovernmental agreements for procurement or use of common or shared goods and services.</a:t>
            </a:r>
          </a:p>
          <a:p>
            <a:endParaRPr lang="en-US" sz="1100" b="0" i="0" u="none" strike="noStrike" cap="none" dirty="0" smtClean="0">
              <a:solidFill>
                <a:srgbClr val="000000"/>
              </a:solidFill>
              <a:effectLst/>
              <a:latin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smtClean="0">
                <a:latin typeface="Arial" panose="020B0604020202020204" pitchFamily="34" charset="0"/>
                <a:cs typeface="Arial" panose="020B0604020202020204" pitchFamily="34" charset="0"/>
              </a:rPr>
              <a:t>If an organization does not have these agreements, they do not need to include these procedures. </a:t>
            </a:r>
          </a:p>
          <a:p>
            <a:endParaRPr lang="en-US" dirty="0"/>
          </a:p>
        </p:txBody>
      </p:sp>
    </p:spTree>
    <p:extLst>
      <p:ext uri="{BB962C8B-B14F-4D97-AF65-F5344CB8AC3E}">
        <p14:creationId xmlns:p14="http://schemas.microsoft.com/office/powerpoint/2010/main" val="15846812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1" i="0" u="none" strike="noStrike" cap="none" dirty="0" smtClean="0">
                <a:solidFill>
                  <a:srgbClr val="000000"/>
                </a:solidFill>
                <a:effectLst/>
                <a:latin typeface="Arial"/>
                <a:ea typeface="Arial"/>
                <a:cs typeface="Arial"/>
                <a:sym typeface="Arial"/>
              </a:rPr>
              <a:t>In the same bullet, the regulations also state that the non-federal entity</a:t>
            </a:r>
            <a:r>
              <a:rPr lang="en-US" sz="1100" b="1" i="0" u="none" strike="noStrike" cap="none" baseline="0" dirty="0" smtClean="0">
                <a:solidFill>
                  <a:srgbClr val="000000"/>
                </a:solidFill>
                <a:effectLst/>
                <a:latin typeface="Arial"/>
                <a:ea typeface="Arial"/>
                <a:cs typeface="Arial"/>
                <a:sym typeface="Arial"/>
              </a:rPr>
              <a:t> is encouraged to enter </a:t>
            </a:r>
            <a:r>
              <a:rPr lang="en-US" sz="1100" b="0" i="0" u="none" strike="noStrike" cap="none" dirty="0" smtClean="0">
                <a:solidFill>
                  <a:srgbClr val="000000"/>
                </a:solidFill>
                <a:effectLst/>
                <a:latin typeface="Arial"/>
                <a:ea typeface="Arial"/>
                <a:cs typeface="Arial"/>
                <a:sym typeface="Arial"/>
              </a:rPr>
              <a:t>inter-entity agreements where appropriate for procurement or use of common or shared goods and services.</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dirty="0" smtClean="0">
                <a:latin typeface="Arial" panose="020B0604020202020204" pitchFamily="34" charset="0"/>
                <a:cs typeface="Arial" panose="020B0604020202020204" pitchFamily="34" charset="0"/>
              </a:rPr>
              <a:t>If an organization does not have these agreements, they do not need to include these procedures. </a:t>
            </a:r>
          </a:p>
          <a:p>
            <a:endParaRPr lang="en-US" dirty="0"/>
          </a:p>
        </p:txBody>
      </p:sp>
    </p:spTree>
    <p:extLst>
      <p:ext uri="{BB962C8B-B14F-4D97-AF65-F5344CB8AC3E}">
        <p14:creationId xmlns:p14="http://schemas.microsoft.com/office/powerpoint/2010/main" val="5518443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1241676">
              <a:defRPr/>
            </a:pPr>
            <a:r>
              <a:rPr lang="en-US" sz="1100" dirty="0" smtClean="0">
                <a:latin typeface="Arial" panose="020B0604020202020204" pitchFamily="34" charset="0"/>
                <a:cs typeface="Arial" panose="020B0604020202020204" pitchFamily="34" charset="0"/>
              </a:rPr>
              <a:t>organizations are encouraged to use federal excess and surplus property in lieu of purchasing new equipment and property whenever feasible in order to reduce project costs.</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dirty="0" smtClean="0">
                <a:latin typeface="Arial" panose="020B0604020202020204" pitchFamily="34" charset="0"/>
                <a:cs typeface="Arial" panose="020B0604020202020204" pitchFamily="34" charset="0"/>
              </a:rPr>
              <a:t>Again, the word </a:t>
            </a:r>
            <a:r>
              <a:rPr lang="en-US" sz="1100" b="1" dirty="0" smtClean="0">
                <a:latin typeface="Arial" panose="020B0604020202020204" pitchFamily="34" charset="0"/>
                <a:cs typeface="Arial" panose="020B0604020202020204" pitchFamily="34" charset="0"/>
              </a:rPr>
              <a:t>encourage</a:t>
            </a:r>
            <a:r>
              <a:rPr lang="en-US" sz="1100" dirty="0" smtClean="0">
                <a:latin typeface="Arial" panose="020B0604020202020204" pitchFamily="34" charset="0"/>
                <a:cs typeface="Arial" panose="020B0604020202020204" pitchFamily="34" charset="0"/>
              </a:rPr>
              <a:t> means that this is not required.</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b="1" dirty="0" smtClean="0">
                <a:latin typeface="Arial" panose="020B0604020202020204" pitchFamily="34" charset="0"/>
                <a:cs typeface="Arial" panose="020B0604020202020204" pitchFamily="34" charset="0"/>
              </a:rPr>
              <a:t>If an organization does not use government excess and surplus property, they do not need to include these procedures. </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dirty="0" smtClean="0">
                <a:latin typeface="Arial" panose="020B0604020202020204" pitchFamily="34" charset="0"/>
                <a:cs typeface="Arial" panose="020B0604020202020204" pitchFamily="34" charset="0"/>
              </a:rPr>
              <a:t>organizations that are interested in finding out more about surplus property should contact the state organizations for listings of surplus property. </a:t>
            </a:r>
          </a:p>
          <a:p>
            <a:endParaRPr lang="en-US" dirty="0"/>
          </a:p>
        </p:txBody>
      </p:sp>
    </p:spTree>
    <p:extLst>
      <p:ext uri="{BB962C8B-B14F-4D97-AF65-F5344CB8AC3E}">
        <p14:creationId xmlns:p14="http://schemas.microsoft.com/office/powerpoint/2010/main" val="39387266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smtClean="0">
                <a:latin typeface="Arial" panose="020B0604020202020204" pitchFamily="34" charset="0"/>
                <a:cs typeface="Arial" panose="020B0604020202020204" pitchFamily="34" charset="0"/>
              </a:rPr>
              <a:t>This applies to organizations with contracts. If your organization has a contract, please see the Formal</a:t>
            </a:r>
            <a:r>
              <a:rPr lang="en-US" b="1" baseline="0" dirty="0" smtClean="0">
                <a:latin typeface="Arial" panose="020B0604020202020204" pitchFamily="34" charset="0"/>
                <a:cs typeface="Arial" panose="020B0604020202020204" pitchFamily="34" charset="0"/>
              </a:rPr>
              <a:t> Procurement training for more information on these procurement procedures.</a:t>
            </a:r>
            <a:endParaRPr lang="en-US" b="1" dirty="0" smtClean="0">
              <a:latin typeface="Arial" panose="020B0604020202020204" pitchFamily="34" charset="0"/>
              <a:cs typeface="Arial" panose="020B0604020202020204" pitchFamily="34" charset="0"/>
            </a:endParaRPr>
          </a:p>
          <a:p>
            <a:endParaRPr lang="en-US" sz="1100" b="1" i="0" u="none" strike="noStrike" cap="none" baseline="0" dirty="0" smtClean="0">
              <a:solidFill>
                <a:srgbClr val="000000"/>
              </a:solidFill>
              <a:effectLst/>
              <a:latin typeface="Arial"/>
              <a:ea typeface="Arial"/>
              <a:cs typeface="Arial"/>
              <a:sym typeface="Arial"/>
            </a:endParaRPr>
          </a:p>
          <a:p>
            <a:pPr marL="139700" indent="0">
              <a:buNone/>
            </a:pPr>
            <a:r>
              <a:rPr lang="en-US" sz="1100" b="1" i="0" u="none" strike="noStrike" cap="none" baseline="0" dirty="0" smtClean="0">
                <a:solidFill>
                  <a:srgbClr val="000000"/>
                </a:solidFill>
                <a:effectLst/>
                <a:latin typeface="Arial"/>
                <a:ea typeface="Arial"/>
                <a:cs typeface="Arial"/>
                <a:sym typeface="Arial"/>
              </a:rPr>
              <a:t>-don’t read-</a:t>
            </a:r>
            <a:endParaRPr lang="en-US" sz="1100" b="1" i="0" u="none" strike="noStrike" cap="none" dirty="0" smtClean="0">
              <a:solidFill>
                <a:srgbClr val="000000"/>
              </a:solidFill>
              <a:effectLst/>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(h)</a:t>
            </a:r>
            <a:r>
              <a:rPr lang="en-US" sz="1100" b="0" i="0" u="none" strike="noStrike" cap="none" dirty="0" smtClean="0">
                <a:solidFill>
                  <a:srgbClr val="000000"/>
                </a:solidFill>
                <a:effectLst/>
                <a:latin typeface="Arial"/>
                <a:ea typeface="Arial"/>
                <a:cs typeface="Arial"/>
                <a:sym typeface="Arial"/>
              </a:rPr>
              <a:t> The </a:t>
            </a:r>
            <a:r>
              <a:rPr lang="en-US" sz="1100" b="0" i="0" u="sng" strike="noStrike" cap="none" dirty="0" smtClean="0">
                <a:solidFill>
                  <a:srgbClr val="000000"/>
                </a:solidFill>
                <a:effectLst/>
                <a:latin typeface="Arial"/>
                <a:ea typeface="Arial"/>
                <a:cs typeface="Arial"/>
                <a:sym typeface="Arial"/>
                <a:hlinkClick r:id="rId3"/>
              </a:rPr>
              <a:t>non-Federal entity</a:t>
            </a:r>
            <a:r>
              <a:rPr lang="en-US" sz="1100" b="0" i="0" u="none" strike="noStrike" cap="none" dirty="0" smtClean="0">
                <a:solidFill>
                  <a:srgbClr val="000000"/>
                </a:solidFill>
                <a:effectLst/>
                <a:latin typeface="Arial"/>
                <a:ea typeface="Arial"/>
                <a:cs typeface="Arial"/>
                <a:sym typeface="Arial"/>
              </a:rPr>
              <a:t> must award </a:t>
            </a:r>
            <a:r>
              <a:rPr lang="en-US" sz="1100" b="0" i="0" u="sng" strike="noStrike" cap="none" dirty="0" smtClean="0">
                <a:solidFill>
                  <a:srgbClr val="000000"/>
                </a:solidFill>
                <a:effectLst/>
                <a:latin typeface="Arial"/>
                <a:ea typeface="Arial"/>
                <a:cs typeface="Arial"/>
                <a:sym typeface="Arial"/>
                <a:hlinkClick r:id="rId3"/>
              </a:rPr>
              <a:t>contracts</a:t>
            </a:r>
            <a:r>
              <a:rPr lang="en-US" sz="1100" b="0" i="0" u="none" strike="noStrike" cap="none" dirty="0" smtClean="0">
                <a:solidFill>
                  <a:srgbClr val="000000"/>
                </a:solidFill>
                <a:effectLst/>
                <a:latin typeface="Arial"/>
                <a:ea typeface="Arial"/>
                <a:cs typeface="Arial"/>
                <a:sym typeface="Arial"/>
              </a:rPr>
              <a:t> only to responsible </a:t>
            </a:r>
            <a:r>
              <a:rPr lang="en-US" sz="1100" b="0" i="0" u="sng" strike="noStrike" cap="none" dirty="0" smtClean="0">
                <a:solidFill>
                  <a:srgbClr val="000000"/>
                </a:solidFill>
                <a:effectLst/>
                <a:latin typeface="Arial"/>
                <a:ea typeface="Arial"/>
                <a:cs typeface="Arial"/>
                <a:sym typeface="Arial"/>
                <a:hlinkClick r:id="rId3"/>
              </a:rPr>
              <a:t>contractors</a:t>
            </a:r>
            <a:r>
              <a:rPr lang="en-US" sz="1100" b="0" i="0" u="none" strike="noStrike" cap="none" dirty="0" smtClean="0">
                <a:solidFill>
                  <a:srgbClr val="000000"/>
                </a:solidFill>
                <a:effectLst/>
                <a:latin typeface="Arial"/>
                <a:ea typeface="Arial"/>
                <a:cs typeface="Arial"/>
                <a:sym typeface="Arial"/>
              </a:rPr>
              <a:t> possessing the ability to perform successfully under the terms and conditions of a proposed procurement. Consideration will be given to such matters </a:t>
            </a:r>
            <a:r>
              <a:rPr lang="en-US" sz="1100" b="0" i="0" u="none" strike="noStrike" cap="none" dirty="0" err="1" smtClean="0">
                <a:solidFill>
                  <a:srgbClr val="000000"/>
                </a:solidFill>
                <a:effectLst/>
                <a:latin typeface="Arial"/>
                <a:ea typeface="Arial"/>
                <a:cs typeface="Arial"/>
                <a:sym typeface="Arial"/>
              </a:rPr>
              <a:t>as</a:t>
            </a:r>
            <a:r>
              <a:rPr lang="en-US" sz="1100" b="0" i="0" u="sng" strike="noStrike" cap="none" dirty="0" err="1" smtClean="0">
                <a:solidFill>
                  <a:srgbClr val="000000"/>
                </a:solidFill>
                <a:effectLst/>
                <a:latin typeface="Arial"/>
                <a:ea typeface="Arial"/>
                <a:cs typeface="Arial"/>
                <a:sym typeface="Arial"/>
                <a:hlinkClick r:id="rId3"/>
              </a:rPr>
              <a:t>contractor</a:t>
            </a:r>
            <a:r>
              <a:rPr lang="en-US" sz="1100" b="0" i="0" u="none" strike="noStrike" cap="none" dirty="0" smtClean="0">
                <a:solidFill>
                  <a:srgbClr val="000000"/>
                </a:solidFill>
                <a:effectLst/>
                <a:latin typeface="Arial"/>
                <a:ea typeface="Arial"/>
                <a:cs typeface="Arial"/>
                <a:sym typeface="Arial"/>
              </a:rPr>
              <a:t> integrity, compliance with public </a:t>
            </a:r>
            <a:r>
              <a:rPr lang="en-US" sz="1100" b="0" i="0" u="sng" strike="noStrike" cap="none" dirty="0" smtClean="0">
                <a:solidFill>
                  <a:srgbClr val="000000"/>
                </a:solidFill>
                <a:effectLst/>
                <a:latin typeface="Arial"/>
                <a:ea typeface="Arial"/>
                <a:cs typeface="Arial"/>
                <a:sym typeface="Arial"/>
                <a:hlinkClick r:id="rId3"/>
              </a:rPr>
              <a:t>policy</a:t>
            </a:r>
            <a:r>
              <a:rPr lang="en-US" sz="1100" b="0" i="0" u="none" strike="noStrike" cap="none" dirty="0" smtClean="0">
                <a:solidFill>
                  <a:srgbClr val="000000"/>
                </a:solidFill>
                <a:effectLst/>
                <a:latin typeface="Arial"/>
                <a:ea typeface="Arial"/>
                <a:cs typeface="Arial"/>
                <a:sym typeface="Arial"/>
              </a:rPr>
              <a:t>, record of past performance, and financial and technical resources. See also </a:t>
            </a:r>
            <a:r>
              <a:rPr lang="en-US" sz="1100" b="0" i="0" u="sng" strike="noStrike" cap="none" dirty="0" smtClean="0">
                <a:solidFill>
                  <a:srgbClr val="000000"/>
                </a:solidFill>
                <a:effectLst/>
                <a:latin typeface="Arial"/>
                <a:ea typeface="Arial"/>
                <a:cs typeface="Arial"/>
                <a:sym typeface="Arial"/>
                <a:hlinkClick r:id="rId4"/>
              </a:rPr>
              <a:t>§ 200.213</a:t>
            </a:r>
            <a:r>
              <a:rPr lang="en-US" sz="1100" b="0" i="0" u="none" strike="noStrike" cap="none" dirty="0" smtClean="0">
                <a:solidFill>
                  <a:srgbClr val="000000"/>
                </a:solidFill>
                <a:effectLst/>
                <a:latin typeface="Arial"/>
                <a:ea typeface="Arial"/>
                <a:cs typeface="Arial"/>
                <a:sym typeface="Arial"/>
              </a:rPr>
              <a:t> Suspension and debarment.</a:t>
            </a:r>
            <a:endParaRPr lang="en-US" dirty="0"/>
          </a:p>
        </p:txBody>
      </p:sp>
    </p:spTree>
    <p:extLst>
      <p:ext uri="{BB962C8B-B14F-4D97-AF65-F5344CB8AC3E}">
        <p14:creationId xmlns:p14="http://schemas.microsoft.com/office/powerpoint/2010/main" val="17501983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smtClean="0">
                <a:latin typeface="Arial" panose="020B0604020202020204" pitchFamily="34" charset="0"/>
                <a:cs typeface="Arial" panose="020B0604020202020204" pitchFamily="34" charset="0"/>
              </a:rPr>
              <a:t>organizations are required to maintain records that show the history of their procurement such as grocery receipts, purchase orders and if an organization chooses to compare price quotes and choose the store with the lowest price, this documentation must be maintained.  An organization’s procedures should outline the specific records that will be maintained and the length of time they will be kept. Remember, organizations are required to keep records for the current program year, plus three prior program years unless there is an outstanding audit, which could require an organization to keep records longer.  </a:t>
            </a:r>
          </a:p>
          <a:p>
            <a:endParaRPr lang="en-US" dirty="0" smtClean="0"/>
          </a:p>
          <a:p>
            <a:pPr marL="0" indent="0">
              <a:spcBef>
                <a:spcPts val="0"/>
              </a:spcBef>
              <a:buNone/>
            </a:pPr>
            <a:r>
              <a:rPr lang="en-US" sz="1100" b="1" dirty="0" smtClean="0">
                <a:latin typeface="Arial" panose="020B0604020202020204" pitchFamily="34" charset="0"/>
                <a:cs typeface="Arial" panose="020B0604020202020204" pitchFamily="34" charset="0"/>
              </a:rPr>
              <a:t>2 </a:t>
            </a:r>
            <a:r>
              <a:rPr lang="en-US" sz="1100" b="1" i="1" dirty="0" smtClean="0">
                <a:latin typeface="Arial" panose="020B0604020202020204" pitchFamily="34" charset="0"/>
                <a:cs typeface="Arial" panose="020B0604020202020204" pitchFamily="34" charset="0"/>
              </a:rPr>
              <a:t>CFR</a:t>
            </a:r>
            <a:r>
              <a:rPr lang="en-US" sz="1100" b="1" dirty="0" smtClean="0">
                <a:latin typeface="Arial" panose="020B0604020202020204" pitchFamily="34" charset="0"/>
                <a:cs typeface="Arial" panose="020B0604020202020204" pitchFamily="34" charset="0"/>
              </a:rPr>
              <a:t>, Section 200.318(</a:t>
            </a:r>
            <a:r>
              <a:rPr lang="en-US" sz="1100" b="1" dirty="0" err="1" smtClean="0">
                <a:latin typeface="Arial" panose="020B0604020202020204" pitchFamily="34" charset="0"/>
                <a:cs typeface="Arial" panose="020B0604020202020204" pitchFamily="34" charset="0"/>
              </a:rPr>
              <a:t>i</a:t>
            </a:r>
            <a:r>
              <a:rPr lang="en-US" sz="1100" b="1" dirty="0" smtClean="0">
                <a:latin typeface="Arial" panose="020B0604020202020204" pitchFamily="34" charset="0"/>
                <a:cs typeface="Arial" panose="020B0604020202020204" pitchFamily="34" charset="0"/>
              </a:rPr>
              <a:t>)</a:t>
            </a:r>
          </a:p>
          <a:p>
            <a:pPr marL="0" indent="0">
              <a:spcBef>
                <a:spcPts val="0"/>
              </a:spcBef>
              <a:buNone/>
            </a:pPr>
            <a:endParaRPr lang="en-US" sz="200" dirty="0" smtClean="0">
              <a:latin typeface="Arial" panose="020B0604020202020204" pitchFamily="34" charset="0"/>
              <a:cs typeface="Arial" panose="020B0604020202020204" pitchFamily="34" charset="0"/>
            </a:endParaRPr>
          </a:p>
          <a:p>
            <a:pPr marL="0" indent="0">
              <a:spcBef>
                <a:spcPts val="0"/>
              </a:spcBef>
              <a:buNone/>
            </a:pPr>
            <a:r>
              <a:rPr lang="en-US" sz="1100" b="1" i="0" u="none" strike="noStrike" cap="none" dirty="0" smtClean="0">
                <a:solidFill>
                  <a:srgbClr val="000000"/>
                </a:solidFill>
                <a:effectLst/>
                <a:latin typeface="Arial"/>
                <a:ea typeface="Arial"/>
                <a:cs typeface="Arial"/>
                <a:sym typeface="Arial"/>
              </a:rPr>
              <a:t>(</a:t>
            </a:r>
            <a:r>
              <a:rPr lang="en-US" sz="1100" b="1" i="0" u="none" strike="noStrike" cap="none" dirty="0" err="1" smtClean="0">
                <a:solidFill>
                  <a:srgbClr val="000000"/>
                </a:solidFill>
                <a:effectLst/>
                <a:latin typeface="Arial"/>
                <a:ea typeface="Arial"/>
                <a:cs typeface="Arial"/>
                <a:sym typeface="Arial"/>
              </a:rPr>
              <a:t>i</a:t>
            </a:r>
            <a:r>
              <a:rPr lang="en-US" sz="1100" b="1" i="0" u="none" strike="noStrike" cap="none" dirty="0" smtClean="0">
                <a:solidFill>
                  <a:srgbClr val="000000"/>
                </a:solidFill>
                <a:effectLst/>
                <a:latin typeface="Arial"/>
                <a:ea typeface="Arial"/>
                <a:cs typeface="Arial"/>
                <a:sym typeface="Arial"/>
              </a:rPr>
              <a:t>)</a:t>
            </a:r>
            <a:r>
              <a:rPr lang="en-US" sz="1100" b="0" i="0" u="none" strike="noStrike" cap="none" dirty="0" smtClean="0">
                <a:solidFill>
                  <a:srgbClr val="000000"/>
                </a:solidFill>
                <a:effectLst/>
                <a:latin typeface="Arial"/>
                <a:ea typeface="Arial"/>
                <a:cs typeface="Arial"/>
                <a:sym typeface="Arial"/>
              </a:rPr>
              <a:t> The </a:t>
            </a:r>
            <a:r>
              <a:rPr lang="en-US" sz="1100" b="0" i="0" u="sng" strike="noStrike" cap="none" dirty="0" smtClean="0">
                <a:solidFill>
                  <a:srgbClr val="000000"/>
                </a:solidFill>
                <a:effectLst/>
                <a:latin typeface="Arial"/>
                <a:ea typeface="Arial"/>
                <a:cs typeface="Arial"/>
                <a:sym typeface="Arial"/>
                <a:hlinkClick r:id="rId3"/>
              </a:rPr>
              <a:t>non-Federal entity</a:t>
            </a:r>
            <a:r>
              <a:rPr lang="en-US" sz="1100" b="0" i="0" u="none" strike="noStrike" cap="none" dirty="0" smtClean="0">
                <a:solidFill>
                  <a:srgbClr val="000000"/>
                </a:solidFill>
                <a:effectLst/>
                <a:latin typeface="Arial"/>
                <a:ea typeface="Arial"/>
                <a:cs typeface="Arial"/>
                <a:sym typeface="Arial"/>
              </a:rPr>
              <a:t> must maintain records sufficient to detail the history of procurement. These records will include, but are not necessarily limited to the following: rationale for the method of procurement, selection of </a:t>
            </a:r>
            <a:r>
              <a:rPr lang="en-US" sz="1100" b="0" i="0" u="sng" strike="noStrike" cap="none" dirty="0" err="1" smtClean="0">
                <a:solidFill>
                  <a:srgbClr val="000000"/>
                </a:solidFill>
                <a:effectLst/>
                <a:latin typeface="Arial"/>
                <a:ea typeface="Arial"/>
                <a:cs typeface="Arial"/>
                <a:sym typeface="Arial"/>
                <a:hlinkClick r:id="rId3"/>
              </a:rPr>
              <a:t>contract</a:t>
            </a:r>
            <a:r>
              <a:rPr lang="en-US" sz="1100" b="0" i="0" u="none" strike="noStrike" cap="none" dirty="0" err="1" smtClean="0">
                <a:solidFill>
                  <a:srgbClr val="000000"/>
                </a:solidFill>
                <a:effectLst/>
                <a:latin typeface="Arial"/>
                <a:ea typeface="Arial"/>
                <a:cs typeface="Arial"/>
                <a:sym typeface="Arial"/>
              </a:rPr>
              <a:t>type</a:t>
            </a:r>
            <a:r>
              <a:rPr lang="en-US" sz="1100" b="0" i="0" u="none" strike="noStrike" cap="none" dirty="0" smtClean="0">
                <a:solidFill>
                  <a:srgbClr val="000000"/>
                </a:solidFill>
                <a:effectLst/>
                <a:latin typeface="Arial"/>
                <a:ea typeface="Arial"/>
                <a:cs typeface="Arial"/>
                <a:sym typeface="Arial"/>
              </a:rPr>
              <a:t>, </a:t>
            </a:r>
            <a:r>
              <a:rPr lang="en-US" sz="1100" b="0" i="0" u="sng" strike="noStrike" cap="none" dirty="0" smtClean="0">
                <a:solidFill>
                  <a:srgbClr val="000000"/>
                </a:solidFill>
                <a:effectLst/>
                <a:latin typeface="Arial"/>
                <a:ea typeface="Arial"/>
                <a:cs typeface="Arial"/>
                <a:sym typeface="Arial"/>
                <a:hlinkClick r:id="rId3"/>
              </a:rPr>
              <a:t>contractor</a:t>
            </a:r>
            <a:r>
              <a:rPr lang="en-US" sz="1100" b="0" i="0" u="none" strike="noStrike" cap="none" dirty="0" smtClean="0">
                <a:solidFill>
                  <a:srgbClr val="000000"/>
                </a:solidFill>
                <a:effectLst/>
                <a:latin typeface="Arial"/>
                <a:ea typeface="Arial"/>
                <a:cs typeface="Arial"/>
                <a:sym typeface="Arial"/>
              </a:rPr>
              <a:t> selection or rejection, and the basis for the </a:t>
            </a:r>
            <a:r>
              <a:rPr lang="en-US" sz="1100" b="0" i="0" u="sng" strike="noStrike" cap="none" dirty="0" smtClean="0">
                <a:solidFill>
                  <a:srgbClr val="000000"/>
                </a:solidFill>
                <a:effectLst/>
                <a:latin typeface="Arial"/>
                <a:ea typeface="Arial"/>
                <a:cs typeface="Arial"/>
                <a:sym typeface="Arial"/>
                <a:hlinkClick r:id="rId3"/>
              </a:rPr>
              <a:t>contract</a:t>
            </a:r>
            <a:r>
              <a:rPr lang="en-US" sz="1100" b="0" i="0" u="none" strike="noStrike" cap="none" dirty="0" smtClean="0">
                <a:solidFill>
                  <a:srgbClr val="000000"/>
                </a:solidFill>
                <a:effectLst/>
                <a:latin typeface="Arial"/>
                <a:ea typeface="Arial"/>
                <a:cs typeface="Arial"/>
                <a:sym typeface="Arial"/>
              </a:rPr>
              <a:t> price.</a:t>
            </a:r>
            <a:endParaRPr lang="en-US" dirty="0"/>
          </a:p>
        </p:txBody>
      </p:sp>
    </p:spTree>
    <p:extLst>
      <p:ext uri="{BB962C8B-B14F-4D97-AF65-F5344CB8AC3E}">
        <p14:creationId xmlns:p14="http://schemas.microsoft.com/office/powerpoint/2010/main" val="36274939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smtClean="0">
                <a:latin typeface="Arial" panose="020B0604020202020204" pitchFamily="34" charset="0"/>
                <a:cs typeface="Arial" panose="020B0604020202020204" pitchFamily="34" charset="0"/>
              </a:rPr>
              <a:t>This applies to organizations with contracts. If your organization has a contract, please see the Formal</a:t>
            </a:r>
            <a:r>
              <a:rPr lang="en-US" b="1" baseline="0" dirty="0" smtClean="0">
                <a:latin typeface="Arial" panose="020B0604020202020204" pitchFamily="34" charset="0"/>
                <a:cs typeface="Arial" panose="020B0604020202020204" pitchFamily="34" charset="0"/>
              </a:rPr>
              <a:t> Procurement training for more information on these procurement procedures.</a:t>
            </a:r>
            <a:endParaRPr lang="en-US" b="1" dirty="0" smtClean="0">
              <a:latin typeface="Arial" panose="020B0604020202020204" pitchFamily="34" charset="0"/>
              <a:cs typeface="Arial" panose="020B0604020202020204" pitchFamily="34" charset="0"/>
            </a:endParaRPr>
          </a:p>
          <a:p>
            <a:endParaRPr lang="en-US" sz="1100" b="1" i="0" u="none" strike="noStrike" cap="none" dirty="0" smtClean="0">
              <a:solidFill>
                <a:srgbClr val="000000"/>
              </a:solidFill>
              <a:effectLst/>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(k)</a:t>
            </a:r>
            <a:r>
              <a:rPr lang="en-US" sz="1100" b="0" i="0" u="none" strike="noStrike" cap="none" dirty="0" smtClean="0">
                <a:solidFill>
                  <a:srgbClr val="000000"/>
                </a:solidFill>
                <a:effectLst/>
                <a:latin typeface="Arial"/>
                <a:ea typeface="Arial"/>
                <a:cs typeface="Arial"/>
                <a:sym typeface="Arial"/>
              </a:rPr>
              <a:t> The </a:t>
            </a:r>
            <a:r>
              <a:rPr lang="en-US" sz="1100" b="0" i="0" u="sng" strike="noStrike" cap="none" dirty="0" smtClean="0">
                <a:solidFill>
                  <a:srgbClr val="000000"/>
                </a:solidFill>
                <a:effectLst/>
                <a:latin typeface="Arial"/>
                <a:ea typeface="Arial"/>
                <a:cs typeface="Arial"/>
                <a:sym typeface="Arial"/>
                <a:hlinkClick r:id="rId3"/>
              </a:rPr>
              <a:t>non-Federal entity</a:t>
            </a:r>
            <a:r>
              <a:rPr lang="en-US" sz="1100" b="0" i="0" u="none" strike="noStrike" cap="none" dirty="0" smtClean="0">
                <a:solidFill>
                  <a:srgbClr val="000000"/>
                </a:solidFill>
                <a:effectLst/>
                <a:latin typeface="Arial"/>
                <a:ea typeface="Arial"/>
                <a:cs typeface="Arial"/>
                <a:sym typeface="Arial"/>
              </a:rPr>
              <a:t> alone must be responsible, in accordance with good administrative practice and sound business judgment, for the settlement of all contractual and administrative issues arising out of procurements. These issues include, but are not limited to, source evaluation, protests, disputes, and claims. These standards do not relieve the </a:t>
            </a:r>
            <a:r>
              <a:rPr lang="en-US" sz="1100" b="0" i="0" u="sng" strike="noStrike" cap="none" dirty="0" smtClean="0">
                <a:solidFill>
                  <a:srgbClr val="000000"/>
                </a:solidFill>
                <a:effectLst/>
                <a:latin typeface="Arial"/>
                <a:ea typeface="Arial"/>
                <a:cs typeface="Arial"/>
                <a:sym typeface="Arial"/>
                <a:hlinkClick r:id="rId3"/>
              </a:rPr>
              <a:t>non-Federal entity</a:t>
            </a:r>
            <a:r>
              <a:rPr lang="en-US" sz="1100" b="0" i="0" u="none" strike="noStrike" cap="none" dirty="0" smtClean="0">
                <a:solidFill>
                  <a:srgbClr val="000000"/>
                </a:solidFill>
                <a:effectLst/>
                <a:latin typeface="Arial"/>
                <a:ea typeface="Arial"/>
                <a:cs typeface="Arial"/>
                <a:sym typeface="Arial"/>
              </a:rPr>
              <a:t> of any contractual responsibilities under its contracts. The </a:t>
            </a:r>
            <a:r>
              <a:rPr lang="en-US" sz="1100" b="0" i="0" u="sng" strike="noStrike" cap="none" dirty="0" smtClean="0">
                <a:solidFill>
                  <a:srgbClr val="000000"/>
                </a:solidFill>
                <a:effectLst/>
                <a:latin typeface="Arial"/>
                <a:ea typeface="Arial"/>
                <a:cs typeface="Arial"/>
                <a:sym typeface="Arial"/>
                <a:hlinkClick r:id="rId3"/>
              </a:rPr>
              <a:t>Federal awarding agency</a:t>
            </a:r>
            <a:r>
              <a:rPr lang="en-US" sz="1100" b="0" i="0" u="none" strike="noStrike" cap="none" dirty="0" smtClean="0">
                <a:solidFill>
                  <a:srgbClr val="000000"/>
                </a:solidFill>
                <a:effectLst/>
                <a:latin typeface="Arial"/>
                <a:ea typeface="Arial"/>
                <a:cs typeface="Arial"/>
                <a:sym typeface="Arial"/>
              </a:rPr>
              <a:t> will not substitute its judgment for that of the </a:t>
            </a:r>
            <a:r>
              <a:rPr lang="en-US" sz="1100" b="0" i="0" u="sng" strike="noStrike" cap="none" dirty="0" smtClean="0">
                <a:solidFill>
                  <a:srgbClr val="000000"/>
                </a:solidFill>
                <a:effectLst/>
                <a:latin typeface="Arial"/>
                <a:ea typeface="Arial"/>
                <a:cs typeface="Arial"/>
                <a:sym typeface="Arial"/>
                <a:hlinkClick r:id="rId3"/>
              </a:rPr>
              <a:t>non-Federal entity</a:t>
            </a:r>
            <a:r>
              <a:rPr lang="en-US" sz="1100" b="0" i="0" u="none" strike="noStrike" cap="none" dirty="0" smtClean="0">
                <a:solidFill>
                  <a:srgbClr val="000000"/>
                </a:solidFill>
                <a:effectLst/>
                <a:latin typeface="Arial"/>
                <a:ea typeface="Arial"/>
                <a:cs typeface="Arial"/>
                <a:sym typeface="Arial"/>
              </a:rPr>
              <a:t> unless the matter is primarily a Federal concern. Violations of law will be referred to the local, </a:t>
            </a:r>
            <a:r>
              <a:rPr lang="en-US" sz="1100" b="0" i="0" u="sng" strike="noStrike" cap="none" dirty="0" smtClean="0">
                <a:solidFill>
                  <a:srgbClr val="000000"/>
                </a:solidFill>
                <a:effectLst/>
                <a:latin typeface="Arial"/>
                <a:ea typeface="Arial"/>
                <a:cs typeface="Arial"/>
                <a:sym typeface="Arial"/>
                <a:hlinkClick r:id="rId3"/>
              </a:rPr>
              <a:t>state</a:t>
            </a:r>
            <a:r>
              <a:rPr lang="en-US" sz="1100" b="0" i="0" u="none" strike="noStrike" cap="none" dirty="0" smtClean="0">
                <a:solidFill>
                  <a:srgbClr val="000000"/>
                </a:solidFill>
                <a:effectLst/>
                <a:latin typeface="Arial"/>
                <a:ea typeface="Arial"/>
                <a:cs typeface="Arial"/>
                <a:sym typeface="Arial"/>
              </a:rPr>
              <a:t>, or Federal authority having proper jurisdiction.</a:t>
            </a:r>
            <a:endParaRPr lang="en-US" dirty="0"/>
          </a:p>
        </p:txBody>
      </p:sp>
    </p:spTree>
    <p:extLst>
      <p:ext uri="{BB962C8B-B14F-4D97-AF65-F5344CB8AC3E}">
        <p14:creationId xmlns:p14="http://schemas.microsoft.com/office/powerpoint/2010/main" val="29035494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100" b="1" i="0" u="none" strike="noStrike" cap="none" dirty="0" smtClean="0">
              <a:solidFill>
                <a:srgbClr val="000000"/>
              </a:solidFill>
              <a:effectLst/>
              <a:latin typeface="Arial"/>
              <a:ea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smtClean="0">
                <a:latin typeface="Arial" panose="020B0604020202020204" pitchFamily="34" charset="0"/>
                <a:cs typeface="Arial" panose="020B0604020202020204" pitchFamily="34" charset="0"/>
              </a:rPr>
              <a:t>This applies to organizations with contracts. If your organization has a contract, please see the Formal</a:t>
            </a:r>
            <a:r>
              <a:rPr lang="en-US" b="1" baseline="0" dirty="0" smtClean="0">
                <a:latin typeface="Arial" panose="020B0604020202020204" pitchFamily="34" charset="0"/>
                <a:cs typeface="Arial" panose="020B0604020202020204" pitchFamily="34" charset="0"/>
              </a:rPr>
              <a:t> Procurement training for more information on these procurement procedures.</a:t>
            </a:r>
            <a:endParaRPr lang="en-US" b="1" dirty="0" smtClean="0">
              <a:latin typeface="Arial" panose="020B0604020202020204" pitchFamily="34" charset="0"/>
              <a:cs typeface="Arial" panose="020B0604020202020204" pitchFamily="34" charset="0"/>
            </a:endParaRPr>
          </a:p>
          <a:p>
            <a:endParaRPr lang="en-US" dirty="0" smtClean="0"/>
          </a:p>
          <a:p>
            <a:endParaRPr lang="en-US" sz="1100" b="1" i="0" u="none" strike="noStrike" cap="none" dirty="0" smtClean="0">
              <a:solidFill>
                <a:srgbClr val="000000"/>
              </a:solidFill>
              <a:effectLst/>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-don’t read-</a:t>
            </a:r>
          </a:p>
          <a:p>
            <a:endParaRPr lang="en-US" sz="1100" b="1" i="0" u="none" strike="noStrike" cap="none" dirty="0" smtClean="0">
              <a:solidFill>
                <a:srgbClr val="000000"/>
              </a:solidFill>
              <a:effectLst/>
              <a:latin typeface="Arial"/>
              <a:ea typeface="Arial"/>
              <a:cs typeface="Arial"/>
              <a:sym typeface="Arial"/>
            </a:endParaRPr>
          </a:p>
          <a:p>
            <a:endParaRPr lang="en-US" sz="1100" b="1" i="0" u="none" strike="noStrike" cap="none" dirty="0" smtClean="0">
              <a:solidFill>
                <a:srgbClr val="000000"/>
              </a:solidFill>
              <a:effectLst/>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(a)</a:t>
            </a:r>
            <a:r>
              <a:rPr lang="en-US" sz="1100" b="0" i="0" u="none" strike="noStrike" cap="none" dirty="0" smtClean="0">
                <a:solidFill>
                  <a:srgbClr val="000000"/>
                </a:solidFill>
                <a:effectLst/>
                <a:latin typeface="Arial"/>
                <a:ea typeface="Arial"/>
                <a:cs typeface="Arial"/>
                <a:sym typeface="Arial"/>
              </a:rPr>
              <a:t> All procurement transactions must be conducted in a manner providing full and open competition consistent with the standards of this section. In order to ensure objective </a:t>
            </a:r>
            <a:r>
              <a:rPr lang="en-US" sz="1100" b="0" i="0" u="sng" strike="noStrike" cap="none" dirty="0" smtClean="0">
                <a:solidFill>
                  <a:srgbClr val="000000"/>
                </a:solidFill>
                <a:effectLst/>
                <a:latin typeface="Arial"/>
                <a:ea typeface="Arial"/>
                <a:cs typeface="Arial"/>
                <a:sym typeface="Arial"/>
                <a:hlinkClick r:id="rId3"/>
              </a:rPr>
              <a:t>contractor</a:t>
            </a:r>
            <a:r>
              <a:rPr lang="en-US" sz="1100" b="0" i="0" u="none" strike="noStrike" cap="none" dirty="0" smtClean="0">
                <a:solidFill>
                  <a:srgbClr val="000000"/>
                </a:solidFill>
                <a:effectLst/>
                <a:latin typeface="Arial"/>
                <a:ea typeface="Arial"/>
                <a:cs typeface="Arial"/>
                <a:sym typeface="Arial"/>
              </a:rPr>
              <a:t> performance and eliminate unfair competitive advantage, </a:t>
            </a:r>
            <a:r>
              <a:rPr lang="en-US" sz="1100" b="0" i="0" u="sng" strike="noStrike" cap="none" dirty="0" smtClean="0">
                <a:solidFill>
                  <a:srgbClr val="000000"/>
                </a:solidFill>
                <a:effectLst/>
                <a:latin typeface="Arial"/>
                <a:ea typeface="Arial"/>
                <a:cs typeface="Arial"/>
                <a:sym typeface="Arial"/>
                <a:hlinkClick r:id="rId3"/>
              </a:rPr>
              <a:t>contractors</a:t>
            </a:r>
            <a:r>
              <a:rPr lang="en-US" sz="1100" b="0" i="0" u="none" strike="noStrike" cap="none" dirty="0" smtClean="0">
                <a:solidFill>
                  <a:srgbClr val="000000"/>
                </a:solidFill>
                <a:effectLst/>
                <a:latin typeface="Arial"/>
                <a:ea typeface="Arial"/>
                <a:cs typeface="Arial"/>
                <a:sym typeface="Arial"/>
              </a:rPr>
              <a:t> that develop or draft specifications, requirements, statements of work, or invitations for bids or requests for proposals must be excluded from competing for such procurements. Some of the situations considered to be restrictive of competition include but are not limited to:</a:t>
            </a:r>
          </a:p>
          <a:p>
            <a:r>
              <a:rPr lang="en-US" sz="1100" b="1" i="0" u="none" strike="noStrike" cap="none" dirty="0" smtClean="0">
                <a:solidFill>
                  <a:srgbClr val="000000"/>
                </a:solidFill>
                <a:effectLst/>
                <a:latin typeface="Arial"/>
                <a:ea typeface="Arial"/>
                <a:cs typeface="Arial"/>
                <a:sym typeface="Arial"/>
              </a:rPr>
              <a:t>(1)</a:t>
            </a:r>
            <a:r>
              <a:rPr lang="en-US" sz="1100" b="0" i="0" u="none" strike="noStrike" cap="none" dirty="0" smtClean="0">
                <a:solidFill>
                  <a:srgbClr val="000000"/>
                </a:solidFill>
                <a:effectLst/>
                <a:latin typeface="Arial"/>
                <a:ea typeface="Arial"/>
                <a:cs typeface="Arial"/>
                <a:sym typeface="Arial"/>
              </a:rPr>
              <a:t> Placing unreasonable requirements on firms in order for them to qualify to do business;</a:t>
            </a:r>
          </a:p>
          <a:p>
            <a:r>
              <a:rPr lang="en-US" sz="1100" b="1" i="0" u="none" strike="noStrike" cap="none"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Requiring unnecessary experience and excessive bonding;</a:t>
            </a:r>
          </a:p>
          <a:p>
            <a:r>
              <a:rPr lang="en-US" sz="1100" b="1" i="0" u="none" strike="noStrike" cap="none" dirty="0" smtClean="0">
                <a:solidFill>
                  <a:srgbClr val="000000"/>
                </a:solidFill>
                <a:effectLst/>
                <a:latin typeface="Arial"/>
                <a:ea typeface="Arial"/>
                <a:cs typeface="Arial"/>
                <a:sym typeface="Arial"/>
              </a:rPr>
              <a:t>(3)</a:t>
            </a:r>
            <a:r>
              <a:rPr lang="en-US" sz="1100" b="0" i="0" u="none" strike="noStrike" cap="none" dirty="0" smtClean="0">
                <a:solidFill>
                  <a:srgbClr val="000000"/>
                </a:solidFill>
                <a:effectLst/>
                <a:latin typeface="Arial"/>
                <a:ea typeface="Arial"/>
                <a:cs typeface="Arial"/>
                <a:sym typeface="Arial"/>
              </a:rPr>
              <a:t> Noncompetitive pricing practices between firms or between affiliated companies;</a:t>
            </a:r>
          </a:p>
          <a:p>
            <a:r>
              <a:rPr lang="en-US" sz="1100" b="1" i="0" u="none" strike="noStrike" cap="none" dirty="0" smtClean="0">
                <a:solidFill>
                  <a:srgbClr val="000000"/>
                </a:solidFill>
                <a:effectLst/>
                <a:latin typeface="Arial"/>
                <a:ea typeface="Arial"/>
                <a:cs typeface="Arial"/>
                <a:sym typeface="Arial"/>
              </a:rPr>
              <a:t>(4)</a:t>
            </a:r>
            <a:r>
              <a:rPr lang="en-US" sz="1100" b="0" i="0" u="none" strike="noStrike" cap="none" dirty="0" smtClean="0">
                <a:solidFill>
                  <a:srgbClr val="000000"/>
                </a:solidFill>
                <a:effectLst/>
                <a:latin typeface="Arial"/>
                <a:ea typeface="Arial"/>
                <a:cs typeface="Arial"/>
                <a:sym typeface="Arial"/>
              </a:rPr>
              <a:t> Noncompetitive </a:t>
            </a:r>
            <a:r>
              <a:rPr lang="en-US" sz="1100" b="0" i="0" u="sng" strike="noStrike" cap="none" dirty="0" smtClean="0">
                <a:solidFill>
                  <a:srgbClr val="000000"/>
                </a:solidFill>
                <a:effectLst/>
                <a:latin typeface="Arial"/>
                <a:ea typeface="Arial"/>
                <a:cs typeface="Arial"/>
                <a:sym typeface="Arial"/>
                <a:hlinkClick r:id="rId3"/>
              </a:rPr>
              <a:t>contracts</a:t>
            </a:r>
            <a:r>
              <a:rPr lang="en-US" sz="1100" b="0" i="0" u="none" strike="noStrike" cap="none" dirty="0" smtClean="0">
                <a:solidFill>
                  <a:srgbClr val="000000"/>
                </a:solidFill>
                <a:effectLst/>
                <a:latin typeface="Arial"/>
                <a:ea typeface="Arial"/>
                <a:cs typeface="Arial"/>
                <a:sym typeface="Arial"/>
              </a:rPr>
              <a:t> to consultants that are on retainer </a:t>
            </a:r>
            <a:r>
              <a:rPr lang="en-US" sz="1100" b="0" i="0" u="sng" strike="noStrike" cap="none" dirty="0" smtClean="0">
                <a:solidFill>
                  <a:srgbClr val="000000"/>
                </a:solidFill>
                <a:effectLst/>
                <a:latin typeface="Arial"/>
                <a:ea typeface="Arial"/>
                <a:cs typeface="Arial"/>
                <a:sym typeface="Arial"/>
                <a:hlinkClick r:id="rId3"/>
              </a:rPr>
              <a:t>contracts</a:t>
            </a:r>
            <a:r>
              <a:rPr lang="en-US" sz="1100" b="0" i="0" u="none" strike="noStrike" cap="none" dirty="0" smtClean="0">
                <a:solidFill>
                  <a:srgbClr val="000000"/>
                </a:solidFill>
                <a:effectLst/>
                <a:latin typeface="Arial"/>
                <a:ea typeface="Arial"/>
                <a:cs typeface="Arial"/>
                <a:sym typeface="Arial"/>
              </a:rPr>
              <a:t>;</a:t>
            </a:r>
          </a:p>
          <a:p>
            <a:r>
              <a:rPr lang="en-US" sz="1100" b="1" i="0" u="none" strike="noStrike" cap="none" dirty="0" smtClean="0">
                <a:solidFill>
                  <a:srgbClr val="000000"/>
                </a:solidFill>
                <a:effectLst/>
                <a:latin typeface="Arial"/>
                <a:ea typeface="Arial"/>
                <a:cs typeface="Arial"/>
                <a:sym typeface="Arial"/>
              </a:rPr>
              <a:t>(5)</a:t>
            </a:r>
            <a:r>
              <a:rPr lang="en-US" sz="1100" b="0" i="0" u="none" strike="noStrike" cap="none" dirty="0" smtClean="0">
                <a:solidFill>
                  <a:srgbClr val="000000"/>
                </a:solidFill>
                <a:effectLst/>
                <a:latin typeface="Arial"/>
                <a:ea typeface="Arial"/>
                <a:cs typeface="Arial"/>
                <a:sym typeface="Arial"/>
              </a:rPr>
              <a:t> Organizational conflicts of interest;</a:t>
            </a:r>
          </a:p>
          <a:p>
            <a:r>
              <a:rPr lang="en-US" sz="1100" b="1" i="0" u="none" strike="noStrike" cap="none" dirty="0" smtClean="0">
                <a:solidFill>
                  <a:srgbClr val="000000"/>
                </a:solidFill>
                <a:effectLst/>
                <a:latin typeface="Arial"/>
                <a:ea typeface="Arial"/>
                <a:cs typeface="Arial"/>
                <a:sym typeface="Arial"/>
              </a:rPr>
              <a:t>(6)</a:t>
            </a:r>
            <a:r>
              <a:rPr lang="en-US" sz="1100" b="0" i="0" u="none" strike="noStrike" cap="none" dirty="0" smtClean="0">
                <a:solidFill>
                  <a:srgbClr val="000000"/>
                </a:solidFill>
                <a:effectLst/>
                <a:latin typeface="Arial"/>
                <a:ea typeface="Arial"/>
                <a:cs typeface="Arial"/>
                <a:sym typeface="Arial"/>
              </a:rPr>
              <a:t> Specifying only a “brand name” product instead of allowing “an equal” product to be offered and describing the performance or other relevant requirements of the procurement; and</a:t>
            </a:r>
          </a:p>
          <a:p>
            <a:r>
              <a:rPr lang="en-US" sz="1100" b="1" i="0" u="none" strike="noStrike" cap="none" dirty="0" smtClean="0">
                <a:solidFill>
                  <a:srgbClr val="000000"/>
                </a:solidFill>
                <a:effectLst/>
                <a:latin typeface="Arial"/>
                <a:ea typeface="Arial"/>
                <a:cs typeface="Arial"/>
                <a:sym typeface="Arial"/>
              </a:rPr>
              <a:t>(7)</a:t>
            </a:r>
            <a:r>
              <a:rPr lang="en-US" sz="1100" b="0" i="0" u="none" strike="noStrike" cap="none" dirty="0" smtClean="0">
                <a:solidFill>
                  <a:srgbClr val="000000"/>
                </a:solidFill>
                <a:effectLst/>
                <a:latin typeface="Arial"/>
                <a:ea typeface="Arial"/>
                <a:cs typeface="Arial"/>
                <a:sym typeface="Arial"/>
              </a:rPr>
              <a:t> Any arbitrary action in the procurement process.</a:t>
            </a:r>
          </a:p>
          <a:p>
            <a:endParaRPr lang="en-US" dirty="0"/>
          </a:p>
        </p:txBody>
      </p:sp>
    </p:spTree>
    <p:extLst>
      <p:ext uri="{BB962C8B-B14F-4D97-AF65-F5344CB8AC3E}">
        <p14:creationId xmlns:p14="http://schemas.microsoft.com/office/powerpoint/2010/main" val="3451034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defTabSz="1241676">
              <a:buNone/>
              <a:defRPr/>
            </a:pPr>
            <a:r>
              <a:rPr lang="en-US" sz="1100" dirty="0" smtClean="0">
                <a:latin typeface="Arial" panose="020B0604020202020204" pitchFamily="34" charset="0"/>
                <a:cs typeface="Arial" panose="020B0604020202020204" pitchFamily="34" charset="0"/>
              </a:rPr>
              <a:t>organizations may not be familiar with this term because its fairly new to federal regulations. It pertains only to </a:t>
            </a:r>
            <a:r>
              <a:rPr lang="en-US" sz="1100" b="1" dirty="0" smtClean="0">
                <a:latin typeface="Arial" panose="020B0604020202020204" pitchFamily="34" charset="0"/>
                <a:cs typeface="Arial" panose="020B0604020202020204" pitchFamily="34" charset="0"/>
              </a:rPr>
              <a:t>single purchase transactions below the micro-purchase threshold</a:t>
            </a:r>
            <a:r>
              <a:rPr lang="en-US" sz="1100" dirty="0" smtClean="0">
                <a:latin typeface="Arial" panose="020B0604020202020204" pitchFamily="34" charset="0"/>
                <a:cs typeface="Arial" panose="020B0604020202020204" pitchFamily="34" charset="0"/>
              </a:rPr>
              <a:t>. The threshold is currently set at $5,000. organizations should be aware that this dollar amount changes from time to time.</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endParaRPr lang="en-US" sz="1100" dirty="0" smtClean="0">
              <a:latin typeface="Arial" panose="020B0604020202020204" pitchFamily="34" charset="0"/>
              <a:cs typeface="Arial" panose="020B0604020202020204" pitchFamily="34" charset="0"/>
            </a:endParaRPr>
          </a:p>
          <a:p>
            <a:pPr marL="139700" marR="0" lvl="0" indent="0" algn="l" defTabSz="1241676" rtl="0" eaLnBrk="1" fontAlgn="auto" latinLnBrk="0" hangingPunct="1">
              <a:lnSpc>
                <a:spcPct val="100000"/>
              </a:lnSpc>
              <a:spcBef>
                <a:spcPts val="0"/>
              </a:spcBef>
              <a:spcAft>
                <a:spcPts val="0"/>
              </a:spcAft>
              <a:buClr>
                <a:srgbClr val="000000"/>
              </a:buClr>
              <a:buSzPts val="1400"/>
              <a:buFont typeface="Arial"/>
              <a:buNone/>
              <a:tabLst/>
              <a:defRPr/>
            </a:pPr>
            <a:r>
              <a:rPr lang="en-US" sz="1100" b="1" baseline="0" dirty="0" smtClean="0">
                <a:latin typeface="Arial" panose="020B0604020202020204" pitchFamily="34" charset="0"/>
                <a:cs typeface="Arial" panose="020B0604020202020204" pitchFamily="34" charset="0"/>
              </a:rPr>
              <a:t>&lt;CHANGE SLIDE&gt;</a:t>
            </a:r>
            <a:endParaRPr lang="en-US" sz="1100" b="1" dirty="0" smtClean="0">
              <a:latin typeface="Arial" panose="020B0604020202020204" pitchFamily="34" charset="0"/>
              <a:cs typeface="Arial" panose="020B0604020202020204" pitchFamily="34" charset="0"/>
            </a:endParaRPr>
          </a:p>
          <a:p>
            <a:pPr marL="139700" indent="0" defTabSz="1241676">
              <a:buNone/>
              <a:defRPr/>
            </a:pPr>
            <a:endParaRPr lang="en-US" sz="1100" dirty="0" smtClean="0">
              <a:latin typeface="Arial" panose="020B0604020202020204" pitchFamily="34" charset="0"/>
              <a:cs typeface="Arial" panose="020B0604020202020204" pitchFamily="34" charset="0"/>
            </a:endParaRPr>
          </a:p>
          <a:p>
            <a:pPr defTabSz="1241676">
              <a:defRPr/>
            </a:pPr>
            <a:endParaRPr lang="en-US" sz="1100" dirty="0" smtClean="0">
              <a:latin typeface="Arial" panose="020B0604020202020204" pitchFamily="34" charset="0"/>
              <a:cs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i="0" u="none" strike="noStrike" cap="none" dirty="0" smtClean="0">
                <a:solidFill>
                  <a:srgbClr val="000000"/>
                </a:solidFill>
                <a:effectLst/>
                <a:latin typeface="Arial"/>
                <a:ea typeface="Arial"/>
                <a:cs typeface="Arial"/>
                <a:sym typeface="Arial"/>
              </a:rPr>
              <a:t>This item</a:t>
            </a:r>
            <a:r>
              <a:rPr lang="en-US" sz="1100" b="1" i="0" u="none" strike="noStrike" cap="none" baseline="0" dirty="0" smtClean="0">
                <a:solidFill>
                  <a:srgbClr val="000000"/>
                </a:solidFill>
                <a:effectLst/>
                <a:latin typeface="Arial"/>
                <a:ea typeface="Arial"/>
                <a:cs typeface="Arial"/>
                <a:sym typeface="Arial"/>
              </a:rPr>
              <a:t> is specific to awarding contracts and does not apply to organizations without contracts. </a:t>
            </a:r>
            <a:r>
              <a:rPr lang="en-US" b="1" dirty="0" smtClean="0">
                <a:latin typeface="Arial" panose="020B0604020202020204" pitchFamily="34" charset="0"/>
                <a:cs typeface="Arial" panose="020B0604020202020204" pitchFamily="34" charset="0"/>
              </a:rPr>
              <a:t>If your organization has a contract, please see the Formal</a:t>
            </a:r>
            <a:r>
              <a:rPr lang="en-US" b="1" baseline="0" dirty="0" smtClean="0">
                <a:latin typeface="Arial" panose="020B0604020202020204" pitchFamily="34" charset="0"/>
                <a:cs typeface="Arial" panose="020B0604020202020204" pitchFamily="34" charset="0"/>
              </a:rPr>
              <a:t> Procurement training for more information on these procurement procedures.</a:t>
            </a:r>
            <a:endParaRPr lang="en-US" b="1" dirty="0" smtClean="0">
              <a:latin typeface="Arial" panose="020B0604020202020204" pitchFamily="34" charset="0"/>
              <a:cs typeface="Arial" panose="020B0604020202020204" pitchFamily="34" charset="0"/>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sz="1100" b="1" i="0" u="none" strike="noStrike" cap="none" baseline="0" dirty="0" smtClean="0">
              <a:solidFill>
                <a:srgbClr val="000000"/>
              </a:solidFill>
              <a:effectLst/>
              <a:latin typeface="Arial"/>
              <a:ea typeface="Arial"/>
              <a:cs typeface="Arial"/>
              <a:sym typeface="Arial"/>
            </a:endParaRPr>
          </a:p>
          <a:p>
            <a:endParaRPr lang="en-US" sz="1100" b="1" i="0" u="none" strike="noStrike" cap="none" dirty="0" smtClean="0">
              <a:solidFill>
                <a:srgbClr val="000000"/>
              </a:solidFill>
              <a:effectLst/>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-don’t read-</a:t>
            </a:r>
          </a:p>
          <a:p>
            <a:endParaRPr lang="en-US" sz="1100" b="1" i="0" u="none" strike="noStrike" cap="none" dirty="0" smtClean="0">
              <a:solidFill>
                <a:srgbClr val="000000"/>
              </a:solidFill>
              <a:effectLst/>
              <a:latin typeface="Arial"/>
              <a:ea typeface="Arial"/>
              <a:cs typeface="Arial"/>
              <a:sym typeface="Arial"/>
            </a:endParaRPr>
          </a:p>
          <a:p>
            <a:endParaRPr lang="en-US" sz="1100" b="1" i="0" u="none" strike="noStrike" cap="none" dirty="0" smtClean="0">
              <a:solidFill>
                <a:srgbClr val="000000"/>
              </a:solidFill>
              <a:effectLst/>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(c)</a:t>
            </a:r>
            <a:r>
              <a:rPr lang="en-US" sz="1100" b="0" i="0" u="none" strike="noStrike" cap="none" dirty="0" smtClean="0">
                <a:solidFill>
                  <a:srgbClr val="000000"/>
                </a:solidFill>
                <a:effectLst/>
                <a:latin typeface="Arial"/>
                <a:ea typeface="Arial"/>
                <a:cs typeface="Arial"/>
                <a:sym typeface="Arial"/>
              </a:rPr>
              <a:t> The </a:t>
            </a:r>
            <a:r>
              <a:rPr lang="en-US" sz="1100" b="0" i="0" u="sng" strike="noStrike" cap="none" dirty="0" smtClean="0">
                <a:solidFill>
                  <a:srgbClr val="000000"/>
                </a:solidFill>
                <a:effectLst/>
                <a:latin typeface="Arial"/>
                <a:ea typeface="Arial"/>
                <a:cs typeface="Arial"/>
                <a:sym typeface="Arial"/>
                <a:hlinkClick r:id="rId3"/>
              </a:rPr>
              <a:t>non-Federal entity</a:t>
            </a:r>
            <a:r>
              <a:rPr lang="en-US" sz="1100" b="0" i="0" u="none" strike="noStrike" cap="none" dirty="0" smtClean="0">
                <a:solidFill>
                  <a:srgbClr val="000000"/>
                </a:solidFill>
                <a:effectLst/>
                <a:latin typeface="Arial"/>
                <a:ea typeface="Arial"/>
                <a:cs typeface="Arial"/>
                <a:sym typeface="Arial"/>
              </a:rPr>
              <a:t> must have written procedures for procurement transactions. These procedures must ensure that all solicitations:</a:t>
            </a:r>
          </a:p>
          <a:p>
            <a:r>
              <a:rPr lang="en-US" sz="1100" b="1" i="0" u="none" strike="noStrike" cap="none" dirty="0" smtClean="0">
                <a:solidFill>
                  <a:srgbClr val="000000"/>
                </a:solidFill>
                <a:effectLst/>
                <a:latin typeface="Arial"/>
                <a:ea typeface="Arial"/>
                <a:cs typeface="Arial"/>
                <a:sym typeface="Arial"/>
              </a:rPr>
              <a:t>(1)</a:t>
            </a:r>
            <a:r>
              <a:rPr lang="en-US" sz="1100" b="0" i="0" u="none" strike="noStrike" cap="none" dirty="0" smtClean="0">
                <a:solidFill>
                  <a:srgbClr val="000000"/>
                </a:solidFill>
                <a:effectLst/>
                <a:latin typeface="Arial"/>
                <a:ea typeface="Arial"/>
                <a:cs typeface="Arial"/>
                <a:sym typeface="Arial"/>
              </a:rPr>
              <a:t> Incorporate a clear and accurate description of the technical requirements for the material, product, or service to be procured. Such description must not, in competitive procurements, contain features which unduly restrict competition. The description may include a statement of the qualitative nature of the material, product or service to be procured and, when necessary, must set forth those minimum essential characteristics and standards to which it must conform if it is to satisfy its intended use. Detailed product specifications should be avoided if at all possible. When it is impractical or uneconomical to make a clear and accurate description of the technical requirements, a “brand name or equivalent” description may be used as a means to define the performance or other salient requirements of procurement. The specific features of the named brand which must be met by offers must be clearly stated; and</a:t>
            </a:r>
          </a:p>
          <a:p>
            <a:endParaRPr lang="en-US" dirty="0"/>
          </a:p>
        </p:txBody>
      </p:sp>
    </p:spTree>
    <p:extLst>
      <p:ext uri="{BB962C8B-B14F-4D97-AF65-F5344CB8AC3E}">
        <p14:creationId xmlns:p14="http://schemas.microsoft.com/office/powerpoint/2010/main" val="3930287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i="0" u="none" strike="noStrike" cap="none" dirty="0" smtClean="0">
                <a:solidFill>
                  <a:srgbClr val="000000"/>
                </a:solidFill>
                <a:effectLst/>
                <a:latin typeface="Arial"/>
                <a:ea typeface="Arial"/>
                <a:cs typeface="Arial"/>
                <a:sym typeface="Arial"/>
              </a:rPr>
              <a:t>This item</a:t>
            </a:r>
            <a:r>
              <a:rPr lang="en-US" sz="1100" b="1" i="0" u="none" strike="noStrike" cap="none" baseline="0" dirty="0" smtClean="0">
                <a:solidFill>
                  <a:srgbClr val="000000"/>
                </a:solidFill>
                <a:effectLst/>
                <a:latin typeface="Arial"/>
                <a:ea typeface="Arial"/>
                <a:cs typeface="Arial"/>
                <a:sym typeface="Arial"/>
              </a:rPr>
              <a:t> is specific to awarding contracts and does not apply to organizations without contracts. </a:t>
            </a:r>
            <a:r>
              <a:rPr lang="en-US" b="1" dirty="0" smtClean="0">
                <a:latin typeface="Arial" panose="020B0604020202020204" pitchFamily="34" charset="0"/>
                <a:cs typeface="Arial" panose="020B0604020202020204" pitchFamily="34" charset="0"/>
              </a:rPr>
              <a:t>If your organization has a contract, please see the Formal</a:t>
            </a:r>
            <a:r>
              <a:rPr lang="en-US" b="1" baseline="0" dirty="0" smtClean="0">
                <a:latin typeface="Arial" panose="020B0604020202020204" pitchFamily="34" charset="0"/>
                <a:cs typeface="Arial" panose="020B0604020202020204" pitchFamily="34" charset="0"/>
              </a:rPr>
              <a:t> Procurement training for more information on these procurement procedures.</a:t>
            </a:r>
            <a:endParaRPr lang="en-US" b="1" dirty="0" smtClean="0">
              <a:latin typeface="Arial" panose="020B0604020202020204" pitchFamily="34" charset="0"/>
              <a:cs typeface="Arial" panose="020B0604020202020204" pitchFamily="34" charset="0"/>
            </a:endParaRPr>
          </a:p>
          <a:p>
            <a:endParaRPr lang="en-US" sz="1100" b="1" i="0" u="none" strike="noStrike" cap="none" dirty="0" smtClean="0">
              <a:solidFill>
                <a:srgbClr val="000000"/>
              </a:solidFill>
              <a:effectLst/>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-don’t read-</a:t>
            </a:r>
          </a:p>
          <a:p>
            <a:endParaRPr lang="en-US" sz="1100" b="1" i="0" u="none" strike="noStrike" cap="none" dirty="0" smtClean="0">
              <a:solidFill>
                <a:srgbClr val="000000"/>
              </a:solidFill>
              <a:effectLst/>
              <a:latin typeface="Arial"/>
              <a:ea typeface="Arial"/>
              <a:cs typeface="Arial"/>
              <a:sym typeface="Arial"/>
            </a:endParaRPr>
          </a:p>
          <a:p>
            <a:endParaRPr lang="en-US" sz="1100" b="1" i="0" u="none" strike="noStrike" cap="none" dirty="0" smtClean="0">
              <a:solidFill>
                <a:srgbClr val="000000"/>
              </a:solidFill>
              <a:effectLst/>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Identify all requirements which the </a:t>
            </a:r>
            <a:r>
              <a:rPr lang="en-US" sz="1100" b="0" i="0" u="none" strike="noStrike" cap="none" dirty="0" err="1" smtClean="0">
                <a:solidFill>
                  <a:srgbClr val="000000"/>
                </a:solidFill>
                <a:effectLst/>
                <a:latin typeface="Arial"/>
                <a:ea typeface="Arial"/>
                <a:cs typeface="Arial"/>
                <a:sym typeface="Arial"/>
              </a:rPr>
              <a:t>offerors</a:t>
            </a:r>
            <a:r>
              <a:rPr lang="en-US" sz="1100" b="0" i="0" u="none" strike="noStrike" cap="none" dirty="0" smtClean="0">
                <a:solidFill>
                  <a:srgbClr val="000000"/>
                </a:solidFill>
                <a:effectLst/>
                <a:latin typeface="Arial"/>
                <a:ea typeface="Arial"/>
                <a:cs typeface="Arial"/>
                <a:sym typeface="Arial"/>
              </a:rPr>
              <a:t> must fulfill and all other factors to be used in evaluating bids or proposals.</a:t>
            </a:r>
            <a:endParaRPr lang="en-US" dirty="0"/>
          </a:p>
        </p:txBody>
      </p:sp>
    </p:spTree>
    <p:extLst>
      <p:ext uri="{BB962C8B-B14F-4D97-AF65-F5344CB8AC3E}">
        <p14:creationId xmlns:p14="http://schemas.microsoft.com/office/powerpoint/2010/main" val="34375958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100" b="1" i="0" u="none" strike="noStrike" cap="none" dirty="0" smtClean="0">
              <a:solidFill>
                <a:srgbClr val="000000"/>
              </a:solidFill>
              <a:effectLst/>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 200.320 Methods of procurement to be followed.</a:t>
            </a:r>
          </a:p>
          <a:p>
            <a:r>
              <a:rPr lang="en-US" sz="1100" b="0" i="0" u="none" strike="noStrike" cap="none" dirty="0" smtClean="0">
                <a:solidFill>
                  <a:srgbClr val="000000"/>
                </a:solidFill>
                <a:effectLst/>
                <a:latin typeface="Arial"/>
                <a:ea typeface="Arial"/>
                <a:cs typeface="Arial"/>
                <a:sym typeface="Arial"/>
              </a:rPr>
              <a:t>The </a:t>
            </a:r>
            <a:r>
              <a:rPr lang="en-US" sz="1100" b="0" i="0" u="sng" strike="noStrike" cap="none" dirty="0" smtClean="0">
                <a:solidFill>
                  <a:srgbClr val="000000"/>
                </a:solidFill>
                <a:effectLst/>
                <a:latin typeface="Arial"/>
                <a:ea typeface="Arial"/>
                <a:cs typeface="Arial"/>
                <a:sym typeface="Arial"/>
                <a:hlinkClick r:id="rId3"/>
              </a:rPr>
              <a:t>non-Federal entity</a:t>
            </a:r>
            <a:r>
              <a:rPr lang="en-US" sz="1100" b="0" i="0" u="none" strike="noStrike" cap="none" dirty="0" smtClean="0">
                <a:solidFill>
                  <a:srgbClr val="000000"/>
                </a:solidFill>
                <a:effectLst/>
                <a:latin typeface="Arial"/>
                <a:ea typeface="Arial"/>
                <a:cs typeface="Arial"/>
                <a:sym typeface="Arial"/>
              </a:rPr>
              <a:t> must use one of the following methods of procurement.</a:t>
            </a:r>
          </a:p>
          <a:p>
            <a:r>
              <a:rPr lang="en-US" sz="1100" b="1" i="0" u="none" strike="noStrike" cap="none" dirty="0" smtClean="0">
                <a:solidFill>
                  <a:srgbClr val="000000"/>
                </a:solidFill>
                <a:effectLst/>
                <a:latin typeface="Arial"/>
                <a:ea typeface="Arial"/>
                <a:cs typeface="Arial"/>
                <a:sym typeface="Arial"/>
              </a:rPr>
              <a:t>(a)</a:t>
            </a:r>
            <a:r>
              <a:rPr lang="en-US" sz="1100" b="0" i="0" u="none" strike="noStrike" cap="none" dirty="0" smtClean="0">
                <a:solidFill>
                  <a:srgbClr val="000000"/>
                </a:solidFill>
                <a:effectLst/>
                <a:latin typeface="Arial"/>
                <a:ea typeface="Arial"/>
                <a:cs typeface="Arial"/>
                <a:sym typeface="Arial"/>
              </a:rPr>
              <a:t> Procurement by </a:t>
            </a:r>
            <a:r>
              <a:rPr lang="en-US" sz="1100" b="0" i="0" u="sng" strike="noStrike" cap="none" dirty="0" smtClean="0">
                <a:solidFill>
                  <a:srgbClr val="000000"/>
                </a:solidFill>
                <a:effectLst/>
                <a:latin typeface="Arial"/>
                <a:ea typeface="Arial"/>
                <a:cs typeface="Arial"/>
                <a:sym typeface="Arial"/>
                <a:hlinkClick r:id="rId3"/>
              </a:rPr>
              <a:t>micro-purchases</a:t>
            </a:r>
            <a:r>
              <a:rPr lang="en-US" sz="1100" b="0" i="0" u="none" strike="noStrike" cap="none" dirty="0" smtClean="0">
                <a:solidFill>
                  <a:srgbClr val="000000"/>
                </a:solidFill>
                <a:effectLst/>
                <a:latin typeface="Arial"/>
                <a:ea typeface="Arial"/>
                <a:cs typeface="Arial"/>
                <a:sym typeface="Arial"/>
              </a:rPr>
              <a:t>. Procurement by </a:t>
            </a:r>
            <a:r>
              <a:rPr lang="en-US" sz="1100" b="0" i="0" u="sng" strike="noStrike" cap="none" dirty="0" smtClean="0">
                <a:solidFill>
                  <a:srgbClr val="000000"/>
                </a:solidFill>
                <a:effectLst/>
                <a:latin typeface="Arial"/>
                <a:ea typeface="Arial"/>
                <a:cs typeface="Arial"/>
                <a:sym typeface="Arial"/>
                <a:hlinkClick r:id="rId3"/>
              </a:rPr>
              <a:t>micro-purchase</a:t>
            </a:r>
            <a:r>
              <a:rPr lang="en-US" sz="1100" b="0" i="0" u="none" strike="noStrike" cap="none" dirty="0" smtClean="0">
                <a:solidFill>
                  <a:srgbClr val="000000"/>
                </a:solidFill>
                <a:effectLst/>
                <a:latin typeface="Arial"/>
                <a:ea typeface="Arial"/>
                <a:cs typeface="Arial"/>
                <a:sym typeface="Arial"/>
              </a:rPr>
              <a:t> is the acquisition of </a:t>
            </a:r>
            <a:r>
              <a:rPr lang="en-US" sz="1100" b="0" i="0" u="sng" strike="noStrike" cap="none" dirty="0" smtClean="0">
                <a:solidFill>
                  <a:srgbClr val="000000"/>
                </a:solidFill>
                <a:effectLst/>
                <a:latin typeface="Arial"/>
                <a:ea typeface="Arial"/>
                <a:cs typeface="Arial"/>
                <a:sym typeface="Arial"/>
                <a:hlinkClick r:id="rId3"/>
              </a:rPr>
              <a:t>supplies</a:t>
            </a:r>
            <a:r>
              <a:rPr lang="en-US" sz="1100" b="0" i="0" u="none" strike="noStrike" cap="none" dirty="0" smtClean="0">
                <a:solidFill>
                  <a:srgbClr val="000000"/>
                </a:solidFill>
                <a:effectLst/>
                <a:latin typeface="Arial"/>
                <a:ea typeface="Arial"/>
                <a:cs typeface="Arial"/>
                <a:sym typeface="Arial"/>
              </a:rPr>
              <a:t> or services, the aggregate dollar amount of which does not exceed the </a:t>
            </a:r>
            <a:r>
              <a:rPr lang="en-US" sz="1100" b="0" i="0" u="sng" strike="noStrike" cap="none" dirty="0" smtClean="0">
                <a:solidFill>
                  <a:srgbClr val="000000"/>
                </a:solidFill>
                <a:effectLst/>
                <a:latin typeface="Arial"/>
                <a:ea typeface="Arial"/>
                <a:cs typeface="Arial"/>
                <a:sym typeface="Arial"/>
                <a:hlinkClick r:id="rId3"/>
              </a:rPr>
              <a:t>micro-purchase</a:t>
            </a:r>
            <a:r>
              <a:rPr lang="en-US" sz="1100" b="0" i="0" u="none" strike="noStrike" cap="none" dirty="0" smtClean="0">
                <a:solidFill>
                  <a:srgbClr val="000000"/>
                </a:solidFill>
                <a:effectLst/>
                <a:latin typeface="Arial"/>
                <a:ea typeface="Arial"/>
                <a:cs typeface="Arial"/>
                <a:sym typeface="Arial"/>
              </a:rPr>
              <a:t> threshold (</a:t>
            </a:r>
            <a:r>
              <a:rPr lang="en-US" sz="1100" b="0" i="0" u="sng" strike="noStrike" cap="none" dirty="0" smtClean="0">
                <a:solidFill>
                  <a:srgbClr val="000000"/>
                </a:solidFill>
                <a:effectLst/>
                <a:latin typeface="Arial"/>
                <a:ea typeface="Arial"/>
                <a:cs typeface="Arial"/>
                <a:sym typeface="Arial"/>
                <a:hlinkClick r:id="rId4"/>
              </a:rPr>
              <a:t>§ 200.67</a:t>
            </a:r>
            <a:r>
              <a:rPr lang="en-US" sz="1100" b="0" i="0" u="none" strike="noStrike" cap="none" dirty="0" smtClean="0">
                <a:solidFill>
                  <a:srgbClr val="000000"/>
                </a:solidFill>
                <a:effectLst/>
                <a:latin typeface="Arial"/>
                <a:ea typeface="Arial"/>
                <a:cs typeface="Arial"/>
                <a:sym typeface="Arial"/>
              </a:rPr>
              <a:t> Micro-purchase). To the extent practicable, the </a:t>
            </a:r>
            <a:r>
              <a:rPr lang="en-US" sz="1100" b="0" i="0" u="sng" strike="noStrike" cap="none" dirty="0" smtClean="0">
                <a:solidFill>
                  <a:srgbClr val="000000"/>
                </a:solidFill>
                <a:effectLst/>
                <a:latin typeface="Arial"/>
                <a:ea typeface="Arial"/>
                <a:cs typeface="Arial"/>
                <a:sym typeface="Arial"/>
                <a:hlinkClick r:id="rId3"/>
              </a:rPr>
              <a:t>non-Federal entity</a:t>
            </a:r>
            <a:r>
              <a:rPr lang="en-US" sz="1100" b="0" i="0" u="none" strike="noStrike" cap="none" dirty="0" smtClean="0">
                <a:solidFill>
                  <a:srgbClr val="000000"/>
                </a:solidFill>
                <a:effectLst/>
                <a:latin typeface="Arial"/>
                <a:ea typeface="Arial"/>
                <a:cs typeface="Arial"/>
                <a:sym typeface="Arial"/>
              </a:rPr>
              <a:t> must distribute </a:t>
            </a:r>
            <a:r>
              <a:rPr lang="en-US" sz="1100" b="0" i="0" u="sng" strike="noStrike" cap="none" dirty="0" smtClean="0">
                <a:solidFill>
                  <a:srgbClr val="000000"/>
                </a:solidFill>
                <a:effectLst/>
                <a:latin typeface="Arial"/>
                <a:ea typeface="Arial"/>
                <a:cs typeface="Arial"/>
                <a:sym typeface="Arial"/>
                <a:hlinkClick r:id="rId3"/>
              </a:rPr>
              <a:t>micro-purchases</a:t>
            </a:r>
            <a:r>
              <a:rPr lang="en-US" sz="1100" b="0" i="0" u="none" strike="noStrike" cap="none" dirty="0" smtClean="0">
                <a:solidFill>
                  <a:srgbClr val="000000"/>
                </a:solidFill>
                <a:effectLst/>
                <a:latin typeface="Arial"/>
                <a:ea typeface="Arial"/>
                <a:cs typeface="Arial"/>
                <a:sym typeface="Arial"/>
              </a:rPr>
              <a:t> equitably among qualified suppliers. </a:t>
            </a:r>
            <a:r>
              <a:rPr lang="en-US" sz="1100" b="0" i="0" u="sng" strike="noStrike" cap="none" dirty="0" smtClean="0">
                <a:solidFill>
                  <a:srgbClr val="000000"/>
                </a:solidFill>
                <a:effectLst/>
                <a:latin typeface="Arial"/>
                <a:ea typeface="Arial"/>
                <a:cs typeface="Arial"/>
                <a:sym typeface="Arial"/>
                <a:hlinkClick r:id="rId3"/>
              </a:rPr>
              <a:t>Micro-purchases</a:t>
            </a:r>
            <a:r>
              <a:rPr lang="en-US" sz="1100" b="0" i="0" u="none" strike="noStrike" cap="none" dirty="0" smtClean="0">
                <a:solidFill>
                  <a:srgbClr val="000000"/>
                </a:solidFill>
                <a:effectLst/>
                <a:latin typeface="Arial"/>
                <a:ea typeface="Arial"/>
                <a:cs typeface="Arial"/>
                <a:sym typeface="Arial"/>
              </a:rPr>
              <a:t> may be awarded without soliciting competitive quotations if the </a:t>
            </a:r>
            <a:r>
              <a:rPr lang="en-US" sz="1100" b="0" i="0" u="sng" strike="noStrike" cap="none" dirty="0" smtClean="0">
                <a:solidFill>
                  <a:srgbClr val="000000"/>
                </a:solidFill>
                <a:effectLst/>
                <a:latin typeface="Arial"/>
                <a:ea typeface="Arial"/>
                <a:cs typeface="Arial"/>
                <a:sym typeface="Arial"/>
                <a:hlinkClick r:id="rId3"/>
              </a:rPr>
              <a:t>non-Federal entity</a:t>
            </a:r>
            <a:r>
              <a:rPr lang="en-US" sz="1100" b="0" i="0" u="none" strike="noStrike" cap="none" dirty="0" smtClean="0">
                <a:solidFill>
                  <a:srgbClr val="000000"/>
                </a:solidFill>
                <a:effectLst/>
                <a:latin typeface="Arial"/>
                <a:ea typeface="Arial"/>
                <a:cs typeface="Arial"/>
                <a:sym typeface="Arial"/>
              </a:rPr>
              <a:t> considers the price to be reasonable.</a:t>
            </a:r>
          </a:p>
          <a:p>
            <a:endParaRPr lang="en-US" dirty="0"/>
          </a:p>
        </p:txBody>
      </p:sp>
    </p:spTree>
    <p:extLst>
      <p:ext uri="{BB962C8B-B14F-4D97-AF65-F5344CB8AC3E}">
        <p14:creationId xmlns:p14="http://schemas.microsoft.com/office/powerpoint/2010/main" val="23373868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pPr marL="139700" indent="0">
              <a:buNone/>
            </a:pPr>
            <a:endParaRPr lang="en-US" sz="1100" b="1" i="0" u="none" strike="noStrike" cap="none" dirty="0" smtClean="0">
              <a:solidFill>
                <a:srgbClr val="000000"/>
              </a:solidFill>
              <a:effectLst/>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-don’t read-</a:t>
            </a:r>
          </a:p>
          <a:p>
            <a:endParaRPr lang="en-US" sz="1100" b="1" i="0" u="none" strike="noStrike" cap="none" dirty="0" smtClean="0">
              <a:solidFill>
                <a:srgbClr val="000000"/>
              </a:solidFill>
              <a:effectLst/>
              <a:latin typeface="Arial"/>
              <a:ea typeface="Arial"/>
              <a:cs typeface="Arial"/>
              <a:sym typeface="Arial"/>
            </a:endParaRPr>
          </a:p>
          <a:p>
            <a:endParaRPr lang="en-US" sz="1100" b="1" i="0" u="none" strike="noStrike" cap="none" dirty="0" smtClean="0">
              <a:solidFill>
                <a:srgbClr val="000000"/>
              </a:solidFill>
              <a:effectLst/>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(b)</a:t>
            </a:r>
            <a:r>
              <a:rPr lang="en-US" sz="1100" b="0" i="0" u="none" strike="noStrike" cap="none" dirty="0" smtClean="0">
                <a:solidFill>
                  <a:srgbClr val="000000"/>
                </a:solidFill>
                <a:effectLst/>
                <a:latin typeface="Arial"/>
                <a:ea typeface="Arial"/>
                <a:cs typeface="Arial"/>
                <a:sym typeface="Arial"/>
              </a:rPr>
              <a:t> Procurement by small purchase procedures. Small purchase procedures are those relatively simple and informal procurement methods for securing services, </a:t>
            </a:r>
            <a:r>
              <a:rPr lang="en-US" sz="1100" b="0" i="0" u="sng" strike="noStrike" cap="none" dirty="0" smtClean="0">
                <a:solidFill>
                  <a:srgbClr val="000000"/>
                </a:solidFill>
                <a:effectLst/>
                <a:latin typeface="Arial"/>
                <a:ea typeface="Arial"/>
                <a:cs typeface="Arial"/>
                <a:sym typeface="Arial"/>
                <a:hlinkClick r:id="rId3"/>
              </a:rPr>
              <a:t>supplies</a:t>
            </a:r>
            <a:r>
              <a:rPr lang="en-US" sz="1100" b="0" i="0" u="none" strike="noStrike" cap="none" dirty="0" smtClean="0">
                <a:solidFill>
                  <a:srgbClr val="000000"/>
                </a:solidFill>
                <a:effectLst/>
                <a:latin typeface="Arial"/>
                <a:ea typeface="Arial"/>
                <a:cs typeface="Arial"/>
                <a:sym typeface="Arial"/>
              </a:rPr>
              <a:t>, or other </a:t>
            </a:r>
            <a:r>
              <a:rPr lang="en-US" sz="1100" b="0" i="0" u="sng" strike="noStrike" cap="none" dirty="0" smtClean="0">
                <a:solidFill>
                  <a:srgbClr val="000000"/>
                </a:solidFill>
                <a:effectLst/>
                <a:latin typeface="Arial"/>
                <a:ea typeface="Arial"/>
                <a:cs typeface="Arial"/>
                <a:sym typeface="Arial"/>
                <a:hlinkClick r:id="rId3"/>
              </a:rPr>
              <a:t>property</a:t>
            </a:r>
            <a:r>
              <a:rPr lang="en-US" sz="1100" b="0" i="0" u="none" strike="noStrike" cap="none" dirty="0" smtClean="0">
                <a:solidFill>
                  <a:srgbClr val="000000"/>
                </a:solidFill>
                <a:effectLst/>
                <a:latin typeface="Arial"/>
                <a:ea typeface="Arial"/>
                <a:cs typeface="Arial"/>
                <a:sym typeface="Arial"/>
              </a:rPr>
              <a:t> that do not cost more than the </a:t>
            </a:r>
            <a:r>
              <a:rPr lang="en-US" sz="1100" b="0" i="0" u="sng" strike="noStrike" cap="none" dirty="0" smtClean="0">
                <a:solidFill>
                  <a:srgbClr val="000000"/>
                </a:solidFill>
                <a:effectLst/>
                <a:latin typeface="Arial"/>
                <a:ea typeface="Arial"/>
                <a:cs typeface="Arial"/>
                <a:sym typeface="Arial"/>
                <a:hlinkClick r:id="rId3"/>
              </a:rPr>
              <a:t>Simplified Acquisition Threshold</a:t>
            </a:r>
            <a:r>
              <a:rPr lang="en-US" sz="1100" b="0" i="0" u="none" strike="noStrike" cap="none" dirty="0" smtClean="0">
                <a:solidFill>
                  <a:srgbClr val="000000"/>
                </a:solidFill>
                <a:effectLst/>
                <a:latin typeface="Arial"/>
                <a:ea typeface="Arial"/>
                <a:cs typeface="Arial"/>
                <a:sym typeface="Arial"/>
              </a:rPr>
              <a:t>. If small purchase procedures are used, price or rate quotations must be obtained from an adequate number of qualified sources.</a:t>
            </a:r>
            <a:endParaRPr lang="en-US" dirty="0"/>
          </a:p>
        </p:txBody>
      </p:sp>
    </p:spTree>
    <p:extLst>
      <p:ext uri="{BB962C8B-B14F-4D97-AF65-F5344CB8AC3E}">
        <p14:creationId xmlns:p14="http://schemas.microsoft.com/office/powerpoint/2010/main" val="25011034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i="0" u="none" strike="noStrike" cap="none" dirty="0" smtClean="0">
                <a:solidFill>
                  <a:srgbClr val="000000"/>
                </a:solidFill>
                <a:effectLst/>
                <a:latin typeface="Arial"/>
                <a:ea typeface="Arial"/>
                <a:cs typeface="Arial"/>
                <a:sym typeface="Arial"/>
              </a:rPr>
              <a:t>This item</a:t>
            </a:r>
            <a:r>
              <a:rPr lang="en-US" sz="1100" b="1" i="0" u="none" strike="noStrike" cap="none" baseline="0" dirty="0" smtClean="0">
                <a:solidFill>
                  <a:srgbClr val="000000"/>
                </a:solidFill>
                <a:effectLst/>
                <a:latin typeface="Arial"/>
                <a:ea typeface="Arial"/>
                <a:cs typeface="Arial"/>
                <a:sym typeface="Arial"/>
              </a:rPr>
              <a:t> is specific to awarding contracts and does not apply to organizations without contracts. </a:t>
            </a:r>
            <a:r>
              <a:rPr lang="en-US" b="1" dirty="0" smtClean="0">
                <a:latin typeface="Arial" panose="020B0604020202020204" pitchFamily="34" charset="0"/>
                <a:cs typeface="Arial" panose="020B0604020202020204" pitchFamily="34" charset="0"/>
              </a:rPr>
              <a:t>If your organization has a contract, please see the Formal</a:t>
            </a:r>
            <a:r>
              <a:rPr lang="en-US" b="1" baseline="0" dirty="0" smtClean="0">
                <a:latin typeface="Arial" panose="020B0604020202020204" pitchFamily="34" charset="0"/>
                <a:cs typeface="Arial" panose="020B0604020202020204" pitchFamily="34" charset="0"/>
              </a:rPr>
              <a:t> Procurement training for more information on these procurement procedures.</a:t>
            </a:r>
            <a:endParaRPr lang="en-US" b="1" dirty="0" smtClean="0">
              <a:latin typeface="Arial" panose="020B0604020202020204" pitchFamily="34" charset="0"/>
              <a:cs typeface="Arial" panose="020B0604020202020204" pitchFamily="34" charset="0"/>
            </a:endParaRPr>
          </a:p>
          <a:p>
            <a:endParaRPr lang="en-US" sz="1100" b="1" i="0" u="none" strike="noStrike" cap="none" dirty="0" smtClean="0">
              <a:solidFill>
                <a:srgbClr val="000000"/>
              </a:solidFill>
              <a:effectLst/>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-don’t read-</a:t>
            </a:r>
          </a:p>
          <a:p>
            <a:endParaRPr lang="en-US" sz="1100" b="1" i="0" u="none" strike="noStrike" cap="none" dirty="0" smtClean="0">
              <a:solidFill>
                <a:srgbClr val="000000"/>
              </a:solidFill>
              <a:effectLst/>
              <a:latin typeface="Arial"/>
              <a:ea typeface="Arial"/>
              <a:cs typeface="Arial"/>
              <a:sym typeface="Arial"/>
            </a:endParaRPr>
          </a:p>
          <a:p>
            <a:endParaRPr lang="en-US" sz="1100" b="1" i="0" u="none" strike="noStrike" cap="none" dirty="0" smtClean="0">
              <a:solidFill>
                <a:srgbClr val="000000"/>
              </a:solidFill>
              <a:effectLst/>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(c)</a:t>
            </a:r>
            <a:r>
              <a:rPr lang="en-US" sz="1100" b="0" i="0" u="none" strike="noStrike" cap="none" dirty="0" smtClean="0">
                <a:solidFill>
                  <a:srgbClr val="000000"/>
                </a:solidFill>
                <a:effectLst/>
                <a:latin typeface="Arial"/>
                <a:ea typeface="Arial"/>
                <a:cs typeface="Arial"/>
                <a:sym typeface="Arial"/>
              </a:rPr>
              <a:t> Procurement by sealed bids (formal advertising). Bids are publicly solicited and a firm fixed price </a:t>
            </a:r>
            <a:r>
              <a:rPr lang="en-US" sz="1100" b="0" i="0" u="sng" strike="noStrike" cap="none" dirty="0" smtClean="0">
                <a:solidFill>
                  <a:srgbClr val="000000"/>
                </a:solidFill>
                <a:effectLst/>
                <a:latin typeface="Arial"/>
                <a:ea typeface="Arial"/>
                <a:cs typeface="Arial"/>
                <a:sym typeface="Arial"/>
                <a:hlinkClick r:id="rId3"/>
              </a:rPr>
              <a:t>contract</a:t>
            </a:r>
            <a:r>
              <a:rPr lang="en-US" sz="1100" b="0" i="0" u="none" strike="noStrike" cap="none" dirty="0" smtClean="0">
                <a:solidFill>
                  <a:srgbClr val="000000"/>
                </a:solidFill>
                <a:effectLst/>
                <a:latin typeface="Arial"/>
                <a:ea typeface="Arial"/>
                <a:cs typeface="Arial"/>
                <a:sym typeface="Arial"/>
              </a:rPr>
              <a:t> (lump sum or unit price) is awarded to the responsible bidder whose bid, conforming with all the material terms and conditions of the invitation for bids, is the lowest in price. The sealed bid method is the preferred method for procuring construction, if the conditions in </a:t>
            </a:r>
            <a:r>
              <a:rPr lang="en-US" sz="1100" b="0" i="0" u="sng" strike="noStrike" cap="none" dirty="0" smtClean="0">
                <a:solidFill>
                  <a:srgbClr val="000000"/>
                </a:solidFill>
                <a:effectLst/>
                <a:latin typeface="Arial"/>
                <a:ea typeface="Arial"/>
                <a:cs typeface="Arial"/>
                <a:sym typeface="Arial"/>
                <a:hlinkClick r:id="rId4"/>
              </a:rPr>
              <a:t>paragraph (c)(1)</a:t>
            </a:r>
            <a:r>
              <a:rPr lang="en-US" sz="1100" b="0" i="0" u="none" strike="noStrike" cap="none" dirty="0" smtClean="0">
                <a:solidFill>
                  <a:srgbClr val="000000"/>
                </a:solidFill>
                <a:effectLst/>
                <a:latin typeface="Arial"/>
                <a:ea typeface="Arial"/>
                <a:cs typeface="Arial"/>
                <a:sym typeface="Arial"/>
              </a:rPr>
              <a:t> of this section apply.</a:t>
            </a:r>
          </a:p>
          <a:p>
            <a:r>
              <a:rPr lang="en-US" sz="1100" b="1" i="0" u="none" strike="noStrike" cap="none" dirty="0" smtClean="0">
                <a:solidFill>
                  <a:srgbClr val="000000"/>
                </a:solidFill>
                <a:effectLst/>
                <a:latin typeface="Arial"/>
                <a:ea typeface="Arial"/>
                <a:cs typeface="Arial"/>
                <a:sym typeface="Arial"/>
              </a:rPr>
              <a:t>(1)</a:t>
            </a:r>
            <a:r>
              <a:rPr lang="en-US" sz="1100" b="0" i="0" u="none" strike="noStrike" cap="none" dirty="0" smtClean="0">
                <a:solidFill>
                  <a:srgbClr val="000000"/>
                </a:solidFill>
                <a:effectLst/>
                <a:latin typeface="Arial"/>
                <a:ea typeface="Arial"/>
                <a:cs typeface="Arial"/>
                <a:sym typeface="Arial"/>
              </a:rPr>
              <a:t> In order for sealed bidding to be feasible, the following conditions should be present:</a:t>
            </a:r>
          </a:p>
          <a:p>
            <a:r>
              <a:rPr lang="en-US" sz="1100" b="1" i="0" u="none" strike="noStrike" cap="none" dirty="0" smtClean="0">
                <a:solidFill>
                  <a:srgbClr val="000000"/>
                </a:solidFill>
                <a:effectLst/>
                <a:latin typeface="Arial"/>
                <a:ea typeface="Arial"/>
                <a:cs typeface="Arial"/>
                <a:sym typeface="Arial"/>
              </a:rPr>
              <a:t>(</a:t>
            </a:r>
            <a:r>
              <a:rPr lang="en-US" sz="1100" b="1" i="0" u="none" strike="noStrike" cap="none" dirty="0" err="1" smtClean="0">
                <a:solidFill>
                  <a:srgbClr val="000000"/>
                </a:solidFill>
                <a:effectLst/>
                <a:latin typeface="Arial"/>
                <a:ea typeface="Arial"/>
                <a:cs typeface="Arial"/>
                <a:sym typeface="Arial"/>
              </a:rPr>
              <a:t>i</a:t>
            </a:r>
            <a:r>
              <a:rPr lang="en-US" sz="1100" b="1" i="0" u="none" strike="noStrike" cap="none" dirty="0" smtClean="0">
                <a:solidFill>
                  <a:srgbClr val="000000"/>
                </a:solidFill>
                <a:effectLst/>
                <a:latin typeface="Arial"/>
                <a:ea typeface="Arial"/>
                <a:cs typeface="Arial"/>
                <a:sym typeface="Arial"/>
              </a:rPr>
              <a:t>)</a:t>
            </a:r>
            <a:r>
              <a:rPr lang="en-US" sz="1100" b="0" i="0" u="none" strike="noStrike" cap="none" dirty="0" smtClean="0">
                <a:solidFill>
                  <a:srgbClr val="000000"/>
                </a:solidFill>
                <a:effectLst/>
                <a:latin typeface="Arial"/>
                <a:ea typeface="Arial"/>
                <a:cs typeface="Arial"/>
                <a:sym typeface="Arial"/>
              </a:rPr>
              <a:t> A complete, adequate, and realistic specification or purchase description is available;</a:t>
            </a:r>
          </a:p>
          <a:p>
            <a:r>
              <a:rPr lang="en-US" sz="1100" b="1" i="0" u="none" strike="noStrike" cap="none" dirty="0" smtClean="0">
                <a:solidFill>
                  <a:srgbClr val="000000"/>
                </a:solidFill>
                <a:effectLst/>
                <a:latin typeface="Arial"/>
                <a:ea typeface="Arial"/>
                <a:cs typeface="Arial"/>
                <a:sym typeface="Arial"/>
              </a:rPr>
              <a:t>(ii)</a:t>
            </a:r>
            <a:r>
              <a:rPr lang="en-US" sz="1100" b="0" i="0" u="none" strike="noStrike" cap="none" dirty="0" smtClean="0">
                <a:solidFill>
                  <a:srgbClr val="000000"/>
                </a:solidFill>
                <a:effectLst/>
                <a:latin typeface="Arial"/>
                <a:ea typeface="Arial"/>
                <a:cs typeface="Arial"/>
                <a:sym typeface="Arial"/>
              </a:rPr>
              <a:t> Two or more responsible bidders are willing and able to compete effectively for the business; and</a:t>
            </a:r>
          </a:p>
          <a:p>
            <a:r>
              <a:rPr lang="en-US" sz="1100" b="1" i="0" u="none" strike="noStrike" cap="none" dirty="0" smtClean="0">
                <a:solidFill>
                  <a:srgbClr val="000000"/>
                </a:solidFill>
                <a:effectLst/>
                <a:latin typeface="Arial"/>
                <a:ea typeface="Arial"/>
                <a:cs typeface="Arial"/>
                <a:sym typeface="Arial"/>
              </a:rPr>
              <a:t>(iii)</a:t>
            </a:r>
            <a:r>
              <a:rPr lang="en-US" sz="1100" b="0" i="0" u="none" strike="noStrike" cap="none" dirty="0" smtClean="0">
                <a:solidFill>
                  <a:srgbClr val="000000"/>
                </a:solidFill>
                <a:effectLst/>
                <a:latin typeface="Arial"/>
                <a:ea typeface="Arial"/>
                <a:cs typeface="Arial"/>
                <a:sym typeface="Arial"/>
              </a:rPr>
              <a:t> The procurement lends itself to a firm fixed price </a:t>
            </a:r>
            <a:r>
              <a:rPr lang="en-US" sz="1100" b="0" i="0" u="sng" strike="noStrike" cap="none" dirty="0" smtClean="0">
                <a:solidFill>
                  <a:srgbClr val="000000"/>
                </a:solidFill>
                <a:effectLst/>
                <a:latin typeface="Arial"/>
                <a:ea typeface="Arial"/>
                <a:cs typeface="Arial"/>
                <a:sym typeface="Arial"/>
                <a:hlinkClick r:id="rId3"/>
              </a:rPr>
              <a:t>contract</a:t>
            </a:r>
            <a:r>
              <a:rPr lang="en-US" sz="1100" b="0" i="0" u="none" strike="noStrike" cap="none" dirty="0" smtClean="0">
                <a:solidFill>
                  <a:srgbClr val="000000"/>
                </a:solidFill>
                <a:effectLst/>
                <a:latin typeface="Arial"/>
                <a:ea typeface="Arial"/>
                <a:cs typeface="Arial"/>
                <a:sym typeface="Arial"/>
              </a:rPr>
              <a:t> and the selection of the successful bidder can be made principally on the basis of price.</a:t>
            </a:r>
          </a:p>
          <a:p>
            <a:r>
              <a:rPr lang="en-US" sz="1100" b="1" i="0" u="none" strike="noStrike" cap="none"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If sealed bids are used, the following requirements apply:</a:t>
            </a:r>
          </a:p>
          <a:p>
            <a:r>
              <a:rPr lang="en-US" sz="1100" b="1" i="0" u="none" strike="noStrike" cap="none" dirty="0" smtClean="0">
                <a:solidFill>
                  <a:srgbClr val="000000"/>
                </a:solidFill>
                <a:effectLst/>
                <a:latin typeface="Arial"/>
                <a:ea typeface="Arial"/>
                <a:cs typeface="Arial"/>
                <a:sym typeface="Arial"/>
              </a:rPr>
              <a:t>(</a:t>
            </a:r>
            <a:r>
              <a:rPr lang="en-US" sz="1100" b="1" i="0" u="none" strike="noStrike" cap="none" dirty="0" err="1" smtClean="0">
                <a:solidFill>
                  <a:srgbClr val="000000"/>
                </a:solidFill>
                <a:effectLst/>
                <a:latin typeface="Arial"/>
                <a:ea typeface="Arial"/>
                <a:cs typeface="Arial"/>
                <a:sym typeface="Arial"/>
              </a:rPr>
              <a:t>i</a:t>
            </a:r>
            <a:r>
              <a:rPr lang="en-US" sz="1100" b="1" i="0" u="none" strike="noStrike" cap="none" dirty="0" smtClean="0">
                <a:solidFill>
                  <a:srgbClr val="000000"/>
                </a:solidFill>
                <a:effectLst/>
                <a:latin typeface="Arial"/>
                <a:ea typeface="Arial"/>
                <a:cs typeface="Arial"/>
                <a:sym typeface="Arial"/>
              </a:rPr>
              <a:t>)</a:t>
            </a:r>
            <a:r>
              <a:rPr lang="en-US" sz="1100" b="0" i="0" u="none" strike="noStrike" cap="none" dirty="0" smtClean="0">
                <a:solidFill>
                  <a:srgbClr val="000000"/>
                </a:solidFill>
                <a:effectLst/>
                <a:latin typeface="Arial"/>
                <a:ea typeface="Arial"/>
                <a:cs typeface="Arial"/>
                <a:sym typeface="Arial"/>
              </a:rPr>
              <a:t> Bids must be solicited from an adequate number of known suppliers, providing them sufficient response time prior to the date set for opening the bids, for local, and tribal governments, the invitation for bids must be publicly advertised;</a:t>
            </a:r>
          </a:p>
          <a:p>
            <a:r>
              <a:rPr lang="en-US" sz="1100" b="1" i="0" u="none" strike="noStrike" cap="none" dirty="0" smtClean="0">
                <a:solidFill>
                  <a:srgbClr val="000000"/>
                </a:solidFill>
                <a:effectLst/>
                <a:latin typeface="Arial"/>
                <a:ea typeface="Arial"/>
                <a:cs typeface="Arial"/>
                <a:sym typeface="Arial"/>
              </a:rPr>
              <a:t>(ii)</a:t>
            </a:r>
            <a:r>
              <a:rPr lang="en-US" sz="1100" b="0" i="0" u="none" strike="noStrike" cap="none" dirty="0" smtClean="0">
                <a:solidFill>
                  <a:srgbClr val="000000"/>
                </a:solidFill>
                <a:effectLst/>
                <a:latin typeface="Arial"/>
                <a:ea typeface="Arial"/>
                <a:cs typeface="Arial"/>
                <a:sym typeface="Arial"/>
              </a:rPr>
              <a:t> The invitation for bids, which will include any specifications and pertinent attachments, must define the items or services in order for the bidder to properly respond;</a:t>
            </a:r>
          </a:p>
          <a:p>
            <a:r>
              <a:rPr lang="en-US" sz="1100" b="1" i="0" u="none" strike="noStrike" cap="none" dirty="0" smtClean="0">
                <a:solidFill>
                  <a:srgbClr val="000000"/>
                </a:solidFill>
                <a:effectLst/>
                <a:latin typeface="Arial"/>
                <a:ea typeface="Arial"/>
                <a:cs typeface="Arial"/>
                <a:sym typeface="Arial"/>
              </a:rPr>
              <a:t>(iii)</a:t>
            </a:r>
            <a:r>
              <a:rPr lang="en-US" sz="1100" b="0" i="0" u="none" strike="noStrike" cap="none" dirty="0" smtClean="0">
                <a:solidFill>
                  <a:srgbClr val="000000"/>
                </a:solidFill>
                <a:effectLst/>
                <a:latin typeface="Arial"/>
                <a:ea typeface="Arial"/>
                <a:cs typeface="Arial"/>
                <a:sym typeface="Arial"/>
              </a:rPr>
              <a:t> All bids will be opened at the time and place prescribed in the invitation for bids, and for local and tribal governments, the bids must be opened publicly;</a:t>
            </a:r>
          </a:p>
          <a:p>
            <a:r>
              <a:rPr lang="en-US" sz="1100" b="1" i="0" u="none" strike="noStrike" cap="none" dirty="0" smtClean="0">
                <a:solidFill>
                  <a:srgbClr val="000000"/>
                </a:solidFill>
                <a:effectLst/>
                <a:latin typeface="Arial"/>
                <a:ea typeface="Arial"/>
                <a:cs typeface="Arial"/>
                <a:sym typeface="Arial"/>
              </a:rPr>
              <a:t>(iv)</a:t>
            </a:r>
            <a:r>
              <a:rPr lang="en-US" sz="1100" b="0" i="0" u="none" strike="noStrike" cap="none" dirty="0" smtClean="0">
                <a:solidFill>
                  <a:srgbClr val="000000"/>
                </a:solidFill>
                <a:effectLst/>
                <a:latin typeface="Arial"/>
                <a:ea typeface="Arial"/>
                <a:cs typeface="Arial"/>
                <a:sym typeface="Arial"/>
              </a:rPr>
              <a:t> A firm fixed price </a:t>
            </a:r>
            <a:r>
              <a:rPr lang="en-US" sz="1100" b="0" i="0" u="sng" strike="noStrike" cap="none" dirty="0" smtClean="0">
                <a:solidFill>
                  <a:srgbClr val="000000"/>
                </a:solidFill>
                <a:effectLst/>
                <a:latin typeface="Arial"/>
                <a:ea typeface="Arial"/>
                <a:cs typeface="Arial"/>
                <a:sym typeface="Arial"/>
                <a:hlinkClick r:id="rId3"/>
              </a:rPr>
              <a:t>contract</a:t>
            </a:r>
            <a:r>
              <a:rPr lang="en-US" sz="1100" b="0" i="0" u="none" strike="noStrike" cap="none" dirty="0" smtClean="0">
                <a:solidFill>
                  <a:srgbClr val="000000"/>
                </a:solidFill>
                <a:effectLst/>
                <a:latin typeface="Arial"/>
                <a:ea typeface="Arial"/>
                <a:cs typeface="Arial"/>
                <a:sym typeface="Arial"/>
              </a:rPr>
              <a:t> award will be made in writing to the lowest responsive and responsible bidder. Where specified in bidding documents, factors such as discounts, transportation cost, and life cycle costs must be considered in determining which bid is lowest. Payment discounts will only be used to determine the low bid when prior experience indicates that such discounts are usually taken advantage of; and</a:t>
            </a:r>
          </a:p>
          <a:p>
            <a:r>
              <a:rPr lang="en-US" sz="1100" b="1" i="0" u="none" strike="noStrike" cap="none" dirty="0" smtClean="0">
                <a:solidFill>
                  <a:srgbClr val="000000"/>
                </a:solidFill>
                <a:effectLst/>
                <a:latin typeface="Arial"/>
                <a:ea typeface="Arial"/>
                <a:cs typeface="Arial"/>
                <a:sym typeface="Arial"/>
              </a:rPr>
              <a:t>(v)</a:t>
            </a:r>
            <a:r>
              <a:rPr lang="en-US" sz="1100" b="0" i="0" u="none" strike="noStrike" cap="none" dirty="0" smtClean="0">
                <a:solidFill>
                  <a:srgbClr val="000000"/>
                </a:solidFill>
                <a:effectLst/>
                <a:latin typeface="Arial"/>
                <a:ea typeface="Arial"/>
                <a:cs typeface="Arial"/>
                <a:sym typeface="Arial"/>
              </a:rPr>
              <a:t> Any or all bids may be rejected if there is a sound documented reason.</a:t>
            </a:r>
          </a:p>
          <a:p>
            <a:r>
              <a:rPr lang="en-US" sz="1100" b="1" i="0" u="none" strike="noStrike" cap="none" dirty="0" smtClean="0">
                <a:solidFill>
                  <a:srgbClr val="000000"/>
                </a:solidFill>
                <a:effectLst/>
                <a:latin typeface="Arial"/>
                <a:ea typeface="Arial"/>
                <a:cs typeface="Arial"/>
                <a:sym typeface="Arial"/>
              </a:rPr>
              <a:t>(d)</a:t>
            </a:r>
            <a:r>
              <a:rPr lang="en-US" sz="1100" b="0" i="0" u="none" strike="noStrike" cap="none" dirty="0" smtClean="0">
                <a:solidFill>
                  <a:srgbClr val="000000"/>
                </a:solidFill>
                <a:effectLst/>
                <a:latin typeface="Arial"/>
                <a:ea typeface="Arial"/>
                <a:cs typeface="Arial"/>
                <a:sym typeface="Arial"/>
              </a:rPr>
              <a:t> Procurement by competitive proposals. The technique of competitive proposals is normally conducted with more than one source submitting an offer, and either a fixed price or cost-reimbursement type </a:t>
            </a:r>
            <a:r>
              <a:rPr lang="en-US" sz="1100" b="0" i="0" u="sng" strike="noStrike" cap="none" dirty="0" smtClean="0">
                <a:solidFill>
                  <a:srgbClr val="000000"/>
                </a:solidFill>
                <a:effectLst/>
                <a:latin typeface="Arial"/>
                <a:ea typeface="Arial"/>
                <a:cs typeface="Arial"/>
                <a:sym typeface="Arial"/>
                <a:hlinkClick r:id="rId3"/>
              </a:rPr>
              <a:t>contract</a:t>
            </a:r>
            <a:r>
              <a:rPr lang="en-US" sz="1100" b="0" i="0" u="none" strike="noStrike" cap="none" dirty="0" smtClean="0">
                <a:solidFill>
                  <a:srgbClr val="000000"/>
                </a:solidFill>
                <a:effectLst/>
                <a:latin typeface="Arial"/>
                <a:ea typeface="Arial"/>
                <a:cs typeface="Arial"/>
                <a:sym typeface="Arial"/>
              </a:rPr>
              <a:t> is awarded. It is generally used when conditions are not appropriate for the use of sealed bids. If this method is used, the following requirements apply:</a:t>
            </a:r>
          </a:p>
          <a:p>
            <a:r>
              <a:rPr lang="en-US" sz="1100" b="1" i="0" u="none" strike="noStrike" cap="none" dirty="0" smtClean="0">
                <a:solidFill>
                  <a:srgbClr val="000000"/>
                </a:solidFill>
                <a:effectLst/>
                <a:latin typeface="Arial"/>
                <a:ea typeface="Arial"/>
                <a:cs typeface="Arial"/>
                <a:sym typeface="Arial"/>
              </a:rPr>
              <a:t>(1)</a:t>
            </a:r>
            <a:r>
              <a:rPr lang="en-US" sz="1100" b="0" i="0" u="none" strike="noStrike" cap="none" dirty="0" smtClean="0">
                <a:solidFill>
                  <a:srgbClr val="000000"/>
                </a:solidFill>
                <a:effectLst/>
                <a:latin typeface="Arial"/>
                <a:ea typeface="Arial"/>
                <a:cs typeface="Arial"/>
                <a:sym typeface="Arial"/>
              </a:rPr>
              <a:t> Requests for proposals must be publicized and identify all evaluation factors and their relative importance. Any response to publicized requests for proposals must be considered to the maximum extent practical;</a:t>
            </a:r>
          </a:p>
          <a:p>
            <a:r>
              <a:rPr lang="en-US" sz="1100" b="1" i="0" u="none" strike="noStrike" cap="none"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Proposals must be solicited from an adequate number of qualified sources;</a:t>
            </a:r>
          </a:p>
          <a:p>
            <a:r>
              <a:rPr lang="en-US" sz="1100" b="1" i="0" u="none" strike="noStrike" cap="none" dirty="0" smtClean="0">
                <a:solidFill>
                  <a:srgbClr val="000000"/>
                </a:solidFill>
                <a:effectLst/>
                <a:latin typeface="Arial"/>
                <a:ea typeface="Arial"/>
                <a:cs typeface="Arial"/>
                <a:sym typeface="Arial"/>
              </a:rPr>
              <a:t>(3)</a:t>
            </a:r>
            <a:r>
              <a:rPr lang="en-US" sz="1100" b="0" i="0" u="none" strike="noStrike" cap="none" dirty="0" smtClean="0">
                <a:solidFill>
                  <a:srgbClr val="000000"/>
                </a:solidFill>
                <a:effectLst/>
                <a:latin typeface="Arial"/>
                <a:ea typeface="Arial"/>
                <a:cs typeface="Arial"/>
                <a:sym typeface="Arial"/>
              </a:rPr>
              <a:t> The </a:t>
            </a:r>
            <a:r>
              <a:rPr lang="en-US" sz="1100" b="0" i="0" u="sng" strike="noStrike" cap="none" dirty="0" smtClean="0">
                <a:solidFill>
                  <a:srgbClr val="000000"/>
                </a:solidFill>
                <a:effectLst/>
                <a:latin typeface="Arial"/>
                <a:ea typeface="Arial"/>
                <a:cs typeface="Arial"/>
                <a:sym typeface="Arial"/>
                <a:hlinkClick r:id="rId3"/>
              </a:rPr>
              <a:t>non-Federal entity</a:t>
            </a:r>
            <a:r>
              <a:rPr lang="en-US" sz="1100" b="0" i="0" u="none" strike="noStrike" cap="none" dirty="0" smtClean="0">
                <a:solidFill>
                  <a:srgbClr val="000000"/>
                </a:solidFill>
                <a:effectLst/>
                <a:latin typeface="Arial"/>
                <a:ea typeface="Arial"/>
                <a:cs typeface="Arial"/>
                <a:sym typeface="Arial"/>
              </a:rPr>
              <a:t> must have a written method for conducting technical evaluations of the proposals received and for selecting recipients;</a:t>
            </a:r>
          </a:p>
          <a:p>
            <a:r>
              <a:rPr lang="en-US" sz="1100" b="1" i="0" u="none" strike="noStrike" cap="none" dirty="0" smtClean="0">
                <a:solidFill>
                  <a:srgbClr val="000000"/>
                </a:solidFill>
                <a:effectLst/>
                <a:latin typeface="Arial"/>
                <a:ea typeface="Arial"/>
                <a:cs typeface="Arial"/>
                <a:sym typeface="Arial"/>
              </a:rPr>
              <a:t>(4)</a:t>
            </a:r>
            <a:r>
              <a:rPr lang="en-US" sz="1100" b="0" i="0" u="sng" strike="noStrike" cap="none" dirty="0" smtClean="0">
                <a:solidFill>
                  <a:srgbClr val="000000"/>
                </a:solidFill>
                <a:effectLst/>
                <a:latin typeface="Arial"/>
                <a:ea typeface="Arial"/>
                <a:cs typeface="Arial"/>
                <a:sym typeface="Arial"/>
                <a:hlinkClick r:id="rId3"/>
              </a:rPr>
              <a:t>Contracts</a:t>
            </a:r>
            <a:r>
              <a:rPr lang="en-US" sz="1100" b="0" i="0" u="none" strike="noStrike" cap="none" dirty="0" smtClean="0">
                <a:solidFill>
                  <a:srgbClr val="000000"/>
                </a:solidFill>
                <a:effectLst/>
                <a:latin typeface="Arial"/>
                <a:ea typeface="Arial"/>
                <a:cs typeface="Arial"/>
                <a:sym typeface="Arial"/>
              </a:rPr>
              <a:t> must be awarded to the responsible firm whose proposal is most advantageous to the program, with price and other factors considered; and</a:t>
            </a:r>
          </a:p>
          <a:p>
            <a:r>
              <a:rPr lang="en-US" sz="1100" b="1" i="0" u="none" strike="noStrike" cap="none" dirty="0" smtClean="0">
                <a:solidFill>
                  <a:srgbClr val="000000"/>
                </a:solidFill>
                <a:effectLst/>
                <a:latin typeface="Arial"/>
                <a:ea typeface="Arial"/>
                <a:cs typeface="Arial"/>
                <a:sym typeface="Arial"/>
              </a:rPr>
              <a:t>(5)</a:t>
            </a:r>
            <a:r>
              <a:rPr lang="en-US" sz="1100" b="0" i="0" u="none" strike="noStrike" cap="none" dirty="0" smtClean="0">
                <a:solidFill>
                  <a:srgbClr val="000000"/>
                </a:solidFill>
                <a:effectLst/>
                <a:latin typeface="Arial"/>
                <a:ea typeface="Arial"/>
                <a:cs typeface="Arial"/>
                <a:sym typeface="Arial"/>
              </a:rPr>
              <a:t> The </a:t>
            </a:r>
            <a:r>
              <a:rPr lang="en-US" sz="1100" b="0" i="0" u="sng" strike="noStrike" cap="none" dirty="0" smtClean="0">
                <a:solidFill>
                  <a:srgbClr val="000000"/>
                </a:solidFill>
                <a:effectLst/>
                <a:latin typeface="Arial"/>
                <a:ea typeface="Arial"/>
                <a:cs typeface="Arial"/>
                <a:sym typeface="Arial"/>
                <a:hlinkClick r:id="rId3"/>
              </a:rPr>
              <a:t>non-Federal entity</a:t>
            </a:r>
            <a:r>
              <a:rPr lang="en-US" sz="1100" b="0" i="0" u="none" strike="noStrike" cap="none" dirty="0" smtClean="0">
                <a:solidFill>
                  <a:srgbClr val="000000"/>
                </a:solidFill>
                <a:effectLst/>
                <a:latin typeface="Arial"/>
                <a:ea typeface="Arial"/>
                <a:cs typeface="Arial"/>
                <a:sym typeface="Arial"/>
              </a:rPr>
              <a:t> may use competitive proposal procedures for qualifications-based procurement of architectural/engineering (A/E) professional services whereby competitors' qualifications are evaluated and the most qualified competitor is selected, subject to negotiation of fair and reasonable compensation. The method, where price is not used as a selection factor, can only be used in procurement of A/E professional services. It cannot be used to purchase other types of services though A/E firms are a potential source to perform the proposed effort.</a:t>
            </a:r>
          </a:p>
          <a:p>
            <a:endParaRPr lang="en-US" dirty="0"/>
          </a:p>
        </p:txBody>
      </p:sp>
    </p:spTree>
    <p:extLst>
      <p:ext uri="{BB962C8B-B14F-4D97-AF65-F5344CB8AC3E}">
        <p14:creationId xmlns:p14="http://schemas.microsoft.com/office/powerpoint/2010/main" val="7963023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i="0" u="none" strike="noStrike" cap="none" dirty="0" smtClean="0">
                <a:solidFill>
                  <a:srgbClr val="000000"/>
                </a:solidFill>
                <a:effectLst/>
                <a:latin typeface="Arial"/>
                <a:ea typeface="Arial"/>
                <a:cs typeface="Arial"/>
                <a:sym typeface="Arial"/>
              </a:rPr>
              <a:t>This item</a:t>
            </a:r>
            <a:r>
              <a:rPr lang="en-US" sz="1100" b="1" i="0" u="none" strike="noStrike" cap="none" baseline="0" dirty="0" smtClean="0">
                <a:solidFill>
                  <a:srgbClr val="000000"/>
                </a:solidFill>
                <a:effectLst/>
                <a:latin typeface="Arial"/>
                <a:ea typeface="Arial"/>
                <a:cs typeface="Arial"/>
                <a:sym typeface="Arial"/>
              </a:rPr>
              <a:t> is specific to awarding contracts and does not apply to organizations without contracts. </a:t>
            </a:r>
            <a:r>
              <a:rPr lang="en-US" b="1" dirty="0" smtClean="0">
                <a:latin typeface="Arial" panose="020B0604020202020204" pitchFamily="34" charset="0"/>
                <a:cs typeface="Arial" panose="020B0604020202020204" pitchFamily="34" charset="0"/>
              </a:rPr>
              <a:t>If your organization has a contract, please see the Formal</a:t>
            </a:r>
            <a:r>
              <a:rPr lang="en-US" b="1" baseline="0" dirty="0" smtClean="0">
                <a:latin typeface="Arial" panose="020B0604020202020204" pitchFamily="34" charset="0"/>
                <a:cs typeface="Arial" panose="020B0604020202020204" pitchFamily="34" charset="0"/>
              </a:rPr>
              <a:t> Procurement training for more information on these procurement procedures.</a:t>
            </a:r>
            <a:endParaRPr lang="en-US" b="1" dirty="0" smtClean="0">
              <a:latin typeface="Arial" panose="020B0604020202020204" pitchFamily="34" charset="0"/>
              <a:cs typeface="Arial" panose="020B0604020202020204" pitchFamily="34" charset="0"/>
            </a:endParaRPr>
          </a:p>
          <a:p>
            <a:endParaRPr lang="en-US" sz="1100" b="1" i="0" u="none" strike="noStrike" cap="none" dirty="0" smtClean="0">
              <a:solidFill>
                <a:srgbClr val="000000"/>
              </a:solidFill>
              <a:effectLst/>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-don’t read-</a:t>
            </a:r>
          </a:p>
          <a:p>
            <a:endParaRPr lang="en-US" sz="1100" b="1" i="0" u="none" strike="noStrike" cap="none" dirty="0" smtClean="0">
              <a:solidFill>
                <a:srgbClr val="000000"/>
              </a:solidFill>
              <a:effectLst/>
              <a:latin typeface="Arial"/>
              <a:ea typeface="Arial"/>
              <a:cs typeface="Arial"/>
              <a:sym typeface="Arial"/>
            </a:endParaRPr>
          </a:p>
          <a:p>
            <a:endParaRPr lang="en-US" sz="1100" b="1" i="0" u="none" strike="noStrike" cap="none" dirty="0" smtClean="0">
              <a:solidFill>
                <a:srgbClr val="000000"/>
              </a:solidFill>
              <a:effectLst/>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(f)</a:t>
            </a:r>
            <a:r>
              <a:rPr lang="en-US" sz="1100" b="0" i="0" u="none" strike="noStrike" cap="none" dirty="0" smtClean="0">
                <a:solidFill>
                  <a:srgbClr val="000000"/>
                </a:solidFill>
                <a:effectLst/>
                <a:latin typeface="Arial"/>
                <a:ea typeface="Arial"/>
                <a:cs typeface="Arial"/>
                <a:sym typeface="Arial"/>
              </a:rPr>
              <a:t> Procurement by noncompetitive proposals. Procurement by noncompetitive proposals is procurement through solicitation of a proposal from only one source and may be used only when one or more of the following circumstances apply:</a:t>
            </a:r>
          </a:p>
          <a:p>
            <a:r>
              <a:rPr lang="en-US" sz="1100" b="1" i="0" u="none" strike="noStrike" cap="none" dirty="0" smtClean="0">
                <a:solidFill>
                  <a:srgbClr val="000000"/>
                </a:solidFill>
                <a:effectLst/>
                <a:latin typeface="Arial"/>
                <a:ea typeface="Arial"/>
                <a:cs typeface="Arial"/>
                <a:sym typeface="Arial"/>
              </a:rPr>
              <a:t>(1)</a:t>
            </a:r>
            <a:r>
              <a:rPr lang="en-US" sz="1100" b="0" i="0" u="none" strike="noStrike" cap="none" dirty="0" smtClean="0">
                <a:solidFill>
                  <a:srgbClr val="000000"/>
                </a:solidFill>
                <a:effectLst/>
                <a:latin typeface="Arial"/>
                <a:ea typeface="Arial"/>
                <a:cs typeface="Arial"/>
                <a:sym typeface="Arial"/>
              </a:rPr>
              <a:t> The item is available only from a single source;</a:t>
            </a:r>
          </a:p>
          <a:p>
            <a:r>
              <a:rPr lang="en-US" sz="1100" b="1" i="0" u="none" strike="noStrike" cap="none"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The public exigency or emergency for the requirement will not permit a delay resulting from competitive solicitation;</a:t>
            </a:r>
          </a:p>
          <a:p>
            <a:r>
              <a:rPr lang="en-US" sz="1100" b="1" i="0" u="none" strike="noStrike" cap="none" dirty="0" smtClean="0">
                <a:solidFill>
                  <a:srgbClr val="000000"/>
                </a:solidFill>
                <a:effectLst/>
                <a:latin typeface="Arial"/>
                <a:ea typeface="Arial"/>
                <a:cs typeface="Arial"/>
                <a:sym typeface="Arial"/>
              </a:rPr>
              <a:t>(3)</a:t>
            </a:r>
            <a:r>
              <a:rPr lang="en-US" sz="1100" b="0" i="0" u="none" strike="noStrike" cap="none" dirty="0" smtClean="0">
                <a:solidFill>
                  <a:srgbClr val="000000"/>
                </a:solidFill>
                <a:effectLst/>
                <a:latin typeface="Arial"/>
                <a:ea typeface="Arial"/>
                <a:cs typeface="Arial"/>
                <a:sym typeface="Arial"/>
              </a:rPr>
              <a:t> The </a:t>
            </a:r>
            <a:r>
              <a:rPr lang="en-US" sz="1100" b="0" i="0" u="sng" strike="noStrike" cap="none" dirty="0" smtClean="0">
                <a:solidFill>
                  <a:srgbClr val="000000"/>
                </a:solidFill>
                <a:effectLst/>
                <a:latin typeface="Arial"/>
                <a:ea typeface="Arial"/>
                <a:cs typeface="Arial"/>
                <a:sym typeface="Arial"/>
                <a:hlinkClick r:id="rId3"/>
              </a:rPr>
              <a:t>Federal awarding agency</a:t>
            </a:r>
            <a:r>
              <a:rPr lang="en-US" sz="1100" b="0" i="0" u="none" strike="noStrike" cap="none" dirty="0" smtClean="0">
                <a:solidFill>
                  <a:srgbClr val="000000"/>
                </a:solidFill>
                <a:effectLst/>
                <a:latin typeface="Arial"/>
                <a:ea typeface="Arial"/>
                <a:cs typeface="Arial"/>
                <a:sym typeface="Arial"/>
              </a:rPr>
              <a:t> or </a:t>
            </a:r>
            <a:r>
              <a:rPr lang="en-US" sz="1100" b="0" i="0" u="sng" strike="noStrike" cap="none" dirty="0" smtClean="0">
                <a:solidFill>
                  <a:srgbClr val="000000"/>
                </a:solidFill>
                <a:effectLst/>
                <a:latin typeface="Arial"/>
                <a:ea typeface="Arial"/>
                <a:cs typeface="Arial"/>
                <a:sym typeface="Arial"/>
                <a:hlinkClick r:id="rId3"/>
              </a:rPr>
              <a:t>pass-through entity</a:t>
            </a:r>
            <a:r>
              <a:rPr lang="en-US" sz="1100" b="0" i="0" u="none" strike="noStrike" cap="none" dirty="0" smtClean="0">
                <a:solidFill>
                  <a:srgbClr val="000000"/>
                </a:solidFill>
                <a:effectLst/>
                <a:latin typeface="Arial"/>
                <a:ea typeface="Arial"/>
                <a:cs typeface="Arial"/>
                <a:sym typeface="Arial"/>
              </a:rPr>
              <a:t> expressly authorizes noncompetitive proposals in response to a written request from the </a:t>
            </a:r>
            <a:r>
              <a:rPr lang="en-US" sz="1100" b="0" i="0" u="sng" strike="noStrike" cap="none" dirty="0" smtClean="0">
                <a:solidFill>
                  <a:srgbClr val="000000"/>
                </a:solidFill>
                <a:effectLst/>
                <a:latin typeface="Arial"/>
                <a:ea typeface="Arial"/>
                <a:cs typeface="Arial"/>
                <a:sym typeface="Arial"/>
                <a:hlinkClick r:id="rId3"/>
              </a:rPr>
              <a:t>non-Federal entity</a:t>
            </a:r>
            <a:r>
              <a:rPr lang="en-US" sz="1100" b="0" i="0" u="none" strike="noStrike" cap="none" dirty="0" smtClean="0">
                <a:solidFill>
                  <a:srgbClr val="000000"/>
                </a:solidFill>
                <a:effectLst/>
                <a:latin typeface="Arial"/>
                <a:ea typeface="Arial"/>
                <a:cs typeface="Arial"/>
                <a:sym typeface="Arial"/>
              </a:rPr>
              <a:t>; or</a:t>
            </a:r>
          </a:p>
          <a:p>
            <a:r>
              <a:rPr lang="en-US" sz="1100" b="1" i="0" u="none" strike="noStrike" cap="none" dirty="0" smtClean="0">
                <a:solidFill>
                  <a:srgbClr val="000000"/>
                </a:solidFill>
                <a:effectLst/>
                <a:latin typeface="Arial"/>
                <a:ea typeface="Arial"/>
                <a:cs typeface="Arial"/>
                <a:sym typeface="Arial"/>
              </a:rPr>
              <a:t>(4)</a:t>
            </a:r>
            <a:r>
              <a:rPr lang="en-US" sz="1100" b="0" i="0" u="none" strike="noStrike" cap="none" dirty="0" smtClean="0">
                <a:solidFill>
                  <a:srgbClr val="000000"/>
                </a:solidFill>
                <a:effectLst/>
                <a:latin typeface="Arial"/>
                <a:ea typeface="Arial"/>
                <a:cs typeface="Arial"/>
                <a:sym typeface="Arial"/>
              </a:rPr>
              <a:t> After solicitation of a number of sources, competition is determined inadequate.</a:t>
            </a:r>
          </a:p>
          <a:p>
            <a:endParaRPr lang="en-US" dirty="0"/>
          </a:p>
        </p:txBody>
      </p:sp>
    </p:spTree>
    <p:extLst>
      <p:ext uri="{BB962C8B-B14F-4D97-AF65-F5344CB8AC3E}">
        <p14:creationId xmlns:p14="http://schemas.microsoft.com/office/powerpoint/2010/main" val="38134432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i="0" u="none" strike="noStrike" cap="none" dirty="0" smtClean="0">
                <a:solidFill>
                  <a:srgbClr val="000000"/>
                </a:solidFill>
                <a:effectLst/>
                <a:latin typeface="Arial"/>
                <a:ea typeface="Arial"/>
                <a:cs typeface="Arial"/>
                <a:sym typeface="Arial"/>
              </a:rPr>
              <a:t>This item</a:t>
            </a:r>
            <a:r>
              <a:rPr lang="en-US" sz="1100" b="1" i="0" u="none" strike="noStrike" cap="none" baseline="0" dirty="0" smtClean="0">
                <a:solidFill>
                  <a:srgbClr val="000000"/>
                </a:solidFill>
                <a:effectLst/>
                <a:latin typeface="Arial"/>
                <a:ea typeface="Arial"/>
                <a:cs typeface="Arial"/>
                <a:sym typeface="Arial"/>
              </a:rPr>
              <a:t> is specific to awarding contracts and does not apply to organizations without contracts. That said, organizations should still make efforts to diversify their spending and support Small, Women, and Minority owned businesses</a:t>
            </a:r>
          </a:p>
          <a:p>
            <a:endParaRPr lang="en-US" sz="1100" b="1" i="0" u="none" strike="noStrike" cap="none" dirty="0" smtClean="0">
              <a:solidFill>
                <a:srgbClr val="000000"/>
              </a:solidFill>
              <a:effectLst/>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-don’t read-</a:t>
            </a:r>
          </a:p>
          <a:p>
            <a:endParaRPr lang="en-US" sz="1100" b="1" i="0" u="none" strike="noStrike" cap="none" dirty="0" smtClean="0">
              <a:solidFill>
                <a:srgbClr val="000000"/>
              </a:solidFill>
              <a:effectLst/>
              <a:latin typeface="Arial"/>
              <a:ea typeface="Arial"/>
              <a:cs typeface="Arial"/>
              <a:sym typeface="Arial"/>
            </a:endParaRPr>
          </a:p>
          <a:p>
            <a:endParaRPr lang="en-US" sz="1100" b="1" i="0" u="none" strike="noStrike" cap="none" dirty="0" smtClean="0">
              <a:solidFill>
                <a:srgbClr val="000000"/>
              </a:solidFill>
              <a:effectLst/>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 200.321 Contracting with small and minority businesses, women's business enterprises, and labor surplus area firms.</a:t>
            </a:r>
          </a:p>
          <a:p>
            <a:r>
              <a:rPr lang="en-US" sz="1100" b="1" i="0" u="none" strike="noStrike" cap="none" dirty="0" smtClean="0">
                <a:solidFill>
                  <a:srgbClr val="000000"/>
                </a:solidFill>
                <a:effectLst/>
                <a:latin typeface="Arial"/>
                <a:ea typeface="Arial"/>
                <a:cs typeface="Arial"/>
                <a:sym typeface="Arial"/>
              </a:rPr>
              <a:t>(a)</a:t>
            </a:r>
            <a:r>
              <a:rPr lang="en-US" sz="1100" b="0" i="0" u="none" strike="noStrike" cap="none" dirty="0" smtClean="0">
                <a:solidFill>
                  <a:srgbClr val="000000"/>
                </a:solidFill>
                <a:effectLst/>
                <a:latin typeface="Arial"/>
                <a:ea typeface="Arial"/>
                <a:cs typeface="Arial"/>
                <a:sym typeface="Arial"/>
              </a:rPr>
              <a:t> The </a:t>
            </a:r>
            <a:r>
              <a:rPr lang="en-US" sz="1100" b="0" i="0" u="sng" strike="noStrike" cap="none" dirty="0" smtClean="0">
                <a:solidFill>
                  <a:srgbClr val="000000"/>
                </a:solidFill>
                <a:effectLst/>
                <a:latin typeface="Arial"/>
                <a:ea typeface="Arial"/>
                <a:cs typeface="Arial"/>
                <a:sym typeface="Arial"/>
                <a:hlinkClick r:id="rId3"/>
              </a:rPr>
              <a:t>non-Federal entity</a:t>
            </a:r>
            <a:r>
              <a:rPr lang="en-US" sz="1100" b="0" i="0" u="none" strike="noStrike" cap="none" dirty="0" smtClean="0">
                <a:solidFill>
                  <a:srgbClr val="000000"/>
                </a:solidFill>
                <a:effectLst/>
                <a:latin typeface="Arial"/>
                <a:ea typeface="Arial"/>
                <a:cs typeface="Arial"/>
                <a:sym typeface="Arial"/>
              </a:rPr>
              <a:t> must take all necessary affirmative steps to assure that minority businesses, women's business enterprises, and labor surplus area firms are used when possible.</a:t>
            </a:r>
          </a:p>
          <a:p>
            <a:r>
              <a:rPr lang="en-US" sz="1100" b="1" i="0" u="none" strike="noStrike" cap="none" dirty="0" smtClean="0">
                <a:solidFill>
                  <a:srgbClr val="000000"/>
                </a:solidFill>
                <a:effectLst/>
                <a:latin typeface="Arial"/>
                <a:ea typeface="Arial"/>
                <a:cs typeface="Arial"/>
                <a:sym typeface="Arial"/>
              </a:rPr>
              <a:t>(b)</a:t>
            </a:r>
            <a:r>
              <a:rPr lang="en-US" sz="1100" b="0" i="0" u="none" strike="noStrike" cap="none" dirty="0" smtClean="0">
                <a:solidFill>
                  <a:srgbClr val="000000"/>
                </a:solidFill>
                <a:effectLst/>
                <a:latin typeface="Arial"/>
                <a:ea typeface="Arial"/>
                <a:cs typeface="Arial"/>
                <a:sym typeface="Arial"/>
              </a:rPr>
              <a:t> Affirmative steps must include:</a:t>
            </a:r>
          </a:p>
          <a:p>
            <a:r>
              <a:rPr lang="en-US" sz="1100" b="1" i="0" u="none" strike="noStrike" cap="none" dirty="0" smtClean="0">
                <a:solidFill>
                  <a:srgbClr val="000000"/>
                </a:solidFill>
                <a:effectLst/>
                <a:latin typeface="Arial"/>
                <a:ea typeface="Arial"/>
                <a:cs typeface="Arial"/>
                <a:sym typeface="Arial"/>
              </a:rPr>
              <a:t>(1)</a:t>
            </a:r>
            <a:r>
              <a:rPr lang="en-US" sz="1100" b="0" i="0" u="none" strike="noStrike" cap="none" dirty="0" smtClean="0">
                <a:solidFill>
                  <a:srgbClr val="000000"/>
                </a:solidFill>
                <a:effectLst/>
                <a:latin typeface="Arial"/>
                <a:ea typeface="Arial"/>
                <a:cs typeface="Arial"/>
                <a:sym typeface="Arial"/>
              </a:rPr>
              <a:t> Placing qualified small and minority businesses and women's business enterprises on solicitation lists;</a:t>
            </a:r>
          </a:p>
          <a:p>
            <a:r>
              <a:rPr lang="en-US" sz="1100" b="1" i="0" u="none" strike="noStrike" cap="none"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Assuring that small and minority businesses, and women's business enterprises are solicited whenever they are potential sources;</a:t>
            </a:r>
          </a:p>
          <a:p>
            <a:r>
              <a:rPr lang="en-US" sz="1100" b="1" i="0" u="none" strike="noStrike" cap="none" dirty="0" smtClean="0">
                <a:solidFill>
                  <a:srgbClr val="000000"/>
                </a:solidFill>
                <a:effectLst/>
                <a:latin typeface="Arial"/>
                <a:ea typeface="Arial"/>
                <a:cs typeface="Arial"/>
                <a:sym typeface="Arial"/>
              </a:rPr>
              <a:t>(3)</a:t>
            </a:r>
            <a:r>
              <a:rPr lang="en-US" sz="1100" b="0" i="0" u="none" strike="noStrike" cap="none" dirty="0" smtClean="0">
                <a:solidFill>
                  <a:srgbClr val="000000"/>
                </a:solidFill>
                <a:effectLst/>
                <a:latin typeface="Arial"/>
                <a:ea typeface="Arial"/>
                <a:cs typeface="Arial"/>
                <a:sym typeface="Arial"/>
              </a:rPr>
              <a:t> Dividing total requirements, when economically feasible, into smaller tasks or quantities to permit maximum participation by small and minority businesses, and women's business enterprises;</a:t>
            </a:r>
          </a:p>
          <a:p>
            <a:r>
              <a:rPr lang="en-US" sz="1100" b="1" i="0" u="none" strike="noStrike" cap="none" dirty="0" smtClean="0">
                <a:solidFill>
                  <a:srgbClr val="000000"/>
                </a:solidFill>
                <a:effectLst/>
                <a:latin typeface="Arial"/>
                <a:ea typeface="Arial"/>
                <a:cs typeface="Arial"/>
                <a:sym typeface="Arial"/>
              </a:rPr>
              <a:t>(4)</a:t>
            </a:r>
            <a:r>
              <a:rPr lang="en-US" sz="1100" b="0" i="0" u="none" strike="noStrike" cap="none" dirty="0" smtClean="0">
                <a:solidFill>
                  <a:srgbClr val="000000"/>
                </a:solidFill>
                <a:effectLst/>
                <a:latin typeface="Arial"/>
                <a:ea typeface="Arial"/>
                <a:cs typeface="Arial"/>
                <a:sym typeface="Arial"/>
              </a:rPr>
              <a:t> Establishing delivery schedules, where the requirement permits, which encourage participation by small and minority businesses, and women's business enterprises;</a:t>
            </a:r>
          </a:p>
          <a:p>
            <a:r>
              <a:rPr lang="en-US" sz="1100" b="1" i="0" u="none" strike="noStrike" cap="none" dirty="0" smtClean="0">
                <a:solidFill>
                  <a:srgbClr val="000000"/>
                </a:solidFill>
                <a:effectLst/>
                <a:latin typeface="Arial"/>
                <a:ea typeface="Arial"/>
                <a:cs typeface="Arial"/>
                <a:sym typeface="Arial"/>
              </a:rPr>
              <a:t>(5)</a:t>
            </a:r>
            <a:r>
              <a:rPr lang="en-US" sz="1100" b="0" i="0" u="none" strike="noStrike" cap="none" dirty="0" smtClean="0">
                <a:solidFill>
                  <a:srgbClr val="000000"/>
                </a:solidFill>
                <a:effectLst/>
                <a:latin typeface="Arial"/>
                <a:ea typeface="Arial"/>
                <a:cs typeface="Arial"/>
                <a:sym typeface="Arial"/>
              </a:rPr>
              <a:t> Using the services and assistance, as appropriate, of such organizations as the Small Business Administration and the Minority Business Development Agency of the Department of Commerce; and</a:t>
            </a:r>
          </a:p>
          <a:p>
            <a:r>
              <a:rPr lang="en-US" sz="1100" b="1" i="0" u="none" strike="noStrike" cap="none" dirty="0" smtClean="0">
                <a:solidFill>
                  <a:srgbClr val="000000"/>
                </a:solidFill>
                <a:effectLst/>
                <a:latin typeface="Arial"/>
                <a:ea typeface="Arial"/>
                <a:cs typeface="Arial"/>
                <a:sym typeface="Arial"/>
              </a:rPr>
              <a:t>(6)</a:t>
            </a:r>
            <a:r>
              <a:rPr lang="en-US" sz="1100" b="0" i="0" u="none" strike="noStrike" cap="none" dirty="0" smtClean="0">
                <a:solidFill>
                  <a:srgbClr val="000000"/>
                </a:solidFill>
                <a:effectLst/>
                <a:latin typeface="Arial"/>
                <a:ea typeface="Arial"/>
                <a:cs typeface="Arial"/>
                <a:sym typeface="Arial"/>
              </a:rPr>
              <a:t> Requiring the prime </a:t>
            </a:r>
            <a:r>
              <a:rPr lang="en-US" sz="1100" b="0" i="0" u="sng" strike="noStrike" cap="none" dirty="0" smtClean="0">
                <a:solidFill>
                  <a:srgbClr val="000000"/>
                </a:solidFill>
                <a:effectLst/>
                <a:latin typeface="Arial"/>
                <a:ea typeface="Arial"/>
                <a:cs typeface="Arial"/>
                <a:sym typeface="Arial"/>
                <a:hlinkClick r:id="rId3"/>
              </a:rPr>
              <a:t>contractor</a:t>
            </a:r>
            <a:r>
              <a:rPr lang="en-US" sz="1100" b="0" i="0" u="none" strike="noStrike" cap="none" dirty="0" smtClean="0">
                <a:solidFill>
                  <a:srgbClr val="000000"/>
                </a:solidFill>
                <a:effectLst/>
                <a:latin typeface="Arial"/>
                <a:ea typeface="Arial"/>
                <a:cs typeface="Arial"/>
                <a:sym typeface="Arial"/>
              </a:rPr>
              <a:t>, if subcontracts are to be let, to take the affirmative steps listed in paragraphs (1) through (5) of this section.</a:t>
            </a:r>
          </a:p>
          <a:p>
            <a:endParaRPr lang="en-US" dirty="0"/>
          </a:p>
        </p:txBody>
      </p:sp>
    </p:spTree>
    <p:extLst>
      <p:ext uri="{BB962C8B-B14F-4D97-AF65-F5344CB8AC3E}">
        <p14:creationId xmlns:p14="http://schemas.microsoft.com/office/powerpoint/2010/main" val="40675898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i="0" u="none" strike="noStrike" cap="none" dirty="0" smtClean="0">
                <a:solidFill>
                  <a:srgbClr val="000000"/>
                </a:solidFill>
                <a:effectLst/>
                <a:latin typeface="Arial"/>
                <a:ea typeface="Arial"/>
                <a:cs typeface="Arial"/>
                <a:sym typeface="Arial"/>
              </a:rPr>
              <a:t>This item</a:t>
            </a:r>
            <a:r>
              <a:rPr lang="en-US" sz="1100" b="1" i="0" u="none" strike="noStrike" cap="none" baseline="0" dirty="0" smtClean="0">
                <a:solidFill>
                  <a:srgbClr val="000000"/>
                </a:solidFill>
                <a:effectLst/>
                <a:latin typeface="Arial"/>
                <a:ea typeface="Arial"/>
                <a:cs typeface="Arial"/>
                <a:sym typeface="Arial"/>
              </a:rPr>
              <a:t> is specific to awarding contracts and does not apply to organizations without contracts. </a:t>
            </a:r>
            <a:r>
              <a:rPr lang="en-US" b="1" dirty="0" smtClean="0">
                <a:latin typeface="Arial" panose="020B0604020202020204" pitchFamily="34" charset="0"/>
                <a:cs typeface="Arial" panose="020B0604020202020204" pitchFamily="34" charset="0"/>
              </a:rPr>
              <a:t>If your organization has a contract, please see the Formal</a:t>
            </a:r>
            <a:r>
              <a:rPr lang="en-US" b="1" baseline="0" dirty="0" smtClean="0">
                <a:latin typeface="Arial" panose="020B0604020202020204" pitchFamily="34" charset="0"/>
                <a:cs typeface="Arial" panose="020B0604020202020204" pitchFamily="34" charset="0"/>
              </a:rPr>
              <a:t> Procurement training for more information on these procurement procedures.</a:t>
            </a:r>
            <a:endParaRPr lang="en-US" b="1" dirty="0" smtClean="0">
              <a:latin typeface="Arial" panose="020B0604020202020204" pitchFamily="34" charset="0"/>
              <a:cs typeface="Arial" panose="020B0604020202020204" pitchFamily="34" charset="0"/>
            </a:endParaRPr>
          </a:p>
          <a:p>
            <a:endParaRPr lang="en-US" sz="1100" b="1" i="0" u="none" strike="noStrike" cap="none" dirty="0" smtClean="0">
              <a:solidFill>
                <a:srgbClr val="000000"/>
              </a:solidFill>
              <a:effectLst/>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-don’t read-</a:t>
            </a:r>
          </a:p>
          <a:p>
            <a:endParaRPr lang="en-US" sz="1100" b="1" i="0" u="none" strike="noStrike" cap="none" dirty="0" smtClean="0">
              <a:solidFill>
                <a:srgbClr val="000000"/>
              </a:solidFill>
              <a:effectLst/>
              <a:latin typeface="Arial"/>
              <a:ea typeface="Arial"/>
              <a:cs typeface="Arial"/>
              <a:sym typeface="Arial"/>
            </a:endParaRPr>
          </a:p>
          <a:p>
            <a:endParaRPr lang="en-US" sz="1100" b="1" i="0" u="none" strike="noStrike" cap="none" dirty="0" smtClean="0">
              <a:solidFill>
                <a:srgbClr val="000000"/>
              </a:solidFill>
              <a:effectLst/>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 200.323 </a:t>
            </a:r>
            <a:r>
              <a:rPr lang="en-US" sz="1100" b="1" i="0" u="sng" strike="noStrike" cap="none" dirty="0" smtClean="0">
                <a:solidFill>
                  <a:srgbClr val="000000"/>
                </a:solidFill>
                <a:effectLst/>
                <a:latin typeface="Arial"/>
                <a:ea typeface="Arial"/>
                <a:cs typeface="Arial"/>
                <a:sym typeface="Arial"/>
                <a:hlinkClick r:id="rId3"/>
              </a:rPr>
              <a:t>Contract</a:t>
            </a:r>
            <a:r>
              <a:rPr lang="en-US" sz="1100" b="1" i="0" u="none" strike="noStrike" cap="none" dirty="0" smtClean="0">
                <a:solidFill>
                  <a:srgbClr val="000000"/>
                </a:solidFill>
                <a:effectLst/>
                <a:latin typeface="Arial"/>
                <a:ea typeface="Arial"/>
                <a:cs typeface="Arial"/>
                <a:sym typeface="Arial"/>
              </a:rPr>
              <a:t> cost and price.</a:t>
            </a:r>
          </a:p>
          <a:p>
            <a:r>
              <a:rPr lang="en-US" sz="1100" b="1" i="0" u="none" strike="noStrike" cap="none" dirty="0" smtClean="0">
                <a:solidFill>
                  <a:srgbClr val="000000"/>
                </a:solidFill>
                <a:effectLst/>
                <a:latin typeface="Arial"/>
                <a:ea typeface="Arial"/>
                <a:cs typeface="Arial"/>
                <a:sym typeface="Arial"/>
              </a:rPr>
              <a:t>(a)</a:t>
            </a:r>
            <a:r>
              <a:rPr lang="en-US" sz="1100" b="0" i="0" u="none" strike="noStrike" cap="none" dirty="0" smtClean="0">
                <a:solidFill>
                  <a:srgbClr val="000000"/>
                </a:solidFill>
                <a:effectLst/>
                <a:latin typeface="Arial"/>
                <a:ea typeface="Arial"/>
                <a:cs typeface="Arial"/>
                <a:sym typeface="Arial"/>
              </a:rPr>
              <a:t> The </a:t>
            </a:r>
            <a:r>
              <a:rPr lang="en-US" sz="1100" b="0" i="0" u="sng" strike="noStrike" cap="none" dirty="0" smtClean="0">
                <a:solidFill>
                  <a:srgbClr val="000000"/>
                </a:solidFill>
                <a:effectLst/>
                <a:latin typeface="Arial"/>
                <a:ea typeface="Arial"/>
                <a:cs typeface="Arial"/>
                <a:sym typeface="Arial"/>
                <a:hlinkClick r:id="rId3"/>
              </a:rPr>
              <a:t>non-Federal entity</a:t>
            </a:r>
            <a:r>
              <a:rPr lang="en-US" sz="1100" b="0" i="0" u="none" strike="noStrike" cap="none" dirty="0" smtClean="0">
                <a:solidFill>
                  <a:srgbClr val="000000"/>
                </a:solidFill>
                <a:effectLst/>
                <a:latin typeface="Arial"/>
                <a:ea typeface="Arial"/>
                <a:cs typeface="Arial"/>
                <a:sym typeface="Arial"/>
              </a:rPr>
              <a:t> must perform a cost or price analysis in connection with every procurement action in excess of the </a:t>
            </a:r>
            <a:r>
              <a:rPr lang="en-US" sz="1100" b="0" i="0" u="sng" strike="noStrike" cap="none" dirty="0" smtClean="0">
                <a:solidFill>
                  <a:srgbClr val="000000"/>
                </a:solidFill>
                <a:effectLst/>
                <a:latin typeface="Arial"/>
                <a:ea typeface="Arial"/>
                <a:cs typeface="Arial"/>
                <a:sym typeface="Arial"/>
                <a:hlinkClick r:id="rId3"/>
              </a:rPr>
              <a:t>Simplified Acquisition Threshold</a:t>
            </a:r>
            <a:r>
              <a:rPr lang="en-US" sz="1100" b="0" i="0" u="none" strike="noStrike" cap="none" dirty="0" smtClean="0">
                <a:solidFill>
                  <a:srgbClr val="000000"/>
                </a:solidFill>
                <a:effectLst/>
                <a:latin typeface="Arial"/>
                <a:ea typeface="Arial"/>
                <a:cs typeface="Arial"/>
                <a:sym typeface="Arial"/>
              </a:rPr>
              <a:t> including </a:t>
            </a:r>
            <a:r>
              <a:rPr lang="en-US" sz="1100" b="0" i="0" u="sng" strike="noStrike" cap="none" dirty="0" smtClean="0">
                <a:solidFill>
                  <a:srgbClr val="000000"/>
                </a:solidFill>
                <a:effectLst/>
                <a:latin typeface="Arial"/>
                <a:ea typeface="Arial"/>
                <a:cs typeface="Arial"/>
                <a:sym typeface="Arial"/>
                <a:hlinkClick r:id="rId3"/>
              </a:rPr>
              <a:t>contract</a:t>
            </a:r>
            <a:r>
              <a:rPr lang="en-US" sz="1100" b="0" i="0" u="none" strike="noStrike" cap="none" dirty="0" smtClean="0">
                <a:solidFill>
                  <a:srgbClr val="000000"/>
                </a:solidFill>
                <a:effectLst/>
                <a:latin typeface="Arial"/>
                <a:ea typeface="Arial"/>
                <a:cs typeface="Arial"/>
                <a:sym typeface="Arial"/>
              </a:rPr>
              <a:t> modifications. The method and degree of analysis is dependent on the facts surrounding the particular procurement situation, but as a starting point, the </a:t>
            </a:r>
            <a:r>
              <a:rPr lang="en-US" sz="1100" b="0" i="0" u="sng" strike="noStrike" cap="none" dirty="0" smtClean="0">
                <a:solidFill>
                  <a:srgbClr val="000000"/>
                </a:solidFill>
                <a:effectLst/>
                <a:latin typeface="Arial"/>
                <a:ea typeface="Arial"/>
                <a:cs typeface="Arial"/>
                <a:sym typeface="Arial"/>
                <a:hlinkClick r:id="rId3"/>
              </a:rPr>
              <a:t>non-Federal entity</a:t>
            </a:r>
            <a:r>
              <a:rPr lang="en-US" sz="1100" b="0" i="0" u="none" strike="noStrike" cap="none" dirty="0" smtClean="0">
                <a:solidFill>
                  <a:srgbClr val="000000"/>
                </a:solidFill>
                <a:effectLst/>
                <a:latin typeface="Arial"/>
                <a:ea typeface="Arial"/>
                <a:cs typeface="Arial"/>
                <a:sym typeface="Arial"/>
              </a:rPr>
              <a:t> must make independent estimates before receiving bids or proposals.</a:t>
            </a:r>
          </a:p>
          <a:p>
            <a:r>
              <a:rPr lang="en-US" sz="1100" b="1" i="0" u="none" strike="noStrike" cap="none" dirty="0" smtClean="0">
                <a:solidFill>
                  <a:srgbClr val="000000"/>
                </a:solidFill>
                <a:effectLst/>
                <a:latin typeface="Arial"/>
                <a:ea typeface="Arial"/>
                <a:cs typeface="Arial"/>
                <a:sym typeface="Arial"/>
              </a:rPr>
              <a:t>(b)</a:t>
            </a:r>
            <a:r>
              <a:rPr lang="en-US" sz="1100" b="0" i="0" u="none" strike="noStrike" cap="none" dirty="0" smtClean="0">
                <a:solidFill>
                  <a:srgbClr val="000000"/>
                </a:solidFill>
                <a:effectLst/>
                <a:latin typeface="Arial"/>
                <a:ea typeface="Arial"/>
                <a:cs typeface="Arial"/>
                <a:sym typeface="Arial"/>
              </a:rPr>
              <a:t> The </a:t>
            </a:r>
            <a:r>
              <a:rPr lang="en-US" sz="1100" b="0" i="0" u="sng" strike="noStrike" cap="none" dirty="0" smtClean="0">
                <a:solidFill>
                  <a:srgbClr val="000000"/>
                </a:solidFill>
                <a:effectLst/>
                <a:latin typeface="Arial"/>
                <a:ea typeface="Arial"/>
                <a:cs typeface="Arial"/>
                <a:sym typeface="Arial"/>
                <a:hlinkClick r:id="rId3"/>
              </a:rPr>
              <a:t>non-Federal entity</a:t>
            </a:r>
            <a:r>
              <a:rPr lang="en-US" sz="1100" b="0" i="0" u="none" strike="noStrike" cap="none" dirty="0" smtClean="0">
                <a:solidFill>
                  <a:srgbClr val="000000"/>
                </a:solidFill>
                <a:effectLst/>
                <a:latin typeface="Arial"/>
                <a:ea typeface="Arial"/>
                <a:cs typeface="Arial"/>
                <a:sym typeface="Arial"/>
              </a:rPr>
              <a:t> must negotiate profit as a separate element of the price for each </a:t>
            </a:r>
            <a:r>
              <a:rPr lang="en-US" sz="1100" b="0" i="0" u="sng" strike="noStrike" cap="none" dirty="0" smtClean="0">
                <a:solidFill>
                  <a:srgbClr val="000000"/>
                </a:solidFill>
                <a:effectLst/>
                <a:latin typeface="Arial"/>
                <a:ea typeface="Arial"/>
                <a:cs typeface="Arial"/>
                <a:sym typeface="Arial"/>
                <a:hlinkClick r:id="rId3"/>
              </a:rPr>
              <a:t>contract</a:t>
            </a:r>
            <a:r>
              <a:rPr lang="en-US" sz="1100" b="0" i="0" u="none" strike="noStrike" cap="none" dirty="0" smtClean="0">
                <a:solidFill>
                  <a:srgbClr val="000000"/>
                </a:solidFill>
                <a:effectLst/>
                <a:latin typeface="Arial"/>
                <a:ea typeface="Arial"/>
                <a:cs typeface="Arial"/>
                <a:sym typeface="Arial"/>
              </a:rPr>
              <a:t> in which there is no price competition and in all cases where cost analysis is performed. To establish a fair and reasonable profit, consideration must be given to the complexity of the work to be performed, the risk borne by the </a:t>
            </a:r>
            <a:r>
              <a:rPr lang="en-US" sz="1100" b="0" i="0" u="sng" strike="noStrike" cap="none" dirty="0" smtClean="0">
                <a:solidFill>
                  <a:srgbClr val="000000"/>
                </a:solidFill>
                <a:effectLst/>
                <a:latin typeface="Arial"/>
                <a:ea typeface="Arial"/>
                <a:cs typeface="Arial"/>
                <a:sym typeface="Arial"/>
                <a:hlinkClick r:id="rId3"/>
              </a:rPr>
              <a:t>contractor</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the</a:t>
            </a:r>
            <a:r>
              <a:rPr lang="en-US" sz="1100" b="0" i="0" u="sng" strike="noStrike" cap="none" dirty="0" err="1" smtClean="0">
                <a:solidFill>
                  <a:srgbClr val="000000"/>
                </a:solidFill>
                <a:effectLst/>
                <a:latin typeface="Arial"/>
                <a:ea typeface="Arial"/>
                <a:cs typeface="Arial"/>
                <a:sym typeface="Arial"/>
                <a:hlinkClick r:id="rId3"/>
              </a:rPr>
              <a:t>contractor</a:t>
            </a:r>
            <a:r>
              <a:rPr lang="en-US" sz="1100" b="0" i="0" u="none" strike="noStrike" cap="none" dirty="0" err="1" smtClean="0">
                <a:solidFill>
                  <a:srgbClr val="000000"/>
                </a:solidFill>
                <a:effectLst/>
                <a:latin typeface="Arial"/>
                <a:ea typeface="Arial"/>
                <a:cs typeface="Arial"/>
                <a:sym typeface="Arial"/>
              </a:rPr>
              <a:t>'s</a:t>
            </a:r>
            <a:r>
              <a:rPr lang="en-US" sz="1100" b="0" i="0" u="none" strike="noStrike" cap="none" dirty="0" smtClean="0">
                <a:solidFill>
                  <a:srgbClr val="000000"/>
                </a:solidFill>
                <a:effectLst/>
                <a:latin typeface="Arial"/>
                <a:ea typeface="Arial"/>
                <a:cs typeface="Arial"/>
                <a:sym typeface="Arial"/>
              </a:rPr>
              <a:t> investment, the amount of subcontracting, the quality of its record of past performance, and industry profit rates in the surrounding geographical area for similar work.</a:t>
            </a:r>
          </a:p>
          <a:p>
            <a:r>
              <a:rPr lang="en-US" sz="1100" b="1" i="0" u="none" strike="noStrike" cap="none" dirty="0" smtClean="0">
                <a:solidFill>
                  <a:srgbClr val="000000"/>
                </a:solidFill>
                <a:effectLst/>
                <a:latin typeface="Arial"/>
                <a:ea typeface="Arial"/>
                <a:cs typeface="Arial"/>
                <a:sym typeface="Arial"/>
              </a:rPr>
              <a:t>(c)</a:t>
            </a:r>
            <a:r>
              <a:rPr lang="en-US" sz="1100" b="0" i="0" u="none" strike="noStrike" cap="none" dirty="0" smtClean="0">
                <a:solidFill>
                  <a:srgbClr val="000000"/>
                </a:solidFill>
                <a:effectLst/>
                <a:latin typeface="Arial"/>
                <a:ea typeface="Arial"/>
                <a:cs typeface="Arial"/>
                <a:sym typeface="Arial"/>
              </a:rPr>
              <a:t> Costs or prices based on estimated costs for </a:t>
            </a:r>
            <a:r>
              <a:rPr lang="en-US" sz="1100" b="0" i="0" u="sng" strike="noStrike" cap="none" dirty="0" smtClean="0">
                <a:solidFill>
                  <a:srgbClr val="000000"/>
                </a:solidFill>
                <a:effectLst/>
                <a:latin typeface="Arial"/>
                <a:ea typeface="Arial"/>
                <a:cs typeface="Arial"/>
                <a:sym typeface="Arial"/>
                <a:hlinkClick r:id="rId3"/>
              </a:rPr>
              <a:t>contracts</a:t>
            </a:r>
            <a:r>
              <a:rPr lang="en-US" sz="1100" b="0" i="0" u="none" strike="noStrike" cap="none" dirty="0" smtClean="0">
                <a:solidFill>
                  <a:srgbClr val="000000"/>
                </a:solidFill>
                <a:effectLst/>
                <a:latin typeface="Arial"/>
                <a:ea typeface="Arial"/>
                <a:cs typeface="Arial"/>
                <a:sym typeface="Arial"/>
              </a:rPr>
              <a:t> under the Federal award are allowable only to the extent that costs incurred or cost estimates included in negotiated prices would be allowable for the </a:t>
            </a:r>
            <a:r>
              <a:rPr lang="en-US" sz="1100" b="0" i="0" u="sng" strike="noStrike" cap="none" dirty="0" smtClean="0">
                <a:solidFill>
                  <a:srgbClr val="000000"/>
                </a:solidFill>
                <a:effectLst/>
                <a:latin typeface="Arial"/>
                <a:ea typeface="Arial"/>
                <a:cs typeface="Arial"/>
                <a:sym typeface="Arial"/>
                <a:hlinkClick r:id="rId3"/>
              </a:rPr>
              <a:t>non-Federal entity</a:t>
            </a:r>
            <a:r>
              <a:rPr lang="en-US" sz="1100" b="0" i="0" u="none" strike="noStrike" cap="none" dirty="0" smtClean="0">
                <a:solidFill>
                  <a:srgbClr val="000000"/>
                </a:solidFill>
                <a:effectLst/>
                <a:latin typeface="Arial"/>
                <a:ea typeface="Arial"/>
                <a:cs typeface="Arial"/>
                <a:sym typeface="Arial"/>
              </a:rPr>
              <a:t> under Subpart E - Cost Principles of this part. The </a:t>
            </a:r>
            <a:r>
              <a:rPr lang="en-US" sz="1100" b="0" i="0" u="sng" strike="noStrike" cap="none" dirty="0" smtClean="0">
                <a:solidFill>
                  <a:srgbClr val="000000"/>
                </a:solidFill>
                <a:effectLst/>
                <a:latin typeface="Arial"/>
                <a:ea typeface="Arial"/>
                <a:cs typeface="Arial"/>
                <a:sym typeface="Arial"/>
                <a:hlinkClick r:id="rId3"/>
              </a:rPr>
              <a:t>non-Federal entity</a:t>
            </a:r>
            <a:r>
              <a:rPr lang="en-US" sz="1100" b="0" i="0" u="none" strike="noStrike" cap="none" dirty="0" smtClean="0">
                <a:solidFill>
                  <a:srgbClr val="000000"/>
                </a:solidFill>
                <a:effectLst/>
                <a:latin typeface="Arial"/>
                <a:ea typeface="Arial"/>
                <a:cs typeface="Arial"/>
                <a:sym typeface="Arial"/>
              </a:rPr>
              <a:t> may reference its own cost principles that comply with the Federal cost principles.</a:t>
            </a:r>
          </a:p>
          <a:p>
            <a:r>
              <a:rPr lang="en-US" sz="1100" b="1" i="0" u="none" strike="noStrike" cap="none" dirty="0" smtClean="0">
                <a:solidFill>
                  <a:srgbClr val="000000"/>
                </a:solidFill>
                <a:effectLst/>
                <a:latin typeface="Arial"/>
                <a:ea typeface="Arial"/>
                <a:cs typeface="Arial"/>
                <a:sym typeface="Arial"/>
              </a:rPr>
              <a:t>(d)</a:t>
            </a:r>
            <a:r>
              <a:rPr lang="en-US" sz="1100" b="0" i="0" u="none" strike="noStrike" cap="none" dirty="0" smtClean="0">
                <a:solidFill>
                  <a:srgbClr val="000000"/>
                </a:solidFill>
                <a:effectLst/>
                <a:latin typeface="Arial"/>
                <a:ea typeface="Arial"/>
                <a:cs typeface="Arial"/>
                <a:sym typeface="Arial"/>
              </a:rPr>
              <a:t> The cost plus a percentage of cost and percentage of construction cost methods of contracting must not be used.</a:t>
            </a:r>
          </a:p>
          <a:p>
            <a:endParaRPr lang="en-US" dirty="0"/>
          </a:p>
        </p:txBody>
      </p:sp>
    </p:spTree>
    <p:extLst>
      <p:ext uri="{BB962C8B-B14F-4D97-AF65-F5344CB8AC3E}">
        <p14:creationId xmlns:p14="http://schemas.microsoft.com/office/powerpoint/2010/main" val="13423506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1" i="0" u="none" strike="noStrike" cap="none" dirty="0" smtClean="0">
                <a:solidFill>
                  <a:srgbClr val="000000"/>
                </a:solidFill>
                <a:effectLst/>
                <a:latin typeface="Arial"/>
                <a:ea typeface="Arial"/>
                <a:cs typeface="Arial"/>
                <a:sym typeface="Arial"/>
              </a:rPr>
              <a:t>This does not necessarily apply to organizations that only conduct micro-purchases. That said, organizations should be</a:t>
            </a:r>
            <a:r>
              <a:rPr lang="en-US" sz="1100" b="1" i="0" u="none" strike="noStrike" cap="none" baseline="0" dirty="0" smtClean="0">
                <a:solidFill>
                  <a:srgbClr val="000000"/>
                </a:solidFill>
                <a:effectLst/>
                <a:latin typeface="Arial"/>
                <a:ea typeface="Arial"/>
                <a:cs typeface="Arial"/>
                <a:sym typeface="Arial"/>
              </a:rPr>
              <a:t> prepared and knowledgeable about the steps they might need to take if their purchase goes above the micro-purchase threshold.</a:t>
            </a:r>
            <a:endParaRPr lang="en-US" sz="1100" b="1" i="0" u="none" strike="noStrike" cap="none" dirty="0" smtClean="0">
              <a:solidFill>
                <a:srgbClr val="000000"/>
              </a:solidFill>
              <a:effectLst/>
              <a:latin typeface="Arial"/>
              <a:ea typeface="Arial"/>
              <a:cs typeface="Arial"/>
              <a:sym typeface="Arial"/>
            </a:endParaRPr>
          </a:p>
          <a:p>
            <a:endParaRPr lang="en-US" sz="1100" b="1" i="0" u="none" strike="noStrike" cap="none" dirty="0" smtClean="0">
              <a:solidFill>
                <a:srgbClr val="000000"/>
              </a:solidFill>
              <a:effectLst/>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 200.324 </a:t>
            </a:r>
            <a:r>
              <a:rPr lang="en-US" sz="1100" b="1" i="0" u="sng" strike="noStrike" cap="none" dirty="0" smtClean="0">
                <a:solidFill>
                  <a:srgbClr val="000000"/>
                </a:solidFill>
                <a:effectLst/>
                <a:latin typeface="Arial"/>
                <a:ea typeface="Arial"/>
                <a:cs typeface="Arial"/>
                <a:sym typeface="Arial"/>
                <a:hlinkClick r:id="rId3"/>
              </a:rPr>
              <a:t>Federal awarding agency</a:t>
            </a:r>
            <a:r>
              <a:rPr lang="en-US" sz="1100" b="1" i="0" u="none" strike="noStrike" cap="none" dirty="0" smtClean="0">
                <a:solidFill>
                  <a:srgbClr val="000000"/>
                </a:solidFill>
                <a:effectLst/>
                <a:latin typeface="Arial"/>
                <a:ea typeface="Arial"/>
                <a:cs typeface="Arial"/>
                <a:sym typeface="Arial"/>
              </a:rPr>
              <a:t> or </a:t>
            </a:r>
            <a:r>
              <a:rPr lang="en-US" sz="1100" b="1" i="0" u="sng" strike="noStrike" cap="none" dirty="0" smtClean="0">
                <a:solidFill>
                  <a:srgbClr val="000000"/>
                </a:solidFill>
                <a:effectLst/>
                <a:latin typeface="Arial"/>
                <a:ea typeface="Arial"/>
                <a:cs typeface="Arial"/>
                <a:sym typeface="Arial"/>
                <a:hlinkClick r:id="rId3"/>
              </a:rPr>
              <a:t>pass-through entity</a:t>
            </a:r>
            <a:r>
              <a:rPr lang="en-US" sz="1100" b="1" i="0" u="none" strike="noStrike" cap="none" dirty="0" smtClean="0">
                <a:solidFill>
                  <a:srgbClr val="000000"/>
                </a:solidFill>
                <a:effectLst/>
                <a:latin typeface="Arial"/>
                <a:ea typeface="Arial"/>
                <a:cs typeface="Arial"/>
                <a:sym typeface="Arial"/>
              </a:rPr>
              <a:t> review.</a:t>
            </a:r>
          </a:p>
          <a:p>
            <a:r>
              <a:rPr lang="en-US" sz="1100" b="1" i="0" u="none" strike="noStrike" cap="none" dirty="0" smtClean="0">
                <a:solidFill>
                  <a:srgbClr val="000000"/>
                </a:solidFill>
                <a:effectLst/>
                <a:latin typeface="Arial"/>
                <a:ea typeface="Arial"/>
                <a:cs typeface="Arial"/>
                <a:sym typeface="Arial"/>
              </a:rPr>
              <a:t>(a)</a:t>
            </a:r>
            <a:r>
              <a:rPr lang="en-US" sz="1100" b="0" i="0" u="none" strike="noStrike" cap="none" dirty="0" smtClean="0">
                <a:solidFill>
                  <a:srgbClr val="000000"/>
                </a:solidFill>
                <a:effectLst/>
                <a:latin typeface="Arial"/>
                <a:ea typeface="Arial"/>
                <a:cs typeface="Arial"/>
                <a:sym typeface="Arial"/>
              </a:rPr>
              <a:t> The </a:t>
            </a:r>
            <a:r>
              <a:rPr lang="en-US" sz="1100" b="0" i="0" u="sng" strike="noStrike" cap="none" dirty="0" smtClean="0">
                <a:solidFill>
                  <a:srgbClr val="000000"/>
                </a:solidFill>
                <a:effectLst/>
                <a:latin typeface="Arial"/>
                <a:ea typeface="Arial"/>
                <a:cs typeface="Arial"/>
                <a:sym typeface="Arial"/>
                <a:hlinkClick r:id="rId3"/>
              </a:rPr>
              <a:t>non-Federal entity</a:t>
            </a:r>
            <a:r>
              <a:rPr lang="en-US" sz="1100" b="0" i="0" u="none" strike="noStrike" cap="none" dirty="0" smtClean="0">
                <a:solidFill>
                  <a:srgbClr val="000000"/>
                </a:solidFill>
                <a:effectLst/>
                <a:latin typeface="Arial"/>
                <a:ea typeface="Arial"/>
                <a:cs typeface="Arial"/>
                <a:sym typeface="Arial"/>
              </a:rPr>
              <a:t> must make available, upon request of the </a:t>
            </a:r>
            <a:r>
              <a:rPr lang="en-US" sz="1100" b="0" i="0" u="sng" strike="noStrike" cap="none" dirty="0" smtClean="0">
                <a:solidFill>
                  <a:srgbClr val="000000"/>
                </a:solidFill>
                <a:effectLst/>
                <a:latin typeface="Arial"/>
                <a:ea typeface="Arial"/>
                <a:cs typeface="Arial"/>
                <a:sym typeface="Arial"/>
                <a:hlinkClick r:id="rId3"/>
              </a:rPr>
              <a:t>Federal awarding agency</a:t>
            </a:r>
            <a:r>
              <a:rPr lang="en-US" sz="1100" b="0" i="0" u="none" strike="noStrike" cap="none" dirty="0" smtClean="0">
                <a:solidFill>
                  <a:srgbClr val="000000"/>
                </a:solidFill>
                <a:effectLst/>
                <a:latin typeface="Arial"/>
                <a:ea typeface="Arial"/>
                <a:cs typeface="Arial"/>
                <a:sym typeface="Arial"/>
              </a:rPr>
              <a:t> or </a:t>
            </a:r>
            <a:r>
              <a:rPr lang="en-US" sz="1100" b="0" i="0" u="sng" strike="noStrike" cap="none" dirty="0" smtClean="0">
                <a:solidFill>
                  <a:srgbClr val="000000"/>
                </a:solidFill>
                <a:effectLst/>
                <a:latin typeface="Arial"/>
                <a:ea typeface="Arial"/>
                <a:cs typeface="Arial"/>
                <a:sym typeface="Arial"/>
                <a:hlinkClick r:id="rId3"/>
              </a:rPr>
              <a:t>pass-through entity</a:t>
            </a:r>
            <a:r>
              <a:rPr lang="en-US" sz="1100" b="0" i="0" u="none" strike="noStrike" cap="none" dirty="0" smtClean="0">
                <a:solidFill>
                  <a:srgbClr val="000000"/>
                </a:solidFill>
                <a:effectLst/>
                <a:latin typeface="Arial"/>
                <a:ea typeface="Arial"/>
                <a:cs typeface="Arial"/>
                <a:sym typeface="Arial"/>
              </a:rPr>
              <a:t>, technical specifications on proposed procurements where the </a:t>
            </a:r>
            <a:r>
              <a:rPr lang="en-US" sz="1100" b="0" i="0" u="sng" strike="noStrike" cap="none" dirty="0" smtClean="0">
                <a:solidFill>
                  <a:srgbClr val="000000"/>
                </a:solidFill>
                <a:effectLst/>
                <a:latin typeface="Arial"/>
                <a:ea typeface="Arial"/>
                <a:cs typeface="Arial"/>
                <a:sym typeface="Arial"/>
                <a:hlinkClick r:id="rId3"/>
              </a:rPr>
              <a:t>Federal awarding agency</a:t>
            </a:r>
            <a:r>
              <a:rPr lang="en-US" sz="1100" b="0" i="0" u="none" strike="noStrike" cap="none" dirty="0" smtClean="0">
                <a:solidFill>
                  <a:srgbClr val="000000"/>
                </a:solidFill>
                <a:effectLst/>
                <a:latin typeface="Arial"/>
                <a:ea typeface="Arial"/>
                <a:cs typeface="Arial"/>
                <a:sym typeface="Arial"/>
              </a:rPr>
              <a:t> or </a:t>
            </a:r>
            <a:r>
              <a:rPr lang="en-US" sz="1100" b="0" i="0" u="sng" strike="noStrike" cap="none" dirty="0" smtClean="0">
                <a:solidFill>
                  <a:srgbClr val="000000"/>
                </a:solidFill>
                <a:effectLst/>
                <a:latin typeface="Arial"/>
                <a:ea typeface="Arial"/>
                <a:cs typeface="Arial"/>
                <a:sym typeface="Arial"/>
                <a:hlinkClick r:id="rId3"/>
              </a:rPr>
              <a:t>pass-through entity</a:t>
            </a:r>
            <a:r>
              <a:rPr lang="en-US" sz="1100" b="0" i="0" u="none" strike="noStrike" cap="none" dirty="0" smtClean="0">
                <a:solidFill>
                  <a:srgbClr val="000000"/>
                </a:solidFill>
                <a:effectLst/>
                <a:latin typeface="Arial"/>
                <a:ea typeface="Arial"/>
                <a:cs typeface="Arial"/>
                <a:sym typeface="Arial"/>
              </a:rPr>
              <a:t> believes such review is needed to ensure that the item or service specified is the one being proposed for acquisition. This review generally will take place prior to the time the specification is incorporated into a solicitation document. However, if </a:t>
            </a:r>
            <a:r>
              <a:rPr lang="en-US" sz="1100" b="0" i="0" u="none" strike="noStrike" cap="none" dirty="0" err="1" smtClean="0">
                <a:solidFill>
                  <a:srgbClr val="000000"/>
                </a:solidFill>
                <a:effectLst/>
                <a:latin typeface="Arial"/>
                <a:ea typeface="Arial"/>
                <a:cs typeface="Arial"/>
                <a:sym typeface="Arial"/>
              </a:rPr>
              <a:t>the</a:t>
            </a:r>
            <a:r>
              <a:rPr lang="en-US" sz="1100" b="0" i="0" u="sng" strike="noStrike" cap="none" dirty="0" err="1" smtClean="0">
                <a:solidFill>
                  <a:srgbClr val="000000"/>
                </a:solidFill>
                <a:effectLst/>
                <a:latin typeface="Arial"/>
                <a:ea typeface="Arial"/>
                <a:cs typeface="Arial"/>
                <a:sym typeface="Arial"/>
                <a:hlinkClick r:id="rId3"/>
              </a:rPr>
              <a:t>non</a:t>
            </a:r>
            <a:r>
              <a:rPr lang="en-US" sz="1100" b="0" i="0" u="sng" strike="noStrike" cap="none" dirty="0" smtClean="0">
                <a:solidFill>
                  <a:srgbClr val="000000"/>
                </a:solidFill>
                <a:effectLst/>
                <a:latin typeface="Arial"/>
                <a:ea typeface="Arial"/>
                <a:cs typeface="Arial"/>
                <a:sym typeface="Arial"/>
                <a:hlinkClick r:id="rId3"/>
              </a:rPr>
              <a:t>-Federal entity</a:t>
            </a:r>
            <a:r>
              <a:rPr lang="en-US" sz="1100" b="0" i="0" u="none" strike="noStrike" cap="none" dirty="0" smtClean="0">
                <a:solidFill>
                  <a:srgbClr val="000000"/>
                </a:solidFill>
                <a:effectLst/>
                <a:latin typeface="Arial"/>
                <a:ea typeface="Arial"/>
                <a:cs typeface="Arial"/>
                <a:sym typeface="Arial"/>
              </a:rPr>
              <a:t> desires to have the review accomplished after a solicitation has been developed, the </a:t>
            </a:r>
            <a:r>
              <a:rPr lang="en-US" sz="1100" b="0" i="0" u="sng" strike="noStrike" cap="none" dirty="0" smtClean="0">
                <a:solidFill>
                  <a:srgbClr val="000000"/>
                </a:solidFill>
                <a:effectLst/>
                <a:latin typeface="Arial"/>
                <a:ea typeface="Arial"/>
                <a:cs typeface="Arial"/>
                <a:sym typeface="Arial"/>
                <a:hlinkClick r:id="rId3"/>
              </a:rPr>
              <a:t>Federal awarding agency</a:t>
            </a:r>
            <a:r>
              <a:rPr lang="en-US" sz="1100" b="0" i="0" u="none" strike="noStrike" cap="none" dirty="0" smtClean="0">
                <a:solidFill>
                  <a:srgbClr val="000000"/>
                </a:solidFill>
                <a:effectLst/>
                <a:latin typeface="Arial"/>
                <a:ea typeface="Arial"/>
                <a:cs typeface="Arial"/>
                <a:sym typeface="Arial"/>
              </a:rPr>
              <a:t> or </a:t>
            </a:r>
            <a:r>
              <a:rPr lang="en-US" sz="1100" b="0" i="0" u="sng" strike="noStrike" cap="none" dirty="0" smtClean="0">
                <a:solidFill>
                  <a:srgbClr val="000000"/>
                </a:solidFill>
                <a:effectLst/>
                <a:latin typeface="Arial"/>
                <a:ea typeface="Arial"/>
                <a:cs typeface="Arial"/>
                <a:sym typeface="Arial"/>
                <a:hlinkClick r:id="rId3"/>
              </a:rPr>
              <a:t>pass-through entity</a:t>
            </a:r>
            <a:r>
              <a:rPr lang="en-US" sz="1100" b="0" i="0" u="none" strike="noStrike" cap="none" dirty="0" smtClean="0">
                <a:solidFill>
                  <a:srgbClr val="000000"/>
                </a:solidFill>
                <a:effectLst/>
                <a:latin typeface="Arial"/>
                <a:ea typeface="Arial"/>
                <a:cs typeface="Arial"/>
                <a:sym typeface="Arial"/>
              </a:rPr>
              <a:t> may still review the specifications, with such review usually limited to the technical aspects of the proposed purchase.</a:t>
            </a:r>
          </a:p>
          <a:p>
            <a:r>
              <a:rPr lang="en-US" sz="1100" b="1" i="0" u="none" strike="noStrike" cap="none" dirty="0" smtClean="0">
                <a:solidFill>
                  <a:srgbClr val="000000"/>
                </a:solidFill>
                <a:effectLst/>
                <a:latin typeface="Arial"/>
                <a:ea typeface="Arial"/>
                <a:cs typeface="Arial"/>
                <a:sym typeface="Arial"/>
              </a:rPr>
              <a:t>(b)</a:t>
            </a:r>
            <a:r>
              <a:rPr lang="en-US" sz="1100" b="0" i="0" u="none" strike="noStrike" cap="none" dirty="0" smtClean="0">
                <a:solidFill>
                  <a:srgbClr val="000000"/>
                </a:solidFill>
                <a:effectLst/>
                <a:latin typeface="Arial"/>
                <a:ea typeface="Arial"/>
                <a:cs typeface="Arial"/>
                <a:sym typeface="Arial"/>
              </a:rPr>
              <a:t> The </a:t>
            </a:r>
            <a:r>
              <a:rPr lang="en-US" sz="1100" b="0" i="0" u="sng" strike="noStrike" cap="none" dirty="0" smtClean="0">
                <a:solidFill>
                  <a:srgbClr val="000000"/>
                </a:solidFill>
                <a:effectLst/>
                <a:latin typeface="Arial"/>
                <a:ea typeface="Arial"/>
                <a:cs typeface="Arial"/>
                <a:sym typeface="Arial"/>
                <a:hlinkClick r:id="rId3"/>
              </a:rPr>
              <a:t>non-Federal entity</a:t>
            </a:r>
            <a:r>
              <a:rPr lang="en-US" sz="1100" b="0" i="0" u="none" strike="noStrike" cap="none" dirty="0" smtClean="0">
                <a:solidFill>
                  <a:srgbClr val="000000"/>
                </a:solidFill>
                <a:effectLst/>
                <a:latin typeface="Arial"/>
                <a:ea typeface="Arial"/>
                <a:cs typeface="Arial"/>
                <a:sym typeface="Arial"/>
              </a:rPr>
              <a:t> must make available upon request, for the </a:t>
            </a:r>
            <a:r>
              <a:rPr lang="en-US" sz="1100" b="0" i="0" u="sng" strike="noStrike" cap="none" dirty="0" smtClean="0">
                <a:solidFill>
                  <a:srgbClr val="000000"/>
                </a:solidFill>
                <a:effectLst/>
                <a:latin typeface="Arial"/>
                <a:ea typeface="Arial"/>
                <a:cs typeface="Arial"/>
                <a:sym typeface="Arial"/>
                <a:hlinkClick r:id="rId3"/>
              </a:rPr>
              <a:t>Federal awarding agency</a:t>
            </a:r>
            <a:r>
              <a:rPr lang="en-US" sz="1100" b="0" i="0" u="none" strike="noStrike" cap="none" dirty="0" smtClean="0">
                <a:solidFill>
                  <a:srgbClr val="000000"/>
                </a:solidFill>
                <a:effectLst/>
                <a:latin typeface="Arial"/>
                <a:ea typeface="Arial"/>
                <a:cs typeface="Arial"/>
                <a:sym typeface="Arial"/>
              </a:rPr>
              <a:t> or </a:t>
            </a:r>
            <a:r>
              <a:rPr lang="en-US" sz="1100" b="0" i="0" u="sng" strike="noStrike" cap="none" dirty="0" smtClean="0">
                <a:solidFill>
                  <a:srgbClr val="000000"/>
                </a:solidFill>
                <a:effectLst/>
                <a:latin typeface="Arial"/>
                <a:ea typeface="Arial"/>
                <a:cs typeface="Arial"/>
                <a:sym typeface="Arial"/>
                <a:hlinkClick r:id="rId3"/>
              </a:rPr>
              <a:t>pass-through </a:t>
            </a:r>
            <a:r>
              <a:rPr lang="en-US" sz="1100" b="0" i="0" u="sng" strike="noStrike" cap="none" dirty="0" err="1" smtClean="0">
                <a:solidFill>
                  <a:srgbClr val="000000"/>
                </a:solidFill>
                <a:effectLst/>
                <a:latin typeface="Arial"/>
                <a:ea typeface="Arial"/>
                <a:cs typeface="Arial"/>
                <a:sym typeface="Arial"/>
                <a:hlinkClick r:id="rId3"/>
              </a:rPr>
              <a:t>entity</a:t>
            </a:r>
            <a:r>
              <a:rPr lang="en-US" sz="1100" b="0" i="0" u="none" strike="noStrike" cap="none" dirty="0" err="1" smtClean="0">
                <a:solidFill>
                  <a:srgbClr val="000000"/>
                </a:solidFill>
                <a:effectLst/>
                <a:latin typeface="Arial"/>
                <a:ea typeface="Arial"/>
                <a:cs typeface="Arial"/>
                <a:sym typeface="Arial"/>
              </a:rPr>
              <a:t>pre</a:t>
            </a:r>
            <a:r>
              <a:rPr lang="en-US" sz="1100" b="0" i="0" u="none" strike="noStrike" cap="none" dirty="0" smtClean="0">
                <a:solidFill>
                  <a:srgbClr val="000000"/>
                </a:solidFill>
                <a:effectLst/>
                <a:latin typeface="Arial"/>
                <a:ea typeface="Arial"/>
                <a:cs typeface="Arial"/>
                <a:sym typeface="Arial"/>
              </a:rPr>
              <a:t>-procurement review, procurement documents, such as requests for proposals or invitations for bids, or independent cost estimates, when:</a:t>
            </a:r>
          </a:p>
          <a:p>
            <a:r>
              <a:rPr lang="en-US" sz="1100" b="1" i="0" u="none" strike="noStrike" cap="none" dirty="0" smtClean="0">
                <a:solidFill>
                  <a:srgbClr val="000000"/>
                </a:solidFill>
                <a:effectLst/>
                <a:latin typeface="Arial"/>
                <a:ea typeface="Arial"/>
                <a:cs typeface="Arial"/>
                <a:sym typeface="Arial"/>
              </a:rPr>
              <a:t>(1)</a:t>
            </a:r>
            <a:r>
              <a:rPr lang="en-US" sz="1100" b="0" i="0" u="none" strike="noStrike" cap="none" dirty="0" smtClean="0">
                <a:solidFill>
                  <a:srgbClr val="000000"/>
                </a:solidFill>
                <a:effectLst/>
                <a:latin typeface="Arial"/>
                <a:ea typeface="Arial"/>
                <a:cs typeface="Arial"/>
                <a:sym typeface="Arial"/>
              </a:rPr>
              <a:t> The </a:t>
            </a:r>
            <a:r>
              <a:rPr lang="en-US" sz="1100" b="0" i="0" u="sng" strike="noStrike" cap="none" dirty="0" smtClean="0">
                <a:solidFill>
                  <a:srgbClr val="000000"/>
                </a:solidFill>
                <a:effectLst/>
                <a:latin typeface="Arial"/>
                <a:ea typeface="Arial"/>
                <a:cs typeface="Arial"/>
                <a:sym typeface="Arial"/>
                <a:hlinkClick r:id="rId3"/>
              </a:rPr>
              <a:t>non-Federal entity</a:t>
            </a:r>
            <a:r>
              <a:rPr lang="en-US" sz="1100" b="0" i="0" u="none" strike="noStrike" cap="none" dirty="0" smtClean="0">
                <a:solidFill>
                  <a:srgbClr val="000000"/>
                </a:solidFill>
                <a:effectLst/>
                <a:latin typeface="Arial"/>
                <a:ea typeface="Arial"/>
                <a:cs typeface="Arial"/>
                <a:sym typeface="Arial"/>
              </a:rPr>
              <a:t>'s procurement procedures or operation fails to comply with the procurement standards in this part;</a:t>
            </a:r>
          </a:p>
          <a:p>
            <a:r>
              <a:rPr lang="en-US" sz="1100" b="1" i="0" u="none" strike="noStrike" cap="none"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The procurement is expected to exceed the </a:t>
            </a:r>
            <a:r>
              <a:rPr lang="en-US" sz="1100" b="0" i="0" u="sng" strike="noStrike" cap="none" dirty="0" smtClean="0">
                <a:solidFill>
                  <a:srgbClr val="000000"/>
                </a:solidFill>
                <a:effectLst/>
                <a:latin typeface="Arial"/>
                <a:ea typeface="Arial"/>
                <a:cs typeface="Arial"/>
                <a:sym typeface="Arial"/>
                <a:hlinkClick r:id="rId3"/>
              </a:rPr>
              <a:t>Simplified Acquisition Threshold</a:t>
            </a:r>
            <a:r>
              <a:rPr lang="en-US" sz="1100" b="0" i="0" u="none" strike="noStrike" cap="none" dirty="0" smtClean="0">
                <a:solidFill>
                  <a:srgbClr val="000000"/>
                </a:solidFill>
                <a:effectLst/>
                <a:latin typeface="Arial"/>
                <a:ea typeface="Arial"/>
                <a:cs typeface="Arial"/>
                <a:sym typeface="Arial"/>
              </a:rPr>
              <a:t> and is to be awarded without competition or only one bid or offer is received in response to a solicitation;</a:t>
            </a:r>
          </a:p>
          <a:p>
            <a:r>
              <a:rPr lang="en-US" sz="1100" b="1" i="0" u="none" strike="noStrike" cap="none" dirty="0" smtClean="0">
                <a:solidFill>
                  <a:srgbClr val="000000"/>
                </a:solidFill>
                <a:effectLst/>
                <a:latin typeface="Arial"/>
                <a:ea typeface="Arial"/>
                <a:cs typeface="Arial"/>
                <a:sym typeface="Arial"/>
              </a:rPr>
              <a:t>(3)</a:t>
            </a:r>
            <a:r>
              <a:rPr lang="en-US" sz="1100" b="0" i="0" u="none" strike="noStrike" cap="none" dirty="0" smtClean="0">
                <a:solidFill>
                  <a:srgbClr val="000000"/>
                </a:solidFill>
                <a:effectLst/>
                <a:latin typeface="Arial"/>
                <a:ea typeface="Arial"/>
                <a:cs typeface="Arial"/>
                <a:sym typeface="Arial"/>
              </a:rPr>
              <a:t> The procurement, which is expected to exceed the </a:t>
            </a:r>
            <a:r>
              <a:rPr lang="en-US" sz="1100" b="0" i="0" u="sng" strike="noStrike" cap="none" dirty="0" smtClean="0">
                <a:solidFill>
                  <a:srgbClr val="000000"/>
                </a:solidFill>
                <a:effectLst/>
                <a:latin typeface="Arial"/>
                <a:ea typeface="Arial"/>
                <a:cs typeface="Arial"/>
                <a:sym typeface="Arial"/>
                <a:hlinkClick r:id="rId3"/>
              </a:rPr>
              <a:t>Simplified Acquisition Threshold</a:t>
            </a:r>
            <a:r>
              <a:rPr lang="en-US" sz="1100" b="0" i="0" u="none" strike="noStrike" cap="none" dirty="0" smtClean="0">
                <a:solidFill>
                  <a:srgbClr val="000000"/>
                </a:solidFill>
                <a:effectLst/>
                <a:latin typeface="Arial"/>
                <a:ea typeface="Arial"/>
                <a:cs typeface="Arial"/>
                <a:sym typeface="Arial"/>
              </a:rPr>
              <a:t>, specifies a “brand name” product;</a:t>
            </a:r>
          </a:p>
          <a:p>
            <a:r>
              <a:rPr lang="en-US" sz="1100" b="1" i="0" u="none" strike="noStrike" cap="none" dirty="0" smtClean="0">
                <a:solidFill>
                  <a:srgbClr val="000000"/>
                </a:solidFill>
                <a:effectLst/>
                <a:latin typeface="Arial"/>
                <a:ea typeface="Arial"/>
                <a:cs typeface="Arial"/>
                <a:sym typeface="Arial"/>
              </a:rPr>
              <a:t>(4)</a:t>
            </a:r>
            <a:r>
              <a:rPr lang="en-US" sz="1100" b="0" i="0" u="none" strike="noStrike" cap="none" dirty="0" smtClean="0">
                <a:solidFill>
                  <a:srgbClr val="000000"/>
                </a:solidFill>
                <a:effectLst/>
                <a:latin typeface="Arial"/>
                <a:ea typeface="Arial"/>
                <a:cs typeface="Arial"/>
                <a:sym typeface="Arial"/>
              </a:rPr>
              <a:t> The proposed </a:t>
            </a:r>
            <a:r>
              <a:rPr lang="en-US" sz="1100" b="0" i="0" u="sng" strike="noStrike" cap="none" dirty="0" smtClean="0">
                <a:solidFill>
                  <a:srgbClr val="000000"/>
                </a:solidFill>
                <a:effectLst/>
                <a:latin typeface="Arial"/>
                <a:ea typeface="Arial"/>
                <a:cs typeface="Arial"/>
                <a:sym typeface="Arial"/>
                <a:hlinkClick r:id="rId3"/>
              </a:rPr>
              <a:t>contract</a:t>
            </a:r>
            <a:r>
              <a:rPr lang="en-US" sz="1100" b="0" i="0" u="none" strike="noStrike" cap="none" dirty="0" smtClean="0">
                <a:solidFill>
                  <a:srgbClr val="000000"/>
                </a:solidFill>
                <a:effectLst/>
                <a:latin typeface="Arial"/>
                <a:ea typeface="Arial"/>
                <a:cs typeface="Arial"/>
                <a:sym typeface="Arial"/>
              </a:rPr>
              <a:t> is more than the </a:t>
            </a:r>
            <a:r>
              <a:rPr lang="en-US" sz="1100" b="0" i="0" u="sng" strike="noStrike" cap="none" dirty="0" smtClean="0">
                <a:solidFill>
                  <a:srgbClr val="000000"/>
                </a:solidFill>
                <a:effectLst/>
                <a:latin typeface="Arial"/>
                <a:ea typeface="Arial"/>
                <a:cs typeface="Arial"/>
                <a:sym typeface="Arial"/>
                <a:hlinkClick r:id="rId3"/>
              </a:rPr>
              <a:t>Simplified Acquisition Threshold</a:t>
            </a:r>
            <a:r>
              <a:rPr lang="en-US" sz="1100" b="0" i="0" u="none" strike="noStrike" cap="none" dirty="0" smtClean="0">
                <a:solidFill>
                  <a:srgbClr val="000000"/>
                </a:solidFill>
                <a:effectLst/>
                <a:latin typeface="Arial"/>
                <a:ea typeface="Arial"/>
                <a:cs typeface="Arial"/>
                <a:sym typeface="Arial"/>
              </a:rPr>
              <a:t> and is to be awarded to other than the apparent low bidder under a sealed bid procurement; or</a:t>
            </a:r>
          </a:p>
          <a:p>
            <a:r>
              <a:rPr lang="en-US" sz="1100" b="1" i="0" u="none" strike="noStrike" cap="none" dirty="0" smtClean="0">
                <a:solidFill>
                  <a:srgbClr val="000000"/>
                </a:solidFill>
                <a:effectLst/>
                <a:latin typeface="Arial"/>
                <a:ea typeface="Arial"/>
                <a:cs typeface="Arial"/>
                <a:sym typeface="Arial"/>
              </a:rPr>
              <a:t>(5)</a:t>
            </a:r>
            <a:r>
              <a:rPr lang="en-US" sz="1100" b="0" i="0" u="none" strike="noStrike" cap="none" dirty="0" smtClean="0">
                <a:solidFill>
                  <a:srgbClr val="000000"/>
                </a:solidFill>
                <a:effectLst/>
                <a:latin typeface="Arial"/>
                <a:ea typeface="Arial"/>
                <a:cs typeface="Arial"/>
                <a:sym typeface="Arial"/>
              </a:rPr>
              <a:t> A proposed </a:t>
            </a:r>
            <a:r>
              <a:rPr lang="en-US" sz="1100" b="0" i="0" u="sng" strike="noStrike" cap="none" dirty="0" smtClean="0">
                <a:solidFill>
                  <a:srgbClr val="000000"/>
                </a:solidFill>
                <a:effectLst/>
                <a:latin typeface="Arial"/>
                <a:ea typeface="Arial"/>
                <a:cs typeface="Arial"/>
                <a:sym typeface="Arial"/>
                <a:hlinkClick r:id="rId3"/>
              </a:rPr>
              <a:t>contract</a:t>
            </a:r>
            <a:r>
              <a:rPr lang="en-US" sz="1100" b="0" i="0" u="none" strike="noStrike" cap="none" dirty="0" smtClean="0">
                <a:solidFill>
                  <a:srgbClr val="000000"/>
                </a:solidFill>
                <a:effectLst/>
                <a:latin typeface="Arial"/>
                <a:ea typeface="Arial"/>
                <a:cs typeface="Arial"/>
                <a:sym typeface="Arial"/>
              </a:rPr>
              <a:t> modification changes the scope of a </a:t>
            </a:r>
            <a:r>
              <a:rPr lang="en-US" sz="1100" b="0" i="0" u="sng" strike="noStrike" cap="none" dirty="0" smtClean="0">
                <a:solidFill>
                  <a:srgbClr val="000000"/>
                </a:solidFill>
                <a:effectLst/>
                <a:latin typeface="Arial"/>
                <a:ea typeface="Arial"/>
                <a:cs typeface="Arial"/>
                <a:sym typeface="Arial"/>
                <a:hlinkClick r:id="rId3"/>
              </a:rPr>
              <a:t>contract</a:t>
            </a:r>
            <a:r>
              <a:rPr lang="en-US" sz="1100" b="0" i="0" u="none" strike="noStrike" cap="none" dirty="0" smtClean="0">
                <a:solidFill>
                  <a:srgbClr val="000000"/>
                </a:solidFill>
                <a:effectLst/>
                <a:latin typeface="Arial"/>
                <a:ea typeface="Arial"/>
                <a:cs typeface="Arial"/>
                <a:sym typeface="Arial"/>
              </a:rPr>
              <a:t> or increases the </a:t>
            </a:r>
            <a:r>
              <a:rPr lang="en-US" sz="1100" b="0" i="0" u="sng" strike="noStrike" cap="none" dirty="0" smtClean="0">
                <a:solidFill>
                  <a:srgbClr val="000000"/>
                </a:solidFill>
                <a:effectLst/>
                <a:latin typeface="Arial"/>
                <a:ea typeface="Arial"/>
                <a:cs typeface="Arial"/>
                <a:sym typeface="Arial"/>
                <a:hlinkClick r:id="rId3"/>
              </a:rPr>
              <a:t>contract</a:t>
            </a:r>
            <a:r>
              <a:rPr lang="en-US" sz="1100" b="0" i="0" u="none" strike="noStrike" cap="none" dirty="0" smtClean="0">
                <a:solidFill>
                  <a:srgbClr val="000000"/>
                </a:solidFill>
                <a:effectLst/>
                <a:latin typeface="Arial"/>
                <a:ea typeface="Arial"/>
                <a:cs typeface="Arial"/>
                <a:sym typeface="Arial"/>
              </a:rPr>
              <a:t> amount by more than the </a:t>
            </a:r>
            <a:r>
              <a:rPr lang="en-US" sz="1100" b="0" i="0" u="sng" strike="noStrike" cap="none" dirty="0" smtClean="0">
                <a:solidFill>
                  <a:srgbClr val="000000"/>
                </a:solidFill>
                <a:effectLst/>
                <a:latin typeface="Arial"/>
                <a:ea typeface="Arial"/>
                <a:cs typeface="Arial"/>
                <a:sym typeface="Arial"/>
                <a:hlinkClick r:id="rId3"/>
              </a:rPr>
              <a:t>Simplified Acquisition Threshold</a:t>
            </a:r>
            <a:r>
              <a:rPr lang="en-US" sz="1100" b="0" i="0" u="none" strike="noStrike" cap="none" dirty="0" smtClean="0">
                <a:solidFill>
                  <a:srgbClr val="000000"/>
                </a:solidFill>
                <a:effectLst/>
                <a:latin typeface="Arial"/>
                <a:ea typeface="Arial"/>
                <a:cs typeface="Arial"/>
                <a:sym typeface="Arial"/>
              </a:rPr>
              <a:t>.</a:t>
            </a:r>
          </a:p>
          <a:p>
            <a:r>
              <a:rPr lang="en-US" sz="1100" b="1" i="0" u="none" strike="noStrike" cap="none" dirty="0" smtClean="0">
                <a:solidFill>
                  <a:srgbClr val="000000"/>
                </a:solidFill>
                <a:effectLst/>
                <a:latin typeface="Arial"/>
                <a:ea typeface="Arial"/>
                <a:cs typeface="Arial"/>
                <a:sym typeface="Arial"/>
              </a:rPr>
              <a:t>(c)</a:t>
            </a:r>
            <a:r>
              <a:rPr lang="en-US" sz="1100" b="0" i="0" u="none" strike="noStrike" cap="none" dirty="0" smtClean="0">
                <a:solidFill>
                  <a:srgbClr val="000000"/>
                </a:solidFill>
                <a:effectLst/>
                <a:latin typeface="Arial"/>
                <a:ea typeface="Arial"/>
                <a:cs typeface="Arial"/>
                <a:sym typeface="Arial"/>
              </a:rPr>
              <a:t> The </a:t>
            </a:r>
            <a:r>
              <a:rPr lang="en-US" sz="1100" b="0" i="0" u="sng" strike="noStrike" cap="none" dirty="0" smtClean="0">
                <a:solidFill>
                  <a:srgbClr val="000000"/>
                </a:solidFill>
                <a:effectLst/>
                <a:latin typeface="Arial"/>
                <a:ea typeface="Arial"/>
                <a:cs typeface="Arial"/>
                <a:sym typeface="Arial"/>
                <a:hlinkClick r:id="rId3"/>
              </a:rPr>
              <a:t>non-Federal entity</a:t>
            </a:r>
            <a:r>
              <a:rPr lang="en-US" sz="1100" b="0" i="0" u="none" strike="noStrike" cap="none" dirty="0" smtClean="0">
                <a:solidFill>
                  <a:srgbClr val="000000"/>
                </a:solidFill>
                <a:effectLst/>
                <a:latin typeface="Arial"/>
                <a:ea typeface="Arial"/>
                <a:cs typeface="Arial"/>
                <a:sym typeface="Arial"/>
              </a:rPr>
              <a:t> is exempt from the pre-procurement review in </a:t>
            </a:r>
            <a:r>
              <a:rPr lang="en-US" sz="1100" b="0" i="0" u="sng" strike="noStrike" cap="none" dirty="0" smtClean="0">
                <a:solidFill>
                  <a:srgbClr val="000000"/>
                </a:solidFill>
                <a:effectLst/>
                <a:latin typeface="Arial"/>
                <a:ea typeface="Arial"/>
                <a:cs typeface="Arial"/>
                <a:sym typeface="Arial"/>
                <a:hlinkClick r:id="rId4"/>
              </a:rPr>
              <a:t>paragraph (b)</a:t>
            </a:r>
            <a:r>
              <a:rPr lang="en-US" sz="1100" b="0" i="0" u="none" strike="noStrike" cap="none" dirty="0" smtClean="0">
                <a:solidFill>
                  <a:srgbClr val="000000"/>
                </a:solidFill>
                <a:effectLst/>
                <a:latin typeface="Arial"/>
                <a:ea typeface="Arial"/>
                <a:cs typeface="Arial"/>
                <a:sym typeface="Arial"/>
              </a:rPr>
              <a:t> of this section if the </a:t>
            </a:r>
            <a:r>
              <a:rPr lang="en-US" sz="1100" b="0" i="0" u="sng" strike="noStrike" cap="none" dirty="0" smtClean="0">
                <a:solidFill>
                  <a:srgbClr val="000000"/>
                </a:solidFill>
                <a:effectLst/>
                <a:latin typeface="Arial"/>
                <a:ea typeface="Arial"/>
                <a:cs typeface="Arial"/>
                <a:sym typeface="Arial"/>
                <a:hlinkClick r:id="rId3"/>
              </a:rPr>
              <a:t>Federal awarding agency</a:t>
            </a:r>
            <a:r>
              <a:rPr lang="en-US" sz="1100" b="0" i="0" u="none" strike="noStrike" cap="none" dirty="0" smtClean="0">
                <a:solidFill>
                  <a:srgbClr val="000000"/>
                </a:solidFill>
                <a:effectLst/>
                <a:latin typeface="Arial"/>
                <a:ea typeface="Arial"/>
                <a:cs typeface="Arial"/>
                <a:sym typeface="Arial"/>
              </a:rPr>
              <a:t> or </a:t>
            </a:r>
            <a:r>
              <a:rPr lang="en-US" sz="1100" b="0" i="0" u="sng" strike="noStrike" cap="none" dirty="0" smtClean="0">
                <a:solidFill>
                  <a:srgbClr val="000000"/>
                </a:solidFill>
                <a:effectLst/>
                <a:latin typeface="Arial"/>
                <a:ea typeface="Arial"/>
                <a:cs typeface="Arial"/>
                <a:sym typeface="Arial"/>
                <a:hlinkClick r:id="rId3"/>
              </a:rPr>
              <a:t>pass-through entity</a:t>
            </a:r>
            <a:r>
              <a:rPr lang="en-US" sz="1100" b="0" i="0" u="none" strike="noStrike" cap="none" dirty="0" smtClean="0">
                <a:solidFill>
                  <a:srgbClr val="000000"/>
                </a:solidFill>
                <a:effectLst/>
                <a:latin typeface="Arial"/>
                <a:ea typeface="Arial"/>
                <a:cs typeface="Arial"/>
                <a:sym typeface="Arial"/>
              </a:rPr>
              <a:t> determines that its procurement systems comply with the standards of this part.</a:t>
            </a:r>
          </a:p>
          <a:p>
            <a:r>
              <a:rPr lang="en-US" sz="1100" b="1" i="0" u="none" strike="noStrike" cap="none" dirty="0" smtClean="0">
                <a:solidFill>
                  <a:srgbClr val="000000"/>
                </a:solidFill>
                <a:effectLst/>
                <a:latin typeface="Arial"/>
                <a:ea typeface="Arial"/>
                <a:cs typeface="Arial"/>
                <a:sym typeface="Arial"/>
              </a:rPr>
              <a:t>(1)</a:t>
            </a:r>
            <a:r>
              <a:rPr lang="en-US" sz="1100" b="0" i="0" u="none" strike="noStrike" cap="none" dirty="0" smtClean="0">
                <a:solidFill>
                  <a:srgbClr val="000000"/>
                </a:solidFill>
                <a:effectLst/>
                <a:latin typeface="Arial"/>
                <a:ea typeface="Arial"/>
                <a:cs typeface="Arial"/>
                <a:sym typeface="Arial"/>
              </a:rPr>
              <a:t> The </a:t>
            </a:r>
            <a:r>
              <a:rPr lang="en-US" sz="1100" b="0" i="0" u="sng" strike="noStrike" cap="none" dirty="0" smtClean="0">
                <a:solidFill>
                  <a:srgbClr val="000000"/>
                </a:solidFill>
                <a:effectLst/>
                <a:latin typeface="Arial"/>
                <a:ea typeface="Arial"/>
                <a:cs typeface="Arial"/>
                <a:sym typeface="Arial"/>
                <a:hlinkClick r:id="rId3"/>
              </a:rPr>
              <a:t>non-Federal entity</a:t>
            </a:r>
            <a:r>
              <a:rPr lang="en-US" sz="1100" b="0" i="0" u="none" strike="noStrike" cap="none" dirty="0" smtClean="0">
                <a:solidFill>
                  <a:srgbClr val="000000"/>
                </a:solidFill>
                <a:effectLst/>
                <a:latin typeface="Arial"/>
                <a:ea typeface="Arial"/>
                <a:cs typeface="Arial"/>
                <a:sym typeface="Arial"/>
              </a:rPr>
              <a:t> may request that its procurement system be reviewed by the </a:t>
            </a:r>
            <a:r>
              <a:rPr lang="en-US" sz="1100" b="0" i="0" u="sng" strike="noStrike" cap="none" dirty="0" smtClean="0">
                <a:solidFill>
                  <a:srgbClr val="000000"/>
                </a:solidFill>
                <a:effectLst/>
                <a:latin typeface="Arial"/>
                <a:ea typeface="Arial"/>
                <a:cs typeface="Arial"/>
                <a:sym typeface="Arial"/>
                <a:hlinkClick r:id="rId3"/>
              </a:rPr>
              <a:t>Federal awarding agency</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or</a:t>
            </a:r>
            <a:r>
              <a:rPr lang="en-US" sz="1100" b="0" i="0" u="sng" strike="noStrike" cap="none" dirty="0" err="1" smtClean="0">
                <a:solidFill>
                  <a:srgbClr val="000000"/>
                </a:solidFill>
                <a:effectLst/>
                <a:latin typeface="Arial"/>
                <a:ea typeface="Arial"/>
                <a:cs typeface="Arial"/>
                <a:sym typeface="Arial"/>
                <a:hlinkClick r:id="rId3"/>
              </a:rPr>
              <a:t>pass</a:t>
            </a:r>
            <a:r>
              <a:rPr lang="en-US" sz="1100" b="0" i="0" u="sng" strike="noStrike" cap="none" dirty="0" smtClean="0">
                <a:solidFill>
                  <a:srgbClr val="000000"/>
                </a:solidFill>
                <a:effectLst/>
                <a:latin typeface="Arial"/>
                <a:ea typeface="Arial"/>
                <a:cs typeface="Arial"/>
                <a:sym typeface="Arial"/>
                <a:hlinkClick r:id="rId3"/>
              </a:rPr>
              <a:t>-through entity</a:t>
            </a:r>
            <a:r>
              <a:rPr lang="en-US" sz="1100" b="0" i="0" u="none" strike="noStrike" cap="none" dirty="0" smtClean="0">
                <a:solidFill>
                  <a:srgbClr val="000000"/>
                </a:solidFill>
                <a:effectLst/>
                <a:latin typeface="Arial"/>
                <a:ea typeface="Arial"/>
                <a:cs typeface="Arial"/>
                <a:sym typeface="Arial"/>
              </a:rPr>
              <a:t> to determine whether its system meets these standards in order for its system to be certified. Generally, these reviews must occur where there is continuous high-dollar funding, and third party </a:t>
            </a:r>
            <a:r>
              <a:rPr lang="en-US" sz="1100" b="0" i="0" u="sng" strike="noStrike" cap="none" dirty="0" smtClean="0">
                <a:solidFill>
                  <a:srgbClr val="000000"/>
                </a:solidFill>
                <a:effectLst/>
                <a:latin typeface="Arial"/>
                <a:ea typeface="Arial"/>
                <a:cs typeface="Arial"/>
                <a:sym typeface="Arial"/>
                <a:hlinkClick r:id="rId3"/>
              </a:rPr>
              <a:t>contracts</a:t>
            </a:r>
            <a:r>
              <a:rPr lang="en-US" sz="1100" b="0" i="0" u="none" strike="noStrike" cap="none" dirty="0" smtClean="0">
                <a:solidFill>
                  <a:srgbClr val="000000"/>
                </a:solidFill>
                <a:effectLst/>
                <a:latin typeface="Arial"/>
                <a:ea typeface="Arial"/>
                <a:cs typeface="Arial"/>
                <a:sym typeface="Arial"/>
              </a:rPr>
              <a:t> are awarded on a regular basis;</a:t>
            </a:r>
          </a:p>
          <a:p>
            <a:r>
              <a:rPr lang="en-US" sz="1100" b="1" i="0" u="none" strike="noStrike" cap="none"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The </a:t>
            </a:r>
            <a:r>
              <a:rPr lang="en-US" sz="1100" b="0" i="0" u="sng" strike="noStrike" cap="none" dirty="0" smtClean="0">
                <a:solidFill>
                  <a:srgbClr val="000000"/>
                </a:solidFill>
                <a:effectLst/>
                <a:latin typeface="Arial"/>
                <a:ea typeface="Arial"/>
                <a:cs typeface="Arial"/>
                <a:sym typeface="Arial"/>
                <a:hlinkClick r:id="rId3"/>
              </a:rPr>
              <a:t>non-Federal entity</a:t>
            </a:r>
            <a:r>
              <a:rPr lang="en-US" sz="1100" b="0" i="0" u="none" strike="noStrike" cap="none" dirty="0" smtClean="0">
                <a:solidFill>
                  <a:srgbClr val="000000"/>
                </a:solidFill>
                <a:effectLst/>
                <a:latin typeface="Arial"/>
                <a:ea typeface="Arial"/>
                <a:cs typeface="Arial"/>
                <a:sym typeface="Arial"/>
              </a:rPr>
              <a:t> may self-certify its procurement system. Such self-certification must not limit the </a:t>
            </a:r>
            <a:r>
              <a:rPr lang="en-US" sz="1100" b="0" i="0" u="sng" strike="noStrike" cap="none" dirty="0" smtClean="0">
                <a:solidFill>
                  <a:srgbClr val="000000"/>
                </a:solidFill>
                <a:effectLst/>
                <a:latin typeface="Arial"/>
                <a:ea typeface="Arial"/>
                <a:cs typeface="Arial"/>
                <a:sym typeface="Arial"/>
                <a:hlinkClick r:id="rId3"/>
              </a:rPr>
              <a:t>Federal awarding agency</a:t>
            </a:r>
            <a:r>
              <a:rPr lang="en-US" sz="1100" b="0" i="0" u="none" strike="noStrike" cap="none" dirty="0" smtClean="0">
                <a:solidFill>
                  <a:srgbClr val="000000"/>
                </a:solidFill>
                <a:effectLst/>
                <a:latin typeface="Arial"/>
                <a:ea typeface="Arial"/>
                <a:cs typeface="Arial"/>
                <a:sym typeface="Arial"/>
              </a:rPr>
              <a:t>'s right to survey the system. Under a self-certification procedure, the </a:t>
            </a:r>
            <a:r>
              <a:rPr lang="en-US" sz="1100" b="0" i="0" u="sng" strike="noStrike" cap="none" dirty="0" smtClean="0">
                <a:solidFill>
                  <a:srgbClr val="000000"/>
                </a:solidFill>
                <a:effectLst/>
                <a:latin typeface="Arial"/>
                <a:ea typeface="Arial"/>
                <a:cs typeface="Arial"/>
                <a:sym typeface="Arial"/>
                <a:hlinkClick r:id="rId3"/>
              </a:rPr>
              <a:t>Federal awarding agency</a:t>
            </a:r>
            <a:r>
              <a:rPr lang="en-US" sz="1100" b="0" i="0" u="none" strike="noStrike" cap="none" dirty="0" smtClean="0">
                <a:solidFill>
                  <a:srgbClr val="000000"/>
                </a:solidFill>
                <a:effectLst/>
                <a:latin typeface="Arial"/>
                <a:ea typeface="Arial"/>
                <a:cs typeface="Arial"/>
                <a:sym typeface="Arial"/>
              </a:rPr>
              <a:t> may rely on written assurances from the </a:t>
            </a:r>
            <a:r>
              <a:rPr lang="en-US" sz="1100" b="0" i="0" u="sng" strike="noStrike" cap="none" dirty="0" smtClean="0">
                <a:solidFill>
                  <a:srgbClr val="000000"/>
                </a:solidFill>
                <a:effectLst/>
                <a:latin typeface="Arial"/>
                <a:ea typeface="Arial"/>
                <a:cs typeface="Arial"/>
                <a:sym typeface="Arial"/>
                <a:hlinkClick r:id="rId3"/>
              </a:rPr>
              <a:t>non-Federal entity</a:t>
            </a:r>
            <a:r>
              <a:rPr lang="en-US" sz="1100" b="0" i="0" u="none" strike="noStrike" cap="none" dirty="0" smtClean="0">
                <a:solidFill>
                  <a:srgbClr val="000000"/>
                </a:solidFill>
                <a:effectLst/>
                <a:latin typeface="Arial"/>
                <a:ea typeface="Arial"/>
                <a:cs typeface="Arial"/>
                <a:sym typeface="Arial"/>
              </a:rPr>
              <a:t> that it is complying with these standards. The </a:t>
            </a:r>
            <a:r>
              <a:rPr lang="en-US" sz="1100" b="0" i="0" u="sng" strike="noStrike" cap="none" dirty="0" smtClean="0">
                <a:solidFill>
                  <a:srgbClr val="000000"/>
                </a:solidFill>
                <a:effectLst/>
                <a:latin typeface="Arial"/>
                <a:ea typeface="Arial"/>
                <a:cs typeface="Arial"/>
                <a:sym typeface="Arial"/>
                <a:hlinkClick r:id="rId3"/>
              </a:rPr>
              <a:t>non-Federal entity</a:t>
            </a:r>
            <a:r>
              <a:rPr lang="en-US" sz="1100" b="0" i="0" u="none" strike="noStrike" cap="none" dirty="0" smtClean="0">
                <a:solidFill>
                  <a:srgbClr val="000000"/>
                </a:solidFill>
                <a:effectLst/>
                <a:latin typeface="Arial"/>
                <a:ea typeface="Arial"/>
                <a:cs typeface="Arial"/>
                <a:sym typeface="Arial"/>
              </a:rPr>
              <a:t> must cite specific policies, procedures, regulations, or standards as being in compliance with these requirements and have its system available for review.</a:t>
            </a:r>
          </a:p>
          <a:p>
            <a:endParaRPr lang="en-US" dirty="0"/>
          </a:p>
        </p:txBody>
      </p:sp>
    </p:spTree>
    <p:extLst>
      <p:ext uri="{BB962C8B-B14F-4D97-AF65-F5344CB8AC3E}">
        <p14:creationId xmlns:p14="http://schemas.microsoft.com/office/powerpoint/2010/main" val="38599716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1" i="0" u="none" strike="noStrike" cap="none" dirty="0" smtClean="0">
                <a:solidFill>
                  <a:srgbClr val="000000"/>
                </a:solidFill>
                <a:effectLst/>
                <a:latin typeface="Arial"/>
                <a:ea typeface="Arial"/>
                <a:cs typeface="Arial"/>
                <a:sym typeface="Arial"/>
              </a:rPr>
              <a:t>This applies only to organizations with</a:t>
            </a:r>
            <a:r>
              <a:rPr lang="en-US" sz="1100" b="1" i="0" u="none" strike="noStrike" cap="none" baseline="0" dirty="0" smtClean="0">
                <a:solidFill>
                  <a:srgbClr val="000000"/>
                </a:solidFill>
                <a:effectLst/>
                <a:latin typeface="Arial"/>
                <a:ea typeface="Arial"/>
                <a:cs typeface="Arial"/>
                <a:sym typeface="Arial"/>
              </a:rPr>
              <a:t> contracts that include a geographic preference.</a:t>
            </a:r>
            <a:endParaRPr lang="en-US" sz="1100" b="1" i="0" u="none" strike="noStrike" cap="none" dirty="0" smtClean="0">
              <a:solidFill>
                <a:srgbClr val="000000"/>
              </a:solidFill>
              <a:effectLst/>
              <a:latin typeface="Arial"/>
              <a:ea typeface="Arial"/>
              <a:cs typeface="Arial"/>
              <a:sym typeface="Arial"/>
            </a:endParaRPr>
          </a:p>
          <a:p>
            <a:endParaRPr lang="en-US" sz="1100" b="1" i="0" u="none" strike="noStrike" cap="none" dirty="0" smtClean="0">
              <a:solidFill>
                <a:srgbClr val="000000"/>
              </a:solidFill>
              <a:effectLst/>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(n)</a:t>
            </a:r>
            <a:r>
              <a:rPr lang="en-US" sz="1100" b="1" i="1" u="none" strike="noStrike" cap="none" dirty="0" smtClean="0">
                <a:solidFill>
                  <a:srgbClr val="000000"/>
                </a:solidFill>
                <a:effectLst/>
                <a:latin typeface="Arial"/>
                <a:ea typeface="Arial"/>
                <a:cs typeface="Arial"/>
                <a:sym typeface="Arial"/>
              </a:rPr>
              <a:t>Geographic preference.</a:t>
            </a:r>
            <a:endParaRPr lang="en-US" sz="1100" b="0" i="0" u="none" strike="noStrike" cap="none" dirty="0" smtClean="0">
              <a:solidFill>
                <a:srgbClr val="000000"/>
              </a:solidFill>
              <a:effectLst/>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(1)</a:t>
            </a:r>
            <a:r>
              <a:rPr lang="en-US" sz="1100" b="0" i="0" u="sng" strike="noStrike" cap="none" dirty="0" smtClean="0">
                <a:solidFill>
                  <a:srgbClr val="000000"/>
                </a:solidFill>
                <a:effectLst/>
                <a:latin typeface="Arial"/>
                <a:ea typeface="Arial"/>
                <a:cs typeface="Arial"/>
                <a:sym typeface="Arial"/>
                <a:hlinkClick r:id="rId3"/>
              </a:rPr>
              <a:t>Institutions</a:t>
            </a:r>
            <a:r>
              <a:rPr lang="en-US" sz="1100" b="0" i="0" u="none" strike="noStrike" cap="none" dirty="0" smtClean="0">
                <a:solidFill>
                  <a:srgbClr val="000000"/>
                </a:solidFill>
                <a:effectLst/>
                <a:latin typeface="Arial"/>
                <a:ea typeface="Arial"/>
                <a:cs typeface="Arial"/>
                <a:sym typeface="Arial"/>
              </a:rPr>
              <a:t> participating in the </a:t>
            </a:r>
            <a:r>
              <a:rPr lang="en-US" sz="1100" b="0" i="0" u="sng" strike="noStrike" cap="none" dirty="0" smtClean="0">
                <a:solidFill>
                  <a:srgbClr val="000000"/>
                </a:solidFill>
                <a:effectLst/>
                <a:latin typeface="Arial"/>
                <a:ea typeface="Arial"/>
                <a:cs typeface="Arial"/>
                <a:sym typeface="Arial"/>
                <a:hlinkClick r:id="rId3"/>
              </a:rPr>
              <a:t>Program</a:t>
            </a:r>
            <a:r>
              <a:rPr lang="en-US" sz="1100" b="0" i="0" u="none" strike="noStrike" cap="none" dirty="0" smtClean="0">
                <a:solidFill>
                  <a:srgbClr val="000000"/>
                </a:solidFill>
                <a:effectLst/>
                <a:latin typeface="Arial"/>
                <a:ea typeface="Arial"/>
                <a:cs typeface="Arial"/>
                <a:sym typeface="Arial"/>
              </a:rPr>
              <a:t> may apply a geographic preference when procuring unprocessed locally grown or locally raised agricultural products. When utilizing the geographic preference to procure such products, </a:t>
            </a:r>
            <a:r>
              <a:rPr lang="en-US" sz="1100" b="0" i="0" u="none" strike="noStrike" cap="none" dirty="0" err="1" smtClean="0">
                <a:solidFill>
                  <a:srgbClr val="000000"/>
                </a:solidFill>
                <a:effectLst/>
                <a:latin typeface="Arial"/>
                <a:ea typeface="Arial"/>
                <a:cs typeface="Arial"/>
                <a:sym typeface="Arial"/>
              </a:rPr>
              <a:t>the</a:t>
            </a:r>
            <a:r>
              <a:rPr lang="en-US" sz="1100" b="0" i="0" u="sng" strike="noStrike" cap="none" dirty="0" err="1" smtClean="0">
                <a:solidFill>
                  <a:srgbClr val="000000"/>
                </a:solidFill>
                <a:effectLst/>
                <a:latin typeface="Arial"/>
                <a:ea typeface="Arial"/>
                <a:cs typeface="Arial"/>
                <a:sym typeface="Arial"/>
                <a:hlinkClick r:id="rId3"/>
              </a:rPr>
              <a:t>institution</a:t>
            </a:r>
            <a:r>
              <a:rPr lang="en-US" sz="1100" b="0" i="0" u="none" strike="noStrike" cap="none" dirty="0" smtClean="0">
                <a:solidFill>
                  <a:srgbClr val="000000"/>
                </a:solidFill>
                <a:effectLst/>
                <a:latin typeface="Arial"/>
                <a:ea typeface="Arial"/>
                <a:cs typeface="Arial"/>
                <a:sym typeface="Arial"/>
              </a:rPr>
              <a:t> making the purchase has the discretion to determine the local area to which the geographic preference option will be applied;</a:t>
            </a:r>
          </a:p>
          <a:p>
            <a:r>
              <a:rPr lang="en-US" sz="1100" b="1" i="0" u="none" strike="noStrike" cap="none"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For the purpose of applying the optional geographic preference in </a:t>
            </a:r>
            <a:r>
              <a:rPr lang="en-US" sz="1100" b="0" i="0" u="sng" strike="noStrike" cap="none" dirty="0" smtClean="0">
                <a:solidFill>
                  <a:srgbClr val="000000"/>
                </a:solidFill>
                <a:effectLst/>
                <a:latin typeface="Arial"/>
                <a:ea typeface="Arial"/>
                <a:cs typeface="Arial"/>
                <a:sym typeface="Arial"/>
                <a:hlinkClick r:id="rId4"/>
              </a:rPr>
              <a:t>paragraph (n)(1)</a:t>
            </a:r>
            <a:r>
              <a:rPr lang="en-US" sz="1100" b="0" i="0" u="none" strike="noStrike" cap="none" dirty="0" smtClean="0">
                <a:solidFill>
                  <a:srgbClr val="000000"/>
                </a:solidFill>
                <a:effectLst/>
                <a:latin typeface="Arial"/>
                <a:ea typeface="Arial"/>
                <a:cs typeface="Arial"/>
                <a:sym typeface="Arial"/>
              </a:rPr>
              <a:t> of this section, “unprocessed locally grown or locally raised agricultural products” means only those agricultural products that retain their inherent character. The effects of the following food handling and preservation techniques shall not be considered as changing an agricultural product into a product of a different kind or character: Cooling; refrigerating; freezing; size adjustment made by peeling, slicing, dicing, </a:t>
            </a:r>
            <a:r>
              <a:rPr lang="en-US" sz="1100" b="0" i="0" u="sng" strike="noStrike" cap="none" dirty="0" smtClean="0">
                <a:solidFill>
                  <a:srgbClr val="000000"/>
                </a:solidFill>
                <a:effectLst/>
                <a:latin typeface="Arial"/>
                <a:ea typeface="Arial"/>
                <a:cs typeface="Arial"/>
                <a:sym typeface="Arial"/>
                <a:hlinkClick r:id="rId3"/>
              </a:rPr>
              <a:t>cutting</a:t>
            </a:r>
            <a:r>
              <a:rPr lang="en-US" sz="1100" b="0" i="0" u="none" strike="noStrike" cap="none" dirty="0" smtClean="0">
                <a:solidFill>
                  <a:srgbClr val="000000"/>
                </a:solidFill>
                <a:effectLst/>
                <a:latin typeface="Arial"/>
                <a:ea typeface="Arial"/>
                <a:cs typeface="Arial"/>
                <a:sym typeface="Arial"/>
              </a:rPr>
              <a:t>, chopping, shucking, and grinding; forming ground products into patties without any additives or fillers; drying/dehydration; washing; packaging (such as placing eggs in cartons), vacuum packing and bagging (such as placing vegetables in bags or combining two or more types of vegetables or fruits in a single package); addition of ascorbic acid or other preservatives to prevent oxidation of produce; butchering livestock and </a:t>
            </a:r>
            <a:r>
              <a:rPr lang="en-US" sz="1100" b="0" i="0" u="sng" strike="noStrike" cap="none" dirty="0" smtClean="0">
                <a:solidFill>
                  <a:srgbClr val="000000"/>
                </a:solidFill>
                <a:effectLst/>
                <a:latin typeface="Arial"/>
                <a:ea typeface="Arial"/>
                <a:cs typeface="Arial"/>
                <a:sym typeface="Arial"/>
                <a:hlinkClick r:id="rId3"/>
              </a:rPr>
              <a:t>poultry</a:t>
            </a:r>
            <a:r>
              <a:rPr lang="en-US" sz="1100" b="0" i="0" u="none" strike="noStrike" cap="none" dirty="0" smtClean="0">
                <a:solidFill>
                  <a:srgbClr val="000000"/>
                </a:solidFill>
                <a:effectLst/>
                <a:latin typeface="Arial"/>
                <a:ea typeface="Arial"/>
                <a:cs typeface="Arial"/>
                <a:sym typeface="Arial"/>
              </a:rPr>
              <a:t>; cleaning fish; and the pasteurization of </a:t>
            </a:r>
            <a:r>
              <a:rPr lang="en-US" sz="1100" b="0" i="0" u="sng" strike="noStrike" cap="none" dirty="0" smtClean="0">
                <a:solidFill>
                  <a:srgbClr val="000000"/>
                </a:solidFill>
                <a:effectLst/>
                <a:latin typeface="Arial"/>
                <a:ea typeface="Arial"/>
                <a:cs typeface="Arial"/>
                <a:sym typeface="Arial"/>
                <a:hlinkClick r:id="rId3"/>
              </a:rPr>
              <a:t>milk</a:t>
            </a:r>
            <a:r>
              <a:rPr lang="en-US" sz="1100" b="0" i="0" u="none" strike="noStrike" cap="none" dirty="0" smtClean="0">
                <a:solidFill>
                  <a:srgbClr val="000000"/>
                </a:solidFill>
                <a:effectLst/>
                <a:latin typeface="Arial"/>
                <a:ea typeface="Arial"/>
                <a:cs typeface="Arial"/>
                <a:sym typeface="Arial"/>
              </a:rPr>
              <a:t>.</a:t>
            </a:r>
          </a:p>
          <a:p>
            <a:endParaRPr lang="en-US" dirty="0"/>
          </a:p>
        </p:txBody>
      </p:sp>
    </p:spTree>
    <p:extLst>
      <p:ext uri="{BB962C8B-B14F-4D97-AF65-F5344CB8AC3E}">
        <p14:creationId xmlns:p14="http://schemas.microsoft.com/office/powerpoint/2010/main" val="1796085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defTabSz="1241676">
              <a:buNone/>
              <a:defRPr/>
            </a:pPr>
            <a:r>
              <a:rPr lang="en-US" sz="1100" dirty="0" smtClean="0">
                <a:latin typeface="Arial" panose="020B0604020202020204" pitchFamily="34" charset="0"/>
                <a:cs typeface="Arial" panose="020B0604020202020204" pitchFamily="34" charset="0"/>
              </a:rPr>
              <a:t>So</a:t>
            </a:r>
            <a:r>
              <a:rPr lang="en-US" sz="1100" baseline="0" dirty="0" smtClean="0">
                <a:latin typeface="Arial" panose="020B0604020202020204" pitchFamily="34" charset="0"/>
                <a:cs typeface="Arial" panose="020B0604020202020204" pitchFamily="34" charset="0"/>
              </a:rPr>
              <a:t> we said that </a:t>
            </a:r>
            <a:r>
              <a:rPr lang="en-US" sz="1100" dirty="0" smtClean="0">
                <a:latin typeface="Arial" panose="020B0604020202020204" pitchFamily="34" charset="0"/>
                <a:cs typeface="Arial" panose="020B0604020202020204" pitchFamily="34" charset="0"/>
              </a:rPr>
              <a:t>a micro-purchase is a single purchase transaction that is less than $5,000.</a:t>
            </a:r>
            <a:r>
              <a:rPr lang="en-US" sz="1100" baseline="0" dirty="0" smtClean="0">
                <a:latin typeface="Arial" panose="020B0604020202020204" pitchFamily="34" charset="0"/>
                <a:cs typeface="Arial" panose="020B0604020202020204" pitchFamily="34" charset="0"/>
              </a:rPr>
              <a:t> A “single purchase transaction” is just another way of saying “when you buy things at one time”.</a:t>
            </a:r>
          </a:p>
          <a:p>
            <a:pPr marL="139700" indent="0" defTabSz="1241676">
              <a:buNone/>
              <a:defRPr/>
            </a:pPr>
            <a:endParaRPr lang="en-US" sz="1100" dirty="0" smtClean="0">
              <a:latin typeface="Arial" panose="020B0604020202020204" pitchFamily="34" charset="0"/>
              <a:cs typeface="Arial" panose="020B0604020202020204" pitchFamily="34" charset="0"/>
            </a:endParaRPr>
          </a:p>
          <a:p>
            <a:pPr marL="139700" indent="0" defTabSz="1241676">
              <a:buNone/>
              <a:defRPr/>
            </a:pPr>
            <a:r>
              <a:rPr lang="en-US" sz="1100" dirty="0" smtClean="0">
                <a:latin typeface="Arial" panose="020B0604020202020204" pitchFamily="34" charset="0"/>
                <a:cs typeface="Arial" panose="020B0604020202020204" pitchFamily="34" charset="0"/>
              </a:rPr>
              <a:t>Here are two examples of single purchase transactions: </a:t>
            </a:r>
          </a:p>
          <a:p>
            <a:pPr marL="139700" indent="0" defTabSz="1241676">
              <a:buNone/>
              <a:defRPr/>
            </a:pPr>
            <a:endParaRPr lang="en-US" sz="1100" b="1" dirty="0" smtClean="0">
              <a:latin typeface="Arial" panose="020B0604020202020204" pitchFamily="34" charset="0"/>
              <a:cs typeface="Arial" panose="020B0604020202020204" pitchFamily="34" charset="0"/>
            </a:endParaRPr>
          </a:p>
          <a:p>
            <a:pPr marL="139700" indent="0" defTabSz="1241676">
              <a:buNone/>
              <a:defRPr/>
            </a:pPr>
            <a:r>
              <a:rPr lang="en-US" sz="1100" b="1" dirty="0" smtClean="0">
                <a:latin typeface="Arial" panose="020B0604020202020204" pitchFamily="34" charset="0"/>
                <a:cs typeface="Arial" panose="020B0604020202020204" pitchFamily="34" charset="0"/>
              </a:rPr>
              <a:t>Click next slide</a:t>
            </a:r>
          </a:p>
          <a:p>
            <a:pPr marL="0" indent="0" defTabSz="1241676">
              <a:buFont typeface="Arial" panose="020B0604020202020204" pitchFamily="34" charset="0"/>
              <a:buNone/>
              <a:defRPr/>
            </a:pPr>
            <a:r>
              <a:rPr lang="en-US" sz="1100" dirty="0" smtClean="0">
                <a:latin typeface="Arial" panose="020B0604020202020204" pitchFamily="34" charset="0"/>
                <a:cs typeface="Arial" panose="020B0604020202020204" pitchFamily="34" charset="0"/>
              </a:rPr>
              <a:t>The first would be a single trip to the grocery store—this is something you do often, but each visit—a single</a:t>
            </a:r>
            <a:r>
              <a:rPr lang="en-US" sz="1100" baseline="0" dirty="0" smtClean="0">
                <a:latin typeface="Arial" panose="020B0604020202020204" pitchFamily="34" charset="0"/>
                <a:cs typeface="Arial" panose="020B0604020202020204" pitchFamily="34" charset="0"/>
              </a:rPr>
              <a:t> visit—is a single purchase transaction</a:t>
            </a:r>
            <a:r>
              <a:rPr lang="en-US" sz="1100" dirty="0" smtClean="0">
                <a:latin typeface="Arial" panose="020B0604020202020204" pitchFamily="34" charset="0"/>
                <a:cs typeface="Arial" panose="020B0604020202020204" pitchFamily="34" charset="0"/>
              </a:rPr>
              <a:t>, and</a:t>
            </a:r>
          </a:p>
          <a:p>
            <a:pPr defTabSz="1241676">
              <a:defRPr/>
            </a:pPr>
            <a:endParaRPr lang="en-US" sz="1100" dirty="0" smtClean="0">
              <a:latin typeface="Arial" panose="020B0604020202020204" pitchFamily="34" charset="0"/>
              <a:cs typeface="Arial" panose="020B0604020202020204" pitchFamily="34" charset="0"/>
            </a:endParaRPr>
          </a:p>
          <a:p>
            <a:pPr marL="0" marR="0" lvl="0" indent="0" algn="l" defTabSz="1241676"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100" b="1" baseline="0" dirty="0" smtClean="0">
                <a:latin typeface="Arial" panose="020B0604020202020204" pitchFamily="34" charset="0"/>
                <a:cs typeface="Arial" panose="020B0604020202020204" pitchFamily="34" charset="0"/>
              </a:rPr>
              <a:t>Click next slide</a:t>
            </a:r>
            <a:endParaRPr lang="en-US" sz="1100" b="1" dirty="0" smtClean="0">
              <a:latin typeface="Arial" panose="020B0604020202020204" pitchFamily="34" charset="0"/>
              <a:cs typeface="Arial" panose="020B0604020202020204" pitchFamily="34" charset="0"/>
            </a:endParaRPr>
          </a:p>
          <a:p>
            <a:pPr marL="0" indent="0" defTabSz="1241676">
              <a:buFont typeface="Arial" panose="020B0604020202020204" pitchFamily="34" charset="0"/>
              <a:buNone/>
              <a:defRPr/>
            </a:pPr>
            <a:r>
              <a:rPr lang="en-US" sz="1100" dirty="0" smtClean="0">
                <a:latin typeface="Arial" panose="020B0604020202020204" pitchFamily="34" charset="0"/>
                <a:cs typeface="Arial" panose="020B0604020202020204" pitchFamily="34" charset="0"/>
              </a:rPr>
              <a:t>The next one is a one-year contract for vended meals—this</a:t>
            </a:r>
            <a:r>
              <a:rPr lang="en-US" sz="1100" baseline="0" dirty="0" smtClean="0">
                <a:latin typeface="Arial" panose="020B0604020202020204" pitchFamily="34" charset="0"/>
                <a:cs typeface="Arial" panose="020B0604020202020204" pitchFamily="34" charset="0"/>
              </a:rPr>
              <a:t> is done once a year but you’re signing a single contract for the whole year, making it a single purchase transaction.</a:t>
            </a:r>
            <a:endParaRPr lang="en-US" sz="1100" dirty="0" smtClean="0">
              <a:latin typeface="Arial" panose="020B0604020202020204" pitchFamily="34" charset="0"/>
              <a:cs typeface="Arial" panose="020B0604020202020204" pitchFamily="34" charset="0"/>
            </a:endParaRP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dirty="0" smtClean="0">
                <a:latin typeface="Arial" panose="020B0604020202020204" pitchFamily="34" charset="0"/>
                <a:cs typeface="Arial" panose="020B0604020202020204" pitchFamily="34" charset="0"/>
              </a:rPr>
              <a:t>With both</a:t>
            </a:r>
            <a:r>
              <a:rPr lang="en-US" sz="1100" baseline="0" dirty="0" smtClean="0">
                <a:latin typeface="Arial" panose="020B0604020202020204" pitchFamily="34" charset="0"/>
                <a:cs typeface="Arial" panose="020B0604020202020204" pitchFamily="34" charset="0"/>
              </a:rPr>
              <a:t> of these things, you’re making a single purchase.</a:t>
            </a:r>
            <a:endParaRPr lang="en-US" sz="1100" dirty="0" smtClean="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baseline="0" dirty="0" smtClean="0">
                <a:latin typeface="Arial" panose="020B0604020202020204" pitchFamily="34" charset="0"/>
                <a:cs typeface="Arial" panose="020B0604020202020204" pitchFamily="34" charset="0"/>
              </a:rPr>
              <a:t>&lt;CHANGE SLIDE&gt;</a:t>
            </a:r>
            <a:endParaRPr lang="en-US" sz="1100" b="1" dirty="0" smtClean="0">
              <a:latin typeface="Arial" panose="020B0604020202020204" pitchFamily="34" charset="0"/>
              <a:cs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dirty="0" smtClean="0">
                <a:latin typeface="Arial" panose="020B0604020202020204" pitchFamily="34" charset="0"/>
                <a:cs typeface="Arial" panose="020B0604020202020204" pitchFamily="34" charset="0"/>
              </a:rPr>
              <a:t>We are finished covering the three topics, the micro-purchase method, written code of conduct, and written procurement procedures. Let’s review the most important points of today’s presentation. </a:t>
            </a: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All organizations are required to: </a:t>
            </a:r>
          </a:p>
          <a:p>
            <a:endParaRPr lang="en-US" sz="1200" dirty="0" smtClean="0">
              <a:latin typeface="Arial" panose="020B0604020202020204" pitchFamily="34" charset="0"/>
              <a:cs typeface="Arial" panose="020B0604020202020204" pitchFamily="34" charset="0"/>
            </a:endParaRPr>
          </a:p>
          <a:p>
            <a:pPr marL="171981" indent="-171981">
              <a:buFont typeface="Arial" panose="020B0604020202020204" pitchFamily="34" charset="0"/>
              <a:buChar char="•"/>
            </a:pPr>
            <a:r>
              <a:rPr lang="en-US" sz="1200" dirty="0" smtClean="0">
                <a:latin typeface="Arial" panose="020B0604020202020204" pitchFamily="34" charset="0"/>
                <a:cs typeface="Arial" panose="020B0604020202020204" pitchFamily="34" charset="0"/>
              </a:rPr>
              <a:t>Comply with procurement standards in 2 </a:t>
            </a:r>
            <a:r>
              <a:rPr lang="en-US" sz="1200" i="1" dirty="0" smtClean="0">
                <a:latin typeface="Arial" panose="020B0604020202020204" pitchFamily="34" charset="0"/>
                <a:cs typeface="Arial" panose="020B0604020202020204" pitchFamily="34" charset="0"/>
              </a:rPr>
              <a:t>CFR</a:t>
            </a:r>
            <a:r>
              <a:rPr lang="en-US" sz="1200" dirty="0" smtClean="0">
                <a:latin typeface="Arial" panose="020B0604020202020204" pitchFamily="34" charset="0"/>
                <a:cs typeface="Arial" panose="020B0604020202020204" pitchFamily="34" charset="0"/>
              </a:rPr>
              <a:t>, sections 200.318 through 200.326, in addition to program-specific guidance</a:t>
            </a:r>
          </a:p>
          <a:p>
            <a:endParaRPr lang="en-US" sz="1200" dirty="0" smtClean="0">
              <a:latin typeface="Arial" panose="020B0604020202020204" pitchFamily="34" charset="0"/>
              <a:cs typeface="Arial" panose="020B0604020202020204" pitchFamily="34" charset="0"/>
            </a:endParaRPr>
          </a:p>
          <a:p>
            <a:pPr marL="171981" indent="-171981">
              <a:buFont typeface="Arial" panose="020B0604020202020204" pitchFamily="34" charset="0"/>
              <a:buChar char="•"/>
            </a:pPr>
            <a:r>
              <a:rPr lang="en-US" sz="1200" dirty="0" smtClean="0">
                <a:latin typeface="Arial" panose="020B0604020202020204" pitchFamily="34" charset="0"/>
                <a:cs typeface="Arial" panose="020B0604020202020204" pitchFamily="34" charset="0"/>
              </a:rPr>
              <a:t>Develop and follow a written code of conduct</a:t>
            </a:r>
          </a:p>
          <a:p>
            <a:endParaRPr lang="en-US" sz="1200" dirty="0" smtClean="0">
              <a:latin typeface="Arial" panose="020B0604020202020204" pitchFamily="34" charset="0"/>
              <a:cs typeface="Arial" panose="020B0604020202020204" pitchFamily="34" charset="0"/>
            </a:endParaRPr>
          </a:p>
          <a:p>
            <a:pPr marL="171981" indent="-171981">
              <a:buFont typeface="Arial" panose="020B0604020202020204" pitchFamily="34" charset="0"/>
              <a:buChar char="•"/>
            </a:pPr>
            <a:r>
              <a:rPr lang="en-US" sz="1200" dirty="0" smtClean="0">
                <a:latin typeface="Arial" panose="020B0604020202020204" pitchFamily="34" charset="0"/>
                <a:cs typeface="Arial" panose="020B0604020202020204" pitchFamily="34" charset="0"/>
              </a:rPr>
              <a:t>Develop and follow written procurement procedures that reflect actual practices</a:t>
            </a:r>
          </a:p>
          <a:p>
            <a:pPr marL="783364" lvl="1" indent="-171981">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endParaRPr lang="en-US" b="1" u="sng"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r>
              <a:rPr lang="en-US" b="1" u="sng" baseline="0" dirty="0" smtClean="0"/>
              <a:t>&gt;Change slide.</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endParaRPr lang="en-US" baseline="0" dirty="0" smtClean="0"/>
          </a:p>
        </p:txBody>
      </p:sp>
    </p:spTree>
    <p:extLst>
      <p:ext uri="{BB962C8B-B14F-4D97-AF65-F5344CB8AC3E}">
        <p14:creationId xmlns:p14="http://schemas.microsoft.com/office/powerpoint/2010/main" val="34455330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1241676">
              <a:defRPr/>
            </a:pPr>
            <a:r>
              <a:rPr lang="en-US" sz="1100" dirty="0" smtClean="0">
                <a:latin typeface="Arial" panose="020B0604020202020204" pitchFamily="34" charset="0"/>
                <a:cs typeface="Arial" panose="020B0604020202020204" pitchFamily="34" charset="0"/>
              </a:rPr>
              <a:t>I mentioned that 2 </a:t>
            </a:r>
            <a:r>
              <a:rPr lang="en-US" sz="1100" i="1" dirty="0" smtClean="0">
                <a:latin typeface="Arial" panose="020B0604020202020204" pitchFamily="34" charset="0"/>
                <a:cs typeface="Arial" panose="020B0604020202020204" pitchFamily="34" charset="0"/>
              </a:rPr>
              <a:t>CFR</a:t>
            </a:r>
            <a:r>
              <a:rPr lang="en-US" sz="1100" dirty="0" smtClean="0">
                <a:latin typeface="Arial" panose="020B0604020202020204" pitchFamily="34" charset="0"/>
                <a:cs typeface="Arial" panose="020B0604020202020204" pitchFamily="34" charset="0"/>
              </a:rPr>
              <a:t>, Part 200 includes regulations related to procurement for all organizations that receive federal funds, but there are other regulations specific for the CACFP and the SFSP. For the CACFP, the regulations are Title 7, </a:t>
            </a:r>
            <a:r>
              <a:rPr lang="en-US" sz="1100" i="1" dirty="0" smtClean="0">
                <a:latin typeface="Arial" panose="020B0604020202020204" pitchFamily="34" charset="0"/>
                <a:cs typeface="Arial" panose="020B0604020202020204" pitchFamily="34" charset="0"/>
              </a:rPr>
              <a:t>Code of Federal Regulations</a:t>
            </a:r>
            <a:r>
              <a:rPr lang="en-US" sz="1100" dirty="0" smtClean="0">
                <a:latin typeface="Arial" panose="020B0604020202020204" pitchFamily="34" charset="0"/>
                <a:cs typeface="Arial" panose="020B0604020202020204" pitchFamily="34" charset="0"/>
              </a:rPr>
              <a:t>, Part 226. </a:t>
            </a:r>
          </a:p>
          <a:p>
            <a:pPr defTabSz="1241676">
              <a:defRPr/>
            </a:pPr>
            <a:endParaRPr lang="en-US" sz="1100" dirty="0" smtClean="0">
              <a:latin typeface="Arial" panose="020B0604020202020204" pitchFamily="34" charset="0"/>
              <a:cs typeface="Arial" panose="020B0604020202020204" pitchFamily="34" charset="0"/>
            </a:endParaRPr>
          </a:p>
          <a:p>
            <a:pPr defTabSz="1241676">
              <a:defRPr/>
            </a:pPr>
            <a:r>
              <a:rPr lang="en-US" sz="1100" dirty="0" smtClean="0">
                <a:latin typeface="Arial" panose="020B0604020202020204" pitchFamily="34" charset="0"/>
                <a:cs typeface="Arial" panose="020B0604020202020204" pitchFamily="34" charset="0"/>
              </a:rPr>
              <a:t>There is also the Food and Nutrition Service or FNS—Instruction 796-2, Revision 4. This guidance covers financial management for the CACFP. organizations that purchase items beyond food and supplies, should ensure that these purchases are allowable. This document will help organizations understand what is and is not allowed and when they need to request prior written approval before making a purchase. </a:t>
            </a:r>
          </a:p>
          <a:p>
            <a:endParaRPr lang="en-US" dirty="0"/>
          </a:p>
        </p:txBody>
      </p:sp>
    </p:spTree>
    <p:extLst>
      <p:ext uri="{BB962C8B-B14F-4D97-AF65-F5344CB8AC3E}">
        <p14:creationId xmlns:p14="http://schemas.microsoft.com/office/powerpoint/2010/main" val="27213286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This session will now come to a close. </a:t>
            </a:r>
            <a:r>
              <a:rPr lang="en-US" baseline="0" dirty="0" smtClean="0"/>
              <a:t>Thank you for your time and attention during today’s training. If you have any additional questions or would like to share some resources you’ve found helpful during your operation of the CACFP, please share them at the contact information on the screen. </a:t>
            </a:r>
            <a:endParaRPr dirty="0"/>
          </a:p>
        </p:txBody>
      </p:sp>
    </p:spTree>
    <p:extLst>
      <p:ext uri="{BB962C8B-B14F-4D97-AF65-F5344CB8AC3E}">
        <p14:creationId xmlns:p14="http://schemas.microsoft.com/office/powerpoint/2010/main" val="2551784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defTabSz="1241676">
              <a:buNone/>
              <a:defRPr/>
            </a:pPr>
            <a:r>
              <a:rPr lang="en-US" sz="1100" dirty="0" smtClean="0">
                <a:latin typeface="Arial" panose="020B0604020202020204" pitchFamily="34" charset="0"/>
                <a:cs typeface="Arial" panose="020B0604020202020204" pitchFamily="34" charset="0"/>
              </a:rPr>
              <a:t>So let’s say that our single trip to the grocery store is $50 </a:t>
            </a:r>
            <a:r>
              <a:rPr lang="en-US" sz="1100" b="1" dirty="0" smtClean="0">
                <a:latin typeface="Arial" panose="020B0604020202020204" pitchFamily="34" charset="0"/>
                <a:cs typeface="Arial" panose="020B0604020202020204" pitchFamily="34" charset="0"/>
              </a:rPr>
              <a:t>(click next)</a:t>
            </a:r>
            <a:r>
              <a:rPr lang="en-US" sz="1100" dirty="0" smtClean="0">
                <a:latin typeface="Arial" panose="020B0604020202020204" pitchFamily="34" charset="0"/>
                <a:cs typeface="Arial" panose="020B0604020202020204" pitchFamily="34" charset="0"/>
              </a:rPr>
              <a:t>. and the Contract</a:t>
            </a:r>
            <a:r>
              <a:rPr lang="en-US" sz="1100" baseline="0" dirty="0" smtClean="0">
                <a:latin typeface="Arial" panose="020B0604020202020204" pitchFamily="34" charset="0"/>
                <a:cs typeface="Arial" panose="020B0604020202020204" pitchFamily="34" charset="0"/>
              </a:rPr>
              <a:t> for vended meals is $10,000 </a:t>
            </a:r>
            <a:r>
              <a:rPr lang="en-US" sz="1100" b="1" baseline="0" dirty="0" smtClean="0">
                <a:latin typeface="Arial" panose="020B0604020202020204" pitchFamily="34" charset="0"/>
                <a:cs typeface="Arial" panose="020B0604020202020204" pitchFamily="34" charset="0"/>
              </a:rPr>
              <a:t>(click next). </a:t>
            </a:r>
            <a:r>
              <a:rPr lang="en-US" sz="1100" baseline="0" dirty="0" smtClean="0">
                <a:latin typeface="Arial" panose="020B0604020202020204" pitchFamily="34" charset="0"/>
                <a:cs typeface="Arial" panose="020B0604020202020204" pitchFamily="34" charset="0"/>
              </a:rPr>
              <a:t>Which of these examples would be a micro-purchase?</a:t>
            </a:r>
          </a:p>
          <a:p>
            <a:pPr marL="139700" indent="0" defTabSz="1241676">
              <a:buNone/>
              <a:defRPr/>
            </a:pPr>
            <a:endParaRPr lang="en-US" sz="1100" baseline="0" dirty="0" smtClean="0">
              <a:latin typeface="Arial" panose="020B0604020202020204" pitchFamily="34" charset="0"/>
              <a:cs typeface="Arial" panose="020B0604020202020204" pitchFamily="34" charset="0"/>
            </a:endParaRPr>
          </a:p>
          <a:p>
            <a:pPr marL="139700" indent="0" defTabSz="1241676">
              <a:buNone/>
              <a:defRPr/>
            </a:pPr>
            <a:r>
              <a:rPr lang="en-US" sz="1100" baseline="0" dirty="0" smtClean="0">
                <a:latin typeface="Arial" panose="020B0604020202020204" pitchFamily="34" charset="0"/>
                <a:cs typeface="Arial" panose="020B0604020202020204" pitchFamily="34" charset="0"/>
              </a:rPr>
              <a:t>You can type your answer in the comments to the right of your screen.</a:t>
            </a:r>
          </a:p>
          <a:p>
            <a:pPr marL="139700" indent="0" defTabSz="1241676">
              <a:buNone/>
              <a:defRPr/>
            </a:pPr>
            <a:endParaRPr lang="en-US" sz="1100" baseline="0" dirty="0" smtClean="0">
              <a:latin typeface="Arial" panose="020B0604020202020204" pitchFamily="34" charset="0"/>
              <a:cs typeface="Arial" panose="020B0604020202020204" pitchFamily="34" charset="0"/>
            </a:endParaRPr>
          </a:p>
          <a:p>
            <a:pPr marL="139700" indent="0" defTabSz="1241676">
              <a:buNone/>
              <a:defRPr/>
            </a:pPr>
            <a:r>
              <a:rPr lang="en-US" sz="1100" b="1" dirty="0" smtClean="0">
                <a:latin typeface="Arial" panose="020B0604020202020204" pitchFamily="34" charset="0"/>
                <a:cs typeface="Arial" panose="020B0604020202020204" pitchFamily="34" charset="0"/>
              </a:rPr>
              <a:t>(click</a:t>
            </a:r>
            <a:r>
              <a:rPr lang="en-US" sz="1100" b="1" baseline="0" dirty="0" smtClean="0">
                <a:latin typeface="Arial" panose="020B0604020202020204" pitchFamily="34" charset="0"/>
                <a:cs typeface="Arial" panose="020B0604020202020204" pitchFamily="34" charset="0"/>
              </a:rPr>
              <a:t> next)</a:t>
            </a:r>
            <a:r>
              <a:rPr lang="en-US" sz="1100" b="0" baseline="0" dirty="0" smtClean="0">
                <a:latin typeface="Arial" panose="020B0604020202020204" pitchFamily="34" charset="0"/>
                <a:cs typeface="Arial" panose="020B0604020202020204" pitchFamily="34" charset="0"/>
              </a:rPr>
              <a:t> Yes—the single trip to the grocery store is an example of a micro-purchase. While the one-year contract for vended meals is a single-purchase transaction, the contract is for $10,000 so it would not be a micro-purchase because it is more than the $5,000 micro-purchase threshold.</a:t>
            </a:r>
          </a:p>
          <a:p>
            <a:pPr marL="139700" indent="0" defTabSz="1241676">
              <a:buNone/>
              <a:defRPr/>
            </a:pPr>
            <a:endParaRPr lang="en-US" sz="1100" b="1" dirty="0" smtClean="0">
              <a:latin typeface="Arial" panose="020B0604020202020204" pitchFamily="34" charset="0"/>
              <a:cs typeface="Arial" panose="020B0604020202020204" pitchFamily="34" charset="0"/>
            </a:endParaRPr>
          </a:p>
          <a:p>
            <a:pPr marL="139700" indent="0" defTabSz="1241676">
              <a:buNone/>
              <a:defRPr/>
            </a:pPr>
            <a:r>
              <a:rPr lang="en-US" sz="1100" b="1" dirty="0" smtClean="0">
                <a:latin typeface="Arial" panose="020B0604020202020204" pitchFamily="34" charset="0"/>
                <a:cs typeface="Arial" panose="020B0604020202020204" pitchFamily="34" charset="0"/>
              </a:rPr>
              <a:t>&lt;NEXT</a:t>
            </a:r>
            <a:r>
              <a:rPr lang="en-US" sz="1100" b="1" baseline="0" dirty="0" smtClean="0">
                <a:latin typeface="Arial" panose="020B0604020202020204" pitchFamily="34" charset="0"/>
                <a:cs typeface="Arial" panose="020B0604020202020204" pitchFamily="34" charset="0"/>
              </a:rPr>
              <a:t> SLIDE&gt;</a:t>
            </a:r>
            <a:endParaRPr lang="en-US" sz="11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060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defTabSz="1241676">
              <a:buNone/>
              <a:defRPr/>
            </a:pPr>
            <a:r>
              <a:rPr lang="en-US" sz="1100" dirty="0" smtClean="0">
                <a:latin typeface="Arial" panose="020B0604020202020204" pitchFamily="34" charset="0"/>
                <a:cs typeface="Arial" panose="020B0604020202020204" pitchFamily="34" charset="0"/>
              </a:rPr>
              <a:t>Besides going to the grocery store, what are other examples of micro-purchases? What</a:t>
            </a:r>
            <a:r>
              <a:rPr lang="en-US" sz="1100" baseline="0" dirty="0" smtClean="0">
                <a:latin typeface="Arial" panose="020B0604020202020204" pitchFamily="34" charset="0"/>
                <a:cs typeface="Arial" panose="020B0604020202020204" pitchFamily="34" charset="0"/>
              </a:rPr>
              <a:t> other items do you purchase for your center for the CACFP?</a:t>
            </a:r>
            <a:endParaRPr lang="en-US" sz="1100" dirty="0" smtClean="0">
              <a:latin typeface="Arial" panose="020B0604020202020204" pitchFamily="34" charset="0"/>
              <a:cs typeface="Arial" panose="020B0604020202020204" pitchFamily="34" charset="0"/>
            </a:endParaRPr>
          </a:p>
          <a:p>
            <a:pPr defTabSz="1241676">
              <a:defRPr/>
            </a:pPr>
            <a:endParaRPr lang="en-US" sz="1100" dirty="0" smtClean="0">
              <a:latin typeface="Arial" panose="020B0604020202020204" pitchFamily="34" charset="0"/>
              <a:cs typeface="Arial" panose="020B0604020202020204" pitchFamily="34" charset="0"/>
            </a:endParaRPr>
          </a:p>
          <a:p>
            <a:pPr marL="139700" indent="0" defTabSz="1241676">
              <a:buNone/>
              <a:defRPr/>
            </a:pPr>
            <a:r>
              <a:rPr lang="en-US" sz="1100" b="1" dirty="0" smtClean="0">
                <a:latin typeface="Arial" panose="020B0604020202020204" pitchFamily="34" charset="0"/>
                <a:cs typeface="Arial" panose="020B0604020202020204" pitchFamily="34" charset="0"/>
              </a:rPr>
              <a:t>(click next ) </a:t>
            </a:r>
            <a:r>
              <a:rPr lang="en-US" sz="1100" dirty="0" smtClean="0">
                <a:latin typeface="Arial" panose="020B0604020202020204" pitchFamily="34" charset="0"/>
                <a:cs typeface="Arial" panose="020B0604020202020204" pitchFamily="34" charset="0"/>
              </a:rPr>
              <a:t>Examples include purchasing paper from an office supply store for printing menus or menu production records. </a:t>
            </a:r>
          </a:p>
          <a:p>
            <a:pPr marL="139700" indent="0" defTabSz="1241676">
              <a:buNone/>
              <a:defRPr/>
            </a:pPr>
            <a:endParaRPr lang="en-US" sz="1100" b="1" dirty="0" smtClean="0">
              <a:latin typeface="Arial" panose="020B0604020202020204" pitchFamily="34" charset="0"/>
              <a:cs typeface="Arial" panose="020B0604020202020204" pitchFamily="34" charset="0"/>
            </a:endParaRPr>
          </a:p>
          <a:p>
            <a:pPr marL="139700" indent="0" defTabSz="1241676">
              <a:buNone/>
              <a:defRPr/>
            </a:pPr>
            <a:r>
              <a:rPr lang="en-US" sz="1100" b="1" dirty="0" smtClean="0">
                <a:latin typeface="Arial" panose="020B0604020202020204" pitchFamily="34" charset="0"/>
                <a:cs typeface="Arial" panose="020B0604020202020204" pitchFamily="34" charset="0"/>
              </a:rPr>
              <a:t>(click next) </a:t>
            </a:r>
            <a:r>
              <a:rPr lang="en-US" sz="1100" dirty="0" smtClean="0">
                <a:latin typeface="Arial" panose="020B0604020202020204" pitchFamily="34" charset="0"/>
                <a:cs typeface="Arial" panose="020B0604020202020204" pitchFamily="34" charset="0"/>
              </a:rPr>
              <a:t>Another example is purchasing new plastic cups, plates or serving utensils. </a:t>
            </a:r>
          </a:p>
          <a:p>
            <a:pPr marL="139700" indent="0" defTabSz="1241676">
              <a:buNone/>
              <a:defRPr/>
            </a:pPr>
            <a:endParaRPr lang="en-US" sz="1100" b="1" dirty="0" smtClean="0">
              <a:latin typeface="Arial" panose="020B0604020202020204" pitchFamily="34" charset="0"/>
              <a:cs typeface="Arial" panose="020B0604020202020204" pitchFamily="34" charset="0"/>
            </a:endParaRPr>
          </a:p>
          <a:p>
            <a:pPr marL="139700" indent="0" defTabSz="1241676">
              <a:buNone/>
              <a:defRPr/>
            </a:pPr>
            <a:r>
              <a:rPr lang="en-US" sz="1100" b="1" dirty="0" smtClean="0">
                <a:latin typeface="Arial" panose="020B0604020202020204" pitchFamily="34" charset="0"/>
                <a:cs typeface="Arial" panose="020B0604020202020204" pitchFamily="34" charset="0"/>
              </a:rPr>
              <a:t>(click next) </a:t>
            </a:r>
            <a:r>
              <a:rPr lang="en-US" sz="1100" dirty="0" smtClean="0">
                <a:latin typeface="Arial" panose="020B0604020202020204" pitchFamily="34" charset="0"/>
                <a:cs typeface="Arial" panose="020B0604020202020204" pitchFamily="34" charset="0"/>
              </a:rPr>
              <a:t>And if an organization’s dishwasher breaks, they may decide to pay someone to repair it, or purchase a new one. In either case, the cost is likely to be less than $3,500. These are all examples of micro-purchases.   </a:t>
            </a:r>
          </a:p>
          <a:p>
            <a:pPr marL="139700" indent="0" defTabSz="1241676">
              <a:buNone/>
              <a:defRPr/>
            </a:pPr>
            <a:endParaRPr lang="en-US" sz="1100" dirty="0" smtClean="0">
              <a:latin typeface="Arial" panose="020B0604020202020204" pitchFamily="34" charset="0"/>
              <a:cs typeface="Arial" panose="020B0604020202020204" pitchFamily="34" charset="0"/>
            </a:endParaRPr>
          </a:p>
          <a:p>
            <a:pPr marL="139700" indent="0" defTabSz="1241676">
              <a:buNone/>
              <a:defRPr/>
            </a:pPr>
            <a:r>
              <a:rPr lang="en-US" sz="1100" dirty="0" smtClean="0">
                <a:latin typeface="Arial" panose="020B0604020202020204" pitchFamily="34" charset="0"/>
                <a:cs typeface="Arial" panose="020B0604020202020204" pitchFamily="34" charset="0"/>
              </a:rPr>
              <a:t>Please note</a:t>
            </a:r>
            <a:r>
              <a:rPr lang="en-US" sz="1100" baseline="0" dirty="0" smtClean="0">
                <a:latin typeface="Arial" panose="020B0604020202020204" pitchFamily="34" charset="0"/>
                <a:cs typeface="Arial" panose="020B0604020202020204" pitchFamily="34" charset="0"/>
              </a:rPr>
              <a:t> that all expenses must be approved in the CHAAMPS budget prior to expending those funds. You should update your CHAAMPS budget frequently to ensure all program costs are included.</a:t>
            </a:r>
          </a:p>
          <a:p>
            <a:pPr marL="0" lvl="0" indent="0" algn="l" rtl="0">
              <a:spcBef>
                <a:spcPts val="0"/>
              </a:spcBef>
              <a:spcAft>
                <a:spcPts val="0"/>
              </a:spcAft>
              <a:buNone/>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dirty="0" smtClean="0">
                <a:latin typeface="Arial" panose="020B0604020202020204" pitchFamily="34" charset="0"/>
                <a:cs typeface="Arial" panose="020B0604020202020204" pitchFamily="34" charset="0"/>
              </a:rPr>
              <a:t>&lt;NEXT</a:t>
            </a:r>
            <a:r>
              <a:rPr lang="en-US" sz="1100" b="1" baseline="0" dirty="0" smtClean="0">
                <a:latin typeface="Arial" panose="020B0604020202020204" pitchFamily="34" charset="0"/>
                <a:cs typeface="Arial" panose="020B0604020202020204" pitchFamily="34" charset="0"/>
              </a:rPr>
              <a:t> SLIDE&gt;</a:t>
            </a:r>
            <a:endParaRPr lang="en-US" sz="1100" b="1" dirty="0" smtClean="0">
              <a:latin typeface="Arial" panose="020B0604020202020204" pitchFamily="34" charset="0"/>
              <a:cs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defTabSz="1241676">
              <a:buNone/>
              <a:defRPr/>
            </a:pPr>
            <a:r>
              <a:rPr lang="en-US" sz="1200" dirty="0" smtClean="0">
                <a:latin typeface="Arial" panose="020B0604020202020204" pitchFamily="34" charset="0"/>
                <a:cs typeface="Arial" panose="020B0604020202020204" pitchFamily="34" charset="0"/>
              </a:rPr>
              <a:t>Now that we know that a micro-purchase must be a single purchase transaction less than $5,000, what else do organizations need to know?   </a:t>
            </a:r>
          </a:p>
          <a:p>
            <a:pPr defTabSz="1241676">
              <a:defRPr/>
            </a:pPr>
            <a:endParaRPr lang="en-US" sz="1200" dirty="0" smtClean="0">
              <a:latin typeface="Arial" panose="020B0604020202020204" pitchFamily="34" charset="0"/>
              <a:cs typeface="Arial" panose="020B0604020202020204" pitchFamily="34" charset="0"/>
            </a:endParaRPr>
          </a:p>
          <a:p>
            <a:pPr marL="139700" indent="0" defTabSz="1241676">
              <a:buNone/>
              <a:defRPr/>
            </a:pPr>
            <a:r>
              <a:rPr lang="en-US" sz="1200" dirty="0" smtClean="0">
                <a:latin typeface="Arial" panose="020B0604020202020204" pitchFamily="34" charset="0"/>
                <a:cs typeface="Arial" panose="020B0604020202020204" pitchFamily="34" charset="0"/>
              </a:rPr>
              <a:t>Micro-purchases</a:t>
            </a:r>
            <a:r>
              <a:rPr lang="en-US" sz="1200" baseline="0" dirty="0" smtClean="0">
                <a:latin typeface="Arial" panose="020B0604020202020204" pitchFamily="34" charset="0"/>
                <a:cs typeface="Arial" panose="020B0604020202020204" pitchFamily="34" charset="0"/>
              </a:rPr>
              <a:t> are geared towards these smaller purchases and are designed to help make procuring smaller items easier. With a micro-purchase, pric</a:t>
            </a:r>
            <a:r>
              <a:rPr lang="en-US" sz="1200" dirty="0" smtClean="0">
                <a:latin typeface="Arial" panose="020B0604020202020204" pitchFamily="34" charset="0"/>
                <a:cs typeface="Arial" panose="020B0604020202020204" pitchFamily="34" charset="0"/>
              </a:rPr>
              <a:t>e quotes are not required as long as</a:t>
            </a:r>
            <a:r>
              <a:rPr lang="en-US" sz="1200" baseline="0" dirty="0" smtClean="0">
                <a:latin typeface="Arial" panose="020B0604020202020204" pitchFamily="34" charset="0"/>
                <a:cs typeface="Arial" panose="020B0604020202020204" pitchFamily="34" charset="0"/>
              </a:rPr>
              <a:t> two conditions are met.</a:t>
            </a:r>
          </a:p>
          <a:p>
            <a:pPr marL="139700" indent="0" defTabSz="1241676">
              <a:buNone/>
              <a:defRPr/>
            </a:pPr>
            <a:endParaRPr lang="en-US" sz="1200" baseline="0" dirty="0" smtClean="0">
              <a:latin typeface="Arial" panose="020B0604020202020204" pitchFamily="34" charset="0"/>
              <a:cs typeface="Arial" panose="020B0604020202020204" pitchFamily="34" charset="0"/>
            </a:endParaRPr>
          </a:p>
          <a:p>
            <a:pPr marL="139700" indent="0" defTabSz="1241676">
              <a:buNone/>
              <a:defRPr/>
            </a:pPr>
            <a:r>
              <a:rPr lang="en-US" sz="1200" baseline="0" dirty="0" smtClean="0">
                <a:latin typeface="Arial" panose="020B0604020202020204" pitchFamily="34" charset="0"/>
                <a:cs typeface="Arial" panose="020B0604020202020204" pitchFamily="34" charset="0"/>
              </a:rPr>
              <a:t>The first is that, to the extent practicable, purchases must be spread equitably among qualified suppliers.</a:t>
            </a:r>
          </a:p>
          <a:p>
            <a:pPr defTabSz="1241676">
              <a:defRPr/>
            </a:pPr>
            <a:endParaRPr lang="en-US" sz="1200"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This means that</a:t>
            </a:r>
            <a:r>
              <a:rPr lang="en-US" sz="1200" baseline="0" dirty="0" smtClean="0">
                <a:latin typeface="Arial" panose="020B0604020202020204" pitchFamily="34" charset="0"/>
                <a:cs typeface="Arial" panose="020B0604020202020204" pitchFamily="34" charset="0"/>
              </a:rPr>
              <a:t> organizations should, in a reasonable fashion, spread their purchases out among multiple places.</a:t>
            </a:r>
            <a:r>
              <a:rPr lang="en-US" sz="1200" dirty="0" smtClean="0">
                <a:latin typeface="Arial" panose="020B0604020202020204" pitchFamily="34" charset="0"/>
                <a:cs typeface="Arial" panose="020B0604020202020204" pitchFamily="34" charset="0"/>
              </a:rPr>
              <a:t> </a:t>
            </a:r>
            <a:r>
              <a:rPr lang="en-US" dirty="0" smtClean="0"/>
              <a:t>So </a:t>
            </a:r>
            <a:r>
              <a:rPr lang="en-US" baseline="0" dirty="0" smtClean="0"/>
              <a:t>the sponsor should identify all suppliers who can provide the product or service they want and then each time the sponsor needs to buy that service or product it goes to a different supplier. </a:t>
            </a:r>
            <a:r>
              <a:rPr lang="en-US" sz="1200" dirty="0" smtClean="0">
                <a:latin typeface="Arial" panose="020B0604020202020204" pitchFamily="34" charset="0"/>
                <a:cs typeface="Arial" panose="020B0604020202020204" pitchFamily="34" charset="0"/>
              </a:rPr>
              <a:t>We’ll take a look at an example</a:t>
            </a:r>
            <a:r>
              <a:rPr lang="en-US" sz="1200" baseline="0" dirty="0" smtClean="0">
                <a:latin typeface="Arial" panose="020B0604020202020204" pitchFamily="34" charset="0"/>
                <a:cs typeface="Arial" panose="020B0604020202020204" pitchFamily="34" charset="0"/>
              </a:rPr>
              <a:t> of this in the next slide.</a:t>
            </a:r>
          </a:p>
          <a:p>
            <a:pPr marL="139700" indent="0" defTabSz="1241676">
              <a:buNone/>
              <a:defRPr/>
            </a:pPr>
            <a:endParaRPr lang="en-US" sz="1200" baseline="0" dirty="0" smtClean="0">
              <a:latin typeface="Arial" panose="020B0604020202020204" pitchFamily="34" charset="0"/>
              <a:cs typeface="Arial" panose="020B0604020202020204" pitchFamily="34" charset="0"/>
            </a:endParaRPr>
          </a:p>
          <a:p>
            <a:pPr marL="139700" indent="0" defTabSz="1241676">
              <a:buNone/>
              <a:defRPr/>
            </a:pPr>
            <a:r>
              <a:rPr lang="en-US" sz="1200" baseline="0" dirty="0" smtClean="0">
                <a:latin typeface="Arial" panose="020B0604020202020204" pitchFamily="34" charset="0"/>
                <a:cs typeface="Arial" panose="020B0604020202020204" pitchFamily="34" charset="0"/>
              </a:rPr>
              <a:t>The second, is that the price must be reasonable.</a:t>
            </a:r>
          </a:p>
          <a:p>
            <a:pPr lvl="1" algn="l" defTabSz="1241676">
              <a:defRPr/>
            </a:pPr>
            <a:r>
              <a:rPr lang="en-US" sz="1200" dirty="0" smtClean="0">
                <a:latin typeface="Arial" panose="020B0604020202020204" pitchFamily="34" charset="0"/>
                <a:cs typeface="Arial" panose="020B0604020202020204" pitchFamily="34" charset="0"/>
              </a:rPr>
              <a:t>First, organizations should consider the price they are paying to be reasonable.</a:t>
            </a:r>
          </a:p>
          <a:p>
            <a:pPr defTabSz="1241676">
              <a:defRPr/>
            </a:pPr>
            <a:endParaRPr lang="en-US" sz="1200" dirty="0" smtClean="0">
              <a:latin typeface="Arial" panose="020B0604020202020204" pitchFamily="34" charset="0"/>
              <a:cs typeface="Arial" panose="020B0604020202020204" pitchFamily="34" charset="0"/>
            </a:endParaRPr>
          </a:p>
          <a:p>
            <a:pPr lvl="1" defTabSz="1241676">
              <a:defRPr/>
            </a:pPr>
            <a:r>
              <a:rPr lang="en-US" sz="1200" dirty="0" smtClean="0">
                <a:latin typeface="Arial" panose="020B0604020202020204" pitchFamily="34" charset="0"/>
                <a:cs typeface="Arial" panose="020B0604020202020204" pitchFamily="34" charset="0"/>
              </a:rPr>
              <a:t>How would an organization determine whether the price is reasonable?</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A good question to ask yourself is: Would you purchase the item at this price if you were purchasing it with your own money?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pPr marL="139700" indent="0">
              <a:buNone/>
            </a:pPr>
            <a:r>
              <a:rPr lang="en-US" sz="1200" dirty="0" smtClean="0">
                <a:latin typeface="Arial" panose="020B0604020202020204" pitchFamily="34" charset="0"/>
                <a:cs typeface="Arial" panose="020B0604020202020204" pitchFamily="34" charset="0"/>
              </a:rPr>
              <a:t>As long as these two conditions</a:t>
            </a:r>
            <a:r>
              <a:rPr lang="en-US" sz="1200" baseline="0" dirty="0" smtClean="0">
                <a:latin typeface="Arial" panose="020B0604020202020204" pitchFamily="34" charset="0"/>
                <a:cs typeface="Arial" panose="020B0604020202020204" pitchFamily="34" charset="0"/>
              </a:rPr>
              <a:t> are met—the price being reasonable and the purchases spread equitably, then there is no price quote required.</a:t>
            </a:r>
          </a:p>
          <a:p>
            <a:endParaRPr lang="en-US" sz="1200" baseline="0" dirty="0" smtClean="0">
              <a:latin typeface="Arial" panose="020B0604020202020204" pitchFamily="34" charset="0"/>
              <a:cs typeface="Arial" panose="020B0604020202020204" pitchFamily="34" charset="0"/>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smtClean="0">
                <a:latin typeface="Arial" panose="020B0604020202020204" pitchFamily="34" charset="0"/>
                <a:cs typeface="Arial" panose="020B0604020202020204" pitchFamily="34" charset="0"/>
              </a:rPr>
              <a:t>&lt;NEXT</a:t>
            </a:r>
            <a:r>
              <a:rPr lang="en-US" sz="1200" b="1" baseline="0" dirty="0" smtClean="0">
                <a:latin typeface="Arial" panose="020B0604020202020204" pitchFamily="34" charset="0"/>
                <a:cs typeface="Arial" panose="020B0604020202020204" pitchFamily="34" charset="0"/>
              </a:rPr>
              <a:t> SLIDE&gt;</a:t>
            </a:r>
            <a:endParaRPr lang="en-US" sz="1200" b="1" dirty="0" smtClean="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pPr defTabSz="1241676">
              <a:defRPr/>
            </a:pPr>
            <a:endParaRPr lang="en-US" sz="1200" dirty="0" smtClean="0">
              <a:latin typeface="Arial" panose="020B0604020202020204" pitchFamily="34" charset="0"/>
              <a:cs typeface="Arial" panose="020B0604020202020204" pitchFamily="34" charset="0"/>
            </a:endParaRPr>
          </a:p>
          <a:p>
            <a:pPr marL="0" indent="0">
              <a:spcBef>
                <a:spcPts val="0"/>
              </a:spcBef>
              <a:buNone/>
            </a:pPr>
            <a:endParaRPr lang="en-US" dirty="0" smtClean="0">
              <a:latin typeface="Arial" panose="020B0604020202020204" pitchFamily="34" charset="0"/>
              <a:cs typeface="Arial" panose="020B0604020202020204" pitchFamily="34" charset="0"/>
            </a:endParaRPr>
          </a:p>
          <a:p>
            <a:pPr marL="0" indent="0">
              <a:spcBef>
                <a:spcPts val="0"/>
              </a:spcBef>
              <a:buNone/>
            </a:pPr>
            <a:r>
              <a:rPr lang="en-US" b="1" dirty="0" smtClean="0">
                <a:latin typeface="Arial" panose="020B0604020202020204" pitchFamily="34" charset="0"/>
                <a:cs typeface="Arial" panose="020B0604020202020204" pitchFamily="34" charset="0"/>
              </a:rPr>
              <a:t>Title 2, </a:t>
            </a:r>
            <a:r>
              <a:rPr lang="en-US" b="1" i="1" dirty="0" smtClean="0">
                <a:latin typeface="Arial" panose="020B0604020202020204" pitchFamily="34" charset="0"/>
                <a:cs typeface="Arial" panose="020B0604020202020204" pitchFamily="34" charset="0"/>
              </a:rPr>
              <a:t>Code of Federal Regulations </a:t>
            </a:r>
            <a:r>
              <a:rPr lang="en-US" b="1" dirty="0" smtClean="0">
                <a:latin typeface="Arial" panose="020B0604020202020204" pitchFamily="34" charset="0"/>
                <a:cs typeface="Arial" panose="020B0604020202020204" pitchFamily="34" charset="0"/>
              </a:rPr>
              <a:t>(2</a:t>
            </a:r>
            <a:r>
              <a:rPr lang="en-US" b="1" i="1" dirty="0" smtClean="0">
                <a:latin typeface="Arial" panose="020B0604020202020204" pitchFamily="34" charset="0"/>
                <a:cs typeface="Arial" panose="020B0604020202020204" pitchFamily="34" charset="0"/>
              </a:rPr>
              <a:t> CFR</a:t>
            </a:r>
            <a:r>
              <a:rPr lang="en-US" b="1" dirty="0" smtClean="0">
                <a:latin typeface="Arial" panose="020B0604020202020204" pitchFamily="34" charset="0"/>
                <a:cs typeface="Arial" panose="020B0604020202020204" pitchFamily="34" charset="0"/>
              </a:rPr>
              <a:t>), Section 200.320(a)</a:t>
            </a:r>
            <a:r>
              <a:rPr lang="en-US" b="1" i="1" dirty="0" smtClean="0">
                <a:latin typeface="Arial" panose="020B0604020202020204" pitchFamily="34" charset="0"/>
                <a:cs typeface="Arial" panose="020B0604020202020204" pitchFamily="34" charset="0"/>
              </a:rPr>
              <a:t> </a:t>
            </a:r>
            <a:endParaRPr lang="en-US" b="1" dirty="0" smtClean="0">
              <a:latin typeface="Arial" panose="020B0604020202020204" pitchFamily="34" charset="0"/>
              <a:cs typeface="Arial" panose="020B0604020202020204" pitchFamily="34" charset="0"/>
            </a:endParaRPr>
          </a:p>
          <a:p>
            <a:pPr defTabSz="1241676">
              <a:defRPr/>
            </a:pPr>
            <a:endParaRPr lang="en-US" sz="1200" dirty="0" smtClean="0">
              <a:latin typeface="Arial" panose="020B0604020202020204" pitchFamily="34" charset="0"/>
              <a:cs typeface="Arial" panose="020B060402020202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3496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rot="-679074">
            <a:off x="7424169" y="1110641"/>
            <a:ext cx="265609" cy="34947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89031" y="-184381"/>
            <a:ext cx="971249" cy="98362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519519" y="94934"/>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8336996">
            <a:off x="4243138" y="-22224"/>
            <a:ext cx="467049" cy="4730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3778801">
            <a:off x="8116057" y="3817380"/>
            <a:ext cx="580177" cy="5874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6668499">
            <a:off x="5293109" y="3771186"/>
            <a:ext cx="892234" cy="662795"/>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3835491">
            <a:off x="5235980" y="3951326"/>
            <a:ext cx="467040" cy="42328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6648350">
            <a:off x="8451648" y="629713"/>
            <a:ext cx="922830" cy="75773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2488733">
            <a:off x="6365042" y="2437342"/>
            <a:ext cx="993792" cy="73816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617181" y="4283744"/>
            <a:ext cx="971249" cy="98362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txBox="1">
            <a:spLocks noGrp="1"/>
          </p:cNvSpPr>
          <p:nvPr>
            <p:ph type="ctrTitle"/>
          </p:nvPr>
        </p:nvSpPr>
        <p:spPr>
          <a:xfrm>
            <a:off x="1676400" y="1412350"/>
            <a:ext cx="4637700" cy="2318700"/>
          </a:xfrm>
          <a:prstGeom prst="rect">
            <a:avLst/>
          </a:prstGeom>
        </p:spPr>
        <p:txBody>
          <a:bodyPr spcFirstLastPara="1" wrap="square" lIns="91425" tIns="91425" rIns="91425" bIns="91425" anchor="ctr" anchorCtr="0"/>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21" name="Google Shape;21;p2"/>
          <p:cNvSpPr/>
          <p:nvPr/>
        </p:nvSpPr>
        <p:spPr>
          <a:xfrm rot="-10736906">
            <a:off x="8409586" y="2375711"/>
            <a:ext cx="825227" cy="74778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9528265">
            <a:off x="8474418" y="2733034"/>
            <a:ext cx="419693" cy="42504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73523" y="349101"/>
            <a:ext cx="467067" cy="47817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760012" y="159538"/>
            <a:ext cx="971255" cy="101198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3741321">
            <a:off x="5765601" y="-92132"/>
            <a:ext cx="547361" cy="56037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67953" y="1365498"/>
            <a:ext cx="1131662" cy="10254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1131" y="2051184"/>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0592599">
            <a:off x="3091737" y="4454947"/>
            <a:ext cx="1090400" cy="80998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7924870">
            <a:off x="339964" y="3032930"/>
            <a:ext cx="841224" cy="62489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232320">
            <a:off x="908097" y="2912232"/>
            <a:ext cx="341366" cy="3494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5969070">
            <a:off x="976107" y="4357729"/>
            <a:ext cx="825137" cy="835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319022">
            <a:off x="-115268" y="1393270"/>
            <a:ext cx="747678" cy="117096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220874" y="-212399"/>
            <a:ext cx="1016948" cy="103966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0076712">
            <a:off x="8276016" y="2450651"/>
            <a:ext cx="930331" cy="696680"/>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9290225">
            <a:off x="5567287" y="240208"/>
            <a:ext cx="943922" cy="1037964"/>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831654">
            <a:off x="2857171" y="4159157"/>
            <a:ext cx="1190515" cy="106886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232584">
            <a:off x="956194" y="3077566"/>
            <a:ext cx="267636" cy="288754"/>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2062504">
            <a:off x="499387" y="2832699"/>
            <a:ext cx="348730" cy="89372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34338" y="402317"/>
            <a:ext cx="556340" cy="424970"/>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7406387">
            <a:off x="1005078" y="4425379"/>
            <a:ext cx="609879" cy="93752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461285" y="4408739"/>
            <a:ext cx="953706" cy="858029"/>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2" name="Google Shape;42;p2"/>
          <p:cNvSpPr/>
          <p:nvPr/>
        </p:nvSpPr>
        <p:spPr>
          <a:xfrm rot="3778908">
            <a:off x="8250490" y="3581090"/>
            <a:ext cx="405505" cy="713678"/>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3" name="Google Shape;43;p2"/>
          <p:cNvSpPr/>
          <p:nvPr/>
        </p:nvSpPr>
        <p:spPr>
          <a:xfrm rot="8336858">
            <a:off x="4172244" y="-119327"/>
            <a:ext cx="588749" cy="690936"/>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4" name="Google Shape;44;p2"/>
          <p:cNvSpPr/>
          <p:nvPr/>
        </p:nvSpPr>
        <p:spPr>
          <a:xfrm rot="-2801891">
            <a:off x="8349992" y="393255"/>
            <a:ext cx="742845" cy="1166149"/>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5" name="Google Shape;45;p2"/>
          <p:cNvSpPr/>
          <p:nvPr/>
        </p:nvSpPr>
        <p:spPr>
          <a:xfrm>
            <a:off x="6400478" y="2182183"/>
            <a:ext cx="872604" cy="95207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6" name="Google Shape;46;p2"/>
          <p:cNvSpPr/>
          <p:nvPr/>
        </p:nvSpPr>
        <p:spPr>
          <a:xfrm rot="-3835551">
            <a:off x="5103883" y="3888224"/>
            <a:ext cx="1036432" cy="603375"/>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7" name="Google Shape;47;p2"/>
          <p:cNvSpPr/>
          <p:nvPr/>
        </p:nvSpPr>
        <p:spPr>
          <a:xfrm rot="788743">
            <a:off x="7507728" y="1267182"/>
            <a:ext cx="341357" cy="34947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788424">
            <a:off x="7600966" y="1268367"/>
            <a:ext cx="222930" cy="24052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3998065">
            <a:off x="7374395" y="1063551"/>
            <a:ext cx="267634" cy="288752"/>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575490">
            <a:off x="8469081" y="3874407"/>
            <a:ext cx="345878" cy="608736"/>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EDEEF8"/>
        </a:solidFill>
        <a:effectLst/>
      </p:bgPr>
    </p:bg>
    <p:spTree>
      <p:nvGrpSpPr>
        <p:cNvPr id="1" name="Shape 51"/>
        <p:cNvGrpSpPr/>
        <p:nvPr/>
      </p:nvGrpSpPr>
      <p:grpSpPr>
        <a:xfrm>
          <a:off x="0" y="0"/>
          <a:ext cx="0" cy="0"/>
          <a:chOff x="0" y="0"/>
          <a:chExt cx="0" cy="0"/>
        </a:xfrm>
      </p:grpSpPr>
      <p:sp>
        <p:nvSpPr>
          <p:cNvPr id="52" name="Google Shape;52;p3"/>
          <p:cNvSpPr/>
          <p:nvPr/>
        </p:nvSpPr>
        <p:spPr>
          <a:xfrm rot="2523318">
            <a:off x="218693" y="-460740"/>
            <a:ext cx="5327395" cy="5454036"/>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txBox="1">
            <a:spLocks noGrp="1"/>
          </p:cNvSpPr>
          <p:nvPr>
            <p:ph type="ctrTitle"/>
          </p:nvPr>
        </p:nvSpPr>
        <p:spPr>
          <a:xfrm>
            <a:off x="685800" y="1583350"/>
            <a:ext cx="4437600" cy="1159800"/>
          </a:xfrm>
          <a:prstGeom prst="rect">
            <a:avLst/>
          </a:prstGeom>
        </p:spPr>
        <p:txBody>
          <a:bodyPr spcFirstLastPara="1" wrap="square" lIns="91425" tIns="91425" rIns="91425" bIns="91425" anchor="b" anchorCtr="0"/>
          <a:lstStyle>
            <a:lvl1pPr lvl="0" rtl="0">
              <a:spcBef>
                <a:spcPts val="0"/>
              </a:spcBef>
              <a:spcAft>
                <a:spcPts val="0"/>
              </a:spcAft>
              <a:buSzPts val="4400"/>
              <a:buNone/>
              <a:defRPr sz="44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4" name="Google Shape;54;p3"/>
          <p:cNvSpPr txBox="1">
            <a:spLocks noGrp="1"/>
          </p:cNvSpPr>
          <p:nvPr>
            <p:ph type="subTitle" idx="1"/>
          </p:nvPr>
        </p:nvSpPr>
        <p:spPr>
          <a:xfrm>
            <a:off x="685800" y="2840051"/>
            <a:ext cx="4437600" cy="7848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55" name="Google Shape;55;p3"/>
          <p:cNvSpPr/>
          <p:nvPr/>
        </p:nvSpPr>
        <p:spPr>
          <a:xfrm rot="6668499">
            <a:off x="5293109" y="3771186"/>
            <a:ext cx="892234" cy="662795"/>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3835491">
            <a:off x="5235980" y="3951326"/>
            <a:ext cx="467040" cy="42328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6648350">
            <a:off x="8451648" y="629713"/>
            <a:ext cx="922830" cy="75773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rot="-2488733">
            <a:off x="8249054" y="3830167"/>
            <a:ext cx="993792" cy="73816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0736906">
            <a:off x="8409586" y="2375711"/>
            <a:ext cx="825227" cy="74778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9528265">
            <a:off x="8474418" y="2733034"/>
            <a:ext cx="419693" cy="42504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491037">
            <a:off x="6391016" y="2371566"/>
            <a:ext cx="971233" cy="1011962"/>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7367623">
            <a:off x="6851320" y="3054382"/>
            <a:ext cx="547355" cy="560366"/>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10076712">
            <a:off x="8276016" y="2450651"/>
            <a:ext cx="930331" cy="696680"/>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1200934">
            <a:off x="6601793" y="2246758"/>
            <a:ext cx="943967" cy="1038014"/>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2801891">
            <a:off x="8349992" y="393255"/>
            <a:ext cx="742845" cy="1166149"/>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66" name="Google Shape;66;p3"/>
          <p:cNvSpPr/>
          <p:nvPr/>
        </p:nvSpPr>
        <p:spPr>
          <a:xfrm>
            <a:off x="8284491" y="3575008"/>
            <a:ext cx="872604" cy="95207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67" name="Google Shape;67;p3"/>
          <p:cNvSpPr/>
          <p:nvPr/>
        </p:nvSpPr>
        <p:spPr>
          <a:xfrm rot="-3835551">
            <a:off x="5103883" y="3888224"/>
            <a:ext cx="1036432" cy="603375"/>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68" name="Google Shape;68;p3"/>
          <p:cNvSpPr/>
          <p:nvPr/>
        </p:nvSpPr>
        <p:spPr>
          <a:xfrm>
            <a:off x="6582643" y="4211269"/>
            <a:ext cx="971249" cy="98362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713131" y="4490584"/>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6414486" y="4183251"/>
            <a:ext cx="1016948" cy="103966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377098" y="1171526"/>
            <a:ext cx="467067" cy="47817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237913" y="1224742"/>
            <a:ext cx="556340" cy="424970"/>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7924870">
            <a:off x="7177227" y="-141770"/>
            <a:ext cx="841224" cy="62489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rot="-1232320">
            <a:off x="7745360" y="-262468"/>
            <a:ext cx="341366" cy="3494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rot="-1232584">
            <a:off x="7793456" y="-97134"/>
            <a:ext cx="267636" cy="288754"/>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2062504">
            <a:off x="7336649" y="-342001"/>
            <a:ext cx="348730" cy="89372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668109" y="395336"/>
            <a:ext cx="1131662" cy="10254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6267194" y="1081021"/>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1319022">
            <a:off x="5820795" y="423107"/>
            <a:ext cx="747678" cy="117096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26" name="Google Shape;126;p5"/>
          <p:cNvSpPr/>
          <p:nvPr/>
        </p:nvSpPr>
        <p:spPr>
          <a:xfrm rot="-1209093">
            <a:off x="8469092" y="4079246"/>
            <a:ext cx="679239" cy="615500"/>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8683513" y="4020672"/>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7062483" y="-109725"/>
            <a:ext cx="384463" cy="39360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8514400" y="1635650"/>
            <a:ext cx="799508" cy="833036"/>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rot="3741344">
            <a:off x="8518998" y="1428487"/>
            <a:ext cx="450561" cy="46127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7044713" y="810002"/>
            <a:ext cx="931540" cy="84412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7537849" y="1374425"/>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rot="-6335216">
            <a:off x="6865825" y="4552660"/>
            <a:ext cx="897579" cy="66669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7911874" y="-130475"/>
            <a:ext cx="799495" cy="809683"/>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rot="-6692267">
            <a:off x="6791890" y="2390364"/>
            <a:ext cx="692490" cy="51435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7317552" y="2396424"/>
            <a:ext cx="281001" cy="2876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7663638" y="3147400"/>
            <a:ext cx="679244" cy="6878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rot="1318871">
            <a:off x="71704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77734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rot="-548659">
            <a:off x="84733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rot="-9290062">
            <a:off x="83557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rot="5503490">
            <a:off x="69266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7317562" y="25287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rot="-830047">
            <a:off x="6946689" y="22039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69479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rot="8224608">
            <a:off x="78592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txBox="1">
            <a:spLocks noGrp="1"/>
          </p:cNvSpPr>
          <p:nvPr>
            <p:ph type="title"/>
          </p:nvPr>
        </p:nvSpPr>
        <p:spPr>
          <a:xfrm>
            <a:off x="457200" y="434575"/>
            <a:ext cx="59847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457200" y="1428750"/>
            <a:ext cx="5984700" cy="31704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a:lvl1pPr>
            <a:lvl2pPr marL="914400" lvl="1" indent="-393700">
              <a:spcBef>
                <a:spcPts val="0"/>
              </a:spcBef>
              <a:spcAft>
                <a:spcPts val="0"/>
              </a:spcAft>
              <a:buSzPts val="2600"/>
              <a:buChar char="○"/>
              <a:defRPr/>
            </a:lvl2pPr>
            <a:lvl3pPr marL="1371600" lvl="2" indent="-393700">
              <a:spcBef>
                <a:spcPts val="0"/>
              </a:spcBef>
              <a:spcAft>
                <a:spcPts val="0"/>
              </a:spcAft>
              <a:buSzPts val="2600"/>
              <a:buChar char="■"/>
              <a:defRPr/>
            </a:lvl3pPr>
            <a:lvl4pPr marL="1828800" lvl="3" indent="-393700">
              <a:spcBef>
                <a:spcPts val="0"/>
              </a:spcBef>
              <a:spcAft>
                <a:spcPts val="0"/>
              </a:spcAft>
              <a:buSzPts val="2600"/>
              <a:buChar char="●"/>
              <a:defRPr/>
            </a:lvl4pPr>
            <a:lvl5pPr marL="2286000" lvl="4" indent="-393700">
              <a:spcBef>
                <a:spcPts val="0"/>
              </a:spcBef>
              <a:spcAft>
                <a:spcPts val="0"/>
              </a:spcAft>
              <a:buSzPts val="2600"/>
              <a:buChar char="○"/>
              <a:defRPr/>
            </a:lvl5pPr>
            <a:lvl6pPr marL="2743200" lvl="5" indent="-393700">
              <a:spcBef>
                <a:spcPts val="0"/>
              </a:spcBef>
              <a:spcAft>
                <a:spcPts val="0"/>
              </a:spcAft>
              <a:buSzPts val="2600"/>
              <a:buChar char="■"/>
              <a:defRPr/>
            </a:lvl6pPr>
            <a:lvl7pPr marL="3200400" lvl="6" indent="-393700">
              <a:spcBef>
                <a:spcPts val="0"/>
              </a:spcBef>
              <a:spcAft>
                <a:spcPts val="0"/>
              </a:spcAft>
              <a:buSzPts val="2600"/>
              <a:buChar char="●"/>
              <a:defRPr/>
            </a:lvl7pPr>
            <a:lvl8pPr marL="3657600" lvl="7" indent="-393700">
              <a:spcBef>
                <a:spcPts val="0"/>
              </a:spcBef>
              <a:spcAft>
                <a:spcPts val="0"/>
              </a:spcAft>
              <a:buSzPts val="2600"/>
              <a:buChar char="○"/>
              <a:defRPr/>
            </a:lvl8pPr>
            <a:lvl9pPr marL="4114800" lvl="8" indent="-393700">
              <a:spcBef>
                <a:spcPts val="0"/>
              </a:spcBef>
              <a:spcAft>
                <a:spcPts val="0"/>
              </a:spcAft>
              <a:buSzPts val="26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 image background">
  <p:cSld name="TITLE_AND_BODY_1">
    <p:bg>
      <p:bgPr>
        <a:solidFill>
          <a:srgbClr val="96B5F5"/>
        </a:solidFill>
        <a:effectLst/>
      </p:bgPr>
    </p:bg>
    <p:spTree>
      <p:nvGrpSpPr>
        <p:cNvPr id="1" name="Shape 149"/>
        <p:cNvGrpSpPr/>
        <p:nvPr/>
      </p:nvGrpSpPr>
      <p:grpSpPr>
        <a:xfrm>
          <a:off x="0" y="0"/>
          <a:ext cx="0" cy="0"/>
          <a:chOff x="0" y="0"/>
          <a:chExt cx="0" cy="0"/>
        </a:xfrm>
      </p:grpSpPr>
      <p:sp>
        <p:nvSpPr>
          <p:cNvPr id="150" name="Google Shape;150;p6"/>
          <p:cNvSpPr/>
          <p:nvPr/>
        </p:nvSpPr>
        <p:spPr>
          <a:xfrm>
            <a:off x="0" y="-124"/>
            <a:ext cx="45798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152" name="Google Shape;152;p6"/>
          <p:cNvSpPr/>
          <p:nvPr/>
        </p:nvSpPr>
        <p:spPr>
          <a:xfrm rot="1318871">
            <a:off x="78562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82306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rot="-548659">
            <a:off x="86257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rot="-9290062">
            <a:off x="85081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rot="5503490">
            <a:off x="79172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8231962" y="26811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rot="-830047">
            <a:off x="7861089" y="23563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76337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rot="8224608">
            <a:off x="83164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txBox="1">
            <a:spLocks noGrp="1"/>
          </p:cNvSpPr>
          <p:nvPr>
            <p:ph type="title"/>
          </p:nvPr>
        </p:nvSpPr>
        <p:spPr>
          <a:xfrm>
            <a:off x="457200" y="663175"/>
            <a:ext cx="3599700" cy="8574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2" name="Google Shape;162;p6"/>
          <p:cNvSpPr txBox="1">
            <a:spLocks noGrp="1"/>
          </p:cNvSpPr>
          <p:nvPr>
            <p:ph type="body" idx="1"/>
          </p:nvPr>
        </p:nvSpPr>
        <p:spPr>
          <a:xfrm>
            <a:off x="457200" y="1428750"/>
            <a:ext cx="3599700" cy="31704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sz="2400"/>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89"/>
        <p:cNvGrpSpPr/>
        <p:nvPr/>
      </p:nvGrpSpPr>
      <p:grpSpPr>
        <a:xfrm>
          <a:off x="0" y="0"/>
          <a:ext cx="0" cy="0"/>
          <a:chOff x="0" y="0"/>
          <a:chExt cx="0" cy="0"/>
        </a:xfrm>
      </p:grpSpPr>
      <p:sp>
        <p:nvSpPr>
          <p:cNvPr id="190" name="Google Shape;190;p8"/>
          <p:cNvSpPr/>
          <p:nvPr/>
        </p:nvSpPr>
        <p:spPr>
          <a:xfrm rot="-1209093">
            <a:off x="8469092" y="4079246"/>
            <a:ext cx="679239" cy="615500"/>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8683513" y="4020672"/>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7062483" y="-109725"/>
            <a:ext cx="384463" cy="39360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8514400" y="1635650"/>
            <a:ext cx="799508" cy="833036"/>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rot="3741344">
            <a:off x="8518998" y="1428487"/>
            <a:ext cx="450561" cy="46127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7044713" y="810002"/>
            <a:ext cx="931540" cy="84412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7537849" y="1374425"/>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rot="-6335216">
            <a:off x="6865825" y="4552660"/>
            <a:ext cx="897579" cy="66669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7911874" y="-130475"/>
            <a:ext cx="799495" cy="809683"/>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rot="-6692267">
            <a:off x="6791890" y="2390364"/>
            <a:ext cx="692490" cy="51435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7317552" y="2396424"/>
            <a:ext cx="281001" cy="2876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7663638" y="3147400"/>
            <a:ext cx="679244" cy="6878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rot="1318871">
            <a:off x="71704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77734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rot="-548659">
            <a:off x="84733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rot="-9290062">
            <a:off x="83557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rot="5503490">
            <a:off x="69266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7317562" y="25287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rot="-830047">
            <a:off x="6946689" y="22039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69479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rot="8224608">
            <a:off x="78592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txBox="1">
            <a:spLocks noGrp="1"/>
          </p:cNvSpPr>
          <p:nvPr>
            <p:ph type="title"/>
          </p:nvPr>
        </p:nvSpPr>
        <p:spPr>
          <a:xfrm>
            <a:off x="457200" y="434575"/>
            <a:ext cx="6288300" cy="8574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2" name="Google Shape;212;p8"/>
          <p:cNvSpPr txBox="1">
            <a:spLocks noGrp="1"/>
          </p:cNvSpPr>
          <p:nvPr>
            <p:ph type="body" idx="1"/>
          </p:nvPr>
        </p:nvSpPr>
        <p:spPr>
          <a:xfrm>
            <a:off x="457200" y="1440500"/>
            <a:ext cx="2026800" cy="32286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213" name="Google Shape;213;p8"/>
          <p:cNvSpPr txBox="1">
            <a:spLocks noGrp="1"/>
          </p:cNvSpPr>
          <p:nvPr>
            <p:ph type="body" idx="2"/>
          </p:nvPr>
        </p:nvSpPr>
        <p:spPr>
          <a:xfrm>
            <a:off x="2587877" y="1440500"/>
            <a:ext cx="2026800" cy="32286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214" name="Google Shape;214;p8"/>
          <p:cNvSpPr txBox="1">
            <a:spLocks noGrp="1"/>
          </p:cNvSpPr>
          <p:nvPr>
            <p:ph type="body" idx="3"/>
          </p:nvPr>
        </p:nvSpPr>
        <p:spPr>
          <a:xfrm>
            <a:off x="4718554" y="1440500"/>
            <a:ext cx="2026800" cy="32286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215" name="Google Shape;215;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0"/>
        <p:cNvGrpSpPr/>
        <p:nvPr/>
      </p:nvGrpSpPr>
      <p:grpSpPr>
        <a:xfrm>
          <a:off x="0" y="0"/>
          <a:ext cx="0" cy="0"/>
          <a:chOff x="0" y="0"/>
          <a:chExt cx="0" cy="0"/>
        </a:xfrm>
      </p:grpSpPr>
      <p:sp>
        <p:nvSpPr>
          <p:cNvPr id="241" name="Google Shape;241;p10"/>
          <p:cNvSpPr txBox="1">
            <a:spLocks noGrp="1"/>
          </p:cNvSpPr>
          <p:nvPr>
            <p:ph type="body" idx="1"/>
          </p:nvPr>
        </p:nvSpPr>
        <p:spPr>
          <a:xfrm>
            <a:off x="457200" y="4025309"/>
            <a:ext cx="8229600" cy="5196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800"/>
              <a:buNone/>
              <a:defRPr sz="1800"/>
            </a:lvl1pPr>
          </a:lstStyle>
          <a:p>
            <a:endParaRPr/>
          </a:p>
        </p:txBody>
      </p:sp>
      <p:sp>
        <p:nvSpPr>
          <p:cNvPr id="242" name="Google Shape;242;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43" name="Google Shape;243;p10"/>
          <p:cNvSpPr/>
          <p:nvPr/>
        </p:nvSpPr>
        <p:spPr>
          <a:xfrm rot="1319053">
            <a:off x="-51439" y="1007787"/>
            <a:ext cx="601219" cy="941593"/>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0"/>
          <p:cNvSpPr/>
          <p:nvPr/>
        </p:nvSpPr>
        <p:spPr>
          <a:xfrm>
            <a:off x="2422711" y="-353816"/>
            <a:ext cx="817717" cy="835985"/>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0"/>
          <p:cNvSpPr/>
          <p:nvPr/>
        </p:nvSpPr>
        <p:spPr>
          <a:xfrm rot="-5330471">
            <a:off x="8178192" y="2569786"/>
            <a:ext cx="748134" cy="56024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0"/>
          <p:cNvSpPr/>
          <p:nvPr/>
        </p:nvSpPr>
        <p:spPr>
          <a:xfrm rot="-9290112">
            <a:off x="7123487" y="47393"/>
            <a:ext cx="759011" cy="834631"/>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p:nvPr/>
        </p:nvSpPr>
        <p:spPr>
          <a:xfrm rot="3192611">
            <a:off x="1743260" y="4434123"/>
            <a:ext cx="957223" cy="859408"/>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rot="-1232764">
            <a:off x="623232" y="2763432"/>
            <a:ext cx="215203" cy="232183"/>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rot="-2062359">
            <a:off x="255900" y="2566548"/>
            <a:ext cx="280423" cy="71867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a:off x="589320" y="190936"/>
            <a:ext cx="447347" cy="341714"/>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rot="-7406442">
            <a:off x="403221" y="4030923"/>
            <a:ext cx="490399" cy="753856"/>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a:off x="6664726" y="4642200"/>
            <a:ext cx="766865" cy="689932"/>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3" name="Google Shape;253;p10"/>
          <p:cNvSpPr/>
          <p:nvPr/>
        </p:nvSpPr>
        <p:spPr>
          <a:xfrm rot="1151678">
            <a:off x="8450738" y="3960294"/>
            <a:ext cx="326039" cy="573820"/>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4" name="Google Shape;254;p10"/>
          <p:cNvSpPr/>
          <p:nvPr/>
        </p:nvSpPr>
        <p:spPr>
          <a:xfrm rot="4358289">
            <a:off x="3897685" y="4812891"/>
            <a:ext cx="473413" cy="555582"/>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5" name="Google Shape;255;p10"/>
          <p:cNvSpPr/>
          <p:nvPr/>
        </p:nvSpPr>
        <p:spPr>
          <a:xfrm rot="-2801932">
            <a:off x="8482195" y="996713"/>
            <a:ext cx="597297" cy="937661"/>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6" name="Google Shape;256;p10"/>
          <p:cNvSpPr/>
          <p:nvPr/>
        </p:nvSpPr>
        <p:spPr>
          <a:xfrm rot="5200625">
            <a:off x="4975084" y="-222517"/>
            <a:ext cx="701626" cy="76552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7" name="Google Shape;257;p10"/>
          <p:cNvSpPr/>
          <p:nvPr/>
        </p:nvSpPr>
        <p:spPr>
          <a:xfrm rot="942660">
            <a:off x="4813976" y="4545488"/>
            <a:ext cx="833403" cy="485179"/>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8" name="Google Shape;258;p10"/>
          <p:cNvSpPr/>
          <p:nvPr/>
        </p:nvSpPr>
        <p:spPr>
          <a:xfrm rot="-5506848">
            <a:off x="8197826" y="3625742"/>
            <a:ext cx="179267" cy="193412"/>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p:nvPr/>
        </p:nvSpPr>
        <p:spPr>
          <a:xfrm rot="-10292983">
            <a:off x="8081725" y="3802439"/>
            <a:ext cx="215214" cy="23219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0"/>
        <p:cNvGrpSpPr/>
        <p:nvPr/>
      </p:nvGrpSpPr>
      <p:grpSpPr>
        <a:xfrm>
          <a:off x="0" y="0"/>
          <a:ext cx="0" cy="0"/>
          <a:chOff x="0" y="0"/>
          <a:chExt cx="0" cy="0"/>
        </a:xfrm>
      </p:grpSpPr>
      <p:sp>
        <p:nvSpPr>
          <p:cNvPr id="261" name="Google Shape;26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62" name="Google Shape;262;p11"/>
          <p:cNvSpPr/>
          <p:nvPr/>
        </p:nvSpPr>
        <p:spPr>
          <a:xfrm rot="-6974255">
            <a:off x="8132622" y="3724110"/>
            <a:ext cx="213588" cy="28102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p:nvPr/>
        </p:nvSpPr>
        <p:spPr>
          <a:xfrm>
            <a:off x="2732253" y="-212411"/>
            <a:ext cx="781013" cy="79096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1"/>
          <p:cNvSpPr/>
          <p:nvPr/>
        </p:nvSpPr>
        <p:spPr>
          <a:xfrm>
            <a:off x="2837180" y="12190"/>
            <a:ext cx="337444" cy="341744"/>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rot="4358823">
            <a:off x="3941098" y="4889269"/>
            <a:ext cx="375550" cy="38033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rot="1151692">
            <a:off x="8434472" y="4226868"/>
            <a:ext cx="357870" cy="36229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rot="-10153158">
            <a:off x="4729339" y="4449252"/>
            <a:ext cx="717468" cy="53297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rot="943073">
            <a:off x="4813520" y="4340916"/>
            <a:ext cx="375504" cy="34034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rot="-6648331">
            <a:off x="8563948" y="1186838"/>
            <a:ext cx="742053" cy="6092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p:nvPr/>
        </p:nvSpPr>
        <p:spPr>
          <a:xfrm rot="2711984">
            <a:off x="4808509" y="-109436"/>
            <a:ext cx="799096" cy="59352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a:off x="6790083" y="4541690"/>
            <a:ext cx="781013" cy="79096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rot="-5990705">
            <a:off x="8271773" y="2605766"/>
            <a:ext cx="663539" cy="60127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rot="-4782675">
            <a:off x="8259070" y="2656361"/>
            <a:ext cx="337456" cy="34175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a:off x="1059765" y="251069"/>
            <a:ext cx="375578" cy="384506"/>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7199212" y="126020"/>
            <a:ext cx="780996" cy="813747"/>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rot="3741390">
            <a:off x="7203695" y="-76352"/>
            <a:ext cx="440145" cy="45060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74209" y="985454"/>
            <a:ext cx="910004" cy="82460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307522" y="1536823"/>
            <a:ext cx="337444" cy="341744"/>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rot="10592571">
            <a:off x="1931803" y="4671974"/>
            <a:ext cx="876846" cy="65135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rot="-7924689">
            <a:off x="127751" y="2727519"/>
            <a:ext cx="676415" cy="50251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rot="-1232342">
            <a:off x="584556" y="2630487"/>
            <a:ext cx="274505" cy="28103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rot="5968943">
            <a:off x="379973" y="3976490"/>
            <a:ext cx="663471" cy="67193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rot="1319053">
            <a:off x="-51439" y="1007787"/>
            <a:ext cx="601219" cy="941593"/>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2597036" y="-234941"/>
            <a:ext cx="817717" cy="835985"/>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rot="-5330471">
            <a:off x="8178192" y="2569786"/>
            <a:ext cx="748134" cy="56024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rot="-9290112">
            <a:off x="7044262" y="190893"/>
            <a:ext cx="759011" cy="834631"/>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rot="831478">
            <a:off x="1743246" y="4434137"/>
            <a:ext cx="957279" cy="859458"/>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rot="-1232764">
            <a:off x="623232" y="2763432"/>
            <a:ext cx="215203" cy="232183"/>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rot="-2062359">
            <a:off x="255900" y="2566548"/>
            <a:ext cx="280423" cy="71867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947845" y="293861"/>
            <a:ext cx="447347" cy="341714"/>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rot="-7406442">
            <a:off x="403221" y="4030923"/>
            <a:ext cx="490399" cy="753856"/>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6664726" y="4642200"/>
            <a:ext cx="766865" cy="689932"/>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3" name="Google Shape;293;p11"/>
          <p:cNvSpPr/>
          <p:nvPr/>
        </p:nvSpPr>
        <p:spPr>
          <a:xfrm rot="1151678">
            <a:off x="8450738" y="3960294"/>
            <a:ext cx="326039" cy="573820"/>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4" name="Google Shape;294;p11"/>
          <p:cNvSpPr/>
          <p:nvPr/>
        </p:nvSpPr>
        <p:spPr>
          <a:xfrm rot="4358289">
            <a:off x="3897685" y="4812891"/>
            <a:ext cx="473413" cy="555582"/>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5" name="Google Shape;295;p11"/>
          <p:cNvSpPr/>
          <p:nvPr/>
        </p:nvSpPr>
        <p:spPr>
          <a:xfrm rot="-2801932">
            <a:off x="8482195" y="996713"/>
            <a:ext cx="597297" cy="937661"/>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6" name="Google Shape;296;p11"/>
          <p:cNvSpPr/>
          <p:nvPr/>
        </p:nvSpPr>
        <p:spPr>
          <a:xfrm rot="5200625">
            <a:off x="4975084" y="-222517"/>
            <a:ext cx="701626" cy="76552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7" name="Google Shape;297;p11"/>
          <p:cNvSpPr/>
          <p:nvPr/>
        </p:nvSpPr>
        <p:spPr>
          <a:xfrm rot="942660">
            <a:off x="4585376" y="4393088"/>
            <a:ext cx="833403" cy="485179"/>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8" name="Google Shape;298;p11"/>
          <p:cNvSpPr/>
          <p:nvPr/>
        </p:nvSpPr>
        <p:spPr>
          <a:xfrm rot="-5506349">
            <a:off x="8198666" y="3597357"/>
            <a:ext cx="274487" cy="28101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rot="-5506848">
            <a:off x="8197826" y="3625742"/>
            <a:ext cx="179267" cy="193412"/>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rot="-10292983">
            <a:off x="8081725" y="3802439"/>
            <a:ext cx="215214" cy="23219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with color background 2">
  <p:cSld name="BLANK_1_1">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322" name="Google Shape;322;p13"/>
          <p:cNvSpPr/>
          <p:nvPr/>
        </p:nvSpPr>
        <p:spPr>
          <a:xfrm rot="1318871">
            <a:off x="78562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a:off x="82306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rot="-548659">
            <a:off x="86257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rot="-9290062">
            <a:off x="85081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rot="5503490">
            <a:off x="79172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a:off x="8231962" y="26811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rot="-830047">
            <a:off x="7861089" y="23563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a:off x="76337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p:nvPr/>
        </p:nvSpPr>
        <p:spPr>
          <a:xfrm rot="8224608">
            <a:off x="83164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with color background 1">
  <p:cSld name="Blank with color background 1">
    <p:bg>
      <p:bgPr>
        <a:solidFill>
          <a:srgbClr val="FFA105"/>
        </a:solidFill>
        <a:effectLst/>
      </p:bgPr>
    </p:bg>
    <p:spTree>
      <p:nvGrpSpPr>
        <p:cNvPr id="1" name="Shape 301"/>
        <p:cNvGrpSpPr/>
        <p:nvPr/>
      </p:nvGrpSpPr>
      <p:grpSpPr>
        <a:xfrm>
          <a:off x="0" y="0"/>
          <a:ext cx="0" cy="0"/>
          <a:chOff x="0" y="0"/>
          <a:chExt cx="0" cy="0"/>
        </a:xfrm>
      </p:grpSpPr>
      <p:sp>
        <p:nvSpPr>
          <p:cNvPr id="302" name="Google Shape;302;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303" name="Google Shape;303;p12"/>
          <p:cNvSpPr/>
          <p:nvPr/>
        </p:nvSpPr>
        <p:spPr>
          <a:xfrm rot="1319053">
            <a:off x="-51439" y="1007787"/>
            <a:ext cx="601219" cy="941593"/>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2"/>
          <p:cNvSpPr/>
          <p:nvPr/>
        </p:nvSpPr>
        <p:spPr>
          <a:xfrm>
            <a:off x="2597036" y="-234941"/>
            <a:ext cx="817717" cy="835985"/>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rot="-5330471">
            <a:off x="8178192" y="2569786"/>
            <a:ext cx="748134" cy="56024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rot="-9290112">
            <a:off x="7044262" y="190893"/>
            <a:ext cx="759011" cy="834631"/>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rot="831478">
            <a:off x="1743246" y="4434137"/>
            <a:ext cx="957279" cy="859458"/>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p:nvSpPr>
        <p:spPr>
          <a:xfrm rot="-1232764">
            <a:off x="623232" y="2763432"/>
            <a:ext cx="215203" cy="232183"/>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p:nvPr/>
        </p:nvSpPr>
        <p:spPr>
          <a:xfrm rot="-2062359">
            <a:off x="255900" y="2566548"/>
            <a:ext cx="280423" cy="71867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2"/>
          <p:cNvSpPr/>
          <p:nvPr/>
        </p:nvSpPr>
        <p:spPr>
          <a:xfrm>
            <a:off x="947845" y="293861"/>
            <a:ext cx="447347" cy="341714"/>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p:nvPr/>
        </p:nvSpPr>
        <p:spPr>
          <a:xfrm rot="-7406442">
            <a:off x="403221" y="4030923"/>
            <a:ext cx="490399" cy="753856"/>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2"/>
          <p:cNvSpPr/>
          <p:nvPr/>
        </p:nvSpPr>
        <p:spPr>
          <a:xfrm>
            <a:off x="6664726" y="4642200"/>
            <a:ext cx="766865" cy="689932"/>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3" name="Google Shape;313;p12"/>
          <p:cNvSpPr/>
          <p:nvPr/>
        </p:nvSpPr>
        <p:spPr>
          <a:xfrm rot="1151678">
            <a:off x="8450738" y="3960294"/>
            <a:ext cx="326039" cy="573820"/>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4" name="Google Shape;314;p12"/>
          <p:cNvSpPr/>
          <p:nvPr/>
        </p:nvSpPr>
        <p:spPr>
          <a:xfrm rot="4358289">
            <a:off x="3897685" y="4812891"/>
            <a:ext cx="473413" cy="555582"/>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5" name="Google Shape;315;p12"/>
          <p:cNvSpPr/>
          <p:nvPr/>
        </p:nvSpPr>
        <p:spPr>
          <a:xfrm rot="-2801932">
            <a:off x="8482195" y="996713"/>
            <a:ext cx="597297" cy="937661"/>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6" name="Google Shape;316;p12"/>
          <p:cNvSpPr/>
          <p:nvPr/>
        </p:nvSpPr>
        <p:spPr>
          <a:xfrm rot="5200625">
            <a:off x="4975084" y="-222517"/>
            <a:ext cx="701626" cy="76552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7" name="Google Shape;317;p12"/>
          <p:cNvSpPr/>
          <p:nvPr/>
        </p:nvSpPr>
        <p:spPr>
          <a:xfrm rot="942660">
            <a:off x="4585376" y="4393088"/>
            <a:ext cx="833403" cy="485179"/>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8" name="Google Shape;318;p12"/>
          <p:cNvSpPr/>
          <p:nvPr/>
        </p:nvSpPr>
        <p:spPr>
          <a:xfrm rot="-5506848">
            <a:off x="8197826" y="3625742"/>
            <a:ext cx="179267" cy="193412"/>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2"/>
          <p:cNvSpPr/>
          <p:nvPr/>
        </p:nvSpPr>
        <p:spPr>
          <a:xfrm rot="-10292983">
            <a:off x="8081725" y="3802439"/>
            <a:ext cx="215214" cy="23219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6995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34575"/>
            <a:ext cx="59847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1pPr>
            <a:lvl2pPr lvl="1">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2pPr>
            <a:lvl3pPr lvl="2">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3pPr>
            <a:lvl4pPr lvl="3">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4pPr>
            <a:lvl5pPr lvl="4">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5pPr>
            <a:lvl6pPr lvl="5">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6pPr>
            <a:lvl7pPr lvl="6">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7pPr>
            <a:lvl8pPr lvl="7">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8pPr>
            <a:lvl9pPr lvl="8">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9pPr>
          </a:lstStyle>
          <a:p>
            <a:endParaRPr/>
          </a:p>
        </p:txBody>
      </p:sp>
      <p:sp>
        <p:nvSpPr>
          <p:cNvPr id="7" name="Google Shape;7;p1"/>
          <p:cNvSpPr txBox="1">
            <a:spLocks noGrp="1"/>
          </p:cNvSpPr>
          <p:nvPr>
            <p:ph type="body" idx="1"/>
          </p:nvPr>
        </p:nvSpPr>
        <p:spPr>
          <a:xfrm>
            <a:off x="457200" y="1428750"/>
            <a:ext cx="5984700" cy="31704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FFA105"/>
              </a:buClr>
              <a:buSzPts val="2600"/>
              <a:buFont typeface="Chivo Light"/>
              <a:buChar char="༝"/>
              <a:defRPr sz="2600">
                <a:solidFill>
                  <a:srgbClr val="65677F"/>
                </a:solidFill>
                <a:latin typeface="Chivo Light"/>
                <a:ea typeface="Chivo Light"/>
                <a:cs typeface="Chivo Light"/>
                <a:sym typeface="Chivo Light"/>
              </a:defRPr>
            </a:lvl1pPr>
            <a:lvl2pPr marL="914400" lvl="1"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2pPr>
            <a:lvl3pPr marL="1371600" lvl="2"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3pPr>
            <a:lvl4pPr marL="1828800" lvl="3"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4pPr>
            <a:lvl5pPr marL="2286000" lvl="4"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5pPr>
            <a:lvl6pPr marL="2743200" lvl="5"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6pPr>
            <a:lvl7pPr marL="3200400" lvl="6"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7pPr>
            <a:lvl8pPr marL="3657600" lvl="7"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8pPr>
            <a:lvl9pPr marL="4114800" lvl="8"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300">
                <a:solidFill>
                  <a:srgbClr val="65677F"/>
                </a:solidFill>
                <a:latin typeface="Chivo Light"/>
                <a:ea typeface="Chivo Light"/>
                <a:cs typeface="Chivo Light"/>
                <a:sym typeface="Chivo Light"/>
              </a:defRPr>
            </a:lvl1pPr>
            <a:lvl2pPr lvl="1" algn="r">
              <a:buNone/>
              <a:defRPr sz="1300">
                <a:solidFill>
                  <a:srgbClr val="65677F"/>
                </a:solidFill>
                <a:latin typeface="Chivo Light"/>
                <a:ea typeface="Chivo Light"/>
                <a:cs typeface="Chivo Light"/>
                <a:sym typeface="Chivo Light"/>
              </a:defRPr>
            </a:lvl2pPr>
            <a:lvl3pPr lvl="2" algn="r">
              <a:buNone/>
              <a:defRPr sz="1300">
                <a:solidFill>
                  <a:srgbClr val="65677F"/>
                </a:solidFill>
                <a:latin typeface="Chivo Light"/>
                <a:ea typeface="Chivo Light"/>
                <a:cs typeface="Chivo Light"/>
                <a:sym typeface="Chivo Light"/>
              </a:defRPr>
            </a:lvl3pPr>
            <a:lvl4pPr lvl="3" algn="r">
              <a:buNone/>
              <a:defRPr sz="1300">
                <a:solidFill>
                  <a:srgbClr val="65677F"/>
                </a:solidFill>
                <a:latin typeface="Chivo Light"/>
                <a:ea typeface="Chivo Light"/>
                <a:cs typeface="Chivo Light"/>
                <a:sym typeface="Chivo Light"/>
              </a:defRPr>
            </a:lvl4pPr>
            <a:lvl5pPr lvl="4" algn="r">
              <a:buNone/>
              <a:defRPr sz="1300">
                <a:solidFill>
                  <a:srgbClr val="65677F"/>
                </a:solidFill>
                <a:latin typeface="Chivo Light"/>
                <a:ea typeface="Chivo Light"/>
                <a:cs typeface="Chivo Light"/>
                <a:sym typeface="Chivo Light"/>
              </a:defRPr>
            </a:lvl5pPr>
            <a:lvl6pPr lvl="5" algn="r">
              <a:buNone/>
              <a:defRPr sz="1300">
                <a:solidFill>
                  <a:srgbClr val="65677F"/>
                </a:solidFill>
                <a:latin typeface="Chivo Light"/>
                <a:ea typeface="Chivo Light"/>
                <a:cs typeface="Chivo Light"/>
                <a:sym typeface="Chivo Light"/>
              </a:defRPr>
            </a:lvl6pPr>
            <a:lvl7pPr lvl="6" algn="r">
              <a:buNone/>
              <a:defRPr sz="1300">
                <a:solidFill>
                  <a:srgbClr val="65677F"/>
                </a:solidFill>
                <a:latin typeface="Chivo Light"/>
                <a:ea typeface="Chivo Light"/>
                <a:cs typeface="Chivo Light"/>
                <a:sym typeface="Chivo Light"/>
              </a:defRPr>
            </a:lvl7pPr>
            <a:lvl8pPr lvl="7" algn="r">
              <a:buNone/>
              <a:defRPr sz="1300">
                <a:solidFill>
                  <a:srgbClr val="65677F"/>
                </a:solidFill>
                <a:latin typeface="Chivo Light"/>
                <a:ea typeface="Chivo Light"/>
                <a:cs typeface="Chivo Light"/>
                <a:sym typeface="Chivo Light"/>
              </a:defRPr>
            </a:lvl8pPr>
            <a:lvl9pPr lvl="8" algn="r">
              <a:buNone/>
              <a:defRPr sz="1300">
                <a:solidFill>
                  <a:srgbClr val="65677F"/>
                </a:solidFill>
                <a:latin typeface="Chivo Light"/>
                <a:ea typeface="Chivo Light"/>
                <a:cs typeface="Chivo Light"/>
                <a:sym typeface="Chiv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6" r:id="rId6"/>
    <p:sldLayoutId id="2147483657" r:id="rId7"/>
    <p:sldLayoutId id="2147483659" r:id="rId8"/>
    <p:sldLayoutId id="2147483661"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microsoft.com/office/2007/relationships/hdphoto" Target="../media/hdphoto4.wdp"/><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7.png"/><Relationship Id="rId7" Type="http://schemas.openxmlformats.org/officeDocument/2006/relationships/diagramColors" Target="../diagrams/colors5.xm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2.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hyperlink" Target="mailto:CACFP@VDH.Virginia.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8"/>
          <p:cNvSpPr txBox="1">
            <a:spLocks noGrp="1"/>
          </p:cNvSpPr>
          <p:nvPr>
            <p:ph type="ctrTitle"/>
          </p:nvPr>
        </p:nvSpPr>
        <p:spPr>
          <a:xfrm>
            <a:off x="465898" y="1970156"/>
            <a:ext cx="5525145"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solidFill>
                  <a:schemeClr val="accent1"/>
                </a:solidFill>
              </a:rPr>
              <a:t>Informal Procurement: Micro and Small Purchases</a:t>
            </a:r>
            <a:endParaRPr dirty="0">
              <a:solidFill>
                <a:schemeClr val="accent1"/>
              </a:solidFill>
            </a:endParaRPr>
          </a:p>
        </p:txBody>
      </p:sp>
      <p:sp>
        <p:nvSpPr>
          <p:cNvPr id="365" name="Google Shape;365;p18"/>
          <p:cNvSpPr txBox="1">
            <a:spLocks noGrp="1"/>
          </p:cNvSpPr>
          <p:nvPr>
            <p:ph type="subTitle" idx="1"/>
          </p:nvPr>
        </p:nvSpPr>
        <p:spPr>
          <a:xfrm>
            <a:off x="465898" y="2922750"/>
            <a:ext cx="44376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chemeClr val="tx1"/>
                </a:solidFill>
              </a:rPr>
              <a:t>Guidance for Institutions Participating in the Child and Adult Care Food Program (CACFP)</a:t>
            </a:r>
            <a:endParaRPr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9078" y="3831671"/>
            <a:ext cx="1651240" cy="501758"/>
          </a:xfrm>
          <a:prstGeom prst="rect">
            <a:avLst/>
          </a:prstGeom>
        </p:spPr>
      </p:pic>
      <p:pic>
        <p:nvPicPr>
          <p:cNvPr id="5" name="Picture 2" descr="Image result for VDH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6122" y="4770206"/>
            <a:ext cx="1380552" cy="2705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529"/>
        <p:cNvGrpSpPr/>
        <p:nvPr/>
      </p:nvGrpSpPr>
      <p:grpSpPr>
        <a:xfrm>
          <a:off x="0" y="0"/>
          <a:ext cx="0" cy="0"/>
          <a:chOff x="0" y="0"/>
          <a:chExt cx="0" cy="0"/>
        </a:xfrm>
      </p:grpSpPr>
      <p:sp>
        <p:nvSpPr>
          <p:cNvPr id="531" name="Google Shape;531;p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10</a:t>
            </a:fld>
            <a:endParaRPr>
              <a:solidFill>
                <a:srgbClr val="FFFFFF"/>
              </a:solidFill>
            </a:endParaRPr>
          </a:p>
        </p:txBody>
      </p:sp>
      <p:sp>
        <p:nvSpPr>
          <p:cNvPr id="537" name="Google Shape;537;p34"/>
          <p:cNvSpPr txBox="1">
            <a:spLocks noGrp="1"/>
          </p:cNvSpPr>
          <p:nvPr>
            <p:ph type="body" idx="4294967295"/>
          </p:nvPr>
        </p:nvSpPr>
        <p:spPr>
          <a:xfrm>
            <a:off x="457199" y="1117705"/>
            <a:ext cx="6846711" cy="3632269"/>
          </a:xfrm>
          <a:prstGeom prst="rect">
            <a:avLst/>
          </a:prstGeom>
        </p:spPr>
        <p:txBody>
          <a:bodyPr spcFirstLastPara="1" wrap="square" lIns="91425" tIns="91425" rIns="91425" bIns="91425" anchor="ctr" anchorCtr="0">
            <a:noAutofit/>
          </a:bodyPr>
          <a:lstStyle/>
          <a:p>
            <a:pPr marL="0" indent="0">
              <a:spcBef>
                <a:spcPts val="0"/>
              </a:spcBef>
              <a:buNone/>
            </a:pPr>
            <a:r>
              <a:rPr lang="en-US" sz="2400" dirty="0" smtClean="0">
                <a:solidFill>
                  <a:schemeClr val="tx1"/>
                </a:solidFill>
                <a:latin typeface="Chivo" panose="020B0604020202020204" charset="0"/>
                <a:cs typeface="Arial" panose="020B0604020202020204" pitchFamily="34" charset="0"/>
              </a:rPr>
              <a:t>Week 1: Grocery Store A</a:t>
            </a:r>
          </a:p>
          <a:p>
            <a:pPr marL="0" indent="0">
              <a:spcBef>
                <a:spcPts val="0"/>
              </a:spcBef>
              <a:buNone/>
            </a:pPr>
            <a:endParaRPr lang="en-US" sz="2400" dirty="0" smtClean="0">
              <a:solidFill>
                <a:schemeClr val="tx1"/>
              </a:solidFill>
              <a:latin typeface="Chivo" panose="020B0604020202020204" charset="0"/>
              <a:cs typeface="Arial" panose="020B0604020202020204" pitchFamily="34" charset="0"/>
            </a:endParaRPr>
          </a:p>
          <a:p>
            <a:pPr marL="0" indent="0">
              <a:spcBef>
                <a:spcPts val="0"/>
              </a:spcBef>
              <a:buNone/>
            </a:pPr>
            <a:r>
              <a:rPr lang="en-US" sz="2400" dirty="0" smtClean="0">
                <a:solidFill>
                  <a:schemeClr val="tx1"/>
                </a:solidFill>
                <a:latin typeface="Chivo" panose="020B0604020202020204" charset="0"/>
                <a:cs typeface="Arial" panose="020B0604020202020204" pitchFamily="34" charset="0"/>
              </a:rPr>
              <a:t>Week 2: Grocery Store B</a:t>
            </a:r>
          </a:p>
          <a:p>
            <a:pPr marL="0" indent="0">
              <a:spcBef>
                <a:spcPts val="0"/>
              </a:spcBef>
              <a:buNone/>
            </a:pPr>
            <a:endParaRPr lang="en-US" sz="2400" dirty="0" smtClean="0">
              <a:solidFill>
                <a:schemeClr val="tx1"/>
              </a:solidFill>
              <a:latin typeface="Chivo" panose="020B0604020202020204" charset="0"/>
              <a:cs typeface="Arial" panose="020B0604020202020204" pitchFamily="34" charset="0"/>
            </a:endParaRPr>
          </a:p>
          <a:p>
            <a:pPr marL="0" indent="0">
              <a:spcBef>
                <a:spcPts val="0"/>
              </a:spcBef>
              <a:buNone/>
            </a:pPr>
            <a:r>
              <a:rPr lang="en-US" sz="2400" dirty="0" smtClean="0">
                <a:solidFill>
                  <a:schemeClr val="tx1"/>
                </a:solidFill>
                <a:latin typeface="Chivo" panose="020B0604020202020204" charset="0"/>
                <a:cs typeface="Arial" panose="020B0604020202020204" pitchFamily="34" charset="0"/>
              </a:rPr>
              <a:t>Week 3: Grocery Store C</a:t>
            </a:r>
            <a:endParaRPr lang="en-US" sz="2400" dirty="0">
              <a:solidFill>
                <a:schemeClr val="tx1"/>
              </a:solidFill>
              <a:latin typeface="Chivo" panose="020B0604020202020204" charset="0"/>
              <a:cs typeface="Arial" panose="020B0604020202020204" pitchFamily="34" charset="0"/>
            </a:endParaRPr>
          </a:p>
        </p:txBody>
      </p:sp>
      <p:sp>
        <p:nvSpPr>
          <p:cNvPr id="10" name="Google Shape;349;p16"/>
          <p:cNvSpPr txBox="1">
            <a:spLocks/>
          </p:cNvSpPr>
          <p:nvPr/>
        </p:nvSpPr>
        <p:spPr>
          <a:xfrm>
            <a:off x="457199" y="260306"/>
            <a:ext cx="6846711" cy="8574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smtClean="0">
                <a:solidFill>
                  <a:schemeClr val="accent1"/>
                </a:solidFill>
                <a:latin typeface="Shadows Into Light Two" panose="020B0604020202020204" charset="0"/>
              </a:rPr>
              <a:t>Distribute Purchases Equitably</a:t>
            </a:r>
            <a:endParaRPr lang="en-US" dirty="0">
              <a:solidFill>
                <a:schemeClr val="accent1"/>
              </a:solidFill>
              <a:latin typeface="Shadows Into Light Two" panose="020B0604020202020204" charset="0"/>
            </a:endParaRPr>
          </a:p>
        </p:txBody>
      </p:sp>
      <p:pic>
        <p:nvPicPr>
          <p:cNvPr id="5" name="Picture 6" descr="C:\Users\Terry.Roden\AppData\Local\Microsoft\Windows\Temporary Internet Files\Content.IE5\605UC9MQ\store_clipart__by_amberjackson-da9g6n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1883" y="2219465"/>
            <a:ext cx="1701403" cy="1428750"/>
          </a:xfrm>
          <a:prstGeom prst="rect">
            <a:avLst/>
          </a:prstGeom>
          <a:solidFill>
            <a:srgbClr val="92D050"/>
          </a:solidFill>
          <a:extLst/>
        </p:spPr>
      </p:pic>
      <p:pic>
        <p:nvPicPr>
          <p:cNvPr id="7" name="Picture 8" descr="C:\Users\Terry.Roden\AppData\Local\Microsoft\Windows\Temporary Internet Files\Content.IE5\OCWNX1TJ\shop-158317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1045" y="3568341"/>
            <a:ext cx="1839633" cy="13783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ackgroundRemoval t="0" b="100000" l="0" r="99190"/>
                    </a14:imgEffect>
                  </a14:imgLayer>
                </a14:imgProps>
              </a:ext>
              <a:ext uri="{28A0092B-C50C-407E-A947-70E740481C1C}">
                <a14:useLocalDpi xmlns:a14="http://schemas.microsoft.com/office/drawing/2010/main" val="0"/>
              </a:ext>
            </a:extLst>
          </a:blip>
          <a:stretch>
            <a:fillRect/>
          </a:stretch>
        </p:blipFill>
        <p:spPr>
          <a:xfrm>
            <a:off x="5080255" y="959503"/>
            <a:ext cx="1420796" cy="1507079"/>
          </a:xfrm>
          <a:prstGeom prst="rect">
            <a:avLst/>
          </a:prstGeom>
        </p:spPr>
      </p:pic>
      <p:cxnSp>
        <p:nvCxnSpPr>
          <p:cNvPr id="9" name="Curved Connector 8"/>
          <p:cNvCxnSpPr/>
          <p:nvPr/>
        </p:nvCxnSpPr>
        <p:spPr>
          <a:xfrm flipV="1">
            <a:off x="3582444" y="1440493"/>
            <a:ext cx="1388601" cy="463463"/>
          </a:xfrm>
          <a:prstGeom prst="curvedConnector3">
            <a:avLst>
              <a:gd name="adj1" fmla="val -515"/>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a:off x="3582444" y="3855325"/>
            <a:ext cx="1156093" cy="402171"/>
          </a:xfrm>
          <a:prstGeom prst="curvedConnector3">
            <a:avLst>
              <a:gd name="adj1" fmla="val 160"/>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a:off x="4276744" y="2933839"/>
            <a:ext cx="1614117" cy="231940"/>
          </a:xfrm>
          <a:prstGeom prst="curvedConnector3">
            <a:avLst>
              <a:gd name="adj1" fmla="val 57760"/>
            </a:avLst>
          </a:prstGeom>
          <a:ln>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19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par>
                                <p:cTn id="8" presetID="16" presetClass="entr" presetSubtype="37"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outVertical)">
                                      <p:cBhvr>
                                        <p:cTn id="10" dur="500"/>
                                        <p:tgtEl>
                                          <p:spTgt spid="9"/>
                                        </p:tgtEl>
                                      </p:cBhvr>
                                    </p:animEffect>
                                  </p:childTnLst>
                                </p:cTn>
                              </p:par>
                              <p:par>
                                <p:cTn id="11" presetID="16" presetClass="entr" presetSubtype="37"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out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1" name="Google Shape;351;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349" name="Google Shape;349;p16"/>
          <p:cNvSpPr txBox="1">
            <a:spLocks noGrp="1"/>
          </p:cNvSpPr>
          <p:nvPr>
            <p:ph type="title"/>
          </p:nvPr>
        </p:nvSpPr>
        <p:spPr>
          <a:xfrm>
            <a:off x="231730" y="313151"/>
            <a:ext cx="2073059" cy="1766170"/>
          </a:xfrm>
          <a:prstGeom prst="rect">
            <a:avLst/>
          </a:prstGeom>
        </p:spPr>
        <p:txBody>
          <a:bodyPr spcFirstLastPara="1" wrap="square" lIns="91425" tIns="91425" rIns="91425" bIns="91425" anchor="b" anchorCtr="0">
            <a:noAutofit/>
          </a:bodyPr>
          <a:lstStyle/>
          <a:p>
            <a:pPr lvl="0"/>
            <a:r>
              <a:rPr lang="en" sz="3200" b="1" dirty="0" smtClean="0">
                <a:solidFill>
                  <a:schemeClr val="accent1"/>
                </a:solidFill>
              </a:rPr>
              <a:t>Price must be reasonable</a:t>
            </a:r>
            <a:endParaRPr dirty="0">
              <a:solidFill>
                <a:schemeClr val="accent1"/>
              </a:solidFill>
            </a:endParaRPr>
          </a:p>
        </p:txBody>
      </p:sp>
      <p:graphicFrame>
        <p:nvGraphicFramePr>
          <p:cNvPr id="3" name="Diagram 2"/>
          <p:cNvGraphicFramePr/>
          <p:nvPr>
            <p:extLst>
              <p:ext uri="{D42A27DB-BD31-4B8C-83A1-F6EECF244321}">
                <p14:modId xmlns:p14="http://schemas.microsoft.com/office/powerpoint/2010/main" val="284549063"/>
              </p:ext>
            </p:extLst>
          </p:nvPr>
        </p:nvGraphicFramePr>
        <p:xfrm>
          <a:off x="1173272" y="-100208"/>
          <a:ext cx="6096000" cy="5368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165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3" name="Google Shape;513;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6" name="Google Shape;349;p16"/>
          <p:cNvSpPr txBox="1">
            <a:spLocks/>
          </p:cNvSpPr>
          <p:nvPr/>
        </p:nvSpPr>
        <p:spPr>
          <a:xfrm>
            <a:off x="1070975" y="1405804"/>
            <a:ext cx="6846710" cy="355450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smtClean="0">
                <a:solidFill>
                  <a:schemeClr val="accent6"/>
                </a:solidFill>
                <a:latin typeface="Chivo" panose="020B0604020202020204" charset="0"/>
              </a:rPr>
              <a:t>In a rural area, there is only one grocery store in close proximity to the center.</a:t>
            </a:r>
          </a:p>
          <a:p>
            <a:endParaRPr lang="en-US" sz="2400" dirty="0" smtClean="0">
              <a:solidFill>
                <a:schemeClr val="accent3"/>
              </a:solidFill>
              <a:latin typeface="Chivo" panose="020B0604020202020204" charset="0"/>
            </a:endParaRPr>
          </a:p>
          <a:p>
            <a:r>
              <a:rPr lang="en-US" sz="2400" dirty="0" smtClean="0">
                <a:solidFill>
                  <a:schemeClr val="accent3"/>
                </a:solidFill>
                <a:latin typeface="Chivo" panose="020B0604020202020204" charset="0"/>
              </a:rPr>
              <a:t>Should the center drive long distances to purchase groceries from other stores to ensure they are spreading their purchases equitably?</a:t>
            </a:r>
          </a:p>
          <a:p>
            <a:endParaRPr lang="en-US" sz="2800" dirty="0">
              <a:solidFill>
                <a:srgbClr val="FFC000"/>
              </a:solidFill>
              <a:latin typeface="Chivo" panose="020B0604020202020204" charset="0"/>
            </a:endParaRPr>
          </a:p>
          <a:p>
            <a:endParaRPr lang="en-US" sz="2800" dirty="0" smtClean="0">
              <a:solidFill>
                <a:srgbClr val="FFC000"/>
              </a:solidFill>
              <a:latin typeface="Chivo" panose="020B0604020202020204" charset="0"/>
            </a:endParaRPr>
          </a:p>
          <a:p>
            <a:endParaRPr lang="en-US" sz="3200" dirty="0">
              <a:solidFill>
                <a:srgbClr val="FFC000"/>
              </a:solidFill>
              <a:latin typeface="Chivo" panose="020B0604020202020204" charset="0"/>
            </a:endParaRPr>
          </a:p>
          <a:p>
            <a:endParaRPr lang="en-US" dirty="0">
              <a:solidFill>
                <a:srgbClr val="FFC000"/>
              </a:solidFill>
              <a:latin typeface="Chivo" panose="020B0604020202020204" charset="0"/>
            </a:endParaRPr>
          </a:p>
        </p:txBody>
      </p:sp>
      <p:sp>
        <p:nvSpPr>
          <p:cNvPr id="7" name="Google Shape;349;p16"/>
          <p:cNvSpPr txBox="1">
            <a:spLocks/>
          </p:cNvSpPr>
          <p:nvPr/>
        </p:nvSpPr>
        <p:spPr>
          <a:xfrm>
            <a:off x="1070974" y="548404"/>
            <a:ext cx="6846711" cy="8574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smtClean="0">
                <a:solidFill>
                  <a:schemeClr val="accent1"/>
                </a:solidFill>
                <a:latin typeface="Shadows Into Light Two" panose="020B0604020202020204" charset="0"/>
              </a:rPr>
              <a:t>Micro-Purchase: Scenario</a:t>
            </a:r>
            <a:endParaRPr lang="en-US" dirty="0">
              <a:solidFill>
                <a:schemeClr val="accent1"/>
              </a:solidFill>
              <a:latin typeface="Shadows Into Light Two" panose="020B0604020202020204" charset="0"/>
            </a:endParaRPr>
          </a:p>
        </p:txBody>
      </p:sp>
    </p:spTree>
    <p:extLst>
      <p:ext uri="{BB962C8B-B14F-4D97-AF65-F5344CB8AC3E}">
        <p14:creationId xmlns:p14="http://schemas.microsoft.com/office/powerpoint/2010/main" val="1355234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3" name="Google Shape;513;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6" name="Google Shape;349;p16"/>
          <p:cNvSpPr txBox="1">
            <a:spLocks/>
          </p:cNvSpPr>
          <p:nvPr/>
        </p:nvSpPr>
        <p:spPr>
          <a:xfrm>
            <a:off x="1070973" y="1252458"/>
            <a:ext cx="3135265" cy="3344047"/>
          </a:xfrm>
          <a:prstGeom prst="roundRect">
            <a:avLst/>
          </a:prstGeom>
          <a:solidFill>
            <a:schemeClr val="accent1">
              <a:lumMod val="40000"/>
              <a:lumOff val="6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smtClean="0">
                <a:solidFill>
                  <a:schemeClr val="tx1"/>
                </a:solidFill>
                <a:latin typeface="Chivo" panose="020B0604020202020204" charset="0"/>
              </a:rPr>
              <a:t>If there are no other stores available to distribute purchases equitably, shop at the available store.</a:t>
            </a:r>
          </a:p>
          <a:p>
            <a:endParaRPr lang="en-US" sz="2400" dirty="0" smtClean="0">
              <a:solidFill>
                <a:schemeClr val="tx1"/>
              </a:solidFill>
              <a:latin typeface="Chivo" panose="020B0604020202020204" charset="0"/>
            </a:endParaRPr>
          </a:p>
        </p:txBody>
      </p:sp>
      <p:sp>
        <p:nvSpPr>
          <p:cNvPr id="7" name="Google Shape;349;p16"/>
          <p:cNvSpPr txBox="1">
            <a:spLocks/>
          </p:cNvSpPr>
          <p:nvPr/>
        </p:nvSpPr>
        <p:spPr>
          <a:xfrm>
            <a:off x="1070973" y="395058"/>
            <a:ext cx="6846711" cy="8574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smtClean="0">
                <a:solidFill>
                  <a:schemeClr val="accent1"/>
                </a:solidFill>
                <a:latin typeface="Shadows Into Light Two" panose="020B0604020202020204" charset="0"/>
              </a:rPr>
              <a:t>Micro-Purchase: Scenario</a:t>
            </a:r>
            <a:endParaRPr lang="en-US" dirty="0">
              <a:solidFill>
                <a:schemeClr val="accent1"/>
              </a:solidFill>
              <a:latin typeface="Shadows Into Light Two" panose="020B0604020202020204" charset="0"/>
            </a:endParaRPr>
          </a:p>
        </p:txBody>
      </p:sp>
      <p:sp>
        <p:nvSpPr>
          <p:cNvPr id="5" name="Google Shape;349;p16"/>
          <p:cNvSpPr txBox="1">
            <a:spLocks/>
          </p:cNvSpPr>
          <p:nvPr/>
        </p:nvSpPr>
        <p:spPr>
          <a:xfrm>
            <a:off x="4494328" y="1252458"/>
            <a:ext cx="3135265" cy="3344046"/>
          </a:xfrm>
          <a:prstGeom prst="roundRect">
            <a:avLst/>
          </a:prstGeom>
          <a:solidFill>
            <a:schemeClr val="accent3">
              <a:lumMod val="40000"/>
              <a:lumOff val="6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smtClean="0">
                <a:solidFill>
                  <a:schemeClr val="tx1"/>
                </a:solidFill>
                <a:latin typeface="Chivo" panose="020B0604020202020204" charset="0"/>
              </a:rPr>
              <a:t>Written procurement procedures should justify why only one store is used.</a:t>
            </a:r>
          </a:p>
          <a:p>
            <a:endParaRPr lang="en-US" sz="2400" dirty="0" smtClean="0">
              <a:solidFill>
                <a:schemeClr val="tx1"/>
              </a:solidFill>
              <a:latin typeface="Chivo" panose="020B0604020202020204" charset="0"/>
            </a:endParaRPr>
          </a:p>
        </p:txBody>
      </p:sp>
    </p:spTree>
    <p:extLst>
      <p:ext uri="{BB962C8B-B14F-4D97-AF65-F5344CB8AC3E}">
        <p14:creationId xmlns:p14="http://schemas.microsoft.com/office/powerpoint/2010/main" val="222268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3" name="Google Shape;513;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6" name="Google Shape;349;p16"/>
          <p:cNvSpPr txBox="1">
            <a:spLocks/>
          </p:cNvSpPr>
          <p:nvPr/>
        </p:nvSpPr>
        <p:spPr>
          <a:xfrm>
            <a:off x="1070975" y="2225040"/>
            <a:ext cx="3135264" cy="2346960"/>
          </a:xfrm>
          <a:prstGeom prst="roundRect">
            <a:avLst/>
          </a:prstGeom>
          <a:solidFill>
            <a:schemeClr val="accent4">
              <a:lumMod val="40000"/>
              <a:lumOff val="6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smtClean="0">
                <a:solidFill>
                  <a:schemeClr val="tx1"/>
                </a:solidFill>
                <a:latin typeface="Chivo" panose="020B0604020202020204" charset="0"/>
              </a:rPr>
              <a:t>A. Purchase 3 gas ranges separately @ $2,000 each without price quotes (micro-purchase)</a:t>
            </a:r>
          </a:p>
        </p:txBody>
      </p:sp>
      <p:sp>
        <p:nvSpPr>
          <p:cNvPr id="7" name="Google Shape;349;p16"/>
          <p:cNvSpPr txBox="1">
            <a:spLocks/>
          </p:cNvSpPr>
          <p:nvPr/>
        </p:nvSpPr>
        <p:spPr>
          <a:xfrm>
            <a:off x="1044668" y="700804"/>
            <a:ext cx="6846711" cy="8574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smtClean="0">
                <a:solidFill>
                  <a:schemeClr val="accent1"/>
                </a:solidFill>
                <a:latin typeface="Shadows Into Light Two" panose="020B0604020202020204" charset="0"/>
              </a:rPr>
              <a:t>Micro-Purchase or Small Purchase Method: Scenario</a:t>
            </a:r>
            <a:endParaRPr lang="en-US" dirty="0">
              <a:solidFill>
                <a:schemeClr val="accent1"/>
              </a:solidFill>
              <a:latin typeface="Shadows Into Light Two" panose="020B0604020202020204" charset="0"/>
            </a:endParaRPr>
          </a:p>
        </p:txBody>
      </p:sp>
      <p:sp>
        <p:nvSpPr>
          <p:cNvPr id="5" name="Google Shape;349;p16"/>
          <p:cNvSpPr txBox="1">
            <a:spLocks/>
          </p:cNvSpPr>
          <p:nvPr/>
        </p:nvSpPr>
        <p:spPr>
          <a:xfrm>
            <a:off x="4480561" y="2225040"/>
            <a:ext cx="3149034" cy="2346960"/>
          </a:xfrm>
          <a:prstGeom prst="roundRect">
            <a:avLst/>
          </a:prstGeom>
          <a:solidFill>
            <a:schemeClr val="accent5">
              <a:lumMod val="40000"/>
              <a:lumOff val="6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smtClean="0">
                <a:solidFill>
                  <a:schemeClr val="tx1"/>
                </a:solidFill>
                <a:latin typeface="Chivo" panose="020B0604020202020204" charset="0"/>
              </a:rPr>
              <a:t>B. Develop specifications, obtain price quotes, award to lowest vendor (small purchase)</a:t>
            </a:r>
          </a:p>
        </p:txBody>
      </p:sp>
      <p:sp>
        <p:nvSpPr>
          <p:cNvPr id="8" name="Google Shape;349;p16"/>
          <p:cNvSpPr txBox="1">
            <a:spLocks/>
          </p:cNvSpPr>
          <p:nvPr/>
        </p:nvSpPr>
        <p:spPr>
          <a:xfrm>
            <a:off x="1070975" y="1405804"/>
            <a:ext cx="6846710" cy="81923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smtClean="0">
                <a:solidFill>
                  <a:schemeClr val="accent3">
                    <a:lumMod val="75000"/>
                  </a:schemeClr>
                </a:solidFill>
                <a:latin typeface="Chivo" panose="020B0604020202020204" charset="0"/>
              </a:rPr>
              <a:t>A Sponsor needs 3 new gas range stoves, and each stove costs $2,000. What do they do?</a:t>
            </a:r>
          </a:p>
          <a:p>
            <a:endParaRPr lang="en-US" sz="3200" dirty="0">
              <a:solidFill>
                <a:schemeClr val="accent3">
                  <a:lumMod val="75000"/>
                </a:schemeClr>
              </a:solidFill>
              <a:latin typeface="Chivo" panose="020B0604020202020204" charset="0"/>
            </a:endParaRPr>
          </a:p>
          <a:p>
            <a:endParaRPr lang="en-US" dirty="0">
              <a:solidFill>
                <a:schemeClr val="accent3">
                  <a:lumMod val="75000"/>
                </a:schemeClr>
              </a:solidFill>
              <a:latin typeface="Chivo" panose="020B0604020202020204" charset="0"/>
            </a:endParaRPr>
          </a:p>
        </p:txBody>
      </p:sp>
      <p:sp>
        <p:nvSpPr>
          <p:cNvPr id="9" name="TextBox 8"/>
          <p:cNvSpPr txBox="1"/>
          <p:nvPr/>
        </p:nvSpPr>
        <p:spPr>
          <a:xfrm>
            <a:off x="6055078" y="3325071"/>
            <a:ext cx="2577935" cy="1569660"/>
          </a:xfrm>
          <a:prstGeom prst="rect">
            <a:avLst/>
          </a:prstGeom>
          <a:noFill/>
        </p:spPr>
        <p:txBody>
          <a:bodyPr wrap="square" rtlCol="0">
            <a:spAutoFit/>
          </a:bodyPr>
          <a:lstStyle/>
          <a:p>
            <a:r>
              <a:rPr lang="en-US" sz="9600" b="1" dirty="0" smtClean="0">
                <a:solidFill>
                  <a:schemeClr val="accent3"/>
                </a:solidFill>
                <a:effectLst>
                  <a:outerShdw blurRad="38100" dist="38100" dir="2700000" algn="tl">
                    <a:srgbClr val="000000">
                      <a:alpha val="43137"/>
                    </a:srgbClr>
                  </a:outerShdw>
                </a:effectLst>
                <a:sym typeface="Wingdings" panose="05000000000000000000" pitchFamily="2" charset="2"/>
              </a:rPr>
              <a:t></a:t>
            </a:r>
            <a:endParaRPr lang="en-US" sz="9600" b="1" dirty="0">
              <a:solidFill>
                <a:schemeClr val="accent3"/>
              </a:solidFill>
              <a:effectLst>
                <a:outerShdw blurRad="38100" dist="38100" dir="2700000" algn="tl">
                  <a:srgbClr val="000000">
                    <a:alpha val="43137"/>
                  </a:srgbClr>
                </a:outerShdw>
              </a:effectLst>
            </a:endParaRPr>
          </a:p>
        </p:txBody>
      </p:sp>
      <p:sp>
        <p:nvSpPr>
          <p:cNvPr id="10" name="TextBox 9"/>
          <p:cNvSpPr txBox="1"/>
          <p:nvPr/>
        </p:nvSpPr>
        <p:spPr>
          <a:xfrm>
            <a:off x="2903503" y="3325071"/>
            <a:ext cx="2577935" cy="1569660"/>
          </a:xfrm>
          <a:prstGeom prst="rect">
            <a:avLst/>
          </a:prstGeom>
          <a:noFill/>
        </p:spPr>
        <p:txBody>
          <a:bodyPr wrap="square" rtlCol="0">
            <a:spAutoFit/>
          </a:bodyPr>
          <a:lstStyle/>
          <a:p>
            <a:r>
              <a:rPr lang="en-US" sz="9600" b="1" dirty="0" smtClean="0">
                <a:solidFill>
                  <a:srgbClr val="FF0000"/>
                </a:solidFill>
                <a:effectLst>
                  <a:outerShdw blurRad="38100" dist="38100" dir="2700000" algn="tl">
                    <a:srgbClr val="000000">
                      <a:alpha val="43137"/>
                    </a:srgbClr>
                  </a:outerShdw>
                </a:effectLst>
                <a:sym typeface="Wingdings" panose="05000000000000000000" pitchFamily="2" charset="2"/>
              </a:rPr>
              <a:t>×</a:t>
            </a:r>
            <a:endParaRPr lang="en-US" sz="9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729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1" name="Google Shape;351;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349" name="Google Shape;349;p16"/>
          <p:cNvSpPr txBox="1">
            <a:spLocks noGrp="1"/>
          </p:cNvSpPr>
          <p:nvPr>
            <p:ph type="title"/>
          </p:nvPr>
        </p:nvSpPr>
        <p:spPr>
          <a:xfrm>
            <a:off x="457199" y="260306"/>
            <a:ext cx="6846711" cy="857400"/>
          </a:xfrm>
          <a:prstGeom prst="rect">
            <a:avLst/>
          </a:prstGeom>
        </p:spPr>
        <p:txBody>
          <a:bodyPr spcFirstLastPara="1" wrap="square" lIns="91425" tIns="91425" rIns="91425" bIns="91425" anchor="b" anchorCtr="0">
            <a:noAutofit/>
          </a:bodyPr>
          <a:lstStyle/>
          <a:p>
            <a:pPr lvl="0"/>
            <a:r>
              <a:rPr lang="en" sz="3200" b="1" dirty="0" smtClean="0">
                <a:solidFill>
                  <a:schemeClr val="accent1"/>
                </a:solidFill>
              </a:rPr>
              <a:t>Procurement Requirements</a:t>
            </a:r>
            <a:endParaRPr dirty="0">
              <a:solidFill>
                <a:schemeClr val="accent1"/>
              </a:solidFill>
            </a:endParaRPr>
          </a:p>
        </p:txBody>
      </p:sp>
      <p:sp>
        <p:nvSpPr>
          <p:cNvPr id="350" name="Google Shape;350;p16"/>
          <p:cNvSpPr txBox="1">
            <a:spLocks noGrp="1"/>
          </p:cNvSpPr>
          <p:nvPr>
            <p:ph type="body" idx="1"/>
          </p:nvPr>
        </p:nvSpPr>
        <p:spPr>
          <a:xfrm>
            <a:off x="457199" y="1140602"/>
            <a:ext cx="6314303" cy="1880716"/>
          </a:xfrm>
          <a:prstGeom prst="rect">
            <a:avLst/>
          </a:prstGeom>
        </p:spPr>
        <p:txBody>
          <a:bodyPr spcFirstLastPara="1" wrap="square" lIns="91425" tIns="91425" rIns="91425" bIns="91425" anchor="t" anchorCtr="0">
            <a:noAutofit/>
          </a:bodyPr>
          <a:lstStyle/>
          <a:p>
            <a:pPr marL="457200" lvl="0" indent="-393700" algn="l" rtl="0">
              <a:spcBef>
                <a:spcPts val="600"/>
              </a:spcBef>
              <a:spcAft>
                <a:spcPts val="0"/>
              </a:spcAft>
              <a:buSzPts val="2600"/>
              <a:buChar char="༝"/>
            </a:pPr>
            <a:r>
              <a:rPr lang="en-US" dirty="0" smtClean="0">
                <a:solidFill>
                  <a:schemeClr val="tx1"/>
                </a:solidFill>
                <a:latin typeface="Chivo Light" panose="020B0604020202020204" charset="0"/>
                <a:cs typeface="Times New Roman" panose="02020603050405020304" pitchFamily="18" charset="0"/>
              </a:rPr>
              <a:t>Comply with procurement standards</a:t>
            </a:r>
          </a:p>
          <a:p>
            <a:pPr lvl="1">
              <a:spcBef>
                <a:spcPts val="600"/>
              </a:spcBef>
              <a:buChar char="༝"/>
            </a:pPr>
            <a:r>
              <a:rPr lang="en-US" dirty="0" smtClean="0">
                <a:solidFill>
                  <a:schemeClr val="tx1"/>
                </a:solidFill>
                <a:latin typeface="Chivo Light" panose="020B0604020202020204" charset="0"/>
                <a:cs typeface="Times New Roman" panose="02020603050405020304" pitchFamily="18" charset="0"/>
              </a:rPr>
              <a:t>Micro-purchase method</a:t>
            </a:r>
          </a:p>
          <a:p>
            <a:pPr lvl="1">
              <a:spcBef>
                <a:spcPts val="600"/>
              </a:spcBef>
              <a:buChar char="༝"/>
            </a:pPr>
            <a:r>
              <a:rPr lang="en-US" dirty="0" smtClean="0">
                <a:solidFill>
                  <a:schemeClr val="tx1"/>
                </a:solidFill>
                <a:latin typeface="Chivo Light" panose="020B0604020202020204" charset="0"/>
                <a:cs typeface="Times New Roman" panose="02020603050405020304" pitchFamily="18" charset="0"/>
              </a:rPr>
              <a:t>Small purchase method</a:t>
            </a:r>
          </a:p>
          <a:p>
            <a:pPr marL="457200" lvl="0" indent="-393700" algn="l" rtl="0">
              <a:spcBef>
                <a:spcPts val="600"/>
              </a:spcBef>
              <a:spcAft>
                <a:spcPts val="0"/>
              </a:spcAft>
              <a:buSzPts val="2600"/>
              <a:buChar char="༝"/>
            </a:pPr>
            <a:r>
              <a:rPr lang="en-US" dirty="0" smtClean="0">
                <a:solidFill>
                  <a:schemeClr val="tx1"/>
                </a:solidFill>
                <a:latin typeface="Chivo Light" panose="020B0604020202020204" charset="0"/>
                <a:cs typeface="Times New Roman" panose="02020603050405020304" pitchFamily="18" charset="0"/>
              </a:rPr>
              <a:t>Develop Code of Conduct</a:t>
            </a:r>
          </a:p>
          <a:p>
            <a:pPr marL="457200" lvl="0" indent="-393700" algn="l" rtl="0">
              <a:spcBef>
                <a:spcPts val="600"/>
              </a:spcBef>
              <a:spcAft>
                <a:spcPts val="0"/>
              </a:spcAft>
              <a:buSzPts val="2600"/>
              <a:buChar char="༝"/>
            </a:pPr>
            <a:r>
              <a:rPr lang="en-US" dirty="0" smtClean="0">
                <a:solidFill>
                  <a:schemeClr val="tx1"/>
                </a:solidFill>
                <a:latin typeface="Chivo Light" panose="020B0604020202020204" charset="0"/>
                <a:cs typeface="Times New Roman" panose="02020603050405020304" pitchFamily="18" charset="0"/>
              </a:rPr>
              <a:t>Develop Procurement Procedures</a:t>
            </a:r>
            <a:endParaRPr dirty="0">
              <a:solidFill>
                <a:schemeClr val="tx1"/>
              </a:solidFill>
              <a:latin typeface="Chivo Light" panose="020B0604020202020204" charset="0"/>
              <a:cs typeface="Times New Roman" panose="02020603050405020304" pitchFamily="18" charset="0"/>
            </a:endParaRPr>
          </a:p>
        </p:txBody>
      </p:sp>
      <p:sp>
        <p:nvSpPr>
          <p:cNvPr id="4" name="Oval 3"/>
          <p:cNvSpPr/>
          <p:nvPr/>
        </p:nvSpPr>
        <p:spPr>
          <a:xfrm>
            <a:off x="1229207" y="2527379"/>
            <a:ext cx="4162584" cy="625265"/>
          </a:xfrm>
          <a:prstGeom prst="ellipse">
            <a:avLst/>
          </a:prstGeom>
          <a:noFill/>
          <a:ln w="412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79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529"/>
        <p:cNvGrpSpPr/>
        <p:nvPr/>
      </p:nvGrpSpPr>
      <p:grpSpPr>
        <a:xfrm>
          <a:off x="0" y="0"/>
          <a:ext cx="0" cy="0"/>
          <a:chOff x="0" y="0"/>
          <a:chExt cx="0" cy="0"/>
        </a:xfrm>
      </p:grpSpPr>
      <p:sp>
        <p:nvSpPr>
          <p:cNvPr id="531" name="Google Shape;531;p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16</a:t>
            </a:fld>
            <a:endParaRPr>
              <a:solidFill>
                <a:srgbClr val="FFFFFF"/>
              </a:solidFill>
            </a:endParaRPr>
          </a:p>
        </p:txBody>
      </p:sp>
      <mc:AlternateContent xmlns:mc="http://schemas.openxmlformats.org/markup-compatibility/2006" xmlns:a14="http://schemas.microsoft.com/office/drawing/2010/main">
        <mc:Choice Requires="a14">
          <p:sp>
            <p:nvSpPr>
              <p:cNvPr id="537" name="Google Shape;537;p34"/>
              <p:cNvSpPr txBox="1">
                <a:spLocks noGrp="1"/>
              </p:cNvSpPr>
              <p:nvPr>
                <p:ph type="body" idx="4294967295"/>
              </p:nvPr>
            </p:nvSpPr>
            <p:spPr>
              <a:xfrm>
                <a:off x="457199" y="1117705"/>
                <a:ext cx="6846711" cy="3632269"/>
              </a:xfrm>
              <a:prstGeom prst="rect">
                <a:avLst/>
              </a:prstGeom>
            </p:spPr>
            <p:txBody>
              <a:bodyPr spcFirstLastPara="1" wrap="square" lIns="91425" tIns="91425" rIns="91425" bIns="91425" anchor="ctr" anchorCtr="0">
                <a:noAutofit/>
              </a:bodyPr>
              <a:lstStyle/>
              <a:p>
                <a:pPr marL="0" indent="0">
                  <a:spcBef>
                    <a:spcPts val="0"/>
                  </a:spcBef>
                  <a:buNone/>
                </a:pPr>
                <a:r>
                  <a:rPr lang="en-US" sz="2400" dirty="0" smtClean="0">
                    <a:solidFill>
                      <a:schemeClr val="tx1"/>
                    </a:solidFill>
                    <a:cs typeface="Arial" panose="020B0604020202020204" pitchFamily="34" charset="0"/>
                  </a:rPr>
                  <a:t>Small purchase</a:t>
                </a:r>
                <a:r>
                  <a:rPr lang="en-US" sz="2400" dirty="0">
                    <a:solidFill>
                      <a:schemeClr val="tx1"/>
                    </a:solidFill>
                    <a:cs typeface="Arial" panose="020B0604020202020204" pitchFamily="34" charset="0"/>
                  </a:rPr>
                  <a:t>: single purchase transactions less than or equal to </a:t>
                </a:r>
                <a:r>
                  <a:rPr lang="en-US" sz="2400" dirty="0" smtClean="0">
                    <a:solidFill>
                      <a:schemeClr val="tx1"/>
                    </a:solidFill>
                    <a:cs typeface="Arial" panose="020B0604020202020204" pitchFamily="34" charset="0"/>
                  </a:rPr>
                  <a:t>$100,000 </a:t>
                </a:r>
                <a:r>
                  <a:rPr lang="en-US" sz="1100" dirty="0">
                    <a:solidFill>
                      <a:schemeClr val="tx1"/>
                    </a:solidFill>
                    <a:cs typeface="Arial" panose="020B0604020202020204" pitchFamily="34" charset="0"/>
                  </a:rPr>
                  <a:t>(</a:t>
                </a:r>
                <a:r>
                  <a:rPr lang="en-US" sz="1800" dirty="0">
                    <a:solidFill>
                      <a:schemeClr val="tx1"/>
                    </a:solidFill>
                    <a:cs typeface="Arial" panose="020B0604020202020204" pitchFamily="34" charset="0"/>
                  </a:rPr>
                  <a:t>Virginia; 2018/19)</a:t>
                </a:r>
              </a:p>
              <a:p>
                <a:pPr marL="0" indent="0">
                  <a:spcBef>
                    <a:spcPts val="0"/>
                  </a:spcBef>
                  <a:buNone/>
                </a:pPr>
                <a:endParaRPr lang="en-US" sz="1800" dirty="0">
                  <a:cs typeface="Arial" panose="020B0604020202020204" pitchFamily="34" charset="0"/>
                </a:endParaRPr>
              </a:p>
              <a:p>
                <a:pPr marL="0" indent="0" algn="ctr">
                  <a:spcBef>
                    <a:spcPts val="0"/>
                  </a:spcBef>
                  <a:buNone/>
                </a:pPr>
                <a:r>
                  <a:rPr lang="en-US" sz="4000" dirty="0">
                    <a:solidFill>
                      <a:schemeClr val="accent5">
                        <a:lumMod val="75000"/>
                      </a:schemeClr>
                    </a:solidFill>
                    <a:effectLst>
                      <a:outerShdw blurRad="38100" dist="38100" dir="2700000" algn="tl">
                        <a:srgbClr val="000000">
                          <a:alpha val="43137"/>
                        </a:srgbClr>
                      </a:outerShdw>
                    </a:effectLst>
                    <a:cs typeface="Arial" panose="020B0604020202020204" pitchFamily="34" charset="0"/>
                  </a:rPr>
                  <a:t>Purchase </a:t>
                </a:r>
                <a14:m>
                  <m:oMath xmlns:m="http://schemas.openxmlformats.org/officeDocument/2006/math">
                    <m:r>
                      <a:rPr lang="en-US" sz="4000" i="1" dirty="0" smtClean="0">
                        <a:solidFill>
                          <a:schemeClr val="accent5">
                            <a:lumMod val="7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m:t>
                    </m:r>
                  </m:oMath>
                </a14:m>
                <a:r>
                  <a:rPr lang="en-US" sz="4000" dirty="0">
                    <a:solidFill>
                      <a:schemeClr val="accent5">
                        <a:lumMod val="75000"/>
                      </a:schemeClr>
                    </a:solidFill>
                    <a:effectLst>
                      <a:outerShdw blurRad="38100" dist="38100" dir="2700000" algn="tl">
                        <a:srgbClr val="000000">
                          <a:alpha val="43137"/>
                        </a:srgbClr>
                      </a:outerShdw>
                    </a:effectLst>
                    <a:cs typeface="Arial" panose="020B0604020202020204" pitchFamily="34" charset="0"/>
                  </a:rPr>
                  <a:t> </a:t>
                </a:r>
                <a:r>
                  <a:rPr lang="en-US" sz="4000" dirty="0" smtClean="0">
                    <a:solidFill>
                      <a:schemeClr val="accent5">
                        <a:lumMod val="75000"/>
                      </a:schemeClr>
                    </a:solidFill>
                    <a:effectLst>
                      <a:outerShdw blurRad="38100" dist="38100" dir="2700000" algn="tl">
                        <a:srgbClr val="000000">
                          <a:alpha val="43137"/>
                        </a:srgbClr>
                      </a:outerShdw>
                    </a:effectLst>
                    <a:cs typeface="Arial" panose="020B0604020202020204" pitchFamily="34" charset="0"/>
                  </a:rPr>
                  <a:t>$100,000</a:t>
                </a:r>
                <a:endParaRPr lang="en-US" sz="4000" dirty="0">
                  <a:solidFill>
                    <a:schemeClr val="accent5">
                      <a:lumMod val="75000"/>
                    </a:schemeClr>
                  </a:solidFill>
                  <a:effectLst>
                    <a:outerShdw blurRad="38100" dist="38100" dir="2700000" algn="tl">
                      <a:srgbClr val="000000">
                        <a:alpha val="43137"/>
                      </a:srgbClr>
                    </a:outerShdw>
                  </a:effectLst>
                  <a:cs typeface="Arial" panose="020B0604020202020204" pitchFamily="34" charset="0"/>
                </a:endParaRPr>
              </a:p>
              <a:p>
                <a:pPr marL="0" indent="0">
                  <a:spcBef>
                    <a:spcPts val="0"/>
                  </a:spcBef>
                  <a:buNone/>
                </a:pPr>
                <a:endParaRPr lang="en-US" sz="1800" dirty="0">
                  <a:cs typeface="Arial" panose="020B0604020202020204" pitchFamily="34" charset="0"/>
                </a:endParaRPr>
              </a:p>
              <a:p>
                <a:pPr marL="0" indent="0">
                  <a:spcBef>
                    <a:spcPts val="0"/>
                  </a:spcBef>
                  <a:buNone/>
                </a:pPr>
                <a:endParaRPr lang="en-US" sz="1800" dirty="0">
                  <a:cs typeface="Arial" panose="020B0604020202020204" pitchFamily="34" charset="0"/>
                </a:endParaRPr>
              </a:p>
              <a:p>
                <a:pPr marL="0" indent="0">
                  <a:spcBef>
                    <a:spcPts val="0"/>
                  </a:spcBef>
                  <a:buNone/>
                </a:pPr>
                <a:endParaRPr lang="en-US" sz="1800" dirty="0">
                  <a:cs typeface="Arial" panose="020B0604020202020204" pitchFamily="34" charset="0"/>
                </a:endParaRPr>
              </a:p>
              <a:p>
                <a:pPr marL="0" indent="0" algn="ctr">
                  <a:spcBef>
                    <a:spcPts val="0"/>
                  </a:spcBef>
                  <a:buNone/>
                </a:pPr>
                <a:r>
                  <a:rPr lang="en-US" sz="1800" dirty="0" smtClean="0">
                    <a:cs typeface="Arial" panose="020B0604020202020204" pitchFamily="34" charset="0"/>
                  </a:rPr>
                  <a:t>Organizations </a:t>
                </a:r>
                <a:r>
                  <a:rPr lang="en-US" sz="1800" dirty="0">
                    <a:cs typeface="Arial" panose="020B0604020202020204" pitchFamily="34" charset="0"/>
                  </a:rPr>
                  <a:t>with single purchase transactions over </a:t>
                </a:r>
                <a:r>
                  <a:rPr lang="en-US" sz="1800" dirty="0" smtClean="0">
                    <a:cs typeface="Arial" panose="020B0604020202020204" pitchFamily="34" charset="0"/>
                  </a:rPr>
                  <a:t>$100,000 </a:t>
                </a:r>
                <a:r>
                  <a:rPr lang="en-US" sz="1800" dirty="0">
                    <a:cs typeface="Arial" panose="020B0604020202020204" pitchFamily="34" charset="0"/>
                  </a:rPr>
                  <a:t>should watch </a:t>
                </a:r>
                <a:r>
                  <a:rPr lang="en-US" sz="1800" dirty="0" smtClean="0">
                    <a:cs typeface="Arial" panose="020B0604020202020204" pitchFamily="34" charset="0"/>
                  </a:rPr>
                  <a:t>the informal procurement presentation</a:t>
                </a:r>
                <a:endParaRPr lang="en-US" sz="1800" dirty="0">
                  <a:cs typeface="Arial" panose="020B0604020202020204" pitchFamily="34" charset="0"/>
                </a:endParaRPr>
              </a:p>
            </p:txBody>
          </p:sp>
        </mc:Choice>
        <mc:Fallback xmlns="">
          <p:sp>
            <p:nvSpPr>
              <p:cNvPr id="537" name="Google Shape;537;p34"/>
              <p:cNvSpPr txBox="1">
                <a:spLocks noGrp="1" noRot="1" noChangeAspect="1" noMove="1" noResize="1" noEditPoints="1" noAdjustHandles="1" noChangeArrowheads="1" noChangeShapeType="1" noTextEdit="1"/>
              </p:cNvSpPr>
              <p:nvPr>
                <p:ph type="body" idx="4294967295"/>
              </p:nvPr>
            </p:nvSpPr>
            <p:spPr>
              <a:xfrm>
                <a:off x="457199" y="1117705"/>
                <a:ext cx="6846711" cy="3632269"/>
              </a:xfrm>
              <a:prstGeom prst="rect">
                <a:avLst/>
              </a:prstGeom>
              <a:blipFill>
                <a:blip r:embed="rId3"/>
                <a:stretch>
                  <a:fillRect l="-1425" r="-1247"/>
                </a:stretch>
              </a:blipFill>
            </p:spPr>
            <p:txBody>
              <a:bodyPr/>
              <a:lstStyle/>
              <a:p>
                <a:r>
                  <a:rPr lang="en-US">
                    <a:noFill/>
                  </a:rPr>
                  <a:t> </a:t>
                </a:r>
              </a:p>
            </p:txBody>
          </p:sp>
        </mc:Fallback>
      </mc:AlternateContent>
      <p:sp>
        <p:nvSpPr>
          <p:cNvPr id="10" name="Google Shape;349;p16"/>
          <p:cNvSpPr txBox="1">
            <a:spLocks/>
          </p:cNvSpPr>
          <p:nvPr/>
        </p:nvSpPr>
        <p:spPr>
          <a:xfrm>
            <a:off x="457199" y="260306"/>
            <a:ext cx="6846711" cy="8574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smtClean="0">
                <a:solidFill>
                  <a:schemeClr val="accent1"/>
                </a:solidFill>
                <a:latin typeface="Shadows Into Light Two" panose="020B0604020202020204" charset="0"/>
              </a:rPr>
              <a:t>Small Purchase: Defined</a:t>
            </a:r>
            <a:endParaRPr lang="en-US" dirty="0">
              <a:solidFill>
                <a:schemeClr val="accent1"/>
              </a:solidFill>
              <a:latin typeface="Shadows Into Light Two" panose="020B0604020202020204" charset="0"/>
            </a:endParaRPr>
          </a:p>
        </p:txBody>
      </p:sp>
    </p:spTree>
    <p:extLst>
      <p:ext uri="{BB962C8B-B14F-4D97-AF65-F5344CB8AC3E}">
        <p14:creationId xmlns:p14="http://schemas.microsoft.com/office/powerpoint/2010/main" val="3138540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4" name="Rounded Rectangle 3"/>
          <p:cNvSpPr/>
          <p:nvPr/>
        </p:nvSpPr>
        <p:spPr>
          <a:xfrm>
            <a:off x="1741053" y="862079"/>
            <a:ext cx="2428367" cy="1103241"/>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2000" dirty="0" smtClean="0">
                <a:solidFill>
                  <a:schemeClr val="tx1"/>
                </a:solidFill>
                <a:latin typeface="Chivo" panose="020B0604020202020204" charset="0"/>
              </a:rPr>
              <a:t>Informal Procurement</a:t>
            </a:r>
          </a:p>
          <a:p>
            <a:pPr algn="ctr"/>
            <a:r>
              <a:rPr lang="en-US" sz="2000" dirty="0">
                <a:solidFill>
                  <a:schemeClr val="tx1"/>
                </a:solidFill>
                <a:latin typeface="Chivo" panose="020B0604020202020204" charset="0"/>
              </a:rPr>
              <a:t>&lt;</a:t>
            </a:r>
            <a:r>
              <a:rPr lang="en-US" sz="2000" dirty="0" smtClean="0">
                <a:solidFill>
                  <a:schemeClr val="tx1"/>
                </a:solidFill>
                <a:latin typeface="Chivo" panose="020B0604020202020204" charset="0"/>
              </a:rPr>
              <a:t>$100,000</a:t>
            </a:r>
            <a:endParaRPr lang="en-US" sz="2000" dirty="0">
              <a:solidFill>
                <a:schemeClr val="tx1"/>
              </a:solidFill>
              <a:latin typeface="Chivo" panose="020B0604020202020204" charset="0"/>
            </a:endParaRPr>
          </a:p>
        </p:txBody>
      </p:sp>
      <p:sp>
        <p:nvSpPr>
          <p:cNvPr id="12" name="Oval 11"/>
          <p:cNvSpPr/>
          <p:nvPr/>
        </p:nvSpPr>
        <p:spPr>
          <a:xfrm>
            <a:off x="1076587" y="2860902"/>
            <a:ext cx="1923601" cy="1756067"/>
          </a:xfrm>
          <a:prstGeom prst="ellipse">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rIns="0" rtlCol="0" anchor="ctr"/>
          <a:lstStyle/>
          <a:p>
            <a:pPr algn="ctr"/>
            <a:r>
              <a:rPr lang="en-US" sz="2000" dirty="0" smtClean="0">
                <a:solidFill>
                  <a:schemeClr val="tx1"/>
                </a:solidFill>
                <a:latin typeface="Chivo" panose="020B0604020202020204" charset="0"/>
              </a:rPr>
              <a:t>Micro-Purchase Method</a:t>
            </a:r>
          </a:p>
          <a:p>
            <a:pPr algn="ctr"/>
            <a:r>
              <a:rPr lang="en-US" sz="2000" dirty="0" smtClean="0">
                <a:solidFill>
                  <a:schemeClr val="tx1"/>
                </a:solidFill>
                <a:latin typeface="Chivo" panose="020B0604020202020204" charset="0"/>
              </a:rPr>
              <a:t>&lt;$5,000</a:t>
            </a:r>
            <a:endParaRPr lang="en-US" sz="2000" dirty="0">
              <a:solidFill>
                <a:schemeClr val="tx1"/>
              </a:solidFill>
              <a:latin typeface="Chivo" panose="020B0604020202020204" charset="0"/>
            </a:endParaRPr>
          </a:p>
        </p:txBody>
      </p:sp>
      <p:sp>
        <p:nvSpPr>
          <p:cNvPr id="13" name="Oval 12"/>
          <p:cNvSpPr/>
          <p:nvPr/>
        </p:nvSpPr>
        <p:spPr>
          <a:xfrm>
            <a:off x="3165079" y="2875370"/>
            <a:ext cx="1991537" cy="1741600"/>
          </a:xfrm>
          <a:prstGeom prst="ellipse">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rIns="0" rtlCol="0" anchor="ctr"/>
          <a:lstStyle/>
          <a:p>
            <a:pPr algn="ctr"/>
            <a:r>
              <a:rPr lang="en-US" sz="2000" dirty="0" smtClean="0">
                <a:solidFill>
                  <a:schemeClr val="tx1"/>
                </a:solidFill>
                <a:latin typeface="Chivo" panose="020B0604020202020204" charset="0"/>
              </a:rPr>
              <a:t>Small Purchase Method</a:t>
            </a:r>
          </a:p>
          <a:p>
            <a:pPr algn="ctr"/>
            <a:r>
              <a:rPr lang="en-US" sz="2000" dirty="0" smtClean="0">
                <a:solidFill>
                  <a:schemeClr val="tx1"/>
                </a:solidFill>
                <a:latin typeface="Chivo" panose="020B0604020202020204" charset="0"/>
              </a:rPr>
              <a:t>&lt;$100,000</a:t>
            </a:r>
            <a:endParaRPr lang="en-US" sz="2000" dirty="0">
              <a:solidFill>
                <a:schemeClr val="tx1"/>
              </a:solidFill>
              <a:latin typeface="Chivo" panose="020B0604020202020204" charset="0"/>
            </a:endParaRPr>
          </a:p>
        </p:txBody>
      </p:sp>
      <p:sp>
        <p:nvSpPr>
          <p:cNvPr id="14" name="Oval 13"/>
          <p:cNvSpPr/>
          <p:nvPr/>
        </p:nvSpPr>
        <p:spPr>
          <a:xfrm>
            <a:off x="5273823" y="817109"/>
            <a:ext cx="2730926" cy="1326485"/>
          </a:xfrm>
          <a:prstGeom prst="ellipse">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US" sz="2000" dirty="0" smtClean="0">
                <a:solidFill>
                  <a:schemeClr val="tx1"/>
                </a:solidFill>
                <a:latin typeface="Chivo" panose="020B0604020202020204" charset="0"/>
              </a:rPr>
              <a:t>Formal </a:t>
            </a:r>
          </a:p>
          <a:p>
            <a:pPr algn="ctr"/>
            <a:r>
              <a:rPr lang="en-US" sz="2000" dirty="0" smtClean="0">
                <a:solidFill>
                  <a:schemeClr val="tx1"/>
                </a:solidFill>
                <a:latin typeface="Chivo" panose="020B0604020202020204" charset="0"/>
              </a:rPr>
              <a:t>Procurement</a:t>
            </a:r>
          </a:p>
          <a:p>
            <a:pPr algn="ctr"/>
            <a:r>
              <a:rPr lang="en-US" sz="2000" dirty="0" smtClean="0">
                <a:solidFill>
                  <a:schemeClr val="tx1"/>
                </a:solidFill>
                <a:latin typeface="Chivo" panose="020B0604020202020204" charset="0"/>
              </a:rPr>
              <a:t>&gt;$100,000</a:t>
            </a:r>
            <a:endParaRPr lang="en-US" sz="2000" dirty="0">
              <a:solidFill>
                <a:schemeClr val="tx1"/>
              </a:solidFill>
              <a:latin typeface="Chivo" panose="020B0604020202020204" charset="0"/>
            </a:endParaRPr>
          </a:p>
        </p:txBody>
      </p:sp>
      <p:cxnSp>
        <p:nvCxnSpPr>
          <p:cNvPr id="25" name="Straight Arrow Connector 24"/>
          <p:cNvCxnSpPr/>
          <p:nvPr/>
        </p:nvCxnSpPr>
        <p:spPr>
          <a:xfrm flipH="1">
            <a:off x="2203554" y="2059123"/>
            <a:ext cx="553042" cy="61356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a:off x="3165080" y="2063291"/>
            <a:ext cx="477530" cy="60939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Google Shape;349;p16"/>
          <p:cNvSpPr txBox="1">
            <a:spLocks/>
          </p:cNvSpPr>
          <p:nvPr/>
        </p:nvSpPr>
        <p:spPr>
          <a:xfrm rot="1505333">
            <a:off x="5657247" y="2798580"/>
            <a:ext cx="2673848" cy="165946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smtClean="0">
                <a:solidFill>
                  <a:srgbClr val="FFC000"/>
                </a:solidFill>
                <a:latin typeface="Shadows Into Light Two" panose="020B0604020202020204" charset="0"/>
              </a:rPr>
              <a:t>Informal or Formal?</a:t>
            </a:r>
            <a:endParaRPr lang="en-US" sz="4000" dirty="0">
              <a:solidFill>
                <a:srgbClr val="FFC000"/>
              </a:solidFill>
              <a:latin typeface="Shadows Into Light Two" panose="020B0604020202020204" charset="0"/>
            </a:endParaRPr>
          </a:p>
        </p:txBody>
      </p:sp>
    </p:spTree>
    <p:extLst>
      <p:ext uri="{BB962C8B-B14F-4D97-AF65-F5344CB8AC3E}">
        <p14:creationId xmlns:p14="http://schemas.microsoft.com/office/powerpoint/2010/main" val="3305902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4" name="Rounded Rectangle 3"/>
          <p:cNvSpPr/>
          <p:nvPr/>
        </p:nvSpPr>
        <p:spPr>
          <a:xfrm>
            <a:off x="306551" y="566056"/>
            <a:ext cx="1638672" cy="1051790"/>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2000" dirty="0" smtClean="0">
                <a:solidFill>
                  <a:schemeClr val="tx1"/>
                </a:solidFill>
                <a:latin typeface="Chivo" panose="020B0604020202020204" charset="0"/>
              </a:rPr>
              <a:t>Identify Purchase</a:t>
            </a:r>
            <a:endParaRPr lang="en-US" sz="2000" dirty="0">
              <a:solidFill>
                <a:schemeClr val="tx1"/>
              </a:solidFill>
              <a:latin typeface="Chivo" panose="020B0604020202020204" charset="0"/>
            </a:endParaRPr>
          </a:p>
        </p:txBody>
      </p:sp>
      <p:sp>
        <p:nvSpPr>
          <p:cNvPr id="6" name="Rounded Rectangle 5"/>
          <p:cNvSpPr/>
          <p:nvPr/>
        </p:nvSpPr>
        <p:spPr>
          <a:xfrm>
            <a:off x="4883336" y="566056"/>
            <a:ext cx="1003873" cy="1051790"/>
          </a:xfrm>
          <a:prstGeom prst="round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latin typeface="Chivo" panose="020B0604020202020204" charset="0"/>
              </a:rPr>
              <a:t>Yes</a:t>
            </a:r>
            <a:endParaRPr lang="en-US" sz="2000" dirty="0">
              <a:latin typeface="Chivo" panose="020B0604020202020204" charset="0"/>
            </a:endParaRPr>
          </a:p>
        </p:txBody>
      </p:sp>
      <p:sp>
        <p:nvSpPr>
          <p:cNvPr id="12" name="Oval 11"/>
          <p:cNvSpPr/>
          <p:nvPr/>
        </p:nvSpPr>
        <p:spPr>
          <a:xfrm>
            <a:off x="6882876" y="61561"/>
            <a:ext cx="1797906" cy="1855878"/>
          </a:xfrm>
          <a:prstGeom prst="ellipse">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rIns="0" rtlCol="0" anchor="ctr"/>
          <a:lstStyle/>
          <a:p>
            <a:pPr algn="ctr"/>
            <a:r>
              <a:rPr lang="en-US" sz="2000" dirty="0" smtClean="0">
                <a:solidFill>
                  <a:schemeClr val="tx1"/>
                </a:solidFill>
                <a:latin typeface="Chivo" panose="020B0604020202020204" charset="0"/>
              </a:rPr>
              <a:t>Micro-Purchase Method</a:t>
            </a:r>
            <a:endParaRPr lang="en-US" sz="2000" dirty="0">
              <a:solidFill>
                <a:schemeClr val="tx1"/>
              </a:solidFill>
              <a:latin typeface="Chivo" panose="020B0604020202020204" charset="0"/>
            </a:endParaRPr>
          </a:p>
        </p:txBody>
      </p:sp>
      <p:sp>
        <p:nvSpPr>
          <p:cNvPr id="13" name="Oval 12"/>
          <p:cNvSpPr/>
          <p:nvPr/>
        </p:nvSpPr>
        <p:spPr>
          <a:xfrm>
            <a:off x="6904647" y="1711870"/>
            <a:ext cx="1797906" cy="1836463"/>
          </a:xfrm>
          <a:prstGeom prst="ellipse">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rIns="0" rtlCol="0" anchor="ctr"/>
          <a:lstStyle/>
          <a:p>
            <a:pPr algn="ctr"/>
            <a:r>
              <a:rPr lang="en-US" sz="2000" dirty="0" smtClean="0">
                <a:solidFill>
                  <a:schemeClr val="tx1"/>
                </a:solidFill>
                <a:latin typeface="Chivo" panose="020B0604020202020204" charset="0"/>
              </a:rPr>
              <a:t>Small Purchase Method</a:t>
            </a:r>
            <a:endParaRPr lang="en-US" sz="2000" dirty="0">
              <a:solidFill>
                <a:schemeClr val="tx1"/>
              </a:solidFill>
              <a:latin typeface="Chivo" panose="020B0604020202020204" charset="0"/>
            </a:endParaRPr>
          </a:p>
        </p:txBody>
      </p:sp>
      <p:sp>
        <p:nvSpPr>
          <p:cNvPr id="14" name="Oval 13"/>
          <p:cNvSpPr/>
          <p:nvPr/>
        </p:nvSpPr>
        <p:spPr>
          <a:xfrm>
            <a:off x="2378417" y="3068727"/>
            <a:ext cx="2434941" cy="1395484"/>
          </a:xfrm>
          <a:prstGeom prst="ellipse">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US" sz="2000" dirty="0" smtClean="0">
                <a:solidFill>
                  <a:schemeClr val="tx1"/>
                </a:solidFill>
                <a:latin typeface="Chivo" panose="020B0604020202020204" charset="0"/>
              </a:rPr>
              <a:t>Formal </a:t>
            </a:r>
          </a:p>
          <a:p>
            <a:pPr algn="ctr"/>
            <a:r>
              <a:rPr lang="en-US" sz="2000" dirty="0" smtClean="0">
                <a:solidFill>
                  <a:schemeClr val="tx1"/>
                </a:solidFill>
                <a:latin typeface="Chivo" panose="020B0604020202020204" charset="0"/>
              </a:rPr>
              <a:t>Procurement</a:t>
            </a:r>
            <a:endParaRPr lang="en-US" sz="2000" dirty="0">
              <a:solidFill>
                <a:schemeClr val="tx1"/>
              </a:solidFill>
              <a:latin typeface="Chivo" panose="020B0604020202020204" charset="0"/>
            </a:endParaRPr>
          </a:p>
        </p:txBody>
      </p:sp>
      <p:sp>
        <p:nvSpPr>
          <p:cNvPr id="15" name="Rounded Rectangle 14"/>
          <p:cNvSpPr/>
          <p:nvPr/>
        </p:nvSpPr>
        <p:spPr>
          <a:xfrm>
            <a:off x="2576804" y="566056"/>
            <a:ext cx="1638672" cy="1051790"/>
          </a:xfrm>
          <a:prstGeom prst="round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2000" dirty="0" smtClean="0">
                <a:solidFill>
                  <a:schemeClr val="tx1"/>
                </a:solidFill>
                <a:latin typeface="Chivo" panose="020B0604020202020204" charset="0"/>
              </a:rPr>
              <a:t>Is it $5,000 or less?</a:t>
            </a:r>
            <a:endParaRPr lang="en-US" sz="2000" dirty="0">
              <a:solidFill>
                <a:schemeClr val="tx1"/>
              </a:solidFill>
              <a:latin typeface="Chivo" panose="020B0604020202020204" charset="0"/>
            </a:endParaRPr>
          </a:p>
        </p:txBody>
      </p:sp>
      <p:sp>
        <p:nvSpPr>
          <p:cNvPr id="16" name="Rounded Rectangle 15"/>
          <p:cNvSpPr/>
          <p:nvPr/>
        </p:nvSpPr>
        <p:spPr>
          <a:xfrm>
            <a:off x="2576804" y="1912773"/>
            <a:ext cx="1638672" cy="1051790"/>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2000" dirty="0" smtClean="0">
                <a:solidFill>
                  <a:schemeClr val="tx1"/>
                </a:solidFill>
                <a:latin typeface="Chivo" panose="020B0604020202020204" charset="0"/>
              </a:rPr>
              <a:t>Is it $5,000- $100,000?</a:t>
            </a:r>
            <a:endParaRPr lang="en-US" sz="2000" dirty="0">
              <a:solidFill>
                <a:schemeClr val="tx1"/>
              </a:solidFill>
              <a:latin typeface="Chivo" panose="020B0604020202020204" charset="0"/>
            </a:endParaRPr>
          </a:p>
        </p:txBody>
      </p:sp>
      <p:sp>
        <p:nvSpPr>
          <p:cNvPr id="17" name="Rounded Rectangle 16"/>
          <p:cNvSpPr/>
          <p:nvPr/>
        </p:nvSpPr>
        <p:spPr>
          <a:xfrm>
            <a:off x="606812" y="1912773"/>
            <a:ext cx="1003873" cy="105179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latin typeface="Chivo" panose="020B0604020202020204" charset="0"/>
              </a:rPr>
              <a:t>No</a:t>
            </a:r>
            <a:endParaRPr lang="en-US" sz="2000" dirty="0">
              <a:latin typeface="Chivo" panose="020B0604020202020204" charset="0"/>
            </a:endParaRPr>
          </a:p>
        </p:txBody>
      </p:sp>
      <p:sp>
        <p:nvSpPr>
          <p:cNvPr id="18" name="Rounded Rectangle 17"/>
          <p:cNvSpPr/>
          <p:nvPr/>
        </p:nvSpPr>
        <p:spPr>
          <a:xfrm>
            <a:off x="4861565" y="1934544"/>
            <a:ext cx="1003873" cy="1051790"/>
          </a:xfrm>
          <a:prstGeom prst="roundRect">
            <a:avLst/>
          </a:prstGeom>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dirty="0" smtClean="0">
                <a:latin typeface="Chivo" panose="020B0604020202020204" charset="0"/>
              </a:rPr>
              <a:t>Yes</a:t>
            </a:r>
            <a:endParaRPr lang="en-US" sz="2000" dirty="0">
              <a:latin typeface="Chivo" panose="020B0604020202020204" charset="0"/>
            </a:endParaRPr>
          </a:p>
        </p:txBody>
      </p:sp>
      <p:sp>
        <p:nvSpPr>
          <p:cNvPr id="19" name="Rounded Rectangle 18"/>
          <p:cNvSpPr/>
          <p:nvPr/>
        </p:nvSpPr>
        <p:spPr>
          <a:xfrm>
            <a:off x="650354" y="3259488"/>
            <a:ext cx="1003873" cy="1051790"/>
          </a:xfrm>
          <a:prstGeom prst="roundRect">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smtClean="0">
                <a:latin typeface="Chivo" panose="020B0604020202020204" charset="0"/>
              </a:rPr>
              <a:t>No</a:t>
            </a:r>
            <a:endParaRPr lang="en-US" sz="2000" dirty="0">
              <a:latin typeface="Chivo" panose="020B0604020202020204" charset="0"/>
            </a:endParaRPr>
          </a:p>
        </p:txBody>
      </p:sp>
      <p:cxnSp>
        <p:nvCxnSpPr>
          <p:cNvPr id="21" name="Straight Arrow Connector 20"/>
          <p:cNvCxnSpPr/>
          <p:nvPr/>
        </p:nvCxnSpPr>
        <p:spPr>
          <a:xfrm>
            <a:off x="1987020" y="1225959"/>
            <a:ext cx="50152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a:off x="4300228" y="1225959"/>
            <a:ext cx="50152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a:off x="5926865" y="1225959"/>
            <a:ext cx="81876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flipH="1">
            <a:off x="1850166" y="1680620"/>
            <a:ext cx="874745" cy="4800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H="1">
            <a:off x="1850166" y="2984646"/>
            <a:ext cx="906431" cy="439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a:off x="1779802" y="2572676"/>
            <a:ext cx="72739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a:xfrm>
            <a:off x="4234915" y="2557123"/>
            <a:ext cx="50152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a:off x="5926865" y="2541570"/>
            <a:ext cx="81876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a:xfrm>
            <a:off x="1716043" y="3944269"/>
            <a:ext cx="72739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44275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3" name="Title 2"/>
          <p:cNvSpPr>
            <a:spLocks noGrp="1"/>
          </p:cNvSpPr>
          <p:nvPr>
            <p:ph type="title"/>
          </p:nvPr>
        </p:nvSpPr>
        <p:spPr/>
        <p:txBody>
          <a:bodyPr/>
          <a:lstStyle/>
          <a:p>
            <a:r>
              <a:rPr lang="en-US" sz="3200" dirty="0" smtClean="0">
                <a:solidFill>
                  <a:schemeClr val="accent1"/>
                </a:solidFill>
              </a:rPr>
              <a:t>Small Purchase: Requirements</a:t>
            </a:r>
            <a:endParaRPr lang="en-US" sz="3200" dirty="0">
              <a:solidFill>
                <a:schemeClr val="accent1"/>
              </a:solidFill>
            </a:endParaRPr>
          </a:p>
        </p:txBody>
      </p:sp>
      <p:sp>
        <p:nvSpPr>
          <p:cNvPr id="4" name="Text Placeholder 3"/>
          <p:cNvSpPr>
            <a:spLocks noGrp="1"/>
          </p:cNvSpPr>
          <p:nvPr>
            <p:ph type="body" idx="1"/>
          </p:nvPr>
        </p:nvSpPr>
        <p:spPr/>
        <p:txBody>
          <a:bodyPr/>
          <a:lstStyle/>
          <a:p>
            <a:r>
              <a:rPr lang="en-US" dirty="0" smtClean="0">
                <a:solidFill>
                  <a:schemeClr val="tx1"/>
                </a:solidFill>
              </a:rPr>
              <a:t>Develop specifications for goods or services</a:t>
            </a:r>
          </a:p>
          <a:p>
            <a:r>
              <a:rPr lang="en-US" dirty="0" smtClean="0">
                <a:solidFill>
                  <a:schemeClr val="tx1"/>
                </a:solidFill>
              </a:rPr>
              <a:t>Obtain price quotes from an adequate number of qualified sources</a:t>
            </a:r>
            <a:endParaRPr lang="en-US" dirty="0">
              <a:solidFill>
                <a:schemeClr val="tx1"/>
              </a:solidFill>
            </a:endParaRPr>
          </a:p>
        </p:txBody>
      </p:sp>
    </p:spTree>
    <p:extLst>
      <p:ext uri="{BB962C8B-B14F-4D97-AF65-F5344CB8AC3E}">
        <p14:creationId xmlns:p14="http://schemas.microsoft.com/office/powerpoint/2010/main" val="233303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1" name="Google Shape;351;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349" name="Google Shape;349;p16"/>
          <p:cNvSpPr txBox="1">
            <a:spLocks noGrp="1"/>
          </p:cNvSpPr>
          <p:nvPr>
            <p:ph type="title"/>
          </p:nvPr>
        </p:nvSpPr>
        <p:spPr>
          <a:xfrm>
            <a:off x="457199" y="260306"/>
            <a:ext cx="6846711" cy="857400"/>
          </a:xfrm>
          <a:prstGeom prst="rect">
            <a:avLst/>
          </a:prstGeom>
        </p:spPr>
        <p:txBody>
          <a:bodyPr spcFirstLastPara="1" wrap="square" lIns="91425" tIns="91425" rIns="91425" bIns="91425" anchor="b" anchorCtr="0">
            <a:noAutofit/>
          </a:bodyPr>
          <a:lstStyle/>
          <a:p>
            <a:pPr lvl="0"/>
            <a:r>
              <a:rPr lang="en" sz="3200" b="1" dirty="0" smtClean="0">
                <a:solidFill>
                  <a:schemeClr val="accent1"/>
                </a:solidFill>
              </a:rPr>
              <a:t>Today’s Topics</a:t>
            </a:r>
            <a:endParaRPr dirty="0">
              <a:solidFill>
                <a:schemeClr val="accent1"/>
              </a:solidFill>
            </a:endParaRPr>
          </a:p>
        </p:txBody>
      </p:sp>
      <p:sp>
        <p:nvSpPr>
          <p:cNvPr id="350" name="Google Shape;350;p16"/>
          <p:cNvSpPr txBox="1">
            <a:spLocks noGrp="1"/>
          </p:cNvSpPr>
          <p:nvPr>
            <p:ph type="body" idx="1"/>
          </p:nvPr>
        </p:nvSpPr>
        <p:spPr>
          <a:xfrm>
            <a:off x="96087" y="1071165"/>
            <a:ext cx="6901872" cy="1880716"/>
          </a:xfrm>
          <a:prstGeom prst="rect">
            <a:avLst/>
          </a:prstGeom>
        </p:spPr>
        <p:txBody>
          <a:bodyPr spcFirstLastPara="1" wrap="square" lIns="91425" tIns="91425" rIns="91425" bIns="91425" anchor="t" anchorCtr="0">
            <a:noAutofit/>
          </a:bodyPr>
          <a:lstStyle/>
          <a:p>
            <a:pPr marL="457200" lvl="0" indent="-393700" algn="l" rtl="0">
              <a:spcBef>
                <a:spcPts val="600"/>
              </a:spcBef>
              <a:spcAft>
                <a:spcPts val="0"/>
              </a:spcAft>
              <a:buSzPts val="2600"/>
              <a:buChar char="༝"/>
            </a:pPr>
            <a:r>
              <a:rPr lang="en-US" dirty="0" smtClean="0">
                <a:solidFill>
                  <a:schemeClr val="tx1"/>
                </a:solidFill>
                <a:latin typeface="Chivo Light" panose="020B0604020202020204" charset="0"/>
                <a:cs typeface="Times New Roman" panose="02020603050405020304" pitchFamily="18" charset="0"/>
              </a:rPr>
              <a:t>Procurement: Defined</a:t>
            </a:r>
          </a:p>
          <a:p>
            <a:pPr marL="457200" lvl="0" indent="-393700" algn="l" rtl="0">
              <a:spcBef>
                <a:spcPts val="600"/>
              </a:spcBef>
              <a:spcAft>
                <a:spcPts val="0"/>
              </a:spcAft>
              <a:buSzPts val="2600"/>
              <a:buChar char="༝"/>
            </a:pPr>
            <a:r>
              <a:rPr lang="en-US" dirty="0" smtClean="0">
                <a:solidFill>
                  <a:schemeClr val="tx1"/>
                </a:solidFill>
                <a:latin typeface="Chivo Light" panose="020B0604020202020204" charset="0"/>
                <a:cs typeface="Times New Roman" panose="02020603050405020304" pitchFamily="18" charset="0"/>
              </a:rPr>
              <a:t>Requirements: </a:t>
            </a:r>
          </a:p>
          <a:p>
            <a:pPr lvl="1">
              <a:spcBef>
                <a:spcPts val="600"/>
              </a:spcBef>
              <a:buChar char="༝"/>
            </a:pPr>
            <a:r>
              <a:rPr lang="en-US" dirty="0" smtClean="0">
                <a:solidFill>
                  <a:schemeClr val="tx1"/>
                </a:solidFill>
                <a:latin typeface="Chivo Light" panose="020B0604020202020204" charset="0"/>
                <a:cs typeface="Times New Roman" panose="02020603050405020304" pitchFamily="18" charset="0"/>
              </a:rPr>
              <a:t>Comply with procurement standards</a:t>
            </a:r>
          </a:p>
          <a:p>
            <a:pPr lvl="2">
              <a:spcBef>
                <a:spcPts val="600"/>
              </a:spcBef>
              <a:buChar char="༝"/>
            </a:pPr>
            <a:r>
              <a:rPr lang="en-US" dirty="0" smtClean="0">
                <a:solidFill>
                  <a:schemeClr val="tx1"/>
                </a:solidFill>
                <a:latin typeface="Chivo Light" panose="020B0604020202020204" charset="0"/>
                <a:cs typeface="Times New Roman" panose="02020603050405020304" pitchFamily="18" charset="0"/>
              </a:rPr>
              <a:t>Micro Purchases</a:t>
            </a:r>
          </a:p>
          <a:p>
            <a:pPr lvl="2">
              <a:spcBef>
                <a:spcPts val="600"/>
              </a:spcBef>
              <a:buChar char="༝"/>
            </a:pPr>
            <a:r>
              <a:rPr lang="en-US" dirty="0" smtClean="0">
                <a:solidFill>
                  <a:schemeClr val="tx1"/>
                </a:solidFill>
                <a:latin typeface="Chivo Light" panose="020B0604020202020204" charset="0"/>
                <a:cs typeface="Times New Roman" panose="02020603050405020304" pitchFamily="18" charset="0"/>
              </a:rPr>
              <a:t>Small Purchases</a:t>
            </a:r>
          </a:p>
          <a:p>
            <a:pPr lvl="1">
              <a:spcBef>
                <a:spcPts val="600"/>
              </a:spcBef>
              <a:buChar char="༝"/>
            </a:pPr>
            <a:r>
              <a:rPr lang="en-US" dirty="0" smtClean="0">
                <a:solidFill>
                  <a:schemeClr val="tx1"/>
                </a:solidFill>
                <a:latin typeface="Chivo Light" panose="020B0604020202020204" charset="0"/>
                <a:cs typeface="Times New Roman" panose="02020603050405020304" pitchFamily="18" charset="0"/>
              </a:rPr>
              <a:t>Develop Code of Conduct</a:t>
            </a:r>
          </a:p>
          <a:p>
            <a:pPr lvl="1">
              <a:spcBef>
                <a:spcPts val="600"/>
              </a:spcBef>
              <a:buChar char="༝"/>
            </a:pPr>
            <a:r>
              <a:rPr lang="en-US" dirty="0" smtClean="0">
                <a:solidFill>
                  <a:schemeClr val="tx1"/>
                </a:solidFill>
                <a:latin typeface="Chivo Light" panose="020B0604020202020204" charset="0"/>
                <a:cs typeface="Times New Roman" panose="02020603050405020304" pitchFamily="18" charset="0"/>
              </a:rPr>
              <a:t>Develop Procurement Procedures</a:t>
            </a:r>
            <a:endParaRPr dirty="0">
              <a:solidFill>
                <a:schemeClr val="tx1"/>
              </a:solidFill>
              <a:latin typeface="Chivo Light" panose="020B0604020202020204" charset="0"/>
              <a:cs typeface="Times New Roman" panose="02020603050405020304" pitchFamily="18" charset="0"/>
            </a:endParaRPr>
          </a:p>
        </p:txBody>
      </p:sp>
      <p:sp>
        <p:nvSpPr>
          <p:cNvPr id="5" name="Google Shape;349;p16"/>
          <p:cNvSpPr txBox="1">
            <a:spLocks/>
          </p:cNvSpPr>
          <p:nvPr/>
        </p:nvSpPr>
        <p:spPr>
          <a:xfrm>
            <a:off x="457200" y="2665157"/>
            <a:ext cx="6846711"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1pPr>
            <a:lvl2pPr marR="0" lvl="1" algn="l" rtl="0" eaLnBrk="1" hangingPunct="1">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2pPr>
            <a:lvl3pPr marR="0" lvl="2" algn="l" rtl="0" eaLnBrk="1" hangingPunct="1">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3pPr>
            <a:lvl4pPr marR="0" lvl="3" algn="l" rtl="0" eaLnBrk="1" hangingPunct="1">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4pPr>
            <a:lvl5pPr marR="0" lvl="4" algn="l" rtl="0" eaLnBrk="1" hangingPunct="1">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5pPr>
            <a:lvl6pPr marR="0" lvl="5" algn="l" rtl="0" eaLnBrk="1" hangingPunct="1">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6pPr>
            <a:lvl7pPr marR="0" lvl="6" algn="l" rtl="0" eaLnBrk="1" hangingPunct="1">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7pPr>
            <a:lvl8pPr marR="0" lvl="7" algn="l" rtl="0" eaLnBrk="1" hangingPunct="1">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8pPr>
            <a:lvl9pPr marR="0" lvl="8" algn="l" rtl="0" eaLnBrk="1" hangingPunct="1">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9pPr>
          </a:lstStyle>
          <a:p>
            <a:endParaRPr lang="en-US" dirty="0">
              <a:solidFill>
                <a:srgbClr val="FFC000"/>
              </a:solidFill>
            </a:endParaRPr>
          </a:p>
        </p:txBody>
      </p:sp>
      <p:sp>
        <p:nvSpPr>
          <p:cNvPr id="6" name="Google Shape;350;p16"/>
          <p:cNvSpPr txBox="1">
            <a:spLocks/>
          </p:cNvSpPr>
          <p:nvPr/>
        </p:nvSpPr>
        <p:spPr>
          <a:xfrm>
            <a:off x="457200" y="3319823"/>
            <a:ext cx="6314303" cy="18807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eaLnBrk="1" hangingPunct="1">
              <a:lnSpc>
                <a:spcPct val="100000"/>
              </a:lnSpc>
              <a:spcBef>
                <a:spcPts val="600"/>
              </a:spcBef>
              <a:spcAft>
                <a:spcPts val="0"/>
              </a:spcAft>
              <a:buClr>
                <a:srgbClr val="FFA105"/>
              </a:buClr>
              <a:buSzPts val="2600"/>
              <a:buFont typeface="Chivo Light"/>
              <a:buChar char="༝"/>
              <a:defRPr sz="2600" b="0" i="0" u="none" strike="noStrike" cap="none">
                <a:solidFill>
                  <a:srgbClr val="65677F"/>
                </a:solidFill>
                <a:latin typeface="Chivo Light"/>
                <a:ea typeface="Chivo Light"/>
                <a:cs typeface="Chivo Light"/>
                <a:sym typeface="Chivo Light"/>
              </a:defRPr>
            </a:lvl1pPr>
            <a:lvl2pPr marL="914400" marR="0" lvl="1" indent="-393700" algn="l" rtl="0" eaLnBrk="1" hangingPunct="1">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2pPr>
            <a:lvl3pPr marL="1371600" marR="0" lvl="2" indent="-393700" algn="l" rtl="0" eaLnBrk="1" hangingPunct="1">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3pPr>
            <a:lvl4pPr marL="1828800" marR="0" lvl="3" indent="-393700" algn="l" rtl="0" eaLnBrk="1" hangingPunct="1">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4pPr>
            <a:lvl5pPr marL="2286000" marR="0" lvl="4" indent="-393700" algn="l" rtl="0" eaLnBrk="1" hangingPunct="1">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5pPr>
            <a:lvl6pPr marL="2743200" marR="0" lvl="5" indent="-393700" algn="l" rtl="0" eaLnBrk="1" hangingPunct="1">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6pPr>
            <a:lvl7pPr marL="3200400" marR="0" lvl="6" indent="-393700" algn="l" rtl="0" eaLnBrk="1" hangingPunct="1">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7pPr>
            <a:lvl8pPr marL="3657600" marR="0" lvl="7" indent="-393700" algn="l" rtl="0" eaLnBrk="1" hangingPunct="1">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8pPr>
            <a:lvl9pPr marL="4114800" marR="0" lvl="8" indent="-393700" algn="l" rtl="0" eaLnBrk="1" hangingPunct="1">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9pPr>
          </a:lstStyle>
          <a:p>
            <a:endParaRPr lang="en-US" dirty="0" smtClean="0">
              <a:latin typeface="Chivo Light" panose="020B0604020202020204" charset="0"/>
              <a:cs typeface="Times New Roman" panose="02020603050405020304" pitchFamily="18" charset="0"/>
            </a:endParaRPr>
          </a:p>
        </p:txBody>
      </p:sp>
    </p:spTree>
    <p:extLst>
      <p:ext uri="{BB962C8B-B14F-4D97-AF65-F5344CB8AC3E}">
        <p14:creationId xmlns:p14="http://schemas.microsoft.com/office/powerpoint/2010/main" val="12954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2"/>
          <p:cNvSpPr txBox="1">
            <a:spLocks noGrp="1"/>
          </p:cNvSpPr>
          <p:nvPr>
            <p:ph type="title"/>
          </p:nvPr>
        </p:nvSpPr>
        <p:spPr>
          <a:xfrm>
            <a:off x="346386" y="341714"/>
            <a:ext cx="6288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solidFill>
                  <a:schemeClr val="accent1"/>
                </a:solidFill>
              </a:rPr>
              <a:t>Small Purchase: Requirements</a:t>
            </a:r>
            <a:endParaRPr dirty="0">
              <a:solidFill>
                <a:schemeClr val="accent1"/>
              </a:solidFill>
            </a:endParaRPr>
          </a:p>
        </p:txBody>
      </p:sp>
      <p:sp>
        <p:nvSpPr>
          <p:cNvPr id="399" name="Google Shape;399;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graphicFrame>
        <p:nvGraphicFramePr>
          <p:cNvPr id="2" name="Diagram 1"/>
          <p:cNvGraphicFramePr/>
          <p:nvPr>
            <p:extLst>
              <p:ext uri="{D42A27DB-BD31-4B8C-83A1-F6EECF244321}">
                <p14:modId xmlns:p14="http://schemas.microsoft.com/office/powerpoint/2010/main" val="1641855619"/>
              </p:ext>
            </p:extLst>
          </p:nvPr>
        </p:nvGraphicFramePr>
        <p:xfrm>
          <a:off x="539646" y="1349113"/>
          <a:ext cx="5681272" cy="3400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5877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818" y="271129"/>
            <a:ext cx="6288300" cy="857400"/>
          </a:xfrm>
        </p:spPr>
        <p:txBody>
          <a:bodyPr/>
          <a:lstStyle/>
          <a:p>
            <a:r>
              <a:rPr lang="en-US" dirty="0" smtClean="0">
                <a:solidFill>
                  <a:schemeClr val="accent1"/>
                </a:solidFill>
              </a:rPr>
              <a:t>Small Purchase: Vended Meals</a:t>
            </a:r>
            <a:endParaRPr lang="en-US" dirty="0">
              <a:solidFill>
                <a:schemeClr val="accent1"/>
              </a:solidFill>
            </a:endParaRPr>
          </a:p>
        </p:txBody>
      </p:sp>
      <p:sp>
        <p:nvSpPr>
          <p:cNvPr id="3" name="Text Placeholder 2"/>
          <p:cNvSpPr>
            <a:spLocks noGrp="1"/>
          </p:cNvSpPr>
          <p:nvPr>
            <p:ph type="body" idx="1"/>
          </p:nvPr>
        </p:nvSpPr>
        <p:spPr>
          <a:solidFill>
            <a:schemeClr val="accent1">
              <a:lumMod val="20000"/>
              <a:lumOff val="80000"/>
            </a:schemeClr>
          </a:solidFill>
        </p:spPr>
        <p:txBody>
          <a:bodyPr/>
          <a:lstStyle/>
          <a:p>
            <a:pPr marL="114300" indent="0">
              <a:buNone/>
            </a:pPr>
            <a:endParaRPr lang="en-US" sz="1900" dirty="0" smtClean="0">
              <a:solidFill>
                <a:schemeClr val="tx1"/>
              </a:solidFill>
            </a:endParaRPr>
          </a:p>
          <a:p>
            <a:pPr marL="114300" indent="0">
              <a:buNone/>
            </a:pPr>
            <a:r>
              <a:rPr lang="en-US" sz="1900" dirty="0" smtClean="0">
                <a:solidFill>
                  <a:schemeClr val="tx1"/>
                </a:solidFill>
              </a:rPr>
              <a:t>Develop specifications for meals</a:t>
            </a:r>
            <a:endParaRPr lang="en-US" sz="1900" dirty="0">
              <a:solidFill>
                <a:schemeClr val="tx1"/>
              </a:solidFill>
            </a:endParaRPr>
          </a:p>
        </p:txBody>
      </p:sp>
      <p:sp>
        <p:nvSpPr>
          <p:cNvPr id="4" name="Text Placeholder 3"/>
          <p:cNvSpPr>
            <a:spLocks noGrp="1"/>
          </p:cNvSpPr>
          <p:nvPr>
            <p:ph type="body" idx="2"/>
          </p:nvPr>
        </p:nvSpPr>
        <p:spPr>
          <a:solidFill>
            <a:schemeClr val="accent1">
              <a:lumMod val="20000"/>
              <a:lumOff val="80000"/>
            </a:schemeClr>
          </a:solidFill>
        </p:spPr>
        <p:txBody>
          <a:bodyPr/>
          <a:lstStyle/>
          <a:p>
            <a:pPr marL="114300" indent="0">
              <a:buNone/>
            </a:pPr>
            <a:endParaRPr lang="en-US" sz="1900" dirty="0" smtClean="0">
              <a:solidFill>
                <a:schemeClr val="tx1"/>
              </a:solidFill>
            </a:endParaRPr>
          </a:p>
          <a:p>
            <a:pPr marL="114300" indent="0">
              <a:buNone/>
            </a:pPr>
            <a:r>
              <a:rPr lang="en-US" sz="1900" dirty="0" smtClean="0">
                <a:solidFill>
                  <a:schemeClr val="tx1"/>
                </a:solidFill>
              </a:rPr>
              <a:t>Determine other terms and conditions for a 1 year contract</a:t>
            </a:r>
            <a:endParaRPr lang="en-US" sz="1900" dirty="0">
              <a:solidFill>
                <a:schemeClr val="tx1"/>
              </a:solidFill>
            </a:endParaRPr>
          </a:p>
        </p:txBody>
      </p:sp>
      <p:sp>
        <p:nvSpPr>
          <p:cNvPr id="5" name="Text Placeholder 4"/>
          <p:cNvSpPr>
            <a:spLocks noGrp="1"/>
          </p:cNvSpPr>
          <p:nvPr>
            <p:ph type="body" idx="3"/>
          </p:nvPr>
        </p:nvSpPr>
        <p:spPr>
          <a:solidFill>
            <a:schemeClr val="accent1">
              <a:lumMod val="20000"/>
              <a:lumOff val="80000"/>
            </a:schemeClr>
          </a:solidFill>
        </p:spPr>
        <p:txBody>
          <a:bodyPr/>
          <a:lstStyle/>
          <a:p>
            <a:pPr marL="114300" indent="0">
              <a:buNone/>
            </a:pPr>
            <a:endParaRPr lang="en-US" sz="1900" dirty="0" smtClean="0">
              <a:solidFill>
                <a:schemeClr val="tx1"/>
              </a:solidFill>
            </a:endParaRPr>
          </a:p>
          <a:p>
            <a:pPr marL="114300" indent="0">
              <a:buNone/>
            </a:pPr>
            <a:r>
              <a:rPr lang="en-US" sz="1900" dirty="0" smtClean="0">
                <a:solidFill>
                  <a:schemeClr val="tx1"/>
                </a:solidFill>
              </a:rPr>
              <a:t>Consider taste testing—pass or fail</a:t>
            </a:r>
            <a:endParaRPr lang="en-US" sz="1900" dirty="0">
              <a:solidFill>
                <a:schemeClr val="tx1"/>
              </a:solidFill>
            </a:endParaRP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7" name="Oval 6"/>
          <p:cNvSpPr/>
          <p:nvPr/>
        </p:nvSpPr>
        <p:spPr>
          <a:xfrm>
            <a:off x="294493" y="1294638"/>
            <a:ext cx="614596" cy="569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7200" y="1294638"/>
            <a:ext cx="629587" cy="584775"/>
          </a:xfrm>
          <a:prstGeom prst="rect">
            <a:avLst/>
          </a:prstGeom>
          <a:noFill/>
        </p:spPr>
        <p:txBody>
          <a:bodyPr wrap="square" rtlCol="0">
            <a:spAutoFit/>
          </a:bodyPr>
          <a:lstStyle/>
          <a:p>
            <a:r>
              <a:rPr lang="en-US" sz="3200" dirty="0" smtClean="0">
                <a:solidFill>
                  <a:schemeClr val="bg1"/>
                </a:solidFill>
                <a:latin typeface="Shadows Into Light Two" panose="020B0604020202020204" charset="0"/>
              </a:rPr>
              <a:t>1</a:t>
            </a:r>
            <a:endParaRPr lang="en-US" sz="3200" dirty="0">
              <a:solidFill>
                <a:schemeClr val="bg1"/>
              </a:solidFill>
              <a:latin typeface="Shadows Into Light Two" panose="020B0604020202020204" charset="0"/>
            </a:endParaRPr>
          </a:p>
        </p:txBody>
      </p:sp>
      <p:sp>
        <p:nvSpPr>
          <p:cNvPr id="9" name="Oval 8"/>
          <p:cNvSpPr/>
          <p:nvPr/>
        </p:nvSpPr>
        <p:spPr>
          <a:xfrm>
            <a:off x="2425170" y="1306807"/>
            <a:ext cx="614596" cy="569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72886" y="1323398"/>
            <a:ext cx="629587" cy="584775"/>
          </a:xfrm>
          <a:prstGeom prst="rect">
            <a:avLst/>
          </a:prstGeom>
          <a:noFill/>
        </p:spPr>
        <p:txBody>
          <a:bodyPr wrap="square" rtlCol="0">
            <a:spAutoFit/>
          </a:bodyPr>
          <a:lstStyle/>
          <a:p>
            <a:r>
              <a:rPr lang="en-US" sz="3200" dirty="0" smtClean="0">
                <a:solidFill>
                  <a:schemeClr val="bg1"/>
                </a:solidFill>
                <a:latin typeface="Shadows Into Light Two" panose="020B0604020202020204" charset="0"/>
              </a:rPr>
              <a:t>2</a:t>
            </a:r>
            <a:endParaRPr lang="en-US" sz="3200" dirty="0">
              <a:solidFill>
                <a:schemeClr val="bg1"/>
              </a:solidFill>
              <a:latin typeface="Shadows Into Light Two" panose="020B0604020202020204" charset="0"/>
            </a:endParaRPr>
          </a:p>
        </p:txBody>
      </p:sp>
      <p:sp>
        <p:nvSpPr>
          <p:cNvPr id="11" name="Oval 10"/>
          <p:cNvSpPr/>
          <p:nvPr/>
        </p:nvSpPr>
        <p:spPr>
          <a:xfrm>
            <a:off x="4555847" y="1293419"/>
            <a:ext cx="614596" cy="569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658485" y="1311071"/>
            <a:ext cx="629587" cy="584775"/>
          </a:xfrm>
          <a:prstGeom prst="rect">
            <a:avLst/>
          </a:prstGeom>
          <a:noFill/>
        </p:spPr>
        <p:txBody>
          <a:bodyPr wrap="square" rtlCol="0">
            <a:spAutoFit/>
          </a:bodyPr>
          <a:lstStyle/>
          <a:p>
            <a:r>
              <a:rPr lang="en-US" sz="3200" dirty="0">
                <a:solidFill>
                  <a:schemeClr val="bg1"/>
                </a:solidFill>
                <a:latin typeface="Shadows Into Light Two" panose="020B0604020202020204" charset="0"/>
              </a:rPr>
              <a:t>3</a:t>
            </a:r>
          </a:p>
        </p:txBody>
      </p:sp>
      <p:sp>
        <p:nvSpPr>
          <p:cNvPr id="15" name="Pentagon 14"/>
          <p:cNvSpPr/>
          <p:nvPr/>
        </p:nvSpPr>
        <p:spPr>
          <a:xfrm>
            <a:off x="227779" y="3507698"/>
            <a:ext cx="4512442" cy="524656"/>
          </a:xfrm>
          <a:prstGeom prst="homePlate">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94493" y="3597639"/>
            <a:ext cx="4261354" cy="400110"/>
          </a:xfrm>
          <a:prstGeom prst="rect">
            <a:avLst/>
          </a:prstGeom>
          <a:noFill/>
        </p:spPr>
        <p:txBody>
          <a:bodyPr wrap="square" rtlCol="0">
            <a:spAutoFit/>
          </a:bodyPr>
          <a:lstStyle/>
          <a:p>
            <a:r>
              <a:rPr lang="en-US" sz="2000" dirty="0" smtClean="0">
                <a:latin typeface="Shadows Into Light Two" panose="020B0604020202020204" charset="0"/>
              </a:rPr>
              <a:t>Remember: Choose lowest priced quote!</a:t>
            </a:r>
            <a:endParaRPr lang="en-US" sz="2000" dirty="0">
              <a:latin typeface="Shadows Into Light Two" panose="020B0604020202020204" charset="0"/>
            </a:endParaRPr>
          </a:p>
        </p:txBody>
      </p:sp>
      <p:sp>
        <p:nvSpPr>
          <p:cNvPr id="17" name="Pentagon 16"/>
          <p:cNvSpPr/>
          <p:nvPr/>
        </p:nvSpPr>
        <p:spPr>
          <a:xfrm>
            <a:off x="1279589" y="4134079"/>
            <a:ext cx="4512442" cy="524656"/>
          </a:xfrm>
          <a:prstGeom prst="homePlate">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346303" y="4224020"/>
            <a:ext cx="4261354" cy="400110"/>
          </a:xfrm>
          <a:prstGeom prst="rect">
            <a:avLst/>
          </a:prstGeom>
          <a:noFill/>
        </p:spPr>
        <p:txBody>
          <a:bodyPr wrap="square" rtlCol="0">
            <a:spAutoFit/>
          </a:bodyPr>
          <a:lstStyle/>
          <a:p>
            <a:r>
              <a:rPr lang="en-US" sz="2000" dirty="0" smtClean="0">
                <a:latin typeface="Shadows Into Light Two" panose="020B0604020202020204" charset="0"/>
              </a:rPr>
              <a:t>Remember: Maintain all documentation!</a:t>
            </a:r>
            <a:endParaRPr lang="en-US" sz="2000" dirty="0">
              <a:latin typeface="Shadows Into Light Two" panose="020B0604020202020204" charset="0"/>
            </a:endParaRPr>
          </a:p>
        </p:txBody>
      </p:sp>
    </p:spTree>
    <p:extLst>
      <p:ext uri="{BB962C8B-B14F-4D97-AF65-F5344CB8AC3E}">
        <p14:creationId xmlns:p14="http://schemas.microsoft.com/office/powerpoint/2010/main" val="109447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1518356" y="1230490"/>
            <a:ext cx="649111" cy="722489"/>
          </a:xfrm>
          <a:prstGeom prst="flowChartConnector">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6994" y="739551"/>
            <a:ext cx="4637700" cy="2318700"/>
          </a:xfrm>
        </p:spPr>
        <p:txBody>
          <a:bodyPr/>
          <a:lstStyle/>
          <a:p>
            <a:pPr algn="ctr"/>
            <a:r>
              <a:rPr lang="en-US" sz="8000" dirty="0" smtClean="0">
                <a:solidFill>
                  <a:schemeClr val="accent1"/>
                </a:solidFill>
              </a:rPr>
              <a:t>Activity</a:t>
            </a:r>
            <a:endParaRPr lang="en-US" sz="8000" dirty="0">
              <a:solidFill>
                <a:schemeClr val="accent1"/>
              </a:solidFill>
            </a:endParaRPr>
          </a:p>
        </p:txBody>
      </p:sp>
      <p:sp>
        <p:nvSpPr>
          <p:cNvPr id="3" name="TextBox 2"/>
          <p:cNvSpPr txBox="1"/>
          <p:nvPr/>
        </p:nvSpPr>
        <p:spPr>
          <a:xfrm>
            <a:off x="1630041" y="2587098"/>
            <a:ext cx="4616971" cy="1200329"/>
          </a:xfrm>
          <a:prstGeom prst="rect">
            <a:avLst/>
          </a:prstGeom>
          <a:noFill/>
        </p:spPr>
        <p:txBody>
          <a:bodyPr wrap="square" rtlCol="0">
            <a:spAutoFit/>
          </a:bodyPr>
          <a:lstStyle/>
          <a:p>
            <a:r>
              <a:rPr lang="en-US" sz="2400" dirty="0" smtClean="0">
                <a:solidFill>
                  <a:schemeClr val="tx1"/>
                </a:solidFill>
                <a:latin typeface="Chivo" panose="020B0604020202020204" charset="0"/>
              </a:rPr>
              <a:t>Stop at each station and determine the required procurement procedures</a:t>
            </a:r>
            <a:endParaRPr lang="en-US" sz="2400" dirty="0">
              <a:solidFill>
                <a:schemeClr val="tx1"/>
              </a:solidFill>
              <a:latin typeface="Chivo" panose="020B0604020202020204" charset="0"/>
            </a:endParaRPr>
          </a:p>
        </p:txBody>
      </p:sp>
      <p:sp>
        <p:nvSpPr>
          <p:cNvPr id="5" name="Flowchart: Connector 4"/>
          <p:cNvSpPr/>
          <p:nvPr/>
        </p:nvSpPr>
        <p:spPr>
          <a:xfrm>
            <a:off x="1459089" y="1746501"/>
            <a:ext cx="383822" cy="304800"/>
          </a:xfrm>
          <a:prstGeom prst="flowChartConnector">
            <a:avLst/>
          </a:prstGeom>
          <a:solidFill>
            <a:srgbClr val="92D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527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1" name="Google Shape;351;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349" name="Google Shape;349;p16"/>
          <p:cNvSpPr txBox="1">
            <a:spLocks noGrp="1"/>
          </p:cNvSpPr>
          <p:nvPr>
            <p:ph type="title"/>
          </p:nvPr>
        </p:nvSpPr>
        <p:spPr>
          <a:xfrm>
            <a:off x="457199" y="260306"/>
            <a:ext cx="6846711" cy="857400"/>
          </a:xfrm>
          <a:prstGeom prst="rect">
            <a:avLst/>
          </a:prstGeom>
        </p:spPr>
        <p:txBody>
          <a:bodyPr spcFirstLastPara="1" wrap="square" lIns="91425" tIns="91425" rIns="91425" bIns="91425" anchor="b" anchorCtr="0">
            <a:noAutofit/>
          </a:bodyPr>
          <a:lstStyle/>
          <a:p>
            <a:pPr lvl="0"/>
            <a:r>
              <a:rPr lang="en" sz="3200" b="1" dirty="0" smtClean="0">
                <a:solidFill>
                  <a:schemeClr val="accent1"/>
                </a:solidFill>
              </a:rPr>
              <a:t>Procurement Requirements</a:t>
            </a:r>
            <a:endParaRPr dirty="0">
              <a:solidFill>
                <a:schemeClr val="accent1"/>
              </a:solidFill>
            </a:endParaRPr>
          </a:p>
        </p:txBody>
      </p:sp>
      <p:sp>
        <p:nvSpPr>
          <p:cNvPr id="350" name="Google Shape;350;p16"/>
          <p:cNvSpPr txBox="1">
            <a:spLocks noGrp="1"/>
          </p:cNvSpPr>
          <p:nvPr>
            <p:ph type="body" idx="1"/>
          </p:nvPr>
        </p:nvSpPr>
        <p:spPr>
          <a:xfrm>
            <a:off x="457199" y="1117706"/>
            <a:ext cx="6314303" cy="1880716"/>
          </a:xfrm>
          <a:prstGeom prst="rect">
            <a:avLst/>
          </a:prstGeom>
        </p:spPr>
        <p:txBody>
          <a:bodyPr spcFirstLastPara="1" wrap="square" lIns="91425" tIns="91425" rIns="91425" bIns="91425" anchor="t" anchorCtr="0">
            <a:noAutofit/>
          </a:bodyPr>
          <a:lstStyle/>
          <a:p>
            <a:pPr marL="457200" lvl="0" indent="-393700" algn="l" rtl="0">
              <a:spcBef>
                <a:spcPts val="600"/>
              </a:spcBef>
              <a:spcAft>
                <a:spcPts val="0"/>
              </a:spcAft>
              <a:buSzPts val="2600"/>
              <a:buChar char="༝"/>
            </a:pPr>
            <a:r>
              <a:rPr lang="en-US" dirty="0" smtClean="0">
                <a:solidFill>
                  <a:schemeClr val="tx1"/>
                </a:solidFill>
                <a:latin typeface="Chivo Light" panose="020B0604020202020204" charset="0"/>
                <a:cs typeface="Times New Roman" panose="02020603050405020304" pitchFamily="18" charset="0"/>
              </a:rPr>
              <a:t>Comply with procurement standards</a:t>
            </a:r>
          </a:p>
          <a:p>
            <a:pPr marL="457200" lvl="0" indent="-393700" algn="l" rtl="0">
              <a:spcBef>
                <a:spcPts val="600"/>
              </a:spcBef>
              <a:spcAft>
                <a:spcPts val="0"/>
              </a:spcAft>
              <a:buSzPts val="2600"/>
              <a:buChar char="༝"/>
            </a:pPr>
            <a:r>
              <a:rPr lang="en-US" dirty="0" smtClean="0">
                <a:solidFill>
                  <a:schemeClr val="tx1"/>
                </a:solidFill>
                <a:latin typeface="Chivo Light" panose="020B0604020202020204" charset="0"/>
                <a:cs typeface="Times New Roman" panose="02020603050405020304" pitchFamily="18" charset="0"/>
              </a:rPr>
              <a:t>Develop Code of Conduct</a:t>
            </a:r>
          </a:p>
          <a:p>
            <a:pPr lvl="1">
              <a:spcBef>
                <a:spcPts val="600"/>
              </a:spcBef>
              <a:buChar char="༝"/>
            </a:pPr>
            <a:r>
              <a:rPr lang="en-US" sz="1800" dirty="0" smtClean="0">
                <a:solidFill>
                  <a:schemeClr val="tx1"/>
                </a:solidFill>
                <a:latin typeface="Chivo Light" panose="020B0604020202020204" charset="0"/>
                <a:cs typeface="Times New Roman" panose="02020603050405020304" pitchFamily="18" charset="0"/>
              </a:rPr>
              <a:t>Conflict of Interest</a:t>
            </a:r>
          </a:p>
          <a:p>
            <a:pPr lvl="1">
              <a:spcBef>
                <a:spcPts val="600"/>
              </a:spcBef>
              <a:buChar char="༝"/>
            </a:pPr>
            <a:r>
              <a:rPr lang="en-US" sz="1800" dirty="0" smtClean="0">
                <a:solidFill>
                  <a:schemeClr val="tx1"/>
                </a:solidFill>
                <a:latin typeface="Chivo Light" panose="020B0604020202020204" charset="0"/>
                <a:cs typeface="Times New Roman" panose="02020603050405020304" pitchFamily="18" charset="0"/>
              </a:rPr>
              <a:t>Gratuities, Favors, or Gifts</a:t>
            </a:r>
          </a:p>
          <a:p>
            <a:pPr lvl="1">
              <a:spcBef>
                <a:spcPts val="600"/>
              </a:spcBef>
              <a:buChar char="༝"/>
            </a:pPr>
            <a:r>
              <a:rPr lang="en-US" sz="1800" dirty="0" smtClean="0">
                <a:solidFill>
                  <a:schemeClr val="tx1"/>
                </a:solidFill>
                <a:latin typeface="Chivo Light" panose="020B0604020202020204" charset="0"/>
                <a:cs typeface="Times New Roman" panose="02020603050405020304" pitchFamily="18" charset="0"/>
              </a:rPr>
              <a:t>Organizational Conflicts of Interest</a:t>
            </a:r>
          </a:p>
          <a:p>
            <a:pPr marL="457200" lvl="0" indent="-393700" algn="l" rtl="0">
              <a:spcBef>
                <a:spcPts val="600"/>
              </a:spcBef>
              <a:spcAft>
                <a:spcPts val="0"/>
              </a:spcAft>
              <a:buSzPts val="2600"/>
              <a:buChar char="༝"/>
            </a:pPr>
            <a:r>
              <a:rPr lang="en-US" dirty="0" smtClean="0">
                <a:solidFill>
                  <a:schemeClr val="tx1"/>
                </a:solidFill>
                <a:latin typeface="Chivo Light" panose="020B0604020202020204" charset="0"/>
                <a:cs typeface="Times New Roman" panose="02020603050405020304" pitchFamily="18" charset="0"/>
              </a:rPr>
              <a:t>Develop Procurement Procedures</a:t>
            </a:r>
            <a:endParaRPr dirty="0">
              <a:solidFill>
                <a:schemeClr val="tx1"/>
              </a:solidFill>
              <a:latin typeface="Chivo Light" panose="020B0604020202020204" charset="0"/>
              <a:cs typeface="Times New Roman" panose="02020603050405020304" pitchFamily="18" charset="0"/>
            </a:endParaRPr>
          </a:p>
        </p:txBody>
      </p:sp>
      <p:sp>
        <p:nvSpPr>
          <p:cNvPr id="2" name="Rounded Rectangle 1"/>
          <p:cNvSpPr/>
          <p:nvPr/>
        </p:nvSpPr>
        <p:spPr>
          <a:xfrm>
            <a:off x="558799" y="2105842"/>
            <a:ext cx="5066779" cy="1540702"/>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21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514350" indent="-285750">
              <a:buFont typeface="Chivo Light" panose="020B0604020202020204" charset="0"/>
              <a:buChar char="×"/>
            </a:pPr>
            <a:endParaRPr lang="en-US" dirty="0"/>
          </a:p>
          <a:p>
            <a:pPr marL="514350" indent="-285750">
              <a:buFont typeface="Chivo Light" panose="020B0604020202020204" charset="0"/>
              <a:buChar char="×"/>
            </a:pP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4" name="Google Shape;349;p16"/>
          <p:cNvSpPr txBox="1">
            <a:spLocks/>
          </p:cNvSpPr>
          <p:nvPr/>
        </p:nvSpPr>
        <p:spPr>
          <a:xfrm>
            <a:off x="789927" y="441864"/>
            <a:ext cx="6846711" cy="8574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dirty="0" smtClean="0">
                <a:solidFill>
                  <a:schemeClr val="accent1"/>
                </a:solidFill>
                <a:latin typeface="Shadows Into Light Two" panose="020B0604020202020204" charset="0"/>
              </a:rPr>
              <a:t>Code of Conduct</a:t>
            </a:r>
            <a:endParaRPr lang="en-US" sz="1600" dirty="0">
              <a:solidFill>
                <a:schemeClr val="accent1"/>
              </a:solidFill>
              <a:latin typeface="Shadows Into Light Two" panose="020B0604020202020204" charset="0"/>
            </a:endParaRPr>
          </a:p>
        </p:txBody>
      </p:sp>
      <p:sp>
        <p:nvSpPr>
          <p:cNvPr id="5" name="Content Placeholder 5"/>
          <p:cNvSpPr txBox="1">
            <a:spLocks/>
          </p:cNvSpPr>
          <p:nvPr/>
        </p:nvSpPr>
        <p:spPr>
          <a:xfrm>
            <a:off x="562361" y="976170"/>
            <a:ext cx="3377329" cy="3197820"/>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228600" algn="ctr" rtl="0">
              <a:lnSpc>
                <a:spcPct val="100000"/>
              </a:lnSpc>
              <a:spcBef>
                <a:spcPts val="360"/>
              </a:spcBef>
              <a:spcAft>
                <a:spcPts val="0"/>
              </a:spcAft>
              <a:buClr>
                <a:srgbClr val="FFA105"/>
              </a:buClr>
              <a:buSzPts val="1800"/>
              <a:buFont typeface="Chivo Light"/>
              <a:buNone/>
              <a:defRPr sz="1800" b="0" i="0" u="none" strike="noStrike" cap="none">
                <a:solidFill>
                  <a:srgbClr val="65677F"/>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9pPr>
          </a:lstStyle>
          <a:p>
            <a:pPr>
              <a:spcBef>
                <a:spcPts val="0"/>
              </a:spcBef>
            </a:pPr>
            <a:endParaRPr lang="en-US" sz="2250" dirty="0" smtClean="0">
              <a:solidFill>
                <a:schemeClr val="tx1"/>
              </a:solidFill>
              <a:latin typeface="Shadows Into Light Two" panose="020B0604020202020204" charset="0"/>
              <a:cs typeface="Arial" panose="020B0604020202020204" pitchFamily="34" charset="0"/>
            </a:endParaRPr>
          </a:p>
          <a:p>
            <a:pPr marL="228600" indent="0" algn="l">
              <a:spcBef>
                <a:spcPts val="0"/>
              </a:spcBef>
            </a:pPr>
            <a:r>
              <a:rPr lang="en-US" sz="2250" dirty="0" smtClean="0">
                <a:solidFill>
                  <a:schemeClr val="tx1"/>
                </a:solidFill>
                <a:latin typeface="Shadows Into Light Two" panose="020B0604020202020204" charset="0"/>
                <a:cs typeface="Arial" panose="020B0604020202020204" pitchFamily="34" charset="0"/>
              </a:rPr>
              <a:t>Requirement: </a:t>
            </a:r>
            <a:r>
              <a:rPr lang="en-US" sz="2250" dirty="0" smtClean="0">
                <a:solidFill>
                  <a:schemeClr val="tx1"/>
                </a:solidFill>
                <a:latin typeface="Chivo Light" panose="020B0604020202020204" charset="0"/>
                <a:cs typeface="Arial" panose="020B0604020202020204" pitchFamily="34" charset="0"/>
              </a:rPr>
              <a:t>All organizations must have and maintain a written code of conduct</a:t>
            </a:r>
            <a:r>
              <a:rPr lang="en-US" sz="2250" b="1" dirty="0" smtClean="0">
                <a:solidFill>
                  <a:schemeClr val="tx1"/>
                </a:solidFill>
                <a:latin typeface="Chivo Light" panose="020B0604020202020204" charset="0"/>
                <a:cs typeface="Arial" panose="020B0604020202020204" pitchFamily="34" charset="0"/>
              </a:rPr>
              <a:t> </a:t>
            </a:r>
            <a:r>
              <a:rPr lang="en-US" sz="2250" dirty="0" smtClean="0">
                <a:solidFill>
                  <a:schemeClr val="tx1"/>
                </a:solidFill>
                <a:latin typeface="Chivo Light" panose="020B0604020202020204" charset="0"/>
                <a:cs typeface="Arial" panose="020B0604020202020204" pitchFamily="34" charset="0"/>
              </a:rPr>
              <a:t>that is shared with relevant employees and officers.</a:t>
            </a:r>
          </a:p>
          <a:p>
            <a:pPr marL="561975" indent="-342900">
              <a:spcBef>
                <a:spcPts val="0"/>
              </a:spcBef>
              <a:buFont typeface="Arial" panose="020B0604020202020204" pitchFamily="34" charset="0"/>
              <a:buChar char="×"/>
            </a:pPr>
            <a:endParaRPr lang="en-US" sz="2250" dirty="0" smtClean="0">
              <a:solidFill>
                <a:schemeClr val="tx1"/>
              </a:solidFill>
              <a:latin typeface="Arial" panose="020B0604020202020204" pitchFamily="34" charset="0"/>
              <a:cs typeface="Arial" panose="020B0604020202020204" pitchFamily="34" charset="0"/>
            </a:endParaRPr>
          </a:p>
          <a:p>
            <a:pPr marL="219075" indent="0">
              <a:spcBef>
                <a:spcPts val="0"/>
              </a:spcBef>
            </a:pPr>
            <a:endParaRPr lang="en-US" sz="2250" dirty="0" smtClean="0">
              <a:solidFill>
                <a:schemeClr val="tx1"/>
              </a:solidFill>
              <a:latin typeface="Arial" panose="020B0604020202020204" pitchFamily="34" charset="0"/>
              <a:cs typeface="Arial" panose="020B0604020202020204" pitchFamily="34" charset="0"/>
            </a:endParaRPr>
          </a:p>
          <a:p>
            <a:pPr marL="0" indent="0">
              <a:spcBef>
                <a:spcPts val="0"/>
              </a:spcBef>
            </a:pPr>
            <a:endParaRPr lang="en-US" sz="2250" dirty="0" smtClean="0">
              <a:solidFill>
                <a:schemeClr val="tx1"/>
              </a:solidFill>
              <a:latin typeface="Arial" panose="020B0604020202020204" pitchFamily="34" charset="0"/>
              <a:cs typeface="Arial" panose="020B0604020202020204" pitchFamily="34" charset="0"/>
            </a:endParaRPr>
          </a:p>
          <a:p>
            <a:pPr marL="0" indent="0">
              <a:spcBef>
                <a:spcPts val="0"/>
              </a:spcBef>
            </a:pPr>
            <a:endParaRPr lang="en-US" sz="1950" dirty="0">
              <a:solidFill>
                <a:schemeClr val="tx1"/>
              </a:solidFill>
              <a:latin typeface="Arial" panose="020B0604020202020204" pitchFamily="34" charset="0"/>
              <a:cs typeface="Arial" panose="020B0604020202020204" pitchFamily="34" charset="0"/>
            </a:endParaRPr>
          </a:p>
        </p:txBody>
      </p:sp>
      <p:sp>
        <p:nvSpPr>
          <p:cNvPr id="6" name="Google Shape;486;p30"/>
          <p:cNvSpPr/>
          <p:nvPr/>
        </p:nvSpPr>
        <p:spPr>
          <a:xfrm rot="5400000">
            <a:off x="5268150" y="-295794"/>
            <a:ext cx="918322" cy="4041810"/>
          </a:xfrm>
          <a:prstGeom prst="roundRect">
            <a:avLst>
              <a:gd name="adj" fmla="val 50000"/>
            </a:avLst>
          </a:prstGeom>
          <a:solidFill>
            <a:schemeClr val="accent4">
              <a:lumMod val="20000"/>
              <a:lumOff val="80000"/>
              <a:alpha val="738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hivo Light"/>
              <a:ea typeface="Chivo Light"/>
              <a:cs typeface="Chivo Light"/>
              <a:sym typeface="Chivo Light"/>
            </a:endParaRPr>
          </a:p>
        </p:txBody>
      </p:sp>
      <p:sp>
        <p:nvSpPr>
          <p:cNvPr id="7" name="Google Shape;488;p30"/>
          <p:cNvSpPr txBox="1"/>
          <p:nvPr/>
        </p:nvSpPr>
        <p:spPr>
          <a:xfrm>
            <a:off x="4236810" y="1403629"/>
            <a:ext cx="3102708" cy="642964"/>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dirty="0" smtClean="0">
                <a:solidFill>
                  <a:schemeClr val="tx1"/>
                </a:solidFill>
                <a:latin typeface="Chivo Light"/>
                <a:ea typeface="Chivo Light"/>
                <a:cs typeface="Chivo Light"/>
                <a:sym typeface="Chivo Light"/>
              </a:rPr>
              <a:t>Promotes fairness and competition</a:t>
            </a:r>
            <a:endParaRPr sz="1800" dirty="0">
              <a:solidFill>
                <a:schemeClr val="tx1"/>
              </a:solidFill>
              <a:latin typeface="Chivo Light"/>
              <a:ea typeface="Chivo Light"/>
              <a:cs typeface="Chivo Light"/>
              <a:sym typeface="Chivo Light"/>
            </a:endParaRPr>
          </a:p>
        </p:txBody>
      </p:sp>
      <p:sp>
        <p:nvSpPr>
          <p:cNvPr id="10" name="Google Shape;486;p30"/>
          <p:cNvSpPr/>
          <p:nvPr/>
        </p:nvSpPr>
        <p:spPr>
          <a:xfrm rot="5400000">
            <a:off x="5775026" y="881319"/>
            <a:ext cx="918322" cy="4041810"/>
          </a:xfrm>
          <a:prstGeom prst="roundRect">
            <a:avLst>
              <a:gd name="adj" fmla="val 50000"/>
            </a:avLst>
          </a:prstGeom>
          <a:solidFill>
            <a:schemeClr val="accent3">
              <a:lumMod val="40000"/>
              <a:lumOff val="60000"/>
              <a:alpha val="73850"/>
            </a:schemeClr>
          </a:solidFill>
          <a:ln>
            <a:solidFill>
              <a:schemeClr val="accent3">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hivo Light"/>
              <a:ea typeface="Chivo Light"/>
              <a:cs typeface="Chivo Light"/>
              <a:sym typeface="Chivo Light"/>
            </a:endParaRPr>
          </a:p>
        </p:txBody>
      </p:sp>
      <p:sp>
        <p:nvSpPr>
          <p:cNvPr id="11" name="Google Shape;488;p30"/>
          <p:cNvSpPr txBox="1"/>
          <p:nvPr/>
        </p:nvSpPr>
        <p:spPr>
          <a:xfrm>
            <a:off x="4761891" y="2575080"/>
            <a:ext cx="3102708" cy="642964"/>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dirty="0" smtClean="0">
                <a:solidFill>
                  <a:schemeClr val="tx1"/>
                </a:solidFill>
                <a:latin typeface="Chivo Light"/>
                <a:ea typeface="Chivo Light"/>
                <a:cs typeface="Chivo Light"/>
                <a:sym typeface="Chivo Light"/>
              </a:rPr>
              <a:t>Protect an organization’s reputation</a:t>
            </a:r>
            <a:endParaRPr sz="1800" dirty="0">
              <a:solidFill>
                <a:schemeClr val="tx1"/>
              </a:solidFill>
              <a:latin typeface="Chivo Light"/>
              <a:ea typeface="Chivo Light"/>
              <a:cs typeface="Chivo Light"/>
              <a:sym typeface="Chivo Light"/>
            </a:endParaRPr>
          </a:p>
        </p:txBody>
      </p:sp>
      <p:sp>
        <p:nvSpPr>
          <p:cNvPr id="8" name="Flowchart: Connector 7"/>
          <p:cNvSpPr/>
          <p:nvPr/>
        </p:nvSpPr>
        <p:spPr>
          <a:xfrm>
            <a:off x="3629378" y="1265950"/>
            <a:ext cx="389466" cy="387872"/>
          </a:xfrm>
          <a:prstGeom prst="flowChartConnector">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Flowchart: Connector 11"/>
          <p:cNvSpPr/>
          <p:nvPr/>
        </p:nvSpPr>
        <p:spPr>
          <a:xfrm>
            <a:off x="4098833" y="2381144"/>
            <a:ext cx="389466" cy="387872"/>
          </a:xfrm>
          <a:prstGeom prst="flowChartConnector">
            <a:avLst/>
          </a:prstGeom>
          <a:solidFill>
            <a:srgbClr val="92D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9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6" name="Explosion 1 5"/>
          <p:cNvSpPr/>
          <p:nvPr/>
        </p:nvSpPr>
        <p:spPr>
          <a:xfrm>
            <a:off x="3112910" y="3469444"/>
            <a:ext cx="614289" cy="502356"/>
          </a:xfrm>
          <a:prstGeom prst="irregularSeal1">
            <a:avLst/>
          </a:prstGeom>
          <a:solidFill>
            <a:schemeClr val="accent6">
              <a:lumMod val="20000"/>
              <a:lumOff val="80000"/>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51" name="Google Shape;351;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
        <p:nvSpPr>
          <p:cNvPr id="349" name="Google Shape;349;p16"/>
          <p:cNvSpPr txBox="1">
            <a:spLocks noGrp="1"/>
          </p:cNvSpPr>
          <p:nvPr>
            <p:ph type="title"/>
          </p:nvPr>
        </p:nvSpPr>
        <p:spPr>
          <a:xfrm>
            <a:off x="457199" y="260306"/>
            <a:ext cx="6846711" cy="857400"/>
          </a:xfrm>
          <a:prstGeom prst="rect">
            <a:avLst/>
          </a:prstGeom>
        </p:spPr>
        <p:txBody>
          <a:bodyPr spcFirstLastPara="1" wrap="square" lIns="91425" tIns="91425" rIns="91425" bIns="91425" anchor="b" anchorCtr="0">
            <a:noAutofit/>
          </a:bodyPr>
          <a:lstStyle/>
          <a:p>
            <a:pPr lvl="0"/>
            <a:r>
              <a:rPr lang="en" sz="3200" b="1" dirty="0" smtClean="0">
                <a:solidFill>
                  <a:schemeClr val="accent1"/>
                </a:solidFill>
              </a:rPr>
              <a:t>Code of Conduct: Elements</a:t>
            </a:r>
            <a:endParaRPr dirty="0">
              <a:solidFill>
                <a:schemeClr val="accent1"/>
              </a:solidFill>
            </a:endParaRPr>
          </a:p>
        </p:txBody>
      </p:sp>
      <p:sp>
        <p:nvSpPr>
          <p:cNvPr id="350" name="Google Shape;350;p16"/>
          <p:cNvSpPr txBox="1">
            <a:spLocks noGrp="1"/>
          </p:cNvSpPr>
          <p:nvPr>
            <p:ph type="body" idx="1"/>
          </p:nvPr>
        </p:nvSpPr>
        <p:spPr>
          <a:xfrm>
            <a:off x="457199" y="1117706"/>
            <a:ext cx="6314303" cy="1880716"/>
          </a:xfrm>
          <a:prstGeom prst="rect">
            <a:avLst/>
          </a:prstGeom>
        </p:spPr>
        <p:txBody>
          <a:bodyPr spcFirstLastPara="1" wrap="square" lIns="91425" tIns="91425" rIns="91425" bIns="91425" anchor="t" anchorCtr="0">
            <a:noAutofit/>
          </a:bodyPr>
          <a:lstStyle/>
          <a:p>
            <a:pPr marL="457200" lvl="0" indent="-393700" algn="l" rtl="0">
              <a:spcBef>
                <a:spcPts val="600"/>
              </a:spcBef>
              <a:spcAft>
                <a:spcPts val="0"/>
              </a:spcAft>
              <a:buSzPts val="2600"/>
              <a:buChar char="༝"/>
            </a:pPr>
            <a:r>
              <a:rPr lang="en-US" dirty="0" smtClean="0">
                <a:solidFill>
                  <a:schemeClr val="tx1"/>
                </a:solidFill>
                <a:latin typeface="Chivo Light" panose="020B0604020202020204" charset="0"/>
                <a:cs typeface="Times New Roman" panose="02020603050405020304" pitchFamily="18" charset="0"/>
              </a:rPr>
              <a:t>Develop Code of Conduct</a:t>
            </a:r>
          </a:p>
          <a:p>
            <a:pPr lvl="1">
              <a:spcBef>
                <a:spcPts val="600"/>
              </a:spcBef>
              <a:buChar char="༝"/>
            </a:pPr>
            <a:r>
              <a:rPr lang="en-US" sz="1800" dirty="0" smtClean="0">
                <a:solidFill>
                  <a:schemeClr val="tx1"/>
                </a:solidFill>
                <a:latin typeface="Chivo Light" panose="020B0604020202020204" charset="0"/>
                <a:cs typeface="Times New Roman" panose="02020603050405020304" pitchFamily="18" charset="0"/>
              </a:rPr>
              <a:t>Conflict of Interest</a:t>
            </a:r>
          </a:p>
          <a:p>
            <a:pPr lvl="1">
              <a:spcBef>
                <a:spcPts val="600"/>
              </a:spcBef>
              <a:buChar char="༝"/>
            </a:pPr>
            <a:r>
              <a:rPr lang="en-US" sz="1800" dirty="0" smtClean="0">
                <a:solidFill>
                  <a:schemeClr val="tx1"/>
                </a:solidFill>
                <a:latin typeface="Chivo Light" panose="020B0604020202020204" charset="0"/>
                <a:cs typeface="Times New Roman" panose="02020603050405020304" pitchFamily="18" charset="0"/>
              </a:rPr>
              <a:t>Gratuities, Favors, or Gifts</a:t>
            </a:r>
          </a:p>
          <a:p>
            <a:pPr lvl="1">
              <a:spcBef>
                <a:spcPts val="600"/>
              </a:spcBef>
              <a:buChar char="༝"/>
            </a:pPr>
            <a:r>
              <a:rPr lang="en-US" sz="1800" dirty="0" smtClean="0">
                <a:solidFill>
                  <a:schemeClr val="tx1"/>
                </a:solidFill>
                <a:latin typeface="Chivo Light" panose="020B0604020202020204" charset="0"/>
                <a:cs typeface="Times New Roman" panose="02020603050405020304" pitchFamily="18" charset="0"/>
              </a:rPr>
              <a:t>Organizational Conflicts of Interest</a:t>
            </a:r>
          </a:p>
        </p:txBody>
      </p:sp>
      <p:sp>
        <p:nvSpPr>
          <p:cNvPr id="2" name="Rounded Rectangle 1"/>
          <p:cNvSpPr/>
          <p:nvPr/>
        </p:nvSpPr>
        <p:spPr>
          <a:xfrm>
            <a:off x="970766" y="1679415"/>
            <a:ext cx="3325662" cy="438411"/>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riped Right Arrow 2"/>
          <p:cNvSpPr/>
          <p:nvPr/>
        </p:nvSpPr>
        <p:spPr>
          <a:xfrm>
            <a:off x="716843" y="3279416"/>
            <a:ext cx="2579511" cy="869244"/>
          </a:xfrm>
          <a:prstGeom prst="stripedRightArrow">
            <a:avLst/>
          </a:prstGeom>
          <a:solidFill>
            <a:schemeClr val="accent1">
              <a:lumMod val="60000"/>
              <a:lumOff val="40000"/>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Striped Right Arrow 3"/>
          <p:cNvSpPr/>
          <p:nvPr/>
        </p:nvSpPr>
        <p:spPr>
          <a:xfrm rot="10800000">
            <a:off x="3476976" y="3309931"/>
            <a:ext cx="2540001" cy="808214"/>
          </a:xfrm>
          <a:prstGeom prst="stripedRightArrow">
            <a:avLst/>
          </a:prstGeom>
          <a:solidFill>
            <a:schemeClr val="accent3">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Lightning Bolt 4"/>
          <p:cNvSpPr/>
          <p:nvPr/>
        </p:nvSpPr>
        <p:spPr>
          <a:xfrm>
            <a:off x="2929467" y="3042349"/>
            <a:ext cx="366888" cy="395111"/>
          </a:xfrm>
          <a:prstGeom prst="lightningBolt">
            <a:avLst/>
          </a:prstGeom>
          <a:solidFill>
            <a:srgbClr val="FFC000">
              <a:alpha val="50000"/>
            </a:srgb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Lightning Bolt 8"/>
          <p:cNvSpPr/>
          <p:nvPr/>
        </p:nvSpPr>
        <p:spPr>
          <a:xfrm rot="4682756">
            <a:off x="3430906" y="3042349"/>
            <a:ext cx="366888" cy="395111"/>
          </a:xfrm>
          <a:prstGeom prst="lightningBolt">
            <a:avLst/>
          </a:prstGeom>
          <a:solidFill>
            <a:srgbClr val="FFC000">
              <a:alpha val="50000"/>
            </a:srgb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Lightning Bolt 9"/>
          <p:cNvSpPr/>
          <p:nvPr/>
        </p:nvSpPr>
        <p:spPr>
          <a:xfrm rot="10523320">
            <a:off x="3463442" y="3920589"/>
            <a:ext cx="366888" cy="395111"/>
          </a:xfrm>
          <a:prstGeom prst="lightningBolt">
            <a:avLst/>
          </a:prstGeom>
          <a:solidFill>
            <a:srgbClr val="FF0000">
              <a:alpha val="50000"/>
            </a:srgb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Lightning Bolt 10"/>
          <p:cNvSpPr/>
          <p:nvPr/>
        </p:nvSpPr>
        <p:spPr>
          <a:xfrm rot="15253980">
            <a:off x="3006616" y="3955612"/>
            <a:ext cx="366888" cy="395111"/>
          </a:xfrm>
          <a:prstGeom prst="lightningBolt">
            <a:avLst/>
          </a:prstGeom>
          <a:solidFill>
            <a:srgbClr val="FF0000">
              <a:alpha val="50000"/>
            </a:srgb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Lightning Bolt 11"/>
          <p:cNvSpPr/>
          <p:nvPr/>
        </p:nvSpPr>
        <p:spPr>
          <a:xfrm rot="2166558">
            <a:off x="3194095" y="2797975"/>
            <a:ext cx="366888" cy="395111"/>
          </a:xfrm>
          <a:prstGeom prst="lightningBolt">
            <a:avLst/>
          </a:prstGeom>
          <a:solidFill>
            <a:srgbClr val="FF0000">
              <a:alpha val="50000"/>
            </a:srgb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Lightning Bolt 12"/>
          <p:cNvSpPr/>
          <p:nvPr/>
        </p:nvSpPr>
        <p:spPr>
          <a:xfrm rot="12636694">
            <a:off x="3254705" y="4241693"/>
            <a:ext cx="366888" cy="515185"/>
          </a:xfrm>
          <a:prstGeom prst="lightningBolt">
            <a:avLst/>
          </a:prstGeom>
          <a:solidFill>
            <a:srgbClr val="FFC000">
              <a:alpha val="50000"/>
            </a:srgb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129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1" name="Google Shape;351;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349" name="Google Shape;349;p16"/>
          <p:cNvSpPr txBox="1">
            <a:spLocks noGrp="1"/>
          </p:cNvSpPr>
          <p:nvPr>
            <p:ph type="title"/>
          </p:nvPr>
        </p:nvSpPr>
        <p:spPr>
          <a:xfrm>
            <a:off x="457199" y="260306"/>
            <a:ext cx="6846711" cy="857400"/>
          </a:xfrm>
          <a:prstGeom prst="rect">
            <a:avLst/>
          </a:prstGeom>
        </p:spPr>
        <p:txBody>
          <a:bodyPr spcFirstLastPara="1" wrap="square" lIns="91425" tIns="91425" rIns="91425" bIns="91425" anchor="b" anchorCtr="0">
            <a:noAutofit/>
          </a:bodyPr>
          <a:lstStyle/>
          <a:p>
            <a:pPr lvl="0"/>
            <a:r>
              <a:rPr lang="en" sz="3200" b="1" dirty="0" smtClean="0">
                <a:solidFill>
                  <a:srgbClr val="FFC000"/>
                </a:solidFill>
              </a:rPr>
              <a:t>Conflict of Interest</a:t>
            </a:r>
            <a:endParaRPr dirty="0">
              <a:solidFill>
                <a:srgbClr val="FFC000"/>
              </a:solidFill>
            </a:endParaRPr>
          </a:p>
        </p:txBody>
      </p:sp>
      <p:sp>
        <p:nvSpPr>
          <p:cNvPr id="350" name="Google Shape;350;p16"/>
          <p:cNvSpPr txBox="1">
            <a:spLocks noGrp="1"/>
          </p:cNvSpPr>
          <p:nvPr>
            <p:ph type="body" idx="1"/>
          </p:nvPr>
        </p:nvSpPr>
        <p:spPr>
          <a:xfrm>
            <a:off x="457199" y="994007"/>
            <a:ext cx="6314303" cy="1880716"/>
          </a:xfrm>
          <a:prstGeom prst="rect">
            <a:avLst/>
          </a:prstGeom>
        </p:spPr>
        <p:txBody>
          <a:bodyPr spcFirstLastPara="1" wrap="square" lIns="91425" tIns="91425" rIns="91425" bIns="91425" anchor="t" anchorCtr="0">
            <a:noAutofit/>
          </a:bodyPr>
          <a:lstStyle/>
          <a:p>
            <a:r>
              <a:rPr lang="en-US" sz="1800" dirty="0" smtClean="0">
                <a:latin typeface="Chivo Light" panose="020B0604020202020204" charset="0"/>
                <a:cs typeface="Arial" panose="020B0604020202020204" pitchFamily="34" charset="0"/>
              </a:rPr>
              <a:t>No </a:t>
            </a:r>
            <a:r>
              <a:rPr lang="en-US" sz="1800" dirty="0">
                <a:latin typeface="Chivo Light" panose="020B0604020202020204" charset="0"/>
                <a:cs typeface="Arial" panose="020B0604020202020204" pitchFamily="34" charset="0"/>
              </a:rPr>
              <a:t>employees or affiliates of the </a:t>
            </a:r>
            <a:r>
              <a:rPr lang="en-US" sz="1800" dirty="0" smtClean="0">
                <a:latin typeface="Chivo Light" panose="020B0604020202020204" charset="0"/>
                <a:cs typeface="Arial" panose="020B0604020202020204" pitchFamily="34" charset="0"/>
              </a:rPr>
              <a:t>organization </a:t>
            </a:r>
            <a:r>
              <a:rPr lang="en-US" sz="1800" dirty="0">
                <a:latin typeface="Chivo Light" panose="020B0604020202020204" charset="0"/>
                <a:cs typeface="Arial" panose="020B0604020202020204" pitchFamily="34" charset="0"/>
              </a:rPr>
              <a:t>will be involved in the procurement process if they have a real or apparent conflict of interest</a:t>
            </a:r>
            <a:r>
              <a:rPr lang="en-US" sz="1800" dirty="0" smtClean="0">
                <a:latin typeface="Chivo Light" panose="020B0604020202020204" charset="0"/>
                <a:cs typeface="Arial" panose="020B0604020202020204" pitchFamily="34" charset="0"/>
              </a:rPr>
              <a:t>.</a:t>
            </a:r>
          </a:p>
          <a:p>
            <a:r>
              <a:rPr lang="en-US" sz="1800" dirty="0" smtClean="0">
                <a:latin typeface="Chivo Light" panose="020B0604020202020204" charset="0"/>
                <a:cs typeface="Arial" panose="020B0604020202020204" pitchFamily="34" charset="0"/>
              </a:rPr>
              <a:t>Real or apparent</a:t>
            </a:r>
            <a:endParaRPr lang="en-US" sz="1800" dirty="0">
              <a:latin typeface="Chivo Light" panose="020B0604020202020204" charset="0"/>
              <a:cs typeface="Arial" panose="020B0604020202020204" pitchFamily="34" charset="0"/>
            </a:endParaRPr>
          </a:p>
          <a:p>
            <a:endParaRPr lang="en-US" sz="1800" dirty="0" smtClean="0">
              <a:latin typeface="Chivo Light" panose="020B0604020202020204" charset="0"/>
              <a:cs typeface="Arial" panose="020B0604020202020204" pitchFamily="34" charset="0"/>
            </a:endParaRPr>
          </a:p>
          <a:p>
            <a:endParaRPr lang="en-US" sz="1800" dirty="0">
              <a:latin typeface="Chivo Light" panose="020B0604020202020204" charset="0"/>
              <a:cs typeface="Arial" panose="020B0604020202020204" pitchFamily="34" charset="0"/>
            </a:endParaRPr>
          </a:p>
          <a:p>
            <a:pPr marL="457200" lvl="0" indent="-393700" algn="l" rtl="0">
              <a:spcBef>
                <a:spcPts val="600"/>
              </a:spcBef>
              <a:spcAft>
                <a:spcPts val="0"/>
              </a:spcAft>
              <a:buSzPts val="2600"/>
              <a:buChar char="༝"/>
            </a:pPr>
            <a:endParaRPr dirty="0">
              <a:latin typeface="Chivo Light" panose="020B0604020202020204" charset="0"/>
              <a:cs typeface="Times New Roman" panose="02020603050405020304" pitchFamily="18" charset="0"/>
            </a:endParaRPr>
          </a:p>
        </p:txBody>
      </p:sp>
      <p:sp>
        <p:nvSpPr>
          <p:cNvPr id="8" name="Google Shape;349;p16"/>
          <p:cNvSpPr txBox="1">
            <a:spLocks/>
          </p:cNvSpPr>
          <p:nvPr/>
        </p:nvSpPr>
        <p:spPr>
          <a:xfrm>
            <a:off x="485032" y="2931089"/>
            <a:ext cx="3097412" cy="2029218"/>
          </a:xfrm>
          <a:prstGeom prst="round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u="sng" dirty="0" smtClean="0">
                <a:solidFill>
                  <a:schemeClr val="bg2"/>
                </a:solidFill>
                <a:latin typeface="Shadows Into Light Two" panose="020B0604020202020204" charset="0"/>
              </a:rPr>
              <a:t>Real</a:t>
            </a:r>
            <a:r>
              <a:rPr lang="en-US" sz="2000" dirty="0" smtClean="0">
                <a:solidFill>
                  <a:schemeClr val="bg2"/>
                </a:solidFill>
                <a:latin typeface="Shadows Into Light Two" panose="020B0604020202020204" charset="0"/>
              </a:rPr>
              <a:t>:</a:t>
            </a:r>
            <a:r>
              <a:rPr lang="en-US" sz="2000" dirty="0">
                <a:solidFill>
                  <a:schemeClr val="bg2"/>
                </a:solidFill>
                <a:latin typeface="Shadows Into Light Two" panose="020B0604020202020204" charset="0"/>
              </a:rPr>
              <a:t> </a:t>
            </a:r>
            <a:r>
              <a:rPr lang="en-US" sz="2000" dirty="0" smtClean="0">
                <a:solidFill>
                  <a:schemeClr val="bg2"/>
                </a:solidFill>
                <a:latin typeface="Arial" panose="020B0604020202020204" pitchFamily="34" charset="0"/>
                <a:cs typeface="Arial" panose="020B0604020202020204" pitchFamily="34" charset="0"/>
              </a:rPr>
              <a:t>professional </a:t>
            </a:r>
            <a:r>
              <a:rPr lang="en-US" sz="2000" dirty="0">
                <a:solidFill>
                  <a:schemeClr val="bg2"/>
                </a:solidFill>
                <a:latin typeface="Arial" panose="020B0604020202020204" pitchFamily="34" charset="0"/>
                <a:cs typeface="Arial" panose="020B0604020202020204" pitchFamily="34" charset="0"/>
              </a:rPr>
              <a:t>judgement is compromised because of a financial or tangible personal benefit.</a:t>
            </a:r>
          </a:p>
          <a:p>
            <a:endParaRPr lang="en-US" sz="2400" dirty="0" smtClean="0">
              <a:solidFill>
                <a:schemeClr val="bg2"/>
              </a:solidFill>
              <a:latin typeface="Chivo" panose="020B0604020202020204" charset="0"/>
            </a:endParaRPr>
          </a:p>
        </p:txBody>
      </p:sp>
      <p:sp>
        <p:nvSpPr>
          <p:cNvPr id="9" name="Google Shape;349;p16"/>
          <p:cNvSpPr txBox="1">
            <a:spLocks/>
          </p:cNvSpPr>
          <p:nvPr/>
        </p:nvSpPr>
        <p:spPr>
          <a:xfrm>
            <a:off x="3688320" y="2931089"/>
            <a:ext cx="3111015" cy="2029218"/>
          </a:xfrm>
          <a:prstGeom prst="round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u="sng" dirty="0" smtClean="0">
                <a:solidFill>
                  <a:schemeClr val="bg2"/>
                </a:solidFill>
                <a:latin typeface="Shadows Into Light Two" panose="020B0604020202020204" charset="0"/>
              </a:rPr>
              <a:t>Apparent or perceived</a:t>
            </a:r>
            <a:r>
              <a:rPr lang="en-US" sz="2000" dirty="0" smtClean="0">
                <a:solidFill>
                  <a:schemeClr val="bg2"/>
                </a:solidFill>
                <a:latin typeface="Shadows Into Light Two" panose="020B0604020202020204" charset="0"/>
              </a:rPr>
              <a:t>: </a:t>
            </a:r>
            <a:r>
              <a:rPr lang="en-US" sz="2000" dirty="0">
                <a:solidFill>
                  <a:schemeClr val="bg2"/>
                </a:solidFill>
                <a:latin typeface="Arial" panose="020B0604020202020204" pitchFamily="34" charset="0"/>
                <a:cs typeface="Arial" panose="020B0604020202020204" pitchFamily="34" charset="0"/>
              </a:rPr>
              <a:t>a reasonable person would think that the judgment is likely to be compromised.</a:t>
            </a:r>
          </a:p>
          <a:p>
            <a:endParaRPr lang="en-US" sz="2400" dirty="0" smtClean="0">
              <a:solidFill>
                <a:schemeClr val="bg2"/>
              </a:solidFill>
              <a:latin typeface="Chivo" panose="020B0604020202020204" charset="0"/>
            </a:endParaRPr>
          </a:p>
        </p:txBody>
      </p:sp>
      <p:cxnSp>
        <p:nvCxnSpPr>
          <p:cNvPr id="5" name="Straight Arrow Connector 4"/>
          <p:cNvCxnSpPr/>
          <p:nvPr/>
        </p:nvCxnSpPr>
        <p:spPr>
          <a:xfrm>
            <a:off x="3116738" y="2314357"/>
            <a:ext cx="1218195" cy="45706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1422400" y="2398889"/>
            <a:ext cx="3943" cy="48244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9465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22" presetClass="entr" presetSubtype="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par>
                                <p:cTn id="14" presetID="2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3" name="Google Shape;349;p16"/>
          <p:cNvSpPr txBox="1">
            <a:spLocks/>
          </p:cNvSpPr>
          <p:nvPr/>
        </p:nvSpPr>
        <p:spPr>
          <a:xfrm>
            <a:off x="1021645" y="570313"/>
            <a:ext cx="3256843" cy="8574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smtClean="0">
                <a:solidFill>
                  <a:schemeClr val="accent1"/>
                </a:solidFill>
                <a:latin typeface="Shadows Into Light Two" panose="020B0604020202020204" charset="0"/>
              </a:rPr>
              <a:t>Disciplinary Action</a:t>
            </a:r>
            <a:endParaRPr lang="en-US" dirty="0">
              <a:solidFill>
                <a:schemeClr val="accent1"/>
              </a:solidFill>
              <a:latin typeface="Shadows Into Light Two" panose="020B0604020202020204" charset="0"/>
            </a:endParaRPr>
          </a:p>
        </p:txBody>
      </p:sp>
      <p:sp>
        <p:nvSpPr>
          <p:cNvPr id="5" name="TextBox 4"/>
          <p:cNvSpPr txBox="1"/>
          <p:nvPr/>
        </p:nvSpPr>
        <p:spPr>
          <a:xfrm>
            <a:off x="1213788" y="1510451"/>
            <a:ext cx="6701424" cy="1323439"/>
          </a:xfrm>
          <a:prstGeom prst="rect">
            <a:avLst/>
          </a:prstGeom>
          <a:noFill/>
        </p:spPr>
        <p:txBody>
          <a:bodyPr wrap="square" rtlCol="0">
            <a:spAutoFit/>
          </a:bodyPr>
          <a:lstStyle/>
          <a:p>
            <a:pPr marL="342900" indent="-342900">
              <a:buClr>
                <a:schemeClr val="accent2"/>
              </a:buClr>
              <a:buSzPct val="75000"/>
              <a:buFont typeface="Colonna MT" panose="04020805060202030203" pitchFamily="82" charset="0"/>
              <a:buChar char="×"/>
            </a:pPr>
            <a:r>
              <a:rPr lang="en-US" sz="2000" dirty="0" smtClean="0">
                <a:solidFill>
                  <a:schemeClr val="tx1"/>
                </a:solidFill>
                <a:latin typeface="Chivo Light" panose="020B0604020202020204" charset="0"/>
              </a:rPr>
              <a:t>Include disciplinary actions for violations of established Code of Conduct</a:t>
            </a:r>
          </a:p>
          <a:p>
            <a:pPr marL="342900" indent="-342900">
              <a:buClr>
                <a:schemeClr val="accent2"/>
              </a:buClr>
              <a:buSzPct val="75000"/>
              <a:buFont typeface="Colonna MT" panose="04020805060202030203" pitchFamily="82" charset="0"/>
              <a:buChar char="×"/>
            </a:pPr>
            <a:r>
              <a:rPr lang="en-US" sz="2000" dirty="0" smtClean="0">
                <a:solidFill>
                  <a:schemeClr val="tx1"/>
                </a:solidFill>
                <a:latin typeface="Chivo Light" panose="020B0604020202020204" charset="0"/>
              </a:rPr>
              <a:t>Share with all employees</a:t>
            </a:r>
          </a:p>
          <a:p>
            <a:pPr marL="342900" indent="-342900">
              <a:buClr>
                <a:schemeClr val="accent2"/>
              </a:buClr>
              <a:buSzPct val="75000"/>
              <a:buFont typeface="Colonna MT" panose="04020805060202030203" pitchFamily="82" charset="0"/>
              <a:buChar char="×"/>
            </a:pPr>
            <a:r>
              <a:rPr lang="en-US" sz="2000" dirty="0" smtClean="0">
                <a:solidFill>
                  <a:schemeClr val="tx1"/>
                </a:solidFill>
                <a:latin typeface="Chivo Light" panose="020B0604020202020204" charset="0"/>
              </a:rPr>
              <a:t>Examples of disciplinary actions include:</a:t>
            </a:r>
            <a:endParaRPr lang="en-US" sz="2000" dirty="0">
              <a:solidFill>
                <a:schemeClr val="tx1"/>
              </a:solidFill>
              <a:latin typeface="Chivo Light" panose="020B0604020202020204" charset="0"/>
            </a:endParaRPr>
          </a:p>
        </p:txBody>
      </p:sp>
      <p:sp>
        <p:nvSpPr>
          <p:cNvPr id="7" name="TextBox 6"/>
          <p:cNvSpPr txBox="1"/>
          <p:nvPr/>
        </p:nvSpPr>
        <p:spPr>
          <a:xfrm>
            <a:off x="4334005" y="3501506"/>
            <a:ext cx="2004164" cy="830997"/>
          </a:xfrm>
          <a:prstGeom prst="rect">
            <a:avLst/>
          </a:prstGeom>
          <a:noFill/>
        </p:spPr>
        <p:txBody>
          <a:bodyPr wrap="square" rtlCol="0">
            <a:spAutoFit/>
          </a:bodyPr>
          <a:lstStyle/>
          <a:p>
            <a:r>
              <a:rPr lang="en-US" sz="2400" b="1" dirty="0" smtClean="0">
                <a:solidFill>
                  <a:srgbClr val="FF0000"/>
                </a:solidFill>
                <a:effectLst>
                  <a:glow rad="63500">
                    <a:schemeClr val="accent6">
                      <a:satMod val="175000"/>
                      <a:alpha val="40000"/>
                    </a:schemeClr>
                  </a:glow>
                </a:effectLst>
                <a:latin typeface="Shadows Into Light Two" panose="020B0604020202020204" charset="0"/>
              </a:rPr>
              <a:t>Suspension or termination</a:t>
            </a:r>
            <a:endParaRPr lang="en-US" sz="2400" b="1" dirty="0">
              <a:solidFill>
                <a:srgbClr val="FF0000"/>
              </a:solidFill>
              <a:effectLst>
                <a:glow rad="63500">
                  <a:schemeClr val="accent6">
                    <a:satMod val="175000"/>
                    <a:alpha val="40000"/>
                  </a:schemeClr>
                </a:glow>
              </a:effectLst>
              <a:latin typeface="Shadows Into Light Two" panose="020B0604020202020204" charset="0"/>
            </a:endParaRPr>
          </a:p>
        </p:txBody>
      </p:sp>
      <p:sp>
        <p:nvSpPr>
          <p:cNvPr id="8" name="TextBox 7"/>
          <p:cNvSpPr txBox="1"/>
          <p:nvPr/>
        </p:nvSpPr>
        <p:spPr>
          <a:xfrm>
            <a:off x="2705622" y="4012944"/>
            <a:ext cx="754422" cy="461665"/>
          </a:xfrm>
          <a:prstGeom prst="rect">
            <a:avLst/>
          </a:prstGeom>
          <a:noFill/>
        </p:spPr>
        <p:txBody>
          <a:bodyPr wrap="square" rtlCol="0">
            <a:spAutoFit/>
          </a:bodyPr>
          <a:lstStyle/>
          <a:p>
            <a:r>
              <a:rPr lang="en-US" sz="2400" b="1" dirty="0" smtClean="0">
                <a:solidFill>
                  <a:schemeClr val="accent2"/>
                </a:solidFill>
                <a:effectLst>
                  <a:glow rad="63500">
                    <a:schemeClr val="accent2">
                      <a:satMod val="175000"/>
                      <a:alpha val="40000"/>
                    </a:schemeClr>
                  </a:glow>
                </a:effectLst>
                <a:latin typeface="Shadows Into Light Two" panose="020B0604020202020204" charset="0"/>
              </a:rPr>
              <a:t>Fine</a:t>
            </a:r>
            <a:endParaRPr lang="en-US" sz="2400" b="1" dirty="0">
              <a:solidFill>
                <a:schemeClr val="accent2"/>
              </a:solidFill>
              <a:effectLst>
                <a:glow rad="63500">
                  <a:schemeClr val="accent2">
                    <a:satMod val="175000"/>
                    <a:alpha val="40000"/>
                  </a:schemeClr>
                </a:glow>
              </a:effectLst>
              <a:latin typeface="Shadows Into Light Two" panose="020B0604020202020204" charset="0"/>
            </a:endParaRPr>
          </a:p>
        </p:txBody>
      </p:sp>
      <p:sp>
        <p:nvSpPr>
          <p:cNvPr id="9" name="Google Shape;624;p40"/>
          <p:cNvSpPr/>
          <p:nvPr/>
        </p:nvSpPr>
        <p:spPr>
          <a:xfrm rot="19929070">
            <a:off x="1756278" y="3139010"/>
            <a:ext cx="414283" cy="388210"/>
          </a:xfrm>
          <a:custGeom>
            <a:avLst/>
            <a:gdLst/>
            <a:ahLst/>
            <a:cxnLst/>
            <a:rect l="l" t="t" r="r" b="b"/>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chemeClr val="accent3"/>
          </a:solidFill>
          <a:ln>
            <a:noFill/>
          </a:ln>
          <a:effectLst>
            <a:glow rad="63500">
              <a:schemeClr val="accent3">
                <a:satMod val="175000"/>
                <a:alpha val="40000"/>
              </a:scheme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1;p40"/>
          <p:cNvSpPr/>
          <p:nvPr/>
        </p:nvSpPr>
        <p:spPr>
          <a:xfrm>
            <a:off x="5740171" y="3935529"/>
            <a:ext cx="440496" cy="427628"/>
          </a:xfrm>
          <a:custGeom>
            <a:avLst/>
            <a:gdLst/>
            <a:ahLst/>
            <a:cxnLst/>
            <a:rect l="l" t="t" r="r" b="b"/>
            <a:pathLst>
              <a:path w="16741" h="17131" extrusionOk="0">
                <a:moveTo>
                  <a:pt x="6570" y="5719"/>
                </a:moveTo>
                <a:lnTo>
                  <a:pt x="6692" y="5913"/>
                </a:lnTo>
                <a:lnTo>
                  <a:pt x="6619" y="5986"/>
                </a:lnTo>
                <a:lnTo>
                  <a:pt x="6351" y="6181"/>
                </a:lnTo>
                <a:lnTo>
                  <a:pt x="6059" y="6400"/>
                </a:lnTo>
                <a:lnTo>
                  <a:pt x="5816" y="6668"/>
                </a:lnTo>
                <a:lnTo>
                  <a:pt x="5718" y="6789"/>
                </a:lnTo>
                <a:lnTo>
                  <a:pt x="5621" y="6935"/>
                </a:lnTo>
                <a:lnTo>
                  <a:pt x="5499" y="6838"/>
                </a:lnTo>
                <a:lnTo>
                  <a:pt x="5353" y="6741"/>
                </a:lnTo>
                <a:lnTo>
                  <a:pt x="5499" y="6643"/>
                </a:lnTo>
                <a:lnTo>
                  <a:pt x="5645" y="6522"/>
                </a:lnTo>
                <a:lnTo>
                  <a:pt x="5913" y="6303"/>
                </a:lnTo>
                <a:lnTo>
                  <a:pt x="6570" y="5719"/>
                </a:lnTo>
                <a:close/>
                <a:moveTo>
                  <a:pt x="6959" y="6205"/>
                </a:moveTo>
                <a:lnTo>
                  <a:pt x="7057" y="6303"/>
                </a:lnTo>
                <a:lnTo>
                  <a:pt x="6789" y="6522"/>
                </a:lnTo>
                <a:lnTo>
                  <a:pt x="6473" y="6789"/>
                </a:lnTo>
                <a:lnTo>
                  <a:pt x="6205" y="7057"/>
                </a:lnTo>
                <a:lnTo>
                  <a:pt x="6083" y="7179"/>
                </a:lnTo>
                <a:lnTo>
                  <a:pt x="5986" y="7300"/>
                </a:lnTo>
                <a:lnTo>
                  <a:pt x="5864" y="7154"/>
                </a:lnTo>
                <a:lnTo>
                  <a:pt x="5986" y="7057"/>
                </a:lnTo>
                <a:lnTo>
                  <a:pt x="6108" y="6935"/>
                </a:lnTo>
                <a:lnTo>
                  <a:pt x="6351" y="6692"/>
                </a:lnTo>
                <a:lnTo>
                  <a:pt x="6619" y="6449"/>
                </a:lnTo>
                <a:lnTo>
                  <a:pt x="6911" y="6254"/>
                </a:lnTo>
                <a:lnTo>
                  <a:pt x="6959" y="6205"/>
                </a:lnTo>
                <a:close/>
                <a:moveTo>
                  <a:pt x="7397" y="6619"/>
                </a:moveTo>
                <a:lnTo>
                  <a:pt x="7665" y="6814"/>
                </a:lnTo>
                <a:lnTo>
                  <a:pt x="7324" y="7033"/>
                </a:lnTo>
                <a:lnTo>
                  <a:pt x="7008" y="7276"/>
                </a:lnTo>
                <a:lnTo>
                  <a:pt x="6862" y="7422"/>
                </a:lnTo>
                <a:lnTo>
                  <a:pt x="6716" y="7568"/>
                </a:lnTo>
                <a:lnTo>
                  <a:pt x="6594" y="7714"/>
                </a:lnTo>
                <a:lnTo>
                  <a:pt x="6497" y="7884"/>
                </a:lnTo>
                <a:lnTo>
                  <a:pt x="6229" y="7568"/>
                </a:lnTo>
                <a:lnTo>
                  <a:pt x="6327" y="7495"/>
                </a:lnTo>
                <a:lnTo>
                  <a:pt x="6424" y="7422"/>
                </a:lnTo>
                <a:lnTo>
                  <a:pt x="6619" y="7252"/>
                </a:lnTo>
                <a:lnTo>
                  <a:pt x="7008" y="6935"/>
                </a:lnTo>
                <a:lnTo>
                  <a:pt x="7397" y="6619"/>
                </a:lnTo>
                <a:close/>
                <a:moveTo>
                  <a:pt x="8030" y="7081"/>
                </a:moveTo>
                <a:lnTo>
                  <a:pt x="8127" y="7154"/>
                </a:lnTo>
                <a:lnTo>
                  <a:pt x="7762" y="7373"/>
                </a:lnTo>
                <a:lnTo>
                  <a:pt x="7397" y="7641"/>
                </a:lnTo>
                <a:lnTo>
                  <a:pt x="7057" y="7933"/>
                </a:lnTo>
                <a:lnTo>
                  <a:pt x="6911" y="8079"/>
                </a:lnTo>
                <a:lnTo>
                  <a:pt x="6765" y="8249"/>
                </a:lnTo>
                <a:lnTo>
                  <a:pt x="6619" y="8030"/>
                </a:lnTo>
                <a:lnTo>
                  <a:pt x="6643" y="8030"/>
                </a:lnTo>
                <a:lnTo>
                  <a:pt x="6838" y="7909"/>
                </a:lnTo>
                <a:lnTo>
                  <a:pt x="7008" y="7787"/>
                </a:lnTo>
                <a:lnTo>
                  <a:pt x="7324" y="7544"/>
                </a:lnTo>
                <a:lnTo>
                  <a:pt x="7689" y="7300"/>
                </a:lnTo>
                <a:lnTo>
                  <a:pt x="8030" y="7081"/>
                </a:lnTo>
                <a:close/>
                <a:moveTo>
                  <a:pt x="9879" y="8931"/>
                </a:moveTo>
                <a:lnTo>
                  <a:pt x="9952" y="9052"/>
                </a:lnTo>
                <a:lnTo>
                  <a:pt x="9757" y="9223"/>
                </a:lnTo>
                <a:lnTo>
                  <a:pt x="9563" y="9417"/>
                </a:lnTo>
                <a:lnTo>
                  <a:pt x="9198" y="9782"/>
                </a:lnTo>
                <a:lnTo>
                  <a:pt x="9027" y="9953"/>
                </a:lnTo>
                <a:lnTo>
                  <a:pt x="8930" y="10074"/>
                </a:lnTo>
                <a:lnTo>
                  <a:pt x="8833" y="10196"/>
                </a:lnTo>
                <a:lnTo>
                  <a:pt x="8589" y="10050"/>
                </a:lnTo>
                <a:lnTo>
                  <a:pt x="8711" y="9977"/>
                </a:lnTo>
                <a:lnTo>
                  <a:pt x="8833" y="9880"/>
                </a:lnTo>
                <a:lnTo>
                  <a:pt x="9027" y="9685"/>
                </a:lnTo>
                <a:lnTo>
                  <a:pt x="9879" y="8931"/>
                </a:lnTo>
                <a:close/>
                <a:moveTo>
                  <a:pt x="10317" y="5670"/>
                </a:moveTo>
                <a:lnTo>
                  <a:pt x="10585" y="5962"/>
                </a:lnTo>
                <a:lnTo>
                  <a:pt x="10220" y="6230"/>
                </a:lnTo>
                <a:lnTo>
                  <a:pt x="9879" y="6497"/>
                </a:lnTo>
                <a:lnTo>
                  <a:pt x="9198" y="7081"/>
                </a:lnTo>
                <a:lnTo>
                  <a:pt x="8541" y="7690"/>
                </a:lnTo>
                <a:lnTo>
                  <a:pt x="7908" y="8274"/>
                </a:lnTo>
                <a:lnTo>
                  <a:pt x="7276" y="8906"/>
                </a:lnTo>
                <a:lnTo>
                  <a:pt x="6643" y="9515"/>
                </a:lnTo>
                <a:lnTo>
                  <a:pt x="6108" y="10050"/>
                </a:lnTo>
                <a:lnTo>
                  <a:pt x="5962" y="10196"/>
                </a:lnTo>
                <a:lnTo>
                  <a:pt x="5864" y="10366"/>
                </a:lnTo>
                <a:lnTo>
                  <a:pt x="5767" y="10512"/>
                </a:lnTo>
                <a:lnTo>
                  <a:pt x="5694" y="10682"/>
                </a:lnTo>
                <a:lnTo>
                  <a:pt x="5378" y="10415"/>
                </a:lnTo>
                <a:lnTo>
                  <a:pt x="5524" y="10293"/>
                </a:lnTo>
                <a:lnTo>
                  <a:pt x="5670" y="10147"/>
                </a:lnTo>
                <a:lnTo>
                  <a:pt x="5913" y="9880"/>
                </a:lnTo>
                <a:lnTo>
                  <a:pt x="6424" y="9320"/>
                </a:lnTo>
                <a:lnTo>
                  <a:pt x="6935" y="8760"/>
                </a:lnTo>
                <a:lnTo>
                  <a:pt x="6984" y="8712"/>
                </a:lnTo>
                <a:lnTo>
                  <a:pt x="7008" y="8663"/>
                </a:lnTo>
                <a:lnTo>
                  <a:pt x="7008" y="8566"/>
                </a:lnTo>
                <a:lnTo>
                  <a:pt x="7519" y="8103"/>
                </a:lnTo>
                <a:lnTo>
                  <a:pt x="7762" y="7884"/>
                </a:lnTo>
                <a:lnTo>
                  <a:pt x="8054" y="7690"/>
                </a:lnTo>
                <a:lnTo>
                  <a:pt x="8370" y="7495"/>
                </a:lnTo>
                <a:lnTo>
                  <a:pt x="8516" y="7373"/>
                </a:lnTo>
                <a:lnTo>
                  <a:pt x="8541" y="7300"/>
                </a:lnTo>
                <a:lnTo>
                  <a:pt x="8565" y="7227"/>
                </a:lnTo>
                <a:lnTo>
                  <a:pt x="8735" y="7130"/>
                </a:lnTo>
                <a:lnTo>
                  <a:pt x="8906" y="6984"/>
                </a:lnTo>
                <a:lnTo>
                  <a:pt x="9246" y="6716"/>
                </a:lnTo>
                <a:lnTo>
                  <a:pt x="9782" y="6205"/>
                </a:lnTo>
                <a:lnTo>
                  <a:pt x="10317" y="5670"/>
                </a:lnTo>
                <a:close/>
                <a:moveTo>
                  <a:pt x="10195" y="9369"/>
                </a:moveTo>
                <a:lnTo>
                  <a:pt x="10439" y="9661"/>
                </a:lnTo>
                <a:lnTo>
                  <a:pt x="9928" y="10147"/>
                </a:lnTo>
                <a:lnTo>
                  <a:pt x="9660" y="10415"/>
                </a:lnTo>
                <a:lnTo>
                  <a:pt x="9514" y="10536"/>
                </a:lnTo>
                <a:lnTo>
                  <a:pt x="9417" y="10682"/>
                </a:lnTo>
                <a:lnTo>
                  <a:pt x="9222" y="10512"/>
                </a:lnTo>
                <a:lnTo>
                  <a:pt x="9052" y="10366"/>
                </a:lnTo>
                <a:lnTo>
                  <a:pt x="9198" y="10293"/>
                </a:lnTo>
                <a:lnTo>
                  <a:pt x="9319" y="10171"/>
                </a:lnTo>
                <a:lnTo>
                  <a:pt x="9538" y="9977"/>
                </a:lnTo>
                <a:lnTo>
                  <a:pt x="9879" y="9685"/>
                </a:lnTo>
                <a:lnTo>
                  <a:pt x="10195" y="9369"/>
                </a:lnTo>
                <a:close/>
                <a:moveTo>
                  <a:pt x="10852" y="6278"/>
                </a:moveTo>
                <a:lnTo>
                  <a:pt x="10901" y="6303"/>
                </a:lnTo>
                <a:lnTo>
                  <a:pt x="10609" y="6546"/>
                </a:lnTo>
                <a:lnTo>
                  <a:pt x="10341" y="6789"/>
                </a:lnTo>
                <a:lnTo>
                  <a:pt x="9806" y="7325"/>
                </a:lnTo>
                <a:lnTo>
                  <a:pt x="8565" y="8541"/>
                </a:lnTo>
                <a:lnTo>
                  <a:pt x="7300" y="9734"/>
                </a:lnTo>
                <a:lnTo>
                  <a:pt x="6643" y="10342"/>
                </a:lnTo>
                <a:lnTo>
                  <a:pt x="6473" y="10512"/>
                </a:lnTo>
                <a:lnTo>
                  <a:pt x="6327" y="10658"/>
                </a:lnTo>
                <a:lnTo>
                  <a:pt x="6181" y="10853"/>
                </a:lnTo>
                <a:lnTo>
                  <a:pt x="6083" y="11023"/>
                </a:lnTo>
                <a:lnTo>
                  <a:pt x="6083" y="11047"/>
                </a:lnTo>
                <a:lnTo>
                  <a:pt x="5791" y="10780"/>
                </a:lnTo>
                <a:lnTo>
                  <a:pt x="5937" y="10707"/>
                </a:lnTo>
                <a:lnTo>
                  <a:pt x="6083" y="10609"/>
                </a:lnTo>
                <a:lnTo>
                  <a:pt x="6327" y="10390"/>
                </a:lnTo>
                <a:lnTo>
                  <a:pt x="6765" y="9904"/>
                </a:lnTo>
                <a:lnTo>
                  <a:pt x="7397" y="9271"/>
                </a:lnTo>
                <a:lnTo>
                  <a:pt x="8054" y="8663"/>
                </a:lnTo>
                <a:lnTo>
                  <a:pt x="8735" y="8055"/>
                </a:lnTo>
                <a:lnTo>
                  <a:pt x="9441" y="7471"/>
                </a:lnTo>
                <a:lnTo>
                  <a:pt x="10171" y="6887"/>
                </a:lnTo>
                <a:lnTo>
                  <a:pt x="10852" y="6278"/>
                </a:lnTo>
                <a:close/>
                <a:moveTo>
                  <a:pt x="10731" y="9953"/>
                </a:moveTo>
                <a:lnTo>
                  <a:pt x="10901" y="10123"/>
                </a:lnTo>
                <a:lnTo>
                  <a:pt x="10658" y="10317"/>
                </a:lnTo>
                <a:lnTo>
                  <a:pt x="10463" y="10512"/>
                </a:lnTo>
                <a:lnTo>
                  <a:pt x="10147" y="10755"/>
                </a:lnTo>
                <a:lnTo>
                  <a:pt x="10001" y="10901"/>
                </a:lnTo>
                <a:lnTo>
                  <a:pt x="9879" y="11047"/>
                </a:lnTo>
                <a:lnTo>
                  <a:pt x="9709" y="10926"/>
                </a:lnTo>
                <a:lnTo>
                  <a:pt x="9611" y="10877"/>
                </a:lnTo>
                <a:lnTo>
                  <a:pt x="9879" y="10682"/>
                </a:lnTo>
                <a:lnTo>
                  <a:pt x="10122" y="10488"/>
                </a:lnTo>
                <a:lnTo>
                  <a:pt x="10731" y="9953"/>
                </a:lnTo>
                <a:close/>
                <a:moveTo>
                  <a:pt x="11193" y="6619"/>
                </a:moveTo>
                <a:lnTo>
                  <a:pt x="11315" y="6741"/>
                </a:lnTo>
                <a:lnTo>
                  <a:pt x="10852" y="7179"/>
                </a:lnTo>
                <a:lnTo>
                  <a:pt x="10439" y="7641"/>
                </a:lnTo>
                <a:lnTo>
                  <a:pt x="10001" y="8055"/>
                </a:lnTo>
                <a:lnTo>
                  <a:pt x="9806" y="8274"/>
                </a:lnTo>
                <a:lnTo>
                  <a:pt x="9733" y="8395"/>
                </a:lnTo>
                <a:lnTo>
                  <a:pt x="9684" y="8541"/>
                </a:lnTo>
                <a:lnTo>
                  <a:pt x="9684" y="8566"/>
                </a:lnTo>
                <a:lnTo>
                  <a:pt x="8857" y="9320"/>
                </a:lnTo>
                <a:lnTo>
                  <a:pt x="8565" y="9588"/>
                </a:lnTo>
                <a:lnTo>
                  <a:pt x="8419" y="9734"/>
                </a:lnTo>
                <a:lnTo>
                  <a:pt x="8346" y="9831"/>
                </a:lnTo>
                <a:lnTo>
                  <a:pt x="8297" y="9904"/>
                </a:lnTo>
                <a:lnTo>
                  <a:pt x="8224" y="9953"/>
                </a:lnTo>
                <a:lnTo>
                  <a:pt x="7713" y="10439"/>
                </a:lnTo>
                <a:lnTo>
                  <a:pt x="7203" y="10901"/>
                </a:lnTo>
                <a:lnTo>
                  <a:pt x="6886" y="11145"/>
                </a:lnTo>
                <a:lnTo>
                  <a:pt x="6716" y="11291"/>
                </a:lnTo>
                <a:lnTo>
                  <a:pt x="6570" y="11412"/>
                </a:lnTo>
                <a:lnTo>
                  <a:pt x="6254" y="11169"/>
                </a:lnTo>
                <a:lnTo>
                  <a:pt x="6424" y="11096"/>
                </a:lnTo>
                <a:lnTo>
                  <a:pt x="6570" y="10974"/>
                </a:lnTo>
                <a:lnTo>
                  <a:pt x="6886" y="10707"/>
                </a:lnTo>
                <a:lnTo>
                  <a:pt x="7446" y="10147"/>
                </a:lnTo>
                <a:lnTo>
                  <a:pt x="8711" y="8955"/>
                </a:lnTo>
                <a:lnTo>
                  <a:pt x="10001" y="7763"/>
                </a:lnTo>
                <a:lnTo>
                  <a:pt x="10609" y="7203"/>
                </a:lnTo>
                <a:lnTo>
                  <a:pt x="10901" y="6911"/>
                </a:lnTo>
                <a:lnTo>
                  <a:pt x="11193" y="6619"/>
                </a:lnTo>
                <a:close/>
                <a:moveTo>
                  <a:pt x="11120" y="10366"/>
                </a:moveTo>
                <a:lnTo>
                  <a:pt x="11290" y="10536"/>
                </a:lnTo>
                <a:lnTo>
                  <a:pt x="10998" y="10828"/>
                </a:lnTo>
                <a:lnTo>
                  <a:pt x="10706" y="11096"/>
                </a:lnTo>
                <a:lnTo>
                  <a:pt x="10487" y="11266"/>
                </a:lnTo>
                <a:lnTo>
                  <a:pt x="10244" y="11437"/>
                </a:lnTo>
                <a:lnTo>
                  <a:pt x="10171" y="11315"/>
                </a:lnTo>
                <a:lnTo>
                  <a:pt x="10074" y="11218"/>
                </a:lnTo>
                <a:lnTo>
                  <a:pt x="10220" y="11120"/>
                </a:lnTo>
                <a:lnTo>
                  <a:pt x="10366" y="11023"/>
                </a:lnTo>
                <a:lnTo>
                  <a:pt x="10633" y="10780"/>
                </a:lnTo>
                <a:lnTo>
                  <a:pt x="10877" y="10585"/>
                </a:lnTo>
                <a:lnTo>
                  <a:pt x="11120" y="10366"/>
                </a:lnTo>
                <a:close/>
                <a:moveTo>
                  <a:pt x="10220" y="5208"/>
                </a:moveTo>
                <a:lnTo>
                  <a:pt x="10122" y="5232"/>
                </a:lnTo>
                <a:lnTo>
                  <a:pt x="10049" y="5305"/>
                </a:lnTo>
                <a:lnTo>
                  <a:pt x="9952" y="5378"/>
                </a:lnTo>
                <a:lnTo>
                  <a:pt x="9344" y="6011"/>
                </a:lnTo>
                <a:lnTo>
                  <a:pt x="9027" y="6303"/>
                </a:lnTo>
                <a:lnTo>
                  <a:pt x="8687" y="6570"/>
                </a:lnTo>
                <a:lnTo>
                  <a:pt x="8419" y="6789"/>
                </a:lnTo>
                <a:lnTo>
                  <a:pt x="8005" y="6497"/>
                </a:lnTo>
                <a:lnTo>
                  <a:pt x="7592" y="6157"/>
                </a:lnTo>
                <a:lnTo>
                  <a:pt x="7373" y="5962"/>
                </a:lnTo>
                <a:lnTo>
                  <a:pt x="7178" y="5767"/>
                </a:lnTo>
                <a:lnTo>
                  <a:pt x="6984" y="5573"/>
                </a:lnTo>
                <a:lnTo>
                  <a:pt x="6740" y="5402"/>
                </a:lnTo>
                <a:lnTo>
                  <a:pt x="6716" y="5329"/>
                </a:lnTo>
                <a:lnTo>
                  <a:pt x="6643" y="5281"/>
                </a:lnTo>
                <a:lnTo>
                  <a:pt x="6594" y="5256"/>
                </a:lnTo>
                <a:lnTo>
                  <a:pt x="6448" y="5256"/>
                </a:lnTo>
                <a:lnTo>
                  <a:pt x="6400" y="5305"/>
                </a:lnTo>
                <a:lnTo>
                  <a:pt x="5621" y="6011"/>
                </a:lnTo>
                <a:lnTo>
                  <a:pt x="5280" y="6303"/>
                </a:lnTo>
                <a:lnTo>
                  <a:pt x="5134" y="6473"/>
                </a:lnTo>
                <a:lnTo>
                  <a:pt x="5086" y="6570"/>
                </a:lnTo>
                <a:lnTo>
                  <a:pt x="5037" y="6668"/>
                </a:lnTo>
                <a:lnTo>
                  <a:pt x="5037" y="6716"/>
                </a:lnTo>
                <a:lnTo>
                  <a:pt x="5037" y="6741"/>
                </a:lnTo>
                <a:lnTo>
                  <a:pt x="5086" y="6789"/>
                </a:lnTo>
                <a:lnTo>
                  <a:pt x="5110" y="6814"/>
                </a:lnTo>
                <a:lnTo>
                  <a:pt x="5183" y="6911"/>
                </a:lnTo>
                <a:lnTo>
                  <a:pt x="5256" y="7033"/>
                </a:lnTo>
                <a:lnTo>
                  <a:pt x="5426" y="7227"/>
                </a:lnTo>
                <a:lnTo>
                  <a:pt x="5791" y="7617"/>
                </a:lnTo>
                <a:lnTo>
                  <a:pt x="6156" y="8079"/>
                </a:lnTo>
                <a:lnTo>
                  <a:pt x="6521" y="8541"/>
                </a:lnTo>
                <a:lnTo>
                  <a:pt x="5694" y="9466"/>
                </a:lnTo>
                <a:lnTo>
                  <a:pt x="5256" y="9904"/>
                </a:lnTo>
                <a:lnTo>
                  <a:pt x="5159" y="10025"/>
                </a:lnTo>
                <a:lnTo>
                  <a:pt x="5061" y="10147"/>
                </a:lnTo>
                <a:lnTo>
                  <a:pt x="5013" y="10269"/>
                </a:lnTo>
                <a:lnTo>
                  <a:pt x="4988" y="10415"/>
                </a:lnTo>
                <a:lnTo>
                  <a:pt x="4988" y="10439"/>
                </a:lnTo>
                <a:lnTo>
                  <a:pt x="4988" y="10512"/>
                </a:lnTo>
                <a:lnTo>
                  <a:pt x="5013" y="10585"/>
                </a:lnTo>
                <a:lnTo>
                  <a:pt x="5159" y="10780"/>
                </a:lnTo>
                <a:lnTo>
                  <a:pt x="5305" y="10950"/>
                </a:lnTo>
                <a:lnTo>
                  <a:pt x="5670" y="11291"/>
                </a:lnTo>
                <a:lnTo>
                  <a:pt x="6035" y="11607"/>
                </a:lnTo>
                <a:lnTo>
                  <a:pt x="6424" y="11875"/>
                </a:lnTo>
                <a:lnTo>
                  <a:pt x="6473" y="11899"/>
                </a:lnTo>
                <a:lnTo>
                  <a:pt x="6521" y="11923"/>
                </a:lnTo>
                <a:lnTo>
                  <a:pt x="6594" y="11899"/>
                </a:lnTo>
                <a:lnTo>
                  <a:pt x="6619" y="11899"/>
                </a:lnTo>
                <a:lnTo>
                  <a:pt x="6692" y="11826"/>
                </a:lnTo>
                <a:lnTo>
                  <a:pt x="6740" y="11729"/>
                </a:lnTo>
                <a:lnTo>
                  <a:pt x="6911" y="11631"/>
                </a:lnTo>
                <a:lnTo>
                  <a:pt x="7057" y="11510"/>
                </a:lnTo>
                <a:lnTo>
                  <a:pt x="7349" y="11266"/>
                </a:lnTo>
                <a:lnTo>
                  <a:pt x="7859" y="10828"/>
                </a:lnTo>
                <a:lnTo>
                  <a:pt x="8370" y="10342"/>
                </a:lnTo>
                <a:lnTo>
                  <a:pt x="8468" y="10439"/>
                </a:lnTo>
                <a:lnTo>
                  <a:pt x="8784" y="10707"/>
                </a:lnTo>
                <a:lnTo>
                  <a:pt x="9076" y="10999"/>
                </a:lnTo>
                <a:lnTo>
                  <a:pt x="9198" y="11120"/>
                </a:lnTo>
                <a:lnTo>
                  <a:pt x="9319" y="11218"/>
                </a:lnTo>
                <a:lnTo>
                  <a:pt x="9587" y="11364"/>
                </a:lnTo>
                <a:lnTo>
                  <a:pt x="9709" y="11485"/>
                </a:lnTo>
                <a:lnTo>
                  <a:pt x="9830" y="11583"/>
                </a:lnTo>
                <a:lnTo>
                  <a:pt x="9928" y="11704"/>
                </a:lnTo>
                <a:lnTo>
                  <a:pt x="10001" y="11753"/>
                </a:lnTo>
                <a:lnTo>
                  <a:pt x="10074" y="11777"/>
                </a:lnTo>
                <a:lnTo>
                  <a:pt x="10098" y="11802"/>
                </a:lnTo>
                <a:lnTo>
                  <a:pt x="10220" y="11802"/>
                </a:lnTo>
                <a:lnTo>
                  <a:pt x="10317" y="11777"/>
                </a:lnTo>
                <a:lnTo>
                  <a:pt x="10414" y="11729"/>
                </a:lnTo>
                <a:lnTo>
                  <a:pt x="10512" y="11680"/>
                </a:lnTo>
                <a:lnTo>
                  <a:pt x="10706" y="11534"/>
                </a:lnTo>
                <a:lnTo>
                  <a:pt x="10877" y="11388"/>
                </a:lnTo>
                <a:lnTo>
                  <a:pt x="11096" y="11218"/>
                </a:lnTo>
                <a:lnTo>
                  <a:pt x="11315" y="10999"/>
                </a:lnTo>
                <a:lnTo>
                  <a:pt x="11704" y="10585"/>
                </a:lnTo>
                <a:lnTo>
                  <a:pt x="11753" y="10512"/>
                </a:lnTo>
                <a:lnTo>
                  <a:pt x="11753" y="10439"/>
                </a:lnTo>
                <a:lnTo>
                  <a:pt x="11728" y="10366"/>
                </a:lnTo>
                <a:lnTo>
                  <a:pt x="11680" y="10317"/>
                </a:lnTo>
                <a:lnTo>
                  <a:pt x="11631" y="10244"/>
                </a:lnTo>
                <a:lnTo>
                  <a:pt x="11339" y="9904"/>
                </a:lnTo>
                <a:lnTo>
                  <a:pt x="11047" y="9588"/>
                </a:lnTo>
                <a:lnTo>
                  <a:pt x="10731" y="9271"/>
                </a:lnTo>
                <a:lnTo>
                  <a:pt x="10439" y="8955"/>
                </a:lnTo>
                <a:lnTo>
                  <a:pt x="10414" y="8906"/>
                </a:lnTo>
                <a:lnTo>
                  <a:pt x="10366" y="8882"/>
                </a:lnTo>
                <a:lnTo>
                  <a:pt x="10195" y="8639"/>
                </a:lnTo>
                <a:lnTo>
                  <a:pt x="10220" y="8590"/>
                </a:lnTo>
                <a:lnTo>
                  <a:pt x="10220" y="8517"/>
                </a:lnTo>
                <a:lnTo>
                  <a:pt x="10220" y="8468"/>
                </a:lnTo>
                <a:lnTo>
                  <a:pt x="10195" y="8420"/>
                </a:lnTo>
                <a:lnTo>
                  <a:pt x="10463" y="8152"/>
                </a:lnTo>
                <a:lnTo>
                  <a:pt x="10706" y="7909"/>
                </a:lnTo>
                <a:lnTo>
                  <a:pt x="11193" y="7422"/>
                </a:lnTo>
                <a:lnTo>
                  <a:pt x="11461" y="7179"/>
                </a:lnTo>
                <a:lnTo>
                  <a:pt x="11680" y="6911"/>
                </a:lnTo>
                <a:lnTo>
                  <a:pt x="11728" y="6838"/>
                </a:lnTo>
                <a:lnTo>
                  <a:pt x="11728" y="6741"/>
                </a:lnTo>
                <a:lnTo>
                  <a:pt x="11753" y="6692"/>
                </a:lnTo>
                <a:lnTo>
                  <a:pt x="11753" y="6643"/>
                </a:lnTo>
                <a:lnTo>
                  <a:pt x="11753" y="6570"/>
                </a:lnTo>
                <a:lnTo>
                  <a:pt x="11728" y="6522"/>
                </a:lnTo>
                <a:lnTo>
                  <a:pt x="11607" y="6351"/>
                </a:lnTo>
                <a:lnTo>
                  <a:pt x="11461" y="6205"/>
                </a:lnTo>
                <a:lnTo>
                  <a:pt x="11169" y="5913"/>
                </a:lnTo>
                <a:lnTo>
                  <a:pt x="10852" y="5597"/>
                </a:lnTo>
                <a:lnTo>
                  <a:pt x="10536" y="5305"/>
                </a:lnTo>
                <a:lnTo>
                  <a:pt x="10463" y="5256"/>
                </a:lnTo>
                <a:lnTo>
                  <a:pt x="10366" y="5256"/>
                </a:lnTo>
                <a:lnTo>
                  <a:pt x="10341" y="5232"/>
                </a:lnTo>
                <a:lnTo>
                  <a:pt x="10220" y="5208"/>
                </a:lnTo>
                <a:close/>
                <a:moveTo>
                  <a:pt x="11631" y="536"/>
                </a:moveTo>
                <a:lnTo>
                  <a:pt x="11728" y="658"/>
                </a:lnTo>
                <a:lnTo>
                  <a:pt x="11801" y="779"/>
                </a:lnTo>
                <a:lnTo>
                  <a:pt x="12020" y="998"/>
                </a:lnTo>
                <a:lnTo>
                  <a:pt x="12483" y="1412"/>
                </a:lnTo>
                <a:lnTo>
                  <a:pt x="13164" y="2044"/>
                </a:lnTo>
                <a:lnTo>
                  <a:pt x="13797" y="2677"/>
                </a:lnTo>
                <a:lnTo>
                  <a:pt x="14429" y="3334"/>
                </a:lnTo>
                <a:lnTo>
                  <a:pt x="15062" y="3991"/>
                </a:lnTo>
                <a:lnTo>
                  <a:pt x="16278" y="5354"/>
                </a:lnTo>
                <a:lnTo>
                  <a:pt x="16303" y="5354"/>
                </a:lnTo>
                <a:lnTo>
                  <a:pt x="16254" y="5548"/>
                </a:lnTo>
                <a:lnTo>
                  <a:pt x="16230" y="5719"/>
                </a:lnTo>
                <a:lnTo>
                  <a:pt x="16181" y="6084"/>
                </a:lnTo>
                <a:lnTo>
                  <a:pt x="16181" y="6838"/>
                </a:lnTo>
                <a:lnTo>
                  <a:pt x="16157" y="7690"/>
                </a:lnTo>
                <a:lnTo>
                  <a:pt x="16157" y="8541"/>
                </a:lnTo>
                <a:lnTo>
                  <a:pt x="16181" y="10244"/>
                </a:lnTo>
                <a:lnTo>
                  <a:pt x="16230" y="11948"/>
                </a:lnTo>
                <a:lnTo>
                  <a:pt x="16230" y="11972"/>
                </a:lnTo>
                <a:lnTo>
                  <a:pt x="15938" y="12167"/>
                </a:lnTo>
                <a:lnTo>
                  <a:pt x="15646" y="12410"/>
                </a:lnTo>
                <a:lnTo>
                  <a:pt x="15354" y="12653"/>
                </a:lnTo>
                <a:lnTo>
                  <a:pt x="15086" y="12921"/>
                </a:lnTo>
                <a:lnTo>
                  <a:pt x="14551" y="13456"/>
                </a:lnTo>
                <a:lnTo>
                  <a:pt x="14016" y="13992"/>
                </a:lnTo>
                <a:lnTo>
                  <a:pt x="11509" y="16401"/>
                </a:lnTo>
                <a:lnTo>
                  <a:pt x="11461" y="16474"/>
                </a:lnTo>
                <a:lnTo>
                  <a:pt x="9830" y="16571"/>
                </a:lnTo>
                <a:lnTo>
                  <a:pt x="9027" y="16595"/>
                </a:lnTo>
                <a:lnTo>
                  <a:pt x="8200" y="16620"/>
                </a:lnTo>
                <a:lnTo>
                  <a:pt x="7349" y="16595"/>
                </a:lnTo>
                <a:lnTo>
                  <a:pt x="6521" y="16571"/>
                </a:lnTo>
                <a:lnTo>
                  <a:pt x="5840" y="16498"/>
                </a:lnTo>
                <a:lnTo>
                  <a:pt x="5329" y="16498"/>
                </a:lnTo>
                <a:lnTo>
                  <a:pt x="5159" y="16522"/>
                </a:lnTo>
                <a:lnTo>
                  <a:pt x="5110" y="16401"/>
                </a:lnTo>
                <a:lnTo>
                  <a:pt x="5037" y="16255"/>
                </a:lnTo>
                <a:lnTo>
                  <a:pt x="4940" y="16133"/>
                </a:lnTo>
                <a:lnTo>
                  <a:pt x="4842" y="16011"/>
                </a:lnTo>
                <a:lnTo>
                  <a:pt x="4429" y="15549"/>
                </a:lnTo>
                <a:lnTo>
                  <a:pt x="3772" y="14868"/>
                </a:lnTo>
                <a:lnTo>
                  <a:pt x="3431" y="14527"/>
                </a:lnTo>
                <a:lnTo>
                  <a:pt x="3090" y="14211"/>
                </a:lnTo>
                <a:lnTo>
                  <a:pt x="2750" y="13919"/>
                </a:lnTo>
                <a:lnTo>
                  <a:pt x="2385" y="13651"/>
                </a:lnTo>
                <a:lnTo>
                  <a:pt x="1679" y="13116"/>
                </a:lnTo>
                <a:lnTo>
                  <a:pt x="1338" y="12824"/>
                </a:lnTo>
                <a:lnTo>
                  <a:pt x="1022" y="12532"/>
                </a:lnTo>
                <a:lnTo>
                  <a:pt x="730" y="12191"/>
                </a:lnTo>
                <a:lnTo>
                  <a:pt x="487" y="11850"/>
                </a:lnTo>
                <a:lnTo>
                  <a:pt x="535" y="11704"/>
                </a:lnTo>
                <a:lnTo>
                  <a:pt x="560" y="11534"/>
                </a:lnTo>
                <a:lnTo>
                  <a:pt x="584" y="11218"/>
                </a:lnTo>
                <a:lnTo>
                  <a:pt x="584" y="10561"/>
                </a:lnTo>
                <a:lnTo>
                  <a:pt x="584" y="9612"/>
                </a:lnTo>
                <a:lnTo>
                  <a:pt x="584" y="8663"/>
                </a:lnTo>
                <a:lnTo>
                  <a:pt x="584" y="7714"/>
                </a:lnTo>
                <a:lnTo>
                  <a:pt x="535" y="6765"/>
                </a:lnTo>
                <a:lnTo>
                  <a:pt x="535" y="6132"/>
                </a:lnTo>
                <a:lnTo>
                  <a:pt x="511" y="5792"/>
                </a:lnTo>
                <a:lnTo>
                  <a:pt x="438" y="5475"/>
                </a:lnTo>
                <a:lnTo>
                  <a:pt x="511" y="5402"/>
                </a:lnTo>
                <a:lnTo>
                  <a:pt x="1046" y="4721"/>
                </a:lnTo>
                <a:lnTo>
                  <a:pt x="1582" y="4040"/>
                </a:lnTo>
                <a:lnTo>
                  <a:pt x="2141" y="3358"/>
                </a:lnTo>
                <a:lnTo>
                  <a:pt x="2725" y="2726"/>
                </a:lnTo>
                <a:lnTo>
                  <a:pt x="2993" y="2458"/>
                </a:lnTo>
                <a:lnTo>
                  <a:pt x="3285" y="2190"/>
                </a:lnTo>
                <a:lnTo>
                  <a:pt x="3869" y="1655"/>
                </a:lnTo>
                <a:lnTo>
                  <a:pt x="4429" y="1120"/>
                </a:lnTo>
                <a:lnTo>
                  <a:pt x="4696" y="852"/>
                </a:lnTo>
                <a:lnTo>
                  <a:pt x="4964" y="560"/>
                </a:lnTo>
                <a:lnTo>
                  <a:pt x="5305" y="609"/>
                </a:lnTo>
                <a:lnTo>
                  <a:pt x="5670" y="633"/>
                </a:lnTo>
                <a:lnTo>
                  <a:pt x="6400" y="633"/>
                </a:lnTo>
                <a:lnTo>
                  <a:pt x="8127" y="609"/>
                </a:lnTo>
                <a:lnTo>
                  <a:pt x="9003" y="609"/>
                </a:lnTo>
                <a:lnTo>
                  <a:pt x="9879" y="633"/>
                </a:lnTo>
                <a:lnTo>
                  <a:pt x="10779" y="609"/>
                </a:lnTo>
                <a:lnTo>
                  <a:pt x="11217" y="585"/>
                </a:lnTo>
                <a:lnTo>
                  <a:pt x="11631" y="536"/>
                </a:lnTo>
                <a:close/>
                <a:moveTo>
                  <a:pt x="10731" y="1"/>
                </a:moveTo>
                <a:lnTo>
                  <a:pt x="9855" y="25"/>
                </a:lnTo>
                <a:lnTo>
                  <a:pt x="8127" y="49"/>
                </a:lnTo>
                <a:lnTo>
                  <a:pt x="6400" y="74"/>
                </a:lnTo>
                <a:lnTo>
                  <a:pt x="5597" y="74"/>
                </a:lnTo>
                <a:lnTo>
                  <a:pt x="5207" y="98"/>
                </a:lnTo>
                <a:lnTo>
                  <a:pt x="4818" y="171"/>
                </a:lnTo>
                <a:lnTo>
                  <a:pt x="4769" y="195"/>
                </a:lnTo>
                <a:lnTo>
                  <a:pt x="4721" y="244"/>
                </a:lnTo>
                <a:lnTo>
                  <a:pt x="4696" y="293"/>
                </a:lnTo>
                <a:lnTo>
                  <a:pt x="4696" y="341"/>
                </a:lnTo>
                <a:lnTo>
                  <a:pt x="4331" y="536"/>
                </a:lnTo>
                <a:lnTo>
                  <a:pt x="4015" y="779"/>
                </a:lnTo>
                <a:lnTo>
                  <a:pt x="3674" y="1023"/>
                </a:lnTo>
                <a:lnTo>
                  <a:pt x="3382" y="1315"/>
                </a:lnTo>
                <a:lnTo>
                  <a:pt x="2774" y="1899"/>
                </a:lnTo>
                <a:lnTo>
                  <a:pt x="2239" y="2458"/>
                </a:lnTo>
                <a:lnTo>
                  <a:pt x="1655" y="3091"/>
                </a:lnTo>
                <a:lnTo>
                  <a:pt x="1071" y="3748"/>
                </a:lnTo>
                <a:lnTo>
                  <a:pt x="535" y="4429"/>
                </a:lnTo>
                <a:lnTo>
                  <a:pt x="49" y="5135"/>
                </a:lnTo>
                <a:lnTo>
                  <a:pt x="24" y="5208"/>
                </a:lnTo>
                <a:lnTo>
                  <a:pt x="0" y="5281"/>
                </a:lnTo>
                <a:lnTo>
                  <a:pt x="24" y="5354"/>
                </a:lnTo>
                <a:lnTo>
                  <a:pt x="49" y="5402"/>
                </a:lnTo>
                <a:lnTo>
                  <a:pt x="0" y="5694"/>
                </a:lnTo>
                <a:lnTo>
                  <a:pt x="0" y="5986"/>
                </a:lnTo>
                <a:lnTo>
                  <a:pt x="24" y="6570"/>
                </a:lnTo>
                <a:lnTo>
                  <a:pt x="73" y="8468"/>
                </a:lnTo>
                <a:lnTo>
                  <a:pt x="73" y="9417"/>
                </a:lnTo>
                <a:lnTo>
                  <a:pt x="73" y="10366"/>
                </a:lnTo>
                <a:lnTo>
                  <a:pt x="49" y="10755"/>
                </a:lnTo>
                <a:lnTo>
                  <a:pt x="0" y="11145"/>
                </a:lnTo>
                <a:lnTo>
                  <a:pt x="0" y="11339"/>
                </a:lnTo>
                <a:lnTo>
                  <a:pt x="0" y="11534"/>
                </a:lnTo>
                <a:lnTo>
                  <a:pt x="24" y="11729"/>
                </a:lnTo>
                <a:lnTo>
                  <a:pt x="97" y="11899"/>
                </a:lnTo>
                <a:lnTo>
                  <a:pt x="73" y="11948"/>
                </a:lnTo>
                <a:lnTo>
                  <a:pt x="73" y="11996"/>
                </a:lnTo>
                <a:lnTo>
                  <a:pt x="146" y="12191"/>
                </a:lnTo>
                <a:lnTo>
                  <a:pt x="219" y="12361"/>
                </a:lnTo>
                <a:lnTo>
                  <a:pt x="292" y="12532"/>
                </a:lnTo>
                <a:lnTo>
                  <a:pt x="414" y="12702"/>
                </a:lnTo>
                <a:lnTo>
                  <a:pt x="535" y="12848"/>
                </a:lnTo>
                <a:lnTo>
                  <a:pt x="681" y="12994"/>
                </a:lnTo>
                <a:lnTo>
                  <a:pt x="998" y="13286"/>
                </a:lnTo>
                <a:lnTo>
                  <a:pt x="1338" y="13554"/>
                </a:lnTo>
                <a:lnTo>
                  <a:pt x="1679" y="13797"/>
                </a:lnTo>
                <a:lnTo>
                  <a:pt x="1995" y="14040"/>
                </a:lnTo>
                <a:lnTo>
                  <a:pt x="2287" y="14259"/>
                </a:lnTo>
                <a:lnTo>
                  <a:pt x="2652" y="14576"/>
                </a:lnTo>
                <a:lnTo>
                  <a:pt x="2993" y="14916"/>
                </a:lnTo>
                <a:lnTo>
                  <a:pt x="3650" y="15598"/>
                </a:lnTo>
                <a:lnTo>
                  <a:pt x="3991" y="15987"/>
                </a:lnTo>
                <a:lnTo>
                  <a:pt x="4331" y="16376"/>
                </a:lnTo>
                <a:lnTo>
                  <a:pt x="4453" y="16547"/>
                </a:lnTo>
                <a:lnTo>
                  <a:pt x="4599" y="16693"/>
                </a:lnTo>
                <a:lnTo>
                  <a:pt x="4745" y="16814"/>
                </a:lnTo>
                <a:lnTo>
                  <a:pt x="4818" y="16863"/>
                </a:lnTo>
                <a:lnTo>
                  <a:pt x="4940" y="16887"/>
                </a:lnTo>
                <a:lnTo>
                  <a:pt x="5013" y="16887"/>
                </a:lnTo>
                <a:lnTo>
                  <a:pt x="5086" y="16863"/>
                </a:lnTo>
                <a:lnTo>
                  <a:pt x="5232" y="16912"/>
                </a:lnTo>
                <a:lnTo>
                  <a:pt x="5378" y="16960"/>
                </a:lnTo>
                <a:lnTo>
                  <a:pt x="5694" y="17009"/>
                </a:lnTo>
                <a:lnTo>
                  <a:pt x="6327" y="17058"/>
                </a:lnTo>
                <a:lnTo>
                  <a:pt x="7178" y="17106"/>
                </a:lnTo>
                <a:lnTo>
                  <a:pt x="8005" y="17106"/>
                </a:lnTo>
                <a:lnTo>
                  <a:pt x="8906" y="17131"/>
                </a:lnTo>
                <a:lnTo>
                  <a:pt x="9806" y="17106"/>
                </a:lnTo>
                <a:lnTo>
                  <a:pt x="10706" y="17033"/>
                </a:lnTo>
                <a:lnTo>
                  <a:pt x="11582" y="16936"/>
                </a:lnTo>
                <a:lnTo>
                  <a:pt x="11655" y="16912"/>
                </a:lnTo>
                <a:lnTo>
                  <a:pt x="11704" y="16887"/>
                </a:lnTo>
                <a:lnTo>
                  <a:pt x="11753" y="16839"/>
                </a:lnTo>
                <a:lnTo>
                  <a:pt x="11801" y="16790"/>
                </a:lnTo>
                <a:lnTo>
                  <a:pt x="11850" y="16741"/>
                </a:lnTo>
                <a:lnTo>
                  <a:pt x="14210" y="14454"/>
                </a:lnTo>
                <a:lnTo>
                  <a:pt x="14794" y="13919"/>
                </a:lnTo>
                <a:lnTo>
                  <a:pt x="15403" y="13383"/>
                </a:lnTo>
                <a:lnTo>
                  <a:pt x="15694" y="13091"/>
                </a:lnTo>
                <a:lnTo>
                  <a:pt x="15986" y="12799"/>
                </a:lnTo>
                <a:lnTo>
                  <a:pt x="16230" y="12507"/>
                </a:lnTo>
                <a:lnTo>
                  <a:pt x="16473" y="12191"/>
                </a:lnTo>
                <a:lnTo>
                  <a:pt x="16570" y="12191"/>
                </a:lnTo>
                <a:lnTo>
                  <a:pt x="16668" y="12142"/>
                </a:lnTo>
                <a:lnTo>
                  <a:pt x="16716" y="12069"/>
                </a:lnTo>
                <a:lnTo>
                  <a:pt x="16741" y="11948"/>
                </a:lnTo>
                <a:lnTo>
                  <a:pt x="16692" y="10244"/>
                </a:lnTo>
                <a:lnTo>
                  <a:pt x="16668" y="8541"/>
                </a:lnTo>
                <a:lnTo>
                  <a:pt x="16692" y="6838"/>
                </a:lnTo>
                <a:lnTo>
                  <a:pt x="16716" y="6084"/>
                </a:lnTo>
                <a:lnTo>
                  <a:pt x="16716" y="5694"/>
                </a:lnTo>
                <a:lnTo>
                  <a:pt x="16692" y="5500"/>
                </a:lnTo>
                <a:lnTo>
                  <a:pt x="16643" y="5329"/>
                </a:lnTo>
                <a:lnTo>
                  <a:pt x="16692" y="5232"/>
                </a:lnTo>
                <a:lnTo>
                  <a:pt x="16716" y="5159"/>
                </a:lnTo>
                <a:lnTo>
                  <a:pt x="16692" y="5062"/>
                </a:lnTo>
                <a:lnTo>
                  <a:pt x="16643" y="4989"/>
                </a:lnTo>
                <a:lnTo>
                  <a:pt x="16084" y="4332"/>
                </a:lnTo>
                <a:lnTo>
                  <a:pt x="15500" y="3675"/>
                </a:lnTo>
                <a:lnTo>
                  <a:pt x="14916" y="3042"/>
                </a:lnTo>
                <a:lnTo>
                  <a:pt x="14308" y="2434"/>
                </a:lnTo>
                <a:lnTo>
                  <a:pt x="13651" y="1801"/>
                </a:lnTo>
                <a:lnTo>
                  <a:pt x="12994" y="1169"/>
                </a:lnTo>
                <a:lnTo>
                  <a:pt x="12726" y="901"/>
                </a:lnTo>
                <a:lnTo>
                  <a:pt x="12434" y="633"/>
                </a:lnTo>
                <a:lnTo>
                  <a:pt x="12288" y="512"/>
                </a:lnTo>
                <a:lnTo>
                  <a:pt x="12142" y="390"/>
                </a:lnTo>
                <a:lnTo>
                  <a:pt x="11972" y="293"/>
                </a:lnTo>
                <a:lnTo>
                  <a:pt x="11801" y="244"/>
                </a:lnTo>
                <a:lnTo>
                  <a:pt x="11777" y="171"/>
                </a:lnTo>
                <a:lnTo>
                  <a:pt x="11728" y="98"/>
                </a:lnTo>
                <a:lnTo>
                  <a:pt x="11655" y="74"/>
                </a:lnTo>
                <a:lnTo>
                  <a:pt x="11582" y="49"/>
                </a:lnTo>
                <a:lnTo>
                  <a:pt x="11144" y="1"/>
                </a:lnTo>
                <a:close/>
              </a:path>
            </a:pathLst>
          </a:custGeom>
          <a:solidFill>
            <a:srgbClr val="FF0000"/>
          </a:solidFill>
          <a:ln>
            <a:noFill/>
          </a:ln>
          <a:effectLst>
            <a:glow rad="63500">
              <a:schemeClr val="accent6">
                <a:satMod val="175000"/>
                <a:alpha val="40000"/>
              </a:scheme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59;p40"/>
          <p:cNvSpPr/>
          <p:nvPr/>
        </p:nvSpPr>
        <p:spPr>
          <a:xfrm>
            <a:off x="2343463" y="4048336"/>
            <a:ext cx="362159" cy="314821"/>
          </a:xfrm>
          <a:custGeom>
            <a:avLst/>
            <a:gdLst/>
            <a:ahLst/>
            <a:cxnLst/>
            <a:rect l="l" t="t" r="r" b="b"/>
            <a:pathLst>
              <a:path w="16571" h="14405" extrusionOk="0">
                <a:moveTo>
                  <a:pt x="8103" y="4623"/>
                </a:moveTo>
                <a:lnTo>
                  <a:pt x="7811" y="4818"/>
                </a:lnTo>
                <a:lnTo>
                  <a:pt x="7665" y="4915"/>
                </a:lnTo>
                <a:lnTo>
                  <a:pt x="7519" y="5013"/>
                </a:lnTo>
                <a:lnTo>
                  <a:pt x="7470" y="4623"/>
                </a:lnTo>
                <a:close/>
                <a:moveTo>
                  <a:pt x="8516" y="4599"/>
                </a:moveTo>
                <a:lnTo>
                  <a:pt x="8760" y="4623"/>
                </a:lnTo>
                <a:lnTo>
                  <a:pt x="9003" y="4648"/>
                </a:lnTo>
                <a:lnTo>
                  <a:pt x="9027" y="4648"/>
                </a:lnTo>
                <a:lnTo>
                  <a:pt x="8979" y="4672"/>
                </a:lnTo>
                <a:lnTo>
                  <a:pt x="8930" y="4721"/>
                </a:lnTo>
                <a:lnTo>
                  <a:pt x="8930" y="4696"/>
                </a:lnTo>
                <a:lnTo>
                  <a:pt x="8857" y="4769"/>
                </a:lnTo>
                <a:lnTo>
                  <a:pt x="8735" y="4818"/>
                </a:lnTo>
                <a:lnTo>
                  <a:pt x="8541" y="4940"/>
                </a:lnTo>
                <a:lnTo>
                  <a:pt x="8273" y="5134"/>
                </a:lnTo>
                <a:lnTo>
                  <a:pt x="8030" y="5329"/>
                </a:lnTo>
                <a:lnTo>
                  <a:pt x="7811" y="5475"/>
                </a:lnTo>
                <a:lnTo>
                  <a:pt x="7567" y="5621"/>
                </a:lnTo>
                <a:lnTo>
                  <a:pt x="7543" y="5256"/>
                </a:lnTo>
                <a:lnTo>
                  <a:pt x="7665" y="5232"/>
                </a:lnTo>
                <a:lnTo>
                  <a:pt x="7786" y="5159"/>
                </a:lnTo>
                <a:lnTo>
                  <a:pt x="8005" y="5037"/>
                </a:lnTo>
                <a:lnTo>
                  <a:pt x="8297" y="4842"/>
                </a:lnTo>
                <a:lnTo>
                  <a:pt x="8443" y="4745"/>
                </a:lnTo>
                <a:lnTo>
                  <a:pt x="8516" y="4599"/>
                </a:lnTo>
                <a:close/>
                <a:moveTo>
                  <a:pt x="9003" y="5086"/>
                </a:moveTo>
                <a:lnTo>
                  <a:pt x="8930" y="5572"/>
                </a:lnTo>
                <a:lnTo>
                  <a:pt x="8881" y="5572"/>
                </a:lnTo>
                <a:lnTo>
                  <a:pt x="8833" y="5597"/>
                </a:lnTo>
                <a:lnTo>
                  <a:pt x="8419" y="5864"/>
                </a:lnTo>
                <a:lnTo>
                  <a:pt x="8005" y="6108"/>
                </a:lnTo>
                <a:lnTo>
                  <a:pt x="7835" y="6181"/>
                </a:lnTo>
                <a:lnTo>
                  <a:pt x="7640" y="6278"/>
                </a:lnTo>
                <a:lnTo>
                  <a:pt x="7616" y="5889"/>
                </a:lnTo>
                <a:lnTo>
                  <a:pt x="7738" y="5840"/>
                </a:lnTo>
                <a:lnTo>
                  <a:pt x="7859" y="5791"/>
                </a:lnTo>
                <a:lnTo>
                  <a:pt x="8103" y="5645"/>
                </a:lnTo>
                <a:lnTo>
                  <a:pt x="9003" y="5086"/>
                </a:lnTo>
                <a:close/>
                <a:moveTo>
                  <a:pt x="8881" y="6010"/>
                </a:moveTo>
                <a:lnTo>
                  <a:pt x="8857" y="6181"/>
                </a:lnTo>
                <a:lnTo>
                  <a:pt x="8857" y="6254"/>
                </a:lnTo>
                <a:lnTo>
                  <a:pt x="8784" y="6254"/>
                </a:lnTo>
                <a:lnTo>
                  <a:pt x="8735" y="6278"/>
                </a:lnTo>
                <a:lnTo>
                  <a:pt x="8200" y="6570"/>
                </a:lnTo>
                <a:lnTo>
                  <a:pt x="7689" y="6862"/>
                </a:lnTo>
                <a:lnTo>
                  <a:pt x="7665" y="6594"/>
                </a:lnTo>
                <a:lnTo>
                  <a:pt x="7811" y="6570"/>
                </a:lnTo>
                <a:lnTo>
                  <a:pt x="7932" y="6521"/>
                </a:lnTo>
                <a:lnTo>
                  <a:pt x="8176" y="6400"/>
                </a:lnTo>
                <a:lnTo>
                  <a:pt x="8541" y="6229"/>
                </a:lnTo>
                <a:lnTo>
                  <a:pt x="8711" y="6132"/>
                </a:lnTo>
                <a:lnTo>
                  <a:pt x="8881" y="6010"/>
                </a:lnTo>
                <a:close/>
                <a:moveTo>
                  <a:pt x="8833" y="6594"/>
                </a:moveTo>
                <a:lnTo>
                  <a:pt x="8808" y="6765"/>
                </a:lnTo>
                <a:lnTo>
                  <a:pt x="8760" y="6789"/>
                </a:lnTo>
                <a:lnTo>
                  <a:pt x="8565" y="6862"/>
                </a:lnTo>
                <a:lnTo>
                  <a:pt x="8395" y="6959"/>
                </a:lnTo>
                <a:lnTo>
                  <a:pt x="8054" y="7178"/>
                </a:lnTo>
                <a:lnTo>
                  <a:pt x="7859" y="7300"/>
                </a:lnTo>
                <a:lnTo>
                  <a:pt x="7689" y="7446"/>
                </a:lnTo>
                <a:lnTo>
                  <a:pt x="7689" y="7105"/>
                </a:lnTo>
                <a:lnTo>
                  <a:pt x="8273" y="6862"/>
                </a:lnTo>
                <a:lnTo>
                  <a:pt x="8833" y="6594"/>
                </a:lnTo>
                <a:close/>
                <a:moveTo>
                  <a:pt x="8784" y="7154"/>
                </a:moveTo>
                <a:lnTo>
                  <a:pt x="8760" y="7470"/>
                </a:lnTo>
                <a:lnTo>
                  <a:pt x="8687" y="7495"/>
                </a:lnTo>
                <a:lnTo>
                  <a:pt x="8516" y="7568"/>
                </a:lnTo>
                <a:lnTo>
                  <a:pt x="8370" y="7665"/>
                </a:lnTo>
                <a:lnTo>
                  <a:pt x="8103" y="7884"/>
                </a:lnTo>
                <a:lnTo>
                  <a:pt x="7908" y="8030"/>
                </a:lnTo>
                <a:lnTo>
                  <a:pt x="7713" y="8200"/>
                </a:lnTo>
                <a:lnTo>
                  <a:pt x="7689" y="7787"/>
                </a:lnTo>
                <a:lnTo>
                  <a:pt x="7835" y="7714"/>
                </a:lnTo>
                <a:lnTo>
                  <a:pt x="7981" y="7641"/>
                </a:lnTo>
                <a:lnTo>
                  <a:pt x="8249" y="7470"/>
                </a:lnTo>
                <a:lnTo>
                  <a:pt x="8516" y="7300"/>
                </a:lnTo>
                <a:lnTo>
                  <a:pt x="8784" y="7154"/>
                </a:lnTo>
                <a:close/>
                <a:moveTo>
                  <a:pt x="8735" y="7835"/>
                </a:moveTo>
                <a:lnTo>
                  <a:pt x="8711" y="8103"/>
                </a:lnTo>
                <a:lnTo>
                  <a:pt x="8638" y="8127"/>
                </a:lnTo>
                <a:lnTo>
                  <a:pt x="8468" y="8249"/>
                </a:lnTo>
                <a:lnTo>
                  <a:pt x="8322" y="8371"/>
                </a:lnTo>
                <a:lnTo>
                  <a:pt x="8030" y="8662"/>
                </a:lnTo>
                <a:lnTo>
                  <a:pt x="7811" y="8857"/>
                </a:lnTo>
                <a:lnTo>
                  <a:pt x="7738" y="8444"/>
                </a:lnTo>
                <a:lnTo>
                  <a:pt x="7859" y="8395"/>
                </a:lnTo>
                <a:lnTo>
                  <a:pt x="8005" y="8322"/>
                </a:lnTo>
                <a:lnTo>
                  <a:pt x="8249" y="8176"/>
                </a:lnTo>
                <a:lnTo>
                  <a:pt x="8492" y="8006"/>
                </a:lnTo>
                <a:lnTo>
                  <a:pt x="8735" y="7835"/>
                </a:lnTo>
                <a:close/>
                <a:moveTo>
                  <a:pt x="8662" y="8687"/>
                </a:moveTo>
                <a:lnTo>
                  <a:pt x="8589" y="9198"/>
                </a:lnTo>
                <a:lnTo>
                  <a:pt x="8346" y="9125"/>
                </a:lnTo>
                <a:lnTo>
                  <a:pt x="8103" y="9100"/>
                </a:lnTo>
                <a:lnTo>
                  <a:pt x="8273" y="8979"/>
                </a:lnTo>
                <a:lnTo>
                  <a:pt x="8468" y="8833"/>
                </a:lnTo>
                <a:lnTo>
                  <a:pt x="8662" y="8687"/>
                </a:lnTo>
                <a:close/>
                <a:moveTo>
                  <a:pt x="7981" y="4088"/>
                </a:moveTo>
                <a:lnTo>
                  <a:pt x="7713" y="4112"/>
                </a:lnTo>
                <a:lnTo>
                  <a:pt x="7421" y="4137"/>
                </a:lnTo>
                <a:lnTo>
                  <a:pt x="7324" y="4137"/>
                </a:lnTo>
                <a:lnTo>
                  <a:pt x="7300" y="4161"/>
                </a:lnTo>
                <a:lnTo>
                  <a:pt x="7348" y="4210"/>
                </a:lnTo>
                <a:lnTo>
                  <a:pt x="7348" y="4210"/>
                </a:lnTo>
                <a:lnTo>
                  <a:pt x="7275" y="4185"/>
                </a:lnTo>
                <a:lnTo>
                  <a:pt x="7178" y="4185"/>
                </a:lnTo>
                <a:lnTo>
                  <a:pt x="7081" y="4234"/>
                </a:lnTo>
                <a:lnTo>
                  <a:pt x="7056" y="4283"/>
                </a:lnTo>
                <a:lnTo>
                  <a:pt x="7032" y="4331"/>
                </a:lnTo>
                <a:lnTo>
                  <a:pt x="7008" y="4502"/>
                </a:lnTo>
                <a:lnTo>
                  <a:pt x="6983" y="4672"/>
                </a:lnTo>
                <a:lnTo>
                  <a:pt x="6983" y="5037"/>
                </a:lnTo>
                <a:lnTo>
                  <a:pt x="7056" y="5743"/>
                </a:lnTo>
                <a:lnTo>
                  <a:pt x="7105" y="6448"/>
                </a:lnTo>
                <a:lnTo>
                  <a:pt x="7105" y="7154"/>
                </a:lnTo>
                <a:lnTo>
                  <a:pt x="7105" y="7738"/>
                </a:lnTo>
                <a:lnTo>
                  <a:pt x="7129" y="8322"/>
                </a:lnTo>
                <a:lnTo>
                  <a:pt x="7154" y="8638"/>
                </a:lnTo>
                <a:lnTo>
                  <a:pt x="7202" y="8930"/>
                </a:lnTo>
                <a:lnTo>
                  <a:pt x="7275" y="9198"/>
                </a:lnTo>
                <a:lnTo>
                  <a:pt x="7397" y="9465"/>
                </a:lnTo>
                <a:lnTo>
                  <a:pt x="7446" y="9538"/>
                </a:lnTo>
                <a:lnTo>
                  <a:pt x="7519" y="9587"/>
                </a:lnTo>
                <a:lnTo>
                  <a:pt x="7567" y="9636"/>
                </a:lnTo>
                <a:lnTo>
                  <a:pt x="7592" y="9660"/>
                </a:lnTo>
                <a:lnTo>
                  <a:pt x="7713" y="9660"/>
                </a:lnTo>
                <a:lnTo>
                  <a:pt x="7932" y="9563"/>
                </a:lnTo>
                <a:lnTo>
                  <a:pt x="8054" y="9538"/>
                </a:lnTo>
                <a:lnTo>
                  <a:pt x="8176" y="9538"/>
                </a:lnTo>
                <a:lnTo>
                  <a:pt x="8297" y="9587"/>
                </a:lnTo>
                <a:lnTo>
                  <a:pt x="8419" y="9636"/>
                </a:lnTo>
                <a:lnTo>
                  <a:pt x="8541" y="9684"/>
                </a:lnTo>
                <a:lnTo>
                  <a:pt x="8687" y="9709"/>
                </a:lnTo>
                <a:lnTo>
                  <a:pt x="8760" y="9709"/>
                </a:lnTo>
                <a:lnTo>
                  <a:pt x="8833" y="9684"/>
                </a:lnTo>
                <a:lnTo>
                  <a:pt x="8906" y="9636"/>
                </a:lnTo>
                <a:lnTo>
                  <a:pt x="8930" y="9563"/>
                </a:lnTo>
                <a:lnTo>
                  <a:pt x="9027" y="9490"/>
                </a:lnTo>
                <a:lnTo>
                  <a:pt x="9052" y="9441"/>
                </a:lnTo>
                <a:lnTo>
                  <a:pt x="9076" y="9392"/>
                </a:lnTo>
                <a:lnTo>
                  <a:pt x="9198" y="8760"/>
                </a:lnTo>
                <a:lnTo>
                  <a:pt x="9246" y="8127"/>
                </a:lnTo>
                <a:lnTo>
                  <a:pt x="9295" y="7495"/>
                </a:lnTo>
                <a:lnTo>
                  <a:pt x="9319" y="6886"/>
                </a:lnTo>
                <a:lnTo>
                  <a:pt x="9368" y="6278"/>
                </a:lnTo>
                <a:lnTo>
                  <a:pt x="9417" y="5694"/>
                </a:lnTo>
                <a:lnTo>
                  <a:pt x="9490" y="5110"/>
                </a:lnTo>
                <a:lnTo>
                  <a:pt x="9514" y="4526"/>
                </a:lnTo>
                <a:lnTo>
                  <a:pt x="9514" y="4453"/>
                </a:lnTo>
                <a:lnTo>
                  <a:pt x="9490" y="4404"/>
                </a:lnTo>
                <a:lnTo>
                  <a:pt x="9465" y="4356"/>
                </a:lnTo>
                <a:lnTo>
                  <a:pt x="9417" y="4331"/>
                </a:lnTo>
                <a:lnTo>
                  <a:pt x="9319" y="4307"/>
                </a:lnTo>
                <a:lnTo>
                  <a:pt x="9246" y="4210"/>
                </a:lnTo>
                <a:lnTo>
                  <a:pt x="9198" y="4185"/>
                </a:lnTo>
                <a:lnTo>
                  <a:pt x="9149" y="4161"/>
                </a:lnTo>
                <a:lnTo>
                  <a:pt x="8857" y="4112"/>
                </a:lnTo>
                <a:lnTo>
                  <a:pt x="8565" y="4088"/>
                </a:lnTo>
                <a:close/>
                <a:moveTo>
                  <a:pt x="8176" y="10585"/>
                </a:moveTo>
                <a:lnTo>
                  <a:pt x="7932" y="10804"/>
                </a:lnTo>
                <a:lnTo>
                  <a:pt x="7689" y="10974"/>
                </a:lnTo>
                <a:lnTo>
                  <a:pt x="7738" y="10877"/>
                </a:lnTo>
                <a:lnTo>
                  <a:pt x="7786" y="10755"/>
                </a:lnTo>
                <a:lnTo>
                  <a:pt x="7859" y="10658"/>
                </a:lnTo>
                <a:lnTo>
                  <a:pt x="7957" y="10585"/>
                </a:lnTo>
                <a:lnTo>
                  <a:pt x="8030" y="10609"/>
                </a:lnTo>
                <a:lnTo>
                  <a:pt x="8103" y="10585"/>
                </a:lnTo>
                <a:close/>
                <a:moveTo>
                  <a:pt x="8614" y="10682"/>
                </a:moveTo>
                <a:lnTo>
                  <a:pt x="8687" y="10779"/>
                </a:lnTo>
                <a:lnTo>
                  <a:pt x="8760" y="10877"/>
                </a:lnTo>
                <a:lnTo>
                  <a:pt x="8565" y="10998"/>
                </a:lnTo>
                <a:lnTo>
                  <a:pt x="8395" y="11144"/>
                </a:lnTo>
                <a:lnTo>
                  <a:pt x="8078" y="11436"/>
                </a:lnTo>
                <a:lnTo>
                  <a:pt x="7957" y="11582"/>
                </a:lnTo>
                <a:lnTo>
                  <a:pt x="7859" y="11704"/>
                </a:lnTo>
                <a:lnTo>
                  <a:pt x="7786" y="11826"/>
                </a:lnTo>
                <a:lnTo>
                  <a:pt x="7713" y="11728"/>
                </a:lnTo>
                <a:lnTo>
                  <a:pt x="7665" y="11607"/>
                </a:lnTo>
                <a:lnTo>
                  <a:pt x="7640" y="11485"/>
                </a:lnTo>
                <a:lnTo>
                  <a:pt x="7640" y="11363"/>
                </a:lnTo>
                <a:lnTo>
                  <a:pt x="7786" y="11315"/>
                </a:lnTo>
                <a:lnTo>
                  <a:pt x="7908" y="11242"/>
                </a:lnTo>
                <a:lnTo>
                  <a:pt x="8176" y="11071"/>
                </a:lnTo>
                <a:lnTo>
                  <a:pt x="8395" y="10901"/>
                </a:lnTo>
                <a:lnTo>
                  <a:pt x="8614" y="10682"/>
                </a:lnTo>
                <a:close/>
                <a:moveTo>
                  <a:pt x="8857" y="11266"/>
                </a:moveTo>
                <a:lnTo>
                  <a:pt x="8833" y="11412"/>
                </a:lnTo>
                <a:lnTo>
                  <a:pt x="8784" y="11558"/>
                </a:lnTo>
                <a:lnTo>
                  <a:pt x="8711" y="11655"/>
                </a:lnTo>
                <a:lnTo>
                  <a:pt x="8614" y="11753"/>
                </a:lnTo>
                <a:lnTo>
                  <a:pt x="8492" y="11826"/>
                </a:lnTo>
                <a:lnTo>
                  <a:pt x="8370" y="11899"/>
                </a:lnTo>
                <a:lnTo>
                  <a:pt x="8200" y="11923"/>
                </a:lnTo>
                <a:lnTo>
                  <a:pt x="8030" y="11923"/>
                </a:lnTo>
                <a:lnTo>
                  <a:pt x="8176" y="11801"/>
                </a:lnTo>
                <a:lnTo>
                  <a:pt x="8273" y="11728"/>
                </a:lnTo>
                <a:lnTo>
                  <a:pt x="8565" y="11485"/>
                </a:lnTo>
                <a:lnTo>
                  <a:pt x="8857" y="11266"/>
                </a:lnTo>
                <a:close/>
                <a:moveTo>
                  <a:pt x="8176" y="10049"/>
                </a:moveTo>
                <a:lnTo>
                  <a:pt x="8054" y="10074"/>
                </a:lnTo>
                <a:lnTo>
                  <a:pt x="7957" y="10122"/>
                </a:lnTo>
                <a:lnTo>
                  <a:pt x="7811" y="10171"/>
                </a:lnTo>
                <a:lnTo>
                  <a:pt x="7689" y="10220"/>
                </a:lnTo>
                <a:lnTo>
                  <a:pt x="7592" y="10268"/>
                </a:lnTo>
                <a:lnTo>
                  <a:pt x="7519" y="10366"/>
                </a:lnTo>
                <a:lnTo>
                  <a:pt x="7373" y="10536"/>
                </a:lnTo>
                <a:lnTo>
                  <a:pt x="7275" y="10755"/>
                </a:lnTo>
                <a:lnTo>
                  <a:pt x="7202" y="10974"/>
                </a:lnTo>
                <a:lnTo>
                  <a:pt x="7154" y="11242"/>
                </a:lnTo>
                <a:lnTo>
                  <a:pt x="7154" y="11509"/>
                </a:lnTo>
                <a:lnTo>
                  <a:pt x="7202" y="11753"/>
                </a:lnTo>
                <a:lnTo>
                  <a:pt x="7324" y="11972"/>
                </a:lnTo>
                <a:lnTo>
                  <a:pt x="7397" y="12069"/>
                </a:lnTo>
                <a:lnTo>
                  <a:pt x="7470" y="12142"/>
                </a:lnTo>
                <a:lnTo>
                  <a:pt x="7567" y="12215"/>
                </a:lnTo>
                <a:lnTo>
                  <a:pt x="7689" y="12288"/>
                </a:lnTo>
                <a:lnTo>
                  <a:pt x="7786" y="12337"/>
                </a:lnTo>
                <a:lnTo>
                  <a:pt x="7932" y="12385"/>
                </a:lnTo>
                <a:lnTo>
                  <a:pt x="8054" y="12410"/>
                </a:lnTo>
                <a:lnTo>
                  <a:pt x="8346" y="12410"/>
                </a:lnTo>
                <a:lnTo>
                  <a:pt x="8492" y="12385"/>
                </a:lnTo>
                <a:lnTo>
                  <a:pt x="8614" y="12337"/>
                </a:lnTo>
                <a:lnTo>
                  <a:pt x="8711" y="12288"/>
                </a:lnTo>
                <a:lnTo>
                  <a:pt x="8833" y="12215"/>
                </a:lnTo>
                <a:lnTo>
                  <a:pt x="8930" y="12142"/>
                </a:lnTo>
                <a:lnTo>
                  <a:pt x="9076" y="11972"/>
                </a:lnTo>
                <a:lnTo>
                  <a:pt x="9198" y="11753"/>
                </a:lnTo>
                <a:lnTo>
                  <a:pt x="9295" y="11534"/>
                </a:lnTo>
                <a:lnTo>
                  <a:pt x="9319" y="11266"/>
                </a:lnTo>
                <a:lnTo>
                  <a:pt x="9319" y="10998"/>
                </a:lnTo>
                <a:lnTo>
                  <a:pt x="9246" y="10779"/>
                </a:lnTo>
                <a:lnTo>
                  <a:pt x="9149" y="10560"/>
                </a:lnTo>
                <a:lnTo>
                  <a:pt x="9003" y="10366"/>
                </a:lnTo>
                <a:lnTo>
                  <a:pt x="8833" y="10220"/>
                </a:lnTo>
                <a:lnTo>
                  <a:pt x="8735" y="10171"/>
                </a:lnTo>
                <a:lnTo>
                  <a:pt x="8638" y="10122"/>
                </a:lnTo>
                <a:lnTo>
                  <a:pt x="8395" y="10049"/>
                </a:lnTo>
                <a:close/>
                <a:moveTo>
                  <a:pt x="8322" y="535"/>
                </a:moveTo>
                <a:lnTo>
                  <a:pt x="8443" y="560"/>
                </a:lnTo>
                <a:lnTo>
                  <a:pt x="8638" y="657"/>
                </a:lnTo>
                <a:lnTo>
                  <a:pt x="8833" y="803"/>
                </a:lnTo>
                <a:lnTo>
                  <a:pt x="9003" y="973"/>
                </a:lnTo>
                <a:lnTo>
                  <a:pt x="9344" y="1338"/>
                </a:lnTo>
                <a:lnTo>
                  <a:pt x="9757" y="1971"/>
                </a:lnTo>
                <a:lnTo>
                  <a:pt x="10147" y="2652"/>
                </a:lnTo>
                <a:lnTo>
                  <a:pt x="10901" y="4015"/>
                </a:lnTo>
                <a:lnTo>
                  <a:pt x="11655" y="5402"/>
                </a:lnTo>
                <a:lnTo>
                  <a:pt x="12045" y="6083"/>
                </a:lnTo>
                <a:lnTo>
                  <a:pt x="12434" y="6740"/>
                </a:lnTo>
                <a:lnTo>
                  <a:pt x="13164" y="7957"/>
                </a:lnTo>
                <a:lnTo>
                  <a:pt x="13918" y="9173"/>
                </a:lnTo>
                <a:lnTo>
                  <a:pt x="14672" y="10366"/>
                </a:lnTo>
                <a:lnTo>
                  <a:pt x="15427" y="11582"/>
                </a:lnTo>
                <a:lnTo>
                  <a:pt x="15402" y="11655"/>
                </a:lnTo>
                <a:lnTo>
                  <a:pt x="15402" y="11704"/>
                </a:lnTo>
                <a:lnTo>
                  <a:pt x="15427" y="11777"/>
                </a:lnTo>
                <a:lnTo>
                  <a:pt x="15475" y="11826"/>
                </a:lnTo>
                <a:lnTo>
                  <a:pt x="15646" y="11972"/>
                </a:lnTo>
                <a:lnTo>
                  <a:pt x="15792" y="12191"/>
                </a:lnTo>
                <a:lnTo>
                  <a:pt x="15913" y="12434"/>
                </a:lnTo>
                <a:lnTo>
                  <a:pt x="16011" y="12677"/>
                </a:lnTo>
                <a:lnTo>
                  <a:pt x="16059" y="12945"/>
                </a:lnTo>
                <a:lnTo>
                  <a:pt x="16035" y="13067"/>
                </a:lnTo>
                <a:lnTo>
                  <a:pt x="16035" y="13188"/>
                </a:lnTo>
                <a:lnTo>
                  <a:pt x="15986" y="13286"/>
                </a:lnTo>
                <a:lnTo>
                  <a:pt x="15938" y="13407"/>
                </a:lnTo>
                <a:lnTo>
                  <a:pt x="15865" y="13505"/>
                </a:lnTo>
                <a:lnTo>
                  <a:pt x="15792" y="13578"/>
                </a:lnTo>
                <a:lnTo>
                  <a:pt x="15597" y="13699"/>
                </a:lnTo>
                <a:lnTo>
                  <a:pt x="15402" y="13772"/>
                </a:lnTo>
                <a:lnTo>
                  <a:pt x="15159" y="13821"/>
                </a:lnTo>
                <a:lnTo>
                  <a:pt x="14940" y="13845"/>
                </a:lnTo>
                <a:lnTo>
                  <a:pt x="14040" y="13845"/>
                </a:lnTo>
                <a:lnTo>
                  <a:pt x="11023" y="13821"/>
                </a:lnTo>
                <a:lnTo>
                  <a:pt x="9514" y="13797"/>
                </a:lnTo>
                <a:lnTo>
                  <a:pt x="8005" y="13797"/>
                </a:lnTo>
                <a:lnTo>
                  <a:pt x="5159" y="13821"/>
                </a:lnTo>
                <a:lnTo>
                  <a:pt x="3723" y="13870"/>
                </a:lnTo>
                <a:lnTo>
                  <a:pt x="2312" y="13918"/>
                </a:lnTo>
                <a:lnTo>
                  <a:pt x="1630" y="13918"/>
                </a:lnTo>
                <a:lnTo>
                  <a:pt x="1411" y="13894"/>
                </a:lnTo>
                <a:lnTo>
                  <a:pt x="1192" y="13845"/>
                </a:lnTo>
                <a:lnTo>
                  <a:pt x="998" y="13772"/>
                </a:lnTo>
                <a:lnTo>
                  <a:pt x="803" y="13675"/>
                </a:lnTo>
                <a:lnTo>
                  <a:pt x="633" y="13529"/>
                </a:lnTo>
                <a:lnTo>
                  <a:pt x="535" y="13432"/>
                </a:lnTo>
                <a:lnTo>
                  <a:pt x="487" y="13334"/>
                </a:lnTo>
                <a:lnTo>
                  <a:pt x="462" y="13261"/>
                </a:lnTo>
                <a:lnTo>
                  <a:pt x="438" y="13164"/>
                </a:lnTo>
                <a:lnTo>
                  <a:pt x="438" y="12969"/>
                </a:lnTo>
                <a:lnTo>
                  <a:pt x="511" y="12799"/>
                </a:lnTo>
                <a:lnTo>
                  <a:pt x="657" y="12434"/>
                </a:lnTo>
                <a:lnTo>
                  <a:pt x="730" y="12239"/>
                </a:lnTo>
                <a:lnTo>
                  <a:pt x="779" y="12045"/>
                </a:lnTo>
                <a:lnTo>
                  <a:pt x="998" y="11680"/>
                </a:lnTo>
                <a:lnTo>
                  <a:pt x="1217" y="11290"/>
                </a:lnTo>
                <a:lnTo>
                  <a:pt x="1630" y="10512"/>
                </a:lnTo>
                <a:lnTo>
                  <a:pt x="2141" y="9684"/>
                </a:lnTo>
                <a:lnTo>
                  <a:pt x="2652" y="8833"/>
                </a:lnTo>
                <a:lnTo>
                  <a:pt x="3674" y="7081"/>
                </a:lnTo>
                <a:lnTo>
                  <a:pt x="4696" y="5329"/>
                </a:lnTo>
                <a:lnTo>
                  <a:pt x="5207" y="4477"/>
                </a:lnTo>
                <a:lnTo>
                  <a:pt x="5742" y="3650"/>
                </a:lnTo>
                <a:lnTo>
                  <a:pt x="6813" y="2020"/>
                </a:lnTo>
                <a:lnTo>
                  <a:pt x="7251" y="1338"/>
                </a:lnTo>
                <a:lnTo>
                  <a:pt x="7494" y="1022"/>
                </a:lnTo>
                <a:lnTo>
                  <a:pt x="7640" y="876"/>
                </a:lnTo>
                <a:lnTo>
                  <a:pt x="7786" y="730"/>
                </a:lnTo>
                <a:lnTo>
                  <a:pt x="7884" y="633"/>
                </a:lnTo>
                <a:lnTo>
                  <a:pt x="8005" y="584"/>
                </a:lnTo>
                <a:lnTo>
                  <a:pt x="8103" y="535"/>
                </a:lnTo>
                <a:close/>
                <a:moveTo>
                  <a:pt x="8346" y="0"/>
                </a:moveTo>
                <a:lnTo>
                  <a:pt x="8176" y="25"/>
                </a:lnTo>
                <a:lnTo>
                  <a:pt x="8005" y="73"/>
                </a:lnTo>
                <a:lnTo>
                  <a:pt x="7835" y="146"/>
                </a:lnTo>
                <a:lnTo>
                  <a:pt x="7665" y="219"/>
                </a:lnTo>
                <a:lnTo>
                  <a:pt x="7519" y="341"/>
                </a:lnTo>
                <a:lnTo>
                  <a:pt x="7251" y="584"/>
                </a:lnTo>
                <a:lnTo>
                  <a:pt x="7105" y="730"/>
                </a:lnTo>
                <a:lnTo>
                  <a:pt x="6983" y="900"/>
                </a:lnTo>
                <a:lnTo>
                  <a:pt x="6740" y="1265"/>
                </a:lnTo>
                <a:lnTo>
                  <a:pt x="6497" y="1630"/>
                </a:lnTo>
                <a:lnTo>
                  <a:pt x="6278" y="1995"/>
                </a:lnTo>
                <a:lnTo>
                  <a:pt x="5596" y="2969"/>
                </a:lnTo>
                <a:lnTo>
                  <a:pt x="4964" y="3966"/>
                </a:lnTo>
                <a:lnTo>
                  <a:pt x="4331" y="4988"/>
                </a:lnTo>
                <a:lnTo>
                  <a:pt x="3723" y="6035"/>
                </a:lnTo>
                <a:lnTo>
                  <a:pt x="2506" y="8127"/>
                </a:lnTo>
                <a:lnTo>
                  <a:pt x="1363" y="10147"/>
                </a:lnTo>
                <a:lnTo>
                  <a:pt x="900" y="10925"/>
                </a:lnTo>
                <a:lnTo>
                  <a:pt x="706" y="11339"/>
                </a:lnTo>
                <a:lnTo>
                  <a:pt x="535" y="11753"/>
                </a:lnTo>
                <a:lnTo>
                  <a:pt x="487" y="11801"/>
                </a:lnTo>
                <a:lnTo>
                  <a:pt x="462" y="11850"/>
                </a:lnTo>
                <a:lnTo>
                  <a:pt x="389" y="12069"/>
                </a:lnTo>
                <a:lnTo>
                  <a:pt x="268" y="12288"/>
                </a:lnTo>
                <a:lnTo>
                  <a:pt x="170" y="12507"/>
                </a:lnTo>
                <a:lnTo>
                  <a:pt x="49" y="12726"/>
                </a:lnTo>
                <a:lnTo>
                  <a:pt x="24" y="12823"/>
                </a:lnTo>
                <a:lnTo>
                  <a:pt x="0" y="12945"/>
                </a:lnTo>
                <a:lnTo>
                  <a:pt x="0" y="13067"/>
                </a:lnTo>
                <a:lnTo>
                  <a:pt x="0" y="13188"/>
                </a:lnTo>
                <a:lnTo>
                  <a:pt x="73" y="13407"/>
                </a:lnTo>
                <a:lnTo>
                  <a:pt x="146" y="13651"/>
                </a:lnTo>
                <a:lnTo>
                  <a:pt x="292" y="13845"/>
                </a:lnTo>
                <a:lnTo>
                  <a:pt x="438" y="13991"/>
                </a:lnTo>
                <a:lnTo>
                  <a:pt x="633" y="14113"/>
                </a:lnTo>
                <a:lnTo>
                  <a:pt x="852" y="14210"/>
                </a:lnTo>
                <a:lnTo>
                  <a:pt x="1095" y="14283"/>
                </a:lnTo>
                <a:lnTo>
                  <a:pt x="1314" y="14332"/>
                </a:lnTo>
                <a:lnTo>
                  <a:pt x="1776" y="14381"/>
                </a:lnTo>
                <a:lnTo>
                  <a:pt x="2141" y="14405"/>
                </a:lnTo>
                <a:lnTo>
                  <a:pt x="3309" y="14405"/>
                </a:lnTo>
                <a:lnTo>
                  <a:pt x="4064" y="14356"/>
                </a:lnTo>
                <a:lnTo>
                  <a:pt x="4842" y="14332"/>
                </a:lnTo>
                <a:lnTo>
                  <a:pt x="6691" y="14308"/>
                </a:lnTo>
                <a:lnTo>
                  <a:pt x="8565" y="14283"/>
                </a:lnTo>
                <a:lnTo>
                  <a:pt x="10439" y="14283"/>
                </a:lnTo>
                <a:lnTo>
                  <a:pt x="12337" y="14308"/>
                </a:lnTo>
                <a:lnTo>
                  <a:pt x="13748" y="14356"/>
                </a:lnTo>
                <a:lnTo>
                  <a:pt x="14478" y="14356"/>
                </a:lnTo>
                <a:lnTo>
                  <a:pt x="14818" y="14332"/>
                </a:lnTo>
                <a:lnTo>
                  <a:pt x="15159" y="14308"/>
                </a:lnTo>
                <a:lnTo>
                  <a:pt x="15402" y="14259"/>
                </a:lnTo>
                <a:lnTo>
                  <a:pt x="15621" y="14210"/>
                </a:lnTo>
                <a:lnTo>
                  <a:pt x="15840" y="14113"/>
                </a:lnTo>
                <a:lnTo>
                  <a:pt x="16059" y="13991"/>
                </a:lnTo>
                <a:lnTo>
                  <a:pt x="16230" y="13845"/>
                </a:lnTo>
                <a:lnTo>
                  <a:pt x="16400" y="13675"/>
                </a:lnTo>
                <a:lnTo>
                  <a:pt x="16497" y="13480"/>
                </a:lnTo>
                <a:lnTo>
                  <a:pt x="16522" y="13359"/>
                </a:lnTo>
                <a:lnTo>
                  <a:pt x="16546" y="13237"/>
                </a:lnTo>
                <a:lnTo>
                  <a:pt x="16570" y="13042"/>
                </a:lnTo>
                <a:lnTo>
                  <a:pt x="16546" y="12848"/>
                </a:lnTo>
                <a:lnTo>
                  <a:pt x="16522" y="12653"/>
                </a:lnTo>
                <a:lnTo>
                  <a:pt x="16473" y="12458"/>
                </a:lnTo>
                <a:lnTo>
                  <a:pt x="16400" y="12264"/>
                </a:lnTo>
                <a:lnTo>
                  <a:pt x="16303" y="12069"/>
                </a:lnTo>
                <a:lnTo>
                  <a:pt x="16205" y="11899"/>
                </a:lnTo>
                <a:lnTo>
                  <a:pt x="16084" y="11728"/>
                </a:lnTo>
                <a:lnTo>
                  <a:pt x="15281" y="10414"/>
                </a:lnTo>
                <a:lnTo>
                  <a:pt x="14478" y="9100"/>
                </a:lnTo>
                <a:lnTo>
                  <a:pt x="12848" y="6497"/>
                </a:lnTo>
                <a:lnTo>
                  <a:pt x="12458" y="5840"/>
                </a:lnTo>
                <a:lnTo>
                  <a:pt x="12069" y="5159"/>
                </a:lnTo>
                <a:lnTo>
                  <a:pt x="11315" y="3747"/>
                </a:lnTo>
                <a:lnTo>
                  <a:pt x="10536" y="2336"/>
                </a:lnTo>
                <a:lnTo>
                  <a:pt x="10147" y="1655"/>
                </a:lnTo>
                <a:lnTo>
                  <a:pt x="9757" y="998"/>
                </a:lnTo>
                <a:lnTo>
                  <a:pt x="9709" y="925"/>
                </a:lnTo>
                <a:lnTo>
                  <a:pt x="9636" y="876"/>
                </a:lnTo>
                <a:lnTo>
                  <a:pt x="9417" y="608"/>
                </a:lnTo>
                <a:lnTo>
                  <a:pt x="9149" y="341"/>
                </a:lnTo>
                <a:lnTo>
                  <a:pt x="9003" y="219"/>
                </a:lnTo>
                <a:lnTo>
                  <a:pt x="8857" y="98"/>
                </a:lnTo>
                <a:lnTo>
                  <a:pt x="8687" y="25"/>
                </a:lnTo>
                <a:lnTo>
                  <a:pt x="8541" y="0"/>
                </a:lnTo>
                <a:close/>
              </a:path>
            </a:pathLst>
          </a:custGeom>
          <a:solidFill>
            <a:srgbClr val="FFC000"/>
          </a:solidFill>
          <a:ln>
            <a:noFill/>
          </a:ln>
          <a:effectLst>
            <a:glow rad="63500">
              <a:schemeClr val="accent2">
                <a:satMod val="175000"/>
                <a:alpha val="40000"/>
              </a:scheme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p:cNvSpPr txBox="1"/>
          <p:nvPr/>
        </p:nvSpPr>
        <p:spPr>
          <a:xfrm>
            <a:off x="2174692" y="3039841"/>
            <a:ext cx="2221866" cy="461665"/>
          </a:xfrm>
          <a:prstGeom prst="rect">
            <a:avLst/>
          </a:prstGeom>
          <a:noFill/>
        </p:spPr>
        <p:txBody>
          <a:bodyPr wrap="square" rtlCol="0">
            <a:spAutoFit/>
          </a:bodyPr>
          <a:lstStyle/>
          <a:p>
            <a:r>
              <a:rPr lang="en-US" sz="2400" b="1" dirty="0" smtClean="0">
                <a:solidFill>
                  <a:schemeClr val="accent3"/>
                </a:solidFill>
                <a:effectLst>
                  <a:glow rad="63500">
                    <a:schemeClr val="accent3">
                      <a:satMod val="175000"/>
                      <a:alpha val="40000"/>
                    </a:schemeClr>
                  </a:glow>
                </a:effectLst>
                <a:latin typeface="Shadows Into Light Two" panose="020B0604020202020204" charset="0"/>
              </a:rPr>
              <a:t>Verbal Warning</a:t>
            </a:r>
            <a:endParaRPr lang="en-US" sz="2400" b="1" dirty="0">
              <a:solidFill>
                <a:schemeClr val="accent3"/>
              </a:solidFill>
              <a:effectLst>
                <a:glow rad="63500">
                  <a:schemeClr val="accent3">
                    <a:satMod val="175000"/>
                    <a:alpha val="40000"/>
                  </a:schemeClr>
                </a:glow>
              </a:effectLst>
              <a:latin typeface="Shadows Into Light Two" panose="020B0604020202020204" charset="0"/>
            </a:endParaRPr>
          </a:p>
        </p:txBody>
      </p:sp>
    </p:spTree>
    <p:extLst>
      <p:ext uri="{BB962C8B-B14F-4D97-AF65-F5344CB8AC3E}">
        <p14:creationId xmlns:p14="http://schemas.microsoft.com/office/powerpoint/2010/main" val="640731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514350" indent="-285750">
              <a:buFont typeface="Chivo Light" panose="020B0604020202020204" charset="0"/>
              <a:buChar char="×"/>
            </a:pPr>
            <a:endParaRPr lang="en-US" dirty="0"/>
          </a:p>
          <a:p>
            <a:pPr marL="514350" indent="-285750">
              <a:buFont typeface="Chivo Light" panose="020B0604020202020204" charset="0"/>
              <a:buChar char="×"/>
            </a:pP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4" name="Google Shape;349;p16"/>
          <p:cNvSpPr txBox="1">
            <a:spLocks/>
          </p:cNvSpPr>
          <p:nvPr/>
        </p:nvSpPr>
        <p:spPr>
          <a:xfrm>
            <a:off x="1964266" y="492161"/>
            <a:ext cx="5215467" cy="8574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smtClean="0">
                <a:solidFill>
                  <a:schemeClr val="accent1"/>
                </a:solidFill>
                <a:latin typeface="Shadows Into Light Two" panose="020B0604020202020204" charset="0"/>
              </a:rPr>
              <a:t>Conflict of Interest: Scenario 1</a:t>
            </a:r>
            <a:endParaRPr lang="en-US" dirty="0">
              <a:solidFill>
                <a:schemeClr val="accent1"/>
              </a:solidFill>
              <a:latin typeface="Shadows Into Light Two" panose="020B0604020202020204" charset="0"/>
            </a:endParaRPr>
          </a:p>
        </p:txBody>
      </p:sp>
      <p:sp>
        <p:nvSpPr>
          <p:cNvPr id="5" name="Content Placeholder 5"/>
          <p:cNvSpPr txBox="1">
            <a:spLocks/>
          </p:cNvSpPr>
          <p:nvPr/>
        </p:nvSpPr>
        <p:spPr>
          <a:xfrm>
            <a:off x="762000" y="1214815"/>
            <a:ext cx="7625643" cy="319782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228600" algn="ctr" rtl="0">
              <a:lnSpc>
                <a:spcPct val="100000"/>
              </a:lnSpc>
              <a:spcBef>
                <a:spcPts val="360"/>
              </a:spcBef>
              <a:spcAft>
                <a:spcPts val="0"/>
              </a:spcAft>
              <a:buClr>
                <a:srgbClr val="FFA105"/>
              </a:buClr>
              <a:buSzPts val="1800"/>
              <a:buFont typeface="Chivo Light"/>
              <a:buNone/>
              <a:defRPr sz="1800" b="0" i="0" u="none" strike="noStrike" cap="none">
                <a:solidFill>
                  <a:srgbClr val="65677F"/>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9pPr>
          </a:lstStyle>
          <a:p>
            <a:pPr>
              <a:spcBef>
                <a:spcPts val="0"/>
              </a:spcBef>
            </a:pPr>
            <a:endParaRPr lang="en-US" sz="2250" dirty="0" smtClean="0">
              <a:solidFill>
                <a:schemeClr val="tx1"/>
              </a:solidFill>
              <a:latin typeface="Shadows Into Light Two" panose="020B0604020202020204" charset="0"/>
              <a:cs typeface="Arial" panose="020B0604020202020204" pitchFamily="34" charset="0"/>
            </a:endParaRPr>
          </a:p>
          <a:p>
            <a:pPr marL="0" indent="0">
              <a:spcBef>
                <a:spcPts val="0"/>
              </a:spcBef>
            </a:pPr>
            <a:r>
              <a:rPr lang="en-US" sz="2400" dirty="0" smtClean="0">
                <a:solidFill>
                  <a:schemeClr val="tx1"/>
                </a:solidFill>
                <a:latin typeface="Chivo Light" panose="020B0604020202020204" charset="0"/>
                <a:cs typeface="Arial" panose="020B0604020202020204" pitchFamily="34" charset="0"/>
              </a:rPr>
              <a:t>Bob </a:t>
            </a:r>
            <a:r>
              <a:rPr lang="en-US" sz="2400" dirty="0">
                <a:solidFill>
                  <a:schemeClr val="tx1"/>
                </a:solidFill>
                <a:latin typeface="Chivo Light" panose="020B0604020202020204" charset="0"/>
                <a:cs typeface="Arial" panose="020B0604020202020204" pitchFamily="34" charset="0"/>
              </a:rPr>
              <a:t>Smith is the Program Director for a child care </a:t>
            </a:r>
            <a:r>
              <a:rPr lang="en-US" sz="2400" dirty="0" smtClean="0">
                <a:solidFill>
                  <a:schemeClr val="tx1"/>
                </a:solidFill>
                <a:latin typeface="Chivo Light" panose="020B0604020202020204" charset="0"/>
                <a:cs typeface="Arial" panose="020B0604020202020204" pitchFamily="34" charset="0"/>
              </a:rPr>
              <a:t>organization. </a:t>
            </a:r>
            <a:r>
              <a:rPr lang="en-US" sz="2400" dirty="0">
                <a:solidFill>
                  <a:schemeClr val="tx1"/>
                </a:solidFill>
                <a:latin typeface="Chivo Light" panose="020B0604020202020204" charset="0"/>
                <a:cs typeface="Arial" panose="020B0604020202020204" pitchFamily="34" charset="0"/>
              </a:rPr>
              <a:t>His parents own a grocery store 30 miles away. He buys all the food and supplies for the </a:t>
            </a:r>
            <a:r>
              <a:rPr lang="en-US" sz="2400" dirty="0" smtClean="0">
                <a:solidFill>
                  <a:schemeClr val="tx1"/>
                </a:solidFill>
                <a:latin typeface="Chivo Light" panose="020B0604020202020204" charset="0"/>
                <a:cs typeface="Arial" panose="020B0604020202020204" pitchFamily="34" charset="0"/>
              </a:rPr>
              <a:t>organization </a:t>
            </a:r>
            <a:r>
              <a:rPr lang="en-US" sz="2400" dirty="0">
                <a:solidFill>
                  <a:schemeClr val="tx1"/>
                </a:solidFill>
                <a:latin typeface="Chivo Light" panose="020B0604020202020204" charset="0"/>
                <a:cs typeface="Arial" panose="020B0604020202020204" pitchFamily="34" charset="0"/>
              </a:rPr>
              <a:t>from his parent’s store.</a:t>
            </a:r>
          </a:p>
          <a:p>
            <a:pPr marL="219075" indent="0">
              <a:spcBef>
                <a:spcPts val="0"/>
              </a:spcBef>
            </a:pPr>
            <a:endParaRPr lang="en-US" sz="2250" dirty="0" smtClean="0">
              <a:solidFill>
                <a:schemeClr val="tx1"/>
              </a:solidFill>
              <a:latin typeface="Arial" panose="020B0604020202020204" pitchFamily="34" charset="0"/>
              <a:cs typeface="Arial" panose="020B0604020202020204" pitchFamily="34" charset="0"/>
            </a:endParaRPr>
          </a:p>
          <a:p>
            <a:pPr marL="219075" indent="0">
              <a:spcBef>
                <a:spcPts val="0"/>
              </a:spcBef>
            </a:pPr>
            <a:r>
              <a:rPr lang="en-US" sz="2250" dirty="0" smtClean="0">
                <a:solidFill>
                  <a:schemeClr val="accent3"/>
                </a:solidFill>
                <a:latin typeface="Arial" panose="020B0604020202020204" pitchFamily="34" charset="0"/>
                <a:cs typeface="Arial" panose="020B0604020202020204" pitchFamily="34" charset="0"/>
              </a:rPr>
              <a:t>Is this a real or apparent conflict of interest?</a:t>
            </a:r>
          </a:p>
          <a:p>
            <a:pPr marL="0" indent="0">
              <a:spcBef>
                <a:spcPts val="0"/>
              </a:spcBef>
            </a:pPr>
            <a:endParaRPr lang="en-US" sz="2250" dirty="0" smtClean="0">
              <a:solidFill>
                <a:schemeClr val="tx1"/>
              </a:solidFill>
              <a:latin typeface="Arial" panose="020B0604020202020204" pitchFamily="34" charset="0"/>
              <a:cs typeface="Arial" panose="020B0604020202020204" pitchFamily="34" charset="0"/>
            </a:endParaRPr>
          </a:p>
          <a:p>
            <a:pPr marL="0" indent="0">
              <a:spcBef>
                <a:spcPts val="0"/>
              </a:spcBef>
            </a:pPr>
            <a:endParaRPr lang="en-US" sz="1950"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2912301" y="3437698"/>
            <a:ext cx="598543" cy="385607"/>
          </a:xfrm>
          <a:prstGeom prst="roundRect">
            <a:avLst>
              <a:gd name="adj" fmla="val 0"/>
            </a:avLst>
          </a:prstGeom>
          <a:noFill/>
          <a:ln w="38100">
            <a:solidFill>
              <a:schemeClr val="accent6"/>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258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514350" indent="-285750">
              <a:buFont typeface="Chivo Light" panose="020B0604020202020204" charset="0"/>
              <a:buChar char="×"/>
            </a:pPr>
            <a:endParaRPr lang="en-US" dirty="0"/>
          </a:p>
          <a:p>
            <a:pPr marL="514350" indent="-285750">
              <a:buFont typeface="Chivo Light" panose="020B0604020202020204" charset="0"/>
              <a:buChar char="×"/>
            </a:pP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
        <p:nvSpPr>
          <p:cNvPr id="4" name="Google Shape;349;p16"/>
          <p:cNvSpPr txBox="1">
            <a:spLocks/>
          </p:cNvSpPr>
          <p:nvPr/>
        </p:nvSpPr>
        <p:spPr>
          <a:xfrm>
            <a:off x="1912498" y="559894"/>
            <a:ext cx="5319004" cy="8574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smtClean="0">
                <a:solidFill>
                  <a:schemeClr val="accent1"/>
                </a:solidFill>
                <a:latin typeface="Shadows Into Light Two" panose="020B0604020202020204" charset="0"/>
              </a:rPr>
              <a:t>Conflict of Interest: Scenario 2</a:t>
            </a:r>
            <a:endParaRPr lang="en-US" dirty="0">
              <a:solidFill>
                <a:schemeClr val="accent1"/>
              </a:solidFill>
              <a:latin typeface="Shadows Into Light Two" panose="020B0604020202020204" charset="0"/>
            </a:endParaRPr>
          </a:p>
        </p:txBody>
      </p:sp>
      <p:sp>
        <p:nvSpPr>
          <p:cNvPr id="5" name="Content Placeholder 5"/>
          <p:cNvSpPr txBox="1">
            <a:spLocks/>
          </p:cNvSpPr>
          <p:nvPr/>
        </p:nvSpPr>
        <p:spPr>
          <a:xfrm>
            <a:off x="1028186" y="1087289"/>
            <a:ext cx="7087627" cy="319782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228600" algn="ctr" rtl="0">
              <a:lnSpc>
                <a:spcPct val="100000"/>
              </a:lnSpc>
              <a:spcBef>
                <a:spcPts val="360"/>
              </a:spcBef>
              <a:spcAft>
                <a:spcPts val="0"/>
              </a:spcAft>
              <a:buClr>
                <a:srgbClr val="FFA105"/>
              </a:buClr>
              <a:buSzPts val="1800"/>
              <a:buFont typeface="Chivo Light"/>
              <a:buNone/>
              <a:defRPr sz="1800" b="0" i="0" u="none" strike="noStrike" cap="none">
                <a:solidFill>
                  <a:srgbClr val="65677F"/>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9pPr>
          </a:lstStyle>
          <a:p>
            <a:pPr>
              <a:spcBef>
                <a:spcPts val="0"/>
              </a:spcBef>
            </a:pPr>
            <a:endParaRPr lang="en-US" sz="2250" dirty="0" smtClean="0">
              <a:latin typeface="Shadows Into Light Two" panose="020B0604020202020204" charset="0"/>
              <a:cs typeface="Arial" panose="020B0604020202020204" pitchFamily="34" charset="0"/>
            </a:endParaRPr>
          </a:p>
          <a:p>
            <a:pPr marL="0" indent="0">
              <a:spcBef>
                <a:spcPts val="0"/>
              </a:spcBef>
            </a:pPr>
            <a:r>
              <a:rPr lang="en-US" sz="2400" dirty="0">
                <a:solidFill>
                  <a:schemeClr val="tx1"/>
                </a:solidFill>
                <a:latin typeface="Chivo Light" panose="020B0604020202020204" charset="0"/>
                <a:cs typeface="Arial" panose="020B0604020202020204" pitchFamily="34" charset="0"/>
              </a:rPr>
              <a:t>Heather Bling is a </a:t>
            </a:r>
            <a:r>
              <a:rPr lang="en-US" sz="2400" dirty="0" smtClean="0">
                <a:solidFill>
                  <a:schemeClr val="tx1"/>
                </a:solidFill>
                <a:latin typeface="Chivo Light" panose="020B0604020202020204" charset="0"/>
                <a:cs typeface="Arial" panose="020B0604020202020204" pitchFamily="34" charset="0"/>
              </a:rPr>
              <a:t>Day Care Center Director</a:t>
            </a:r>
            <a:r>
              <a:rPr lang="en-US" sz="2400" dirty="0">
                <a:solidFill>
                  <a:schemeClr val="tx1"/>
                </a:solidFill>
                <a:latin typeface="Chivo Light" panose="020B0604020202020204" charset="0"/>
                <a:cs typeface="Arial" panose="020B0604020202020204" pitchFamily="34" charset="0"/>
              </a:rPr>
              <a:t>. She chooses to purchase sandwiches for her program from her boyfriend’s sandwich shop.</a:t>
            </a:r>
          </a:p>
          <a:p>
            <a:pPr marL="561975" indent="-342900">
              <a:spcBef>
                <a:spcPts val="0"/>
              </a:spcBef>
              <a:buFont typeface="Arial" panose="020B0604020202020204" pitchFamily="34" charset="0"/>
              <a:buChar char="×"/>
            </a:pPr>
            <a:endParaRPr lang="en-US" sz="2250" dirty="0" smtClean="0">
              <a:latin typeface="Arial" panose="020B0604020202020204" pitchFamily="34" charset="0"/>
              <a:cs typeface="Arial" panose="020B0604020202020204" pitchFamily="34" charset="0"/>
            </a:endParaRPr>
          </a:p>
          <a:p>
            <a:pPr marL="219075" indent="0">
              <a:spcBef>
                <a:spcPts val="0"/>
              </a:spcBef>
            </a:pPr>
            <a:r>
              <a:rPr lang="en-US" sz="2250" dirty="0" smtClean="0">
                <a:solidFill>
                  <a:schemeClr val="accent3"/>
                </a:solidFill>
                <a:latin typeface="Arial" panose="020B0604020202020204" pitchFamily="34" charset="0"/>
                <a:cs typeface="Arial" panose="020B0604020202020204" pitchFamily="34" charset="0"/>
              </a:rPr>
              <a:t>Is this a real or apparent conflict of interest?</a:t>
            </a:r>
          </a:p>
          <a:p>
            <a:pPr marL="0" indent="0">
              <a:spcBef>
                <a:spcPts val="0"/>
              </a:spcBef>
            </a:pPr>
            <a:endParaRPr lang="en-US" sz="2250" dirty="0" smtClean="0">
              <a:latin typeface="Arial" panose="020B0604020202020204" pitchFamily="34" charset="0"/>
              <a:cs typeface="Arial" panose="020B0604020202020204" pitchFamily="34" charset="0"/>
            </a:endParaRPr>
          </a:p>
          <a:p>
            <a:pPr marL="0" indent="0">
              <a:spcBef>
                <a:spcPts val="0"/>
              </a:spcBef>
            </a:pPr>
            <a:endParaRPr lang="en-US" sz="1950" dirty="0">
              <a:latin typeface="Arial" panose="020B0604020202020204" pitchFamily="34" charset="0"/>
              <a:cs typeface="Arial" panose="020B0604020202020204" pitchFamily="34" charset="0"/>
            </a:endParaRPr>
          </a:p>
        </p:txBody>
      </p:sp>
      <p:sp>
        <p:nvSpPr>
          <p:cNvPr id="7" name="Rounded Rectangle 6"/>
          <p:cNvSpPr/>
          <p:nvPr/>
        </p:nvSpPr>
        <p:spPr>
          <a:xfrm>
            <a:off x="2901013" y="2964333"/>
            <a:ext cx="592898" cy="422334"/>
          </a:xfrm>
          <a:prstGeom prst="roundRect">
            <a:avLst>
              <a:gd name="adj" fmla="val 0"/>
            </a:avLst>
          </a:prstGeom>
          <a:noFill/>
          <a:ln w="38100">
            <a:solidFill>
              <a:schemeClr val="accent6"/>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67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375"/>
        <p:cNvGrpSpPr/>
        <p:nvPr/>
      </p:nvGrpSpPr>
      <p:grpSpPr>
        <a:xfrm>
          <a:off x="0" y="0"/>
          <a:ext cx="0" cy="0"/>
          <a:chOff x="0" y="0"/>
          <a:chExt cx="0" cy="0"/>
        </a:xfrm>
      </p:grpSpPr>
      <p:sp>
        <p:nvSpPr>
          <p:cNvPr id="376" name="Google Shape;376;p20"/>
          <p:cNvSpPr txBox="1">
            <a:spLocks noGrp="1"/>
          </p:cNvSpPr>
          <p:nvPr>
            <p:ph type="ctrTitle" idx="4294967295"/>
          </p:nvPr>
        </p:nvSpPr>
        <p:spPr>
          <a:xfrm>
            <a:off x="1963875" y="2269150"/>
            <a:ext cx="5216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smtClean="0">
                <a:solidFill>
                  <a:schemeClr val="accent1"/>
                </a:solidFill>
              </a:rPr>
              <a:t>Procurement</a:t>
            </a:r>
            <a:endParaRPr sz="6000" dirty="0">
              <a:solidFill>
                <a:schemeClr val="accent1"/>
              </a:solidFill>
            </a:endParaRPr>
          </a:p>
        </p:txBody>
      </p:sp>
      <p:sp>
        <p:nvSpPr>
          <p:cNvPr id="377" name="Google Shape;377;p20"/>
          <p:cNvSpPr txBox="1">
            <a:spLocks noGrp="1"/>
          </p:cNvSpPr>
          <p:nvPr>
            <p:ph type="subTitle" idx="4294967295"/>
          </p:nvPr>
        </p:nvSpPr>
        <p:spPr>
          <a:xfrm>
            <a:off x="1963875" y="3194848"/>
            <a:ext cx="52161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400" dirty="0" smtClean="0">
                <a:solidFill>
                  <a:schemeClr val="tx1"/>
                </a:solidFill>
              </a:rPr>
              <a:t>The act of obtaining something</a:t>
            </a:r>
            <a:endParaRPr sz="2400" dirty="0">
              <a:solidFill>
                <a:schemeClr val="tx1"/>
              </a:solidFill>
            </a:endParaRPr>
          </a:p>
        </p:txBody>
      </p:sp>
      <p:sp>
        <p:nvSpPr>
          <p:cNvPr id="379" name="Google Shape;379;p20"/>
          <p:cNvSpPr/>
          <p:nvPr/>
        </p:nvSpPr>
        <p:spPr>
          <a:xfrm>
            <a:off x="4320541" y="813525"/>
            <a:ext cx="293240" cy="28495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380" name="Google Shape;380;p20"/>
          <p:cNvSpPr/>
          <p:nvPr/>
        </p:nvSpPr>
        <p:spPr>
          <a:xfrm rot="2487194">
            <a:off x="3606723" y="1952577"/>
            <a:ext cx="208629" cy="20273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381" name="Google Shape;381;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3</a:t>
            </a:fld>
            <a:endParaRPr>
              <a:solidFill>
                <a:srgbClr val="FFFFFF"/>
              </a:solidFill>
            </a:endParaRPr>
          </a:p>
        </p:txBody>
      </p:sp>
      <p:sp>
        <p:nvSpPr>
          <p:cNvPr id="382" name="Google Shape;382;p20"/>
          <p:cNvSpPr/>
          <p:nvPr/>
        </p:nvSpPr>
        <p:spPr>
          <a:xfrm rot="838283">
            <a:off x="4613766" y="717126"/>
            <a:ext cx="1003412" cy="1214304"/>
          </a:xfrm>
          <a:custGeom>
            <a:avLst/>
            <a:gdLst/>
            <a:ahLst/>
            <a:cxnLst/>
            <a:rect l="l" t="t" r="r" b="b"/>
            <a:pathLst>
              <a:path w="15744" h="19053" extrusionOk="0">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47;p40"/>
          <p:cNvSpPr/>
          <p:nvPr/>
        </p:nvSpPr>
        <p:spPr>
          <a:xfrm>
            <a:off x="4082354" y="1908913"/>
            <a:ext cx="563217" cy="459932"/>
          </a:xfrm>
          <a:custGeom>
            <a:avLst/>
            <a:gdLst/>
            <a:ahLst/>
            <a:cxnLst/>
            <a:rect l="l" t="t" r="r" b="b"/>
            <a:pathLst>
              <a:path w="17690" h="13822" extrusionOk="0">
                <a:moveTo>
                  <a:pt x="4867" y="2166"/>
                </a:moveTo>
                <a:lnTo>
                  <a:pt x="5694" y="2215"/>
                </a:lnTo>
                <a:lnTo>
                  <a:pt x="6497" y="2263"/>
                </a:lnTo>
                <a:lnTo>
                  <a:pt x="7568" y="2288"/>
                </a:lnTo>
                <a:lnTo>
                  <a:pt x="8638" y="2312"/>
                </a:lnTo>
                <a:lnTo>
                  <a:pt x="10755" y="2312"/>
                </a:lnTo>
                <a:lnTo>
                  <a:pt x="11826" y="2361"/>
                </a:lnTo>
                <a:lnTo>
                  <a:pt x="12896" y="2434"/>
                </a:lnTo>
                <a:lnTo>
                  <a:pt x="13967" y="2507"/>
                </a:lnTo>
                <a:lnTo>
                  <a:pt x="15013" y="2555"/>
                </a:lnTo>
                <a:lnTo>
                  <a:pt x="15841" y="2531"/>
                </a:lnTo>
                <a:lnTo>
                  <a:pt x="16644" y="2531"/>
                </a:lnTo>
                <a:lnTo>
                  <a:pt x="16838" y="2555"/>
                </a:lnTo>
                <a:lnTo>
                  <a:pt x="17033" y="2604"/>
                </a:lnTo>
                <a:lnTo>
                  <a:pt x="17106" y="2628"/>
                </a:lnTo>
                <a:lnTo>
                  <a:pt x="17179" y="2701"/>
                </a:lnTo>
                <a:lnTo>
                  <a:pt x="17228" y="2774"/>
                </a:lnTo>
                <a:lnTo>
                  <a:pt x="17252" y="2872"/>
                </a:lnTo>
                <a:lnTo>
                  <a:pt x="17252" y="2872"/>
                </a:lnTo>
                <a:lnTo>
                  <a:pt x="16863" y="2799"/>
                </a:lnTo>
                <a:lnTo>
                  <a:pt x="16473" y="2774"/>
                </a:lnTo>
                <a:lnTo>
                  <a:pt x="16084" y="2750"/>
                </a:lnTo>
                <a:lnTo>
                  <a:pt x="15695" y="2726"/>
                </a:lnTo>
                <a:lnTo>
                  <a:pt x="14892" y="2726"/>
                </a:lnTo>
                <a:lnTo>
                  <a:pt x="14113" y="2750"/>
                </a:lnTo>
                <a:lnTo>
                  <a:pt x="12239" y="2750"/>
                </a:lnTo>
                <a:lnTo>
                  <a:pt x="10390" y="2726"/>
                </a:lnTo>
                <a:lnTo>
                  <a:pt x="9466" y="2677"/>
                </a:lnTo>
                <a:lnTo>
                  <a:pt x="8541" y="2653"/>
                </a:lnTo>
                <a:lnTo>
                  <a:pt x="7641" y="2604"/>
                </a:lnTo>
                <a:lnTo>
                  <a:pt x="6716" y="2580"/>
                </a:lnTo>
                <a:lnTo>
                  <a:pt x="5207" y="2555"/>
                </a:lnTo>
                <a:lnTo>
                  <a:pt x="5013" y="2555"/>
                </a:lnTo>
                <a:lnTo>
                  <a:pt x="4818" y="2580"/>
                </a:lnTo>
                <a:lnTo>
                  <a:pt x="4648" y="2628"/>
                </a:lnTo>
                <a:lnTo>
                  <a:pt x="4477" y="2701"/>
                </a:lnTo>
                <a:lnTo>
                  <a:pt x="4356" y="2239"/>
                </a:lnTo>
                <a:lnTo>
                  <a:pt x="4380" y="2215"/>
                </a:lnTo>
                <a:lnTo>
                  <a:pt x="4404" y="2215"/>
                </a:lnTo>
                <a:lnTo>
                  <a:pt x="4550" y="2166"/>
                </a:lnTo>
                <a:close/>
                <a:moveTo>
                  <a:pt x="15330" y="3163"/>
                </a:moveTo>
                <a:lnTo>
                  <a:pt x="16230" y="3188"/>
                </a:lnTo>
                <a:lnTo>
                  <a:pt x="16035" y="3577"/>
                </a:lnTo>
                <a:lnTo>
                  <a:pt x="15524" y="3577"/>
                </a:lnTo>
                <a:lnTo>
                  <a:pt x="15135" y="3601"/>
                </a:lnTo>
                <a:lnTo>
                  <a:pt x="15232" y="3334"/>
                </a:lnTo>
                <a:lnTo>
                  <a:pt x="15330" y="3163"/>
                </a:lnTo>
                <a:close/>
                <a:moveTo>
                  <a:pt x="16425" y="3212"/>
                </a:moveTo>
                <a:lnTo>
                  <a:pt x="17179" y="3261"/>
                </a:lnTo>
                <a:lnTo>
                  <a:pt x="17155" y="3285"/>
                </a:lnTo>
                <a:lnTo>
                  <a:pt x="17106" y="3382"/>
                </a:lnTo>
                <a:lnTo>
                  <a:pt x="16984" y="3577"/>
                </a:lnTo>
                <a:lnTo>
                  <a:pt x="16522" y="3601"/>
                </a:lnTo>
                <a:lnTo>
                  <a:pt x="16352" y="3577"/>
                </a:lnTo>
                <a:lnTo>
                  <a:pt x="16400" y="3382"/>
                </a:lnTo>
                <a:lnTo>
                  <a:pt x="16425" y="3212"/>
                </a:lnTo>
                <a:close/>
                <a:moveTo>
                  <a:pt x="15038" y="3139"/>
                </a:moveTo>
                <a:lnTo>
                  <a:pt x="14940" y="3334"/>
                </a:lnTo>
                <a:lnTo>
                  <a:pt x="14843" y="3504"/>
                </a:lnTo>
                <a:lnTo>
                  <a:pt x="14794" y="3601"/>
                </a:lnTo>
                <a:lnTo>
                  <a:pt x="13894" y="3650"/>
                </a:lnTo>
                <a:lnTo>
                  <a:pt x="13943" y="3407"/>
                </a:lnTo>
                <a:lnTo>
                  <a:pt x="13943" y="3139"/>
                </a:lnTo>
                <a:close/>
                <a:moveTo>
                  <a:pt x="14575" y="4064"/>
                </a:moveTo>
                <a:lnTo>
                  <a:pt x="14308" y="4623"/>
                </a:lnTo>
                <a:lnTo>
                  <a:pt x="13602" y="4623"/>
                </a:lnTo>
                <a:lnTo>
                  <a:pt x="13724" y="4356"/>
                </a:lnTo>
                <a:lnTo>
                  <a:pt x="13797" y="4064"/>
                </a:lnTo>
                <a:close/>
                <a:moveTo>
                  <a:pt x="15524" y="3991"/>
                </a:moveTo>
                <a:lnTo>
                  <a:pt x="15816" y="4015"/>
                </a:lnTo>
                <a:lnTo>
                  <a:pt x="15670" y="4283"/>
                </a:lnTo>
                <a:lnTo>
                  <a:pt x="15451" y="4648"/>
                </a:lnTo>
                <a:lnTo>
                  <a:pt x="14916" y="4648"/>
                </a:lnTo>
                <a:lnTo>
                  <a:pt x="14673" y="4623"/>
                </a:lnTo>
                <a:lnTo>
                  <a:pt x="14965" y="4039"/>
                </a:lnTo>
                <a:lnTo>
                  <a:pt x="15524" y="3991"/>
                </a:lnTo>
                <a:close/>
                <a:moveTo>
                  <a:pt x="16741" y="4039"/>
                </a:moveTo>
                <a:lnTo>
                  <a:pt x="16425" y="4648"/>
                </a:lnTo>
                <a:lnTo>
                  <a:pt x="15816" y="4648"/>
                </a:lnTo>
                <a:lnTo>
                  <a:pt x="16011" y="4307"/>
                </a:lnTo>
                <a:lnTo>
                  <a:pt x="16157" y="4039"/>
                </a:lnTo>
                <a:lnTo>
                  <a:pt x="16449" y="4064"/>
                </a:lnTo>
                <a:lnTo>
                  <a:pt x="16741" y="4039"/>
                </a:lnTo>
                <a:close/>
                <a:moveTo>
                  <a:pt x="14916" y="4988"/>
                </a:moveTo>
                <a:lnTo>
                  <a:pt x="15208" y="5013"/>
                </a:lnTo>
                <a:lnTo>
                  <a:pt x="14965" y="5426"/>
                </a:lnTo>
                <a:lnTo>
                  <a:pt x="14259" y="5426"/>
                </a:lnTo>
                <a:lnTo>
                  <a:pt x="14502" y="4988"/>
                </a:lnTo>
                <a:close/>
                <a:moveTo>
                  <a:pt x="13480" y="4964"/>
                </a:moveTo>
                <a:lnTo>
                  <a:pt x="14113" y="4988"/>
                </a:lnTo>
                <a:lnTo>
                  <a:pt x="13918" y="5378"/>
                </a:lnTo>
                <a:lnTo>
                  <a:pt x="13894" y="5426"/>
                </a:lnTo>
                <a:lnTo>
                  <a:pt x="13578" y="5426"/>
                </a:lnTo>
                <a:lnTo>
                  <a:pt x="13261" y="5451"/>
                </a:lnTo>
                <a:lnTo>
                  <a:pt x="13261" y="5451"/>
                </a:lnTo>
                <a:lnTo>
                  <a:pt x="13480" y="4964"/>
                </a:lnTo>
                <a:close/>
                <a:moveTo>
                  <a:pt x="16206" y="5037"/>
                </a:moveTo>
                <a:lnTo>
                  <a:pt x="15987" y="5451"/>
                </a:lnTo>
                <a:lnTo>
                  <a:pt x="15670" y="5402"/>
                </a:lnTo>
                <a:lnTo>
                  <a:pt x="15354" y="5402"/>
                </a:lnTo>
                <a:lnTo>
                  <a:pt x="15573" y="5037"/>
                </a:lnTo>
                <a:close/>
                <a:moveTo>
                  <a:pt x="15135" y="5816"/>
                </a:moveTo>
                <a:lnTo>
                  <a:pt x="15768" y="5840"/>
                </a:lnTo>
                <a:lnTo>
                  <a:pt x="15549" y="6278"/>
                </a:lnTo>
                <a:lnTo>
                  <a:pt x="15208" y="6278"/>
                </a:lnTo>
                <a:lnTo>
                  <a:pt x="14892" y="6327"/>
                </a:lnTo>
                <a:lnTo>
                  <a:pt x="15135" y="5816"/>
                </a:lnTo>
                <a:close/>
                <a:moveTo>
                  <a:pt x="14259" y="5791"/>
                </a:moveTo>
                <a:lnTo>
                  <a:pt x="14770" y="5816"/>
                </a:lnTo>
                <a:lnTo>
                  <a:pt x="14478" y="6351"/>
                </a:lnTo>
                <a:lnTo>
                  <a:pt x="13845" y="6351"/>
                </a:lnTo>
                <a:lnTo>
                  <a:pt x="13943" y="6083"/>
                </a:lnTo>
                <a:lnTo>
                  <a:pt x="14064" y="5840"/>
                </a:lnTo>
                <a:lnTo>
                  <a:pt x="14089" y="5791"/>
                </a:lnTo>
                <a:close/>
                <a:moveTo>
                  <a:pt x="13164" y="5694"/>
                </a:moveTo>
                <a:lnTo>
                  <a:pt x="13432" y="5743"/>
                </a:lnTo>
                <a:lnTo>
                  <a:pt x="13724" y="5767"/>
                </a:lnTo>
                <a:lnTo>
                  <a:pt x="13456" y="6327"/>
                </a:lnTo>
                <a:lnTo>
                  <a:pt x="13188" y="6351"/>
                </a:lnTo>
                <a:lnTo>
                  <a:pt x="12896" y="6400"/>
                </a:lnTo>
                <a:lnTo>
                  <a:pt x="13164" y="5694"/>
                </a:lnTo>
                <a:close/>
                <a:moveTo>
                  <a:pt x="15378" y="6594"/>
                </a:moveTo>
                <a:lnTo>
                  <a:pt x="15257" y="6838"/>
                </a:lnTo>
                <a:lnTo>
                  <a:pt x="15159" y="6862"/>
                </a:lnTo>
                <a:lnTo>
                  <a:pt x="14892" y="6911"/>
                </a:lnTo>
                <a:lnTo>
                  <a:pt x="14624" y="6935"/>
                </a:lnTo>
                <a:lnTo>
                  <a:pt x="14600" y="6935"/>
                </a:lnTo>
                <a:lnTo>
                  <a:pt x="14746" y="6643"/>
                </a:lnTo>
                <a:lnTo>
                  <a:pt x="15208" y="6594"/>
                </a:lnTo>
                <a:close/>
                <a:moveTo>
                  <a:pt x="15038" y="7349"/>
                </a:moveTo>
                <a:lnTo>
                  <a:pt x="14916" y="7592"/>
                </a:lnTo>
                <a:lnTo>
                  <a:pt x="14794" y="7811"/>
                </a:lnTo>
                <a:lnTo>
                  <a:pt x="14162" y="7811"/>
                </a:lnTo>
                <a:lnTo>
                  <a:pt x="14356" y="7397"/>
                </a:lnTo>
                <a:lnTo>
                  <a:pt x="14697" y="7397"/>
                </a:lnTo>
                <a:lnTo>
                  <a:pt x="15038" y="7349"/>
                </a:lnTo>
                <a:close/>
                <a:moveTo>
                  <a:pt x="14040" y="8030"/>
                </a:moveTo>
                <a:lnTo>
                  <a:pt x="14283" y="8079"/>
                </a:lnTo>
                <a:lnTo>
                  <a:pt x="14575" y="8103"/>
                </a:lnTo>
                <a:lnTo>
                  <a:pt x="14405" y="8273"/>
                </a:lnTo>
                <a:lnTo>
                  <a:pt x="14210" y="8395"/>
                </a:lnTo>
                <a:lnTo>
                  <a:pt x="14016" y="8492"/>
                </a:lnTo>
                <a:lnTo>
                  <a:pt x="13772" y="8565"/>
                </a:lnTo>
                <a:lnTo>
                  <a:pt x="14040" y="8030"/>
                </a:lnTo>
                <a:close/>
                <a:moveTo>
                  <a:pt x="13748" y="6619"/>
                </a:moveTo>
                <a:lnTo>
                  <a:pt x="14332" y="6643"/>
                </a:lnTo>
                <a:lnTo>
                  <a:pt x="14162" y="6935"/>
                </a:lnTo>
                <a:lnTo>
                  <a:pt x="13967" y="6935"/>
                </a:lnTo>
                <a:lnTo>
                  <a:pt x="13772" y="6959"/>
                </a:lnTo>
                <a:lnTo>
                  <a:pt x="13724" y="6984"/>
                </a:lnTo>
                <a:lnTo>
                  <a:pt x="13699" y="7008"/>
                </a:lnTo>
                <a:lnTo>
                  <a:pt x="13675" y="7057"/>
                </a:lnTo>
                <a:lnTo>
                  <a:pt x="13675" y="7130"/>
                </a:lnTo>
                <a:lnTo>
                  <a:pt x="13724" y="7203"/>
                </a:lnTo>
                <a:lnTo>
                  <a:pt x="13845" y="7276"/>
                </a:lnTo>
                <a:lnTo>
                  <a:pt x="13967" y="7324"/>
                </a:lnTo>
                <a:lnTo>
                  <a:pt x="13724" y="7811"/>
                </a:lnTo>
                <a:lnTo>
                  <a:pt x="13456" y="7811"/>
                </a:lnTo>
                <a:lnTo>
                  <a:pt x="13432" y="7835"/>
                </a:lnTo>
                <a:lnTo>
                  <a:pt x="13456" y="7860"/>
                </a:lnTo>
                <a:lnTo>
                  <a:pt x="13480" y="7884"/>
                </a:lnTo>
                <a:lnTo>
                  <a:pt x="13651" y="7933"/>
                </a:lnTo>
                <a:lnTo>
                  <a:pt x="13310" y="8614"/>
                </a:lnTo>
                <a:lnTo>
                  <a:pt x="12896" y="8638"/>
                </a:lnTo>
                <a:lnTo>
                  <a:pt x="12872" y="8638"/>
                </a:lnTo>
                <a:lnTo>
                  <a:pt x="13018" y="8419"/>
                </a:lnTo>
                <a:lnTo>
                  <a:pt x="13140" y="8176"/>
                </a:lnTo>
                <a:lnTo>
                  <a:pt x="13359" y="7665"/>
                </a:lnTo>
                <a:lnTo>
                  <a:pt x="13553" y="7130"/>
                </a:lnTo>
                <a:lnTo>
                  <a:pt x="13748" y="6619"/>
                </a:lnTo>
                <a:close/>
                <a:moveTo>
                  <a:pt x="12872" y="6473"/>
                </a:moveTo>
                <a:lnTo>
                  <a:pt x="13359" y="6570"/>
                </a:lnTo>
                <a:lnTo>
                  <a:pt x="12945" y="7616"/>
                </a:lnTo>
                <a:lnTo>
                  <a:pt x="12702" y="8152"/>
                </a:lnTo>
                <a:lnTo>
                  <a:pt x="12434" y="8638"/>
                </a:lnTo>
                <a:lnTo>
                  <a:pt x="12434" y="8687"/>
                </a:lnTo>
                <a:lnTo>
                  <a:pt x="12166" y="8687"/>
                </a:lnTo>
                <a:lnTo>
                  <a:pt x="12264" y="8395"/>
                </a:lnTo>
                <a:lnTo>
                  <a:pt x="12507" y="7641"/>
                </a:lnTo>
                <a:lnTo>
                  <a:pt x="12750" y="6886"/>
                </a:lnTo>
                <a:lnTo>
                  <a:pt x="12872" y="6473"/>
                </a:lnTo>
                <a:close/>
                <a:moveTo>
                  <a:pt x="13821" y="3115"/>
                </a:moveTo>
                <a:lnTo>
                  <a:pt x="13578" y="3674"/>
                </a:lnTo>
                <a:lnTo>
                  <a:pt x="12921" y="3650"/>
                </a:lnTo>
                <a:lnTo>
                  <a:pt x="12872" y="3674"/>
                </a:lnTo>
                <a:lnTo>
                  <a:pt x="12823" y="3723"/>
                </a:lnTo>
                <a:lnTo>
                  <a:pt x="12823" y="3796"/>
                </a:lnTo>
                <a:lnTo>
                  <a:pt x="12872" y="3820"/>
                </a:lnTo>
                <a:lnTo>
                  <a:pt x="13140" y="3942"/>
                </a:lnTo>
                <a:lnTo>
                  <a:pt x="13432" y="4015"/>
                </a:lnTo>
                <a:lnTo>
                  <a:pt x="13164" y="4672"/>
                </a:lnTo>
                <a:lnTo>
                  <a:pt x="12872" y="4696"/>
                </a:lnTo>
                <a:lnTo>
                  <a:pt x="12823" y="4745"/>
                </a:lnTo>
                <a:lnTo>
                  <a:pt x="12799" y="4794"/>
                </a:lnTo>
                <a:lnTo>
                  <a:pt x="12823" y="4842"/>
                </a:lnTo>
                <a:lnTo>
                  <a:pt x="12872" y="4867"/>
                </a:lnTo>
                <a:lnTo>
                  <a:pt x="13042" y="4891"/>
                </a:lnTo>
                <a:lnTo>
                  <a:pt x="12750" y="5670"/>
                </a:lnTo>
                <a:lnTo>
                  <a:pt x="12483" y="6448"/>
                </a:lnTo>
                <a:lnTo>
                  <a:pt x="12045" y="7860"/>
                </a:lnTo>
                <a:lnTo>
                  <a:pt x="11826" y="8444"/>
                </a:lnTo>
                <a:lnTo>
                  <a:pt x="11753" y="8638"/>
                </a:lnTo>
                <a:lnTo>
                  <a:pt x="11704" y="8711"/>
                </a:lnTo>
                <a:lnTo>
                  <a:pt x="11777" y="8663"/>
                </a:lnTo>
                <a:lnTo>
                  <a:pt x="11729" y="8736"/>
                </a:lnTo>
                <a:lnTo>
                  <a:pt x="10999" y="8784"/>
                </a:lnTo>
                <a:lnTo>
                  <a:pt x="11120" y="8517"/>
                </a:lnTo>
                <a:lnTo>
                  <a:pt x="11218" y="8225"/>
                </a:lnTo>
                <a:lnTo>
                  <a:pt x="11364" y="7689"/>
                </a:lnTo>
                <a:lnTo>
                  <a:pt x="11607" y="6789"/>
                </a:lnTo>
                <a:lnTo>
                  <a:pt x="11753" y="6351"/>
                </a:lnTo>
                <a:lnTo>
                  <a:pt x="11899" y="5889"/>
                </a:lnTo>
                <a:lnTo>
                  <a:pt x="12118" y="5207"/>
                </a:lnTo>
                <a:lnTo>
                  <a:pt x="12337" y="4502"/>
                </a:lnTo>
                <a:lnTo>
                  <a:pt x="12556" y="3820"/>
                </a:lnTo>
                <a:lnTo>
                  <a:pt x="12799" y="3115"/>
                </a:lnTo>
                <a:close/>
                <a:moveTo>
                  <a:pt x="12434" y="3115"/>
                </a:moveTo>
                <a:lnTo>
                  <a:pt x="12288" y="3382"/>
                </a:lnTo>
                <a:lnTo>
                  <a:pt x="12142" y="3674"/>
                </a:lnTo>
                <a:lnTo>
                  <a:pt x="12045" y="3991"/>
                </a:lnTo>
                <a:lnTo>
                  <a:pt x="11948" y="4307"/>
                </a:lnTo>
                <a:lnTo>
                  <a:pt x="11777" y="4964"/>
                </a:lnTo>
                <a:lnTo>
                  <a:pt x="11607" y="5572"/>
                </a:lnTo>
                <a:lnTo>
                  <a:pt x="10536" y="8809"/>
                </a:lnTo>
                <a:lnTo>
                  <a:pt x="10342" y="8833"/>
                </a:lnTo>
                <a:lnTo>
                  <a:pt x="10488" y="8249"/>
                </a:lnTo>
                <a:lnTo>
                  <a:pt x="10585" y="7665"/>
                </a:lnTo>
                <a:lnTo>
                  <a:pt x="10950" y="6132"/>
                </a:lnTo>
                <a:lnTo>
                  <a:pt x="11120" y="5402"/>
                </a:lnTo>
                <a:lnTo>
                  <a:pt x="11315" y="4648"/>
                </a:lnTo>
                <a:lnTo>
                  <a:pt x="11388" y="4258"/>
                </a:lnTo>
                <a:lnTo>
                  <a:pt x="11437" y="3869"/>
                </a:lnTo>
                <a:lnTo>
                  <a:pt x="11485" y="3480"/>
                </a:lnTo>
                <a:lnTo>
                  <a:pt x="11485" y="3115"/>
                </a:lnTo>
                <a:close/>
                <a:moveTo>
                  <a:pt x="11169" y="3090"/>
                </a:moveTo>
                <a:lnTo>
                  <a:pt x="11072" y="3455"/>
                </a:lnTo>
                <a:lnTo>
                  <a:pt x="10974" y="3820"/>
                </a:lnTo>
                <a:lnTo>
                  <a:pt x="10804" y="4550"/>
                </a:lnTo>
                <a:lnTo>
                  <a:pt x="10658" y="5305"/>
                </a:lnTo>
                <a:lnTo>
                  <a:pt x="10512" y="6035"/>
                </a:lnTo>
                <a:lnTo>
                  <a:pt x="10342" y="6716"/>
                </a:lnTo>
                <a:lnTo>
                  <a:pt x="10147" y="7422"/>
                </a:lnTo>
                <a:lnTo>
                  <a:pt x="9977" y="8152"/>
                </a:lnTo>
                <a:lnTo>
                  <a:pt x="9904" y="8517"/>
                </a:lnTo>
                <a:lnTo>
                  <a:pt x="9855" y="8857"/>
                </a:lnTo>
                <a:lnTo>
                  <a:pt x="9490" y="8906"/>
                </a:lnTo>
                <a:lnTo>
                  <a:pt x="9539" y="8687"/>
                </a:lnTo>
                <a:lnTo>
                  <a:pt x="9539" y="8468"/>
                </a:lnTo>
                <a:lnTo>
                  <a:pt x="9514" y="8054"/>
                </a:lnTo>
                <a:lnTo>
                  <a:pt x="9539" y="7616"/>
                </a:lnTo>
                <a:lnTo>
                  <a:pt x="9563" y="7178"/>
                </a:lnTo>
                <a:lnTo>
                  <a:pt x="9685" y="6327"/>
                </a:lnTo>
                <a:lnTo>
                  <a:pt x="9758" y="5816"/>
                </a:lnTo>
                <a:lnTo>
                  <a:pt x="9855" y="5353"/>
                </a:lnTo>
                <a:lnTo>
                  <a:pt x="9977" y="4867"/>
                </a:lnTo>
                <a:lnTo>
                  <a:pt x="10098" y="4380"/>
                </a:lnTo>
                <a:lnTo>
                  <a:pt x="10171" y="4088"/>
                </a:lnTo>
                <a:lnTo>
                  <a:pt x="10244" y="3747"/>
                </a:lnTo>
                <a:lnTo>
                  <a:pt x="10293" y="3407"/>
                </a:lnTo>
                <a:lnTo>
                  <a:pt x="10293" y="3236"/>
                </a:lnTo>
                <a:lnTo>
                  <a:pt x="10269" y="3090"/>
                </a:lnTo>
                <a:close/>
                <a:moveTo>
                  <a:pt x="9149" y="3042"/>
                </a:moveTo>
                <a:lnTo>
                  <a:pt x="9952" y="3066"/>
                </a:lnTo>
                <a:lnTo>
                  <a:pt x="9879" y="3382"/>
                </a:lnTo>
                <a:lnTo>
                  <a:pt x="9831" y="3674"/>
                </a:lnTo>
                <a:lnTo>
                  <a:pt x="9782" y="3991"/>
                </a:lnTo>
                <a:lnTo>
                  <a:pt x="9709" y="4283"/>
                </a:lnTo>
                <a:lnTo>
                  <a:pt x="9490" y="5110"/>
                </a:lnTo>
                <a:lnTo>
                  <a:pt x="9393" y="5548"/>
                </a:lnTo>
                <a:lnTo>
                  <a:pt x="9320" y="5962"/>
                </a:lnTo>
                <a:lnTo>
                  <a:pt x="9222" y="6789"/>
                </a:lnTo>
                <a:lnTo>
                  <a:pt x="9125" y="7592"/>
                </a:lnTo>
                <a:lnTo>
                  <a:pt x="9125" y="7738"/>
                </a:lnTo>
                <a:lnTo>
                  <a:pt x="9125" y="7908"/>
                </a:lnTo>
                <a:lnTo>
                  <a:pt x="9149" y="8273"/>
                </a:lnTo>
                <a:lnTo>
                  <a:pt x="9149" y="8614"/>
                </a:lnTo>
                <a:lnTo>
                  <a:pt x="9125" y="8784"/>
                </a:lnTo>
                <a:lnTo>
                  <a:pt x="9076" y="8930"/>
                </a:lnTo>
                <a:lnTo>
                  <a:pt x="9052" y="8955"/>
                </a:lnTo>
                <a:lnTo>
                  <a:pt x="8906" y="8955"/>
                </a:lnTo>
                <a:lnTo>
                  <a:pt x="8517" y="9003"/>
                </a:lnTo>
                <a:lnTo>
                  <a:pt x="8638" y="8273"/>
                </a:lnTo>
                <a:lnTo>
                  <a:pt x="8736" y="7519"/>
                </a:lnTo>
                <a:lnTo>
                  <a:pt x="8857" y="6035"/>
                </a:lnTo>
                <a:lnTo>
                  <a:pt x="8955" y="5280"/>
                </a:lnTo>
                <a:lnTo>
                  <a:pt x="9052" y="4550"/>
                </a:lnTo>
                <a:lnTo>
                  <a:pt x="9149" y="3796"/>
                </a:lnTo>
                <a:lnTo>
                  <a:pt x="9149" y="3407"/>
                </a:lnTo>
                <a:lnTo>
                  <a:pt x="9149" y="3042"/>
                </a:lnTo>
                <a:close/>
                <a:moveTo>
                  <a:pt x="8006" y="2993"/>
                </a:moveTo>
                <a:lnTo>
                  <a:pt x="8809" y="3017"/>
                </a:lnTo>
                <a:lnTo>
                  <a:pt x="8784" y="3139"/>
                </a:lnTo>
                <a:lnTo>
                  <a:pt x="8784" y="3261"/>
                </a:lnTo>
                <a:lnTo>
                  <a:pt x="8784" y="3504"/>
                </a:lnTo>
                <a:lnTo>
                  <a:pt x="8784" y="3747"/>
                </a:lnTo>
                <a:lnTo>
                  <a:pt x="8760" y="3991"/>
                </a:lnTo>
                <a:lnTo>
                  <a:pt x="8687" y="4502"/>
                </a:lnTo>
                <a:lnTo>
                  <a:pt x="8590" y="4988"/>
                </a:lnTo>
                <a:lnTo>
                  <a:pt x="8517" y="5475"/>
                </a:lnTo>
                <a:lnTo>
                  <a:pt x="8395" y="6375"/>
                </a:lnTo>
                <a:lnTo>
                  <a:pt x="8298" y="7251"/>
                </a:lnTo>
                <a:lnTo>
                  <a:pt x="8200" y="8152"/>
                </a:lnTo>
                <a:lnTo>
                  <a:pt x="8079" y="9028"/>
                </a:lnTo>
                <a:lnTo>
                  <a:pt x="7957" y="9028"/>
                </a:lnTo>
                <a:lnTo>
                  <a:pt x="7981" y="8273"/>
                </a:lnTo>
                <a:lnTo>
                  <a:pt x="8006" y="7495"/>
                </a:lnTo>
                <a:lnTo>
                  <a:pt x="8103" y="5962"/>
                </a:lnTo>
                <a:lnTo>
                  <a:pt x="8127" y="5572"/>
                </a:lnTo>
                <a:lnTo>
                  <a:pt x="8103" y="5159"/>
                </a:lnTo>
                <a:lnTo>
                  <a:pt x="8054" y="4380"/>
                </a:lnTo>
                <a:lnTo>
                  <a:pt x="8030" y="3674"/>
                </a:lnTo>
                <a:lnTo>
                  <a:pt x="8030" y="3334"/>
                </a:lnTo>
                <a:lnTo>
                  <a:pt x="8006" y="2993"/>
                </a:lnTo>
                <a:close/>
                <a:moveTo>
                  <a:pt x="6959" y="2945"/>
                </a:moveTo>
                <a:lnTo>
                  <a:pt x="7081" y="2969"/>
                </a:lnTo>
                <a:lnTo>
                  <a:pt x="7714" y="2969"/>
                </a:lnTo>
                <a:lnTo>
                  <a:pt x="7641" y="3285"/>
                </a:lnTo>
                <a:lnTo>
                  <a:pt x="7592" y="3626"/>
                </a:lnTo>
                <a:lnTo>
                  <a:pt x="7592" y="3966"/>
                </a:lnTo>
                <a:lnTo>
                  <a:pt x="7616" y="4307"/>
                </a:lnTo>
                <a:lnTo>
                  <a:pt x="7665" y="5013"/>
                </a:lnTo>
                <a:lnTo>
                  <a:pt x="7689" y="5329"/>
                </a:lnTo>
                <a:lnTo>
                  <a:pt x="7689" y="5670"/>
                </a:lnTo>
                <a:lnTo>
                  <a:pt x="7665" y="6497"/>
                </a:lnTo>
                <a:lnTo>
                  <a:pt x="7592" y="7349"/>
                </a:lnTo>
                <a:lnTo>
                  <a:pt x="7543" y="8200"/>
                </a:lnTo>
                <a:lnTo>
                  <a:pt x="7543" y="8638"/>
                </a:lnTo>
                <a:lnTo>
                  <a:pt x="7543" y="9052"/>
                </a:lnTo>
                <a:lnTo>
                  <a:pt x="7081" y="9052"/>
                </a:lnTo>
                <a:lnTo>
                  <a:pt x="7130" y="8614"/>
                </a:lnTo>
                <a:lnTo>
                  <a:pt x="7178" y="8152"/>
                </a:lnTo>
                <a:lnTo>
                  <a:pt x="7178" y="7689"/>
                </a:lnTo>
                <a:lnTo>
                  <a:pt x="7178" y="7227"/>
                </a:lnTo>
                <a:lnTo>
                  <a:pt x="7154" y="6302"/>
                </a:lnTo>
                <a:lnTo>
                  <a:pt x="7081" y="5402"/>
                </a:lnTo>
                <a:lnTo>
                  <a:pt x="7008" y="4648"/>
                </a:lnTo>
                <a:lnTo>
                  <a:pt x="6935" y="3893"/>
                </a:lnTo>
                <a:lnTo>
                  <a:pt x="6935" y="3674"/>
                </a:lnTo>
                <a:lnTo>
                  <a:pt x="6959" y="3431"/>
                </a:lnTo>
                <a:lnTo>
                  <a:pt x="6959" y="3188"/>
                </a:lnTo>
                <a:lnTo>
                  <a:pt x="6959" y="2945"/>
                </a:lnTo>
                <a:close/>
                <a:moveTo>
                  <a:pt x="6570" y="2945"/>
                </a:moveTo>
                <a:lnTo>
                  <a:pt x="6546" y="3163"/>
                </a:lnTo>
                <a:lnTo>
                  <a:pt x="6521" y="3382"/>
                </a:lnTo>
                <a:lnTo>
                  <a:pt x="6497" y="3796"/>
                </a:lnTo>
                <a:lnTo>
                  <a:pt x="6521" y="4210"/>
                </a:lnTo>
                <a:lnTo>
                  <a:pt x="6619" y="5061"/>
                </a:lnTo>
                <a:lnTo>
                  <a:pt x="6716" y="6059"/>
                </a:lnTo>
                <a:lnTo>
                  <a:pt x="6740" y="6546"/>
                </a:lnTo>
                <a:lnTo>
                  <a:pt x="6765" y="7057"/>
                </a:lnTo>
                <a:lnTo>
                  <a:pt x="6765" y="7568"/>
                </a:lnTo>
                <a:lnTo>
                  <a:pt x="6765" y="8079"/>
                </a:lnTo>
                <a:lnTo>
                  <a:pt x="6716" y="8590"/>
                </a:lnTo>
                <a:lnTo>
                  <a:pt x="6643" y="9076"/>
                </a:lnTo>
                <a:lnTo>
                  <a:pt x="6473" y="9076"/>
                </a:lnTo>
                <a:lnTo>
                  <a:pt x="6473" y="8979"/>
                </a:lnTo>
                <a:lnTo>
                  <a:pt x="6448" y="8882"/>
                </a:lnTo>
                <a:lnTo>
                  <a:pt x="6400" y="8711"/>
                </a:lnTo>
                <a:lnTo>
                  <a:pt x="6351" y="8298"/>
                </a:lnTo>
                <a:lnTo>
                  <a:pt x="6302" y="7884"/>
                </a:lnTo>
                <a:lnTo>
                  <a:pt x="6229" y="7081"/>
                </a:lnTo>
                <a:lnTo>
                  <a:pt x="6181" y="6424"/>
                </a:lnTo>
                <a:lnTo>
                  <a:pt x="6108" y="5767"/>
                </a:lnTo>
                <a:lnTo>
                  <a:pt x="5913" y="4137"/>
                </a:lnTo>
                <a:lnTo>
                  <a:pt x="5864" y="3820"/>
                </a:lnTo>
                <a:lnTo>
                  <a:pt x="5816" y="3528"/>
                </a:lnTo>
                <a:lnTo>
                  <a:pt x="5743" y="3212"/>
                </a:lnTo>
                <a:lnTo>
                  <a:pt x="5645" y="2945"/>
                </a:lnTo>
                <a:close/>
                <a:moveTo>
                  <a:pt x="5013" y="2920"/>
                </a:moveTo>
                <a:lnTo>
                  <a:pt x="5475" y="2945"/>
                </a:lnTo>
                <a:lnTo>
                  <a:pt x="5451" y="3236"/>
                </a:lnTo>
                <a:lnTo>
                  <a:pt x="5475" y="3528"/>
                </a:lnTo>
                <a:lnTo>
                  <a:pt x="5524" y="4137"/>
                </a:lnTo>
                <a:lnTo>
                  <a:pt x="5718" y="5767"/>
                </a:lnTo>
                <a:lnTo>
                  <a:pt x="5791" y="6424"/>
                </a:lnTo>
                <a:lnTo>
                  <a:pt x="5840" y="7081"/>
                </a:lnTo>
                <a:lnTo>
                  <a:pt x="5889" y="7860"/>
                </a:lnTo>
                <a:lnTo>
                  <a:pt x="5986" y="8663"/>
                </a:lnTo>
                <a:lnTo>
                  <a:pt x="6010" y="8857"/>
                </a:lnTo>
                <a:lnTo>
                  <a:pt x="6035" y="9003"/>
                </a:lnTo>
                <a:lnTo>
                  <a:pt x="6083" y="9125"/>
                </a:lnTo>
                <a:lnTo>
                  <a:pt x="5913" y="9149"/>
                </a:lnTo>
                <a:lnTo>
                  <a:pt x="5962" y="9052"/>
                </a:lnTo>
                <a:lnTo>
                  <a:pt x="5962" y="8906"/>
                </a:lnTo>
                <a:lnTo>
                  <a:pt x="5864" y="8395"/>
                </a:lnTo>
                <a:lnTo>
                  <a:pt x="5718" y="7860"/>
                </a:lnTo>
                <a:lnTo>
                  <a:pt x="5572" y="7349"/>
                </a:lnTo>
                <a:lnTo>
                  <a:pt x="5451" y="6838"/>
                </a:lnTo>
                <a:lnTo>
                  <a:pt x="5207" y="5670"/>
                </a:lnTo>
                <a:lnTo>
                  <a:pt x="5086" y="5110"/>
                </a:lnTo>
                <a:lnTo>
                  <a:pt x="4940" y="4550"/>
                </a:lnTo>
                <a:lnTo>
                  <a:pt x="4721" y="3723"/>
                </a:lnTo>
                <a:lnTo>
                  <a:pt x="4526" y="2920"/>
                </a:lnTo>
                <a:close/>
                <a:moveTo>
                  <a:pt x="5572" y="9612"/>
                </a:moveTo>
                <a:lnTo>
                  <a:pt x="5791" y="9660"/>
                </a:lnTo>
                <a:lnTo>
                  <a:pt x="5621" y="9904"/>
                </a:lnTo>
                <a:lnTo>
                  <a:pt x="5499" y="10147"/>
                </a:lnTo>
                <a:lnTo>
                  <a:pt x="5426" y="10293"/>
                </a:lnTo>
                <a:lnTo>
                  <a:pt x="5378" y="10439"/>
                </a:lnTo>
                <a:lnTo>
                  <a:pt x="5329" y="10609"/>
                </a:lnTo>
                <a:lnTo>
                  <a:pt x="5353" y="10755"/>
                </a:lnTo>
                <a:lnTo>
                  <a:pt x="5378" y="10804"/>
                </a:lnTo>
                <a:lnTo>
                  <a:pt x="5402" y="10853"/>
                </a:lnTo>
                <a:lnTo>
                  <a:pt x="5402" y="10926"/>
                </a:lnTo>
                <a:lnTo>
                  <a:pt x="5426" y="10999"/>
                </a:lnTo>
                <a:lnTo>
                  <a:pt x="5451" y="11120"/>
                </a:lnTo>
                <a:lnTo>
                  <a:pt x="5499" y="11217"/>
                </a:lnTo>
                <a:lnTo>
                  <a:pt x="5305" y="11242"/>
                </a:lnTo>
                <a:lnTo>
                  <a:pt x="5110" y="11290"/>
                </a:lnTo>
                <a:lnTo>
                  <a:pt x="4988" y="11193"/>
                </a:lnTo>
                <a:lnTo>
                  <a:pt x="4940" y="11144"/>
                </a:lnTo>
                <a:lnTo>
                  <a:pt x="4867" y="11071"/>
                </a:lnTo>
                <a:lnTo>
                  <a:pt x="5037" y="10853"/>
                </a:lnTo>
                <a:lnTo>
                  <a:pt x="5159" y="10585"/>
                </a:lnTo>
                <a:lnTo>
                  <a:pt x="5353" y="10074"/>
                </a:lnTo>
                <a:lnTo>
                  <a:pt x="5451" y="9831"/>
                </a:lnTo>
                <a:lnTo>
                  <a:pt x="5572" y="9612"/>
                </a:lnTo>
                <a:close/>
                <a:moveTo>
                  <a:pt x="14016" y="11193"/>
                </a:moveTo>
                <a:lnTo>
                  <a:pt x="14040" y="11290"/>
                </a:lnTo>
                <a:lnTo>
                  <a:pt x="13845" y="11290"/>
                </a:lnTo>
                <a:lnTo>
                  <a:pt x="13724" y="11315"/>
                </a:lnTo>
                <a:lnTo>
                  <a:pt x="13651" y="11217"/>
                </a:lnTo>
                <a:lnTo>
                  <a:pt x="13772" y="11217"/>
                </a:lnTo>
                <a:lnTo>
                  <a:pt x="14016" y="11193"/>
                </a:lnTo>
                <a:close/>
                <a:moveTo>
                  <a:pt x="5864" y="10950"/>
                </a:moveTo>
                <a:lnTo>
                  <a:pt x="6083" y="11023"/>
                </a:lnTo>
                <a:lnTo>
                  <a:pt x="6302" y="11047"/>
                </a:lnTo>
                <a:lnTo>
                  <a:pt x="6692" y="11071"/>
                </a:lnTo>
                <a:lnTo>
                  <a:pt x="7397" y="11096"/>
                </a:lnTo>
                <a:lnTo>
                  <a:pt x="8079" y="11120"/>
                </a:lnTo>
                <a:lnTo>
                  <a:pt x="9490" y="11120"/>
                </a:lnTo>
                <a:lnTo>
                  <a:pt x="10877" y="11169"/>
                </a:lnTo>
                <a:lnTo>
                  <a:pt x="12288" y="11217"/>
                </a:lnTo>
                <a:lnTo>
                  <a:pt x="13188" y="11217"/>
                </a:lnTo>
                <a:lnTo>
                  <a:pt x="13261" y="11315"/>
                </a:lnTo>
                <a:lnTo>
                  <a:pt x="13310" y="11388"/>
                </a:lnTo>
                <a:lnTo>
                  <a:pt x="12872" y="11339"/>
                </a:lnTo>
                <a:lnTo>
                  <a:pt x="12434" y="11315"/>
                </a:lnTo>
                <a:lnTo>
                  <a:pt x="11534" y="11315"/>
                </a:lnTo>
                <a:lnTo>
                  <a:pt x="10634" y="11363"/>
                </a:lnTo>
                <a:lnTo>
                  <a:pt x="9733" y="11363"/>
                </a:lnTo>
                <a:lnTo>
                  <a:pt x="9247" y="11339"/>
                </a:lnTo>
                <a:lnTo>
                  <a:pt x="8736" y="11290"/>
                </a:lnTo>
                <a:lnTo>
                  <a:pt x="8225" y="11242"/>
                </a:lnTo>
                <a:lnTo>
                  <a:pt x="7738" y="11193"/>
                </a:lnTo>
                <a:lnTo>
                  <a:pt x="6862" y="11120"/>
                </a:lnTo>
                <a:lnTo>
                  <a:pt x="6424" y="11120"/>
                </a:lnTo>
                <a:lnTo>
                  <a:pt x="6205" y="11144"/>
                </a:lnTo>
                <a:lnTo>
                  <a:pt x="6010" y="11193"/>
                </a:lnTo>
                <a:lnTo>
                  <a:pt x="5986" y="11169"/>
                </a:lnTo>
                <a:lnTo>
                  <a:pt x="5864" y="10950"/>
                </a:lnTo>
                <a:close/>
                <a:moveTo>
                  <a:pt x="5572" y="12191"/>
                </a:moveTo>
                <a:lnTo>
                  <a:pt x="5499" y="12215"/>
                </a:lnTo>
                <a:lnTo>
                  <a:pt x="5402" y="12264"/>
                </a:lnTo>
                <a:lnTo>
                  <a:pt x="5329" y="12312"/>
                </a:lnTo>
                <a:lnTo>
                  <a:pt x="5256" y="12361"/>
                </a:lnTo>
                <a:lnTo>
                  <a:pt x="5232" y="12434"/>
                </a:lnTo>
                <a:lnTo>
                  <a:pt x="5183" y="12507"/>
                </a:lnTo>
                <a:lnTo>
                  <a:pt x="5183" y="12580"/>
                </a:lnTo>
                <a:lnTo>
                  <a:pt x="5207" y="12629"/>
                </a:lnTo>
                <a:lnTo>
                  <a:pt x="5232" y="12726"/>
                </a:lnTo>
                <a:lnTo>
                  <a:pt x="5305" y="12799"/>
                </a:lnTo>
                <a:lnTo>
                  <a:pt x="5378" y="12823"/>
                </a:lnTo>
                <a:lnTo>
                  <a:pt x="5475" y="12848"/>
                </a:lnTo>
                <a:lnTo>
                  <a:pt x="5572" y="12823"/>
                </a:lnTo>
                <a:lnTo>
                  <a:pt x="5670" y="12799"/>
                </a:lnTo>
                <a:lnTo>
                  <a:pt x="5767" y="12750"/>
                </a:lnTo>
                <a:lnTo>
                  <a:pt x="5840" y="12653"/>
                </a:lnTo>
                <a:lnTo>
                  <a:pt x="5864" y="12580"/>
                </a:lnTo>
                <a:lnTo>
                  <a:pt x="5889" y="12483"/>
                </a:lnTo>
                <a:lnTo>
                  <a:pt x="5864" y="12410"/>
                </a:lnTo>
                <a:lnTo>
                  <a:pt x="5816" y="12312"/>
                </a:lnTo>
                <a:lnTo>
                  <a:pt x="5743" y="12264"/>
                </a:lnTo>
                <a:lnTo>
                  <a:pt x="5670" y="12215"/>
                </a:lnTo>
                <a:lnTo>
                  <a:pt x="5572" y="12191"/>
                </a:lnTo>
                <a:close/>
                <a:moveTo>
                  <a:pt x="14040" y="12239"/>
                </a:moveTo>
                <a:lnTo>
                  <a:pt x="13967" y="12264"/>
                </a:lnTo>
                <a:lnTo>
                  <a:pt x="13918" y="12288"/>
                </a:lnTo>
                <a:lnTo>
                  <a:pt x="13797" y="12361"/>
                </a:lnTo>
                <a:lnTo>
                  <a:pt x="13724" y="12458"/>
                </a:lnTo>
                <a:lnTo>
                  <a:pt x="13699" y="12531"/>
                </a:lnTo>
                <a:lnTo>
                  <a:pt x="13675" y="12604"/>
                </a:lnTo>
                <a:lnTo>
                  <a:pt x="13699" y="12677"/>
                </a:lnTo>
                <a:lnTo>
                  <a:pt x="13724" y="12750"/>
                </a:lnTo>
                <a:lnTo>
                  <a:pt x="13797" y="12872"/>
                </a:lnTo>
                <a:lnTo>
                  <a:pt x="13918" y="12945"/>
                </a:lnTo>
                <a:lnTo>
                  <a:pt x="13967" y="12969"/>
                </a:lnTo>
                <a:lnTo>
                  <a:pt x="14113" y="12969"/>
                </a:lnTo>
                <a:lnTo>
                  <a:pt x="14186" y="12945"/>
                </a:lnTo>
                <a:lnTo>
                  <a:pt x="14308" y="12872"/>
                </a:lnTo>
                <a:lnTo>
                  <a:pt x="14381" y="12750"/>
                </a:lnTo>
                <a:lnTo>
                  <a:pt x="14405" y="12677"/>
                </a:lnTo>
                <a:lnTo>
                  <a:pt x="14405" y="12604"/>
                </a:lnTo>
                <a:lnTo>
                  <a:pt x="14405" y="12531"/>
                </a:lnTo>
                <a:lnTo>
                  <a:pt x="14381" y="12458"/>
                </a:lnTo>
                <a:lnTo>
                  <a:pt x="14308" y="12361"/>
                </a:lnTo>
                <a:lnTo>
                  <a:pt x="14186" y="12288"/>
                </a:lnTo>
                <a:lnTo>
                  <a:pt x="14113" y="12264"/>
                </a:lnTo>
                <a:lnTo>
                  <a:pt x="14040" y="12239"/>
                </a:lnTo>
                <a:close/>
                <a:moveTo>
                  <a:pt x="14089" y="11753"/>
                </a:moveTo>
                <a:lnTo>
                  <a:pt x="14235" y="11777"/>
                </a:lnTo>
                <a:lnTo>
                  <a:pt x="14381" y="11801"/>
                </a:lnTo>
                <a:lnTo>
                  <a:pt x="14502" y="11874"/>
                </a:lnTo>
                <a:lnTo>
                  <a:pt x="14600" y="11972"/>
                </a:lnTo>
                <a:lnTo>
                  <a:pt x="14673" y="12093"/>
                </a:lnTo>
                <a:lnTo>
                  <a:pt x="14746" y="12215"/>
                </a:lnTo>
                <a:lnTo>
                  <a:pt x="14770" y="12385"/>
                </a:lnTo>
                <a:lnTo>
                  <a:pt x="14794" y="12580"/>
                </a:lnTo>
                <a:lnTo>
                  <a:pt x="14770" y="12750"/>
                </a:lnTo>
                <a:lnTo>
                  <a:pt x="14721" y="12896"/>
                </a:lnTo>
                <a:lnTo>
                  <a:pt x="14648" y="13042"/>
                </a:lnTo>
                <a:lnTo>
                  <a:pt x="14551" y="13164"/>
                </a:lnTo>
                <a:lnTo>
                  <a:pt x="14405" y="13261"/>
                </a:lnTo>
                <a:lnTo>
                  <a:pt x="14259" y="13334"/>
                </a:lnTo>
                <a:lnTo>
                  <a:pt x="14089" y="13383"/>
                </a:lnTo>
                <a:lnTo>
                  <a:pt x="13870" y="13383"/>
                </a:lnTo>
                <a:lnTo>
                  <a:pt x="13651" y="13334"/>
                </a:lnTo>
                <a:lnTo>
                  <a:pt x="13480" y="13261"/>
                </a:lnTo>
                <a:lnTo>
                  <a:pt x="13334" y="13164"/>
                </a:lnTo>
                <a:lnTo>
                  <a:pt x="13237" y="13018"/>
                </a:lnTo>
                <a:lnTo>
                  <a:pt x="13164" y="12848"/>
                </a:lnTo>
                <a:lnTo>
                  <a:pt x="13164" y="12653"/>
                </a:lnTo>
                <a:lnTo>
                  <a:pt x="13213" y="12434"/>
                </a:lnTo>
                <a:lnTo>
                  <a:pt x="13286" y="12264"/>
                </a:lnTo>
                <a:lnTo>
                  <a:pt x="13359" y="12118"/>
                </a:lnTo>
                <a:lnTo>
                  <a:pt x="13480" y="11972"/>
                </a:lnTo>
                <a:lnTo>
                  <a:pt x="13602" y="11850"/>
                </a:lnTo>
                <a:lnTo>
                  <a:pt x="13602" y="11826"/>
                </a:lnTo>
                <a:lnTo>
                  <a:pt x="13675" y="11850"/>
                </a:lnTo>
                <a:lnTo>
                  <a:pt x="13748" y="11850"/>
                </a:lnTo>
                <a:lnTo>
                  <a:pt x="13797" y="11826"/>
                </a:lnTo>
                <a:lnTo>
                  <a:pt x="13845" y="11777"/>
                </a:lnTo>
                <a:lnTo>
                  <a:pt x="13918" y="11777"/>
                </a:lnTo>
                <a:lnTo>
                  <a:pt x="14089" y="11753"/>
                </a:lnTo>
                <a:close/>
                <a:moveTo>
                  <a:pt x="5475" y="11631"/>
                </a:moveTo>
                <a:lnTo>
                  <a:pt x="5524" y="11704"/>
                </a:lnTo>
                <a:lnTo>
                  <a:pt x="5597" y="11728"/>
                </a:lnTo>
                <a:lnTo>
                  <a:pt x="5645" y="11753"/>
                </a:lnTo>
                <a:lnTo>
                  <a:pt x="5743" y="11753"/>
                </a:lnTo>
                <a:lnTo>
                  <a:pt x="5840" y="11728"/>
                </a:lnTo>
                <a:lnTo>
                  <a:pt x="5937" y="11753"/>
                </a:lnTo>
                <a:lnTo>
                  <a:pt x="6010" y="11801"/>
                </a:lnTo>
                <a:lnTo>
                  <a:pt x="6083" y="11874"/>
                </a:lnTo>
                <a:lnTo>
                  <a:pt x="6132" y="11972"/>
                </a:lnTo>
                <a:lnTo>
                  <a:pt x="6181" y="12093"/>
                </a:lnTo>
                <a:lnTo>
                  <a:pt x="6229" y="12361"/>
                </a:lnTo>
                <a:lnTo>
                  <a:pt x="6229" y="12653"/>
                </a:lnTo>
                <a:lnTo>
                  <a:pt x="6181" y="12945"/>
                </a:lnTo>
                <a:lnTo>
                  <a:pt x="6132" y="13067"/>
                </a:lnTo>
                <a:lnTo>
                  <a:pt x="6083" y="13164"/>
                </a:lnTo>
                <a:lnTo>
                  <a:pt x="6010" y="13261"/>
                </a:lnTo>
                <a:lnTo>
                  <a:pt x="5937" y="13310"/>
                </a:lnTo>
                <a:lnTo>
                  <a:pt x="5840" y="13359"/>
                </a:lnTo>
                <a:lnTo>
                  <a:pt x="5743" y="13383"/>
                </a:lnTo>
                <a:lnTo>
                  <a:pt x="5645" y="13407"/>
                </a:lnTo>
                <a:lnTo>
                  <a:pt x="5548" y="13407"/>
                </a:lnTo>
                <a:lnTo>
                  <a:pt x="5353" y="13359"/>
                </a:lnTo>
                <a:lnTo>
                  <a:pt x="5159" y="13286"/>
                </a:lnTo>
                <a:lnTo>
                  <a:pt x="5013" y="13140"/>
                </a:lnTo>
                <a:lnTo>
                  <a:pt x="4867" y="12994"/>
                </a:lnTo>
                <a:lnTo>
                  <a:pt x="4769" y="12823"/>
                </a:lnTo>
                <a:lnTo>
                  <a:pt x="4721" y="12629"/>
                </a:lnTo>
                <a:lnTo>
                  <a:pt x="4721" y="12434"/>
                </a:lnTo>
                <a:lnTo>
                  <a:pt x="4745" y="12264"/>
                </a:lnTo>
                <a:lnTo>
                  <a:pt x="4818" y="12118"/>
                </a:lnTo>
                <a:lnTo>
                  <a:pt x="4915" y="11972"/>
                </a:lnTo>
                <a:lnTo>
                  <a:pt x="5037" y="11850"/>
                </a:lnTo>
                <a:lnTo>
                  <a:pt x="5159" y="11753"/>
                </a:lnTo>
                <a:lnTo>
                  <a:pt x="5329" y="11680"/>
                </a:lnTo>
                <a:lnTo>
                  <a:pt x="5475" y="11631"/>
                </a:lnTo>
                <a:close/>
                <a:moveTo>
                  <a:pt x="706" y="0"/>
                </a:moveTo>
                <a:lnTo>
                  <a:pt x="511" y="25"/>
                </a:lnTo>
                <a:lnTo>
                  <a:pt x="317" y="49"/>
                </a:lnTo>
                <a:lnTo>
                  <a:pt x="146" y="122"/>
                </a:lnTo>
                <a:lnTo>
                  <a:pt x="73" y="171"/>
                </a:lnTo>
                <a:lnTo>
                  <a:pt x="25" y="268"/>
                </a:lnTo>
                <a:lnTo>
                  <a:pt x="0" y="341"/>
                </a:lnTo>
                <a:lnTo>
                  <a:pt x="25" y="438"/>
                </a:lnTo>
                <a:lnTo>
                  <a:pt x="49" y="536"/>
                </a:lnTo>
                <a:lnTo>
                  <a:pt x="122" y="609"/>
                </a:lnTo>
                <a:lnTo>
                  <a:pt x="195" y="633"/>
                </a:lnTo>
                <a:lnTo>
                  <a:pt x="292" y="657"/>
                </a:lnTo>
                <a:lnTo>
                  <a:pt x="657" y="657"/>
                </a:lnTo>
                <a:lnTo>
                  <a:pt x="1047" y="682"/>
                </a:lnTo>
                <a:lnTo>
                  <a:pt x="1412" y="730"/>
                </a:lnTo>
                <a:lnTo>
                  <a:pt x="1777" y="755"/>
                </a:lnTo>
                <a:lnTo>
                  <a:pt x="3188" y="828"/>
                </a:lnTo>
                <a:lnTo>
                  <a:pt x="3212" y="998"/>
                </a:lnTo>
                <a:lnTo>
                  <a:pt x="3237" y="1144"/>
                </a:lnTo>
                <a:lnTo>
                  <a:pt x="3358" y="1460"/>
                </a:lnTo>
                <a:lnTo>
                  <a:pt x="3480" y="1777"/>
                </a:lnTo>
                <a:lnTo>
                  <a:pt x="3602" y="2069"/>
                </a:lnTo>
                <a:lnTo>
                  <a:pt x="3772" y="2701"/>
                </a:lnTo>
                <a:lnTo>
                  <a:pt x="3918" y="3309"/>
                </a:lnTo>
                <a:lnTo>
                  <a:pt x="4210" y="4550"/>
                </a:lnTo>
                <a:lnTo>
                  <a:pt x="5329" y="9076"/>
                </a:lnTo>
                <a:lnTo>
                  <a:pt x="5329" y="9101"/>
                </a:lnTo>
                <a:lnTo>
                  <a:pt x="5159" y="9344"/>
                </a:lnTo>
                <a:lnTo>
                  <a:pt x="5037" y="9563"/>
                </a:lnTo>
                <a:lnTo>
                  <a:pt x="4842" y="9928"/>
                </a:lnTo>
                <a:lnTo>
                  <a:pt x="4696" y="10317"/>
                </a:lnTo>
                <a:lnTo>
                  <a:pt x="4526" y="10634"/>
                </a:lnTo>
                <a:lnTo>
                  <a:pt x="4453" y="10780"/>
                </a:lnTo>
                <a:lnTo>
                  <a:pt x="4380" y="10950"/>
                </a:lnTo>
                <a:lnTo>
                  <a:pt x="4356" y="10999"/>
                </a:lnTo>
                <a:lnTo>
                  <a:pt x="4380" y="11047"/>
                </a:lnTo>
                <a:lnTo>
                  <a:pt x="4404" y="11144"/>
                </a:lnTo>
                <a:lnTo>
                  <a:pt x="4429" y="11217"/>
                </a:lnTo>
                <a:lnTo>
                  <a:pt x="4453" y="11315"/>
                </a:lnTo>
                <a:lnTo>
                  <a:pt x="4526" y="11412"/>
                </a:lnTo>
                <a:lnTo>
                  <a:pt x="4672" y="11607"/>
                </a:lnTo>
                <a:lnTo>
                  <a:pt x="4502" y="11801"/>
                </a:lnTo>
                <a:lnTo>
                  <a:pt x="4380" y="12045"/>
                </a:lnTo>
                <a:lnTo>
                  <a:pt x="4307" y="12288"/>
                </a:lnTo>
                <a:lnTo>
                  <a:pt x="4283" y="12556"/>
                </a:lnTo>
                <a:lnTo>
                  <a:pt x="4283" y="12726"/>
                </a:lnTo>
                <a:lnTo>
                  <a:pt x="4307" y="12872"/>
                </a:lnTo>
                <a:lnTo>
                  <a:pt x="4356" y="13018"/>
                </a:lnTo>
                <a:lnTo>
                  <a:pt x="4429" y="13140"/>
                </a:lnTo>
                <a:lnTo>
                  <a:pt x="4502" y="13261"/>
                </a:lnTo>
                <a:lnTo>
                  <a:pt x="4575" y="13383"/>
                </a:lnTo>
                <a:lnTo>
                  <a:pt x="4696" y="13480"/>
                </a:lnTo>
                <a:lnTo>
                  <a:pt x="4818" y="13578"/>
                </a:lnTo>
                <a:lnTo>
                  <a:pt x="4940" y="13651"/>
                </a:lnTo>
                <a:lnTo>
                  <a:pt x="5061" y="13724"/>
                </a:lnTo>
                <a:lnTo>
                  <a:pt x="5207" y="13772"/>
                </a:lnTo>
                <a:lnTo>
                  <a:pt x="5353" y="13797"/>
                </a:lnTo>
                <a:lnTo>
                  <a:pt x="5499" y="13821"/>
                </a:lnTo>
                <a:lnTo>
                  <a:pt x="5791" y="13821"/>
                </a:lnTo>
                <a:lnTo>
                  <a:pt x="5937" y="13797"/>
                </a:lnTo>
                <a:lnTo>
                  <a:pt x="6108" y="13748"/>
                </a:lnTo>
                <a:lnTo>
                  <a:pt x="6254" y="13675"/>
                </a:lnTo>
                <a:lnTo>
                  <a:pt x="6375" y="13553"/>
                </a:lnTo>
                <a:lnTo>
                  <a:pt x="6473" y="13432"/>
                </a:lnTo>
                <a:lnTo>
                  <a:pt x="6570" y="13286"/>
                </a:lnTo>
                <a:lnTo>
                  <a:pt x="6619" y="13140"/>
                </a:lnTo>
                <a:lnTo>
                  <a:pt x="6667" y="12969"/>
                </a:lnTo>
                <a:lnTo>
                  <a:pt x="6692" y="12799"/>
                </a:lnTo>
                <a:lnTo>
                  <a:pt x="6692" y="12629"/>
                </a:lnTo>
                <a:lnTo>
                  <a:pt x="6692" y="12434"/>
                </a:lnTo>
                <a:lnTo>
                  <a:pt x="6667" y="12264"/>
                </a:lnTo>
                <a:lnTo>
                  <a:pt x="6619" y="12093"/>
                </a:lnTo>
                <a:lnTo>
                  <a:pt x="6570" y="11923"/>
                </a:lnTo>
                <a:lnTo>
                  <a:pt x="6497" y="11777"/>
                </a:lnTo>
                <a:lnTo>
                  <a:pt x="6424" y="11631"/>
                </a:lnTo>
                <a:lnTo>
                  <a:pt x="6327" y="11509"/>
                </a:lnTo>
                <a:lnTo>
                  <a:pt x="6862" y="11534"/>
                </a:lnTo>
                <a:lnTo>
                  <a:pt x="7373" y="11534"/>
                </a:lnTo>
                <a:lnTo>
                  <a:pt x="8371" y="11631"/>
                </a:lnTo>
                <a:lnTo>
                  <a:pt x="9368" y="11728"/>
                </a:lnTo>
                <a:lnTo>
                  <a:pt x="9831" y="11753"/>
                </a:lnTo>
                <a:lnTo>
                  <a:pt x="10293" y="11753"/>
                </a:lnTo>
                <a:lnTo>
                  <a:pt x="11218" y="11704"/>
                </a:lnTo>
                <a:lnTo>
                  <a:pt x="11704" y="11680"/>
                </a:lnTo>
                <a:lnTo>
                  <a:pt x="12166" y="11680"/>
                </a:lnTo>
                <a:lnTo>
                  <a:pt x="12629" y="11704"/>
                </a:lnTo>
                <a:lnTo>
                  <a:pt x="13091" y="11753"/>
                </a:lnTo>
                <a:lnTo>
                  <a:pt x="12921" y="11996"/>
                </a:lnTo>
                <a:lnTo>
                  <a:pt x="12799" y="12264"/>
                </a:lnTo>
                <a:lnTo>
                  <a:pt x="12750" y="12434"/>
                </a:lnTo>
                <a:lnTo>
                  <a:pt x="12702" y="12580"/>
                </a:lnTo>
                <a:lnTo>
                  <a:pt x="12702" y="12726"/>
                </a:lnTo>
                <a:lnTo>
                  <a:pt x="12702" y="12872"/>
                </a:lnTo>
                <a:lnTo>
                  <a:pt x="12750" y="13018"/>
                </a:lnTo>
                <a:lnTo>
                  <a:pt x="12799" y="13140"/>
                </a:lnTo>
                <a:lnTo>
                  <a:pt x="12848" y="13261"/>
                </a:lnTo>
                <a:lnTo>
                  <a:pt x="12945" y="13383"/>
                </a:lnTo>
                <a:lnTo>
                  <a:pt x="13042" y="13480"/>
                </a:lnTo>
                <a:lnTo>
                  <a:pt x="13140" y="13553"/>
                </a:lnTo>
                <a:lnTo>
                  <a:pt x="13261" y="13626"/>
                </a:lnTo>
                <a:lnTo>
                  <a:pt x="13407" y="13699"/>
                </a:lnTo>
                <a:lnTo>
                  <a:pt x="13553" y="13748"/>
                </a:lnTo>
                <a:lnTo>
                  <a:pt x="13699" y="13797"/>
                </a:lnTo>
                <a:lnTo>
                  <a:pt x="13845" y="13821"/>
                </a:lnTo>
                <a:lnTo>
                  <a:pt x="14016" y="13821"/>
                </a:lnTo>
                <a:lnTo>
                  <a:pt x="14283" y="13797"/>
                </a:lnTo>
                <a:lnTo>
                  <a:pt x="14502" y="13748"/>
                </a:lnTo>
                <a:lnTo>
                  <a:pt x="14697" y="13651"/>
                </a:lnTo>
                <a:lnTo>
                  <a:pt x="14867" y="13505"/>
                </a:lnTo>
                <a:lnTo>
                  <a:pt x="14989" y="13359"/>
                </a:lnTo>
                <a:lnTo>
                  <a:pt x="15086" y="13164"/>
                </a:lnTo>
                <a:lnTo>
                  <a:pt x="15159" y="12969"/>
                </a:lnTo>
                <a:lnTo>
                  <a:pt x="15208" y="12750"/>
                </a:lnTo>
                <a:lnTo>
                  <a:pt x="15208" y="12531"/>
                </a:lnTo>
                <a:lnTo>
                  <a:pt x="15184" y="12337"/>
                </a:lnTo>
                <a:lnTo>
                  <a:pt x="15159" y="12118"/>
                </a:lnTo>
                <a:lnTo>
                  <a:pt x="15086" y="11923"/>
                </a:lnTo>
                <a:lnTo>
                  <a:pt x="14989" y="11728"/>
                </a:lnTo>
                <a:lnTo>
                  <a:pt x="14867" y="11582"/>
                </a:lnTo>
                <a:lnTo>
                  <a:pt x="14721" y="11436"/>
                </a:lnTo>
                <a:lnTo>
                  <a:pt x="14551" y="11339"/>
                </a:lnTo>
                <a:lnTo>
                  <a:pt x="14405" y="11144"/>
                </a:lnTo>
                <a:lnTo>
                  <a:pt x="14648" y="11120"/>
                </a:lnTo>
                <a:lnTo>
                  <a:pt x="14989" y="11120"/>
                </a:lnTo>
                <a:lnTo>
                  <a:pt x="15062" y="11071"/>
                </a:lnTo>
                <a:lnTo>
                  <a:pt x="15086" y="10999"/>
                </a:lnTo>
                <a:lnTo>
                  <a:pt x="15111" y="10926"/>
                </a:lnTo>
                <a:lnTo>
                  <a:pt x="15086" y="10853"/>
                </a:lnTo>
                <a:lnTo>
                  <a:pt x="15062" y="10780"/>
                </a:lnTo>
                <a:lnTo>
                  <a:pt x="14989" y="10707"/>
                </a:lnTo>
                <a:lnTo>
                  <a:pt x="14892" y="10682"/>
                </a:lnTo>
                <a:lnTo>
                  <a:pt x="14648" y="10682"/>
                </a:lnTo>
                <a:lnTo>
                  <a:pt x="14429" y="10707"/>
                </a:lnTo>
                <a:lnTo>
                  <a:pt x="13967" y="10780"/>
                </a:lnTo>
                <a:lnTo>
                  <a:pt x="12653" y="10780"/>
                </a:lnTo>
                <a:lnTo>
                  <a:pt x="11339" y="10755"/>
                </a:lnTo>
                <a:lnTo>
                  <a:pt x="10050" y="10707"/>
                </a:lnTo>
                <a:lnTo>
                  <a:pt x="8760" y="10707"/>
                </a:lnTo>
                <a:lnTo>
                  <a:pt x="7495" y="10731"/>
                </a:lnTo>
                <a:lnTo>
                  <a:pt x="7081" y="10707"/>
                </a:lnTo>
                <a:lnTo>
                  <a:pt x="6643" y="10682"/>
                </a:lnTo>
                <a:lnTo>
                  <a:pt x="6229" y="10634"/>
                </a:lnTo>
                <a:lnTo>
                  <a:pt x="5816" y="10634"/>
                </a:lnTo>
                <a:lnTo>
                  <a:pt x="5864" y="10439"/>
                </a:lnTo>
                <a:lnTo>
                  <a:pt x="5913" y="10269"/>
                </a:lnTo>
                <a:lnTo>
                  <a:pt x="6035" y="9977"/>
                </a:lnTo>
                <a:lnTo>
                  <a:pt x="6059" y="9831"/>
                </a:lnTo>
                <a:lnTo>
                  <a:pt x="6083" y="9709"/>
                </a:lnTo>
                <a:lnTo>
                  <a:pt x="6400" y="9709"/>
                </a:lnTo>
                <a:lnTo>
                  <a:pt x="6716" y="9685"/>
                </a:lnTo>
                <a:lnTo>
                  <a:pt x="7300" y="9660"/>
                </a:lnTo>
                <a:lnTo>
                  <a:pt x="7860" y="9636"/>
                </a:lnTo>
                <a:lnTo>
                  <a:pt x="8395" y="9612"/>
                </a:lnTo>
                <a:lnTo>
                  <a:pt x="9466" y="9514"/>
                </a:lnTo>
                <a:lnTo>
                  <a:pt x="10512" y="9417"/>
                </a:lnTo>
                <a:lnTo>
                  <a:pt x="11558" y="9368"/>
                </a:lnTo>
                <a:lnTo>
                  <a:pt x="12604" y="9295"/>
                </a:lnTo>
                <a:lnTo>
                  <a:pt x="13140" y="9247"/>
                </a:lnTo>
                <a:lnTo>
                  <a:pt x="13651" y="9174"/>
                </a:lnTo>
                <a:lnTo>
                  <a:pt x="13991" y="9125"/>
                </a:lnTo>
                <a:lnTo>
                  <a:pt x="14332" y="9003"/>
                </a:lnTo>
                <a:lnTo>
                  <a:pt x="14624" y="8833"/>
                </a:lnTo>
                <a:lnTo>
                  <a:pt x="14916" y="8614"/>
                </a:lnTo>
                <a:lnTo>
                  <a:pt x="15062" y="8492"/>
                </a:lnTo>
                <a:lnTo>
                  <a:pt x="15159" y="8322"/>
                </a:lnTo>
                <a:lnTo>
                  <a:pt x="15257" y="8152"/>
                </a:lnTo>
                <a:lnTo>
                  <a:pt x="15354" y="7957"/>
                </a:lnTo>
                <a:lnTo>
                  <a:pt x="15500" y="7592"/>
                </a:lnTo>
                <a:lnTo>
                  <a:pt x="15646" y="7227"/>
                </a:lnTo>
                <a:lnTo>
                  <a:pt x="15914" y="6546"/>
                </a:lnTo>
                <a:lnTo>
                  <a:pt x="15987" y="6546"/>
                </a:lnTo>
                <a:lnTo>
                  <a:pt x="16011" y="6521"/>
                </a:lnTo>
                <a:lnTo>
                  <a:pt x="16035" y="6497"/>
                </a:lnTo>
                <a:lnTo>
                  <a:pt x="16035" y="6473"/>
                </a:lnTo>
                <a:lnTo>
                  <a:pt x="16011" y="6424"/>
                </a:lnTo>
                <a:lnTo>
                  <a:pt x="15987" y="6424"/>
                </a:lnTo>
                <a:lnTo>
                  <a:pt x="16303" y="5816"/>
                </a:lnTo>
                <a:lnTo>
                  <a:pt x="16327" y="5767"/>
                </a:lnTo>
                <a:lnTo>
                  <a:pt x="16352" y="5743"/>
                </a:lnTo>
                <a:lnTo>
                  <a:pt x="16376" y="5670"/>
                </a:lnTo>
                <a:lnTo>
                  <a:pt x="17009" y="4550"/>
                </a:lnTo>
                <a:lnTo>
                  <a:pt x="17325" y="3991"/>
                </a:lnTo>
                <a:lnTo>
                  <a:pt x="17641" y="3431"/>
                </a:lnTo>
                <a:lnTo>
                  <a:pt x="17666" y="3334"/>
                </a:lnTo>
                <a:lnTo>
                  <a:pt x="17641" y="3236"/>
                </a:lnTo>
                <a:lnTo>
                  <a:pt x="17690" y="2945"/>
                </a:lnTo>
                <a:lnTo>
                  <a:pt x="17690" y="2799"/>
                </a:lnTo>
                <a:lnTo>
                  <a:pt x="17690" y="2677"/>
                </a:lnTo>
                <a:lnTo>
                  <a:pt x="17641" y="2555"/>
                </a:lnTo>
                <a:lnTo>
                  <a:pt x="17568" y="2458"/>
                </a:lnTo>
                <a:lnTo>
                  <a:pt x="17495" y="2361"/>
                </a:lnTo>
                <a:lnTo>
                  <a:pt x="17398" y="2288"/>
                </a:lnTo>
                <a:lnTo>
                  <a:pt x="17301" y="2215"/>
                </a:lnTo>
                <a:lnTo>
                  <a:pt x="17155" y="2166"/>
                </a:lnTo>
                <a:lnTo>
                  <a:pt x="16984" y="2117"/>
                </a:lnTo>
                <a:lnTo>
                  <a:pt x="16790" y="2069"/>
                </a:lnTo>
                <a:lnTo>
                  <a:pt x="16376" y="2069"/>
                </a:lnTo>
                <a:lnTo>
                  <a:pt x="15597" y="2093"/>
                </a:lnTo>
                <a:lnTo>
                  <a:pt x="14283" y="2093"/>
                </a:lnTo>
                <a:lnTo>
                  <a:pt x="13651" y="2069"/>
                </a:lnTo>
                <a:lnTo>
                  <a:pt x="12994" y="2020"/>
                </a:lnTo>
                <a:lnTo>
                  <a:pt x="11753" y="1923"/>
                </a:lnTo>
                <a:lnTo>
                  <a:pt x="10488" y="1898"/>
                </a:lnTo>
                <a:lnTo>
                  <a:pt x="9222" y="1874"/>
                </a:lnTo>
                <a:lnTo>
                  <a:pt x="7981" y="1874"/>
                </a:lnTo>
                <a:lnTo>
                  <a:pt x="7032" y="1850"/>
                </a:lnTo>
                <a:lnTo>
                  <a:pt x="6083" y="1825"/>
                </a:lnTo>
                <a:lnTo>
                  <a:pt x="5159" y="1801"/>
                </a:lnTo>
                <a:lnTo>
                  <a:pt x="4210" y="1801"/>
                </a:lnTo>
                <a:lnTo>
                  <a:pt x="4112" y="1509"/>
                </a:lnTo>
                <a:lnTo>
                  <a:pt x="3991" y="1241"/>
                </a:lnTo>
                <a:lnTo>
                  <a:pt x="3942" y="998"/>
                </a:lnTo>
                <a:lnTo>
                  <a:pt x="3845" y="633"/>
                </a:lnTo>
                <a:lnTo>
                  <a:pt x="3796" y="463"/>
                </a:lnTo>
                <a:lnTo>
                  <a:pt x="3723" y="292"/>
                </a:lnTo>
                <a:lnTo>
                  <a:pt x="3650" y="195"/>
                </a:lnTo>
                <a:lnTo>
                  <a:pt x="3577" y="146"/>
                </a:lnTo>
                <a:lnTo>
                  <a:pt x="3529" y="146"/>
                </a:lnTo>
                <a:lnTo>
                  <a:pt x="2604" y="122"/>
                </a:lnTo>
                <a:lnTo>
                  <a:pt x="1655" y="73"/>
                </a:lnTo>
                <a:lnTo>
                  <a:pt x="901"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49;p40"/>
          <p:cNvSpPr/>
          <p:nvPr/>
        </p:nvSpPr>
        <p:spPr>
          <a:xfrm>
            <a:off x="3776870" y="1221094"/>
            <a:ext cx="543671" cy="565204"/>
          </a:xfrm>
          <a:custGeom>
            <a:avLst/>
            <a:gdLst/>
            <a:ahLst/>
            <a:cxnLst/>
            <a:rect l="l" t="t" r="r" b="b"/>
            <a:pathLst>
              <a:path w="16084" h="16230" extrusionOk="0">
                <a:moveTo>
                  <a:pt x="9538" y="1095"/>
                </a:moveTo>
                <a:lnTo>
                  <a:pt x="9441" y="1120"/>
                </a:lnTo>
                <a:lnTo>
                  <a:pt x="9344" y="1144"/>
                </a:lnTo>
                <a:lnTo>
                  <a:pt x="9246" y="1217"/>
                </a:lnTo>
                <a:lnTo>
                  <a:pt x="9198" y="1290"/>
                </a:lnTo>
                <a:lnTo>
                  <a:pt x="9149" y="1412"/>
                </a:lnTo>
                <a:lnTo>
                  <a:pt x="9149" y="1509"/>
                </a:lnTo>
                <a:lnTo>
                  <a:pt x="9149" y="1606"/>
                </a:lnTo>
                <a:lnTo>
                  <a:pt x="9198" y="1704"/>
                </a:lnTo>
                <a:lnTo>
                  <a:pt x="9246" y="1801"/>
                </a:lnTo>
                <a:lnTo>
                  <a:pt x="9344" y="1850"/>
                </a:lnTo>
                <a:lnTo>
                  <a:pt x="9441" y="1898"/>
                </a:lnTo>
                <a:lnTo>
                  <a:pt x="9514" y="1923"/>
                </a:lnTo>
                <a:lnTo>
                  <a:pt x="9563" y="1923"/>
                </a:lnTo>
                <a:lnTo>
                  <a:pt x="9709" y="1898"/>
                </a:lnTo>
                <a:lnTo>
                  <a:pt x="9830" y="1825"/>
                </a:lnTo>
                <a:lnTo>
                  <a:pt x="9903" y="1704"/>
                </a:lnTo>
                <a:lnTo>
                  <a:pt x="9952" y="1606"/>
                </a:lnTo>
                <a:lnTo>
                  <a:pt x="9976" y="1485"/>
                </a:lnTo>
                <a:lnTo>
                  <a:pt x="9952" y="1363"/>
                </a:lnTo>
                <a:lnTo>
                  <a:pt x="9879" y="1266"/>
                </a:lnTo>
                <a:lnTo>
                  <a:pt x="9782" y="1168"/>
                </a:lnTo>
                <a:lnTo>
                  <a:pt x="9660" y="1120"/>
                </a:lnTo>
                <a:lnTo>
                  <a:pt x="9538" y="1095"/>
                </a:lnTo>
                <a:close/>
                <a:moveTo>
                  <a:pt x="10804" y="1582"/>
                </a:moveTo>
                <a:lnTo>
                  <a:pt x="10731" y="1606"/>
                </a:lnTo>
                <a:lnTo>
                  <a:pt x="10658" y="1631"/>
                </a:lnTo>
                <a:lnTo>
                  <a:pt x="10585" y="1655"/>
                </a:lnTo>
                <a:lnTo>
                  <a:pt x="10512" y="1704"/>
                </a:lnTo>
                <a:lnTo>
                  <a:pt x="10463" y="1777"/>
                </a:lnTo>
                <a:lnTo>
                  <a:pt x="10439" y="1850"/>
                </a:lnTo>
                <a:lnTo>
                  <a:pt x="10414" y="1923"/>
                </a:lnTo>
                <a:lnTo>
                  <a:pt x="10390" y="1996"/>
                </a:lnTo>
                <a:lnTo>
                  <a:pt x="10414" y="2069"/>
                </a:lnTo>
                <a:lnTo>
                  <a:pt x="10439" y="2142"/>
                </a:lnTo>
                <a:lnTo>
                  <a:pt x="10463" y="2215"/>
                </a:lnTo>
                <a:lnTo>
                  <a:pt x="10512" y="2288"/>
                </a:lnTo>
                <a:lnTo>
                  <a:pt x="10585" y="2336"/>
                </a:lnTo>
                <a:lnTo>
                  <a:pt x="10658" y="2361"/>
                </a:lnTo>
                <a:lnTo>
                  <a:pt x="10731" y="2385"/>
                </a:lnTo>
                <a:lnTo>
                  <a:pt x="10804" y="2409"/>
                </a:lnTo>
                <a:lnTo>
                  <a:pt x="10877" y="2385"/>
                </a:lnTo>
                <a:lnTo>
                  <a:pt x="10950" y="2361"/>
                </a:lnTo>
                <a:lnTo>
                  <a:pt x="11023" y="2336"/>
                </a:lnTo>
                <a:lnTo>
                  <a:pt x="11096" y="2288"/>
                </a:lnTo>
                <a:lnTo>
                  <a:pt x="11144" y="2215"/>
                </a:lnTo>
                <a:lnTo>
                  <a:pt x="11169" y="2142"/>
                </a:lnTo>
                <a:lnTo>
                  <a:pt x="11193" y="2069"/>
                </a:lnTo>
                <a:lnTo>
                  <a:pt x="11217" y="1996"/>
                </a:lnTo>
                <a:lnTo>
                  <a:pt x="11193" y="1923"/>
                </a:lnTo>
                <a:lnTo>
                  <a:pt x="11169" y="1850"/>
                </a:lnTo>
                <a:lnTo>
                  <a:pt x="11144" y="1777"/>
                </a:lnTo>
                <a:lnTo>
                  <a:pt x="11096" y="1704"/>
                </a:lnTo>
                <a:lnTo>
                  <a:pt x="11023" y="1655"/>
                </a:lnTo>
                <a:lnTo>
                  <a:pt x="10950" y="1631"/>
                </a:lnTo>
                <a:lnTo>
                  <a:pt x="10877" y="1606"/>
                </a:lnTo>
                <a:lnTo>
                  <a:pt x="10804" y="1582"/>
                </a:lnTo>
                <a:close/>
                <a:moveTo>
                  <a:pt x="11899" y="2166"/>
                </a:moveTo>
                <a:lnTo>
                  <a:pt x="11826" y="2190"/>
                </a:lnTo>
                <a:lnTo>
                  <a:pt x="11728" y="2215"/>
                </a:lnTo>
                <a:lnTo>
                  <a:pt x="11655" y="2239"/>
                </a:lnTo>
                <a:lnTo>
                  <a:pt x="11607" y="2288"/>
                </a:lnTo>
                <a:lnTo>
                  <a:pt x="11558" y="2361"/>
                </a:lnTo>
                <a:lnTo>
                  <a:pt x="11534" y="2434"/>
                </a:lnTo>
                <a:lnTo>
                  <a:pt x="11509" y="2580"/>
                </a:lnTo>
                <a:lnTo>
                  <a:pt x="11534" y="2726"/>
                </a:lnTo>
                <a:lnTo>
                  <a:pt x="11558" y="2799"/>
                </a:lnTo>
                <a:lnTo>
                  <a:pt x="11607" y="2872"/>
                </a:lnTo>
                <a:lnTo>
                  <a:pt x="11655" y="2920"/>
                </a:lnTo>
                <a:lnTo>
                  <a:pt x="11728" y="2945"/>
                </a:lnTo>
                <a:lnTo>
                  <a:pt x="11826" y="2969"/>
                </a:lnTo>
                <a:lnTo>
                  <a:pt x="11899" y="2993"/>
                </a:lnTo>
                <a:lnTo>
                  <a:pt x="11996" y="2969"/>
                </a:lnTo>
                <a:lnTo>
                  <a:pt x="12069" y="2945"/>
                </a:lnTo>
                <a:lnTo>
                  <a:pt x="12142" y="2920"/>
                </a:lnTo>
                <a:lnTo>
                  <a:pt x="12215" y="2872"/>
                </a:lnTo>
                <a:lnTo>
                  <a:pt x="12239" y="2799"/>
                </a:lnTo>
                <a:lnTo>
                  <a:pt x="12288" y="2726"/>
                </a:lnTo>
                <a:lnTo>
                  <a:pt x="12312" y="2580"/>
                </a:lnTo>
                <a:lnTo>
                  <a:pt x="12288" y="2434"/>
                </a:lnTo>
                <a:lnTo>
                  <a:pt x="12239" y="2361"/>
                </a:lnTo>
                <a:lnTo>
                  <a:pt x="12215" y="2288"/>
                </a:lnTo>
                <a:lnTo>
                  <a:pt x="12142" y="2239"/>
                </a:lnTo>
                <a:lnTo>
                  <a:pt x="12069" y="2215"/>
                </a:lnTo>
                <a:lnTo>
                  <a:pt x="11996" y="2190"/>
                </a:lnTo>
                <a:lnTo>
                  <a:pt x="11899" y="2166"/>
                </a:lnTo>
                <a:close/>
                <a:moveTo>
                  <a:pt x="9757" y="2409"/>
                </a:moveTo>
                <a:lnTo>
                  <a:pt x="9660" y="2434"/>
                </a:lnTo>
                <a:lnTo>
                  <a:pt x="9563" y="2458"/>
                </a:lnTo>
                <a:lnTo>
                  <a:pt x="9490" y="2507"/>
                </a:lnTo>
                <a:lnTo>
                  <a:pt x="9417" y="2580"/>
                </a:lnTo>
                <a:lnTo>
                  <a:pt x="9368" y="2653"/>
                </a:lnTo>
                <a:lnTo>
                  <a:pt x="9344" y="2750"/>
                </a:lnTo>
                <a:lnTo>
                  <a:pt x="9319" y="2847"/>
                </a:lnTo>
                <a:lnTo>
                  <a:pt x="9344" y="2945"/>
                </a:lnTo>
                <a:lnTo>
                  <a:pt x="9392" y="3042"/>
                </a:lnTo>
                <a:lnTo>
                  <a:pt x="9465" y="3139"/>
                </a:lnTo>
                <a:lnTo>
                  <a:pt x="9538" y="3188"/>
                </a:lnTo>
                <a:lnTo>
                  <a:pt x="9636" y="3237"/>
                </a:lnTo>
                <a:lnTo>
                  <a:pt x="9757" y="3261"/>
                </a:lnTo>
                <a:lnTo>
                  <a:pt x="9855" y="3237"/>
                </a:lnTo>
                <a:lnTo>
                  <a:pt x="9976" y="3188"/>
                </a:lnTo>
                <a:lnTo>
                  <a:pt x="10049" y="3139"/>
                </a:lnTo>
                <a:lnTo>
                  <a:pt x="10074" y="3115"/>
                </a:lnTo>
                <a:lnTo>
                  <a:pt x="10122" y="3066"/>
                </a:lnTo>
                <a:lnTo>
                  <a:pt x="10171" y="2969"/>
                </a:lnTo>
                <a:lnTo>
                  <a:pt x="10220" y="2847"/>
                </a:lnTo>
                <a:lnTo>
                  <a:pt x="10220" y="2774"/>
                </a:lnTo>
                <a:lnTo>
                  <a:pt x="10220" y="2701"/>
                </a:lnTo>
                <a:lnTo>
                  <a:pt x="10171" y="2628"/>
                </a:lnTo>
                <a:lnTo>
                  <a:pt x="10147" y="2555"/>
                </a:lnTo>
                <a:lnTo>
                  <a:pt x="10074" y="2507"/>
                </a:lnTo>
                <a:lnTo>
                  <a:pt x="10001" y="2458"/>
                </a:lnTo>
                <a:lnTo>
                  <a:pt x="9879" y="2434"/>
                </a:lnTo>
                <a:lnTo>
                  <a:pt x="9757" y="2409"/>
                </a:lnTo>
                <a:close/>
                <a:moveTo>
                  <a:pt x="10950" y="2750"/>
                </a:moveTo>
                <a:lnTo>
                  <a:pt x="10877" y="2774"/>
                </a:lnTo>
                <a:lnTo>
                  <a:pt x="10804" y="2823"/>
                </a:lnTo>
                <a:lnTo>
                  <a:pt x="10755" y="2872"/>
                </a:lnTo>
                <a:lnTo>
                  <a:pt x="10706" y="2920"/>
                </a:lnTo>
                <a:lnTo>
                  <a:pt x="10658" y="2993"/>
                </a:lnTo>
                <a:lnTo>
                  <a:pt x="10633" y="3066"/>
                </a:lnTo>
                <a:lnTo>
                  <a:pt x="10633" y="3139"/>
                </a:lnTo>
                <a:lnTo>
                  <a:pt x="10633" y="3212"/>
                </a:lnTo>
                <a:lnTo>
                  <a:pt x="10658" y="3285"/>
                </a:lnTo>
                <a:lnTo>
                  <a:pt x="10706" y="3358"/>
                </a:lnTo>
                <a:lnTo>
                  <a:pt x="10755" y="3407"/>
                </a:lnTo>
                <a:lnTo>
                  <a:pt x="10804" y="3456"/>
                </a:lnTo>
                <a:lnTo>
                  <a:pt x="10877" y="3504"/>
                </a:lnTo>
                <a:lnTo>
                  <a:pt x="10950" y="3529"/>
                </a:lnTo>
                <a:lnTo>
                  <a:pt x="11120" y="3529"/>
                </a:lnTo>
                <a:lnTo>
                  <a:pt x="11193" y="3504"/>
                </a:lnTo>
                <a:lnTo>
                  <a:pt x="11242" y="3456"/>
                </a:lnTo>
                <a:lnTo>
                  <a:pt x="11315" y="3407"/>
                </a:lnTo>
                <a:lnTo>
                  <a:pt x="11363" y="3358"/>
                </a:lnTo>
                <a:lnTo>
                  <a:pt x="11388" y="3285"/>
                </a:lnTo>
                <a:lnTo>
                  <a:pt x="11412" y="3212"/>
                </a:lnTo>
                <a:lnTo>
                  <a:pt x="11436" y="3139"/>
                </a:lnTo>
                <a:lnTo>
                  <a:pt x="11412" y="3066"/>
                </a:lnTo>
                <a:lnTo>
                  <a:pt x="11388" y="2993"/>
                </a:lnTo>
                <a:lnTo>
                  <a:pt x="11363" y="2920"/>
                </a:lnTo>
                <a:lnTo>
                  <a:pt x="11315" y="2872"/>
                </a:lnTo>
                <a:lnTo>
                  <a:pt x="11242" y="2823"/>
                </a:lnTo>
                <a:lnTo>
                  <a:pt x="11193" y="2774"/>
                </a:lnTo>
                <a:lnTo>
                  <a:pt x="11120" y="2750"/>
                </a:lnTo>
                <a:close/>
                <a:moveTo>
                  <a:pt x="9855" y="3626"/>
                </a:moveTo>
                <a:lnTo>
                  <a:pt x="9757" y="3650"/>
                </a:lnTo>
                <a:lnTo>
                  <a:pt x="9709" y="3699"/>
                </a:lnTo>
                <a:lnTo>
                  <a:pt x="9636" y="3748"/>
                </a:lnTo>
                <a:lnTo>
                  <a:pt x="9587" y="3796"/>
                </a:lnTo>
                <a:lnTo>
                  <a:pt x="9563" y="3869"/>
                </a:lnTo>
                <a:lnTo>
                  <a:pt x="9538" y="3942"/>
                </a:lnTo>
                <a:lnTo>
                  <a:pt x="9514" y="4040"/>
                </a:lnTo>
                <a:lnTo>
                  <a:pt x="9538" y="4113"/>
                </a:lnTo>
                <a:lnTo>
                  <a:pt x="9563" y="4186"/>
                </a:lnTo>
                <a:lnTo>
                  <a:pt x="9587" y="4259"/>
                </a:lnTo>
                <a:lnTo>
                  <a:pt x="9636" y="4307"/>
                </a:lnTo>
                <a:lnTo>
                  <a:pt x="9709" y="4356"/>
                </a:lnTo>
                <a:lnTo>
                  <a:pt x="9757" y="4405"/>
                </a:lnTo>
                <a:lnTo>
                  <a:pt x="9855" y="4429"/>
                </a:lnTo>
                <a:lnTo>
                  <a:pt x="10001" y="4429"/>
                </a:lnTo>
                <a:lnTo>
                  <a:pt x="10074" y="4405"/>
                </a:lnTo>
                <a:lnTo>
                  <a:pt x="10147" y="4356"/>
                </a:lnTo>
                <a:lnTo>
                  <a:pt x="10220" y="4307"/>
                </a:lnTo>
                <a:lnTo>
                  <a:pt x="10268" y="4259"/>
                </a:lnTo>
                <a:lnTo>
                  <a:pt x="10293" y="4186"/>
                </a:lnTo>
                <a:lnTo>
                  <a:pt x="10317" y="4113"/>
                </a:lnTo>
                <a:lnTo>
                  <a:pt x="10341" y="4040"/>
                </a:lnTo>
                <a:lnTo>
                  <a:pt x="10317" y="3942"/>
                </a:lnTo>
                <a:lnTo>
                  <a:pt x="10293" y="3869"/>
                </a:lnTo>
                <a:lnTo>
                  <a:pt x="10268" y="3796"/>
                </a:lnTo>
                <a:lnTo>
                  <a:pt x="10220" y="3748"/>
                </a:lnTo>
                <a:lnTo>
                  <a:pt x="10147" y="3699"/>
                </a:lnTo>
                <a:lnTo>
                  <a:pt x="10074" y="3650"/>
                </a:lnTo>
                <a:lnTo>
                  <a:pt x="10001" y="3626"/>
                </a:lnTo>
                <a:close/>
                <a:moveTo>
                  <a:pt x="8784" y="341"/>
                </a:moveTo>
                <a:lnTo>
                  <a:pt x="8881" y="390"/>
                </a:lnTo>
                <a:lnTo>
                  <a:pt x="9003" y="414"/>
                </a:lnTo>
                <a:lnTo>
                  <a:pt x="9271" y="438"/>
                </a:lnTo>
                <a:lnTo>
                  <a:pt x="9538" y="463"/>
                </a:lnTo>
                <a:lnTo>
                  <a:pt x="9782" y="511"/>
                </a:lnTo>
                <a:lnTo>
                  <a:pt x="10171" y="584"/>
                </a:lnTo>
                <a:lnTo>
                  <a:pt x="10512" y="706"/>
                </a:lnTo>
                <a:lnTo>
                  <a:pt x="10877" y="852"/>
                </a:lnTo>
                <a:lnTo>
                  <a:pt x="11217" y="1022"/>
                </a:lnTo>
                <a:lnTo>
                  <a:pt x="11582" y="1217"/>
                </a:lnTo>
                <a:lnTo>
                  <a:pt x="11899" y="1460"/>
                </a:lnTo>
                <a:lnTo>
                  <a:pt x="12191" y="1704"/>
                </a:lnTo>
                <a:lnTo>
                  <a:pt x="12483" y="1971"/>
                </a:lnTo>
                <a:lnTo>
                  <a:pt x="12726" y="2263"/>
                </a:lnTo>
                <a:lnTo>
                  <a:pt x="12994" y="2555"/>
                </a:lnTo>
                <a:lnTo>
                  <a:pt x="13480" y="3188"/>
                </a:lnTo>
                <a:lnTo>
                  <a:pt x="13261" y="3358"/>
                </a:lnTo>
                <a:lnTo>
                  <a:pt x="13042" y="3529"/>
                </a:lnTo>
                <a:lnTo>
                  <a:pt x="12556" y="3821"/>
                </a:lnTo>
                <a:lnTo>
                  <a:pt x="12580" y="3723"/>
                </a:lnTo>
                <a:lnTo>
                  <a:pt x="12580" y="3626"/>
                </a:lnTo>
                <a:lnTo>
                  <a:pt x="12556" y="3553"/>
                </a:lnTo>
                <a:lnTo>
                  <a:pt x="12507" y="3480"/>
                </a:lnTo>
                <a:lnTo>
                  <a:pt x="12458" y="3431"/>
                </a:lnTo>
                <a:lnTo>
                  <a:pt x="12410" y="3383"/>
                </a:lnTo>
                <a:lnTo>
                  <a:pt x="12337" y="3334"/>
                </a:lnTo>
                <a:lnTo>
                  <a:pt x="12239" y="3310"/>
                </a:lnTo>
                <a:lnTo>
                  <a:pt x="12093" y="3310"/>
                </a:lnTo>
                <a:lnTo>
                  <a:pt x="11996" y="3334"/>
                </a:lnTo>
                <a:lnTo>
                  <a:pt x="11923" y="3383"/>
                </a:lnTo>
                <a:lnTo>
                  <a:pt x="11874" y="3431"/>
                </a:lnTo>
                <a:lnTo>
                  <a:pt x="11826" y="3480"/>
                </a:lnTo>
                <a:lnTo>
                  <a:pt x="11777" y="3553"/>
                </a:lnTo>
                <a:lnTo>
                  <a:pt x="11753" y="3626"/>
                </a:lnTo>
                <a:lnTo>
                  <a:pt x="11753" y="3723"/>
                </a:lnTo>
                <a:lnTo>
                  <a:pt x="11777" y="3845"/>
                </a:lnTo>
                <a:lnTo>
                  <a:pt x="11826" y="3967"/>
                </a:lnTo>
                <a:lnTo>
                  <a:pt x="11923" y="4064"/>
                </a:lnTo>
                <a:lnTo>
                  <a:pt x="12045" y="4113"/>
                </a:lnTo>
                <a:lnTo>
                  <a:pt x="11388" y="4453"/>
                </a:lnTo>
                <a:lnTo>
                  <a:pt x="11412" y="4380"/>
                </a:lnTo>
                <a:lnTo>
                  <a:pt x="11412" y="4283"/>
                </a:lnTo>
                <a:lnTo>
                  <a:pt x="11388" y="4210"/>
                </a:lnTo>
                <a:lnTo>
                  <a:pt x="11363" y="4137"/>
                </a:lnTo>
                <a:lnTo>
                  <a:pt x="11266" y="4040"/>
                </a:lnTo>
                <a:lnTo>
                  <a:pt x="11169" y="3967"/>
                </a:lnTo>
                <a:lnTo>
                  <a:pt x="11023" y="3942"/>
                </a:lnTo>
                <a:lnTo>
                  <a:pt x="10901" y="3942"/>
                </a:lnTo>
                <a:lnTo>
                  <a:pt x="10804" y="3991"/>
                </a:lnTo>
                <a:lnTo>
                  <a:pt x="10706" y="4040"/>
                </a:lnTo>
                <a:lnTo>
                  <a:pt x="10682" y="4088"/>
                </a:lnTo>
                <a:lnTo>
                  <a:pt x="10658" y="4113"/>
                </a:lnTo>
                <a:lnTo>
                  <a:pt x="10633" y="4161"/>
                </a:lnTo>
                <a:lnTo>
                  <a:pt x="10585" y="4259"/>
                </a:lnTo>
                <a:lnTo>
                  <a:pt x="10585" y="4332"/>
                </a:lnTo>
                <a:lnTo>
                  <a:pt x="10585" y="4405"/>
                </a:lnTo>
                <a:lnTo>
                  <a:pt x="10609" y="4526"/>
                </a:lnTo>
                <a:lnTo>
                  <a:pt x="10706" y="4623"/>
                </a:lnTo>
                <a:lnTo>
                  <a:pt x="10779" y="4696"/>
                </a:lnTo>
                <a:lnTo>
                  <a:pt x="10901" y="4745"/>
                </a:lnTo>
                <a:lnTo>
                  <a:pt x="10463" y="5037"/>
                </a:lnTo>
                <a:lnTo>
                  <a:pt x="10049" y="5329"/>
                </a:lnTo>
                <a:lnTo>
                  <a:pt x="10074" y="5207"/>
                </a:lnTo>
                <a:lnTo>
                  <a:pt x="10049" y="5110"/>
                </a:lnTo>
                <a:lnTo>
                  <a:pt x="10025" y="5013"/>
                </a:lnTo>
                <a:lnTo>
                  <a:pt x="9952" y="4915"/>
                </a:lnTo>
                <a:lnTo>
                  <a:pt x="9879" y="4867"/>
                </a:lnTo>
                <a:lnTo>
                  <a:pt x="9782" y="4818"/>
                </a:lnTo>
                <a:lnTo>
                  <a:pt x="9587" y="4818"/>
                </a:lnTo>
                <a:lnTo>
                  <a:pt x="9490" y="4842"/>
                </a:lnTo>
                <a:lnTo>
                  <a:pt x="9417" y="4891"/>
                </a:lnTo>
                <a:lnTo>
                  <a:pt x="9344" y="4964"/>
                </a:lnTo>
                <a:lnTo>
                  <a:pt x="9295" y="5037"/>
                </a:lnTo>
                <a:lnTo>
                  <a:pt x="9271" y="5110"/>
                </a:lnTo>
                <a:lnTo>
                  <a:pt x="9246" y="5207"/>
                </a:lnTo>
                <a:lnTo>
                  <a:pt x="9246" y="5232"/>
                </a:lnTo>
                <a:lnTo>
                  <a:pt x="9271" y="5378"/>
                </a:lnTo>
                <a:lnTo>
                  <a:pt x="9344" y="5475"/>
                </a:lnTo>
                <a:lnTo>
                  <a:pt x="9417" y="5572"/>
                </a:lnTo>
                <a:lnTo>
                  <a:pt x="9538" y="5621"/>
                </a:lnTo>
                <a:lnTo>
                  <a:pt x="9611" y="5645"/>
                </a:lnTo>
                <a:lnTo>
                  <a:pt x="9246" y="5864"/>
                </a:lnTo>
                <a:lnTo>
                  <a:pt x="8881" y="6059"/>
                </a:lnTo>
                <a:lnTo>
                  <a:pt x="8906" y="5791"/>
                </a:lnTo>
                <a:lnTo>
                  <a:pt x="8881" y="5524"/>
                </a:lnTo>
                <a:lnTo>
                  <a:pt x="8857" y="4988"/>
                </a:lnTo>
                <a:lnTo>
                  <a:pt x="8857" y="4721"/>
                </a:lnTo>
                <a:lnTo>
                  <a:pt x="8906" y="4721"/>
                </a:lnTo>
                <a:lnTo>
                  <a:pt x="8954" y="4696"/>
                </a:lnTo>
                <a:lnTo>
                  <a:pt x="9003" y="4648"/>
                </a:lnTo>
                <a:lnTo>
                  <a:pt x="9052" y="4599"/>
                </a:lnTo>
                <a:lnTo>
                  <a:pt x="9076" y="4502"/>
                </a:lnTo>
                <a:lnTo>
                  <a:pt x="9076" y="4405"/>
                </a:lnTo>
                <a:lnTo>
                  <a:pt x="9027" y="4332"/>
                </a:lnTo>
                <a:lnTo>
                  <a:pt x="8979" y="4283"/>
                </a:lnTo>
                <a:lnTo>
                  <a:pt x="8930" y="4234"/>
                </a:lnTo>
                <a:lnTo>
                  <a:pt x="8857" y="4234"/>
                </a:lnTo>
                <a:lnTo>
                  <a:pt x="8857" y="3748"/>
                </a:lnTo>
                <a:lnTo>
                  <a:pt x="8979" y="3748"/>
                </a:lnTo>
                <a:lnTo>
                  <a:pt x="9076" y="3699"/>
                </a:lnTo>
                <a:lnTo>
                  <a:pt x="9149" y="3626"/>
                </a:lnTo>
                <a:lnTo>
                  <a:pt x="9198" y="3529"/>
                </a:lnTo>
                <a:lnTo>
                  <a:pt x="9198" y="3431"/>
                </a:lnTo>
                <a:lnTo>
                  <a:pt x="9173" y="3334"/>
                </a:lnTo>
                <a:lnTo>
                  <a:pt x="9125" y="3237"/>
                </a:lnTo>
                <a:lnTo>
                  <a:pt x="9052" y="3188"/>
                </a:lnTo>
                <a:lnTo>
                  <a:pt x="8979" y="3139"/>
                </a:lnTo>
                <a:lnTo>
                  <a:pt x="8881" y="3139"/>
                </a:lnTo>
                <a:lnTo>
                  <a:pt x="8881" y="2726"/>
                </a:lnTo>
                <a:lnTo>
                  <a:pt x="8833" y="2288"/>
                </a:lnTo>
                <a:lnTo>
                  <a:pt x="8906" y="2312"/>
                </a:lnTo>
                <a:lnTo>
                  <a:pt x="8979" y="2312"/>
                </a:lnTo>
                <a:lnTo>
                  <a:pt x="9027" y="2288"/>
                </a:lnTo>
                <a:lnTo>
                  <a:pt x="9100" y="2263"/>
                </a:lnTo>
                <a:lnTo>
                  <a:pt x="9125" y="2190"/>
                </a:lnTo>
                <a:lnTo>
                  <a:pt x="9149" y="2117"/>
                </a:lnTo>
                <a:lnTo>
                  <a:pt x="9149" y="2044"/>
                </a:lnTo>
                <a:lnTo>
                  <a:pt x="9125" y="1971"/>
                </a:lnTo>
                <a:lnTo>
                  <a:pt x="9076" y="1923"/>
                </a:lnTo>
                <a:lnTo>
                  <a:pt x="9027" y="1874"/>
                </a:lnTo>
                <a:lnTo>
                  <a:pt x="8979" y="1850"/>
                </a:lnTo>
                <a:lnTo>
                  <a:pt x="8833" y="1850"/>
                </a:lnTo>
                <a:lnTo>
                  <a:pt x="8784" y="1874"/>
                </a:lnTo>
                <a:lnTo>
                  <a:pt x="8760" y="1655"/>
                </a:lnTo>
                <a:lnTo>
                  <a:pt x="8735" y="1314"/>
                </a:lnTo>
                <a:lnTo>
                  <a:pt x="8735" y="998"/>
                </a:lnTo>
                <a:lnTo>
                  <a:pt x="8784" y="341"/>
                </a:lnTo>
                <a:close/>
                <a:moveTo>
                  <a:pt x="8638" y="0"/>
                </a:moveTo>
                <a:lnTo>
                  <a:pt x="8565" y="25"/>
                </a:lnTo>
                <a:lnTo>
                  <a:pt x="8516" y="73"/>
                </a:lnTo>
                <a:lnTo>
                  <a:pt x="8443" y="219"/>
                </a:lnTo>
                <a:lnTo>
                  <a:pt x="8395" y="365"/>
                </a:lnTo>
                <a:lnTo>
                  <a:pt x="8346" y="511"/>
                </a:lnTo>
                <a:lnTo>
                  <a:pt x="8346" y="682"/>
                </a:lnTo>
                <a:lnTo>
                  <a:pt x="8322" y="1022"/>
                </a:lnTo>
                <a:lnTo>
                  <a:pt x="8346" y="1339"/>
                </a:lnTo>
                <a:lnTo>
                  <a:pt x="8395" y="2117"/>
                </a:lnTo>
                <a:lnTo>
                  <a:pt x="8443" y="2896"/>
                </a:lnTo>
                <a:lnTo>
                  <a:pt x="8443" y="3334"/>
                </a:lnTo>
                <a:lnTo>
                  <a:pt x="8443" y="3772"/>
                </a:lnTo>
                <a:lnTo>
                  <a:pt x="8395" y="4648"/>
                </a:lnTo>
                <a:lnTo>
                  <a:pt x="8419" y="5475"/>
                </a:lnTo>
                <a:lnTo>
                  <a:pt x="8443" y="5889"/>
                </a:lnTo>
                <a:lnTo>
                  <a:pt x="8419" y="6302"/>
                </a:lnTo>
                <a:lnTo>
                  <a:pt x="8370" y="6400"/>
                </a:lnTo>
                <a:lnTo>
                  <a:pt x="8395" y="6473"/>
                </a:lnTo>
                <a:lnTo>
                  <a:pt x="8443" y="6546"/>
                </a:lnTo>
                <a:lnTo>
                  <a:pt x="8468" y="6570"/>
                </a:lnTo>
                <a:lnTo>
                  <a:pt x="8541" y="6570"/>
                </a:lnTo>
                <a:lnTo>
                  <a:pt x="8589" y="6594"/>
                </a:lnTo>
                <a:lnTo>
                  <a:pt x="8662" y="6594"/>
                </a:lnTo>
                <a:lnTo>
                  <a:pt x="8735" y="6570"/>
                </a:lnTo>
                <a:lnTo>
                  <a:pt x="8784" y="6521"/>
                </a:lnTo>
                <a:lnTo>
                  <a:pt x="8979" y="6473"/>
                </a:lnTo>
                <a:lnTo>
                  <a:pt x="9149" y="6424"/>
                </a:lnTo>
                <a:lnTo>
                  <a:pt x="9490" y="6254"/>
                </a:lnTo>
                <a:lnTo>
                  <a:pt x="9806" y="6059"/>
                </a:lnTo>
                <a:lnTo>
                  <a:pt x="10122" y="5840"/>
                </a:lnTo>
                <a:lnTo>
                  <a:pt x="10731" y="5378"/>
                </a:lnTo>
                <a:lnTo>
                  <a:pt x="11023" y="5159"/>
                </a:lnTo>
                <a:lnTo>
                  <a:pt x="11339" y="4964"/>
                </a:lnTo>
                <a:lnTo>
                  <a:pt x="11996" y="4599"/>
                </a:lnTo>
                <a:lnTo>
                  <a:pt x="12702" y="4234"/>
                </a:lnTo>
                <a:lnTo>
                  <a:pt x="13018" y="4040"/>
                </a:lnTo>
                <a:lnTo>
                  <a:pt x="13358" y="3821"/>
                </a:lnTo>
                <a:lnTo>
                  <a:pt x="13650" y="3577"/>
                </a:lnTo>
                <a:lnTo>
                  <a:pt x="13942" y="3310"/>
                </a:lnTo>
                <a:lnTo>
                  <a:pt x="13967" y="3261"/>
                </a:lnTo>
                <a:lnTo>
                  <a:pt x="13991" y="3188"/>
                </a:lnTo>
                <a:lnTo>
                  <a:pt x="13991" y="3139"/>
                </a:lnTo>
                <a:lnTo>
                  <a:pt x="13967" y="3091"/>
                </a:lnTo>
                <a:lnTo>
                  <a:pt x="13894" y="2993"/>
                </a:lnTo>
                <a:lnTo>
                  <a:pt x="13845" y="2969"/>
                </a:lnTo>
                <a:lnTo>
                  <a:pt x="13796" y="2945"/>
                </a:lnTo>
                <a:lnTo>
                  <a:pt x="13602" y="2604"/>
                </a:lnTo>
                <a:lnTo>
                  <a:pt x="13358" y="2288"/>
                </a:lnTo>
                <a:lnTo>
                  <a:pt x="13115" y="1996"/>
                </a:lnTo>
                <a:lnTo>
                  <a:pt x="12823" y="1704"/>
                </a:lnTo>
                <a:lnTo>
                  <a:pt x="12507" y="1436"/>
                </a:lnTo>
                <a:lnTo>
                  <a:pt x="12191" y="1168"/>
                </a:lnTo>
                <a:lnTo>
                  <a:pt x="11874" y="949"/>
                </a:lnTo>
                <a:lnTo>
                  <a:pt x="11558" y="755"/>
                </a:lnTo>
                <a:lnTo>
                  <a:pt x="11193" y="560"/>
                </a:lnTo>
                <a:lnTo>
                  <a:pt x="10804" y="390"/>
                </a:lnTo>
                <a:lnTo>
                  <a:pt x="10439" y="268"/>
                </a:lnTo>
                <a:lnTo>
                  <a:pt x="10025" y="146"/>
                </a:lnTo>
                <a:lnTo>
                  <a:pt x="9733" y="73"/>
                </a:lnTo>
                <a:lnTo>
                  <a:pt x="9392" y="25"/>
                </a:lnTo>
                <a:lnTo>
                  <a:pt x="9222" y="0"/>
                </a:lnTo>
                <a:lnTo>
                  <a:pt x="9052" y="0"/>
                </a:lnTo>
                <a:lnTo>
                  <a:pt x="8906" y="49"/>
                </a:lnTo>
                <a:lnTo>
                  <a:pt x="8760" y="98"/>
                </a:lnTo>
                <a:lnTo>
                  <a:pt x="8711" y="25"/>
                </a:lnTo>
                <a:lnTo>
                  <a:pt x="8638" y="0"/>
                </a:lnTo>
                <a:close/>
                <a:moveTo>
                  <a:pt x="11169" y="6278"/>
                </a:moveTo>
                <a:lnTo>
                  <a:pt x="11144" y="6521"/>
                </a:lnTo>
                <a:lnTo>
                  <a:pt x="11144" y="6765"/>
                </a:lnTo>
                <a:lnTo>
                  <a:pt x="11144" y="7300"/>
                </a:lnTo>
                <a:lnTo>
                  <a:pt x="10147" y="7276"/>
                </a:lnTo>
                <a:lnTo>
                  <a:pt x="9855" y="7251"/>
                </a:lnTo>
                <a:lnTo>
                  <a:pt x="10195" y="7032"/>
                </a:lnTo>
                <a:lnTo>
                  <a:pt x="10536" y="6789"/>
                </a:lnTo>
                <a:lnTo>
                  <a:pt x="11169" y="6278"/>
                </a:lnTo>
                <a:close/>
                <a:moveTo>
                  <a:pt x="11826" y="5767"/>
                </a:moveTo>
                <a:lnTo>
                  <a:pt x="11801" y="6010"/>
                </a:lnTo>
                <a:lnTo>
                  <a:pt x="11801" y="6229"/>
                </a:lnTo>
                <a:lnTo>
                  <a:pt x="11753" y="6765"/>
                </a:lnTo>
                <a:lnTo>
                  <a:pt x="11753" y="7057"/>
                </a:lnTo>
                <a:lnTo>
                  <a:pt x="11753" y="7324"/>
                </a:lnTo>
                <a:lnTo>
                  <a:pt x="11436" y="7324"/>
                </a:lnTo>
                <a:lnTo>
                  <a:pt x="11436" y="7081"/>
                </a:lnTo>
                <a:lnTo>
                  <a:pt x="11388" y="6838"/>
                </a:lnTo>
                <a:lnTo>
                  <a:pt x="11363" y="6497"/>
                </a:lnTo>
                <a:lnTo>
                  <a:pt x="11315" y="6327"/>
                </a:lnTo>
                <a:lnTo>
                  <a:pt x="11266" y="6181"/>
                </a:lnTo>
                <a:lnTo>
                  <a:pt x="11461" y="6035"/>
                </a:lnTo>
                <a:lnTo>
                  <a:pt x="11826" y="5767"/>
                </a:lnTo>
                <a:close/>
                <a:moveTo>
                  <a:pt x="12507" y="5329"/>
                </a:moveTo>
                <a:lnTo>
                  <a:pt x="12507" y="5743"/>
                </a:lnTo>
                <a:lnTo>
                  <a:pt x="12507" y="6132"/>
                </a:lnTo>
                <a:lnTo>
                  <a:pt x="12458" y="6716"/>
                </a:lnTo>
                <a:lnTo>
                  <a:pt x="12434" y="7324"/>
                </a:lnTo>
                <a:lnTo>
                  <a:pt x="12166" y="7324"/>
                </a:lnTo>
                <a:lnTo>
                  <a:pt x="12166" y="7008"/>
                </a:lnTo>
                <a:lnTo>
                  <a:pt x="12166" y="6716"/>
                </a:lnTo>
                <a:lnTo>
                  <a:pt x="12166" y="6108"/>
                </a:lnTo>
                <a:lnTo>
                  <a:pt x="12166" y="5840"/>
                </a:lnTo>
                <a:lnTo>
                  <a:pt x="12142" y="5718"/>
                </a:lnTo>
                <a:lnTo>
                  <a:pt x="12118" y="5572"/>
                </a:lnTo>
                <a:lnTo>
                  <a:pt x="12507" y="5329"/>
                </a:lnTo>
                <a:close/>
                <a:moveTo>
                  <a:pt x="13261" y="4915"/>
                </a:moveTo>
                <a:lnTo>
                  <a:pt x="13285" y="5159"/>
                </a:lnTo>
                <a:lnTo>
                  <a:pt x="13310" y="5426"/>
                </a:lnTo>
                <a:lnTo>
                  <a:pt x="13358" y="5937"/>
                </a:lnTo>
                <a:lnTo>
                  <a:pt x="13383" y="6643"/>
                </a:lnTo>
                <a:lnTo>
                  <a:pt x="13407" y="6984"/>
                </a:lnTo>
                <a:lnTo>
                  <a:pt x="13456" y="7324"/>
                </a:lnTo>
                <a:lnTo>
                  <a:pt x="12945" y="7324"/>
                </a:lnTo>
                <a:lnTo>
                  <a:pt x="12921" y="7251"/>
                </a:lnTo>
                <a:lnTo>
                  <a:pt x="12872" y="7203"/>
                </a:lnTo>
                <a:lnTo>
                  <a:pt x="12872" y="6667"/>
                </a:lnTo>
                <a:lnTo>
                  <a:pt x="12896" y="6132"/>
                </a:lnTo>
                <a:lnTo>
                  <a:pt x="12921" y="5913"/>
                </a:lnTo>
                <a:lnTo>
                  <a:pt x="12896" y="5645"/>
                </a:lnTo>
                <a:lnTo>
                  <a:pt x="12872" y="5402"/>
                </a:lnTo>
                <a:lnTo>
                  <a:pt x="12823" y="5280"/>
                </a:lnTo>
                <a:lnTo>
                  <a:pt x="12775" y="5183"/>
                </a:lnTo>
                <a:lnTo>
                  <a:pt x="13261" y="4915"/>
                </a:lnTo>
                <a:close/>
                <a:moveTo>
                  <a:pt x="14088" y="4502"/>
                </a:moveTo>
                <a:lnTo>
                  <a:pt x="14040" y="4672"/>
                </a:lnTo>
                <a:lnTo>
                  <a:pt x="14015" y="4842"/>
                </a:lnTo>
                <a:lnTo>
                  <a:pt x="14015" y="5037"/>
                </a:lnTo>
                <a:lnTo>
                  <a:pt x="14040" y="5232"/>
                </a:lnTo>
                <a:lnTo>
                  <a:pt x="14064" y="5597"/>
                </a:lnTo>
                <a:lnTo>
                  <a:pt x="14088" y="5937"/>
                </a:lnTo>
                <a:lnTo>
                  <a:pt x="14088" y="6278"/>
                </a:lnTo>
                <a:lnTo>
                  <a:pt x="14064" y="6643"/>
                </a:lnTo>
                <a:lnTo>
                  <a:pt x="14064" y="6984"/>
                </a:lnTo>
                <a:lnTo>
                  <a:pt x="14088" y="7154"/>
                </a:lnTo>
                <a:lnTo>
                  <a:pt x="14113" y="7324"/>
                </a:lnTo>
                <a:lnTo>
                  <a:pt x="13748" y="7324"/>
                </a:lnTo>
                <a:lnTo>
                  <a:pt x="13796" y="6984"/>
                </a:lnTo>
                <a:lnTo>
                  <a:pt x="13796" y="6619"/>
                </a:lnTo>
                <a:lnTo>
                  <a:pt x="13748" y="5937"/>
                </a:lnTo>
                <a:lnTo>
                  <a:pt x="13723" y="5645"/>
                </a:lnTo>
                <a:lnTo>
                  <a:pt x="13699" y="5353"/>
                </a:lnTo>
                <a:lnTo>
                  <a:pt x="13650" y="5037"/>
                </a:lnTo>
                <a:lnTo>
                  <a:pt x="13553" y="4769"/>
                </a:lnTo>
                <a:lnTo>
                  <a:pt x="14088" y="4502"/>
                </a:lnTo>
                <a:close/>
                <a:moveTo>
                  <a:pt x="14964" y="4113"/>
                </a:moveTo>
                <a:lnTo>
                  <a:pt x="14940" y="4137"/>
                </a:lnTo>
                <a:lnTo>
                  <a:pt x="14891" y="4526"/>
                </a:lnTo>
                <a:lnTo>
                  <a:pt x="14891" y="4915"/>
                </a:lnTo>
                <a:lnTo>
                  <a:pt x="14891" y="5694"/>
                </a:lnTo>
                <a:lnTo>
                  <a:pt x="14867" y="6083"/>
                </a:lnTo>
                <a:lnTo>
                  <a:pt x="14843" y="6497"/>
                </a:lnTo>
                <a:lnTo>
                  <a:pt x="14818" y="6911"/>
                </a:lnTo>
                <a:lnTo>
                  <a:pt x="14818" y="7324"/>
                </a:lnTo>
                <a:lnTo>
                  <a:pt x="14551" y="7324"/>
                </a:lnTo>
                <a:lnTo>
                  <a:pt x="14551" y="7300"/>
                </a:lnTo>
                <a:lnTo>
                  <a:pt x="14502" y="7130"/>
                </a:lnTo>
                <a:lnTo>
                  <a:pt x="14502" y="6959"/>
                </a:lnTo>
                <a:lnTo>
                  <a:pt x="14502" y="6619"/>
                </a:lnTo>
                <a:lnTo>
                  <a:pt x="14526" y="5937"/>
                </a:lnTo>
                <a:lnTo>
                  <a:pt x="14526" y="5718"/>
                </a:lnTo>
                <a:lnTo>
                  <a:pt x="14502" y="5524"/>
                </a:lnTo>
                <a:lnTo>
                  <a:pt x="14453" y="5086"/>
                </a:lnTo>
                <a:lnTo>
                  <a:pt x="14429" y="4721"/>
                </a:lnTo>
                <a:lnTo>
                  <a:pt x="14429" y="4550"/>
                </a:lnTo>
                <a:lnTo>
                  <a:pt x="14356" y="4380"/>
                </a:lnTo>
                <a:lnTo>
                  <a:pt x="14964" y="4113"/>
                </a:lnTo>
                <a:close/>
                <a:moveTo>
                  <a:pt x="15329" y="5013"/>
                </a:moveTo>
                <a:lnTo>
                  <a:pt x="15354" y="5134"/>
                </a:lnTo>
                <a:lnTo>
                  <a:pt x="15500" y="5670"/>
                </a:lnTo>
                <a:lnTo>
                  <a:pt x="15597" y="6229"/>
                </a:lnTo>
                <a:lnTo>
                  <a:pt x="15621" y="6497"/>
                </a:lnTo>
                <a:lnTo>
                  <a:pt x="15621" y="6765"/>
                </a:lnTo>
                <a:lnTo>
                  <a:pt x="15597" y="7057"/>
                </a:lnTo>
                <a:lnTo>
                  <a:pt x="15573" y="7324"/>
                </a:lnTo>
                <a:lnTo>
                  <a:pt x="15402" y="7300"/>
                </a:lnTo>
                <a:lnTo>
                  <a:pt x="15208" y="7300"/>
                </a:lnTo>
                <a:lnTo>
                  <a:pt x="15256" y="7130"/>
                </a:lnTo>
                <a:lnTo>
                  <a:pt x="15281" y="6959"/>
                </a:lnTo>
                <a:lnTo>
                  <a:pt x="15305" y="6594"/>
                </a:lnTo>
                <a:lnTo>
                  <a:pt x="15329" y="5864"/>
                </a:lnTo>
                <a:lnTo>
                  <a:pt x="15329" y="5013"/>
                </a:lnTo>
                <a:close/>
                <a:moveTo>
                  <a:pt x="14940" y="3529"/>
                </a:moveTo>
                <a:lnTo>
                  <a:pt x="14891" y="3553"/>
                </a:lnTo>
                <a:lnTo>
                  <a:pt x="14843" y="3553"/>
                </a:lnTo>
                <a:lnTo>
                  <a:pt x="14843" y="3602"/>
                </a:lnTo>
                <a:lnTo>
                  <a:pt x="14794" y="3626"/>
                </a:lnTo>
                <a:lnTo>
                  <a:pt x="13918" y="4015"/>
                </a:lnTo>
                <a:lnTo>
                  <a:pt x="13067" y="4453"/>
                </a:lnTo>
                <a:lnTo>
                  <a:pt x="12239" y="4915"/>
                </a:lnTo>
                <a:lnTo>
                  <a:pt x="11826" y="5159"/>
                </a:lnTo>
                <a:lnTo>
                  <a:pt x="11436" y="5426"/>
                </a:lnTo>
                <a:lnTo>
                  <a:pt x="11071" y="5694"/>
                </a:lnTo>
                <a:lnTo>
                  <a:pt x="10706" y="5962"/>
                </a:lnTo>
                <a:lnTo>
                  <a:pt x="10001" y="6521"/>
                </a:lnTo>
                <a:lnTo>
                  <a:pt x="9636" y="6765"/>
                </a:lnTo>
                <a:lnTo>
                  <a:pt x="9246" y="7008"/>
                </a:lnTo>
                <a:lnTo>
                  <a:pt x="8833" y="7178"/>
                </a:lnTo>
                <a:lnTo>
                  <a:pt x="8638" y="7276"/>
                </a:lnTo>
                <a:lnTo>
                  <a:pt x="8419" y="7324"/>
                </a:lnTo>
                <a:lnTo>
                  <a:pt x="8346" y="7349"/>
                </a:lnTo>
                <a:lnTo>
                  <a:pt x="8297" y="7397"/>
                </a:lnTo>
                <a:lnTo>
                  <a:pt x="8273" y="7446"/>
                </a:lnTo>
                <a:lnTo>
                  <a:pt x="8249" y="7519"/>
                </a:lnTo>
                <a:lnTo>
                  <a:pt x="8249" y="7568"/>
                </a:lnTo>
                <a:lnTo>
                  <a:pt x="8273" y="7641"/>
                </a:lnTo>
                <a:lnTo>
                  <a:pt x="8297" y="7689"/>
                </a:lnTo>
                <a:lnTo>
                  <a:pt x="8346" y="7738"/>
                </a:lnTo>
                <a:lnTo>
                  <a:pt x="8468" y="7787"/>
                </a:lnTo>
                <a:lnTo>
                  <a:pt x="8614" y="7762"/>
                </a:lnTo>
                <a:lnTo>
                  <a:pt x="8687" y="7738"/>
                </a:lnTo>
                <a:lnTo>
                  <a:pt x="8833" y="7714"/>
                </a:lnTo>
                <a:lnTo>
                  <a:pt x="8979" y="7738"/>
                </a:lnTo>
                <a:lnTo>
                  <a:pt x="9149" y="7714"/>
                </a:lnTo>
                <a:lnTo>
                  <a:pt x="9660" y="7738"/>
                </a:lnTo>
                <a:lnTo>
                  <a:pt x="10147" y="7762"/>
                </a:lnTo>
                <a:lnTo>
                  <a:pt x="11169" y="7811"/>
                </a:lnTo>
                <a:lnTo>
                  <a:pt x="12166" y="7835"/>
                </a:lnTo>
                <a:lnTo>
                  <a:pt x="13164" y="7811"/>
                </a:lnTo>
                <a:lnTo>
                  <a:pt x="14186" y="7835"/>
                </a:lnTo>
                <a:lnTo>
                  <a:pt x="14599" y="7860"/>
                </a:lnTo>
                <a:lnTo>
                  <a:pt x="15086" y="7908"/>
                </a:lnTo>
                <a:lnTo>
                  <a:pt x="15329" y="7908"/>
                </a:lnTo>
                <a:lnTo>
                  <a:pt x="15548" y="7884"/>
                </a:lnTo>
                <a:lnTo>
                  <a:pt x="15767" y="7860"/>
                </a:lnTo>
                <a:lnTo>
                  <a:pt x="15962" y="7787"/>
                </a:lnTo>
                <a:lnTo>
                  <a:pt x="16011" y="7738"/>
                </a:lnTo>
                <a:lnTo>
                  <a:pt x="16059" y="7665"/>
                </a:lnTo>
                <a:lnTo>
                  <a:pt x="16059" y="7592"/>
                </a:lnTo>
                <a:lnTo>
                  <a:pt x="16035" y="7519"/>
                </a:lnTo>
                <a:lnTo>
                  <a:pt x="16084" y="6959"/>
                </a:lnTo>
                <a:lnTo>
                  <a:pt x="16084" y="6424"/>
                </a:lnTo>
                <a:lnTo>
                  <a:pt x="16011" y="5864"/>
                </a:lnTo>
                <a:lnTo>
                  <a:pt x="15913" y="5329"/>
                </a:lnTo>
                <a:lnTo>
                  <a:pt x="15792" y="4867"/>
                </a:lnTo>
                <a:lnTo>
                  <a:pt x="15694" y="4575"/>
                </a:lnTo>
                <a:lnTo>
                  <a:pt x="15597" y="4307"/>
                </a:lnTo>
                <a:lnTo>
                  <a:pt x="15451" y="4040"/>
                </a:lnTo>
                <a:lnTo>
                  <a:pt x="15305" y="3821"/>
                </a:lnTo>
                <a:lnTo>
                  <a:pt x="15232" y="3723"/>
                </a:lnTo>
                <a:lnTo>
                  <a:pt x="15135" y="3650"/>
                </a:lnTo>
                <a:lnTo>
                  <a:pt x="15037" y="3577"/>
                </a:lnTo>
                <a:lnTo>
                  <a:pt x="14940" y="3529"/>
                </a:lnTo>
                <a:close/>
                <a:moveTo>
                  <a:pt x="7324" y="1168"/>
                </a:moveTo>
                <a:lnTo>
                  <a:pt x="7300" y="1363"/>
                </a:lnTo>
                <a:lnTo>
                  <a:pt x="7275" y="1582"/>
                </a:lnTo>
                <a:lnTo>
                  <a:pt x="7300" y="1971"/>
                </a:lnTo>
                <a:lnTo>
                  <a:pt x="7348" y="2653"/>
                </a:lnTo>
                <a:lnTo>
                  <a:pt x="7373" y="2993"/>
                </a:lnTo>
                <a:lnTo>
                  <a:pt x="7397" y="3334"/>
                </a:lnTo>
                <a:lnTo>
                  <a:pt x="7397" y="4794"/>
                </a:lnTo>
                <a:lnTo>
                  <a:pt x="7397" y="6254"/>
                </a:lnTo>
                <a:lnTo>
                  <a:pt x="7397" y="6789"/>
                </a:lnTo>
                <a:lnTo>
                  <a:pt x="7373" y="7324"/>
                </a:lnTo>
                <a:lnTo>
                  <a:pt x="7397" y="7884"/>
                </a:lnTo>
                <a:lnTo>
                  <a:pt x="7446" y="8127"/>
                </a:lnTo>
                <a:lnTo>
                  <a:pt x="7494" y="8395"/>
                </a:lnTo>
                <a:lnTo>
                  <a:pt x="7470" y="8444"/>
                </a:lnTo>
                <a:lnTo>
                  <a:pt x="7519" y="8492"/>
                </a:lnTo>
                <a:lnTo>
                  <a:pt x="7567" y="8565"/>
                </a:lnTo>
                <a:lnTo>
                  <a:pt x="7640" y="8614"/>
                </a:lnTo>
                <a:lnTo>
                  <a:pt x="7786" y="8614"/>
                </a:lnTo>
                <a:lnTo>
                  <a:pt x="8078" y="8663"/>
                </a:lnTo>
                <a:lnTo>
                  <a:pt x="9003" y="8663"/>
                </a:lnTo>
                <a:lnTo>
                  <a:pt x="9952" y="8736"/>
                </a:lnTo>
                <a:lnTo>
                  <a:pt x="10414" y="8760"/>
                </a:lnTo>
                <a:lnTo>
                  <a:pt x="10901" y="8784"/>
                </a:lnTo>
                <a:lnTo>
                  <a:pt x="11899" y="8760"/>
                </a:lnTo>
                <a:lnTo>
                  <a:pt x="12872" y="8736"/>
                </a:lnTo>
                <a:lnTo>
                  <a:pt x="13869" y="8711"/>
                </a:lnTo>
                <a:lnTo>
                  <a:pt x="14867" y="8736"/>
                </a:lnTo>
                <a:lnTo>
                  <a:pt x="14794" y="9052"/>
                </a:lnTo>
                <a:lnTo>
                  <a:pt x="14721" y="9368"/>
                </a:lnTo>
                <a:lnTo>
                  <a:pt x="14697" y="9685"/>
                </a:lnTo>
                <a:lnTo>
                  <a:pt x="14672" y="10025"/>
                </a:lnTo>
                <a:lnTo>
                  <a:pt x="14648" y="10293"/>
                </a:lnTo>
                <a:lnTo>
                  <a:pt x="14599" y="10536"/>
                </a:lnTo>
                <a:lnTo>
                  <a:pt x="14526" y="10780"/>
                </a:lnTo>
                <a:lnTo>
                  <a:pt x="14453" y="11023"/>
                </a:lnTo>
                <a:lnTo>
                  <a:pt x="14356" y="11266"/>
                </a:lnTo>
                <a:lnTo>
                  <a:pt x="14234" y="11485"/>
                </a:lnTo>
                <a:lnTo>
                  <a:pt x="13967" y="11923"/>
                </a:lnTo>
                <a:lnTo>
                  <a:pt x="13699" y="12337"/>
                </a:lnTo>
                <a:lnTo>
                  <a:pt x="13383" y="12750"/>
                </a:lnTo>
                <a:lnTo>
                  <a:pt x="12775" y="13529"/>
                </a:lnTo>
                <a:lnTo>
                  <a:pt x="12580" y="13748"/>
                </a:lnTo>
                <a:lnTo>
                  <a:pt x="12385" y="13943"/>
                </a:lnTo>
                <a:lnTo>
                  <a:pt x="12166" y="14113"/>
                </a:lnTo>
                <a:lnTo>
                  <a:pt x="11947" y="14283"/>
                </a:lnTo>
                <a:lnTo>
                  <a:pt x="11485" y="14575"/>
                </a:lnTo>
                <a:lnTo>
                  <a:pt x="10998" y="14819"/>
                </a:lnTo>
                <a:lnTo>
                  <a:pt x="10536" y="15062"/>
                </a:lnTo>
                <a:lnTo>
                  <a:pt x="10074" y="15257"/>
                </a:lnTo>
                <a:lnTo>
                  <a:pt x="9587" y="15403"/>
                </a:lnTo>
                <a:lnTo>
                  <a:pt x="9100" y="15549"/>
                </a:lnTo>
                <a:lnTo>
                  <a:pt x="8614" y="15646"/>
                </a:lnTo>
                <a:lnTo>
                  <a:pt x="8127" y="15695"/>
                </a:lnTo>
                <a:lnTo>
                  <a:pt x="7616" y="15719"/>
                </a:lnTo>
                <a:lnTo>
                  <a:pt x="7105" y="15695"/>
                </a:lnTo>
                <a:lnTo>
                  <a:pt x="6618" y="15622"/>
                </a:lnTo>
                <a:lnTo>
                  <a:pt x="6132" y="15524"/>
                </a:lnTo>
                <a:lnTo>
                  <a:pt x="5669" y="15378"/>
                </a:lnTo>
                <a:lnTo>
                  <a:pt x="5207" y="15184"/>
                </a:lnTo>
                <a:lnTo>
                  <a:pt x="4745" y="14989"/>
                </a:lnTo>
                <a:lnTo>
                  <a:pt x="4331" y="14746"/>
                </a:lnTo>
                <a:lnTo>
                  <a:pt x="3893" y="14502"/>
                </a:lnTo>
                <a:lnTo>
                  <a:pt x="3504" y="14235"/>
                </a:lnTo>
                <a:lnTo>
                  <a:pt x="3090" y="13943"/>
                </a:lnTo>
                <a:lnTo>
                  <a:pt x="2725" y="13626"/>
                </a:lnTo>
                <a:lnTo>
                  <a:pt x="2360" y="13310"/>
                </a:lnTo>
                <a:lnTo>
                  <a:pt x="2020" y="12945"/>
                </a:lnTo>
                <a:lnTo>
                  <a:pt x="1728" y="12580"/>
                </a:lnTo>
                <a:lnTo>
                  <a:pt x="1436" y="12191"/>
                </a:lnTo>
                <a:lnTo>
                  <a:pt x="1192" y="11777"/>
                </a:lnTo>
                <a:lnTo>
                  <a:pt x="973" y="11339"/>
                </a:lnTo>
                <a:lnTo>
                  <a:pt x="803" y="10901"/>
                </a:lnTo>
                <a:lnTo>
                  <a:pt x="657" y="10463"/>
                </a:lnTo>
                <a:lnTo>
                  <a:pt x="560" y="10001"/>
                </a:lnTo>
                <a:lnTo>
                  <a:pt x="487" y="9539"/>
                </a:lnTo>
                <a:lnTo>
                  <a:pt x="462" y="9076"/>
                </a:lnTo>
                <a:lnTo>
                  <a:pt x="438" y="8614"/>
                </a:lnTo>
                <a:lnTo>
                  <a:pt x="462" y="8152"/>
                </a:lnTo>
                <a:lnTo>
                  <a:pt x="511" y="7689"/>
                </a:lnTo>
                <a:lnTo>
                  <a:pt x="560" y="7251"/>
                </a:lnTo>
                <a:lnTo>
                  <a:pt x="633" y="6789"/>
                </a:lnTo>
                <a:lnTo>
                  <a:pt x="754" y="6327"/>
                </a:lnTo>
                <a:lnTo>
                  <a:pt x="876" y="5864"/>
                </a:lnTo>
                <a:lnTo>
                  <a:pt x="1022" y="5426"/>
                </a:lnTo>
                <a:lnTo>
                  <a:pt x="1192" y="4988"/>
                </a:lnTo>
                <a:lnTo>
                  <a:pt x="1411" y="4575"/>
                </a:lnTo>
                <a:lnTo>
                  <a:pt x="1655" y="4210"/>
                </a:lnTo>
                <a:lnTo>
                  <a:pt x="1947" y="3821"/>
                </a:lnTo>
                <a:lnTo>
                  <a:pt x="2263" y="3456"/>
                </a:lnTo>
                <a:lnTo>
                  <a:pt x="2604" y="3139"/>
                </a:lnTo>
                <a:lnTo>
                  <a:pt x="2969" y="2823"/>
                </a:lnTo>
                <a:lnTo>
                  <a:pt x="3358" y="2531"/>
                </a:lnTo>
                <a:lnTo>
                  <a:pt x="3772" y="2263"/>
                </a:lnTo>
                <a:lnTo>
                  <a:pt x="4185" y="1996"/>
                </a:lnTo>
                <a:lnTo>
                  <a:pt x="4575" y="1752"/>
                </a:lnTo>
                <a:lnTo>
                  <a:pt x="4891" y="1582"/>
                </a:lnTo>
                <a:lnTo>
                  <a:pt x="5231" y="1460"/>
                </a:lnTo>
                <a:lnTo>
                  <a:pt x="5572" y="1387"/>
                </a:lnTo>
                <a:lnTo>
                  <a:pt x="5913" y="1314"/>
                </a:lnTo>
                <a:lnTo>
                  <a:pt x="6253" y="1266"/>
                </a:lnTo>
                <a:lnTo>
                  <a:pt x="6618" y="1217"/>
                </a:lnTo>
                <a:lnTo>
                  <a:pt x="7324" y="1168"/>
                </a:lnTo>
                <a:close/>
                <a:moveTo>
                  <a:pt x="7592" y="755"/>
                </a:moveTo>
                <a:lnTo>
                  <a:pt x="7519" y="779"/>
                </a:lnTo>
                <a:lnTo>
                  <a:pt x="7470" y="828"/>
                </a:lnTo>
                <a:lnTo>
                  <a:pt x="7008" y="803"/>
                </a:lnTo>
                <a:lnTo>
                  <a:pt x="6545" y="828"/>
                </a:lnTo>
                <a:lnTo>
                  <a:pt x="6107" y="876"/>
                </a:lnTo>
                <a:lnTo>
                  <a:pt x="5669" y="974"/>
                </a:lnTo>
                <a:lnTo>
                  <a:pt x="5231" y="1095"/>
                </a:lnTo>
                <a:lnTo>
                  <a:pt x="4818" y="1241"/>
                </a:lnTo>
                <a:lnTo>
                  <a:pt x="4404" y="1412"/>
                </a:lnTo>
                <a:lnTo>
                  <a:pt x="3991" y="1606"/>
                </a:lnTo>
                <a:lnTo>
                  <a:pt x="3601" y="1850"/>
                </a:lnTo>
                <a:lnTo>
                  <a:pt x="3212" y="2093"/>
                </a:lnTo>
                <a:lnTo>
                  <a:pt x="2847" y="2361"/>
                </a:lnTo>
                <a:lnTo>
                  <a:pt x="2506" y="2653"/>
                </a:lnTo>
                <a:lnTo>
                  <a:pt x="2166" y="2969"/>
                </a:lnTo>
                <a:lnTo>
                  <a:pt x="1849" y="3285"/>
                </a:lnTo>
                <a:lnTo>
                  <a:pt x="1557" y="3626"/>
                </a:lnTo>
                <a:lnTo>
                  <a:pt x="1265" y="3991"/>
                </a:lnTo>
                <a:lnTo>
                  <a:pt x="1046" y="4332"/>
                </a:lnTo>
                <a:lnTo>
                  <a:pt x="852" y="4721"/>
                </a:lnTo>
                <a:lnTo>
                  <a:pt x="681" y="5110"/>
                </a:lnTo>
                <a:lnTo>
                  <a:pt x="535" y="5524"/>
                </a:lnTo>
                <a:lnTo>
                  <a:pt x="414" y="5962"/>
                </a:lnTo>
                <a:lnTo>
                  <a:pt x="292" y="6375"/>
                </a:lnTo>
                <a:lnTo>
                  <a:pt x="146" y="7203"/>
                </a:lnTo>
                <a:lnTo>
                  <a:pt x="73" y="7641"/>
                </a:lnTo>
                <a:lnTo>
                  <a:pt x="24" y="8054"/>
                </a:lnTo>
                <a:lnTo>
                  <a:pt x="0" y="8468"/>
                </a:lnTo>
                <a:lnTo>
                  <a:pt x="0" y="8906"/>
                </a:lnTo>
                <a:lnTo>
                  <a:pt x="24" y="9320"/>
                </a:lnTo>
                <a:lnTo>
                  <a:pt x="73" y="9733"/>
                </a:lnTo>
                <a:lnTo>
                  <a:pt x="122" y="10171"/>
                </a:lnTo>
                <a:lnTo>
                  <a:pt x="219" y="10585"/>
                </a:lnTo>
                <a:lnTo>
                  <a:pt x="341" y="11023"/>
                </a:lnTo>
                <a:lnTo>
                  <a:pt x="487" y="11437"/>
                </a:lnTo>
                <a:lnTo>
                  <a:pt x="681" y="11826"/>
                </a:lnTo>
                <a:lnTo>
                  <a:pt x="900" y="12215"/>
                </a:lnTo>
                <a:lnTo>
                  <a:pt x="1119" y="12604"/>
                </a:lnTo>
                <a:lnTo>
                  <a:pt x="1387" y="12969"/>
                </a:lnTo>
                <a:lnTo>
                  <a:pt x="1679" y="13310"/>
                </a:lnTo>
                <a:lnTo>
                  <a:pt x="1995" y="13626"/>
                </a:lnTo>
                <a:lnTo>
                  <a:pt x="2312" y="13943"/>
                </a:lnTo>
                <a:lnTo>
                  <a:pt x="2652" y="14235"/>
                </a:lnTo>
                <a:lnTo>
                  <a:pt x="3017" y="14527"/>
                </a:lnTo>
                <a:lnTo>
                  <a:pt x="3382" y="14770"/>
                </a:lnTo>
                <a:lnTo>
                  <a:pt x="3772" y="15013"/>
                </a:lnTo>
                <a:lnTo>
                  <a:pt x="4161" y="15232"/>
                </a:lnTo>
                <a:lnTo>
                  <a:pt x="4550" y="15451"/>
                </a:lnTo>
                <a:lnTo>
                  <a:pt x="4964" y="15622"/>
                </a:lnTo>
                <a:lnTo>
                  <a:pt x="5377" y="15792"/>
                </a:lnTo>
                <a:lnTo>
                  <a:pt x="5791" y="15938"/>
                </a:lnTo>
                <a:lnTo>
                  <a:pt x="6229" y="16060"/>
                </a:lnTo>
                <a:lnTo>
                  <a:pt x="6667" y="16133"/>
                </a:lnTo>
                <a:lnTo>
                  <a:pt x="7105" y="16206"/>
                </a:lnTo>
                <a:lnTo>
                  <a:pt x="7543" y="16230"/>
                </a:lnTo>
                <a:lnTo>
                  <a:pt x="8005" y="16230"/>
                </a:lnTo>
                <a:lnTo>
                  <a:pt x="8443" y="16206"/>
                </a:lnTo>
                <a:lnTo>
                  <a:pt x="8906" y="16157"/>
                </a:lnTo>
                <a:lnTo>
                  <a:pt x="9368" y="16035"/>
                </a:lnTo>
                <a:lnTo>
                  <a:pt x="9830" y="15914"/>
                </a:lnTo>
                <a:lnTo>
                  <a:pt x="10293" y="15743"/>
                </a:lnTo>
                <a:lnTo>
                  <a:pt x="10731" y="15573"/>
                </a:lnTo>
                <a:lnTo>
                  <a:pt x="11169" y="15354"/>
                </a:lnTo>
                <a:lnTo>
                  <a:pt x="11582" y="15135"/>
                </a:lnTo>
                <a:lnTo>
                  <a:pt x="11996" y="14892"/>
                </a:lnTo>
                <a:lnTo>
                  <a:pt x="12385" y="14624"/>
                </a:lnTo>
                <a:lnTo>
                  <a:pt x="12750" y="14332"/>
                </a:lnTo>
                <a:lnTo>
                  <a:pt x="13091" y="13991"/>
                </a:lnTo>
                <a:lnTo>
                  <a:pt x="13407" y="13626"/>
                </a:lnTo>
                <a:lnTo>
                  <a:pt x="13699" y="13237"/>
                </a:lnTo>
                <a:lnTo>
                  <a:pt x="13991" y="12848"/>
                </a:lnTo>
                <a:lnTo>
                  <a:pt x="14502" y="12069"/>
                </a:lnTo>
                <a:lnTo>
                  <a:pt x="14721" y="11680"/>
                </a:lnTo>
                <a:lnTo>
                  <a:pt x="14916" y="11291"/>
                </a:lnTo>
                <a:lnTo>
                  <a:pt x="15037" y="10877"/>
                </a:lnTo>
                <a:lnTo>
                  <a:pt x="15086" y="10658"/>
                </a:lnTo>
                <a:lnTo>
                  <a:pt x="15135" y="10439"/>
                </a:lnTo>
                <a:lnTo>
                  <a:pt x="15208" y="9563"/>
                </a:lnTo>
                <a:lnTo>
                  <a:pt x="15281" y="9149"/>
                </a:lnTo>
                <a:lnTo>
                  <a:pt x="15329" y="8930"/>
                </a:lnTo>
                <a:lnTo>
                  <a:pt x="15378" y="8711"/>
                </a:lnTo>
                <a:lnTo>
                  <a:pt x="15402" y="8687"/>
                </a:lnTo>
                <a:lnTo>
                  <a:pt x="15427" y="8638"/>
                </a:lnTo>
                <a:lnTo>
                  <a:pt x="15451" y="8565"/>
                </a:lnTo>
                <a:lnTo>
                  <a:pt x="15451" y="8492"/>
                </a:lnTo>
                <a:lnTo>
                  <a:pt x="15451" y="8419"/>
                </a:lnTo>
                <a:lnTo>
                  <a:pt x="15402" y="8371"/>
                </a:lnTo>
                <a:lnTo>
                  <a:pt x="15378" y="8322"/>
                </a:lnTo>
                <a:lnTo>
                  <a:pt x="15305" y="8273"/>
                </a:lnTo>
                <a:lnTo>
                  <a:pt x="15232" y="8249"/>
                </a:lnTo>
                <a:lnTo>
                  <a:pt x="14672" y="8225"/>
                </a:lnTo>
                <a:lnTo>
                  <a:pt x="14137" y="8225"/>
                </a:lnTo>
                <a:lnTo>
                  <a:pt x="13067" y="8249"/>
                </a:lnTo>
                <a:lnTo>
                  <a:pt x="11972" y="8273"/>
                </a:lnTo>
                <a:lnTo>
                  <a:pt x="10901" y="8298"/>
                </a:lnTo>
                <a:lnTo>
                  <a:pt x="10414" y="8273"/>
                </a:lnTo>
                <a:lnTo>
                  <a:pt x="9952" y="8249"/>
                </a:lnTo>
                <a:lnTo>
                  <a:pt x="9003" y="8200"/>
                </a:lnTo>
                <a:lnTo>
                  <a:pt x="8492" y="8152"/>
                </a:lnTo>
                <a:lnTo>
                  <a:pt x="8224" y="8127"/>
                </a:lnTo>
                <a:lnTo>
                  <a:pt x="7957" y="8152"/>
                </a:lnTo>
                <a:lnTo>
                  <a:pt x="7957" y="7738"/>
                </a:lnTo>
                <a:lnTo>
                  <a:pt x="7932" y="7300"/>
                </a:lnTo>
                <a:lnTo>
                  <a:pt x="7884" y="6448"/>
                </a:lnTo>
                <a:lnTo>
                  <a:pt x="7859" y="5086"/>
                </a:lnTo>
                <a:lnTo>
                  <a:pt x="7835" y="3699"/>
                </a:lnTo>
                <a:lnTo>
                  <a:pt x="7835" y="3042"/>
                </a:lnTo>
                <a:lnTo>
                  <a:pt x="7786" y="2385"/>
                </a:lnTo>
                <a:lnTo>
                  <a:pt x="7738" y="2093"/>
                </a:lnTo>
                <a:lnTo>
                  <a:pt x="7713" y="1728"/>
                </a:lnTo>
                <a:lnTo>
                  <a:pt x="7713" y="1533"/>
                </a:lnTo>
                <a:lnTo>
                  <a:pt x="7713" y="1363"/>
                </a:lnTo>
                <a:lnTo>
                  <a:pt x="7738" y="1193"/>
                </a:lnTo>
                <a:lnTo>
                  <a:pt x="7786" y="1071"/>
                </a:lnTo>
                <a:lnTo>
                  <a:pt x="7811" y="998"/>
                </a:lnTo>
                <a:lnTo>
                  <a:pt x="7811" y="925"/>
                </a:lnTo>
                <a:lnTo>
                  <a:pt x="7786" y="852"/>
                </a:lnTo>
                <a:lnTo>
                  <a:pt x="7738" y="803"/>
                </a:lnTo>
                <a:lnTo>
                  <a:pt x="7665" y="779"/>
                </a:lnTo>
                <a:lnTo>
                  <a:pt x="7592" y="755"/>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61468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1" name="Google Shape;351;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sp>
        <p:nvSpPr>
          <p:cNvPr id="349" name="Google Shape;349;p16"/>
          <p:cNvSpPr txBox="1">
            <a:spLocks noGrp="1"/>
          </p:cNvSpPr>
          <p:nvPr>
            <p:ph type="title"/>
          </p:nvPr>
        </p:nvSpPr>
        <p:spPr>
          <a:xfrm>
            <a:off x="457199" y="260306"/>
            <a:ext cx="6846711" cy="857400"/>
          </a:xfrm>
          <a:prstGeom prst="rect">
            <a:avLst/>
          </a:prstGeom>
        </p:spPr>
        <p:txBody>
          <a:bodyPr spcFirstLastPara="1" wrap="square" lIns="91425" tIns="91425" rIns="91425" bIns="91425" anchor="b" anchorCtr="0">
            <a:noAutofit/>
          </a:bodyPr>
          <a:lstStyle/>
          <a:p>
            <a:pPr lvl="0"/>
            <a:r>
              <a:rPr lang="en" sz="3200" b="1" dirty="0" smtClean="0">
                <a:solidFill>
                  <a:schemeClr val="accent1"/>
                </a:solidFill>
              </a:rPr>
              <a:t>Code of Conduct: Elements</a:t>
            </a:r>
            <a:endParaRPr dirty="0">
              <a:solidFill>
                <a:schemeClr val="accent1"/>
              </a:solidFill>
            </a:endParaRPr>
          </a:p>
        </p:txBody>
      </p:sp>
      <p:sp>
        <p:nvSpPr>
          <p:cNvPr id="350" name="Google Shape;350;p16"/>
          <p:cNvSpPr txBox="1">
            <a:spLocks noGrp="1"/>
          </p:cNvSpPr>
          <p:nvPr>
            <p:ph type="body" idx="1"/>
          </p:nvPr>
        </p:nvSpPr>
        <p:spPr>
          <a:xfrm>
            <a:off x="457199" y="1117706"/>
            <a:ext cx="6314303" cy="1880716"/>
          </a:xfrm>
          <a:prstGeom prst="rect">
            <a:avLst/>
          </a:prstGeom>
        </p:spPr>
        <p:txBody>
          <a:bodyPr spcFirstLastPara="1" wrap="square" lIns="91425" tIns="91425" rIns="91425" bIns="91425" anchor="t" anchorCtr="0">
            <a:noAutofit/>
          </a:bodyPr>
          <a:lstStyle/>
          <a:p>
            <a:pPr marL="457200" lvl="0" indent="-393700" algn="l" rtl="0">
              <a:spcBef>
                <a:spcPts val="600"/>
              </a:spcBef>
              <a:spcAft>
                <a:spcPts val="0"/>
              </a:spcAft>
              <a:buSzPts val="2600"/>
              <a:buChar char="༝"/>
            </a:pPr>
            <a:r>
              <a:rPr lang="en-US" dirty="0" smtClean="0">
                <a:solidFill>
                  <a:schemeClr val="tx1"/>
                </a:solidFill>
                <a:latin typeface="Chivo Light" panose="020B0604020202020204" charset="0"/>
                <a:cs typeface="Times New Roman" panose="02020603050405020304" pitchFamily="18" charset="0"/>
              </a:rPr>
              <a:t>Develop Code of Conduct</a:t>
            </a:r>
          </a:p>
          <a:p>
            <a:pPr lvl="1">
              <a:spcBef>
                <a:spcPts val="600"/>
              </a:spcBef>
              <a:buChar char="༝"/>
            </a:pPr>
            <a:r>
              <a:rPr lang="en-US" sz="1800" dirty="0" smtClean="0">
                <a:solidFill>
                  <a:schemeClr val="tx1"/>
                </a:solidFill>
                <a:latin typeface="Chivo Light" panose="020B0604020202020204" charset="0"/>
                <a:cs typeface="Times New Roman" panose="02020603050405020304" pitchFamily="18" charset="0"/>
              </a:rPr>
              <a:t>Conflict of Interest</a:t>
            </a:r>
          </a:p>
          <a:p>
            <a:pPr lvl="1">
              <a:spcBef>
                <a:spcPts val="600"/>
              </a:spcBef>
              <a:buChar char="༝"/>
            </a:pPr>
            <a:r>
              <a:rPr lang="en-US" sz="1800" dirty="0" smtClean="0">
                <a:solidFill>
                  <a:schemeClr val="tx1"/>
                </a:solidFill>
                <a:latin typeface="Chivo Light" panose="020B0604020202020204" charset="0"/>
                <a:cs typeface="Times New Roman" panose="02020603050405020304" pitchFamily="18" charset="0"/>
              </a:rPr>
              <a:t>Gratuities, Favors, or Gifts</a:t>
            </a:r>
          </a:p>
          <a:p>
            <a:pPr lvl="1">
              <a:spcBef>
                <a:spcPts val="600"/>
              </a:spcBef>
              <a:buChar char="༝"/>
            </a:pPr>
            <a:r>
              <a:rPr lang="en-US" sz="1800" dirty="0" smtClean="0">
                <a:solidFill>
                  <a:schemeClr val="tx1"/>
                </a:solidFill>
                <a:latin typeface="Chivo Light" panose="020B0604020202020204" charset="0"/>
                <a:cs typeface="Times New Roman" panose="02020603050405020304" pitchFamily="18" charset="0"/>
              </a:rPr>
              <a:t>Organizational Conflicts of Interest</a:t>
            </a:r>
          </a:p>
        </p:txBody>
      </p:sp>
      <p:sp>
        <p:nvSpPr>
          <p:cNvPr id="2" name="Rounded Rectangle 1"/>
          <p:cNvSpPr/>
          <p:nvPr/>
        </p:nvSpPr>
        <p:spPr>
          <a:xfrm>
            <a:off x="1013989" y="2047804"/>
            <a:ext cx="3325662" cy="403014"/>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67;p40"/>
          <p:cNvSpPr/>
          <p:nvPr/>
        </p:nvSpPr>
        <p:spPr>
          <a:xfrm>
            <a:off x="2133601" y="3343865"/>
            <a:ext cx="1275758" cy="1169309"/>
          </a:xfrm>
          <a:custGeom>
            <a:avLst/>
            <a:gdLst/>
            <a:ahLst/>
            <a:cxnLst/>
            <a:rect l="l" t="t" r="r" b="b"/>
            <a:pathLst>
              <a:path w="19247" h="19856" extrusionOk="0">
                <a:moveTo>
                  <a:pt x="12531" y="585"/>
                </a:moveTo>
                <a:lnTo>
                  <a:pt x="12799" y="609"/>
                </a:lnTo>
                <a:lnTo>
                  <a:pt x="13066" y="658"/>
                </a:lnTo>
                <a:lnTo>
                  <a:pt x="13334" y="755"/>
                </a:lnTo>
                <a:lnTo>
                  <a:pt x="13577" y="877"/>
                </a:lnTo>
                <a:lnTo>
                  <a:pt x="13796" y="1022"/>
                </a:lnTo>
                <a:lnTo>
                  <a:pt x="13967" y="1168"/>
                </a:lnTo>
                <a:lnTo>
                  <a:pt x="14137" y="1363"/>
                </a:lnTo>
                <a:lnTo>
                  <a:pt x="14283" y="1558"/>
                </a:lnTo>
                <a:lnTo>
                  <a:pt x="14380" y="1777"/>
                </a:lnTo>
                <a:lnTo>
                  <a:pt x="14478" y="1996"/>
                </a:lnTo>
                <a:lnTo>
                  <a:pt x="14526" y="2239"/>
                </a:lnTo>
                <a:lnTo>
                  <a:pt x="14551" y="2482"/>
                </a:lnTo>
                <a:lnTo>
                  <a:pt x="14551" y="2750"/>
                </a:lnTo>
                <a:lnTo>
                  <a:pt x="14478" y="3018"/>
                </a:lnTo>
                <a:lnTo>
                  <a:pt x="14380" y="3285"/>
                </a:lnTo>
                <a:lnTo>
                  <a:pt x="14234" y="3529"/>
                </a:lnTo>
                <a:lnTo>
                  <a:pt x="14088" y="3748"/>
                </a:lnTo>
                <a:lnTo>
                  <a:pt x="13894" y="3967"/>
                </a:lnTo>
                <a:lnTo>
                  <a:pt x="13529" y="4356"/>
                </a:lnTo>
                <a:lnTo>
                  <a:pt x="13261" y="4575"/>
                </a:lnTo>
                <a:lnTo>
                  <a:pt x="12993" y="4794"/>
                </a:lnTo>
                <a:lnTo>
                  <a:pt x="12702" y="4989"/>
                </a:lnTo>
                <a:lnTo>
                  <a:pt x="12410" y="5159"/>
                </a:lnTo>
                <a:lnTo>
                  <a:pt x="12118" y="5329"/>
                </a:lnTo>
                <a:lnTo>
                  <a:pt x="11801" y="5475"/>
                </a:lnTo>
                <a:lnTo>
                  <a:pt x="11509" y="5597"/>
                </a:lnTo>
                <a:lnTo>
                  <a:pt x="11169" y="5719"/>
                </a:lnTo>
                <a:lnTo>
                  <a:pt x="11509" y="5524"/>
                </a:lnTo>
                <a:lnTo>
                  <a:pt x="11801" y="5305"/>
                </a:lnTo>
                <a:lnTo>
                  <a:pt x="12093" y="5062"/>
                </a:lnTo>
                <a:lnTo>
                  <a:pt x="12361" y="4794"/>
                </a:lnTo>
                <a:lnTo>
                  <a:pt x="12531" y="4575"/>
                </a:lnTo>
                <a:lnTo>
                  <a:pt x="12702" y="4332"/>
                </a:lnTo>
                <a:lnTo>
                  <a:pt x="12847" y="4064"/>
                </a:lnTo>
                <a:lnTo>
                  <a:pt x="12945" y="3772"/>
                </a:lnTo>
                <a:lnTo>
                  <a:pt x="12993" y="3626"/>
                </a:lnTo>
                <a:lnTo>
                  <a:pt x="12993" y="3480"/>
                </a:lnTo>
                <a:lnTo>
                  <a:pt x="12993" y="3358"/>
                </a:lnTo>
                <a:lnTo>
                  <a:pt x="12993" y="3212"/>
                </a:lnTo>
                <a:lnTo>
                  <a:pt x="12945" y="3066"/>
                </a:lnTo>
                <a:lnTo>
                  <a:pt x="12872" y="2945"/>
                </a:lnTo>
                <a:lnTo>
                  <a:pt x="12774" y="2823"/>
                </a:lnTo>
                <a:lnTo>
                  <a:pt x="12653" y="2726"/>
                </a:lnTo>
                <a:lnTo>
                  <a:pt x="12531" y="2653"/>
                </a:lnTo>
                <a:lnTo>
                  <a:pt x="12410" y="2580"/>
                </a:lnTo>
                <a:lnTo>
                  <a:pt x="12264" y="2531"/>
                </a:lnTo>
                <a:lnTo>
                  <a:pt x="12142" y="2482"/>
                </a:lnTo>
                <a:lnTo>
                  <a:pt x="12020" y="2482"/>
                </a:lnTo>
                <a:lnTo>
                  <a:pt x="11899" y="2458"/>
                </a:lnTo>
                <a:lnTo>
                  <a:pt x="11655" y="2507"/>
                </a:lnTo>
                <a:lnTo>
                  <a:pt x="11412" y="2604"/>
                </a:lnTo>
                <a:lnTo>
                  <a:pt x="11169" y="2726"/>
                </a:lnTo>
                <a:lnTo>
                  <a:pt x="10950" y="2920"/>
                </a:lnTo>
                <a:lnTo>
                  <a:pt x="10755" y="3115"/>
                </a:lnTo>
                <a:lnTo>
                  <a:pt x="10560" y="3358"/>
                </a:lnTo>
                <a:lnTo>
                  <a:pt x="10390" y="3626"/>
                </a:lnTo>
                <a:lnTo>
                  <a:pt x="10220" y="3918"/>
                </a:lnTo>
                <a:lnTo>
                  <a:pt x="10098" y="4210"/>
                </a:lnTo>
                <a:lnTo>
                  <a:pt x="9976" y="4526"/>
                </a:lnTo>
                <a:lnTo>
                  <a:pt x="9879" y="4818"/>
                </a:lnTo>
                <a:lnTo>
                  <a:pt x="9806" y="5135"/>
                </a:lnTo>
                <a:lnTo>
                  <a:pt x="9782" y="5427"/>
                </a:lnTo>
                <a:lnTo>
                  <a:pt x="9684" y="4964"/>
                </a:lnTo>
                <a:lnTo>
                  <a:pt x="9636" y="4526"/>
                </a:lnTo>
                <a:lnTo>
                  <a:pt x="9611" y="4234"/>
                </a:lnTo>
                <a:lnTo>
                  <a:pt x="9611" y="3942"/>
                </a:lnTo>
                <a:lnTo>
                  <a:pt x="9636" y="3675"/>
                </a:lnTo>
                <a:lnTo>
                  <a:pt x="9660" y="3383"/>
                </a:lnTo>
                <a:lnTo>
                  <a:pt x="9709" y="3115"/>
                </a:lnTo>
                <a:lnTo>
                  <a:pt x="9782" y="2823"/>
                </a:lnTo>
                <a:lnTo>
                  <a:pt x="9879" y="2555"/>
                </a:lnTo>
                <a:lnTo>
                  <a:pt x="10001" y="2288"/>
                </a:lnTo>
                <a:lnTo>
                  <a:pt x="10122" y="2044"/>
                </a:lnTo>
                <a:lnTo>
                  <a:pt x="10268" y="1825"/>
                </a:lnTo>
                <a:lnTo>
                  <a:pt x="10439" y="1606"/>
                </a:lnTo>
                <a:lnTo>
                  <a:pt x="10633" y="1412"/>
                </a:lnTo>
                <a:lnTo>
                  <a:pt x="10828" y="1241"/>
                </a:lnTo>
                <a:lnTo>
                  <a:pt x="11047" y="1071"/>
                </a:lnTo>
                <a:lnTo>
                  <a:pt x="11266" y="925"/>
                </a:lnTo>
                <a:lnTo>
                  <a:pt x="11509" y="804"/>
                </a:lnTo>
                <a:lnTo>
                  <a:pt x="11753" y="706"/>
                </a:lnTo>
                <a:lnTo>
                  <a:pt x="12020" y="633"/>
                </a:lnTo>
                <a:lnTo>
                  <a:pt x="12264" y="609"/>
                </a:lnTo>
                <a:lnTo>
                  <a:pt x="12531" y="585"/>
                </a:lnTo>
                <a:close/>
                <a:moveTo>
                  <a:pt x="7300" y="3626"/>
                </a:moveTo>
                <a:lnTo>
                  <a:pt x="7470" y="3675"/>
                </a:lnTo>
                <a:lnTo>
                  <a:pt x="7616" y="3723"/>
                </a:lnTo>
                <a:lnTo>
                  <a:pt x="7762" y="3796"/>
                </a:lnTo>
                <a:lnTo>
                  <a:pt x="7859" y="3869"/>
                </a:lnTo>
                <a:lnTo>
                  <a:pt x="7981" y="3967"/>
                </a:lnTo>
                <a:lnTo>
                  <a:pt x="8176" y="4186"/>
                </a:lnTo>
                <a:lnTo>
                  <a:pt x="8346" y="4405"/>
                </a:lnTo>
                <a:lnTo>
                  <a:pt x="8492" y="4648"/>
                </a:lnTo>
                <a:lnTo>
                  <a:pt x="8638" y="4916"/>
                </a:lnTo>
                <a:lnTo>
                  <a:pt x="8784" y="5183"/>
                </a:lnTo>
                <a:lnTo>
                  <a:pt x="8930" y="5475"/>
                </a:lnTo>
                <a:lnTo>
                  <a:pt x="9076" y="5743"/>
                </a:lnTo>
                <a:lnTo>
                  <a:pt x="8735" y="5646"/>
                </a:lnTo>
                <a:lnTo>
                  <a:pt x="8395" y="5524"/>
                </a:lnTo>
                <a:lnTo>
                  <a:pt x="8054" y="5378"/>
                </a:lnTo>
                <a:lnTo>
                  <a:pt x="7762" y="5208"/>
                </a:lnTo>
                <a:lnTo>
                  <a:pt x="7470" y="5013"/>
                </a:lnTo>
                <a:lnTo>
                  <a:pt x="7178" y="4794"/>
                </a:lnTo>
                <a:lnTo>
                  <a:pt x="6935" y="4502"/>
                </a:lnTo>
                <a:lnTo>
                  <a:pt x="6716" y="4210"/>
                </a:lnTo>
                <a:lnTo>
                  <a:pt x="6643" y="4064"/>
                </a:lnTo>
                <a:lnTo>
                  <a:pt x="6643" y="3942"/>
                </a:lnTo>
                <a:lnTo>
                  <a:pt x="6667" y="3845"/>
                </a:lnTo>
                <a:lnTo>
                  <a:pt x="6740" y="3772"/>
                </a:lnTo>
                <a:lnTo>
                  <a:pt x="6837" y="3723"/>
                </a:lnTo>
                <a:lnTo>
                  <a:pt x="6935" y="3675"/>
                </a:lnTo>
                <a:lnTo>
                  <a:pt x="7129" y="3626"/>
                </a:lnTo>
                <a:close/>
                <a:moveTo>
                  <a:pt x="11972" y="2847"/>
                </a:moveTo>
                <a:lnTo>
                  <a:pt x="12166" y="2872"/>
                </a:lnTo>
                <a:lnTo>
                  <a:pt x="12361" y="2945"/>
                </a:lnTo>
                <a:lnTo>
                  <a:pt x="12434" y="2993"/>
                </a:lnTo>
                <a:lnTo>
                  <a:pt x="12507" y="3066"/>
                </a:lnTo>
                <a:lnTo>
                  <a:pt x="12556" y="3139"/>
                </a:lnTo>
                <a:lnTo>
                  <a:pt x="12604" y="3237"/>
                </a:lnTo>
                <a:lnTo>
                  <a:pt x="12629" y="3334"/>
                </a:lnTo>
                <a:lnTo>
                  <a:pt x="12653" y="3456"/>
                </a:lnTo>
                <a:lnTo>
                  <a:pt x="12653" y="3626"/>
                </a:lnTo>
                <a:lnTo>
                  <a:pt x="12629" y="3772"/>
                </a:lnTo>
                <a:lnTo>
                  <a:pt x="12580" y="3918"/>
                </a:lnTo>
                <a:lnTo>
                  <a:pt x="12531" y="4064"/>
                </a:lnTo>
                <a:lnTo>
                  <a:pt x="12434" y="4186"/>
                </a:lnTo>
                <a:lnTo>
                  <a:pt x="12337" y="4332"/>
                </a:lnTo>
                <a:lnTo>
                  <a:pt x="12118" y="4599"/>
                </a:lnTo>
                <a:lnTo>
                  <a:pt x="11850" y="4818"/>
                </a:lnTo>
                <a:lnTo>
                  <a:pt x="11582" y="5037"/>
                </a:lnTo>
                <a:lnTo>
                  <a:pt x="11315" y="5208"/>
                </a:lnTo>
                <a:lnTo>
                  <a:pt x="11071" y="5354"/>
                </a:lnTo>
                <a:lnTo>
                  <a:pt x="10828" y="5475"/>
                </a:lnTo>
                <a:lnTo>
                  <a:pt x="10585" y="5573"/>
                </a:lnTo>
                <a:lnTo>
                  <a:pt x="10317" y="5646"/>
                </a:lnTo>
                <a:lnTo>
                  <a:pt x="10074" y="5743"/>
                </a:lnTo>
                <a:lnTo>
                  <a:pt x="10098" y="5451"/>
                </a:lnTo>
                <a:lnTo>
                  <a:pt x="10122" y="5135"/>
                </a:lnTo>
                <a:lnTo>
                  <a:pt x="10195" y="4843"/>
                </a:lnTo>
                <a:lnTo>
                  <a:pt x="10293" y="4551"/>
                </a:lnTo>
                <a:lnTo>
                  <a:pt x="10414" y="4283"/>
                </a:lnTo>
                <a:lnTo>
                  <a:pt x="10536" y="4015"/>
                </a:lnTo>
                <a:lnTo>
                  <a:pt x="10706" y="3748"/>
                </a:lnTo>
                <a:lnTo>
                  <a:pt x="10901" y="3480"/>
                </a:lnTo>
                <a:lnTo>
                  <a:pt x="11144" y="3237"/>
                </a:lnTo>
                <a:lnTo>
                  <a:pt x="11388" y="3042"/>
                </a:lnTo>
                <a:lnTo>
                  <a:pt x="11582" y="2920"/>
                </a:lnTo>
                <a:lnTo>
                  <a:pt x="11777" y="2872"/>
                </a:lnTo>
                <a:lnTo>
                  <a:pt x="11972" y="2847"/>
                </a:lnTo>
                <a:close/>
                <a:moveTo>
                  <a:pt x="5231" y="658"/>
                </a:moveTo>
                <a:lnTo>
                  <a:pt x="5499" y="682"/>
                </a:lnTo>
                <a:lnTo>
                  <a:pt x="5767" y="731"/>
                </a:lnTo>
                <a:lnTo>
                  <a:pt x="6034" y="779"/>
                </a:lnTo>
                <a:lnTo>
                  <a:pt x="6302" y="877"/>
                </a:lnTo>
                <a:lnTo>
                  <a:pt x="6545" y="1022"/>
                </a:lnTo>
                <a:lnTo>
                  <a:pt x="6789" y="1168"/>
                </a:lnTo>
                <a:lnTo>
                  <a:pt x="7032" y="1339"/>
                </a:lnTo>
                <a:lnTo>
                  <a:pt x="7251" y="1509"/>
                </a:lnTo>
                <a:lnTo>
                  <a:pt x="7446" y="1728"/>
                </a:lnTo>
                <a:lnTo>
                  <a:pt x="7640" y="1923"/>
                </a:lnTo>
                <a:lnTo>
                  <a:pt x="7811" y="2142"/>
                </a:lnTo>
                <a:lnTo>
                  <a:pt x="7957" y="2385"/>
                </a:lnTo>
                <a:lnTo>
                  <a:pt x="8103" y="2604"/>
                </a:lnTo>
                <a:lnTo>
                  <a:pt x="8370" y="3091"/>
                </a:lnTo>
                <a:lnTo>
                  <a:pt x="8589" y="3602"/>
                </a:lnTo>
                <a:lnTo>
                  <a:pt x="8760" y="4137"/>
                </a:lnTo>
                <a:lnTo>
                  <a:pt x="8857" y="4478"/>
                </a:lnTo>
                <a:lnTo>
                  <a:pt x="8735" y="4259"/>
                </a:lnTo>
                <a:lnTo>
                  <a:pt x="8589" y="4064"/>
                </a:lnTo>
                <a:lnTo>
                  <a:pt x="8419" y="3845"/>
                </a:lnTo>
                <a:lnTo>
                  <a:pt x="8249" y="3675"/>
                </a:lnTo>
                <a:lnTo>
                  <a:pt x="8054" y="3504"/>
                </a:lnTo>
                <a:lnTo>
                  <a:pt x="7811" y="3358"/>
                </a:lnTo>
                <a:lnTo>
                  <a:pt x="7543" y="3261"/>
                </a:lnTo>
                <a:lnTo>
                  <a:pt x="7275" y="3188"/>
                </a:lnTo>
                <a:lnTo>
                  <a:pt x="6862" y="3188"/>
                </a:lnTo>
                <a:lnTo>
                  <a:pt x="6716" y="3237"/>
                </a:lnTo>
                <a:lnTo>
                  <a:pt x="6618" y="3285"/>
                </a:lnTo>
                <a:lnTo>
                  <a:pt x="6497" y="3358"/>
                </a:lnTo>
                <a:lnTo>
                  <a:pt x="6399" y="3456"/>
                </a:lnTo>
                <a:lnTo>
                  <a:pt x="6326" y="3577"/>
                </a:lnTo>
                <a:lnTo>
                  <a:pt x="6253" y="3723"/>
                </a:lnTo>
                <a:lnTo>
                  <a:pt x="6229" y="3845"/>
                </a:lnTo>
                <a:lnTo>
                  <a:pt x="6205" y="3991"/>
                </a:lnTo>
                <a:lnTo>
                  <a:pt x="6229" y="4113"/>
                </a:lnTo>
                <a:lnTo>
                  <a:pt x="6253" y="4234"/>
                </a:lnTo>
                <a:lnTo>
                  <a:pt x="6302" y="4356"/>
                </a:lnTo>
                <a:lnTo>
                  <a:pt x="6424" y="4599"/>
                </a:lnTo>
                <a:lnTo>
                  <a:pt x="6594" y="4843"/>
                </a:lnTo>
                <a:lnTo>
                  <a:pt x="6813" y="5037"/>
                </a:lnTo>
                <a:lnTo>
                  <a:pt x="7008" y="5232"/>
                </a:lnTo>
                <a:lnTo>
                  <a:pt x="7227" y="5402"/>
                </a:lnTo>
                <a:lnTo>
                  <a:pt x="7567" y="5646"/>
                </a:lnTo>
                <a:lnTo>
                  <a:pt x="7957" y="5865"/>
                </a:lnTo>
                <a:lnTo>
                  <a:pt x="7227" y="5646"/>
                </a:lnTo>
                <a:lnTo>
                  <a:pt x="6886" y="5524"/>
                </a:lnTo>
                <a:lnTo>
                  <a:pt x="6545" y="5378"/>
                </a:lnTo>
                <a:lnTo>
                  <a:pt x="6180" y="5208"/>
                </a:lnTo>
                <a:lnTo>
                  <a:pt x="5864" y="5037"/>
                </a:lnTo>
                <a:lnTo>
                  <a:pt x="5523" y="4867"/>
                </a:lnTo>
                <a:lnTo>
                  <a:pt x="5207" y="4648"/>
                </a:lnTo>
                <a:lnTo>
                  <a:pt x="4988" y="4526"/>
                </a:lnTo>
                <a:lnTo>
                  <a:pt x="4793" y="4356"/>
                </a:lnTo>
                <a:lnTo>
                  <a:pt x="4599" y="4186"/>
                </a:lnTo>
                <a:lnTo>
                  <a:pt x="4404" y="3991"/>
                </a:lnTo>
                <a:lnTo>
                  <a:pt x="4234" y="3772"/>
                </a:lnTo>
                <a:lnTo>
                  <a:pt x="4064" y="3553"/>
                </a:lnTo>
                <a:lnTo>
                  <a:pt x="3918" y="3334"/>
                </a:lnTo>
                <a:lnTo>
                  <a:pt x="3796" y="3115"/>
                </a:lnTo>
                <a:lnTo>
                  <a:pt x="3699" y="2872"/>
                </a:lnTo>
                <a:lnTo>
                  <a:pt x="3626" y="2604"/>
                </a:lnTo>
                <a:lnTo>
                  <a:pt x="3577" y="2361"/>
                </a:lnTo>
                <a:lnTo>
                  <a:pt x="3577" y="2117"/>
                </a:lnTo>
                <a:lnTo>
                  <a:pt x="3626" y="1874"/>
                </a:lnTo>
                <a:lnTo>
                  <a:pt x="3699" y="1631"/>
                </a:lnTo>
                <a:lnTo>
                  <a:pt x="3820" y="1387"/>
                </a:lnTo>
                <a:lnTo>
                  <a:pt x="3991" y="1144"/>
                </a:lnTo>
                <a:lnTo>
                  <a:pt x="4088" y="1047"/>
                </a:lnTo>
                <a:lnTo>
                  <a:pt x="4210" y="950"/>
                </a:lnTo>
                <a:lnTo>
                  <a:pt x="4429" y="828"/>
                </a:lnTo>
                <a:lnTo>
                  <a:pt x="4696" y="731"/>
                </a:lnTo>
                <a:lnTo>
                  <a:pt x="4964" y="682"/>
                </a:lnTo>
                <a:lnTo>
                  <a:pt x="5231" y="658"/>
                </a:lnTo>
                <a:close/>
                <a:moveTo>
                  <a:pt x="17763" y="3553"/>
                </a:moveTo>
                <a:lnTo>
                  <a:pt x="17982" y="3602"/>
                </a:lnTo>
                <a:lnTo>
                  <a:pt x="18201" y="3650"/>
                </a:lnTo>
                <a:lnTo>
                  <a:pt x="18395" y="3723"/>
                </a:lnTo>
                <a:lnTo>
                  <a:pt x="18590" y="3845"/>
                </a:lnTo>
                <a:lnTo>
                  <a:pt x="18736" y="3991"/>
                </a:lnTo>
                <a:lnTo>
                  <a:pt x="18785" y="4088"/>
                </a:lnTo>
                <a:lnTo>
                  <a:pt x="18833" y="4210"/>
                </a:lnTo>
                <a:lnTo>
                  <a:pt x="18882" y="4307"/>
                </a:lnTo>
                <a:lnTo>
                  <a:pt x="18882" y="4405"/>
                </a:lnTo>
                <a:lnTo>
                  <a:pt x="18882" y="4624"/>
                </a:lnTo>
                <a:lnTo>
                  <a:pt x="18833" y="4818"/>
                </a:lnTo>
                <a:lnTo>
                  <a:pt x="18736" y="5013"/>
                </a:lnTo>
                <a:lnTo>
                  <a:pt x="18663" y="4794"/>
                </a:lnTo>
                <a:lnTo>
                  <a:pt x="18541" y="4624"/>
                </a:lnTo>
                <a:lnTo>
                  <a:pt x="18420" y="4478"/>
                </a:lnTo>
                <a:lnTo>
                  <a:pt x="18274" y="4356"/>
                </a:lnTo>
                <a:lnTo>
                  <a:pt x="18103" y="4259"/>
                </a:lnTo>
                <a:lnTo>
                  <a:pt x="17909" y="4186"/>
                </a:lnTo>
                <a:lnTo>
                  <a:pt x="17738" y="4113"/>
                </a:lnTo>
                <a:lnTo>
                  <a:pt x="17373" y="4015"/>
                </a:lnTo>
                <a:lnTo>
                  <a:pt x="17154" y="3967"/>
                </a:lnTo>
                <a:lnTo>
                  <a:pt x="16716" y="3967"/>
                </a:lnTo>
                <a:lnTo>
                  <a:pt x="16497" y="3991"/>
                </a:lnTo>
                <a:lnTo>
                  <a:pt x="16059" y="4064"/>
                </a:lnTo>
                <a:lnTo>
                  <a:pt x="15621" y="4186"/>
                </a:lnTo>
                <a:lnTo>
                  <a:pt x="15208" y="4356"/>
                </a:lnTo>
                <a:lnTo>
                  <a:pt x="14818" y="4551"/>
                </a:lnTo>
                <a:lnTo>
                  <a:pt x="14405" y="4770"/>
                </a:lnTo>
                <a:lnTo>
                  <a:pt x="14040" y="4989"/>
                </a:lnTo>
                <a:lnTo>
                  <a:pt x="13577" y="5256"/>
                </a:lnTo>
                <a:lnTo>
                  <a:pt x="13115" y="5524"/>
                </a:lnTo>
                <a:lnTo>
                  <a:pt x="12629" y="5767"/>
                </a:lnTo>
                <a:lnTo>
                  <a:pt x="12118" y="5986"/>
                </a:lnTo>
                <a:lnTo>
                  <a:pt x="12069" y="6011"/>
                </a:lnTo>
                <a:lnTo>
                  <a:pt x="12069" y="6011"/>
                </a:lnTo>
                <a:lnTo>
                  <a:pt x="12385" y="5840"/>
                </a:lnTo>
                <a:lnTo>
                  <a:pt x="12702" y="5670"/>
                </a:lnTo>
                <a:lnTo>
                  <a:pt x="13018" y="5475"/>
                </a:lnTo>
                <a:lnTo>
                  <a:pt x="13310" y="5256"/>
                </a:lnTo>
                <a:lnTo>
                  <a:pt x="13577" y="5037"/>
                </a:lnTo>
                <a:lnTo>
                  <a:pt x="13845" y="4794"/>
                </a:lnTo>
                <a:lnTo>
                  <a:pt x="14113" y="4551"/>
                </a:lnTo>
                <a:lnTo>
                  <a:pt x="14356" y="4307"/>
                </a:lnTo>
                <a:lnTo>
                  <a:pt x="14526" y="4283"/>
                </a:lnTo>
                <a:lnTo>
                  <a:pt x="14697" y="4234"/>
                </a:lnTo>
                <a:lnTo>
                  <a:pt x="15013" y="4137"/>
                </a:lnTo>
                <a:lnTo>
                  <a:pt x="15670" y="3869"/>
                </a:lnTo>
                <a:lnTo>
                  <a:pt x="16084" y="3748"/>
                </a:lnTo>
                <a:lnTo>
                  <a:pt x="16497" y="3650"/>
                </a:lnTo>
                <a:lnTo>
                  <a:pt x="16911" y="3577"/>
                </a:lnTo>
                <a:lnTo>
                  <a:pt x="17325" y="3553"/>
                </a:lnTo>
                <a:close/>
                <a:moveTo>
                  <a:pt x="1241" y="3261"/>
                </a:moveTo>
                <a:lnTo>
                  <a:pt x="1363" y="3480"/>
                </a:lnTo>
                <a:lnTo>
                  <a:pt x="1509" y="3699"/>
                </a:lnTo>
                <a:lnTo>
                  <a:pt x="1825" y="4064"/>
                </a:lnTo>
                <a:lnTo>
                  <a:pt x="2141" y="4405"/>
                </a:lnTo>
                <a:lnTo>
                  <a:pt x="2482" y="4697"/>
                </a:lnTo>
                <a:lnTo>
                  <a:pt x="2871" y="4964"/>
                </a:lnTo>
                <a:lnTo>
                  <a:pt x="3261" y="5208"/>
                </a:lnTo>
                <a:lnTo>
                  <a:pt x="3723" y="5427"/>
                </a:lnTo>
                <a:lnTo>
                  <a:pt x="4185" y="5621"/>
                </a:lnTo>
                <a:lnTo>
                  <a:pt x="4672" y="5767"/>
                </a:lnTo>
                <a:lnTo>
                  <a:pt x="5183" y="5889"/>
                </a:lnTo>
                <a:lnTo>
                  <a:pt x="5548" y="5962"/>
                </a:lnTo>
                <a:lnTo>
                  <a:pt x="5937" y="6035"/>
                </a:lnTo>
                <a:lnTo>
                  <a:pt x="6351" y="6084"/>
                </a:lnTo>
                <a:lnTo>
                  <a:pt x="6740" y="6084"/>
                </a:lnTo>
                <a:lnTo>
                  <a:pt x="7348" y="6278"/>
                </a:lnTo>
                <a:lnTo>
                  <a:pt x="7957" y="6449"/>
                </a:lnTo>
                <a:lnTo>
                  <a:pt x="7932" y="6473"/>
                </a:lnTo>
                <a:lnTo>
                  <a:pt x="6180" y="6400"/>
                </a:lnTo>
                <a:lnTo>
                  <a:pt x="5596" y="6376"/>
                </a:lnTo>
                <a:lnTo>
                  <a:pt x="4988" y="6327"/>
                </a:lnTo>
                <a:lnTo>
                  <a:pt x="4380" y="6278"/>
                </a:lnTo>
                <a:lnTo>
                  <a:pt x="3796" y="6278"/>
                </a:lnTo>
                <a:lnTo>
                  <a:pt x="3480" y="6205"/>
                </a:lnTo>
                <a:lnTo>
                  <a:pt x="3139" y="6108"/>
                </a:lnTo>
                <a:lnTo>
                  <a:pt x="2774" y="5962"/>
                </a:lnTo>
                <a:lnTo>
                  <a:pt x="2458" y="5792"/>
                </a:lnTo>
                <a:lnTo>
                  <a:pt x="2117" y="5597"/>
                </a:lnTo>
                <a:lnTo>
                  <a:pt x="1849" y="5402"/>
                </a:lnTo>
                <a:lnTo>
                  <a:pt x="1606" y="5208"/>
                </a:lnTo>
                <a:lnTo>
                  <a:pt x="1363" y="4989"/>
                </a:lnTo>
                <a:lnTo>
                  <a:pt x="1144" y="4745"/>
                </a:lnTo>
                <a:lnTo>
                  <a:pt x="949" y="4478"/>
                </a:lnTo>
                <a:lnTo>
                  <a:pt x="754" y="4210"/>
                </a:lnTo>
                <a:lnTo>
                  <a:pt x="608" y="3918"/>
                </a:lnTo>
                <a:lnTo>
                  <a:pt x="462" y="3626"/>
                </a:lnTo>
                <a:lnTo>
                  <a:pt x="973" y="3772"/>
                </a:lnTo>
                <a:lnTo>
                  <a:pt x="1046" y="3772"/>
                </a:lnTo>
                <a:lnTo>
                  <a:pt x="1119" y="3748"/>
                </a:lnTo>
                <a:lnTo>
                  <a:pt x="1144" y="3699"/>
                </a:lnTo>
                <a:lnTo>
                  <a:pt x="1168" y="3626"/>
                </a:lnTo>
                <a:lnTo>
                  <a:pt x="1241" y="3261"/>
                </a:lnTo>
                <a:close/>
                <a:moveTo>
                  <a:pt x="3796" y="6741"/>
                </a:moveTo>
                <a:lnTo>
                  <a:pt x="4039" y="6765"/>
                </a:lnTo>
                <a:lnTo>
                  <a:pt x="5937" y="6862"/>
                </a:lnTo>
                <a:lnTo>
                  <a:pt x="7835" y="6960"/>
                </a:lnTo>
                <a:lnTo>
                  <a:pt x="7811" y="7422"/>
                </a:lnTo>
                <a:lnTo>
                  <a:pt x="7786" y="7909"/>
                </a:lnTo>
                <a:lnTo>
                  <a:pt x="7738" y="9636"/>
                </a:lnTo>
                <a:lnTo>
                  <a:pt x="7713" y="10390"/>
                </a:lnTo>
                <a:lnTo>
                  <a:pt x="7008" y="10342"/>
                </a:lnTo>
                <a:lnTo>
                  <a:pt x="6278" y="10293"/>
                </a:lnTo>
                <a:lnTo>
                  <a:pt x="5572" y="10269"/>
                </a:lnTo>
                <a:lnTo>
                  <a:pt x="4064" y="10269"/>
                </a:lnTo>
                <a:lnTo>
                  <a:pt x="3309" y="10317"/>
                </a:lnTo>
                <a:lnTo>
                  <a:pt x="2823" y="10317"/>
                </a:lnTo>
                <a:lnTo>
                  <a:pt x="2579" y="10342"/>
                </a:lnTo>
                <a:lnTo>
                  <a:pt x="2360" y="10390"/>
                </a:lnTo>
                <a:lnTo>
                  <a:pt x="2360" y="9782"/>
                </a:lnTo>
                <a:lnTo>
                  <a:pt x="2360" y="9149"/>
                </a:lnTo>
                <a:lnTo>
                  <a:pt x="2385" y="8541"/>
                </a:lnTo>
                <a:lnTo>
                  <a:pt x="2458" y="7933"/>
                </a:lnTo>
                <a:lnTo>
                  <a:pt x="2482" y="7592"/>
                </a:lnTo>
                <a:lnTo>
                  <a:pt x="2531" y="7422"/>
                </a:lnTo>
                <a:lnTo>
                  <a:pt x="2579" y="7276"/>
                </a:lnTo>
                <a:lnTo>
                  <a:pt x="2652" y="7130"/>
                </a:lnTo>
                <a:lnTo>
                  <a:pt x="2750" y="7008"/>
                </a:lnTo>
                <a:lnTo>
                  <a:pt x="2896" y="6911"/>
                </a:lnTo>
                <a:lnTo>
                  <a:pt x="3042" y="6838"/>
                </a:lnTo>
                <a:lnTo>
                  <a:pt x="3285" y="6765"/>
                </a:lnTo>
                <a:lnTo>
                  <a:pt x="3553" y="6741"/>
                </a:lnTo>
                <a:close/>
                <a:moveTo>
                  <a:pt x="15378" y="6838"/>
                </a:moveTo>
                <a:lnTo>
                  <a:pt x="15621" y="6862"/>
                </a:lnTo>
                <a:lnTo>
                  <a:pt x="15865" y="6911"/>
                </a:lnTo>
                <a:lnTo>
                  <a:pt x="16035" y="6984"/>
                </a:lnTo>
                <a:lnTo>
                  <a:pt x="16157" y="7081"/>
                </a:lnTo>
                <a:lnTo>
                  <a:pt x="16254" y="7203"/>
                </a:lnTo>
                <a:lnTo>
                  <a:pt x="16327" y="7349"/>
                </a:lnTo>
                <a:lnTo>
                  <a:pt x="16376" y="7519"/>
                </a:lnTo>
                <a:lnTo>
                  <a:pt x="16400" y="7690"/>
                </a:lnTo>
                <a:lnTo>
                  <a:pt x="16424" y="8030"/>
                </a:lnTo>
                <a:lnTo>
                  <a:pt x="16400" y="8614"/>
                </a:lnTo>
                <a:lnTo>
                  <a:pt x="16400" y="9222"/>
                </a:lnTo>
                <a:lnTo>
                  <a:pt x="16400" y="9806"/>
                </a:lnTo>
                <a:lnTo>
                  <a:pt x="16424" y="10098"/>
                </a:lnTo>
                <a:lnTo>
                  <a:pt x="16449" y="10390"/>
                </a:lnTo>
                <a:lnTo>
                  <a:pt x="16084" y="10415"/>
                </a:lnTo>
                <a:lnTo>
                  <a:pt x="15986" y="10390"/>
                </a:lnTo>
                <a:lnTo>
                  <a:pt x="15889" y="10415"/>
                </a:lnTo>
                <a:lnTo>
                  <a:pt x="14818" y="10439"/>
                </a:lnTo>
                <a:lnTo>
                  <a:pt x="13723" y="10439"/>
                </a:lnTo>
                <a:lnTo>
                  <a:pt x="12215" y="10366"/>
                </a:lnTo>
                <a:lnTo>
                  <a:pt x="11680" y="10317"/>
                </a:lnTo>
                <a:lnTo>
                  <a:pt x="11436" y="10317"/>
                </a:lnTo>
                <a:lnTo>
                  <a:pt x="11290" y="10342"/>
                </a:lnTo>
                <a:lnTo>
                  <a:pt x="11193" y="10390"/>
                </a:lnTo>
                <a:lnTo>
                  <a:pt x="11193" y="9733"/>
                </a:lnTo>
                <a:lnTo>
                  <a:pt x="11169" y="8006"/>
                </a:lnTo>
                <a:lnTo>
                  <a:pt x="11193" y="7495"/>
                </a:lnTo>
                <a:lnTo>
                  <a:pt x="11193" y="7227"/>
                </a:lnTo>
                <a:lnTo>
                  <a:pt x="11169" y="6984"/>
                </a:lnTo>
                <a:lnTo>
                  <a:pt x="13018" y="6935"/>
                </a:lnTo>
                <a:lnTo>
                  <a:pt x="14867" y="6838"/>
                </a:lnTo>
                <a:close/>
                <a:moveTo>
                  <a:pt x="11193" y="10755"/>
                </a:moveTo>
                <a:lnTo>
                  <a:pt x="11315" y="10804"/>
                </a:lnTo>
                <a:lnTo>
                  <a:pt x="11436" y="10828"/>
                </a:lnTo>
                <a:lnTo>
                  <a:pt x="11193" y="11218"/>
                </a:lnTo>
                <a:lnTo>
                  <a:pt x="11193" y="10755"/>
                </a:lnTo>
                <a:close/>
                <a:moveTo>
                  <a:pt x="3626" y="10780"/>
                </a:moveTo>
                <a:lnTo>
                  <a:pt x="3358" y="10999"/>
                </a:lnTo>
                <a:lnTo>
                  <a:pt x="3139" y="11266"/>
                </a:lnTo>
                <a:lnTo>
                  <a:pt x="3115" y="11291"/>
                </a:lnTo>
                <a:lnTo>
                  <a:pt x="3115" y="10950"/>
                </a:lnTo>
                <a:lnTo>
                  <a:pt x="3090" y="10901"/>
                </a:lnTo>
                <a:lnTo>
                  <a:pt x="3066" y="10853"/>
                </a:lnTo>
                <a:lnTo>
                  <a:pt x="2993" y="10804"/>
                </a:lnTo>
                <a:lnTo>
                  <a:pt x="3115" y="10804"/>
                </a:lnTo>
                <a:lnTo>
                  <a:pt x="3626" y="10780"/>
                </a:lnTo>
                <a:close/>
                <a:moveTo>
                  <a:pt x="8297" y="6960"/>
                </a:moveTo>
                <a:lnTo>
                  <a:pt x="9465" y="6984"/>
                </a:lnTo>
                <a:lnTo>
                  <a:pt x="10731" y="6984"/>
                </a:lnTo>
                <a:lnTo>
                  <a:pt x="10706" y="7179"/>
                </a:lnTo>
                <a:lnTo>
                  <a:pt x="10706" y="7398"/>
                </a:lnTo>
                <a:lnTo>
                  <a:pt x="10706" y="7811"/>
                </a:lnTo>
                <a:lnTo>
                  <a:pt x="10706" y="9539"/>
                </a:lnTo>
                <a:lnTo>
                  <a:pt x="10682" y="12824"/>
                </a:lnTo>
                <a:lnTo>
                  <a:pt x="10658" y="19199"/>
                </a:lnTo>
                <a:lnTo>
                  <a:pt x="9782" y="19223"/>
                </a:lnTo>
                <a:lnTo>
                  <a:pt x="8151" y="19247"/>
                </a:lnTo>
                <a:lnTo>
                  <a:pt x="8151" y="17714"/>
                </a:lnTo>
                <a:lnTo>
                  <a:pt x="8151" y="16157"/>
                </a:lnTo>
                <a:lnTo>
                  <a:pt x="8176" y="13091"/>
                </a:lnTo>
                <a:lnTo>
                  <a:pt x="8249" y="9831"/>
                </a:lnTo>
                <a:lnTo>
                  <a:pt x="8273" y="8103"/>
                </a:lnTo>
                <a:lnTo>
                  <a:pt x="8297" y="7519"/>
                </a:lnTo>
                <a:lnTo>
                  <a:pt x="8297" y="6960"/>
                </a:lnTo>
                <a:close/>
                <a:moveTo>
                  <a:pt x="11753" y="10853"/>
                </a:moveTo>
                <a:lnTo>
                  <a:pt x="11996" y="10877"/>
                </a:lnTo>
                <a:lnTo>
                  <a:pt x="11801" y="11169"/>
                </a:lnTo>
                <a:lnTo>
                  <a:pt x="11607" y="11485"/>
                </a:lnTo>
                <a:lnTo>
                  <a:pt x="11412" y="11802"/>
                </a:lnTo>
                <a:lnTo>
                  <a:pt x="11339" y="11996"/>
                </a:lnTo>
                <a:lnTo>
                  <a:pt x="11315" y="12094"/>
                </a:lnTo>
                <a:lnTo>
                  <a:pt x="11315" y="12167"/>
                </a:lnTo>
                <a:lnTo>
                  <a:pt x="11339" y="12215"/>
                </a:lnTo>
                <a:lnTo>
                  <a:pt x="11363" y="12240"/>
                </a:lnTo>
                <a:lnTo>
                  <a:pt x="11388" y="12264"/>
                </a:lnTo>
                <a:lnTo>
                  <a:pt x="11436" y="12240"/>
                </a:lnTo>
                <a:lnTo>
                  <a:pt x="11509" y="12191"/>
                </a:lnTo>
                <a:lnTo>
                  <a:pt x="11582" y="12118"/>
                </a:lnTo>
                <a:lnTo>
                  <a:pt x="11680" y="11948"/>
                </a:lnTo>
                <a:lnTo>
                  <a:pt x="11850" y="11607"/>
                </a:lnTo>
                <a:lnTo>
                  <a:pt x="11996" y="11242"/>
                </a:lnTo>
                <a:lnTo>
                  <a:pt x="12142" y="10877"/>
                </a:lnTo>
                <a:lnTo>
                  <a:pt x="12434" y="10901"/>
                </a:lnTo>
                <a:lnTo>
                  <a:pt x="12142" y="11364"/>
                </a:lnTo>
                <a:lnTo>
                  <a:pt x="11972" y="11680"/>
                </a:lnTo>
                <a:lnTo>
                  <a:pt x="11899" y="11850"/>
                </a:lnTo>
                <a:lnTo>
                  <a:pt x="11899" y="11948"/>
                </a:lnTo>
                <a:lnTo>
                  <a:pt x="11899" y="12021"/>
                </a:lnTo>
                <a:lnTo>
                  <a:pt x="11923" y="12069"/>
                </a:lnTo>
                <a:lnTo>
                  <a:pt x="12020" y="12069"/>
                </a:lnTo>
                <a:lnTo>
                  <a:pt x="12093" y="12021"/>
                </a:lnTo>
                <a:lnTo>
                  <a:pt x="12142" y="11972"/>
                </a:lnTo>
                <a:lnTo>
                  <a:pt x="12239" y="11826"/>
                </a:lnTo>
                <a:lnTo>
                  <a:pt x="12385" y="11485"/>
                </a:lnTo>
                <a:lnTo>
                  <a:pt x="12507" y="11193"/>
                </a:lnTo>
                <a:lnTo>
                  <a:pt x="12604" y="10901"/>
                </a:lnTo>
                <a:lnTo>
                  <a:pt x="13115" y="10926"/>
                </a:lnTo>
                <a:lnTo>
                  <a:pt x="12872" y="11218"/>
                </a:lnTo>
                <a:lnTo>
                  <a:pt x="12629" y="11534"/>
                </a:lnTo>
                <a:lnTo>
                  <a:pt x="12410" y="11826"/>
                </a:lnTo>
                <a:lnTo>
                  <a:pt x="12337" y="11996"/>
                </a:lnTo>
                <a:lnTo>
                  <a:pt x="12312" y="12094"/>
                </a:lnTo>
                <a:lnTo>
                  <a:pt x="12312" y="12167"/>
                </a:lnTo>
                <a:lnTo>
                  <a:pt x="12337" y="12240"/>
                </a:lnTo>
                <a:lnTo>
                  <a:pt x="12410" y="12240"/>
                </a:lnTo>
                <a:lnTo>
                  <a:pt x="12483" y="12215"/>
                </a:lnTo>
                <a:lnTo>
                  <a:pt x="12556" y="12167"/>
                </a:lnTo>
                <a:lnTo>
                  <a:pt x="12653" y="12045"/>
                </a:lnTo>
                <a:lnTo>
                  <a:pt x="12799" y="11753"/>
                </a:lnTo>
                <a:lnTo>
                  <a:pt x="12993" y="11364"/>
                </a:lnTo>
                <a:lnTo>
                  <a:pt x="13188" y="10950"/>
                </a:lnTo>
                <a:lnTo>
                  <a:pt x="13188" y="10926"/>
                </a:lnTo>
                <a:lnTo>
                  <a:pt x="13796" y="10926"/>
                </a:lnTo>
                <a:lnTo>
                  <a:pt x="13650" y="11145"/>
                </a:lnTo>
                <a:lnTo>
                  <a:pt x="13504" y="11364"/>
                </a:lnTo>
                <a:lnTo>
                  <a:pt x="13261" y="11704"/>
                </a:lnTo>
                <a:lnTo>
                  <a:pt x="13164" y="11899"/>
                </a:lnTo>
                <a:lnTo>
                  <a:pt x="13091" y="12094"/>
                </a:lnTo>
                <a:lnTo>
                  <a:pt x="13091" y="12142"/>
                </a:lnTo>
                <a:lnTo>
                  <a:pt x="13115" y="12167"/>
                </a:lnTo>
                <a:lnTo>
                  <a:pt x="13164" y="12167"/>
                </a:lnTo>
                <a:lnTo>
                  <a:pt x="13188" y="12142"/>
                </a:lnTo>
                <a:lnTo>
                  <a:pt x="13334" y="12021"/>
                </a:lnTo>
                <a:lnTo>
                  <a:pt x="13431" y="11875"/>
                </a:lnTo>
                <a:lnTo>
                  <a:pt x="13626" y="11558"/>
                </a:lnTo>
                <a:lnTo>
                  <a:pt x="13821" y="11266"/>
                </a:lnTo>
                <a:lnTo>
                  <a:pt x="13918" y="11096"/>
                </a:lnTo>
                <a:lnTo>
                  <a:pt x="13991" y="10950"/>
                </a:lnTo>
                <a:lnTo>
                  <a:pt x="14259" y="10950"/>
                </a:lnTo>
                <a:lnTo>
                  <a:pt x="14064" y="11218"/>
                </a:lnTo>
                <a:lnTo>
                  <a:pt x="13796" y="11583"/>
                </a:lnTo>
                <a:lnTo>
                  <a:pt x="13675" y="11753"/>
                </a:lnTo>
                <a:lnTo>
                  <a:pt x="13626" y="11875"/>
                </a:lnTo>
                <a:lnTo>
                  <a:pt x="13602" y="11972"/>
                </a:lnTo>
                <a:lnTo>
                  <a:pt x="13626" y="11996"/>
                </a:lnTo>
                <a:lnTo>
                  <a:pt x="13626" y="12021"/>
                </a:lnTo>
                <a:lnTo>
                  <a:pt x="13675" y="12045"/>
                </a:lnTo>
                <a:lnTo>
                  <a:pt x="13699" y="12045"/>
                </a:lnTo>
                <a:lnTo>
                  <a:pt x="13845" y="11923"/>
                </a:lnTo>
                <a:lnTo>
                  <a:pt x="13942" y="11777"/>
                </a:lnTo>
                <a:lnTo>
                  <a:pt x="14137" y="11485"/>
                </a:lnTo>
                <a:lnTo>
                  <a:pt x="14307" y="11218"/>
                </a:lnTo>
                <a:lnTo>
                  <a:pt x="14453" y="10950"/>
                </a:lnTo>
                <a:lnTo>
                  <a:pt x="15086" y="10950"/>
                </a:lnTo>
                <a:lnTo>
                  <a:pt x="14697" y="11412"/>
                </a:lnTo>
                <a:lnTo>
                  <a:pt x="14405" y="11753"/>
                </a:lnTo>
                <a:lnTo>
                  <a:pt x="14259" y="11948"/>
                </a:lnTo>
                <a:lnTo>
                  <a:pt x="14210" y="12045"/>
                </a:lnTo>
                <a:lnTo>
                  <a:pt x="14161" y="12142"/>
                </a:lnTo>
                <a:lnTo>
                  <a:pt x="14161" y="12191"/>
                </a:lnTo>
                <a:lnTo>
                  <a:pt x="14210" y="12240"/>
                </a:lnTo>
                <a:lnTo>
                  <a:pt x="14283" y="12240"/>
                </a:lnTo>
                <a:lnTo>
                  <a:pt x="14380" y="12191"/>
                </a:lnTo>
                <a:lnTo>
                  <a:pt x="14453" y="12118"/>
                </a:lnTo>
                <a:lnTo>
                  <a:pt x="14624" y="11972"/>
                </a:lnTo>
                <a:lnTo>
                  <a:pt x="14867" y="11607"/>
                </a:lnTo>
                <a:lnTo>
                  <a:pt x="15062" y="11291"/>
                </a:lnTo>
                <a:lnTo>
                  <a:pt x="15208" y="10950"/>
                </a:lnTo>
                <a:lnTo>
                  <a:pt x="15597" y="10926"/>
                </a:lnTo>
                <a:lnTo>
                  <a:pt x="15597" y="10926"/>
                </a:lnTo>
                <a:lnTo>
                  <a:pt x="15183" y="11412"/>
                </a:lnTo>
                <a:lnTo>
                  <a:pt x="15013" y="11656"/>
                </a:lnTo>
                <a:lnTo>
                  <a:pt x="14940" y="11802"/>
                </a:lnTo>
                <a:lnTo>
                  <a:pt x="14891" y="11923"/>
                </a:lnTo>
                <a:lnTo>
                  <a:pt x="14891" y="11972"/>
                </a:lnTo>
                <a:lnTo>
                  <a:pt x="14891" y="11996"/>
                </a:lnTo>
                <a:lnTo>
                  <a:pt x="14940" y="11996"/>
                </a:lnTo>
                <a:lnTo>
                  <a:pt x="14964" y="11972"/>
                </a:lnTo>
                <a:lnTo>
                  <a:pt x="15086" y="11875"/>
                </a:lnTo>
                <a:lnTo>
                  <a:pt x="15183" y="11753"/>
                </a:lnTo>
                <a:lnTo>
                  <a:pt x="15378" y="11485"/>
                </a:lnTo>
                <a:lnTo>
                  <a:pt x="15694" y="10926"/>
                </a:lnTo>
                <a:lnTo>
                  <a:pt x="15743" y="10926"/>
                </a:lnTo>
                <a:lnTo>
                  <a:pt x="15743" y="11218"/>
                </a:lnTo>
                <a:lnTo>
                  <a:pt x="15573" y="11388"/>
                </a:lnTo>
                <a:lnTo>
                  <a:pt x="15427" y="11607"/>
                </a:lnTo>
                <a:lnTo>
                  <a:pt x="15354" y="11729"/>
                </a:lnTo>
                <a:lnTo>
                  <a:pt x="15256" y="11850"/>
                </a:lnTo>
                <a:lnTo>
                  <a:pt x="15208" y="11996"/>
                </a:lnTo>
                <a:lnTo>
                  <a:pt x="15208" y="12069"/>
                </a:lnTo>
                <a:lnTo>
                  <a:pt x="15232" y="12142"/>
                </a:lnTo>
                <a:lnTo>
                  <a:pt x="15256" y="12167"/>
                </a:lnTo>
                <a:lnTo>
                  <a:pt x="15305" y="12167"/>
                </a:lnTo>
                <a:lnTo>
                  <a:pt x="15402" y="12094"/>
                </a:lnTo>
                <a:lnTo>
                  <a:pt x="15475" y="11996"/>
                </a:lnTo>
                <a:lnTo>
                  <a:pt x="15573" y="11753"/>
                </a:lnTo>
                <a:lnTo>
                  <a:pt x="15767" y="11461"/>
                </a:lnTo>
                <a:lnTo>
                  <a:pt x="15792" y="14600"/>
                </a:lnTo>
                <a:lnTo>
                  <a:pt x="15816" y="16157"/>
                </a:lnTo>
                <a:lnTo>
                  <a:pt x="15816" y="17714"/>
                </a:lnTo>
                <a:lnTo>
                  <a:pt x="15792" y="18177"/>
                </a:lnTo>
                <a:lnTo>
                  <a:pt x="15792" y="18396"/>
                </a:lnTo>
                <a:lnTo>
                  <a:pt x="15743" y="18590"/>
                </a:lnTo>
                <a:lnTo>
                  <a:pt x="15670" y="18785"/>
                </a:lnTo>
                <a:lnTo>
                  <a:pt x="15548" y="18955"/>
                </a:lnTo>
                <a:lnTo>
                  <a:pt x="15475" y="19028"/>
                </a:lnTo>
                <a:lnTo>
                  <a:pt x="15402" y="19101"/>
                </a:lnTo>
                <a:lnTo>
                  <a:pt x="15281" y="19150"/>
                </a:lnTo>
                <a:lnTo>
                  <a:pt x="15183" y="19199"/>
                </a:lnTo>
                <a:lnTo>
                  <a:pt x="14964" y="19247"/>
                </a:lnTo>
                <a:lnTo>
                  <a:pt x="14770" y="19272"/>
                </a:lnTo>
                <a:lnTo>
                  <a:pt x="14332" y="19272"/>
                </a:lnTo>
                <a:lnTo>
                  <a:pt x="13869" y="19247"/>
                </a:lnTo>
                <a:lnTo>
                  <a:pt x="13456" y="19223"/>
                </a:lnTo>
                <a:lnTo>
                  <a:pt x="11169" y="19199"/>
                </a:lnTo>
                <a:lnTo>
                  <a:pt x="11193" y="16109"/>
                </a:lnTo>
                <a:lnTo>
                  <a:pt x="11193" y="13018"/>
                </a:lnTo>
                <a:lnTo>
                  <a:pt x="11193" y="11656"/>
                </a:lnTo>
                <a:lnTo>
                  <a:pt x="11266" y="11461"/>
                </a:lnTo>
                <a:lnTo>
                  <a:pt x="11388" y="11145"/>
                </a:lnTo>
                <a:lnTo>
                  <a:pt x="11509" y="10853"/>
                </a:lnTo>
                <a:close/>
                <a:moveTo>
                  <a:pt x="5621" y="10755"/>
                </a:moveTo>
                <a:lnTo>
                  <a:pt x="6059" y="10780"/>
                </a:lnTo>
                <a:lnTo>
                  <a:pt x="5961" y="10901"/>
                </a:lnTo>
                <a:lnTo>
                  <a:pt x="5864" y="11023"/>
                </a:lnTo>
                <a:lnTo>
                  <a:pt x="5694" y="11291"/>
                </a:lnTo>
                <a:lnTo>
                  <a:pt x="5499" y="11631"/>
                </a:lnTo>
                <a:lnTo>
                  <a:pt x="5426" y="11802"/>
                </a:lnTo>
                <a:lnTo>
                  <a:pt x="5426" y="11875"/>
                </a:lnTo>
                <a:lnTo>
                  <a:pt x="5426" y="11972"/>
                </a:lnTo>
                <a:lnTo>
                  <a:pt x="5475" y="12021"/>
                </a:lnTo>
                <a:lnTo>
                  <a:pt x="5523" y="12021"/>
                </a:lnTo>
                <a:lnTo>
                  <a:pt x="5596" y="11996"/>
                </a:lnTo>
                <a:lnTo>
                  <a:pt x="5669" y="11948"/>
                </a:lnTo>
                <a:lnTo>
                  <a:pt x="5791" y="11777"/>
                </a:lnTo>
                <a:lnTo>
                  <a:pt x="5961" y="11437"/>
                </a:lnTo>
                <a:lnTo>
                  <a:pt x="6107" y="11120"/>
                </a:lnTo>
                <a:lnTo>
                  <a:pt x="6180" y="10950"/>
                </a:lnTo>
                <a:lnTo>
                  <a:pt x="6229" y="10780"/>
                </a:lnTo>
                <a:lnTo>
                  <a:pt x="6667" y="10804"/>
                </a:lnTo>
                <a:lnTo>
                  <a:pt x="6448" y="11072"/>
                </a:lnTo>
                <a:lnTo>
                  <a:pt x="6278" y="11364"/>
                </a:lnTo>
                <a:lnTo>
                  <a:pt x="6205" y="11534"/>
                </a:lnTo>
                <a:lnTo>
                  <a:pt x="6156" y="11704"/>
                </a:lnTo>
                <a:lnTo>
                  <a:pt x="6107" y="11875"/>
                </a:lnTo>
                <a:lnTo>
                  <a:pt x="6107" y="11948"/>
                </a:lnTo>
                <a:lnTo>
                  <a:pt x="6132" y="12021"/>
                </a:lnTo>
                <a:lnTo>
                  <a:pt x="6156" y="12069"/>
                </a:lnTo>
                <a:lnTo>
                  <a:pt x="6253" y="12069"/>
                </a:lnTo>
                <a:lnTo>
                  <a:pt x="6326" y="11948"/>
                </a:lnTo>
                <a:lnTo>
                  <a:pt x="6375" y="11826"/>
                </a:lnTo>
                <a:lnTo>
                  <a:pt x="6448" y="11534"/>
                </a:lnTo>
                <a:lnTo>
                  <a:pt x="6594" y="11169"/>
                </a:lnTo>
                <a:lnTo>
                  <a:pt x="6764" y="10804"/>
                </a:lnTo>
                <a:lnTo>
                  <a:pt x="7129" y="10828"/>
                </a:lnTo>
                <a:lnTo>
                  <a:pt x="6813" y="11242"/>
                </a:lnTo>
                <a:lnTo>
                  <a:pt x="6545" y="11607"/>
                </a:lnTo>
                <a:lnTo>
                  <a:pt x="6424" y="11802"/>
                </a:lnTo>
                <a:lnTo>
                  <a:pt x="6399" y="11899"/>
                </a:lnTo>
                <a:lnTo>
                  <a:pt x="6375" y="11996"/>
                </a:lnTo>
                <a:lnTo>
                  <a:pt x="6399" y="12045"/>
                </a:lnTo>
                <a:lnTo>
                  <a:pt x="6424" y="12069"/>
                </a:lnTo>
                <a:lnTo>
                  <a:pt x="6472" y="12094"/>
                </a:lnTo>
                <a:lnTo>
                  <a:pt x="6521" y="12069"/>
                </a:lnTo>
                <a:lnTo>
                  <a:pt x="6594" y="12045"/>
                </a:lnTo>
                <a:lnTo>
                  <a:pt x="6667" y="11972"/>
                </a:lnTo>
                <a:lnTo>
                  <a:pt x="6789" y="11826"/>
                </a:lnTo>
                <a:lnTo>
                  <a:pt x="6983" y="11485"/>
                </a:lnTo>
                <a:lnTo>
                  <a:pt x="7178" y="11169"/>
                </a:lnTo>
                <a:lnTo>
                  <a:pt x="7348" y="10853"/>
                </a:lnTo>
                <a:lnTo>
                  <a:pt x="7640" y="10877"/>
                </a:lnTo>
                <a:lnTo>
                  <a:pt x="7470" y="11072"/>
                </a:lnTo>
                <a:lnTo>
                  <a:pt x="7324" y="11291"/>
                </a:lnTo>
                <a:lnTo>
                  <a:pt x="7227" y="11437"/>
                </a:lnTo>
                <a:lnTo>
                  <a:pt x="7129" y="11607"/>
                </a:lnTo>
                <a:lnTo>
                  <a:pt x="7056" y="11777"/>
                </a:lnTo>
                <a:lnTo>
                  <a:pt x="7056" y="11850"/>
                </a:lnTo>
                <a:lnTo>
                  <a:pt x="7056" y="11948"/>
                </a:lnTo>
                <a:lnTo>
                  <a:pt x="7081" y="11996"/>
                </a:lnTo>
                <a:lnTo>
                  <a:pt x="7154" y="11996"/>
                </a:lnTo>
                <a:lnTo>
                  <a:pt x="7227" y="11948"/>
                </a:lnTo>
                <a:lnTo>
                  <a:pt x="7275" y="11923"/>
                </a:lnTo>
                <a:lnTo>
                  <a:pt x="7373" y="11802"/>
                </a:lnTo>
                <a:lnTo>
                  <a:pt x="7519" y="11510"/>
                </a:lnTo>
                <a:lnTo>
                  <a:pt x="7616" y="11266"/>
                </a:lnTo>
                <a:lnTo>
                  <a:pt x="7713" y="11047"/>
                </a:lnTo>
                <a:lnTo>
                  <a:pt x="7713" y="11047"/>
                </a:lnTo>
                <a:lnTo>
                  <a:pt x="7689" y="11510"/>
                </a:lnTo>
                <a:lnTo>
                  <a:pt x="7543" y="11753"/>
                </a:lnTo>
                <a:lnTo>
                  <a:pt x="7397" y="11996"/>
                </a:lnTo>
                <a:lnTo>
                  <a:pt x="7373" y="12069"/>
                </a:lnTo>
                <a:lnTo>
                  <a:pt x="7397" y="12118"/>
                </a:lnTo>
                <a:lnTo>
                  <a:pt x="7421" y="12167"/>
                </a:lnTo>
                <a:lnTo>
                  <a:pt x="7470" y="12191"/>
                </a:lnTo>
                <a:lnTo>
                  <a:pt x="7567" y="12191"/>
                </a:lnTo>
                <a:lnTo>
                  <a:pt x="7616" y="12167"/>
                </a:lnTo>
                <a:lnTo>
                  <a:pt x="7640" y="12094"/>
                </a:lnTo>
                <a:lnTo>
                  <a:pt x="7689" y="11948"/>
                </a:lnTo>
                <a:lnTo>
                  <a:pt x="7665" y="12897"/>
                </a:lnTo>
                <a:lnTo>
                  <a:pt x="7665" y="14478"/>
                </a:lnTo>
                <a:lnTo>
                  <a:pt x="7665" y="16084"/>
                </a:lnTo>
                <a:lnTo>
                  <a:pt x="7713" y="19272"/>
                </a:lnTo>
                <a:lnTo>
                  <a:pt x="6083" y="19320"/>
                </a:lnTo>
                <a:lnTo>
                  <a:pt x="4356" y="19418"/>
                </a:lnTo>
                <a:lnTo>
                  <a:pt x="3918" y="19418"/>
                </a:lnTo>
                <a:lnTo>
                  <a:pt x="3723" y="19393"/>
                </a:lnTo>
                <a:lnTo>
                  <a:pt x="3528" y="19296"/>
                </a:lnTo>
                <a:lnTo>
                  <a:pt x="3431" y="19223"/>
                </a:lnTo>
                <a:lnTo>
                  <a:pt x="3358" y="19101"/>
                </a:lnTo>
                <a:lnTo>
                  <a:pt x="3309" y="18980"/>
                </a:lnTo>
                <a:lnTo>
                  <a:pt x="3285" y="18809"/>
                </a:lnTo>
                <a:lnTo>
                  <a:pt x="3285" y="18493"/>
                </a:lnTo>
                <a:lnTo>
                  <a:pt x="3285" y="18225"/>
                </a:lnTo>
                <a:lnTo>
                  <a:pt x="3236" y="15062"/>
                </a:lnTo>
                <a:lnTo>
                  <a:pt x="3139" y="11899"/>
                </a:lnTo>
                <a:lnTo>
                  <a:pt x="3236" y="11729"/>
                </a:lnTo>
                <a:lnTo>
                  <a:pt x="3309" y="11558"/>
                </a:lnTo>
                <a:lnTo>
                  <a:pt x="3553" y="11169"/>
                </a:lnTo>
                <a:lnTo>
                  <a:pt x="3796" y="10804"/>
                </a:lnTo>
                <a:lnTo>
                  <a:pt x="3796" y="10780"/>
                </a:lnTo>
                <a:lnTo>
                  <a:pt x="4088" y="10755"/>
                </a:lnTo>
                <a:lnTo>
                  <a:pt x="3942" y="10853"/>
                </a:lnTo>
                <a:lnTo>
                  <a:pt x="3820" y="10974"/>
                </a:lnTo>
                <a:lnTo>
                  <a:pt x="3699" y="11120"/>
                </a:lnTo>
                <a:lnTo>
                  <a:pt x="3577" y="11242"/>
                </a:lnTo>
                <a:lnTo>
                  <a:pt x="3455" y="11437"/>
                </a:lnTo>
                <a:lnTo>
                  <a:pt x="3309" y="11680"/>
                </a:lnTo>
                <a:lnTo>
                  <a:pt x="3236" y="11802"/>
                </a:lnTo>
                <a:lnTo>
                  <a:pt x="3212" y="11923"/>
                </a:lnTo>
                <a:lnTo>
                  <a:pt x="3212" y="12045"/>
                </a:lnTo>
                <a:lnTo>
                  <a:pt x="3261" y="12142"/>
                </a:lnTo>
                <a:lnTo>
                  <a:pt x="3309" y="12191"/>
                </a:lnTo>
                <a:lnTo>
                  <a:pt x="3358" y="12191"/>
                </a:lnTo>
                <a:lnTo>
                  <a:pt x="3455" y="12142"/>
                </a:lnTo>
                <a:lnTo>
                  <a:pt x="3504" y="12094"/>
                </a:lnTo>
                <a:lnTo>
                  <a:pt x="3626" y="11923"/>
                </a:lnTo>
                <a:lnTo>
                  <a:pt x="3796" y="11583"/>
                </a:lnTo>
                <a:lnTo>
                  <a:pt x="3918" y="11364"/>
                </a:lnTo>
                <a:lnTo>
                  <a:pt x="4064" y="11169"/>
                </a:lnTo>
                <a:lnTo>
                  <a:pt x="4234" y="10974"/>
                </a:lnTo>
                <a:lnTo>
                  <a:pt x="4356" y="10755"/>
                </a:lnTo>
                <a:lnTo>
                  <a:pt x="4745" y="10755"/>
                </a:lnTo>
                <a:lnTo>
                  <a:pt x="4526" y="10974"/>
                </a:lnTo>
                <a:lnTo>
                  <a:pt x="4331" y="11193"/>
                </a:lnTo>
                <a:lnTo>
                  <a:pt x="4185" y="11339"/>
                </a:lnTo>
                <a:lnTo>
                  <a:pt x="4064" y="11510"/>
                </a:lnTo>
                <a:lnTo>
                  <a:pt x="3966" y="11680"/>
                </a:lnTo>
                <a:lnTo>
                  <a:pt x="3942" y="11777"/>
                </a:lnTo>
                <a:lnTo>
                  <a:pt x="3918" y="11875"/>
                </a:lnTo>
                <a:lnTo>
                  <a:pt x="3942" y="11923"/>
                </a:lnTo>
                <a:lnTo>
                  <a:pt x="3991" y="11972"/>
                </a:lnTo>
                <a:lnTo>
                  <a:pt x="4039" y="12021"/>
                </a:lnTo>
                <a:lnTo>
                  <a:pt x="4112" y="11996"/>
                </a:lnTo>
                <a:lnTo>
                  <a:pt x="4210" y="11972"/>
                </a:lnTo>
                <a:lnTo>
                  <a:pt x="4283" y="11923"/>
                </a:lnTo>
                <a:lnTo>
                  <a:pt x="4429" y="11777"/>
                </a:lnTo>
                <a:lnTo>
                  <a:pt x="4526" y="11607"/>
                </a:lnTo>
                <a:lnTo>
                  <a:pt x="4648" y="11437"/>
                </a:lnTo>
                <a:lnTo>
                  <a:pt x="4842" y="11120"/>
                </a:lnTo>
                <a:lnTo>
                  <a:pt x="4939" y="10926"/>
                </a:lnTo>
                <a:lnTo>
                  <a:pt x="5012" y="10755"/>
                </a:lnTo>
                <a:lnTo>
                  <a:pt x="5475" y="10755"/>
                </a:lnTo>
                <a:lnTo>
                  <a:pt x="5061" y="11291"/>
                </a:lnTo>
                <a:lnTo>
                  <a:pt x="4842" y="11558"/>
                </a:lnTo>
                <a:lnTo>
                  <a:pt x="4745" y="11729"/>
                </a:lnTo>
                <a:lnTo>
                  <a:pt x="4721" y="11802"/>
                </a:lnTo>
                <a:lnTo>
                  <a:pt x="4721" y="11875"/>
                </a:lnTo>
                <a:lnTo>
                  <a:pt x="4721" y="11923"/>
                </a:lnTo>
                <a:lnTo>
                  <a:pt x="4769" y="11972"/>
                </a:lnTo>
                <a:lnTo>
                  <a:pt x="4842" y="11972"/>
                </a:lnTo>
                <a:lnTo>
                  <a:pt x="4915" y="11948"/>
                </a:lnTo>
                <a:lnTo>
                  <a:pt x="4988" y="11899"/>
                </a:lnTo>
                <a:lnTo>
                  <a:pt x="5134" y="11753"/>
                </a:lnTo>
                <a:lnTo>
                  <a:pt x="5231" y="11583"/>
                </a:lnTo>
                <a:lnTo>
                  <a:pt x="5304" y="11437"/>
                </a:lnTo>
                <a:lnTo>
                  <a:pt x="5475" y="11096"/>
                </a:lnTo>
                <a:lnTo>
                  <a:pt x="5621" y="10755"/>
                </a:lnTo>
                <a:close/>
                <a:moveTo>
                  <a:pt x="12458" y="1"/>
                </a:moveTo>
                <a:lnTo>
                  <a:pt x="12166" y="49"/>
                </a:lnTo>
                <a:lnTo>
                  <a:pt x="11874" y="98"/>
                </a:lnTo>
                <a:lnTo>
                  <a:pt x="11582" y="171"/>
                </a:lnTo>
                <a:lnTo>
                  <a:pt x="11315" y="293"/>
                </a:lnTo>
                <a:lnTo>
                  <a:pt x="11047" y="414"/>
                </a:lnTo>
                <a:lnTo>
                  <a:pt x="10779" y="585"/>
                </a:lnTo>
                <a:lnTo>
                  <a:pt x="10536" y="755"/>
                </a:lnTo>
                <a:lnTo>
                  <a:pt x="10317" y="950"/>
                </a:lnTo>
                <a:lnTo>
                  <a:pt x="10098" y="1144"/>
                </a:lnTo>
                <a:lnTo>
                  <a:pt x="9903" y="1363"/>
                </a:lnTo>
                <a:lnTo>
                  <a:pt x="9733" y="1606"/>
                </a:lnTo>
                <a:lnTo>
                  <a:pt x="9611" y="1825"/>
                </a:lnTo>
                <a:lnTo>
                  <a:pt x="9490" y="2069"/>
                </a:lnTo>
                <a:lnTo>
                  <a:pt x="9368" y="2288"/>
                </a:lnTo>
                <a:lnTo>
                  <a:pt x="9295" y="2531"/>
                </a:lnTo>
                <a:lnTo>
                  <a:pt x="9222" y="2799"/>
                </a:lnTo>
                <a:lnTo>
                  <a:pt x="9173" y="3042"/>
                </a:lnTo>
                <a:lnTo>
                  <a:pt x="9076" y="3553"/>
                </a:lnTo>
                <a:lnTo>
                  <a:pt x="9076" y="3504"/>
                </a:lnTo>
                <a:lnTo>
                  <a:pt x="8954" y="3188"/>
                </a:lnTo>
                <a:lnTo>
                  <a:pt x="8833" y="2896"/>
                </a:lnTo>
                <a:lnTo>
                  <a:pt x="8687" y="2604"/>
                </a:lnTo>
                <a:lnTo>
                  <a:pt x="8516" y="2312"/>
                </a:lnTo>
                <a:lnTo>
                  <a:pt x="8346" y="2044"/>
                </a:lnTo>
                <a:lnTo>
                  <a:pt x="8151" y="1777"/>
                </a:lnTo>
                <a:lnTo>
                  <a:pt x="7957" y="1533"/>
                </a:lnTo>
                <a:lnTo>
                  <a:pt x="7738" y="1290"/>
                </a:lnTo>
                <a:lnTo>
                  <a:pt x="7519" y="1095"/>
                </a:lnTo>
                <a:lnTo>
                  <a:pt x="7300" y="901"/>
                </a:lnTo>
                <a:lnTo>
                  <a:pt x="7081" y="755"/>
                </a:lnTo>
                <a:lnTo>
                  <a:pt x="6813" y="585"/>
                </a:lnTo>
                <a:lnTo>
                  <a:pt x="6570" y="463"/>
                </a:lnTo>
                <a:lnTo>
                  <a:pt x="6302" y="341"/>
                </a:lnTo>
                <a:lnTo>
                  <a:pt x="6010" y="268"/>
                </a:lnTo>
                <a:lnTo>
                  <a:pt x="5742" y="195"/>
                </a:lnTo>
                <a:lnTo>
                  <a:pt x="5450" y="147"/>
                </a:lnTo>
                <a:lnTo>
                  <a:pt x="5183" y="147"/>
                </a:lnTo>
                <a:lnTo>
                  <a:pt x="4891" y="171"/>
                </a:lnTo>
                <a:lnTo>
                  <a:pt x="4623" y="220"/>
                </a:lnTo>
                <a:lnTo>
                  <a:pt x="4356" y="293"/>
                </a:lnTo>
                <a:lnTo>
                  <a:pt x="4112" y="414"/>
                </a:lnTo>
                <a:lnTo>
                  <a:pt x="3869" y="585"/>
                </a:lnTo>
                <a:lnTo>
                  <a:pt x="3626" y="779"/>
                </a:lnTo>
                <a:lnTo>
                  <a:pt x="3431" y="998"/>
                </a:lnTo>
                <a:lnTo>
                  <a:pt x="3285" y="1241"/>
                </a:lnTo>
                <a:lnTo>
                  <a:pt x="3163" y="1485"/>
                </a:lnTo>
                <a:lnTo>
                  <a:pt x="3090" y="1728"/>
                </a:lnTo>
                <a:lnTo>
                  <a:pt x="3042" y="1996"/>
                </a:lnTo>
                <a:lnTo>
                  <a:pt x="3042" y="2263"/>
                </a:lnTo>
                <a:lnTo>
                  <a:pt x="3066" y="2531"/>
                </a:lnTo>
                <a:lnTo>
                  <a:pt x="3115" y="2799"/>
                </a:lnTo>
                <a:lnTo>
                  <a:pt x="3212" y="3066"/>
                </a:lnTo>
                <a:lnTo>
                  <a:pt x="3309" y="3334"/>
                </a:lnTo>
                <a:lnTo>
                  <a:pt x="3431" y="3577"/>
                </a:lnTo>
                <a:lnTo>
                  <a:pt x="3577" y="3821"/>
                </a:lnTo>
                <a:lnTo>
                  <a:pt x="3723" y="4064"/>
                </a:lnTo>
                <a:lnTo>
                  <a:pt x="3893" y="4283"/>
                </a:lnTo>
                <a:lnTo>
                  <a:pt x="4088" y="4478"/>
                </a:lnTo>
                <a:lnTo>
                  <a:pt x="4258" y="4648"/>
                </a:lnTo>
                <a:lnTo>
                  <a:pt x="4599" y="4916"/>
                </a:lnTo>
                <a:lnTo>
                  <a:pt x="4939" y="5159"/>
                </a:lnTo>
                <a:lnTo>
                  <a:pt x="5280" y="5402"/>
                </a:lnTo>
                <a:lnTo>
                  <a:pt x="5669" y="5597"/>
                </a:lnTo>
                <a:lnTo>
                  <a:pt x="5426" y="5573"/>
                </a:lnTo>
                <a:lnTo>
                  <a:pt x="4939" y="5475"/>
                </a:lnTo>
                <a:lnTo>
                  <a:pt x="4477" y="5354"/>
                </a:lnTo>
                <a:lnTo>
                  <a:pt x="4015" y="5183"/>
                </a:lnTo>
                <a:lnTo>
                  <a:pt x="3553" y="4989"/>
                </a:lnTo>
                <a:lnTo>
                  <a:pt x="3163" y="4770"/>
                </a:lnTo>
                <a:lnTo>
                  <a:pt x="2798" y="4526"/>
                </a:lnTo>
                <a:lnTo>
                  <a:pt x="2458" y="4259"/>
                </a:lnTo>
                <a:lnTo>
                  <a:pt x="2141" y="3967"/>
                </a:lnTo>
                <a:lnTo>
                  <a:pt x="1874" y="3650"/>
                </a:lnTo>
                <a:lnTo>
                  <a:pt x="1630" y="3285"/>
                </a:lnTo>
                <a:lnTo>
                  <a:pt x="1436" y="2969"/>
                </a:lnTo>
                <a:lnTo>
                  <a:pt x="1338" y="2799"/>
                </a:lnTo>
                <a:lnTo>
                  <a:pt x="1217" y="2653"/>
                </a:lnTo>
                <a:lnTo>
                  <a:pt x="1144" y="2653"/>
                </a:lnTo>
                <a:lnTo>
                  <a:pt x="1119" y="2677"/>
                </a:lnTo>
                <a:lnTo>
                  <a:pt x="1095" y="2701"/>
                </a:lnTo>
                <a:lnTo>
                  <a:pt x="1095" y="2774"/>
                </a:lnTo>
                <a:lnTo>
                  <a:pt x="998" y="2920"/>
                </a:lnTo>
                <a:lnTo>
                  <a:pt x="949" y="3091"/>
                </a:lnTo>
                <a:lnTo>
                  <a:pt x="925" y="3261"/>
                </a:lnTo>
                <a:lnTo>
                  <a:pt x="900" y="3431"/>
                </a:lnTo>
                <a:lnTo>
                  <a:pt x="219" y="3212"/>
                </a:lnTo>
                <a:lnTo>
                  <a:pt x="122" y="3212"/>
                </a:lnTo>
                <a:lnTo>
                  <a:pt x="49" y="3261"/>
                </a:lnTo>
                <a:lnTo>
                  <a:pt x="0" y="3334"/>
                </a:lnTo>
                <a:lnTo>
                  <a:pt x="0" y="3383"/>
                </a:lnTo>
                <a:lnTo>
                  <a:pt x="0" y="3431"/>
                </a:lnTo>
                <a:lnTo>
                  <a:pt x="146" y="3796"/>
                </a:lnTo>
                <a:lnTo>
                  <a:pt x="316" y="4137"/>
                </a:lnTo>
                <a:lnTo>
                  <a:pt x="511" y="4453"/>
                </a:lnTo>
                <a:lnTo>
                  <a:pt x="730" y="4770"/>
                </a:lnTo>
                <a:lnTo>
                  <a:pt x="973" y="5062"/>
                </a:lnTo>
                <a:lnTo>
                  <a:pt x="1241" y="5329"/>
                </a:lnTo>
                <a:lnTo>
                  <a:pt x="1533" y="5597"/>
                </a:lnTo>
                <a:lnTo>
                  <a:pt x="1825" y="5840"/>
                </a:lnTo>
                <a:lnTo>
                  <a:pt x="2068" y="6011"/>
                </a:lnTo>
                <a:lnTo>
                  <a:pt x="2336" y="6157"/>
                </a:lnTo>
                <a:lnTo>
                  <a:pt x="2579" y="6278"/>
                </a:lnTo>
                <a:lnTo>
                  <a:pt x="2871" y="6400"/>
                </a:lnTo>
                <a:lnTo>
                  <a:pt x="2701" y="6473"/>
                </a:lnTo>
                <a:lnTo>
                  <a:pt x="2555" y="6570"/>
                </a:lnTo>
                <a:lnTo>
                  <a:pt x="2409" y="6692"/>
                </a:lnTo>
                <a:lnTo>
                  <a:pt x="2312" y="6838"/>
                </a:lnTo>
                <a:lnTo>
                  <a:pt x="2214" y="6984"/>
                </a:lnTo>
                <a:lnTo>
                  <a:pt x="2141" y="7154"/>
                </a:lnTo>
                <a:lnTo>
                  <a:pt x="2068" y="7325"/>
                </a:lnTo>
                <a:lnTo>
                  <a:pt x="2044" y="7544"/>
                </a:lnTo>
                <a:lnTo>
                  <a:pt x="1971" y="8274"/>
                </a:lnTo>
                <a:lnTo>
                  <a:pt x="1922" y="9052"/>
                </a:lnTo>
                <a:lnTo>
                  <a:pt x="1947" y="9806"/>
                </a:lnTo>
                <a:lnTo>
                  <a:pt x="1971" y="10561"/>
                </a:lnTo>
                <a:lnTo>
                  <a:pt x="1995" y="10634"/>
                </a:lnTo>
                <a:lnTo>
                  <a:pt x="2020" y="10682"/>
                </a:lnTo>
                <a:lnTo>
                  <a:pt x="2044" y="10707"/>
                </a:lnTo>
                <a:lnTo>
                  <a:pt x="2093" y="10731"/>
                </a:lnTo>
                <a:lnTo>
                  <a:pt x="2287" y="10804"/>
                </a:lnTo>
                <a:lnTo>
                  <a:pt x="2482" y="10828"/>
                </a:lnTo>
                <a:lnTo>
                  <a:pt x="2677" y="10828"/>
                </a:lnTo>
                <a:lnTo>
                  <a:pt x="2871" y="10804"/>
                </a:lnTo>
                <a:lnTo>
                  <a:pt x="2823" y="10853"/>
                </a:lnTo>
                <a:lnTo>
                  <a:pt x="2798" y="10950"/>
                </a:lnTo>
                <a:lnTo>
                  <a:pt x="2823" y="14965"/>
                </a:lnTo>
                <a:lnTo>
                  <a:pt x="2847" y="17082"/>
                </a:lnTo>
                <a:lnTo>
                  <a:pt x="2823" y="18031"/>
                </a:lnTo>
                <a:lnTo>
                  <a:pt x="2823" y="18517"/>
                </a:lnTo>
                <a:lnTo>
                  <a:pt x="2847" y="18736"/>
                </a:lnTo>
                <a:lnTo>
                  <a:pt x="2871" y="18980"/>
                </a:lnTo>
                <a:lnTo>
                  <a:pt x="2944" y="19174"/>
                </a:lnTo>
                <a:lnTo>
                  <a:pt x="3017" y="19345"/>
                </a:lnTo>
                <a:lnTo>
                  <a:pt x="3115" y="19466"/>
                </a:lnTo>
                <a:lnTo>
                  <a:pt x="3236" y="19588"/>
                </a:lnTo>
                <a:lnTo>
                  <a:pt x="3358" y="19685"/>
                </a:lnTo>
                <a:lnTo>
                  <a:pt x="3528" y="19758"/>
                </a:lnTo>
                <a:lnTo>
                  <a:pt x="3674" y="19807"/>
                </a:lnTo>
                <a:lnTo>
                  <a:pt x="3845" y="19831"/>
                </a:lnTo>
                <a:lnTo>
                  <a:pt x="4234" y="19856"/>
                </a:lnTo>
                <a:lnTo>
                  <a:pt x="4599" y="19831"/>
                </a:lnTo>
                <a:lnTo>
                  <a:pt x="5304" y="19783"/>
                </a:lnTo>
                <a:lnTo>
                  <a:pt x="6521" y="19734"/>
                </a:lnTo>
                <a:lnTo>
                  <a:pt x="7738" y="19710"/>
                </a:lnTo>
                <a:lnTo>
                  <a:pt x="7762" y="19758"/>
                </a:lnTo>
                <a:lnTo>
                  <a:pt x="7811" y="19783"/>
                </a:lnTo>
                <a:lnTo>
                  <a:pt x="7884" y="19807"/>
                </a:lnTo>
                <a:lnTo>
                  <a:pt x="7932" y="19831"/>
                </a:lnTo>
                <a:lnTo>
                  <a:pt x="8005" y="19807"/>
                </a:lnTo>
                <a:lnTo>
                  <a:pt x="8054" y="19783"/>
                </a:lnTo>
                <a:lnTo>
                  <a:pt x="8103" y="19758"/>
                </a:lnTo>
                <a:lnTo>
                  <a:pt x="8151" y="19685"/>
                </a:lnTo>
                <a:lnTo>
                  <a:pt x="10682" y="19685"/>
                </a:lnTo>
                <a:lnTo>
                  <a:pt x="10731" y="19734"/>
                </a:lnTo>
                <a:lnTo>
                  <a:pt x="10779" y="19783"/>
                </a:lnTo>
                <a:lnTo>
                  <a:pt x="10852" y="19807"/>
                </a:lnTo>
                <a:lnTo>
                  <a:pt x="10925" y="19831"/>
                </a:lnTo>
                <a:lnTo>
                  <a:pt x="10998" y="19807"/>
                </a:lnTo>
                <a:lnTo>
                  <a:pt x="11071" y="19783"/>
                </a:lnTo>
                <a:lnTo>
                  <a:pt x="11120" y="19734"/>
                </a:lnTo>
                <a:lnTo>
                  <a:pt x="11169" y="19685"/>
                </a:lnTo>
                <a:lnTo>
                  <a:pt x="12507" y="19685"/>
                </a:lnTo>
                <a:lnTo>
                  <a:pt x="13845" y="19710"/>
                </a:lnTo>
                <a:lnTo>
                  <a:pt x="14551" y="19734"/>
                </a:lnTo>
                <a:lnTo>
                  <a:pt x="14916" y="19734"/>
                </a:lnTo>
                <a:lnTo>
                  <a:pt x="15256" y="19661"/>
                </a:lnTo>
                <a:lnTo>
                  <a:pt x="15427" y="19637"/>
                </a:lnTo>
                <a:lnTo>
                  <a:pt x="15573" y="19564"/>
                </a:lnTo>
                <a:lnTo>
                  <a:pt x="15719" y="19491"/>
                </a:lnTo>
                <a:lnTo>
                  <a:pt x="15840" y="19393"/>
                </a:lnTo>
                <a:lnTo>
                  <a:pt x="15962" y="19272"/>
                </a:lnTo>
                <a:lnTo>
                  <a:pt x="16059" y="19126"/>
                </a:lnTo>
                <a:lnTo>
                  <a:pt x="16132" y="18980"/>
                </a:lnTo>
                <a:lnTo>
                  <a:pt x="16205" y="18785"/>
                </a:lnTo>
                <a:lnTo>
                  <a:pt x="16230" y="18566"/>
                </a:lnTo>
                <a:lnTo>
                  <a:pt x="16254" y="18323"/>
                </a:lnTo>
                <a:lnTo>
                  <a:pt x="16254" y="17860"/>
                </a:lnTo>
                <a:lnTo>
                  <a:pt x="16230" y="17398"/>
                </a:lnTo>
                <a:lnTo>
                  <a:pt x="16205" y="16960"/>
                </a:lnTo>
                <a:lnTo>
                  <a:pt x="16205" y="14843"/>
                </a:lnTo>
                <a:lnTo>
                  <a:pt x="16230" y="10901"/>
                </a:lnTo>
                <a:lnTo>
                  <a:pt x="16789" y="10877"/>
                </a:lnTo>
                <a:lnTo>
                  <a:pt x="16862" y="10853"/>
                </a:lnTo>
                <a:lnTo>
                  <a:pt x="16935" y="10804"/>
                </a:lnTo>
                <a:lnTo>
                  <a:pt x="16984" y="10755"/>
                </a:lnTo>
                <a:lnTo>
                  <a:pt x="17008" y="10682"/>
                </a:lnTo>
                <a:lnTo>
                  <a:pt x="17008" y="10609"/>
                </a:lnTo>
                <a:lnTo>
                  <a:pt x="17008" y="10536"/>
                </a:lnTo>
                <a:lnTo>
                  <a:pt x="16960" y="10463"/>
                </a:lnTo>
                <a:lnTo>
                  <a:pt x="16911" y="10415"/>
                </a:lnTo>
                <a:lnTo>
                  <a:pt x="16935" y="10123"/>
                </a:lnTo>
                <a:lnTo>
                  <a:pt x="16935" y="9806"/>
                </a:lnTo>
                <a:lnTo>
                  <a:pt x="16911" y="9198"/>
                </a:lnTo>
                <a:lnTo>
                  <a:pt x="16911" y="8371"/>
                </a:lnTo>
                <a:lnTo>
                  <a:pt x="16911" y="7982"/>
                </a:lnTo>
                <a:lnTo>
                  <a:pt x="16887" y="7568"/>
                </a:lnTo>
                <a:lnTo>
                  <a:pt x="16838" y="7325"/>
                </a:lnTo>
                <a:lnTo>
                  <a:pt x="16765" y="7106"/>
                </a:lnTo>
                <a:lnTo>
                  <a:pt x="16643" y="6911"/>
                </a:lnTo>
                <a:lnTo>
                  <a:pt x="16522" y="6741"/>
                </a:lnTo>
                <a:lnTo>
                  <a:pt x="16327" y="6595"/>
                </a:lnTo>
                <a:lnTo>
                  <a:pt x="16132" y="6497"/>
                </a:lnTo>
                <a:lnTo>
                  <a:pt x="15913" y="6400"/>
                </a:lnTo>
                <a:lnTo>
                  <a:pt x="15670" y="6351"/>
                </a:lnTo>
                <a:lnTo>
                  <a:pt x="15329" y="6327"/>
                </a:lnTo>
                <a:lnTo>
                  <a:pt x="14964" y="6303"/>
                </a:lnTo>
                <a:lnTo>
                  <a:pt x="14210" y="6351"/>
                </a:lnTo>
                <a:lnTo>
                  <a:pt x="13480" y="6400"/>
                </a:lnTo>
                <a:lnTo>
                  <a:pt x="12750" y="6449"/>
                </a:lnTo>
                <a:lnTo>
                  <a:pt x="12191" y="6449"/>
                </a:lnTo>
                <a:lnTo>
                  <a:pt x="12458" y="6376"/>
                </a:lnTo>
                <a:lnTo>
                  <a:pt x="12702" y="6278"/>
                </a:lnTo>
                <a:lnTo>
                  <a:pt x="13212" y="6059"/>
                </a:lnTo>
                <a:lnTo>
                  <a:pt x="13675" y="5792"/>
                </a:lnTo>
                <a:lnTo>
                  <a:pt x="14137" y="5500"/>
                </a:lnTo>
                <a:lnTo>
                  <a:pt x="14697" y="5208"/>
                </a:lnTo>
                <a:lnTo>
                  <a:pt x="15232" y="4916"/>
                </a:lnTo>
                <a:lnTo>
                  <a:pt x="15524" y="4794"/>
                </a:lnTo>
                <a:lnTo>
                  <a:pt x="15792" y="4672"/>
                </a:lnTo>
                <a:lnTo>
                  <a:pt x="16084" y="4599"/>
                </a:lnTo>
                <a:lnTo>
                  <a:pt x="16400" y="4526"/>
                </a:lnTo>
                <a:lnTo>
                  <a:pt x="16741" y="4478"/>
                </a:lnTo>
                <a:lnTo>
                  <a:pt x="17081" y="4502"/>
                </a:lnTo>
                <a:lnTo>
                  <a:pt x="17422" y="4551"/>
                </a:lnTo>
                <a:lnTo>
                  <a:pt x="17763" y="4672"/>
                </a:lnTo>
                <a:lnTo>
                  <a:pt x="17933" y="4770"/>
                </a:lnTo>
                <a:lnTo>
                  <a:pt x="18079" y="4916"/>
                </a:lnTo>
                <a:lnTo>
                  <a:pt x="18201" y="5062"/>
                </a:lnTo>
                <a:lnTo>
                  <a:pt x="18274" y="5256"/>
                </a:lnTo>
                <a:lnTo>
                  <a:pt x="18298" y="5354"/>
                </a:lnTo>
                <a:lnTo>
                  <a:pt x="18298" y="5451"/>
                </a:lnTo>
                <a:lnTo>
                  <a:pt x="18298" y="5524"/>
                </a:lnTo>
                <a:lnTo>
                  <a:pt x="18249" y="5597"/>
                </a:lnTo>
                <a:lnTo>
                  <a:pt x="18225" y="5646"/>
                </a:lnTo>
                <a:lnTo>
                  <a:pt x="18152" y="5694"/>
                </a:lnTo>
                <a:lnTo>
                  <a:pt x="18030" y="5743"/>
                </a:lnTo>
                <a:lnTo>
                  <a:pt x="17909" y="5743"/>
                </a:lnTo>
                <a:lnTo>
                  <a:pt x="17836" y="5719"/>
                </a:lnTo>
                <a:lnTo>
                  <a:pt x="17787" y="5694"/>
                </a:lnTo>
                <a:lnTo>
                  <a:pt x="17738" y="5646"/>
                </a:lnTo>
                <a:lnTo>
                  <a:pt x="17690" y="5597"/>
                </a:lnTo>
                <a:lnTo>
                  <a:pt x="17665" y="5524"/>
                </a:lnTo>
                <a:lnTo>
                  <a:pt x="17665" y="5427"/>
                </a:lnTo>
                <a:lnTo>
                  <a:pt x="17641" y="5354"/>
                </a:lnTo>
                <a:lnTo>
                  <a:pt x="17617" y="5305"/>
                </a:lnTo>
                <a:lnTo>
                  <a:pt x="17568" y="5256"/>
                </a:lnTo>
                <a:lnTo>
                  <a:pt x="17495" y="5208"/>
                </a:lnTo>
                <a:lnTo>
                  <a:pt x="17422" y="5208"/>
                </a:lnTo>
                <a:lnTo>
                  <a:pt x="17373" y="5232"/>
                </a:lnTo>
                <a:lnTo>
                  <a:pt x="17300" y="5256"/>
                </a:lnTo>
                <a:lnTo>
                  <a:pt x="17252" y="5329"/>
                </a:lnTo>
                <a:lnTo>
                  <a:pt x="17203" y="5427"/>
                </a:lnTo>
                <a:lnTo>
                  <a:pt x="17179" y="5573"/>
                </a:lnTo>
                <a:lnTo>
                  <a:pt x="17179" y="5694"/>
                </a:lnTo>
                <a:lnTo>
                  <a:pt x="17203" y="5816"/>
                </a:lnTo>
                <a:lnTo>
                  <a:pt x="17227" y="5938"/>
                </a:lnTo>
                <a:lnTo>
                  <a:pt x="17300" y="6035"/>
                </a:lnTo>
                <a:lnTo>
                  <a:pt x="17373" y="6132"/>
                </a:lnTo>
                <a:lnTo>
                  <a:pt x="17495" y="6205"/>
                </a:lnTo>
                <a:lnTo>
                  <a:pt x="17641" y="6278"/>
                </a:lnTo>
                <a:lnTo>
                  <a:pt x="17787" y="6327"/>
                </a:lnTo>
                <a:lnTo>
                  <a:pt x="17933" y="6351"/>
                </a:lnTo>
                <a:lnTo>
                  <a:pt x="18079" y="6327"/>
                </a:lnTo>
                <a:lnTo>
                  <a:pt x="18201" y="6303"/>
                </a:lnTo>
                <a:lnTo>
                  <a:pt x="18347" y="6230"/>
                </a:lnTo>
                <a:lnTo>
                  <a:pt x="18468" y="6132"/>
                </a:lnTo>
                <a:lnTo>
                  <a:pt x="18590" y="6035"/>
                </a:lnTo>
                <a:lnTo>
                  <a:pt x="18712" y="5889"/>
                </a:lnTo>
                <a:lnTo>
                  <a:pt x="18785" y="5743"/>
                </a:lnTo>
                <a:lnTo>
                  <a:pt x="18882" y="5597"/>
                </a:lnTo>
                <a:lnTo>
                  <a:pt x="18979" y="5451"/>
                </a:lnTo>
                <a:lnTo>
                  <a:pt x="19077" y="5281"/>
                </a:lnTo>
                <a:lnTo>
                  <a:pt x="19150" y="5110"/>
                </a:lnTo>
                <a:lnTo>
                  <a:pt x="19198" y="4916"/>
                </a:lnTo>
                <a:lnTo>
                  <a:pt x="19223" y="4745"/>
                </a:lnTo>
                <a:lnTo>
                  <a:pt x="19247" y="4575"/>
                </a:lnTo>
                <a:lnTo>
                  <a:pt x="19247" y="4380"/>
                </a:lnTo>
                <a:lnTo>
                  <a:pt x="19223" y="4210"/>
                </a:lnTo>
                <a:lnTo>
                  <a:pt x="19174" y="4040"/>
                </a:lnTo>
                <a:lnTo>
                  <a:pt x="19101" y="3894"/>
                </a:lnTo>
                <a:lnTo>
                  <a:pt x="19028" y="3748"/>
                </a:lnTo>
                <a:lnTo>
                  <a:pt x="18906" y="3602"/>
                </a:lnTo>
                <a:lnTo>
                  <a:pt x="18760" y="3480"/>
                </a:lnTo>
                <a:lnTo>
                  <a:pt x="18614" y="3383"/>
                </a:lnTo>
                <a:lnTo>
                  <a:pt x="18420" y="3310"/>
                </a:lnTo>
                <a:lnTo>
                  <a:pt x="18176" y="3237"/>
                </a:lnTo>
                <a:lnTo>
                  <a:pt x="17933" y="3212"/>
                </a:lnTo>
                <a:lnTo>
                  <a:pt x="17690" y="3188"/>
                </a:lnTo>
                <a:lnTo>
                  <a:pt x="17179" y="3188"/>
                </a:lnTo>
                <a:lnTo>
                  <a:pt x="16935" y="3212"/>
                </a:lnTo>
                <a:lnTo>
                  <a:pt x="16424" y="3310"/>
                </a:lnTo>
                <a:lnTo>
                  <a:pt x="15986" y="3407"/>
                </a:lnTo>
                <a:lnTo>
                  <a:pt x="15548" y="3529"/>
                </a:lnTo>
                <a:lnTo>
                  <a:pt x="15086" y="3699"/>
                </a:lnTo>
                <a:lnTo>
                  <a:pt x="14867" y="3796"/>
                </a:lnTo>
                <a:lnTo>
                  <a:pt x="14648" y="3894"/>
                </a:lnTo>
                <a:lnTo>
                  <a:pt x="14794" y="3675"/>
                </a:lnTo>
                <a:lnTo>
                  <a:pt x="14891" y="3431"/>
                </a:lnTo>
                <a:lnTo>
                  <a:pt x="14964" y="3212"/>
                </a:lnTo>
                <a:lnTo>
                  <a:pt x="15037" y="2969"/>
                </a:lnTo>
                <a:lnTo>
                  <a:pt x="15062" y="2726"/>
                </a:lnTo>
                <a:lnTo>
                  <a:pt x="15086" y="2482"/>
                </a:lnTo>
                <a:lnTo>
                  <a:pt x="15062" y="2239"/>
                </a:lnTo>
                <a:lnTo>
                  <a:pt x="15037" y="1996"/>
                </a:lnTo>
                <a:lnTo>
                  <a:pt x="14964" y="1777"/>
                </a:lnTo>
                <a:lnTo>
                  <a:pt x="14867" y="1558"/>
                </a:lnTo>
                <a:lnTo>
                  <a:pt x="14770" y="1339"/>
                </a:lnTo>
                <a:lnTo>
                  <a:pt x="14648" y="1120"/>
                </a:lnTo>
                <a:lnTo>
                  <a:pt x="14478" y="925"/>
                </a:lnTo>
                <a:lnTo>
                  <a:pt x="14307" y="731"/>
                </a:lnTo>
                <a:lnTo>
                  <a:pt x="14088" y="560"/>
                </a:lnTo>
                <a:lnTo>
                  <a:pt x="13869" y="390"/>
                </a:lnTo>
                <a:lnTo>
                  <a:pt x="13602" y="244"/>
                </a:lnTo>
                <a:lnTo>
                  <a:pt x="13310" y="122"/>
                </a:lnTo>
                <a:lnTo>
                  <a:pt x="13018" y="49"/>
                </a:lnTo>
                <a:lnTo>
                  <a:pt x="12750" y="25"/>
                </a:lnTo>
                <a:lnTo>
                  <a:pt x="12458" y="1"/>
                </a:lnTo>
                <a:close/>
              </a:path>
            </a:pathLst>
          </a:custGeom>
          <a:solidFill>
            <a:schemeClr val="accent3">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11;p40"/>
          <p:cNvSpPr/>
          <p:nvPr/>
        </p:nvSpPr>
        <p:spPr>
          <a:xfrm>
            <a:off x="3618089" y="3022022"/>
            <a:ext cx="522217" cy="49829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4">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11;p40"/>
          <p:cNvSpPr/>
          <p:nvPr/>
        </p:nvSpPr>
        <p:spPr>
          <a:xfrm>
            <a:off x="1663762" y="4331533"/>
            <a:ext cx="522217" cy="49829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4">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11;p40"/>
          <p:cNvSpPr/>
          <p:nvPr/>
        </p:nvSpPr>
        <p:spPr>
          <a:xfrm>
            <a:off x="3409359" y="3529111"/>
            <a:ext cx="280806" cy="27173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4">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11;p40"/>
          <p:cNvSpPr/>
          <p:nvPr/>
        </p:nvSpPr>
        <p:spPr>
          <a:xfrm>
            <a:off x="1477473" y="3855821"/>
            <a:ext cx="280806" cy="27173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4">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11;p40"/>
          <p:cNvSpPr/>
          <p:nvPr/>
        </p:nvSpPr>
        <p:spPr>
          <a:xfrm>
            <a:off x="3788236" y="3868662"/>
            <a:ext cx="181922" cy="206133"/>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4">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54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1" name="Google Shape;351;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
        <p:nvSpPr>
          <p:cNvPr id="349" name="Google Shape;349;p16"/>
          <p:cNvSpPr txBox="1">
            <a:spLocks noGrp="1"/>
          </p:cNvSpPr>
          <p:nvPr>
            <p:ph type="title"/>
          </p:nvPr>
        </p:nvSpPr>
        <p:spPr>
          <a:xfrm>
            <a:off x="457199" y="260306"/>
            <a:ext cx="6846711" cy="857400"/>
          </a:xfrm>
          <a:prstGeom prst="rect">
            <a:avLst/>
          </a:prstGeom>
        </p:spPr>
        <p:txBody>
          <a:bodyPr spcFirstLastPara="1" wrap="square" lIns="91425" tIns="91425" rIns="91425" bIns="91425" anchor="b" anchorCtr="0">
            <a:noAutofit/>
          </a:bodyPr>
          <a:lstStyle/>
          <a:p>
            <a:pPr lvl="0"/>
            <a:r>
              <a:rPr lang="en" sz="3200" b="1" dirty="0" smtClean="0">
                <a:solidFill>
                  <a:schemeClr val="accent1"/>
                </a:solidFill>
              </a:rPr>
              <a:t>Gratuities</a:t>
            </a:r>
            <a:r>
              <a:rPr lang="en" sz="3200" b="1" dirty="0" smtClean="0">
                <a:solidFill>
                  <a:schemeClr val="accent3">
                    <a:lumMod val="75000"/>
                  </a:schemeClr>
                </a:solidFill>
              </a:rPr>
              <a:t>, Favors, or Gifts</a:t>
            </a:r>
            <a:endParaRPr dirty="0">
              <a:solidFill>
                <a:schemeClr val="accent3">
                  <a:lumMod val="75000"/>
                </a:schemeClr>
              </a:solidFill>
            </a:endParaRPr>
          </a:p>
        </p:txBody>
      </p:sp>
      <p:sp>
        <p:nvSpPr>
          <p:cNvPr id="350" name="Google Shape;350;p16"/>
          <p:cNvSpPr txBox="1">
            <a:spLocks noGrp="1"/>
          </p:cNvSpPr>
          <p:nvPr>
            <p:ph type="body" idx="1"/>
          </p:nvPr>
        </p:nvSpPr>
        <p:spPr>
          <a:xfrm>
            <a:off x="457199" y="1117706"/>
            <a:ext cx="6314303" cy="1880716"/>
          </a:xfrm>
          <a:prstGeom prst="rect">
            <a:avLst/>
          </a:prstGeom>
        </p:spPr>
        <p:txBody>
          <a:bodyPr spcFirstLastPara="1" wrap="square" lIns="91425" tIns="91425" rIns="91425" bIns="91425" anchor="t" anchorCtr="0">
            <a:noAutofit/>
          </a:bodyPr>
          <a:lstStyle/>
          <a:p>
            <a:pPr>
              <a:spcBef>
                <a:spcPts val="0"/>
              </a:spcBef>
            </a:pPr>
            <a:r>
              <a:rPr lang="en-US" sz="1800" dirty="0" smtClean="0">
                <a:solidFill>
                  <a:schemeClr val="tx1"/>
                </a:solidFill>
                <a:latin typeface="Chivo Light" panose="020B0604020202020204" charset="0"/>
                <a:cs typeface="Arial" panose="020B0604020202020204" pitchFamily="34" charset="0"/>
              </a:rPr>
              <a:t>Organizations </a:t>
            </a:r>
            <a:r>
              <a:rPr lang="en-US" sz="1800" dirty="0">
                <a:solidFill>
                  <a:schemeClr val="tx1"/>
                </a:solidFill>
                <a:latin typeface="Chivo Light" panose="020B0604020202020204" charset="0"/>
                <a:cs typeface="Arial" panose="020B0604020202020204" pitchFamily="34" charset="0"/>
              </a:rPr>
              <a:t>must have a policy on soliciting or accepting gratuities, favors, or items of monetary value from contractors or parties to subcontracts. </a:t>
            </a:r>
          </a:p>
          <a:p>
            <a:pPr marL="63500" indent="0">
              <a:buNone/>
            </a:pPr>
            <a:endParaRPr lang="en-US" sz="1800" dirty="0" smtClean="0">
              <a:solidFill>
                <a:schemeClr val="tx1"/>
              </a:solidFill>
              <a:latin typeface="Chivo Light" panose="020B0604020202020204" charset="0"/>
              <a:cs typeface="Arial" panose="020B0604020202020204" pitchFamily="34" charset="0"/>
            </a:endParaRPr>
          </a:p>
          <a:p>
            <a:endParaRPr lang="en-US" sz="1800" dirty="0">
              <a:solidFill>
                <a:schemeClr val="tx1"/>
              </a:solidFill>
              <a:latin typeface="Chivo Light" panose="020B0604020202020204" charset="0"/>
              <a:cs typeface="Arial" panose="020B0604020202020204" pitchFamily="34" charset="0"/>
            </a:endParaRPr>
          </a:p>
          <a:p>
            <a:pPr marL="457200" lvl="0" indent="-393700" algn="l" rtl="0">
              <a:spcBef>
                <a:spcPts val="600"/>
              </a:spcBef>
              <a:spcAft>
                <a:spcPts val="0"/>
              </a:spcAft>
              <a:buSzPts val="2600"/>
              <a:buChar char="༝"/>
            </a:pPr>
            <a:endParaRPr dirty="0">
              <a:solidFill>
                <a:schemeClr val="tx1"/>
              </a:solidFill>
              <a:latin typeface="Chivo Light" panose="020B0604020202020204" charset="0"/>
              <a:cs typeface="Times New Roman" panose="02020603050405020304" pitchFamily="18" charset="0"/>
            </a:endParaRPr>
          </a:p>
        </p:txBody>
      </p:sp>
      <p:graphicFrame>
        <p:nvGraphicFramePr>
          <p:cNvPr id="2" name="Diagram 1"/>
          <p:cNvGraphicFramePr/>
          <p:nvPr>
            <p:extLst>
              <p:ext uri="{D42A27DB-BD31-4B8C-83A1-F6EECF244321}">
                <p14:modId xmlns:p14="http://schemas.microsoft.com/office/powerpoint/2010/main" val="2205570285"/>
              </p:ext>
            </p:extLst>
          </p:nvPr>
        </p:nvGraphicFramePr>
        <p:xfrm>
          <a:off x="0" y="1785257"/>
          <a:ext cx="9144000" cy="3358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319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49;p16"/>
          <p:cNvSpPr txBox="1">
            <a:spLocks/>
          </p:cNvSpPr>
          <p:nvPr/>
        </p:nvSpPr>
        <p:spPr>
          <a:xfrm>
            <a:off x="1240077" y="383741"/>
            <a:ext cx="3552366" cy="8574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smtClean="0">
                <a:solidFill>
                  <a:schemeClr val="accent1"/>
                </a:solidFill>
                <a:latin typeface="Shadows Into Light Two" panose="020B0604020202020204" charset="0"/>
              </a:rPr>
              <a:t>Gratuities, Favors, or Gifts: Scenario</a:t>
            </a:r>
            <a:endParaRPr lang="en-US" dirty="0">
              <a:solidFill>
                <a:schemeClr val="accent1"/>
              </a:solidFill>
              <a:latin typeface="Shadows Into Light Two" panose="020B0604020202020204" charset="0"/>
            </a:endParaRPr>
          </a:p>
        </p:txBody>
      </p:sp>
      <p:sp>
        <p:nvSpPr>
          <p:cNvPr id="5" name="Content Placeholder 5"/>
          <p:cNvSpPr txBox="1">
            <a:spLocks/>
          </p:cNvSpPr>
          <p:nvPr/>
        </p:nvSpPr>
        <p:spPr>
          <a:xfrm>
            <a:off x="112734" y="879042"/>
            <a:ext cx="5348614" cy="319782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228600" algn="ctr" rtl="0">
              <a:lnSpc>
                <a:spcPct val="100000"/>
              </a:lnSpc>
              <a:spcBef>
                <a:spcPts val="360"/>
              </a:spcBef>
              <a:spcAft>
                <a:spcPts val="0"/>
              </a:spcAft>
              <a:buClr>
                <a:srgbClr val="FFA105"/>
              </a:buClr>
              <a:buSzPts val="1800"/>
              <a:buFont typeface="Chivo Light"/>
              <a:buNone/>
              <a:defRPr sz="1800" b="0" i="0" u="none" strike="noStrike" cap="none">
                <a:solidFill>
                  <a:srgbClr val="65677F"/>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9pPr>
          </a:lstStyle>
          <a:p>
            <a:pPr>
              <a:spcBef>
                <a:spcPts val="0"/>
              </a:spcBef>
            </a:pPr>
            <a:endParaRPr lang="en-US" sz="2250" dirty="0" smtClean="0">
              <a:solidFill>
                <a:schemeClr val="tx1"/>
              </a:solidFill>
              <a:latin typeface="Shadows Into Light Two" panose="020B0604020202020204" charset="0"/>
              <a:cs typeface="Arial" panose="020B0604020202020204" pitchFamily="34" charset="0"/>
            </a:endParaRPr>
          </a:p>
          <a:p>
            <a:r>
              <a:rPr lang="en-US" sz="2000" dirty="0">
                <a:solidFill>
                  <a:schemeClr val="tx1"/>
                </a:solidFill>
                <a:latin typeface="Chivo Light" panose="020B0604020202020204" charset="0"/>
                <a:cs typeface="Arial" panose="020B0604020202020204" pitchFamily="34" charset="0"/>
              </a:rPr>
              <a:t>An </a:t>
            </a:r>
            <a:r>
              <a:rPr lang="en-US" sz="2000" dirty="0" smtClean="0">
                <a:solidFill>
                  <a:schemeClr val="tx1"/>
                </a:solidFill>
                <a:latin typeface="Chivo Light" panose="020B0604020202020204" charset="0"/>
                <a:cs typeface="Arial" panose="020B0604020202020204" pitchFamily="34" charset="0"/>
              </a:rPr>
              <a:t>organization’s </a:t>
            </a:r>
            <a:r>
              <a:rPr lang="en-US" sz="2000" dirty="0">
                <a:solidFill>
                  <a:schemeClr val="tx1"/>
                </a:solidFill>
                <a:latin typeface="Chivo Light" panose="020B0604020202020204" charset="0"/>
                <a:cs typeface="Arial" panose="020B0604020202020204" pitchFamily="34" charset="0"/>
              </a:rPr>
              <a:t>code of conduct allows a $25 threshold </a:t>
            </a:r>
            <a:r>
              <a:rPr lang="en-US" sz="2000" dirty="0" smtClean="0">
                <a:solidFill>
                  <a:schemeClr val="tx1"/>
                </a:solidFill>
                <a:latin typeface="Chivo Light" panose="020B0604020202020204" charset="0"/>
                <a:cs typeface="Arial" panose="020B0604020202020204" pitchFamily="34" charset="0"/>
              </a:rPr>
              <a:t> for </a:t>
            </a:r>
            <a:r>
              <a:rPr lang="en-US" sz="2000" dirty="0">
                <a:solidFill>
                  <a:schemeClr val="tx1"/>
                </a:solidFill>
                <a:latin typeface="Chivo Light" panose="020B0604020202020204" charset="0"/>
                <a:cs typeface="Arial" panose="020B0604020202020204" pitchFamily="34" charset="0"/>
              </a:rPr>
              <a:t>unsolicited gifts. The procurement director receives </a:t>
            </a:r>
            <a:r>
              <a:rPr lang="en-US" sz="2000" dirty="0" smtClean="0">
                <a:solidFill>
                  <a:schemeClr val="tx1"/>
                </a:solidFill>
                <a:latin typeface="Chivo Light" panose="020B0604020202020204" charset="0"/>
                <a:cs typeface="Arial" panose="020B0604020202020204" pitchFamily="34" charset="0"/>
              </a:rPr>
              <a:t>a box </a:t>
            </a:r>
            <a:r>
              <a:rPr lang="en-US" sz="2000" dirty="0">
                <a:solidFill>
                  <a:schemeClr val="tx1"/>
                </a:solidFill>
                <a:latin typeface="Chivo Light" panose="020B0604020202020204" charset="0"/>
                <a:cs typeface="Arial" panose="020B0604020202020204" pitchFamily="34" charset="0"/>
              </a:rPr>
              <a:t>of candy two times throughout the year </a:t>
            </a:r>
            <a:r>
              <a:rPr lang="en-US" sz="2000" dirty="0" smtClean="0">
                <a:solidFill>
                  <a:schemeClr val="tx1"/>
                </a:solidFill>
                <a:latin typeface="Chivo Light" panose="020B0604020202020204" charset="0"/>
                <a:cs typeface="Arial" panose="020B0604020202020204" pitchFamily="34" charset="0"/>
              </a:rPr>
              <a:t>valued at </a:t>
            </a:r>
            <a:r>
              <a:rPr lang="en-US" sz="2000" dirty="0">
                <a:solidFill>
                  <a:schemeClr val="tx1"/>
                </a:solidFill>
                <a:latin typeface="Chivo Light" panose="020B0604020202020204" charset="0"/>
                <a:cs typeface="Arial" panose="020B0604020202020204" pitchFamily="34" charset="0"/>
              </a:rPr>
              <a:t>$24 </a:t>
            </a:r>
            <a:r>
              <a:rPr lang="en-US" sz="2000" dirty="0" smtClean="0">
                <a:solidFill>
                  <a:schemeClr val="tx1"/>
                </a:solidFill>
                <a:latin typeface="Chivo Light" panose="020B0604020202020204" charset="0"/>
                <a:cs typeface="Arial" panose="020B0604020202020204" pitchFamily="34" charset="0"/>
              </a:rPr>
              <a:t>each from </a:t>
            </a:r>
            <a:r>
              <a:rPr lang="en-US" sz="2000" dirty="0">
                <a:solidFill>
                  <a:schemeClr val="tx1"/>
                </a:solidFill>
                <a:latin typeface="Chivo Light" panose="020B0604020202020204" charset="0"/>
                <a:cs typeface="Arial" panose="020B0604020202020204" pitchFamily="34" charset="0"/>
              </a:rPr>
              <a:t>the owner of the business that recently repaired the </a:t>
            </a:r>
            <a:r>
              <a:rPr lang="en-US" sz="2000" dirty="0" smtClean="0">
                <a:solidFill>
                  <a:schemeClr val="tx1"/>
                </a:solidFill>
                <a:latin typeface="Chivo Light" panose="020B0604020202020204" charset="0"/>
                <a:cs typeface="Arial" panose="020B0604020202020204" pitchFamily="34" charset="0"/>
              </a:rPr>
              <a:t>organization’s dishwasher</a:t>
            </a:r>
            <a:r>
              <a:rPr lang="en-US" sz="2000" dirty="0">
                <a:solidFill>
                  <a:schemeClr val="tx1"/>
                </a:solidFill>
                <a:latin typeface="Chivo Light" panose="020B0604020202020204" charset="0"/>
                <a:cs typeface="Arial" panose="020B0604020202020204" pitchFamily="34" charset="0"/>
              </a:rPr>
              <a:t>. </a:t>
            </a:r>
          </a:p>
          <a:p>
            <a:pPr marL="561975" indent="-342900">
              <a:spcBef>
                <a:spcPts val="0"/>
              </a:spcBef>
              <a:buFont typeface="Arial" panose="020B0604020202020204" pitchFamily="34" charset="0"/>
              <a:buChar char="×"/>
            </a:pPr>
            <a:endParaRPr lang="en-US" sz="2250" dirty="0" smtClean="0">
              <a:solidFill>
                <a:schemeClr val="tx1"/>
              </a:solidFill>
              <a:latin typeface="Arial" panose="020B0604020202020204" pitchFamily="34" charset="0"/>
              <a:cs typeface="Arial" panose="020B0604020202020204" pitchFamily="34" charset="0"/>
            </a:endParaRPr>
          </a:p>
          <a:p>
            <a:pPr marL="0" indent="0">
              <a:spcBef>
                <a:spcPts val="0"/>
              </a:spcBef>
            </a:pPr>
            <a:endParaRPr lang="en-US" sz="2250" dirty="0" smtClean="0">
              <a:solidFill>
                <a:schemeClr val="tx1"/>
              </a:solidFill>
              <a:latin typeface="Arial" panose="020B0604020202020204" pitchFamily="34" charset="0"/>
              <a:cs typeface="Arial" panose="020B0604020202020204" pitchFamily="34" charset="0"/>
            </a:endParaRPr>
          </a:p>
          <a:p>
            <a:pPr marL="0" indent="0">
              <a:spcBef>
                <a:spcPts val="0"/>
              </a:spcBef>
            </a:pPr>
            <a:endParaRPr lang="en-US" sz="1950" dirty="0">
              <a:solidFill>
                <a:schemeClr val="tx1"/>
              </a:solidFill>
              <a:latin typeface="Arial" panose="020B0604020202020204" pitchFamily="34" charset="0"/>
              <a:cs typeface="Arial" panose="020B0604020202020204" pitchFamily="34" charset="0"/>
            </a:endParaRPr>
          </a:p>
        </p:txBody>
      </p:sp>
      <p:sp>
        <p:nvSpPr>
          <p:cNvPr id="6" name="Text Placeholder 6"/>
          <p:cNvSpPr txBox="1">
            <a:spLocks/>
          </p:cNvSpPr>
          <p:nvPr/>
        </p:nvSpPr>
        <p:spPr>
          <a:xfrm>
            <a:off x="1023616" y="3714762"/>
            <a:ext cx="3768827" cy="5196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93700" algn="l" rtl="0">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9pPr>
          </a:lstStyle>
          <a:p>
            <a:r>
              <a:rPr lang="en-US" b="1" dirty="0" smtClean="0">
                <a:solidFill>
                  <a:srgbClr val="C00000"/>
                </a:solidFill>
                <a:latin typeface="Chivo Light" panose="020B0604020202020204" charset="0"/>
              </a:rPr>
              <a:t>Accept first gift under $25, but do not accept second gift.</a:t>
            </a:r>
            <a:endParaRPr lang="en-US" b="1" dirty="0">
              <a:solidFill>
                <a:srgbClr val="C00000"/>
              </a:solidFill>
              <a:latin typeface="Chivo Light" panose="020B0604020202020204" charset="0"/>
            </a:endParaRPr>
          </a:p>
        </p:txBody>
      </p:sp>
    </p:spTree>
    <p:extLst>
      <p:ext uri="{BB962C8B-B14F-4D97-AF65-F5344CB8AC3E}">
        <p14:creationId xmlns:p14="http://schemas.microsoft.com/office/powerpoint/2010/main" val="271908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1" name="Google Shape;351;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sp>
        <p:nvSpPr>
          <p:cNvPr id="349" name="Google Shape;349;p16"/>
          <p:cNvSpPr txBox="1">
            <a:spLocks noGrp="1"/>
          </p:cNvSpPr>
          <p:nvPr>
            <p:ph type="title"/>
          </p:nvPr>
        </p:nvSpPr>
        <p:spPr>
          <a:xfrm>
            <a:off x="457199" y="260306"/>
            <a:ext cx="6846711" cy="857400"/>
          </a:xfrm>
          <a:prstGeom prst="rect">
            <a:avLst/>
          </a:prstGeom>
        </p:spPr>
        <p:txBody>
          <a:bodyPr spcFirstLastPara="1" wrap="square" lIns="91425" tIns="91425" rIns="91425" bIns="91425" anchor="b" anchorCtr="0">
            <a:noAutofit/>
          </a:bodyPr>
          <a:lstStyle/>
          <a:p>
            <a:pPr lvl="0"/>
            <a:r>
              <a:rPr lang="en" sz="3200" b="1" dirty="0" smtClean="0">
                <a:solidFill>
                  <a:srgbClr val="FFC000"/>
                </a:solidFill>
              </a:rPr>
              <a:t>Code of Conduct: Elements</a:t>
            </a:r>
            <a:endParaRPr dirty="0">
              <a:solidFill>
                <a:srgbClr val="FFC000"/>
              </a:solidFill>
            </a:endParaRPr>
          </a:p>
        </p:txBody>
      </p:sp>
      <p:sp>
        <p:nvSpPr>
          <p:cNvPr id="350" name="Google Shape;350;p16"/>
          <p:cNvSpPr txBox="1">
            <a:spLocks noGrp="1"/>
          </p:cNvSpPr>
          <p:nvPr>
            <p:ph type="body" idx="1"/>
          </p:nvPr>
        </p:nvSpPr>
        <p:spPr>
          <a:xfrm>
            <a:off x="457199" y="1067563"/>
            <a:ext cx="6314303" cy="1880716"/>
          </a:xfrm>
          <a:prstGeom prst="rect">
            <a:avLst/>
          </a:prstGeom>
        </p:spPr>
        <p:txBody>
          <a:bodyPr spcFirstLastPara="1" wrap="square" lIns="91425" tIns="91425" rIns="91425" bIns="91425" anchor="t" anchorCtr="0">
            <a:noAutofit/>
          </a:bodyPr>
          <a:lstStyle/>
          <a:p>
            <a:pPr marL="457200" lvl="0" indent="-393700" algn="l" rtl="0">
              <a:spcBef>
                <a:spcPts val="600"/>
              </a:spcBef>
              <a:spcAft>
                <a:spcPts val="0"/>
              </a:spcAft>
              <a:buSzPts val="2600"/>
              <a:buChar char="༝"/>
            </a:pPr>
            <a:r>
              <a:rPr lang="en-US" dirty="0" smtClean="0">
                <a:solidFill>
                  <a:schemeClr val="tx1"/>
                </a:solidFill>
                <a:latin typeface="Chivo Light" panose="020B0604020202020204" charset="0"/>
                <a:cs typeface="Times New Roman" panose="02020603050405020304" pitchFamily="18" charset="0"/>
              </a:rPr>
              <a:t>Develop Code of Conduct</a:t>
            </a:r>
          </a:p>
          <a:p>
            <a:pPr lvl="1">
              <a:spcBef>
                <a:spcPts val="600"/>
              </a:spcBef>
              <a:buChar char="༝"/>
            </a:pPr>
            <a:r>
              <a:rPr lang="en-US" sz="1800" dirty="0" smtClean="0">
                <a:solidFill>
                  <a:schemeClr val="tx1"/>
                </a:solidFill>
                <a:latin typeface="Chivo Light" panose="020B0604020202020204" charset="0"/>
                <a:cs typeface="Times New Roman" panose="02020603050405020304" pitchFamily="18" charset="0"/>
              </a:rPr>
              <a:t>Conflict of Interest</a:t>
            </a:r>
          </a:p>
          <a:p>
            <a:pPr lvl="1">
              <a:spcBef>
                <a:spcPts val="600"/>
              </a:spcBef>
              <a:buChar char="༝"/>
            </a:pPr>
            <a:r>
              <a:rPr lang="en-US" sz="1800" dirty="0" smtClean="0">
                <a:solidFill>
                  <a:schemeClr val="tx1"/>
                </a:solidFill>
                <a:latin typeface="Chivo Light" panose="020B0604020202020204" charset="0"/>
                <a:cs typeface="Times New Roman" panose="02020603050405020304" pitchFamily="18" charset="0"/>
              </a:rPr>
              <a:t>Gratuities, Favors, or Gifts</a:t>
            </a:r>
          </a:p>
          <a:p>
            <a:pPr lvl="1">
              <a:spcBef>
                <a:spcPts val="600"/>
              </a:spcBef>
              <a:buChar char="༝"/>
            </a:pPr>
            <a:r>
              <a:rPr lang="en-US" sz="1800" dirty="0" smtClean="0">
                <a:solidFill>
                  <a:schemeClr val="tx1"/>
                </a:solidFill>
                <a:latin typeface="Chivo Light" panose="020B0604020202020204" charset="0"/>
                <a:cs typeface="Times New Roman" panose="02020603050405020304" pitchFamily="18" charset="0"/>
              </a:rPr>
              <a:t>Organizational Conflicts of Interest</a:t>
            </a:r>
          </a:p>
        </p:txBody>
      </p:sp>
      <p:sp>
        <p:nvSpPr>
          <p:cNvPr id="2" name="Rounded Rectangle 1"/>
          <p:cNvSpPr/>
          <p:nvPr/>
        </p:nvSpPr>
        <p:spPr>
          <a:xfrm>
            <a:off x="982055" y="2368762"/>
            <a:ext cx="4427952" cy="438411"/>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24;p40"/>
          <p:cNvSpPr/>
          <p:nvPr/>
        </p:nvSpPr>
        <p:spPr>
          <a:xfrm rot="20822373">
            <a:off x="1265023" y="3402401"/>
            <a:ext cx="1008581" cy="884146"/>
          </a:xfrm>
          <a:custGeom>
            <a:avLst/>
            <a:gdLst/>
            <a:ahLst/>
            <a:cxnLst/>
            <a:rect l="l" t="t" r="r" b="b"/>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rgbClr val="7030A0"/>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24;p40"/>
          <p:cNvSpPr/>
          <p:nvPr/>
        </p:nvSpPr>
        <p:spPr>
          <a:xfrm rot="806080" flipH="1">
            <a:off x="4185663" y="3405630"/>
            <a:ext cx="1008581" cy="884146"/>
          </a:xfrm>
          <a:custGeom>
            <a:avLst/>
            <a:gdLst/>
            <a:ahLst/>
            <a:cxnLst/>
            <a:rect l="l" t="t" r="r" b="b"/>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rgbClr val="FFC000"/>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Lightning Bolt 2"/>
          <p:cNvSpPr/>
          <p:nvPr/>
        </p:nvSpPr>
        <p:spPr>
          <a:xfrm rot="972612" flipV="1">
            <a:off x="2233130" y="3008526"/>
            <a:ext cx="863600" cy="502229"/>
          </a:xfrm>
          <a:prstGeom prst="lightningBolt">
            <a:avLst/>
          </a:prstGeom>
          <a:solidFill>
            <a:srgbClr val="7030A0">
              <a:alpha val="50000"/>
            </a:srgb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Lightning Bolt 9"/>
          <p:cNvSpPr/>
          <p:nvPr/>
        </p:nvSpPr>
        <p:spPr>
          <a:xfrm rot="20699310">
            <a:off x="2342278" y="3873280"/>
            <a:ext cx="863600" cy="502229"/>
          </a:xfrm>
          <a:prstGeom prst="lightningBolt">
            <a:avLst/>
          </a:prstGeom>
          <a:solidFill>
            <a:srgbClr val="7030A0">
              <a:alpha val="50000"/>
            </a:srgb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Lightning Bolt 10"/>
          <p:cNvSpPr/>
          <p:nvPr/>
        </p:nvSpPr>
        <p:spPr>
          <a:xfrm rot="7061564">
            <a:off x="3348451" y="3948221"/>
            <a:ext cx="863600" cy="502229"/>
          </a:xfrm>
          <a:prstGeom prst="lightningBolt">
            <a:avLst/>
          </a:prstGeom>
          <a:solidFill>
            <a:srgbClr val="FFC000">
              <a:alpha val="50000"/>
            </a:srgb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Google Shape;659;p40"/>
          <p:cNvSpPr/>
          <p:nvPr/>
        </p:nvSpPr>
        <p:spPr>
          <a:xfrm>
            <a:off x="3008150" y="3348013"/>
            <a:ext cx="597683" cy="528576"/>
          </a:xfrm>
          <a:custGeom>
            <a:avLst/>
            <a:gdLst/>
            <a:ahLst/>
            <a:cxnLst/>
            <a:rect l="l" t="t" r="r" b="b"/>
            <a:pathLst>
              <a:path w="16571" h="14405" extrusionOk="0">
                <a:moveTo>
                  <a:pt x="8103" y="4623"/>
                </a:moveTo>
                <a:lnTo>
                  <a:pt x="7811" y="4818"/>
                </a:lnTo>
                <a:lnTo>
                  <a:pt x="7665" y="4915"/>
                </a:lnTo>
                <a:lnTo>
                  <a:pt x="7519" y="5013"/>
                </a:lnTo>
                <a:lnTo>
                  <a:pt x="7470" y="4623"/>
                </a:lnTo>
                <a:close/>
                <a:moveTo>
                  <a:pt x="8516" y="4599"/>
                </a:moveTo>
                <a:lnTo>
                  <a:pt x="8760" y="4623"/>
                </a:lnTo>
                <a:lnTo>
                  <a:pt x="9003" y="4648"/>
                </a:lnTo>
                <a:lnTo>
                  <a:pt x="9027" y="4648"/>
                </a:lnTo>
                <a:lnTo>
                  <a:pt x="8979" y="4672"/>
                </a:lnTo>
                <a:lnTo>
                  <a:pt x="8930" y="4721"/>
                </a:lnTo>
                <a:lnTo>
                  <a:pt x="8930" y="4696"/>
                </a:lnTo>
                <a:lnTo>
                  <a:pt x="8857" y="4769"/>
                </a:lnTo>
                <a:lnTo>
                  <a:pt x="8735" y="4818"/>
                </a:lnTo>
                <a:lnTo>
                  <a:pt x="8541" y="4940"/>
                </a:lnTo>
                <a:lnTo>
                  <a:pt x="8273" y="5134"/>
                </a:lnTo>
                <a:lnTo>
                  <a:pt x="8030" y="5329"/>
                </a:lnTo>
                <a:lnTo>
                  <a:pt x="7811" y="5475"/>
                </a:lnTo>
                <a:lnTo>
                  <a:pt x="7567" y="5621"/>
                </a:lnTo>
                <a:lnTo>
                  <a:pt x="7543" y="5256"/>
                </a:lnTo>
                <a:lnTo>
                  <a:pt x="7665" y="5232"/>
                </a:lnTo>
                <a:lnTo>
                  <a:pt x="7786" y="5159"/>
                </a:lnTo>
                <a:lnTo>
                  <a:pt x="8005" y="5037"/>
                </a:lnTo>
                <a:lnTo>
                  <a:pt x="8297" y="4842"/>
                </a:lnTo>
                <a:lnTo>
                  <a:pt x="8443" y="4745"/>
                </a:lnTo>
                <a:lnTo>
                  <a:pt x="8516" y="4599"/>
                </a:lnTo>
                <a:close/>
                <a:moveTo>
                  <a:pt x="9003" y="5086"/>
                </a:moveTo>
                <a:lnTo>
                  <a:pt x="8930" y="5572"/>
                </a:lnTo>
                <a:lnTo>
                  <a:pt x="8881" y="5572"/>
                </a:lnTo>
                <a:lnTo>
                  <a:pt x="8833" y="5597"/>
                </a:lnTo>
                <a:lnTo>
                  <a:pt x="8419" y="5864"/>
                </a:lnTo>
                <a:lnTo>
                  <a:pt x="8005" y="6108"/>
                </a:lnTo>
                <a:lnTo>
                  <a:pt x="7835" y="6181"/>
                </a:lnTo>
                <a:lnTo>
                  <a:pt x="7640" y="6278"/>
                </a:lnTo>
                <a:lnTo>
                  <a:pt x="7616" y="5889"/>
                </a:lnTo>
                <a:lnTo>
                  <a:pt x="7738" y="5840"/>
                </a:lnTo>
                <a:lnTo>
                  <a:pt x="7859" y="5791"/>
                </a:lnTo>
                <a:lnTo>
                  <a:pt x="8103" y="5645"/>
                </a:lnTo>
                <a:lnTo>
                  <a:pt x="9003" y="5086"/>
                </a:lnTo>
                <a:close/>
                <a:moveTo>
                  <a:pt x="8881" y="6010"/>
                </a:moveTo>
                <a:lnTo>
                  <a:pt x="8857" y="6181"/>
                </a:lnTo>
                <a:lnTo>
                  <a:pt x="8857" y="6254"/>
                </a:lnTo>
                <a:lnTo>
                  <a:pt x="8784" y="6254"/>
                </a:lnTo>
                <a:lnTo>
                  <a:pt x="8735" y="6278"/>
                </a:lnTo>
                <a:lnTo>
                  <a:pt x="8200" y="6570"/>
                </a:lnTo>
                <a:lnTo>
                  <a:pt x="7689" y="6862"/>
                </a:lnTo>
                <a:lnTo>
                  <a:pt x="7665" y="6594"/>
                </a:lnTo>
                <a:lnTo>
                  <a:pt x="7811" y="6570"/>
                </a:lnTo>
                <a:lnTo>
                  <a:pt x="7932" y="6521"/>
                </a:lnTo>
                <a:lnTo>
                  <a:pt x="8176" y="6400"/>
                </a:lnTo>
                <a:lnTo>
                  <a:pt x="8541" y="6229"/>
                </a:lnTo>
                <a:lnTo>
                  <a:pt x="8711" y="6132"/>
                </a:lnTo>
                <a:lnTo>
                  <a:pt x="8881" y="6010"/>
                </a:lnTo>
                <a:close/>
                <a:moveTo>
                  <a:pt x="8833" y="6594"/>
                </a:moveTo>
                <a:lnTo>
                  <a:pt x="8808" y="6765"/>
                </a:lnTo>
                <a:lnTo>
                  <a:pt x="8760" y="6789"/>
                </a:lnTo>
                <a:lnTo>
                  <a:pt x="8565" y="6862"/>
                </a:lnTo>
                <a:lnTo>
                  <a:pt x="8395" y="6959"/>
                </a:lnTo>
                <a:lnTo>
                  <a:pt x="8054" y="7178"/>
                </a:lnTo>
                <a:lnTo>
                  <a:pt x="7859" y="7300"/>
                </a:lnTo>
                <a:lnTo>
                  <a:pt x="7689" y="7446"/>
                </a:lnTo>
                <a:lnTo>
                  <a:pt x="7689" y="7105"/>
                </a:lnTo>
                <a:lnTo>
                  <a:pt x="8273" y="6862"/>
                </a:lnTo>
                <a:lnTo>
                  <a:pt x="8833" y="6594"/>
                </a:lnTo>
                <a:close/>
                <a:moveTo>
                  <a:pt x="8784" y="7154"/>
                </a:moveTo>
                <a:lnTo>
                  <a:pt x="8760" y="7470"/>
                </a:lnTo>
                <a:lnTo>
                  <a:pt x="8687" y="7495"/>
                </a:lnTo>
                <a:lnTo>
                  <a:pt x="8516" y="7568"/>
                </a:lnTo>
                <a:lnTo>
                  <a:pt x="8370" y="7665"/>
                </a:lnTo>
                <a:lnTo>
                  <a:pt x="8103" y="7884"/>
                </a:lnTo>
                <a:lnTo>
                  <a:pt x="7908" y="8030"/>
                </a:lnTo>
                <a:lnTo>
                  <a:pt x="7713" y="8200"/>
                </a:lnTo>
                <a:lnTo>
                  <a:pt x="7689" y="7787"/>
                </a:lnTo>
                <a:lnTo>
                  <a:pt x="7835" y="7714"/>
                </a:lnTo>
                <a:lnTo>
                  <a:pt x="7981" y="7641"/>
                </a:lnTo>
                <a:lnTo>
                  <a:pt x="8249" y="7470"/>
                </a:lnTo>
                <a:lnTo>
                  <a:pt x="8516" y="7300"/>
                </a:lnTo>
                <a:lnTo>
                  <a:pt x="8784" y="7154"/>
                </a:lnTo>
                <a:close/>
                <a:moveTo>
                  <a:pt x="8735" y="7835"/>
                </a:moveTo>
                <a:lnTo>
                  <a:pt x="8711" y="8103"/>
                </a:lnTo>
                <a:lnTo>
                  <a:pt x="8638" y="8127"/>
                </a:lnTo>
                <a:lnTo>
                  <a:pt x="8468" y="8249"/>
                </a:lnTo>
                <a:lnTo>
                  <a:pt x="8322" y="8371"/>
                </a:lnTo>
                <a:lnTo>
                  <a:pt x="8030" y="8662"/>
                </a:lnTo>
                <a:lnTo>
                  <a:pt x="7811" y="8857"/>
                </a:lnTo>
                <a:lnTo>
                  <a:pt x="7738" y="8444"/>
                </a:lnTo>
                <a:lnTo>
                  <a:pt x="7859" y="8395"/>
                </a:lnTo>
                <a:lnTo>
                  <a:pt x="8005" y="8322"/>
                </a:lnTo>
                <a:lnTo>
                  <a:pt x="8249" y="8176"/>
                </a:lnTo>
                <a:lnTo>
                  <a:pt x="8492" y="8006"/>
                </a:lnTo>
                <a:lnTo>
                  <a:pt x="8735" y="7835"/>
                </a:lnTo>
                <a:close/>
                <a:moveTo>
                  <a:pt x="8662" y="8687"/>
                </a:moveTo>
                <a:lnTo>
                  <a:pt x="8589" y="9198"/>
                </a:lnTo>
                <a:lnTo>
                  <a:pt x="8346" y="9125"/>
                </a:lnTo>
                <a:lnTo>
                  <a:pt x="8103" y="9100"/>
                </a:lnTo>
                <a:lnTo>
                  <a:pt x="8273" y="8979"/>
                </a:lnTo>
                <a:lnTo>
                  <a:pt x="8468" y="8833"/>
                </a:lnTo>
                <a:lnTo>
                  <a:pt x="8662" y="8687"/>
                </a:lnTo>
                <a:close/>
                <a:moveTo>
                  <a:pt x="7981" y="4088"/>
                </a:moveTo>
                <a:lnTo>
                  <a:pt x="7713" y="4112"/>
                </a:lnTo>
                <a:lnTo>
                  <a:pt x="7421" y="4137"/>
                </a:lnTo>
                <a:lnTo>
                  <a:pt x="7324" y="4137"/>
                </a:lnTo>
                <a:lnTo>
                  <a:pt x="7300" y="4161"/>
                </a:lnTo>
                <a:lnTo>
                  <a:pt x="7348" y="4210"/>
                </a:lnTo>
                <a:lnTo>
                  <a:pt x="7348" y="4210"/>
                </a:lnTo>
                <a:lnTo>
                  <a:pt x="7275" y="4185"/>
                </a:lnTo>
                <a:lnTo>
                  <a:pt x="7178" y="4185"/>
                </a:lnTo>
                <a:lnTo>
                  <a:pt x="7081" y="4234"/>
                </a:lnTo>
                <a:lnTo>
                  <a:pt x="7056" y="4283"/>
                </a:lnTo>
                <a:lnTo>
                  <a:pt x="7032" y="4331"/>
                </a:lnTo>
                <a:lnTo>
                  <a:pt x="7008" y="4502"/>
                </a:lnTo>
                <a:lnTo>
                  <a:pt x="6983" y="4672"/>
                </a:lnTo>
                <a:lnTo>
                  <a:pt x="6983" y="5037"/>
                </a:lnTo>
                <a:lnTo>
                  <a:pt x="7056" y="5743"/>
                </a:lnTo>
                <a:lnTo>
                  <a:pt x="7105" y="6448"/>
                </a:lnTo>
                <a:lnTo>
                  <a:pt x="7105" y="7154"/>
                </a:lnTo>
                <a:lnTo>
                  <a:pt x="7105" y="7738"/>
                </a:lnTo>
                <a:lnTo>
                  <a:pt x="7129" y="8322"/>
                </a:lnTo>
                <a:lnTo>
                  <a:pt x="7154" y="8638"/>
                </a:lnTo>
                <a:lnTo>
                  <a:pt x="7202" y="8930"/>
                </a:lnTo>
                <a:lnTo>
                  <a:pt x="7275" y="9198"/>
                </a:lnTo>
                <a:lnTo>
                  <a:pt x="7397" y="9465"/>
                </a:lnTo>
                <a:lnTo>
                  <a:pt x="7446" y="9538"/>
                </a:lnTo>
                <a:lnTo>
                  <a:pt x="7519" y="9587"/>
                </a:lnTo>
                <a:lnTo>
                  <a:pt x="7567" y="9636"/>
                </a:lnTo>
                <a:lnTo>
                  <a:pt x="7592" y="9660"/>
                </a:lnTo>
                <a:lnTo>
                  <a:pt x="7713" y="9660"/>
                </a:lnTo>
                <a:lnTo>
                  <a:pt x="7932" y="9563"/>
                </a:lnTo>
                <a:lnTo>
                  <a:pt x="8054" y="9538"/>
                </a:lnTo>
                <a:lnTo>
                  <a:pt x="8176" y="9538"/>
                </a:lnTo>
                <a:lnTo>
                  <a:pt x="8297" y="9587"/>
                </a:lnTo>
                <a:lnTo>
                  <a:pt x="8419" y="9636"/>
                </a:lnTo>
                <a:lnTo>
                  <a:pt x="8541" y="9684"/>
                </a:lnTo>
                <a:lnTo>
                  <a:pt x="8687" y="9709"/>
                </a:lnTo>
                <a:lnTo>
                  <a:pt x="8760" y="9709"/>
                </a:lnTo>
                <a:lnTo>
                  <a:pt x="8833" y="9684"/>
                </a:lnTo>
                <a:lnTo>
                  <a:pt x="8906" y="9636"/>
                </a:lnTo>
                <a:lnTo>
                  <a:pt x="8930" y="9563"/>
                </a:lnTo>
                <a:lnTo>
                  <a:pt x="9027" y="9490"/>
                </a:lnTo>
                <a:lnTo>
                  <a:pt x="9052" y="9441"/>
                </a:lnTo>
                <a:lnTo>
                  <a:pt x="9076" y="9392"/>
                </a:lnTo>
                <a:lnTo>
                  <a:pt x="9198" y="8760"/>
                </a:lnTo>
                <a:lnTo>
                  <a:pt x="9246" y="8127"/>
                </a:lnTo>
                <a:lnTo>
                  <a:pt x="9295" y="7495"/>
                </a:lnTo>
                <a:lnTo>
                  <a:pt x="9319" y="6886"/>
                </a:lnTo>
                <a:lnTo>
                  <a:pt x="9368" y="6278"/>
                </a:lnTo>
                <a:lnTo>
                  <a:pt x="9417" y="5694"/>
                </a:lnTo>
                <a:lnTo>
                  <a:pt x="9490" y="5110"/>
                </a:lnTo>
                <a:lnTo>
                  <a:pt x="9514" y="4526"/>
                </a:lnTo>
                <a:lnTo>
                  <a:pt x="9514" y="4453"/>
                </a:lnTo>
                <a:lnTo>
                  <a:pt x="9490" y="4404"/>
                </a:lnTo>
                <a:lnTo>
                  <a:pt x="9465" y="4356"/>
                </a:lnTo>
                <a:lnTo>
                  <a:pt x="9417" y="4331"/>
                </a:lnTo>
                <a:lnTo>
                  <a:pt x="9319" y="4307"/>
                </a:lnTo>
                <a:lnTo>
                  <a:pt x="9246" y="4210"/>
                </a:lnTo>
                <a:lnTo>
                  <a:pt x="9198" y="4185"/>
                </a:lnTo>
                <a:lnTo>
                  <a:pt x="9149" y="4161"/>
                </a:lnTo>
                <a:lnTo>
                  <a:pt x="8857" y="4112"/>
                </a:lnTo>
                <a:lnTo>
                  <a:pt x="8565" y="4088"/>
                </a:lnTo>
                <a:close/>
                <a:moveTo>
                  <a:pt x="8176" y="10585"/>
                </a:moveTo>
                <a:lnTo>
                  <a:pt x="7932" y="10804"/>
                </a:lnTo>
                <a:lnTo>
                  <a:pt x="7689" y="10974"/>
                </a:lnTo>
                <a:lnTo>
                  <a:pt x="7738" y="10877"/>
                </a:lnTo>
                <a:lnTo>
                  <a:pt x="7786" y="10755"/>
                </a:lnTo>
                <a:lnTo>
                  <a:pt x="7859" y="10658"/>
                </a:lnTo>
                <a:lnTo>
                  <a:pt x="7957" y="10585"/>
                </a:lnTo>
                <a:lnTo>
                  <a:pt x="8030" y="10609"/>
                </a:lnTo>
                <a:lnTo>
                  <a:pt x="8103" y="10585"/>
                </a:lnTo>
                <a:close/>
                <a:moveTo>
                  <a:pt x="8614" y="10682"/>
                </a:moveTo>
                <a:lnTo>
                  <a:pt x="8687" y="10779"/>
                </a:lnTo>
                <a:lnTo>
                  <a:pt x="8760" y="10877"/>
                </a:lnTo>
                <a:lnTo>
                  <a:pt x="8565" y="10998"/>
                </a:lnTo>
                <a:lnTo>
                  <a:pt x="8395" y="11144"/>
                </a:lnTo>
                <a:lnTo>
                  <a:pt x="8078" y="11436"/>
                </a:lnTo>
                <a:lnTo>
                  <a:pt x="7957" y="11582"/>
                </a:lnTo>
                <a:lnTo>
                  <a:pt x="7859" y="11704"/>
                </a:lnTo>
                <a:lnTo>
                  <a:pt x="7786" y="11826"/>
                </a:lnTo>
                <a:lnTo>
                  <a:pt x="7713" y="11728"/>
                </a:lnTo>
                <a:lnTo>
                  <a:pt x="7665" y="11607"/>
                </a:lnTo>
                <a:lnTo>
                  <a:pt x="7640" y="11485"/>
                </a:lnTo>
                <a:lnTo>
                  <a:pt x="7640" y="11363"/>
                </a:lnTo>
                <a:lnTo>
                  <a:pt x="7786" y="11315"/>
                </a:lnTo>
                <a:lnTo>
                  <a:pt x="7908" y="11242"/>
                </a:lnTo>
                <a:lnTo>
                  <a:pt x="8176" y="11071"/>
                </a:lnTo>
                <a:lnTo>
                  <a:pt x="8395" y="10901"/>
                </a:lnTo>
                <a:lnTo>
                  <a:pt x="8614" y="10682"/>
                </a:lnTo>
                <a:close/>
                <a:moveTo>
                  <a:pt x="8857" y="11266"/>
                </a:moveTo>
                <a:lnTo>
                  <a:pt x="8833" y="11412"/>
                </a:lnTo>
                <a:lnTo>
                  <a:pt x="8784" y="11558"/>
                </a:lnTo>
                <a:lnTo>
                  <a:pt x="8711" y="11655"/>
                </a:lnTo>
                <a:lnTo>
                  <a:pt x="8614" y="11753"/>
                </a:lnTo>
                <a:lnTo>
                  <a:pt x="8492" y="11826"/>
                </a:lnTo>
                <a:lnTo>
                  <a:pt x="8370" y="11899"/>
                </a:lnTo>
                <a:lnTo>
                  <a:pt x="8200" y="11923"/>
                </a:lnTo>
                <a:lnTo>
                  <a:pt x="8030" y="11923"/>
                </a:lnTo>
                <a:lnTo>
                  <a:pt x="8176" y="11801"/>
                </a:lnTo>
                <a:lnTo>
                  <a:pt x="8273" y="11728"/>
                </a:lnTo>
                <a:lnTo>
                  <a:pt x="8565" y="11485"/>
                </a:lnTo>
                <a:lnTo>
                  <a:pt x="8857" y="11266"/>
                </a:lnTo>
                <a:close/>
                <a:moveTo>
                  <a:pt x="8176" y="10049"/>
                </a:moveTo>
                <a:lnTo>
                  <a:pt x="8054" y="10074"/>
                </a:lnTo>
                <a:lnTo>
                  <a:pt x="7957" y="10122"/>
                </a:lnTo>
                <a:lnTo>
                  <a:pt x="7811" y="10171"/>
                </a:lnTo>
                <a:lnTo>
                  <a:pt x="7689" y="10220"/>
                </a:lnTo>
                <a:lnTo>
                  <a:pt x="7592" y="10268"/>
                </a:lnTo>
                <a:lnTo>
                  <a:pt x="7519" y="10366"/>
                </a:lnTo>
                <a:lnTo>
                  <a:pt x="7373" y="10536"/>
                </a:lnTo>
                <a:lnTo>
                  <a:pt x="7275" y="10755"/>
                </a:lnTo>
                <a:lnTo>
                  <a:pt x="7202" y="10974"/>
                </a:lnTo>
                <a:lnTo>
                  <a:pt x="7154" y="11242"/>
                </a:lnTo>
                <a:lnTo>
                  <a:pt x="7154" y="11509"/>
                </a:lnTo>
                <a:lnTo>
                  <a:pt x="7202" y="11753"/>
                </a:lnTo>
                <a:lnTo>
                  <a:pt x="7324" y="11972"/>
                </a:lnTo>
                <a:lnTo>
                  <a:pt x="7397" y="12069"/>
                </a:lnTo>
                <a:lnTo>
                  <a:pt x="7470" y="12142"/>
                </a:lnTo>
                <a:lnTo>
                  <a:pt x="7567" y="12215"/>
                </a:lnTo>
                <a:lnTo>
                  <a:pt x="7689" y="12288"/>
                </a:lnTo>
                <a:lnTo>
                  <a:pt x="7786" y="12337"/>
                </a:lnTo>
                <a:lnTo>
                  <a:pt x="7932" y="12385"/>
                </a:lnTo>
                <a:lnTo>
                  <a:pt x="8054" y="12410"/>
                </a:lnTo>
                <a:lnTo>
                  <a:pt x="8346" y="12410"/>
                </a:lnTo>
                <a:lnTo>
                  <a:pt x="8492" y="12385"/>
                </a:lnTo>
                <a:lnTo>
                  <a:pt x="8614" y="12337"/>
                </a:lnTo>
                <a:lnTo>
                  <a:pt x="8711" y="12288"/>
                </a:lnTo>
                <a:lnTo>
                  <a:pt x="8833" y="12215"/>
                </a:lnTo>
                <a:lnTo>
                  <a:pt x="8930" y="12142"/>
                </a:lnTo>
                <a:lnTo>
                  <a:pt x="9076" y="11972"/>
                </a:lnTo>
                <a:lnTo>
                  <a:pt x="9198" y="11753"/>
                </a:lnTo>
                <a:lnTo>
                  <a:pt x="9295" y="11534"/>
                </a:lnTo>
                <a:lnTo>
                  <a:pt x="9319" y="11266"/>
                </a:lnTo>
                <a:lnTo>
                  <a:pt x="9319" y="10998"/>
                </a:lnTo>
                <a:lnTo>
                  <a:pt x="9246" y="10779"/>
                </a:lnTo>
                <a:lnTo>
                  <a:pt x="9149" y="10560"/>
                </a:lnTo>
                <a:lnTo>
                  <a:pt x="9003" y="10366"/>
                </a:lnTo>
                <a:lnTo>
                  <a:pt x="8833" y="10220"/>
                </a:lnTo>
                <a:lnTo>
                  <a:pt x="8735" y="10171"/>
                </a:lnTo>
                <a:lnTo>
                  <a:pt x="8638" y="10122"/>
                </a:lnTo>
                <a:lnTo>
                  <a:pt x="8395" y="10049"/>
                </a:lnTo>
                <a:close/>
                <a:moveTo>
                  <a:pt x="8322" y="535"/>
                </a:moveTo>
                <a:lnTo>
                  <a:pt x="8443" y="560"/>
                </a:lnTo>
                <a:lnTo>
                  <a:pt x="8638" y="657"/>
                </a:lnTo>
                <a:lnTo>
                  <a:pt x="8833" y="803"/>
                </a:lnTo>
                <a:lnTo>
                  <a:pt x="9003" y="973"/>
                </a:lnTo>
                <a:lnTo>
                  <a:pt x="9344" y="1338"/>
                </a:lnTo>
                <a:lnTo>
                  <a:pt x="9757" y="1971"/>
                </a:lnTo>
                <a:lnTo>
                  <a:pt x="10147" y="2652"/>
                </a:lnTo>
                <a:lnTo>
                  <a:pt x="10901" y="4015"/>
                </a:lnTo>
                <a:lnTo>
                  <a:pt x="11655" y="5402"/>
                </a:lnTo>
                <a:lnTo>
                  <a:pt x="12045" y="6083"/>
                </a:lnTo>
                <a:lnTo>
                  <a:pt x="12434" y="6740"/>
                </a:lnTo>
                <a:lnTo>
                  <a:pt x="13164" y="7957"/>
                </a:lnTo>
                <a:lnTo>
                  <a:pt x="13918" y="9173"/>
                </a:lnTo>
                <a:lnTo>
                  <a:pt x="14672" y="10366"/>
                </a:lnTo>
                <a:lnTo>
                  <a:pt x="15427" y="11582"/>
                </a:lnTo>
                <a:lnTo>
                  <a:pt x="15402" y="11655"/>
                </a:lnTo>
                <a:lnTo>
                  <a:pt x="15402" y="11704"/>
                </a:lnTo>
                <a:lnTo>
                  <a:pt x="15427" y="11777"/>
                </a:lnTo>
                <a:lnTo>
                  <a:pt x="15475" y="11826"/>
                </a:lnTo>
                <a:lnTo>
                  <a:pt x="15646" y="11972"/>
                </a:lnTo>
                <a:lnTo>
                  <a:pt x="15792" y="12191"/>
                </a:lnTo>
                <a:lnTo>
                  <a:pt x="15913" y="12434"/>
                </a:lnTo>
                <a:lnTo>
                  <a:pt x="16011" y="12677"/>
                </a:lnTo>
                <a:lnTo>
                  <a:pt x="16059" y="12945"/>
                </a:lnTo>
                <a:lnTo>
                  <a:pt x="16035" y="13067"/>
                </a:lnTo>
                <a:lnTo>
                  <a:pt x="16035" y="13188"/>
                </a:lnTo>
                <a:lnTo>
                  <a:pt x="15986" y="13286"/>
                </a:lnTo>
                <a:lnTo>
                  <a:pt x="15938" y="13407"/>
                </a:lnTo>
                <a:lnTo>
                  <a:pt x="15865" y="13505"/>
                </a:lnTo>
                <a:lnTo>
                  <a:pt x="15792" y="13578"/>
                </a:lnTo>
                <a:lnTo>
                  <a:pt x="15597" y="13699"/>
                </a:lnTo>
                <a:lnTo>
                  <a:pt x="15402" y="13772"/>
                </a:lnTo>
                <a:lnTo>
                  <a:pt x="15159" y="13821"/>
                </a:lnTo>
                <a:lnTo>
                  <a:pt x="14940" y="13845"/>
                </a:lnTo>
                <a:lnTo>
                  <a:pt x="14040" y="13845"/>
                </a:lnTo>
                <a:lnTo>
                  <a:pt x="11023" y="13821"/>
                </a:lnTo>
                <a:lnTo>
                  <a:pt x="9514" y="13797"/>
                </a:lnTo>
                <a:lnTo>
                  <a:pt x="8005" y="13797"/>
                </a:lnTo>
                <a:lnTo>
                  <a:pt x="5159" y="13821"/>
                </a:lnTo>
                <a:lnTo>
                  <a:pt x="3723" y="13870"/>
                </a:lnTo>
                <a:lnTo>
                  <a:pt x="2312" y="13918"/>
                </a:lnTo>
                <a:lnTo>
                  <a:pt x="1630" y="13918"/>
                </a:lnTo>
                <a:lnTo>
                  <a:pt x="1411" y="13894"/>
                </a:lnTo>
                <a:lnTo>
                  <a:pt x="1192" y="13845"/>
                </a:lnTo>
                <a:lnTo>
                  <a:pt x="998" y="13772"/>
                </a:lnTo>
                <a:lnTo>
                  <a:pt x="803" y="13675"/>
                </a:lnTo>
                <a:lnTo>
                  <a:pt x="633" y="13529"/>
                </a:lnTo>
                <a:lnTo>
                  <a:pt x="535" y="13432"/>
                </a:lnTo>
                <a:lnTo>
                  <a:pt x="487" y="13334"/>
                </a:lnTo>
                <a:lnTo>
                  <a:pt x="462" y="13261"/>
                </a:lnTo>
                <a:lnTo>
                  <a:pt x="438" y="13164"/>
                </a:lnTo>
                <a:lnTo>
                  <a:pt x="438" y="12969"/>
                </a:lnTo>
                <a:lnTo>
                  <a:pt x="511" y="12799"/>
                </a:lnTo>
                <a:lnTo>
                  <a:pt x="657" y="12434"/>
                </a:lnTo>
                <a:lnTo>
                  <a:pt x="730" y="12239"/>
                </a:lnTo>
                <a:lnTo>
                  <a:pt x="779" y="12045"/>
                </a:lnTo>
                <a:lnTo>
                  <a:pt x="998" y="11680"/>
                </a:lnTo>
                <a:lnTo>
                  <a:pt x="1217" y="11290"/>
                </a:lnTo>
                <a:lnTo>
                  <a:pt x="1630" y="10512"/>
                </a:lnTo>
                <a:lnTo>
                  <a:pt x="2141" y="9684"/>
                </a:lnTo>
                <a:lnTo>
                  <a:pt x="2652" y="8833"/>
                </a:lnTo>
                <a:lnTo>
                  <a:pt x="3674" y="7081"/>
                </a:lnTo>
                <a:lnTo>
                  <a:pt x="4696" y="5329"/>
                </a:lnTo>
                <a:lnTo>
                  <a:pt x="5207" y="4477"/>
                </a:lnTo>
                <a:lnTo>
                  <a:pt x="5742" y="3650"/>
                </a:lnTo>
                <a:lnTo>
                  <a:pt x="6813" y="2020"/>
                </a:lnTo>
                <a:lnTo>
                  <a:pt x="7251" y="1338"/>
                </a:lnTo>
                <a:lnTo>
                  <a:pt x="7494" y="1022"/>
                </a:lnTo>
                <a:lnTo>
                  <a:pt x="7640" y="876"/>
                </a:lnTo>
                <a:lnTo>
                  <a:pt x="7786" y="730"/>
                </a:lnTo>
                <a:lnTo>
                  <a:pt x="7884" y="633"/>
                </a:lnTo>
                <a:lnTo>
                  <a:pt x="8005" y="584"/>
                </a:lnTo>
                <a:lnTo>
                  <a:pt x="8103" y="535"/>
                </a:lnTo>
                <a:close/>
                <a:moveTo>
                  <a:pt x="8346" y="0"/>
                </a:moveTo>
                <a:lnTo>
                  <a:pt x="8176" y="25"/>
                </a:lnTo>
                <a:lnTo>
                  <a:pt x="8005" y="73"/>
                </a:lnTo>
                <a:lnTo>
                  <a:pt x="7835" y="146"/>
                </a:lnTo>
                <a:lnTo>
                  <a:pt x="7665" y="219"/>
                </a:lnTo>
                <a:lnTo>
                  <a:pt x="7519" y="341"/>
                </a:lnTo>
                <a:lnTo>
                  <a:pt x="7251" y="584"/>
                </a:lnTo>
                <a:lnTo>
                  <a:pt x="7105" y="730"/>
                </a:lnTo>
                <a:lnTo>
                  <a:pt x="6983" y="900"/>
                </a:lnTo>
                <a:lnTo>
                  <a:pt x="6740" y="1265"/>
                </a:lnTo>
                <a:lnTo>
                  <a:pt x="6497" y="1630"/>
                </a:lnTo>
                <a:lnTo>
                  <a:pt x="6278" y="1995"/>
                </a:lnTo>
                <a:lnTo>
                  <a:pt x="5596" y="2969"/>
                </a:lnTo>
                <a:lnTo>
                  <a:pt x="4964" y="3966"/>
                </a:lnTo>
                <a:lnTo>
                  <a:pt x="4331" y="4988"/>
                </a:lnTo>
                <a:lnTo>
                  <a:pt x="3723" y="6035"/>
                </a:lnTo>
                <a:lnTo>
                  <a:pt x="2506" y="8127"/>
                </a:lnTo>
                <a:lnTo>
                  <a:pt x="1363" y="10147"/>
                </a:lnTo>
                <a:lnTo>
                  <a:pt x="900" y="10925"/>
                </a:lnTo>
                <a:lnTo>
                  <a:pt x="706" y="11339"/>
                </a:lnTo>
                <a:lnTo>
                  <a:pt x="535" y="11753"/>
                </a:lnTo>
                <a:lnTo>
                  <a:pt x="487" y="11801"/>
                </a:lnTo>
                <a:lnTo>
                  <a:pt x="462" y="11850"/>
                </a:lnTo>
                <a:lnTo>
                  <a:pt x="389" y="12069"/>
                </a:lnTo>
                <a:lnTo>
                  <a:pt x="268" y="12288"/>
                </a:lnTo>
                <a:lnTo>
                  <a:pt x="170" y="12507"/>
                </a:lnTo>
                <a:lnTo>
                  <a:pt x="49" y="12726"/>
                </a:lnTo>
                <a:lnTo>
                  <a:pt x="24" y="12823"/>
                </a:lnTo>
                <a:lnTo>
                  <a:pt x="0" y="12945"/>
                </a:lnTo>
                <a:lnTo>
                  <a:pt x="0" y="13067"/>
                </a:lnTo>
                <a:lnTo>
                  <a:pt x="0" y="13188"/>
                </a:lnTo>
                <a:lnTo>
                  <a:pt x="73" y="13407"/>
                </a:lnTo>
                <a:lnTo>
                  <a:pt x="146" y="13651"/>
                </a:lnTo>
                <a:lnTo>
                  <a:pt x="292" y="13845"/>
                </a:lnTo>
                <a:lnTo>
                  <a:pt x="438" y="13991"/>
                </a:lnTo>
                <a:lnTo>
                  <a:pt x="633" y="14113"/>
                </a:lnTo>
                <a:lnTo>
                  <a:pt x="852" y="14210"/>
                </a:lnTo>
                <a:lnTo>
                  <a:pt x="1095" y="14283"/>
                </a:lnTo>
                <a:lnTo>
                  <a:pt x="1314" y="14332"/>
                </a:lnTo>
                <a:lnTo>
                  <a:pt x="1776" y="14381"/>
                </a:lnTo>
                <a:lnTo>
                  <a:pt x="2141" y="14405"/>
                </a:lnTo>
                <a:lnTo>
                  <a:pt x="3309" y="14405"/>
                </a:lnTo>
                <a:lnTo>
                  <a:pt x="4064" y="14356"/>
                </a:lnTo>
                <a:lnTo>
                  <a:pt x="4842" y="14332"/>
                </a:lnTo>
                <a:lnTo>
                  <a:pt x="6691" y="14308"/>
                </a:lnTo>
                <a:lnTo>
                  <a:pt x="8565" y="14283"/>
                </a:lnTo>
                <a:lnTo>
                  <a:pt x="10439" y="14283"/>
                </a:lnTo>
                <a:lnTo>
                  <a:pt x="12337" y="14308"/>
                </a:lnTo>
                <a:lnTo>
                  <a:pt x="13748" y="14356"/>
                </a:lnTo>
                <a:lnTo>
                  <a:pt x="14478" y="14356"/>
                </a:lnTo>
                <a:lnTo>
                  <a:pt x="14818" y="14332"/>
                </a:lnTo>
                <a:lnTo>
                  <a:pt x="15159" y="14308"/>
                </a:lnTo>
                <a:lnTo>
                  <a:pt x="15402" y="14259"/>
                </a:lnTo>
                <a:lnTo>
                  <a:pt x="15621" y="14210"/>
                </a:lnTo>
                <a:lnTo>
                  <a:pt x="15840" y="14113"/>
                </a:lnTo>
                <a:lnTo>
                  <a:pt x="16059" y="13991"/>
                </a:lnTo>
                <a:lnTo>
                  <a:pt x="16230" y="13845"/>
                </a:lnTo>
                <a:lnTo>
                  <a:pt x="16400" y="13675"/>
                </a:lnTo>
                <a:lnTo>
                  <a:pt x="16497" y="13480"/>
                </a:lnTo>
                <a:lnTo>
                  <a:pt x="16522" y="13359"/>
                </a:lnTo>
                <a:lnTo>
                  <a:pt x="16546" y="13237"/>
                </a:lnTo>
                <a:lnTo>
                  <a:pt x="16570" y="13042"/>
                </a:lnTo>
                <a:lnTo>
                  <a:pt x="16546" y="12848"/>
                </a:lnTo>
                <a:lnTo>
                  <a:pt x="16522" y="12653"/>
                </a:lnTo>
                <a:lnTo>
                  <a:pt x="16473" y="12458"/>
                </a:lnTo>
                <a:lnTo>
                  <a:pt x="16400" y="12264"/>
                </a:lnTo>
                <a:lnTo>
                  <a:pt x="16303" y="12069"/>
                </a:lnTo>
                <a:lnTo>
                  <a:pt x="16205" y="11899"/>
                </a:lnTo>
                <a:lnTo>
                  <a:pt x="16084" y="11728"/>
                </a:lnTo>
                <a:lnTo>
                  <a:pt x="15281" y="10414"/>
                </a:lnTo>
                <a:lnTo>
                  <a:pt x="14478" y="9100"/>
                </a:lnTo>
                <a:lnTo>
                  <a:pt x="12848" y="6497"/>
                </a:lnTo>
                <a:lnTo>
                  <a:pt x="12458" y="5840"/>
                </a:lnTo>
                <a:lnTo>
                  <a:pt x="12069" y="5159"/>
                </a:lnTo>
                <a:lnTo>
                  <a:pt x="11315" y="3747"/>
                </a:lnTo>
                <a:lnTo>
                  <a:pt x="10536" y="2336"/>
                </a:lnTo>
                <a:lnTo>
                  <a:pt x="10147" y="1655"/>
                </a:lnTo>
                <a:lnTo>
                  <a:pt x="9757" y="998"/>
                </a:lnTo>
                <a:lnTo>
                  <a:pt x="9709" y="925"/>
                </a:lnTo>
                <a:lnTo>
                  <a:pt x="9636" y="876"/>
                </a:lnTo>
                <a:lnTo>
                  <a:pt x="9417" y="608"/>
                </a:lnTo>
                <a:lnTo>
                  <a:pt x="9149" y="341"/>
                </a:lnTo>
                <a:lnTo>
                  <a:pt x="9003" y="219"/>
                </a:lnTo>
                <a:lnTo>
                  <a:pt x="8857" y="98"/>
                </a:lnTo>
                <a:lnTo>
                  <a:pt x="8687" y="25"/>
                </a:lnTo>
                <a:lnTo>
                  <a:pt x="8541" y="0"/>
                </a:lnTo>
                <a:close/>
              </a:path>
            </a:pathLst>
          </a:custGeom>
          <a:solidFill>
            <a:srgbClr val="FF0000"/>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Lightning Bolt 12"/>
          <p:cNvSpPr/>
          <p:nvPr/>
        </p:nvSpPr>
        <p:spPr>
          <a:xfrm rot="15186018" flipV="1">
            <a:off x="3431760" y="3019855"/>
            <a:ext cx="863600" cy="502229"/>
          </a:xfrm>
          <a:prstGeom prst="lightningBolt">
            <a:avLst/>
          </a:prstGeom>
          <a:solidFill>
            <a:srgbClr val="FFC000">
              <a:alpha val="50000"/>
            </a:srgb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00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3"/>
          <p:cNvSpPr txBox="1">
            <a:spLocks noGrp="1"/>
          </p:cNvSpPr>
          <p:nvPr>
            <p:ph type="title"/>
          </p:nvPr>
        </p:nvSpPr>
        <p:spPr>
          <a:xfrm>
            <a:off x="457200" y="663175"/>
            <a:ext cx="3599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solidFill>
                  <a:schemeClr val="accent1"/>
                </a:solidFill>
              </a:rPr>
              <a:t>Organizational Conflicts of Interest</a:t>
            </a:r>
            <a:endParaRPr dirty="0">
              <a:solidFill>
                <a:schemeClr val="accent1"/>
              </a:solidFill>
            </a:endParaRPr>
          </a:p>
        </p:txBody>
      </p:sp>
      <p:sp>
        <p:nvSpPr>
          <p:cNvPr id="405" name="Google Shape;405;p23"/>
          <p:cNvSpPr txBox="1">
            <a:spLocks noGrp="1"/>
          </p:cNvSpPr>
          <p:nvPr>
            <p:ph type="body" idx="1"/>
          </p:nvPr>
        </p:nvSpPr>
        <p:spPr>
          <a:xfrm>
            <a:off x="417688" y="1579451"/>
            <a:ext cx="3599700" cy="3170400"/>
          </a:xfrm>
          <a:prstGeom prst="rect">
            <a:avLst/>
          </a:prstGeom>
        </p:spPr>
        <p:txBody>
          <a:bodyPr spcFirstLastPara="1" wrap="square" lIns="91425" tIns="91425" rIns="91425" bIns="91425" anchor="t" anchorCtr="0">
            <a:noAutofit/>
          </a:bodyPr>
          <a:lstStyle/>
          <a:p>
            <a:pPr marL="76200" indent="0">
              <a:spcBef>
                <a:spcPts val="0"/>
              </a:spcBef>
              <a:buNone/>
            </a:pPr>
            <a:r>
              <a:rPr lang="en-US" sz="2000" dirty="0" smtClean="0">
                <a:solidFill>
                  <a:schemeClr val="tx1"/>
                </a:solidFill>
                <a:latin typeface="Chivo Light" panose="020B0604020202020204" charset="0"/>
                <a:cs typeface="Arial" panose="020B0604020202020204" pitchFamily="34" charset="0"/>
              </a:rPr>
              <a:t>Organizations </a:t>
            </a:r>
            <a:r>
              <a:rPr lang="en-US" sz="2000" dirty="0">
                <a:solidFill>
                  <a:schemeClr val="tx1"/>
                </a:solidFill>
                <a:latin typeface="Chivo Light" panose="020B0604020202020204" charset="0"/>
                <a:cs typeface="Arial" panose="020B0604020202020204" pitchFamily="34" charset="0"/>
              </a:rPr>
              <a:t>having parent, affiliate, or subsidiary organizations that are not a government agency or Indian Tribe must address organizational conflicts of interest.</a:t>
            </a:r>
          </a:p>
        </p:txBody>
      </p:sp>
      <p:sp>
        <p:nvSpPr>
          <p:cNvPr id="406" name="Google Shape;406;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34</a:t>
            </a:fld>
            <a:endParaRPr>
              <a:solidFill>
                <a:srgbClr val="FFFFFF"/>
              </a:solidFill>
            </a:endParaRPr>
          </a:p>
        </p:txBody>
      </p:sp>
      <p:graphicFrame>
        <p:nvGraphicFramePr>
          <p:cNvPr id="3" name="Diagram 2"/>
          <p:cNvGraphicFramePr/>
          <p:nvPr>
            <p:extLst>
              <p:ext uri="{D42A27DB-BD31-4B8C-83A1-F6EECF244321}">
                <p14:modId xmlns:p14="http://schemas.microsoft.com/office/powerpoint/2010/main" val="2757494177"/>
              </p:ext>
            </p:extLst>
          </p:nvPr>
        </p:nvGraphicFramePr>
        <p:xfrm>
          <a:off x="4281801" y="1219950"/>
          <a:ext cx="4050082" cy="3083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40569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1" name="Google Shape;351;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35</a:t>
            </a:fld>
            <a:endParaRPr/>
          </a:p>
        </p:txBody>
      </p:sp>
      <p:sp>
        <p:nvSpPr>
          <p:cNvPr id="349" name="Google Shape;349;p16"/>
          <p:cNvSpPr txBox="1">
            <a:spLocks noGrp="1"/>
          </p:cNvSpPr>
          <p:nvPr>
            <p:ph type="title"/>
          </p:nvPr>
        </p:nvSpPr>
        <p:spPr>
          <a:xfrm>
            <a:off x="457199" y="260306"/>
            <a:ext cx="6846711" cy="857400"/>
          </a:xfrm>
          <a:prstGeom prst="rect">
            <a:avLst/>
          </a:prstGeom>
        </p:spPr>
        <p:txBody>
          <a:bodyPr spcFirstLastPara="1" wrap="square" lIns="91425" tIns="91425" rIns="91425" bIns="91425" anchor="b" anchorCtr="0">
            <a:noAutofit/>
          </a:bodyPr>
          <a:lstStyle/>
          <a:p>
            <a:pPr lvl="0"/>
            <a:r>
              <a:rPr lang="en" sz="3200" b="1" dirty="0" smtClean="0">
                <a:solidFill>
                  <a:schemeClr val="accent1"/>
                </a:solidFill>
              </a:rPr>
              <a:t>Procurement Requirements</a:t>
            </a:r>
            <a:endParaRPr dirty="0">
              <a:solidFill>
                <a:schemeClr val="accent1"/>
              </a:solidFill>
            </a:endParaRPr>
          </a:p>
        </p:txBody>
      </p:sp>
      <p:sp>
        <p:nvSpPr>
          <p:cNvPr id="350" name="Google Shape;350;p16"/>
          <p:cNvSpPr txBox="1">
            <a:spLocks noGrp="1"/>
          </p:cNvSpPr>
          <p:nvPr>
            <p:ph type="body" idx="1"/>
          </p:nvPr>
        </p:nvSpPr>
        <p:spPr>
          <a:xfrm>
            <a:off x="457199" y="1117706"/>
            <a:ext cx="6314303" cy="1880716"/>
          </a:xfrm>
          <a:prstGeom prst="rect">
            <a:avLst/>
          </a:prstGeom>
        </p:spPr>
        <p:txBody>
          <a:bodyPr spcFirstLastPara="1" wrap="square" lIns="91425" tIns="91425" rIns="91425" bIns="91425" anchor="t" anchorCtr="0">
            <a:noAutofit/>
          </a:bodyPr>
          <a:lstStyle/>
          <a:p>
            <a:pPr marL="457200" lvl="0" indent="-393700" algn="l" rtl="0">
              <a:spcBef>
                <a:spcPts val="600"/>
              </a:spcBef>
              <a:spcAft>
                <a:spcPts val="0"/>
              </a:spcAft>
              <a:buSzPts val="2600"/>
              <a:buChar char="༝"/>
            </a:pPr>
            <a:r>
              <a:rPr lang="en-US" dirty="0" smtClean="0">
                <a:solidFill>
                  <a:schemeClr val="tx1"/>
                </a:solidFill>
                <a:latin typeface="Chivo Light" panose="020B0604020202020204" charset="0"/>
                <a:cs typeface="Times New Roman" panose="02020603050405020304" pitchFamily="18" charset="0"/>
              </a:rPr>
              <a:t>Comply with procurement standards</a:t>
            </a:r>
          </a:p>
          <a:p>
            <a:pPr marL="457200" lvl="0" indent="-393700" algn="l" rtl="0">
              <a:spcBef>
                <a:spcPts val="600"/>
              </a:spcBef>
              <a:spcAft>
                <a:spcPts val="0"/>
              </a:spcAft>
              <a:buSzPts val="2600"/>
              <a:buChar char="༝"/>
            </a:pPr>
            <a:r>
              <a:rPr lang="en-US" dirty="0" smtClean="0">
                <a:solidFill>
                  <a:schemeClr val="tx1"/>
                </a:solidFill>
                <a:latin typeface="Chivo Light" panose="020B0604020202020204" charset="0"/>
                <a:cs typeface="Times New Roman" panose="02020603050405020304" pitchFamily="18" charset="0"/>
              </a:rPr>
              <a:t>Develop Code of Conduct</a:t>
            </a:r>
            <a:endParaRPr lang="en-US" sz="1800" dirty="0" smtClean="0">
              <a:solidFill>
                <a:schemeClr val="tx1"/>
              </a:solidFill>
              <a:latin typeface="Chivo Light" panose="020B0604020202020204" charset="0"/>
              <a:cs typeface="Times New Roman" panose="02020603050405020304" pitchFamily="18" charset="0"/>
            </a:endParaRPr>
          </a:p>
          <a:p>
            <a:pPr marL="457200" lvl="0" indent="-393700" algn="l" rtl="0">
              <a:spcBef>
                <a:spcPts val="600"/>
              </a:spcBef>
              <a:spcAft>
                <a:spcPts val="0"/>
              </a:spcAft>
              <a:buSzPts val="2600"/>
              <a:buChar char="༝"/>
            </a:pPr>
            <a:r>
              <a:rPr lang="en-US" dirty="0" smtClean="0">
                <a:solidFill>
                  <a:schemeClr val="tx1"/>
                </a:solidFill>
                <a:latin typeface="Chivo Light" panose="020B0604020202020204" charset="0"/>
                <a:cs typeface="Times New Roman" panose="02020603050405020304" pitchFamily="18" charset="0"/>
              </a:rPr>
              <a:t>Develop Procurement Procedures</a:t>
            </a:r>
            <a:endParaRPr dirty="0">
              <a:solidFill>
                <a:schemeClr val="tx1"/>
              </a:solidFill>
              <a:latin typeface="Chivo Light" panose="020B0604020202020204" charset="0"/>
              <a:cs typeface="Times New Roman" panose="02020603050405020304" pitchFamily="18" charset="0"/>
            </a:endParaRPr>
          </a:p>
        </p:txBody>
      </p:sp>
      <p:sp>
        <p:nvSpPr>
          <p:cNvPr id="2" name="Rounded Rectangle 1"/>
          <p:cNvSpPr/>
          <p:nvPr/>
        </p:nvSpPr>
        <p:spPr>
          <a:xfrm>
            <a:off x="457199" y="2607735"/>
            <a:ext cx="6062598" cy="50235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rved Up Arrow 2"/>
          <p:cNvSpPr/>
          <p:nvPr/>
        </p:nvSpPr>
        <p:spPr>
          <a:xfrm>
            <a:off x="507999" y="4018844"/>
            <a:ext cx="1727201" cy="688622"/>
          </a:xfrm>
          <a:prstGeom prst="curvedUpArrow">
            <a:avLst/>
          </a:prstGeom>
          <a:solidFill>
            <a:srgbClr val="0070C0">
              <a:alpha val="50000"/>
            </a:srgb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4" name="Curved Down Arrow 3"/>
          <p:cNvSpPr/>
          <p:nvPr/>
        </p:nvSpPr>
        <p:spPr>
          <a:xfrm>
            <a:off x="1315156" y="3641282"/>
            <a:ext cx="1840088" cy="699911"/>
          </a:xfrm>
          <a:prstGeom prst="curvedDownArrow">
            <a:avLst/>
          </a:prstGeom>
          <a:solidFill>
            <a:srgbClr val="FFC000">
              <a:alpha val="50000"/>
            </a:srgb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8" name="Curved Up Arrow 7"/>
          <p:cNvSpPr/>
          <p:nvPr/>
        </p:nvSpPr>
        <p:spPr>
          <a:xfrm>
            <a:off x="2483555" y="4052710"/>
            <a:ext cx="1727201" cy="688622"/>
          </a:xfrm>
          <a:prstGeom prst="curvedUpArrow">
            <a:avLst/>
          </a:prstGeom>
          <a:solidFill>
            <a:srgbClr val="92D050">
              <a:alpha val="50000"/>
            </a:srgb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9" name="Curved Down Arrow 8"/>
          <p:cNvSpPr/>
          <p:nvPr/>
        </p:nvSpPr>
        <p:spPr>
          <a:xfrm>
            <a:off x="3476979" y="3702754"/>
            <a:ext cx="1840088" cy="699911"/>
          </a:xfrm>
          <a:prstGeom prst="curvedDownArrow">
            <a:avLst/>
          </a:prstGeom>
          <a:solidFill>
            <a:srgbClr val="00B050">
              <a:alpha val="50000"/>
            </a:srgb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0" name="Curved Up Arrow 9"/>
          <p:cNvSpPr/>
          <p:nvPr/>
        </p:nvSpPr>
        <p:spPr>
          <a:xfrm>
            <a:off x="4453467" y="4067991"/>
            <a:ext cx="1727201" cy="688622"/>
          </a:xfrm>
          <a:prstGeom prst="curvedUpArrow">
            <a:avLst/>
          </a:prstGeom>
          <a:solidFill>
            <a:srgbClr val="7030A0">
              <a:alpha val="50000"/>
            </a:srgb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1" name="Google Shape;642;p40"/>
          <p:cNvSpPr/>
          <p:nvPr/>
        </p:nvSpPr>
        <p:spPr>
          <a:xfrm>
            <a:off x="2996515" y="3386284"/>
            <a:ext cx="590529" cy="509995"/>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C000"/>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42;p40"/>
          <p:cNvSpPr/>
          <p:nvPr/>
        </p:nvSpPr>
        <p:spPr>
          <a:xfrm>
            <a:off x="507999" y="3431823"/>
            <a:ext cx="682979" cy="623164"/>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0070C0"/>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41;p40"/>
          <p:cNvSpPr/>
          <p:nvPr/>
        </p:nvSpPr>
        <p:spPr>
          <a:xfrm>
            <a:off x="5523874" y="3438298"/>
            <a:ext cx="589059" cy="580546"/>
          </a:xfrm>
          <a:custGeom>
            <a:avLst/>
            <a:gdLst/>
            <a:ahLst/>
            <a:cxnLst/>
            <a:rect l="l" t="t" r="r" b="b"/>
            <a:pathLst>
              <a:path w="17301" h="17228" extrusionOk="0">
                <a:moveTo>
                  <a:pt x="9295" y="4842"/>
                </a:moveTo>
                <a:lnTo>
                  <a:pt x="9514" y="4891"/>
                </a:lnTo>
                <a:lnTo>
                  <a:pt x="9758" y="4964"/>
                </a:lnTo>
                <a:lnTo>
                  <a:pt x="9539" y="5256"/>
                </a:lnTo>
                <a:lnTo>
                  <a:pt x="9368" y="5548"/>
                </a:lnTo>
                <a:lnTo>
                  <a:pt x="9198" y="5499"/>
                </a:lnTo>
                <a:lnTo>
                  <a:pt x="9174" y="5426"/>
                </a:lnTo>
                <a:lnTo>
                  <a:pt x="9271" y="4940"/>
                </a:lnTo>
                <a:lnTo>
                  <a:pt x="9295" y="4842"/>
                </a:lnTo>
                <a:close/>
                <a:moveTo>
                  <a:pt x="8784" y="4769"/>
                </a:moveTo>
                <a:lnTo>
                  <a:pt x="8882" y="4794"/>
                </a:lnTo>
                <a:lnTo>
                  <a:pt x="8857" y="4891"/>
                </a:lnTo>
                <a:lnTo>
                  <a:pt x="8784" y="5159"/>
                </a:lnTo>
                <a:lnTo>
                  <a:pt x="8736" y="5426"/>
                </a:lnTo>
                <a:lnTo>
                  <a:pt x="8468" y="5426"/>
                </a:lnTo>
                <a:lnTo>
                  <a:pt x="8468" y="5329"/>
                </a:lnTo>
                <a:lnTo>
                  <a:pt x="8419" y="5134"/>
                </a:lnTo>
                <a:lnTo>
                  <a:pt x="8346" y="4964"/>
                </a:lnTo>
                <a:lnTo>
                  <a:pt x="8322" y="4915"/>
                </a:lnTo>
                <a:lnTo>
                  <a:pt x="8249" y="4915"/>
                </a:lnTo>
                <a:lnTo>
                  <a:pt x="8225" y="4940"/>
                </a:lnTo>
                <a:lnTo>
                  <a:pt x="8200" y="4988"/>
                </a:lnTo>
                <a:lnTo>
                  <a:pt x="8200" y="5183"/>
                </a:lnTo>
                <a:lnTo>
                  <a:pt x="8176" y="5378"/>
                </a:lnTo>
                <a:lnTo>
                  <a:pt x="8176" y="5451"/>
                </a:lnTo>
                <a:lnTo>
                  <a:pt x="7957" y="5499"/>
                </a:lnTo>
                <a:lnTo>
                  <a:pt x="7738" y="5597"/>
                </a:lnTo>
                <a:lnTo>
                  <a:pt x="7714" y="5548"/>
                </a:lnTo>
                <a:lnTo>
                  <a:pt x="7641" y="5378"/>
                </a:lnTo>
                <a:lnTo>
                  <a:pt x="7568" y="5207"/>
                </a:lnTo>
                <a:lnTo>
                  <a:pt x="7471" y="5110"/>
                </a:lnTo>
                <a:lnTo>
                  <a:pt x="7373" y="5013"/>
                </a:lnTo>
                <a:lnTo>
                  <a:pt x="7349" y="4988"/>
                </a:lnTo>
                <a:lnTo>
                  <a:pt x="7568" y="4891"/>
                </a:lnTo>
                <a:lnTo>
                  <a:pt x="7641" y="4964"/>
                </a:lnTo>
                <a:lnTo>
                  <a:pt x="7738" y="5013"/>
                </a:lnTo>
                <a:lnTo>
                  <a:pt x="7836" y="5037"/>
                </a:lnTo>
                <a:lnTo>
                  <a:pt x="7933" y="5013"/>
                </a:lnTo>
                <a:lnTo>
                  <a:pt x="8127" y="4915"/>
                </a:lnTo>
                <a:lnTo>
                  <a:pt x="8298" y="4842"/>
                </a:lnTo>
                <a:lnTo>
                  <a:pt x="8492" y="4818"/>
                </a:lnTo>
                <a:lnTo>
                  <a:pt x="8663" y="4794"/>
                </a:lnTo>
                <a:lnTo>
                  <a:pt x="8711" y="4794"/>
                </a:lnTo>
                <a:lnTo>
                  <a:pt x="8784" y="4769"/>
                </a:lnTo>
                <a:close/>
                <a:moveTo>
                  <a:pt x="9879" y="5013"/>
                </a:moveTo>
                <a:lnTo>
                  <a:pt x="10147" y="5159"/>
                </a:lnTo>
                <a:lnTo>
                  <a:pt x="10415" y="5305"/>
                </a:lnTo>
                <a:lnTo>
                  <a:pt x="10196" y="5524"/>
                </a:lnTo>
                <a:lnTo>
                  <a:pt x="9977" y="5743"/>
                </a:lnTo>
                <a:lnTo>
                  <a:pt x="9977" y="5767"/>
                </a:lnTo>
                <a:lnTo>
                  <a:pt x="9928" y="5743"/>
                </a:lnTo>
                <a:lnTo>
                  <a:pt x="9685" y="5645"/>
                </a:lnTo>
                <a:lnTo>
                  <a:pt x="9879" y="5013"/>
                </a:lnTo>
                <a:close/>
                <a:moveTo>
                  <a:pt x="7300" y="5013"/>
                </a:moveTo>
                <a:lnTo>
                  <a:pt x="7300" y="5037"/>
                </a:lnTo>
                <a:lnTo>
                  <a:pt x="7325" y="5183"/>
                </a:lnTo>
                <a:lnTo>
                  <a:pt x="7325" y="5305"/>
                </a:lnTo>
                <a:lnTo>
                  <a:pt x="7373" y="5499"/>
                </a:lnTo>
                <a:lnTo>
                  <a:pt x="7446" y="5670"/>
                </a:lnTo>
                <a:lnTo>
                  <a:pt x="7446" y="5718"/>
                </a:lnTo>
                <a:lnTo>
                  <a:pt x="7203" y="5791"/>
                </a:lnTo>
                <a:lnTo>
                  <a:pt x="7081" y="5524"/>
                </a:lnTo>
                <a:lnTo>
                  <a:pt x="6935" y="5232"/>
                </a:lnTo>
                <a:lnTo>
                  <a:pt x="7106" y="5134"/>
                </a:lnTo>
                <a:lnTo>
                  <a:pt x="7300" y="5013"/>
                </a:lnTo>
                <a:close/>
                <a:moveTo>
                  <a:pt x="10707" y="5475"/>
                </a:moveTo>
                <a:lnTo>
                  <a:pt x="11193" y="5816"/>
                </a:lnTo>
                <a:lnTo>
                  <a:pt x="10999" y="5913"/>
                </a:lnTo>
                <a:lnTo>
                  <a:pt x="10780" y="6010"/>
                </a:lnTo>
                <a:lnTo>
                  <a:pt x="10585" y="6108"/>
                </a:lnTo>
                <a:lnTo>
                  <a:pt x="10390" y="5986"/>
                </a:lnTo>
                <a:lnTo>
                  <a:pt x="10171" y="5864"/>
                </a:lnTo>
                <a:lnTo>
                  <a:pt x="10512" y="5621"/>
                </a:lnTo>
                <a:lnTo>
                  <a:pt x="10707" y="5475"/>
                </a:lnTo>
                <a:close/>
                <a:moveTo>
                  <a:pt x="6692" y="5426"/>
                </a:moveTo>
                <a:lnTo>
                  <a:pt x="6716" y="5572"/>
                </a:lnTo>
                <a:lnTo>
                  <a:pt x="6741" y="5718"/>
                </a:lnTo>
                <a:lnTo>
                  <a:pt x="6838" y="5986"/>
                </a:lnTo>
                <a:lnTo>
                  <a:pt x="6643" y="6156"/>
                </a:lnTo>
                <a:lnTo>
                  <a:pt x="6522" y="5986"/>
                </a:lnTo>
                <a:lnTo>
                  <a:pt x="6351" y="5743"/>
                </a:lnTo>
                <a:lnTo>
                  <a:pt x="6522" y="5572"/>
                </a:lnTo>
                <a:lnTo>
                  <a:pt x="6692" y="5426"/>
                </a:lnTo>
                <a:close/>
                <a:moveTo>
                  <a:pt x="11461" y="6059"/>
                </a:moveTo>
                <a:lnTo>
                  <a:pt x="11607" y="6181"/>
                </a:lnTo>
                <a:lnTo>
                  <a:pt x="11510" y="6181"/>
                </a:lnTo>
                <a:lnTo>
                  <a:pt x="11193" y="6254"/>
                </a:lnTo>
                <a:lnTo>
                  <a:pt x="11047" y="6302"/>
                </a:lnTo>
                <a:lnTo>
                  <a:pt x="10877" y="6375"/>
                </a:lnTo>
                <a:lnTo>
                  <a:pt x="10780" y="6278"/>
                </a:lnTo>
                <a:lnTo>
                  <a:pt x="11096" y="6181"/>
                </a:lnTo>
                <a:lnTo>
                  <a:pt x="11291" y="6132"/>
                </a:lnTo>
                <a:lnTo>
                  <a:pt x="11461" y="6059"/>
                </a:lnTo>
                <a:close/>
                <a:moveTo>
                  <a:pt x="6157" y="5962"/>
                </a:moveTo>
                <a:lnTo>
                  <a:pt x="6230" y="6156"/>
                </a:lnTo>
                <a:lnTo>
                  <a:pt x="6303" y="6302"/>
                </a:lnTo>
                <a:lnTo>
                  <a:pt x="6400" y="6424"/>
                </a:lnTo>
                <a:lnTo>
                  <a:pt x="6181" y="6765"/>
                </a:lnTo>
                <a:lnTo>
                  <a:pt x="6157" y="6716"/>
                </a:lnTo>
                <a:lnTo>
                  <a:pt x="5962" y="6546"/>
                </a:lnTo>
                <a:lnTo>
                  <a:pt x="5840" y="6400"/>
                </a:lnTo>
                <a:lnTo>
                  <a:pt x="5986" y="6181"/>
                </a:lnTo>
                <a:lnTo>
                  <a:pt x="6157" y="5962"/>
                </a:lnTo>
                <a:close/>
                <a:moveTo>
                  <a:pt x="11729" y="6327"/>
                </a:moveTo>
                <a:lnTo>
                  <a:pt x="11923" y="6570"/>
                </a:lnTo>
                <a:lnTo>
                  <a:pt x="12094" y="6862"/>
                </a:lnTo>
                <a:lnTo>
                  <a:pt x="11899" y="6838"/>
                </a:lnTo>
                <a:lnTo>
                  <a:pt x="11704" y="6862"/>
                </a:lnTo>
                <a:lnTo>
                  <a:pt x="11510" y="6886"/>
                </a:lnTo>
                <a:lnTo>
                  <a:pt x="11339" y="6911"/>
                </a:lnTo>
                <a:lnTo>
                  <a:pt x="11145" y="6643"/>
                </a:lnTo>
                <a:lnTo>
                  <a:pt x="11388" y="6594"/>
                </a:lnTo>
                <a:lnTo>
                  <a:pt x="11607" y="6546"/>
                </a:lnTo>
                <a:lnTo>
                  <a:pt x="11680" y="6497"/>
                </a:lnTo>
                <a:lnTo>
                  <a:pt x="11704" y="6448"/>
                </a:lnTo>
                <a:lnTo>
                  <a:pt x="11729" y="6375"/>
                </a:lnTo>
                <a:lnTo>
                  <a:pt x="11729" y="6327"/>
                </a:lnTo>
                <a:close/>
                <a:moveTo>
                  <a:pt x="5646" y="6765"/>
                </a:moveTo>
                <a:lnTo>
                  <a:pt x="5719" y="6838"/>
                </a:lnTo>
                <a:lnTo>
                  <a:pt x="5840" y="7008"/>
                </a:lnTo>
                <a:lnTo>
                  <a:pt x="5913" y="7081"/>
                </a:lnTo>
                <a:lnTo>
                  <a:pt x="6011" y="7130"/>
                </a:lnTo>
                <a:lnTo>
                  <a:pt x="5913" y="7397"/>
                </a:lnTo>
                <a:lnTo>
                  <a:pt x="5670" y="7300"/>
                </a:lnTo>
                <a:lnTo>
                  <a:pt x="5524" y="7276"/>
                </a:lnTo>
                <a:lnTo>
                  <a:pt x="5402" y="7251"/>
                </a:lnTo>
                <a:lnTo>
                  <a:pt x="5524" y="7008"/>
                </a:lnTo>
                <a:lnTo>
                  <a:pt x="5646" y="6765"/>
                </a:lnTo>
                <a:close/>
                <a:moveTo>
                  <a:pt x="12288" y="7276"/>
                </a:moveTo>
                <a:lnTo>
                  <a:pt x="12361" y="7519"/>
                </a:lnTo>
                <a:lnTo>
                  <a:pt x="12410" y="7786"/>
                </a:lnTo>
                <a:lnTo>
                  <a:pt x="12215" y="7689"/>
                </a:lnTo>
                <a:lnTo>
                  <a:pt x="12021" y="7616"/>
                </a:lnTo>
                <a:lnTo>
                  <a:pt x="11802" y="7567"/>
                </a:lnTo>
                <a:lnTo>
                  <a:pt x="11583" y="7543"/>
                </a:lnTo>
                <a:lnTo>
                  <a:pt x="11510" y="7276"/>
                </a:lnTo>
                <a:lnTo>
                  <a:pt x="11680" y="7300"/>
                </a:lnTo>
                <a:lnTo>
                  <a:pt x="11875" y="7300"/>
                </a:lnTo>
                <a:lnTo>
                  <a:pt x="12264" y="7276"/>
                </a:lnTo>
                <a:close/>
                <a:moveTo>
                  <a:pt x="5281" y="7616"/>
                </a:moveTo>
                <a:lnTo>
                  <a:pt x="5548" y="7713"/>
                </a:lnTo>
                <a:lnTo>
                  <a:pt x="5792" y="7811"/>
                </a:lnTo>
                <a:lnTo>
                  <a:pt x="5719" y="8273"/>
                </a:lnTo>
                <a:lnTo>
                  <a:pt x="5256" y="8322"/>
                </a:lnTo>
                <a:lnTo>
                  <a:pt x="5135" y="8322"/>
                </a:lnTo>
                <a:lnTo>
                  <a:pt x="5183" y="7981"/>
                </a:lnTo>
                <a:lnTo>
                  <a:pt x="5281" y="7616"/>
                </a:lnTo>
                <a:close/>
                <a:moveTo>
                  <a:pt x="11656" y="7859"/>
                </a:moveTo>
                <a:lnTo>
                  <a:pt x="11826" y="7932"/>
                </a:lnTo>
                <a:lnTo>
                  <a:pt x="12069" y="8054"/>
                </a:lnTo>
                <a:lnTo>
                  <a:pt x="12191" y="8103"/>
                </a:lnTo>
                <a:lnTo>
                  <a:pt x="12337" y="8151"/>
                </a:lnTo>
                <a:lnTo>
                  <a:pt x="12386" y="8151"/>
                </a:lnTo>
                <a:lnTo>
                  <a:pt x="12459" y="8127"/>
                </a:lnTo>
                <a:lnTo>
                  <a:pt x="12459" y="8516"/>
                </a:lnTo>
                <a:lnTo>
                  <a:pt x="12264" y="8395"/>
                </a:lnTo>
                <a:lnTo>
                  <a:pt x="11972" y="8249"/>
                </a:lnTo>
                <a:lnTo>
                  <a:pt x="11826" y="8200"/>
                </a:lnTo>
                <a:lnTo>
                  <a:pt x="11680" y="8176"/>
                </a:lnTo>
                <a:lnTo>
                  <a:pt x="11656" y="7859"/>
                </a:lnTo>
                <a:close/>
                <a:moveTo>
                  <a:pt x="11680" y="8468"/>
                </a:moveTo>
                <a:lnTo>
                  <a:pt x="11777" y="8589"/>
                </a:lnTo>
                <a:lnTo>
                  <a:pt x="11899" y="8662"/>
                </a:lnTo>
                <a:lnTo>
                  <a:pt x="12191" y="8857"/>
                </a:lnTo>
                <a:lnTo>
                  <a:pt x="12337" y="8954"/>
                </a:lnTo>
                <a:lnTo>
                  <a:pt x="12118" y="8979"/>
                </a:lnTo>
                <a:lnTo>
                  <a:pt x="11875" y="8954"/>
                </a:lnTo>
                <a:lnTo>
                  <a:pt x="11631" y="8954"/>
                </a:lnTo>
                <a:lnTo>
                  <a:pt x="11656" y="8711"/>
                </a:lnTo>
                <a:lnTo>
                  <a:pt x="11680" y="8468"/>
                </a:lnTo>
                <a:close/>
                <a:moveTo>
                  <a:pt x="5694" y="8735"/>
                </a:moveTo>
                <a:lnTo>
                  <a:pt x="5694" y="8954"/>
                </a:lnTo>
                <a:lnTo>
                  <a:pt x="5719" y="9198"/>
                </a:lnTo>
                <a:lnTo>
                  <a:pt x="5427" y="9222"/>
                </a:lnTo>
                <a:lnTo>
                  <a:pt x="5159" y="9271"/>
                </a:lnTo>
                <a:lnTo>
                  <a:pt x="5110" y="9003"/>
                </a:lnTo>
                <a:lnTo>
                  <a:pt x="5110" y="8760"/>
                </a:lnTo>
                <a:lnTo>
                  <a:pt x="5402" y="8760"/>
                </a:lnTo>
                <a:lnTo>
                  <a:pt x="5694" y="8735"/>
                </a:lnTo>
                <a:close/>
                <a:moveTo>
                  <a:pt x="5208" y="9514"/>
                </a:moveTo>
                <a:lnTo>
                  <a:pt x="5792" y="9563"/>
                </a:lnTo>
                <a:lnTo>
                  <a:pt x="5840" y="9757"/>
                </a:lnTo>
                <a:lnTo>
                  <a:pt x="5913" y="9952"/>
                </a:lnTo>
                <a:lnTo>
                  <a:pt x="5354" y="9952"/>
                </a:lnTo>
                <a:lnTo>
                  <a:pt x="5256" y="9733"/>
                </a:lnTo>
                <a:lnTo>
                  <a:pt x="5208" y="9514"/>
                </a:lnTo>
                <a:close/>
                <a:moveTo>
                  <a:pt x="11583" y="9222"/>
                </a:moveTo>
                <a:lnTo>
                  <a:pt x="11680" y="9271"/>
                </a:lnTo>
                <a:lnTo>
                  <a:pt x="11777" y="9319"/>
                </a:lnTo>
                <a:lnTo>
                  <a:pt x="11996" y="9368"/>
                </a:lnTo>
                <a:lnTo>
                  <a:pt x="12167" y="9392"/>
                </a:lnTo>
                <a:lnTo>
                  <a:pt x="12386" y="9392"/>
                </a:lnTo>
                <a:lnTo>
                  <a:pt x="12288" y="9782"/>
                </a:lnTo>
                <a:lnTo>
                  <a:pt x="12167" y="10147"/>
                </a:lnTo>
                <a:lnTo>
                  <a:pt x="12142" y="10098"/>
                </a:lnTo>
                <a:lnTo>
                  <a:pt x="12118" y="10049"/>
                </a:lnTo>
                <a:lnTo>
                  <a:pt x="12021" y="9952"/>
                </a:lnTo>
                <a:lnTo>
                  <a:pt x="11777" y="9830"/>
                </a:lnTo>
                <a:lnTo>
                  <a:pt x="11607" y="9757"/>
                </a:lnTo>
                <a:lnTo>
                  <a:pt x="11437" y="9684"/>
                </a:lnTo>
                <a:lnTo>
                  <a:pt x="11510" y="9465"/>
                </a:lnTo>
                <a:lnTo>
                  <a:pt x="11583" y="9222"/>
                </a:lnTo>
                <a:close/>
                <a:moveTo>
                  <a:pt x="11339" y="9952"/>
                </a:moveTo>
                <a:lnTo>
                  <a:pt x="11461" y="10025"/>
                </a:lnTo>
                <a:lnTo>
                  <a:pt x="11607" y="10122"/>
                </a:lnTo>
                <a:lnTo>
                  <a:pt x="11850" y="10268"/>
                </a:lnTo>
                <a:lnTo>
                  <a:pt x="11972" y="10293"/>
                </a:lnTo>
                <a:lnTo>
                  <a:pt x="12118" y="10293"/>
                </a:lnTo>
                <a:lnTo>
                  <a:pt x="11996" y="10512"/>
                </a:lnTo>
                <a:lnTo>
                  <a:pt x="11875" y="10731"/>
                </a:lnTo>
                <a:lnTo>
                  <a:pt x="11753" y="10609"/>
                </a:lnTo>
                <a:lnTo>
                  <a:pt x="11656" y="10487"/>
                </a:lnTo>
                <a:lnTo>
                  <a:pt x="11510" y="10390"/>
                </a:lnTo>
                <a:lnTo>
                  <a:pt x="11364" y="10317"/>
                </a:lnTo>
                <a:lnTo>
                  <a:pt x="11266" y="10293"/>
                </a:lnTo>
                <a:lnTo>
                  <a:pt x="11169" y="10268"/>
                </a:lnTo>
                <a:lnTo>
                  <a:pt x="11339" y="9952"/>
                </a:lnTo>
                <a:close/>
                <a:moveTo>
                  <a:pt x="6132" y="10341"/>
                </a:moveTo>
                <a:lnTo>
                  <a:pt x="6327" y="10585"/>
                </a:lnTo>
                <a:lnTo>
                  <a:pt x="6059" y="10658"/>
                </a:lnTo>
                <a:lnTo>
                  <a:pt x="5792" y="10755"/>
                </a:lnTo>
                <a:lnTo>
                  <a:pt x="5670" y="10560"/>
                </a:lnTo>
                <a:lnTo>
                  <a:pt x="5548" y="10366"/>
                </a:lnTo>
                <a:lnTo>
                  <a:pt x="5548" y="10366"/>
                </a:lnTo>
                <a:lnTo>
                  <a:pt x="5840" y="10390"/>
                </a:lnTo>
                <a:lnTo>
                  <a:pt x="5986" y="10390"/>
                </a:lnTo>
                <a:lnTo>
                  <a:pt x="6132" y="10341"/>
                </a:lnTo>
                <a:close/>
                <a:moveTo>
                  <a:pt x="8663" y="5986"/>
                </a:moveTo>
                <a:lnTo>
                  <a:pt x="8857" y="6010"/>
                </a:lnTo>
                <a:lnTo>
                  <a:pt x="9076" y="6059"/>
                </a:lnTo>
                <a:lnTo>
                  <a:pt x="9490" y="6181"/>
                </a:lnTo>
                <a:lnTo>
                  <a:pt x="9855" y="6327"/>
                </a:lnTo>
                <a:lnTo>
                  <a:pt x="10123" y="6473"/>
                </a:lnTo>
                <a:lnTo>
                  <a:pt x="10342" y="6643"/>
                </a:lnTo>
                <a:lnTo>
                  <a:pt x="10561" y="6813"/>
                </a:lnTo>
                <a:lnTo>
                  <a:pt x="10731" y="7032"/>
                </a:lnTo>
                <a:lnTo>
                  <a:pt x="10877" y="7251"/>
                </a:lnTo>
                <a:lnTo>
                  <a:pt x="10999" y="7494"/>
                </a:lnTo>
                <a:lnTo>
                  <a:pt x="11096" y="7762"/>
                </a:lnTo>
                <a:lnTo>
                  <a:pt x="11145" y="8054"/>
                </a:lnTo>
                <a:lnTo>
                  <a:pt x="11193" y="8297"/>
                </a:lnTo>
                <a:lnTo>
                  <a:pt x="11193" y="8565"/>
                </a:lnTo>
                <a:lnTo>
                  <a:pt x="11169" y="8833"/>
                </a:lnTo>
                <a:lnTo>
                  <a:pt x="11120" y="9076"/>
                </a:lnTo>
                <a:lnTo>
                  <a:pt x="11072" y="9319"/>
                </a:lnTo>
                <a:lnTo>
                  <a:pt x="10974" y="9538"/>
                </a:lnTo>
                <a:lnTo>
                  <a:pt x="10853" y="9757"/>
                </a:lnTo>
                <a:lnTo>
                  <a:pt x="10731" y="9976"/>
                </a:lnTo>
                <a:lnTo>
                  <a:pt x="10561" y="10171"/>
                </a:lnTo>
                <a:lnTo>
                  <a:pt x="10390" y="10341"/>
                </a:lnTo>
                <a:lnTo>
                  <a:pt x="10220" y="10512"/>
                </a:lnTo>
                <a:lnTo>
                  <a:pt x="10001" y="10658"/>
                </a:lnTo>
                <a:lnTo>
                  <a:pt x="9782" y="10779"/>
                </a:lnTo>
                <a:lnTo>
                  <a:pt x="9563" y="10877"/>
                </a:lnTo>
                <a:lnTo>
                  <a:pt x="9320" y="10974"/>
                </a:lnTo>
                <a:lnTo>
                  <a:pt x="9052" y="11023"/>
                </a:lnTo>
                <a:lnTo>
                  <a:pt x="8833" y="11047"/>
                </a:lnTo>
                <a:lnTo>
                  <a:pt x="8590" y="11071"/>
                </a:lnTo>
                <a:lnTo>
                  <a:pt x="8371" y="11047"/>
                </a:lnTo>
                <a:lnTo>
                  <a:pt x="8127" y="10998"/>
                </a:lnTo>
                <a:lnTo>
                  <a:pt x="7908" y="10950"/>
                </a:lnTo>
                <a:lnTo>
                  <a:pt x="7714" y="10877"/>
                </a:lnTo>
                <a:lnTo>
                  <a:pt x="7495" y="10779"/>
                </a:lnTo>
                <a:lnTo>
                  <a:pt x="7300" y="10658"/>
                </a:lnTo>
                <a:lnTo>
                  <a:pt x="7130" y="10536"/>
                </a:lnTo>
                <a:lnTo>
                  <a:pt x="6960" y="10390"/>
                </a:lnTo>
                <a:lnTo>
                  <a:pt x="6814" y="10220"/>
                </a:lnTo>
                <a:lnTo>
                  <a:pt x="6668" y="10049"/>
                </a:lnTo>
                <a:lnTo>
                  <a:pt x="6546" y="9855"/>
                </a:lnTo>
                <a:lnTo>
                  <a:pt x="6449" y="9660"/>
                </a:lnTo>
                <a:lnTo>
                  <a:pt x="6351" y="9441"/>
                </a:lnTo>
                <a:lnTo>
                  <a:pt x="6303" y="9222"/>
                </a:lnTo>
                <a:lnTo>
                  <a:pt x="6254" y="8979"/>
                </a:lnTo>
                <a:lnTo>
                  <a:pt x="6230" y="8735"/>
                </a:lnTo>
                <a:lnTo>
                  <a:pt x="6254" y="8468"/>
                </a:lnTo>
                <a:lnTo>
                  <a:pt x="6254" y="8224"/>
                </a:lnTo>
                <a:lnTo>
                  <a:pt x="6303" y="7981"/>
                </a:lnTo>
                <a:lnTo>
                  <a:pt x="6376" y="7738"/>
                </a:lnTo>
                <a:lnTo>
                  <a:pt x="6449" y="7519"/>
                </a:lnTo>
                <a:lnTo>
                  <a:pt x="6546" y="7300"/>
                </a:lnTo>
                <a:lnTo>
                  <a:pt x="6668" y="7057"/>
                </a:lnTo>
                <a:lnTo>
                  <a:pt x="6814" y="6838"/>
                </a:lnTo>
                <a:lnTo>
                  <a:pt x="6984" y="6667"/>
                </a:lnTo>
                <a:lnTo>
                  <a:pt x="7154" y="6521"/>
                </a:lnTo>
                <a:lnTo>
                  <a:pt x="7373" y="6400"/>
                </a:lnTo>
                <a:lnTo>
                  <a:pt x="7592" y="6302"/>
                </a:lnTo>
                <a:lnTo>
                  <a:pt x="7811" y="6205"/>
                </a:lnTo>
                <a:lnTo>
                  <a:pt x="8079" y="6156"/>
                </a:lnTo>
                <a:lnTo>
                  <a:pt x="8127" y="6132"/>
                </a:lnTo>
                <a:lnTo>
                  <a:pt x="8176" y="6108"/>
                </a:lnTo>
                <a:lnTo>
                  <a:pt x="8225" y="6059"/>
                </a:lnTo>
                <a:lnTo>
                  <a:pt x="8249" y="6010"/>
                </a:lnTo>
                <a:lnTo>
                  <a:pt x="8444" y="5986"/>
                </a:lnTo>
                <a:close/>
                <a:moveTo>
                  <a:pt x="6643" y="10877"/>
                </a:moveTo>
                <a:lnTo>
                  <a:pt x="6814" y="11023"/>
                </a:lnTo>
                <a:lnTo>
                  <a:pt x="7008" y="11144"/>
                </a:lnTo>
                <a:lnTo>
                  <a:pt x="6765" y="11315"/>
                </a:lnTo>
                <a:lnTo>
                  <a:pt x="6522" y="11461"/>
                </a:lnTo>
                <a:lnTo>
                  <a:pt x="6497" y="11485"/>
                </a:lnTo>
                <a:lnTo>
                  <a:pt x="6303" y="11290"/>
                </a:lnTo>
                <a:lnTo>
                  <a:pt x="6108" y="11120"/>
                </a:lnTo>
                <a:lnTo>
                  <a:pt x="6327" y="10998"/>
                </a:lnTo>
                <a:lnTo>
                  <a:pt x="6643" y="10877"/>
                </a:lnTo>
                <a:close/>
                <a:moveTo>
                  <a:pt x="11047" y="10414"/>
                </a:moveTo>
                <a:lnTo>
                  <a:pt x="11169" y="10560"/>
                </a:lnTo>
                <a:lnTo>
                  <a:pt x="11388" y="10755"/>
                </a:lnTo>
                <a:lnTo>
                  <a:pt x="11607" y="10974"/>
                </a:lnTo>
                <a:lnTo>
                  <a:pt x="11656" y="11071"/>
                </a:lnTo>
                <a:lnTo>
                  <a:pt x="11461" y="11315"/>
                </a:lnTo>
                <a:lnTo>
                  <a:pt x="11242" y="11534"/>
                </a:lnTo>
                <a:lnTo>
                  <a:pt x="10999" y="11728"/>
                </a:lnTo>
                <a:lnTo>
                  <a:pt x="10731" y="11899"/>
                </a:lnTo>
                <a:lnTo>
                  <a:pt x="10707" y="11801"/>
                </a:lnTo>
                <a:lnTo>
                  <a:pt x="10682" y="11680"/>
                </a:lnTo>
                <a:lnTo>
                  <a:pt x="10585" y="11485"/>
                </a:lnTo>
                <a:lnTo>
                  <a:pt x="10463" y="11315"/>
                </a:lnTo>
                <a:lnTo>
                  <a:pt x="10317" y="11144"/>
                </a:lnTo>
                <a:lnTo>
                  <a:pt x="10634" y="10901"/>
                </a:lnTo>
                <a:lnTo>
                  <a:pt x="10707" y="11217"/>
                </a:lnTo>
                <a:lnTo>
                  <a:pt x="10731" y="11485"/>
                </a:lnTo>
                <a:lnTo>
                  <a:pt x="10780" y="11607"/>
                </a:lnTo>
                <a:lnTo>
                  <a:pt x="10828" y="11704"/>
                </a:lnTo>
                <a:lnTo>
                  <a:pt x="10853" y="11753"/>
                </a:lnTo>
                <a:lnTo>
                  <a:pt x="10926" y="11753"/>
                </a:lnTo>
                <a:lnTo>
                  <a:pt x="10950" y="11704"/>
                </a:lnTo>
                <a:lnTo>
                  <a:pt x="10999" y="11607"/>
                </a:lnTo>
                <a:lnTo>
                  <a:pt x="10974" y="11485"/>
                </a:lnTo>
                <a:lnTo>
                  <a:pt x="10926" y="11242"/>
                </a:lnTo>
                <a:lnTo>
                  <a:pt x="10828" y="11023"/>
                </a:lnTo>
                <a:lnTo>
                  <a:pt x="10731" y="10828"/>
                </a:lnTo>
                <a:lnTo>
                  <a:pt x="10901" y="10633"/>
                </a:lnTo>
                <a:lnTo>
                  <a:pt x="11047" y="10414"/>
                </a:lnTo>
                <a:close/>
                <a:moveTo>
                  <a:pt x="7252" y="11290"/>
                </a:moveTo>
                <a:lnTo>
                  <a:pt x="7446" y="11363"/>
                </a:lnTo>
                <a:lnTo>
                  <a:pt x="7641" y="11461"/>
                </a:lnTo>
                <a:lnTo>
                  <a:pt x="7568" y="11534"/>
                </a:lnTo>
                <a:lnTo>
                  <a:pt x="7422" y="11753"/>
                </a:lnTo>
                <a:lnTo>
                  <a:pt x="7276" y="11947"/>
                </a:lnTo>
                <a:lnTo>
                  <a:pt x="7033" y="11826"/>
                </a:lnTo>
                <a:lnTo>
                  <a:pt x="6789" y="11680"/>
                </a:lnTo>
                <a:lnTo>
                  <a:pt x="6911" y="11607"/>
                </a:lnTo>
                <a:lnTo>
                  <a:pt x="7033" y="11509"/>
                </a:lnTo>
                <a:lnTo>
                  <a:pt x="7252" y="11290"/>
                </a:lnTo>
                <a:close/>
                <a:moveTo>
                  <a:pt x="7908" y="11534"/>
                </a:moveTo>
                <a:lnTo>
                  <a:pt x="8200" y="11582"/>
                </a:lnTo>
                <a:lnTo>
                  <a:pt x="8127" y="11923"/>
                </a:lnTo>
                <a:lnTo>
                  <a:pt x="8127" y="12093"/>
                </a:lnTo>
                <a:lnTo>
                  <a:pt x="8127" y="12264"/>
                </a:lnTo>
                <a:lnTo>
                  <a:pt x="7884" y="12191"/>
                </a:lnTo>
                <a:lnTo>
                  <a:pt x="7641" y="12118"/>
                </a:lnTo>
                <a:lnTo>
                  <a:pt x="7738" y="11947"/>
                </a:lnTo>
                <a:lnTo>
                  <a:pt x="7811" y="11753"/>
                </a:lnTo>
                <a:lnTo>
                  <a:pt x="7908" y="11534"/>
                </a:lnTo>
                <a:close/>
                <a:moveTo>
                  <a:pt x="10123" y="11266"/>
                </a:moveTo>
                <a:lnTo>
                  <a:pt x="10244" y="11631"/>
                </a:lnTo>
                <a:lnTo>
                  <a:pt x="10317" y="11850"/>
                </a:lnTo>
                <a:lnTo>
                  <a:pt x="10342" y="11972"/>
                </a:lnTo>
                <a:lnTo>
                  <a:pt x="10390" y="12069"/>
                </a:lnTo>
                <a:lnTo>
                  <a:pt x="10147" y="12191"/>
                </a:lnTo>
                <a:lnTo>
                  <a:pt x="9879" y="12264"/>
                </a:lnTo>
                <a:lnTo>
                  <a:pt x="9904" y="12093"/>
                </a:lnTo>
                <a:lnTo>
                  <a:pt x="9928" y="11923"/>
                </a:lnTo>
                <a:lnTo>
                  <a:pt x="9928" y="11655"/>
                </a:lnTo>
                <a:lnTo>
                  <a:pt x="9904" y="11388"/>
                </a:lnTo>
                <a:lnTo>
                  <a:pt x="10123" y="11266"/>
                </a:lnTo>
                <a:close/>
                <a:moveTo>
                  <a:pt x="8833" y="11631"/>
                </a:moveTo>
                <a:lnTo>
                  <a:pt x="8760" y="11850"/>
                </a:lnTo>
                <a:lnTo>
                  <a:pt x="8736" y="12045"/>
                </a:lnTo>
                <a:lnTo>
                  <a:pt x="8687" y="12337"/>
                </a:lnTo>
                <a:lnTo>
                  <a:pt x="8517" y="12337"/>
                </a:lnTo>
                <a:lnTo>
                  <a:pt x="8541" y="11972"/>
                </a:lnTo>
                <a:lnTo>
                  <a:pt x="8541" y="11801"/>
                </a:lnTo>
                <a:lnTo>
                  <a:pt x="8541" y="11631"/>
                </a:lnTo>
                <a:close/>
                <a:moveTo>
                  <a:pt x="9660" y="11485"/>
                </a:moveTo>
                <a:lnTo>
                  <a:pt x="9612" y="11801"/>
                </a:lnTo>
                <a:lnTo>
                  <a:pt x="9563" y="12069"/>
                </a:lnTo>
                <a:lnTo>
                  <a:pt x="9539" y="12191"/>
                </a:lnTo>
                <a:lnTo>
                  <a:pt x="9563" y="12312"/>
                </a:lnTo>
                <a:lnTo>
                  <a:pt x="9174" y="12361"/>
                </a:lnTo>
                <a:lnTo>
                  <a:pt x="9149" y="12361"/>
                </a:lnTo>
                <a:lnTo>
                  <a:pt x="9149" y="12166"/>
                </a:lnTo>
                <a:lnTo>
                  <a:pt x="9174" y="11874"/>
                </a:lnTo>
                <a:lnTo>
                  <a:pt x="9174" y="11582"/>
                </a:lnTo>
                <a:lnTo>
                  <a:pt x="9222" y="11582"/>
                </a:lnTo>
                <a:lnTo>
                  <a:pt x="9441" y="11534"/>
                </a:lnTo>
                <a:lnTo>
                  <a:pt x="9660" y="11485"/>
                </a:lnTo>
                <a:close/>
                <a:moveTo>
                  <a:pt x="8517" y="4258"/>
                </a:moveTo>
                <a:lnTo>
                  <a:pt x="8225" y="4307"/>
                </a:lnTo>
                <a:lnTo>
                  <a:pt x="7957" y="4404"/>
                </a:lnTo>
                <a:lnTo>
                  <a:pt x="7690" y="4429"/>
                </a:lnTo>
                <a:lnTo>
                  <a:pt x="7422" y="4502"/>
                </a:lnTo>
                <a:lnTo>
                  <a:pt x="7154" y="4623"/>
                </a:lnTo>
                <a:lnTo>
                  <a:pt x="6911" y="4745"/>
                </a:lnTo>
                <a:lnTo>
                  <a:pt x="6668" y="4915"/>
                </a:lnTo>
                <a:lnTo>
                  <a:pt x="6424" y="5110"/>
                </a:lnTo>
                <a:lnTo>
                  <a:pt x="6205" y="5329"/>
                </a:lnTo>
                <a:lnTo>
                  <a:pt x="6011" y="5548"/>
                </a:lnTo>
                <a:lnTo>
                  <a:pt x="5792" y="5791"/>
                </a:lnTo>
                <a:lnTo>
                  <a:pt x="5621" y="6035"/>
                </a:lnTo>
                <a:lnTo>
                  <a:pt x="5281" y="6546"/>
                </a:lnTo>
                <a:lnTo>
                  <a:pt x="5013" y="7057"/>
                </a:lnTo>
                <a:lnTo>
                  <a:pt x="4818" y="7543"/>
                </a:lnTo>
                <a:lnTo>
                  <a:pt x="4697" y="7932"/>
                </a:lnTo>
                <a:lnTo>
                  <a:pt x="4648" y="8297"/>
                </a:lnTo>
                <a:lnTo>
                  <a:pt x="4624" y="8662"/>
                </a:lnTo>
                <a:lnTo>
                  <a:pt x="4624" y="9027"/>
                </a:lnTo>
                <a:lnTo>
                  <a:pt x="4672" y="9392"/>
                </a:lnTo>
                <a:lnTo>
                  <a:pt x="4745" y="9757"/>
                </a:lnTo>
                <a:lnTo>
                  <a:pt x="4867" y="10098"/>
                </a:lnTo>
                <a:lnTo>
                  <a:pt x="5013" y="10414"/>
                </a:lnTo>
                <a:lnTo>
                  <a:pt x="5183" y="10731"/>
                </a:lnTo>
                <a:lnTo>
                  <a:pt x="5402" y="11047"/>
                </a:lnTo>
                <a:lnTo>
                  <a:pt x="5621" y="11315"/>
                </a:lnTo>
                <a:lnTo>
                  <a:pt x="5889" y="11582"/>
                </a:lnTo>
                <a:lnTo>
                  <a:pt x="6157" y="11826"/>
                </a:lnTo>
                <a:lnTo>
                  <a:pt x="6449" y="12069"/>
                </a:lnTo>
                <a:lnTo>
                  <a:pt x="6765" y="12264"/>
                </a:lnTo>
                <a:lnTo>
                  <a:pt x="7106" y="12434"/>
                </a:lnTo>
                <a:lnTo>
                  <a:pt x="7446" y="12580"/>
                </a:lnTo>
                <a:lnTo>
                  <a:pt x="7787" y="12677"/>
                </a:lnTo>
                <a:lnTo>
                  <a:pt x="8127" y="12775"/>
                </a:lnTo>
                <a:lnTo>
                  <a:pt x="8492" y="12823"/>
                </a:lnTo>
                <a:lnTo>
                  <a:pt x="8833" y="12848"/>
                </a:lnTo>
                <a:lnTo>
                  <a:pt x="9174" y="12872"/>
                </a:lnTo>
                <a:lnTo>
                  <a:pt x="9539" y="12823"/>
                </a:lnTo>
                <a:lnTo>
                  <a:pt x="9879" y="12775"/>
                </a:lnTo>
                <a:lnTo>
                  <a:pt x="10196" y="12702"/>
                </a:lnTo>
                <a:lnTo>
                  <a:pt x="10536" y="12580"/>
                </a:lnTo>
                <a:lnTo>
                  <a:pt x="10828" y="12434"/>
                </a:lnTo>
                <a:lnTo>
                  <a:pt x="11145" y="12264"/>
                </a:lnTo>
                <a:lnTo>
                  <a:pt x="11412" y="12045"/>
                </a:lnTo>
                <a:lnTo>
                  <a:pt x="11680" y="11826"/>
                </a:lnTo>
                <a:lnTo>
                  <a:pt x="11923" y="11558"/>
                </a:lnTo>
                <a:lnTo>
                  <a:pt x="12167" y="11266"/>
                </a:lnTo>
                <a:lnTo>
                  <a:pt x="12337" y="10974"/>
                </a:lnTo>
                <a:lnTo>
                  <a:pt x="12507" y="10658"/>
                </a:lnTo>
                <a:lnTo>
                  <a:pt x="12653" y="10317"/>
                </a:lnTo>
                <a:lnTo>
                  <a:pt x="12775" y="9976"/>
                </a:lnTo>
                <a:lnTo>
                  <a:pt x="12872" y="9611"/>
                </a:lnTo>
                <a:lnTo>
                  <a:pt x="12921" y="9246"/>
                </a:lnTo>
                <a:lnTo>
                  <a:pt x="12970" y="8881"/>
                </a:lnTo>
                <a:lnTo>
                  <a:pt x="12994" y="8516"/>
                </a:lnTo>
                <a:lnTo>
                  <a:pt x="12970" y="8151"/>
                </a:lnTo>
                <a:lnTo>
                  <a:pt x="12945" y="7786"/>
                </a:lnTo>
                <a:lnTo>
                  <a:pt x="12872" y="7446"/>
                </a:lnTo>
                <a:lnTo>
                  <a:pt x="12751" y="7105"/>
                </a:lnTo>
                <a:lnTo>
                  <a:pt x="12629" y="6765"/>
                </a:lnTo>
                <a:lnTo>
                  <a:pt x="12459" y="6448"/>
                </a:lnTo>
                <a:lnTo>
                  <a:pt x="12264" y="6156"/>
                </a:lnTo>
                <a:lnTo>
                  <a:pt x="12045" y="5864"/>
                </a:lnTo>
                <a:lnTo>
                  <a:pt x="11656" y="5499"/>
                </a:lnTo>
                <a:lnTo>
                  <a:pt x="11193" y="5134"/>
                </a:lnTo>
                <a:lnTo>
                  <a:pt x="10950" y="4964"/>
                </a:lnTo>
                <a:lnTo>
                  <a:pt x="10707" y="4818"/>
                </a:lnTo>
                <a:lnTo>
                  <a:pt x="10439" y="4672"/>
                </a:lnTo>
                <a:lnTo>
                  <a:pt x="10171" y="4550"/>
                </a:lnTo>
                <a:lnTo>
                  <a:pt x="9904" y="4453"/>
                </a:lnTo>
                <a:lnTo>
                  <a:pt x="9636" y="4356"/>
                </a:lnTo>
                <a:lnTo>
                  <a:pt x="9344" y="4307"/>
                </a:lnTo>
                <a:lnTo>
                  <a:pt x="9076" y="4258"/>
                </a:lnTo>
                <a:close/>
                <a:moveTo>
                  <a:pt x="7519" y="487"/>
                </a:moveTo>
                <a:lnTo>
                  <a:pt x="7787" y="511"/>
                </a:lnTo>
                <a:lnTo>
                  <a:pt x="8590" y="511"/>
                </a:lnTo>
                <a:lnTo>
                  <a:pt x="9271" y="560"/>
                </a:lnTo>
                <a:lnTo>
                  <a:pt x="9612" y="584"/>
                </a:lnTo>
                <a:lnTo>
                  <a:pt x="9952" y="584"/>
                </a:lnTo>
                <a:lnTo>
                  <a:pt x="9928" y="779"/>
                </a:lnTo>
                <a:lnTo>
                  <a:pt x="9952" y="949"/>
                </a:lnTo>
                <a:lnTo>
                  <a:pt x="9636" y="852"/>
                </a:lnTo>
                <a:lnTo>
                  <a:pt x="9466" y="827"/>
                </a:lnTo>
                <a:lnTo>
                  <a:pt x="9295" y="803"/>
                </a:lnTo>
                <a:lnTo>
                  <a:pt x="9149" y="803"/>
                </a:lnTo>
                <a:lnTo>
                  <a:pt x="9003" y="852"/>
                </a:lnTo>
                <a:lnTo>
                  <a:pt x="8857" y="900"/>
                </a:lnTo>
                <a:lnTo>
                  <a:pt x="8736" y="998"/>
                </a:lnTo>
                <a:lnTo>
                  <a:pt x="8711" y="1046"/>
                </a:lnTo>
                <a:lnTo>
                  <a:pt x="8711" y="1095"/>
                </a:lnTo>
                <a:lnTo>
                  <a:pt x="8760" y="1119"/>
                </a:lnTo>
                <a:lnTo>
                  <a:pt x="8784" y="1144"/>
                </a:lnTo>
                <a:lnTo>
                  <a:pt x="9125" y="1144"/>
                </a:lnTo>
                <a:lnTo>
                  <a:pt x="9417" y="1168"/>
                </a:lnTo>
                <a:lnTo>
                  <a:pt x="9709" y="1241"/>
                </a:lnTo>
                <a:lnTo>
                  <a:pt x="10001" y="1363"/>
                </a:lnTo>
                <a:lnTo>
                  <a:pt x="10025" y="1533"/>
                </a:lnTo>
                <a:lnTo>
                  <a:pt x="10025" y="1533"/>
                </a:lnTo>
                <a:lnTo>
                  <a:pt x="9782" y="1509"/>
                </a:lnTo>
                <a:lnTo>
                  <a:pt x="9076" y="1484"/>
                </a:lnTo>
                <a:lnTo>
                  <a:pt x="8833" y="1436"/>
                </a:lnTo>
                <a:lnTo>
                  <a:pt x="8711" y="1460"/>
                </a:lnTo>
                <a:lnTo>
                  <a:pt x="8590" y="1509"/>
                </a:lnTo>
                <a:lnTo>
                  <a:pt x="8541" y="1557"/>
                </a:lnTo>
                <a:lnTo>
                  <a:pt x="8541" y="1606"/>
                </a:lnTo>
                <a:lnTo>
                  <a:pt x="8614" y="1703"/>
                </a:lnTo>
                <a:lnTo>
                  <a:pt x="8687" y="1801"/>
                </a:lnTo>
                <a:lnTo>
                  <a:pt x="8809" y="1849"/>
                </a:lnTo>
                <a:lnTo>
                  <a:pt x="8930" y="1898"/>
                </a:lnTo>
                <a:lnTo>
                  <a:pt x="9174" y="1922"/>
                </a:lnTo>
                <a:lnTo>
                  <a:pt x="9417" y="1947"/>
                </a:lnTo>
                <a:lnTo>
                  <a:pt x="9733" y="1995"/>
                </a:lnTo>
                <a:lnTo>
                  <a:pt x="10098" y="2044"/>
                </a:lnTo>
                <a:lnTo>
                  <a:pt x="10147" y="2409"/>
                </a:lnTo>
                <a:lnTo>
                  <a:pt x="9952" y="2360"/>
                </a:lnTo>
                <a:lnTo>
                  <a:pt x="9782" y="2312"/>
                </a:lnTo>
                <a:lnTo>
                  <a:pt x="9417" y="2263"/>
                </a:lnTo>
                <a:lnTo>
                  <a:pt x="9149" y="2214"/>
                </a:lnTo>
                <a:lnTo>
                  <a:pt x="8882" y="2214"/>
                </a:lnTo>
                <a:lnTo>
                  <a:pt x="8833" y="2239"/>
                </a:lnTo>
                <a:lnTo>
                  <a:pt x="8809" y="2263"/>
                </a:lnTo>
                <a:lnTo>
                  <a:pt x="8809" y="2312"/>
                </a:lnTo>
                <a:lnTo>
                  <a:pt x="8809" y="2336"/>
                </a:lnTo>
                <a:lnTo>
                  <a:pt x="8882" y="2458"/>
                </a:lnTo>
                <a:lnTo>
                  <a:pt x="8979" y="2555"/>
                </a:lnTo>
                <a:lnTo>
                  <a:pt x="9101" y="2628"/>
                </a:lnTo>
                <a:lnTo>
                  <a:pt x="9247" y="2652"/>
                </a:lnTo>
                <a:lnTo>
                  <a:pt x="9636" y="2750"/>
                </a:lnTo>
                <a:lnTo>
                  <a:pt x="10025" y="2798"/>
                </a:lnTo>
                <a:lnTo>
                  <a:pt x="10171" y="2798"/>
                </a:lnTo>
                <a:lnTo>
                  <a:pt x="10220" y="2750"/>
                </a:lnTo>
                <a:lnTo>
                  <a:pt x="10244" y="2725"/>
                </a:lnTo>
                <a:lnTo>
                  <a:pt x="10317" y="2871"/>
                </a:lnTo>
                <a:lnTo>
                  <a:pt x="10366" y="2944"/>
                </a:lnTo>
                <a:lnTo>
                  <a:pt x="10439" y="2993"/>
                </a:lnTo>
                <a:lnTo>
                  <a:pt x="10585" y="2993"/>
                </a:lnTo>
                <a:lnTo>
                  <a:pt x="10877" y="3066"/>
                </a:lnTo>
                <a:lnTo>
                  <a:pt x="11145" y="3188"/>
                </a:lnTo>
                <a:lnTo>
                  <a:pt x="11388" y="3334"/>
                </a:lnTo>
                <a:lnTo>
                  <a:pt x="11631" y="3504"/>
                </a:lnTo>
                <a:lnTo>
                  <a:pt x="11704" y="3528"/>
                </a:lnTo>
                <a:lnTo>
                  <a:pt x="11753" y="3553"/>
                </a:lnTo>
                <a:lnTo>
                  <a:pt x="11875" y="3553"/>
                </a:lnTo>
                <a:lnTo>
                  <a:pt x="11972" y="3480"/>
                </a:lnTo>
                <a:lnTo>
                  <a:pt x="12021" y="3382"/>
                </a:lnTo>
                <a:lnTo>
                  <a:pt x="12167" y="3309"/>
                </a:lnTo>
                <a:lnTo>
                  <a:pt x="12288" y="3212"/>
                </a:lnTo>
                <a:lnTo>
                  <a:pt x="12532" y="3017"/>
                </a:lnTo>
                <a:lnTo>
                  <a:pt x="13043" y="2652"/>
                </a:lnTo>
                <a:lnTo>
                  <a:pt x="13335" y="2458"/>
                </a:lnTo>
                <a:lnTo>
                  <a:pt x="13602" y="2336"/>
                </a:lnTo>
                <a:lnTo>
                  <a:pt x="13675" y="2287"/>
                </a:lnTo>
                <a:lnTo>
                  <a:pt x="13724" y="2239"/>
                </a:lnTo>
                <a:lnTo>
                  <a:pt x="13846" y="2312"/>
                </a:lnTo>
                <a:lnTo>
                  <a:pt x="14162" y="2555"/>
                </a:lnTo>
                <a:lnTo>
                  <a:pt x="14454" y="2823"/>
                </a:lnTo>
                <a:lnTo>
                  <a:pt x="14722" y="3090"/>
                </a:lnTo>
                <a:lnTo>
                  <a:pt x="14989" y="3358"/>
                </a:lnTo>
                <a:lnTo>
                  <a:pt x="15087" y="3504"/>
                </a:lnTo>
                <a:lnTo>
                  <a:pt x="15208" y="3626"/>
                </a:lnTo>
                <a:lnTo>
                  <a:pt x="14989" y="3869"/>
                </a:lnTo>
                <a:lnTo>
                  <a:pt x="14892" y="3747"/>
                </a:lnTo>
                <a:lnTo>
                  <a:pt x="14746" y="3626"/>
                </a:lnTo>
                <a:lnTo>
                  <a:pt x="14478" y="3431"/>
                </a:lnTo>
                <a:lnTo>
                  <a:pt x="14381" y="3334"/>
                </a:lnTo>
                <a:lnTo>
                  <a:pt x="14235" y="3261"/>
                </a:lnTo>
                <a:lnTo>
                  <a:pt x="14113" y="3212"/>
                </a:lnTo>
                <a:lnTo>
                  <a:pt x="13919" y="3212"/>
                </a:lnTo>
                <a:lnTo>
                  <a:pt x="13894" y="3261"/>
                </a:lnTo>
                <a:lnTo>
                  <a:pt x="13870" y="3309"/>
                </a:lnTo>
                <a:lnTo>
                  <a:pt x="13894" y="3358"/>
                </a:lnTo>
                <a:lnTo>
                  <a:pt x="13967" y="3455"/>
                </a:lnTo>
                <a:lnTo>
                  <a:pt x="14040" y="3553"/>
                </a:lnTo>
                <a:lnTo>
                  <a:pt x="14259" y="3723"/>
                </a:lnTo>
                <a:lnTo>
                  <a:pt x="14503" y="3966"/>
                </a:lnTo>
                <a:lnTo>
                  <a:pt x="14624" y="4064"/>
                </a:lnTo>
                <a:lnTo>
                  <a:pt x="14770" y="4161"/>
                </a:lnTo>
                <a:lnTo>
                  <a:pt x="14600" y="4429"/>
                </a:lnTo>
                <a:lnTo>
                  <a:pt x="14454" y="4283"/>
                </a:lnTo>
                <a:lnTo>
                  <a:pt x="14332" y="4137"/>
                </a:lnTo>
                <a:lnTo>
                  <a:pt x="14235" y="4015"/>
                </a:lnTo>
                <a:lnTo>
                  <a:pt x="14138" y="3893"/>
                </a:lnTo>
                <a:lnTo>
                  <a:pt x="14016" y="3820"/>
                </a:lnTo>
                <a:lnTo>
                  <a:pt x="13894" y="3747"/>
                </a:lnTo>
                <a:lnTo>
                  <a:pt x="13846" y="3747"/>
                </a:lnTo>
                <a:lnTo>
                  <a:pt x="13821" y="3772"/>
                </a:lnTo>
                <a:lnTo>
                  <a:pt x="13797" y="3820"/>
                </a:lnTo>
                <a:lnTo>
                  <a:pt x="13797" y="3845"/>
                </a:lnTo>
                <a:lnTo>
                  <a:pt x="13821" y="3991"/>
                </a:lnTo>
                <a:lnTo>
                  <a:pt x="13894" y="4137"/>
                </a:lnTo>
                <a:lnTo>
                  <a:pt x="14040" y="4429"/>
                </a:lnTo>
                <a:lnTo>
                  <a:pt x="14186" y="4623"/>
                </a:lnTo>
                <a:lnTo>
                  <a:pt x="14332" y="4794"/>
                </a:lnTo>
                <a:lnTo>
                  <a:pt x="14235" y="4964"/>
                </a:lnTo>
                <a:lnTo>
                  <a:pt x="14089" y="5159"/>
                </a:lnTo>
                <a:lnTo>
                  <a:pt x="13967" y="4964"/>
                </a:lnTo>
                <a:lnTo>
                  <a:pt x="13821" y="4769"/>
                </a:lnTo>
                <a:lnTo>
                  <a:pt x="13675" y="4599"/>
                </a:lnTo>
                <a:lnTo>
                  <a:pt x="13554" y="4380"/>
                </a:lnTo>
                <a:lnTo>
                  <a:pt x="13505" y="4331"/>
                </a:lnTo>
                <a:lnTo>
                  <a:pt x="13432" y="4307"/>
                </a:lnTo>
                <a:lnTo>
                  <a:pt x="13359" y="4307"/>
                </a:lnTo>
                <a:lnTo>
                  <a:pt x="13335" y="4356"/>
                </a:lnTo>
                <a:lnTo>
                  <a:pt x="13310" y="4380"/>
                </a:lnTo>
                <a:lnTo>
                  <a:pt x="13310" y="4526"/>
                </a:lnTo>
                <a:lnTo>
                  <a:pt x="13335" y="4648"/>
                </a:lnTo>
                <a:lnTo>
                  <a:pt x="13383" y="4769"/>
                </a:lnTo>
                <a:lnTo>
                  <a:pt x="13456" y="4891"/>
                </a:lnTo>
                <a:lnTo>
                  <a:pt x="13846" y="5548"/>
                </a:lnTo>
                <a:lnTo>
                  <a:pt x="13919" y="5597"/>
                </a:lnTo>
                <a:lnTo>
                  <a:pt x="13992" y="5621"/>
                </a:lnTo>
                <a:lnTo>
                  <a:pt x="14016" y="5645"/>
                </a:lnTo>
                <a:lnTo>
                  <a:pt x="14065" y="5670"/>
                </a:lnTo>
                <a:lnTo>
                  <a:pt x="14186" y="5986"/>
                </a:lnTo>
                <a:lnTo>
                  <a:pt x="14259" y="6302"/>
                </a:lnTo>
                <a:lnTo>
                  <a:pt x="14284" y="6497"/>
                </a:lnTo>
                <a:lnTo>
                  <a:pt x="14284" y="6692"/>
                </a:lnTo>
                <a:lnTo>
                  <a:pt x="14308" y="6886"/>
                </a:lnTo>
                <a:lnTo>
                  <a:pt x="14332" y="7081"/>
                </a:lnTo>
                <a:lnTo>
                  <a:pt x="14381" y="7154"/>
                </a:lnTo>
                <a:lnTo>
                  <a:pt x="14454" y="7203"/>
                </a:lnTo>
                <a:lnTo>
                  <a:pt x="14527" y="7227"/>
                </a:lnTo>
                <a:lnTo>
                  <a:pt x="14624" y="7227"/>
                </a:lnTo>
                <a:lnTo>
                  <a:pt x="14722" y="7276"/>
                </a:lnTo>
                <a:lnTo>
                  <a:pt x="14843" y="7300"/>
                </a:lnTo>
                <a:lnTo>
                  <a:pt x="15111" y="7348"/>
                </a:lnTo>
                <a:lnTo>
                  <a:pt x="15598" y="7373"/>
                </a:lnTo>
                <a:lnTo>
                  <a:pt x="15962" y="7446"/>
                </a:lnTo>
                <a:lnTo>
                  <a:pt x="16352" y="7519"/>
                </a:lnTo>
                <a:lnTo>
                  <a:pt x="16571" y="7592"/>
                </a:lnTo>
                <a:lnTo>
                  <a:pt x="16692" y="7640"/>
                </a:lnTo>
                <a:lnTo>
                  <a:pt x="16814" y="7640"/>
                </a:lnTo>
                <a:lnTo>
                  <a:pt x="16765" y="7957"/>
                </a:lnTo>
                <a:lnTo>
                  <a:pt x="16765" y="8249"/>
                </a:lnTo>
                <a:lnTo>
                  <a:pt x="16765" y="8857"/>
                </a:lnTo>
                <a:lnTo>
                  <a:pt x="16765" y="9344"/>
                </a:lnTo>
                <a:lnTo>
                  <a:pt x="16765" y="9587"/>
                </a:lnTo>
                <a:lnTo>
                  <a:pt x="16790" y="9855"/>
                </a:lnTo>
                <a:lnTo>
                  <a:pt x="16522" y="9855"/>
                </a:lnTo>
                <a:lnTo>
                  <a:pt x="16571" y="9757"/>
                </a:lnTo>
                <a:lnTo>
                  <a:pt x="16546" y="9636"/>
                </a:lnTo>
                <a:lnTo>
                  <a:pt x="16522" y="9417"/>
                </a:lnTo>
                <a:lnTo>
                  <a:pt x="16473" y="9125"/>
                </a:lnTo>
                <a:lnTo>
                  <a:pt x="16449" y="9003"/>
                </a:lnTo>
                <a:lnTo>
                  <a:pt x="16400" y="8857"/>
                </a:lnTo>
                <a:lnTo>
                  <a:pt x="16376" y="8833"/>
                </a:lnTo>
                <a:lnTo>
                  <a:pt x="16327" y="8808"/>
                </a:lnTo>
                <a:lnTo>
                  <a:pt x="16279" y="8833"/>
                </a:lnTo>
                <a:lnTo>
                  <a:pt x="16254" y="8857"/>
                </a:lnTo>
                <a:lnTo>
                  <a:pt x="16206" y="9003"/>
                </a:lnTo>
                <a:lnTo>
                  <a:pt x="16181" y="9125"/>
                </a:lnTo>
                <a:lnTo>
                  <a:pt x="16133" y="9417"/>
                </a:lnTo>
                <a:lnTo>
                  <a:pt x="16133" y="9660"/>
                </a:lnTo>
                <a:lnTo>
                  <a:pt x="16157" y="9782"/>
                </a:lnTo>
                <a:lnTo>
                  <a:pt x="16206" y="9903"/>
                </a:lnTo>
                <a:lnTo>
                  <a:pt x="15768" y="9928"/>
                </a:lnTo>
                <a:lnTo>
                  <a:pt x="15671" y="9928"/>
                </a:lnTo>
                <a:lnTo>
                  <a:pt x="15719" y="9806"/>
                </a:lnTo>
                <a:lnTo>
                  <a:pt x="15768" y="9538"/>
                </a:lnTo>
                <a:lnTo>
                  <a:pt x="15841" y="9246"/>
                </a:lnTo>
                <a:lnTo>
                  <a:pt x="15865" y="8954"/>
                </a:lnTo>
                <a:lnTo>
                  <a:pt x="15841" y="8906"/>
                </a:lnTo>
                <a:lnTo>
                  <a:pt x="15817" y="8881"/>
                </a:lnTo>
                <a:lnTo>
                  <a:pt x="15744" y="8808"/>
                </a:lnTo>
                <a:lnTo>
                  <a:pt x="15671" y="8808"/>
                </a:lnTo>
                <a:lnTo>
                  <a:pt x="15622" y="8857"/>
                </a:lnTo>
                <a:lnTo>
                  <a:pt x="15573" y="8930"/>
                </a:lnTo>
                <a:lnTo>
                  <a:pt x="15427" y="9441"/>
                </a:lnTo>
                <a:lnTo>
                  <a:pt x="15330" y="9709"/>
                </a:lnTo>
                <a:lnTo>
                  <a:pt x="15330" y="9830"/>
                </a:lnTo>
                <a:lnTo>
                  <a:pt x="15330" y="9903"/>
                </a:lnTo>
                <a:lnTo>
                  <a:pt x="15354" y="9928"/>
                </a:lnTo>
                <a:lnTo>
                  <a:pt x="15135" y="9952"/>
                </a:lnTo>
                <a:lnTo>
                  <a:pt x="14916" y="9976"/>
                </a:lnTo>
                <a:lnTo>
                  <a:pt x="14965" y="9636"/>
                </a:lnTo>
                <a:lnTo>
                  <a:pt x="14989" y="9344"/>
                </a:lnTo>
                <a:lnTo>
                  <a:pt x="14989" y="9173"/>
                </a:lnTo>
                <a:lnTo>
                  <a:pt x="14941" y="9027"/>
                </a:lnTo>
                <a:lnTo>
                  <a:pt x="14916" y="8979"/>
                </a:lnTo>
                <a:lnTo>
                  <a:pt x="14868" y="8954"/>
                </a:lnTo>
                <a:lnTo>
                  <a:pt x="14819" y="8954"/>
                </a:lnTo>
                <a:lnTo>
                  <a:pt x="14770" y="8979"/>
                </a:lnTo>
                <a:lnTo>
                  <a:pt x="14697" y="9100"/>
                </a:lnTo>
                <a:lnTo>
                  <a:pt x="14649" y="9198"/>
                </a:lnTo>
                <a:lnTo>
                  <a:pt x="14600" y="9465"/>
                </a:lnTo>
                <a:lnTo>
                  <a:pt x="14405" y="10171"/>
                </a:lnTo>
                <a:lnTo>
                  <a:pt x="14405" y="10244"/>
                </a:lnTo>
                <a:lnTo>
                  <a:pt x="14430" y="10317"/>
                </a:lnTo>
                <a:lnTo>
                  <a:pt x="14284" y="10585"/>
                </a:lnTo>
                <a:lnTo>
                  <a:pt x="14162" y="10877"/>
                </a:lnTo>
                <a:lnTo>
                  <a:pt x="14065" y="11047"/>
                </a:lnTo>
                <a:lnTo>
                  <a:pt x="13943" y="11193"/>
                </a:lnTo>
                <a:lnTo>
                  <a:pt x="13724" y="11461"/>
                </a:lnTo>
                <a:lnTo>
                  <a:pt x="13675" y="11558"/>
                </a:lnTo>
                <a:lnTo>
                  <a:pt x="13675" y="11631"/>
                </a:lnTo>
                <a:lnTo>
                  <a:pt x="13675" y="11704"/>
                </a:lnTo>
                <a:lnTo>
                  <a:pt x="13724" y="11753"/>
                </a:lnTo>
                <a:lnTo>
                  <a:pt x="13773" y="11801"/>
                </a:lnTo>
                <a:lnTo>
                  <a:pt x="13846" y="11826"/>
                </a:lnTo>
                <a:lnTo>
                  <a:pt x="13919" y="11826"/>
                </a:lnTo>
                <a:lnTo>
                  <a:pt x="13992" y="11777"/>
                </a:lnTo>
                <a:lnTo>
                  <a:pt x="14113" y="11972"/>
                </a:lnTo>
                <a:lnTo>
                  <a:pt x="14259" y="12142"/>
                </a:lnTo>
                <a:lnTo>
                  <a:pt x="14551" y="12507"/>
                </a:lnTo>
                <a:lnTo>
                  <a:pt x="14868" y="12945"/>
                </a:lnTo>
                <a:lnTo>
                  <a:pt x="15135" y="13407"/>
                </a:lnTo>
                <a:lnTo>
                  <a:pt x="14941" y="13651"/>
                </a:lnTo>
                <a:lnTo>
                  <a:pt x="14722" y="13894"/>
                </a:lnTo>
                <a:lnTo>
                  <a:pt x="14284" y="14332"/>
                </a:lnTo>
                <a:lnTo>
                  <a:pt x="13943" y="14673"/>
                </a:lnTo>
                <a:lnTo>
                  <a:pt x="13773" y="14843"/>
                </a:lnTo>
                <a:lnTo>
                  <a:pt x="13627" y="15038"/>
                </a:lnTo>
                <a:lnTo>
                  <a:pt x="13383" y="14867"/>
                </a:lnTo>
                <a:lnTo>
                  <a:pt x="13578" y="14794"/>
                </a:lnTo>
                <a:lnTo>
                  <a:pt x="13748" y="14673"/>
                </a:lnTo>
                <a:lnTo>
                  <a:pt x="14040" y="14478"/>
                </a:lnTo>
                <a:lnTo>
                  <a:pt x="14113" y="14429"/>
                </a:lnTo>
                <a:lnTo>
                  <a:pt x="14138" y="14356"/>
                </a:lnTo>
                <a:lnTo>
                  <a:pt x="14138" y="14283"/>
                </a:lnTo>
                <a:lnTo>
                  <a:pt x="14113" y="14235"/>
                </a:lnTo>
                <a:lnTo>
                  <a:pt x="14065" y="14186"/>
                </a:lnTo>
                <a:lnTo>
                  <a:pt x="14016" y="14162"/>
                </a:lnTo>
                <a:lnTo>
                  <a:pt x="13943" y="14137"/>
                </a:lnTo>
                <a:lnTo>
                  <a:pt x="13870" y="14162"/>
                </a:lnTo>
                <a:lnTo>
                  <a:pt x="13602" y="14308"/>
                </a:lnTo>
                <a:lnTo>
                  <a:pt x="13335" y="14478"/>
                </a:lnTo>
                <a:lnTo>
                  <a:pt x="13043" y="14624"/>
                </a:lnTo>
                <a:lnTo>
                  <a:pt x="12897" y="14527"/>
                </a:lnTo>
                <a:lnTo>
                  <a:pt x="12945" y="14502"/>
                </a:lnTo>
                <a:lnTo>
                  <a:pt x="13213" y="14332"/>
                </a:lnTo>
                <a:lnTo>
                  <a:pt x="13310" y="14210"/>
                </a:lnTo>
                <a:lnTo>
                  <a:pt x="13383" y="14113"/>
                </a:lnTo>
                <a:lnTo>
                  <a:pt x="13408" y="14040"/>
                </a:lnTo>
                <a:lnTo>
                  <a:pt x="13408" y="13967"/>
                </a:lnTo>
                <a:lnTo>
                  <a:pt x="13383" y="13918"/>
                </a:lnTo>
                <a:lnTo>
                  <a:pt x="13359" y="13845"/>
                </a:lnTo>
                <a:lnTo>
                  <a:pt x="13310" y="13821"/>
                </a:lnTo>
                <a:lnTo>
                  <a:pt x="13237" y="13797"/>
                </a:lnTo>
                <a:lnTo>
                  <a:pt x="13189" y="13797"/>
                </a:lnTo>
                <a:lnTo>
                  <a:pt x="13116" y="13821"/>
                </a:lnTo>
                <a:lnTo>
                  <a:pt x="13018" y="13894"/>
                </a:lnTo>
                <a:lnTo>
                  <a:pt x="12921" y="13991"/>
                </a:lnTo>
                <a:lnTo>
                  <a:pt x="12799" y="14089"/>
                </a:lnTo>
                <a:lnTo>
                  <a:pt x="12702" y="14162"/>
                </a:lnTo>
                <a:lnTo>
                  <a:pt x="12556" y="14283"/>
                </a:lnTo>
                <a:lnTo>
                  <a:pt x="12264" y="14040"/>
                </a:lnTo>
                <a:lnTo>
                  <a:pt x="12532" y="13870"/>
                </a:lnTo>
                <a:lnTo>
                  <a:pt x="12653" y="13797"/>
                </a:lnTo>
                <a:lnTo>
                  <a:pt x="12799" y="13699"/>
                </a:lnTo>
                <a:lnTo>
                  <a:pt x="12848" y="13651"/>
                </a:lnTo>
                <a:lnTo>
                  <a:pt x="12897" y="13578"/>
                </a:lnTo>
                <a:lnTo>
                  <a:pt x="12921" y="13505"/>
                </a:lnTo>
                <a:lnTo>
                  <a:pt x="12897" y="13432"/>
                </a:lnTo>
                <a:lnTo>
                  <a:pt x="12872" y="13359"/>
                </a:lnTo>
                <a:lnTo>
                  <a:pt x="12824" y="13334"/>
                </a:lnTo>
                <a:lnTo>
                  <a:pt x="12702" y="13334"/>
                </a:lnTo>
                <a:lnTo>
                  <a:pt x="12556" y="13407"/>
                </a:lnTo>
                <a:lnTo>
                  <a:pt x="12459" y="13480"/>
                </a:lnTo>
                <a:lnTo>
                  <a:pt x="12167" y="13651"/>
                </a:lnTo>
                <a:lnTo>
                  <a:pt x="11899" y="13821"/>
                </a:lnTo>
                <a:lnTo>
                  <a:pt x="11777" y="13797"/>
                </a:lnTo>
                <a:lnTo>
                  <a:pt x="11680" y="13772"/>
                </a:lnTo>
                <a:lnTo>
                  <a:pt x="11607" y="13797"/>
                </a:lnTo>
                <a:lnTo>
                  <a:pt x="11558" y="13845"/>
                </a:lnTo>
                <a:lnTo>
                  <a:pt x="11510" y="13821"/>
                </a:lnTo>
                <a:lnTo>
                  <a:pt x="11437" y="13845"/>
                </a:lnTo>
                <a:lnTo>
                  <a:pt x="11388" y="13845"/>
                </a:lnTo>
                <a:lnTo>
                  <a:pt x="11266" y="13918"/>
                </a:lnTo>
                <a:lnTo>
                  <a:pt x="11120" y="14016"/>
                </a:lnTo>
                <a:lnTo>
                  <a:pt x="10974" y="14064"/>
                </a:lnTo>
                <a:lnTo>
                  <a:pt x="10682" y="14137"/>
                </a:lnTo>
                <a:lnTo>
                  <a:pt x="10536" y="14186"/>
                </a:lnTo>
                <a:lnTo>
                  <a:pt x="10415" y="14283"/>
                </a:lnTo>
                <a:lnTo>
                  <a:pt x="10269" y="14283"/>
                </a:lnTo>
                <a:lnTo>
                  <a:pt x="10220" y="14332"/>
                </a:lnTo>
                <a:lnTo>
                  <a:pt x="10171" y="14405"/>
                </a:lnTo>
                <a:lnTo>
                  <a:pt x="10171" y="14429"/>
                </a:lnTo>
                <a:lnTo>
                  <a:pt x="10123" y="14429"/>
                </a:lnTo>
                <a:lnTo>
                  <a:pt x="10001" y="14478"/>
                </a:lnTo>
                <a:lnTo>
                  <a:pt x="9879" y="14527"/>
                </a:lnTo>
                <a:lnTo>
                  <a:pt x="9636" y="14648"/>
                </a:lnTo>
                <a:lnTo>
                  <a:pt x="9514" y="14697"/>
                </a:lnTo>
                <a:lnTo>
                  <a:pt x="9393" y="14721"/>
                </a:lnTo>
                <a:lnTo>
                  <a:pt x="9271" y="14746"/>
                </a:lnTo>
                <a:lnTo>
                  <a:pt x="9149" y="14794"/>
                </a:lnTo>
                <a:lnTo>
                  <a:pt x="9101" y="14867"/>
                </a:lnTo>
                <a:lnTo>
                  <a:pt x="9101" y="14892"/>
                </a:lnTo>
                <a:lnTo>
                  <a:pt x="9125" y="14940"/>
                </a:lnTo>
                <a:lnTo>
                  <a:pt x="9198" y="15013"/>
                </a:lnTo>
                <a:lnTo>
                  <a:pt x="9295" y="15062"/>
                </a:lnTo>
                <a:lnTo>
                  <a:pt x="9417" y="15086"/>
                </a:lnTo>
                <a:lnTo>
                  <a:pt x="9539" y="15062"/>
                </a:lnTo>
                <a:lnTo>
                  <a:pt x="9685" y="15038"/>
                </a:lnTo>
                <a:lnTo>
                  <a:pt x="9831" y="14989"/>
                </a:lnTo>
                <a:lnTo>
                  <a:pt x="10098" y="14843"/>
                </a:lnTo>
                <a:lnTo>
                  <a:pt x="10074" y="14989"/>
                </a:lnTo>
                <a:lnTo>
                  <a:pt x="9879" y="15086"/>
                </a:lnTo>
                <a:lnTo>
                  <a:pt x="9660" y="15208"/>
                </a:lnTo>
                <a:lnTo>
                  <a:pt x="9417" y="15281"/>
                </a:lnTo>
                <a:lnTo>
                  <a:pt x="9295" y="15330"/>
                </a:lnTo>
                <a:lnTo>
                  <a:pt x="9198" y="15403"/>
                </a:lnTo>
                <a:lnTo>
                  <a:pt x="9174" y="15476"/>
                </a:lnTo>
                <a:lnTo>
                  <a:pt x="9198" y="15500"/>
                </a:lnTo>
                <a:lnTo>
                  <a:pt x="9198" y="15548"/>
                </a:lnTo>
                <a:lnTo>
                  <a:pt x="9271" y="15597"/>
                </a:lnTo>
                <a:lnTo>
                  <a:pt x="9344" y="15621"/>
                </a:lnTo>
                <a:lnTo>
                  <a:pt x="9417" y="15646"/>
                </a:lnTo>
                <a:lnTo>
                  <a:pt x="9514" y="15621"/>
                </a:lnTo>
                <a:lnTo>
                  <a:pt x="9685" y="15597"/>
                </a:lnTo>
                <a:lnTo>
                  <a:pt x="9831" y="15548"/>
                </a:lnTo>
                <a:lnTo>
                  <a:pt x="10001" y="15476"/>
                </a:lnTo>
                <a:lnTo>
                  <a:pt x="9977" y="15767"/>
                </a:lnTo>
                <a:lnTo>
                  <a:pt x="9952" y="15792"/>
                </a:lnTo>
                <a:lnTo>
                  <a:pt x="9904" y="15816"/>
                </a:lnTo>
                <a:lnTo>
                  <a:pt x="9636" y="15913"/>
                </a:lnTo>
                <a:lnTo>
                  <a:pt x="9368" y="15986"/>
                </a:lnTo>
                <a:lnTo>
                  <a:pt x="9198" y="16011"/>
                </a:lnTo>
                <a:lnTo>
                  <a:pt x="9125" y="16059"/>
                </a:lnTo>
                <a:lnTo>
                  <a:pt x="9101" y="16084"/>
                </a:lnTo>
                <a:lnTo>
                  <a:pt x="9076" y="16108"/>
                </a:lnTo>
                <a:lnTo>
                  <a:pt x="9076" y="16181"/>
                </a:lnTo>
                <a:lnTo>
                  <a:pt x="9101" y="16205"/>
                </a:lnTo>
                <a:lnTo>
                  <a:pt x="9198" y="16254"/>
                </a:lnTo>
                <a:lnTo>
                  <a:pt x="9295" y="16303"/>
                </a:lnTo>
                <a:lnTo>
                  <a:pt x="9636" y="16303"/>
                </a:lnTo>
                <a:lnTo>
                  <a:pt x="9855" y="16230"/>
                </a:lnTo>
                <a:lnTo>
                  <a:pt x="9831" y="16424"/>
                </a:lnTo>
                <a:lnTo>
                  <a:pt x="9831" y="16643"/>
                </a:lnTo>
                <a:lnTo>
                  <a:pt x="9271" y="16668"/>
                </a:lnTo>
                <a:lnTo>
                  <a:pt x="8711" y="16692"/>
                </a:lnTo>
                <a:lnTo>
                  <a:pt x="7981" y="16692"/>
                </a:lnTo>
                <a:lnTo>
                  <a:pt x="7738" y="16716"/>
                </a:lnTo>
                <a:lnTo>
                  <a:pt x="7763" y="16595"/>
                </a:lnTo>
                <a:lnTo>
                  <a:pt x="7763" y="16449"/>
                </a:lnTo>
                <a:lnTo>
                  <a:pt x="7738" y="16181"/>
                </a:lnTo>
                <a:lnTo>
                  <a:pt x="7641" y="15694"/>
                </a:lnTo>
                <a:lnTo>
                  <a:pt x="7592" y="15330"/>
                </a:lnTo>
                <a:lnTo>
                  <a:pt x="7519" y="14892"/>
                </a:lnTo>
                <a:lnTo>
                  <a:pt x="7471" y="14673"/>
                </a:lnTo>
                <a:lnTo>
                  <a:pt x="7373" y="14502"/>
                </a:lnTo>
                <a:lnTo>
                  <a:pt x="7276" y="14356"/>
                </a:lnTo>
                <a:lnTo>
                  <a:pt x="7203" y="14308"/>
                </a:lnTo>
                <a:lnTo>
                  <a:pt x="7130" y="14259"/>
                </a:lnTo>
                <a:lnTo>
                  <a:pt x="7033" y="14259"/>
                </a:lnTo>
                <a:lnTo>
                  <a:pt x="6960" y="14283"/>
                </a:lnTo>
                <a:lnTo>
                  <a:pt x="6716" y="14210"/>
                </a:lnTo>
                <a:lnTo>
                  <a:pt x="6497" y="14137"/>
                </a:lnTo>
                <a:lnTo>
                  <a:pt x="6327" y="14064"/>
                </a:lnTo>
                <a:lnTo>
                  <a:pt x="6157" y="13991"/>
                </a:lnTo>
                <a:lnTo>
                  <a:pt x="5986" y="13918"/>
                </a:lnTo>
                <a:lnTo>
                  <a:pt x="5816" y="13845"/>
                </a:lnTo>
                <a:lnTo>
                  <a:pt x="5743" y="13772"/>
                </a:lnTo>
                <a:lnTo>
                  <a:pt x="5646" y="13724"/>
                </a:lnTo>
                <a:lnTo>
                  <a:pt x="5597" y="13699"/>
                </a:lnTo>
                <a:lnTo>
                  <a:pt x="5548" y="13724"/>
                </a:lnTo>
                <a:lnTo>
                  <a:pt x="5500" y="13748"/>
                </a:lnTo>
                <a:lnTo>
                  <a:pt x="5427" y="13772"/>
                </a:lnTo>
                <a:lnTo>
                  <a:pt x="5062" y="13602"/>
                </a:lnTo>
                <a:lnTo>
                  <a:pt x="4843" y="13505"/>
                </a:lnTo>
                <a:lnTo>
                  <a:pt x="4721" y="13480"/>
                </a:lnTo>
                <a:lnTo>
                  <a:pt x="4648" y="13480"/>
                </a:lnTo>
                <a:lnTo>
                  <a:pt x="4599" y="13505"/>
                </a:lnTo>
                <a:lnTo>
                  <a:pt x="4551" y="13529"/>
                </a:lnTo>
                <a:lnTo>
                  <a:pt x="4526" y="13602"/>
                </a:lnTo>
                <a:lnTo>
                  <a:pt x="4551" y="13651"/>
                </a:lnTo>
                <a:lnTo>
                  <a:pt x="4575" y="13724"/>
                </a:lnTo>
                <a:lnTo>
                  <a:pt x="4672" y="13821"/>
                </a:lnTo>
                <a:lnTo>
                  <a:pt x="4916" y="13967"/>
                </a:lnTo>
                <a:lnTo>
                  <a:pt x="5135" y="14113"/>
                </a:lnTo>
                <a:lnTo>
                  <a:pt x="4989" y="14283"/>
                </a:lnTo>
                <a:lnTo>
                  <a:pt x="4940" y="14210"/>
                </a:lnTo>
                <a:lnTo>
                  <a:pt x="4891" y="14137"/>
                </a:lnTo>
                <a:lnTo>
                  <a:pt x="4843" y="14113"/>
                </a:lnTo>
                <a:lnTo>
                  <a:pt x="4794" y="14113"/>
                </a:lnTo>
                <a:lnTo>
                  <a:pt x="4672" y="14089"/>
                </a:lnTo>
                <a:lnTo>
                  <a:pt x="4526" y="14064"/>
                </a:lnTo>
                <a:lnTo>
                  <a:pt x="4380" y="13991"/>
                </a:lnTo>
                <a:lnTo>
                  <a:pt x="4259" y="13918"/>
                </a:lnTo>
                <a:lnTo>
                  <a:pt x="4137" y="13821"/>
                </a:lnTo>
                <a:lnTo>
                  <a:pt x="4015" y="13748"/>
                </a:lnTo>
                <a:lnTo>
                  <a:pt x="3894" y="13699"/>
                </a:lnTo>
                <a:lnTo>
                  <a:pt x="3821" y="13699"/>
                </a:lnTo>
                <a:lnTo>
                  <a:pt x="3796" y="13724"/>
                </a:lnTo>
                <a:lnTo>
                  <a:pt x="3772" y="13772"/>
                </a:lnTo>
                <a:lnTo>
                  <a:pt x="3772" y="13870"/>
                </a:lnTo>
                <a:lnTo>
                  <a:pt x="3796" y="13943"/>
                </a:lnTo>
                <a:lnTo>
                  <a:pt x="3845" y="14040"/>
                </a:lnTo>
                <a:lnTo>
                  <a:pt x="3894" y="14113"/>
                </a:lnTo>
                <a:lnTo>
                  <a:pt x="4015" y="14235"/>
                </a:lnTo>
                <a:lnTo>
                  <a:pt x="4186" y="14332"/>
                </a:lnTo>
                <a:lnTo>
                  <a:pt x="4307" y="14405"/>
                </a:lnTo>
                <a:lnTo>
                  <a:pt x="4453" y="14478"/>
                </a:lnTo>
                <a:lnTo>
                  <a:pt x="4599" y="14502"/>
                </a:lnTo>
                <a:lnTo>
                  <a:pt x="4745" y="14502"/>
                </a:lnTo>
                <a:lnTo>
                  <a:pt x="4380" y="14819"/>
                </a:lnTo>
                <a:lnTo>
                  <a:pt x="4356" y="14746"/>
                </a:lnTo>
                <a:lnTo>
                  <a:pt x="4307" y="14697"/>
                </a:lnTo>
                <a:lnTo>
                  <a:pt x="4259" y="14673"/>
                </a:lnTo>
                <a:lnTo>
                  <a:pt x="4186" y="14648"/>
                </a:lnTo>
                <a:lnTo>
                  <a:pt x="4088" y="14648"/>
                </a:lnTo>
                <a:lnTo>
                  <a:pt x="3991" y="14600"/>
                </a:lnTo>
                <a:lnTo>
                  <a:pt x="3845" y="14502"/>
                </a:lnTo>
                <a:lnTo>
                  <a:pt x="3675" y="14356"/>
                </a:lnTo>
                <a:lnTo>
                  <a:pt x="3626" y="14332"/>
                </a:lnTo>
                <a:lnTo>
                  <a:pt x="3577" y="14308"/>
                </a:lnTo>
                <a:lnTo>
                  <a:pt x="3529" y="14283"/>
                </a:lnTo>
                <a:lnTo>
                  <a:pt x="3480" y="14259"/>
                </a:lnTo>
                <a:lnTo>
                  <a:pt x="3431" y="14259"/>
                </a:lnTo>
                <a:lnTo>
                  <a:pt x="3407" y="14283"/>
                </a:lnTo>
                <a:lnTo>
                  <a:pt x="3383" y="14405"/>
                </a:lnTo>
                <a:lnTo>
                  <a:pt x="3358" y="14478"/>
                </a:lnTo>
                <a:lnTo>
                  <a:pt x="3383" y="14551"/>
                </a:lnTo>
                <a:lnTo>
                  <a:pt x="3407" y="14624"/>
                </a:lnTo>
                <a:lnTo>
                  <a:pt x="3456" y="14697"/>
                </a:lnTo>
                <a:lnTo>
                  <a:pt x="3577" y="14819"/>
                </a:lnTo>
                <a:lnTo>
                  <a:pt x="3675" y="14916"/>
                </a:lnTo>
                <a:lnTo>
                  <a:pt x="3772" y="14989"/>
                </a:lnTo>
                <a:lnTo>
                  <a:pt x="3894" y="15038"/>
                </a:lnTo>
                <a:lnTo>
                  <a:pt x="4015" y="15086"/>
                </a:lnTo>
                <a:lnTo>
                  <a:pt x="3796" y="15208"/>
                </a:lnTo>
                <a:lnTo>
                  <a:pt x="3748" y="15159"/>
                </a:lnTo>
                <a:lnTo>
                  <a:pt x="3529" y="14989"/>
                </a:lnTo>
                <a:lnTo>
                  <a:pt x="3310" y="14819"/>
                </a:lnTo>
                <a:lnTo>
                  <a:pt x="2920" y="14429"/>
                </a:lnTo>
                <a:lnTo>
                  <a:pt x="2555" y="14064"/>
                </a:lnTo>
                <a:lnTo>
                  <a:pt x="2385" y="13845"/>
                </a:lnTo>
                <a:lnTo>
                  <a:pt x="2239" y="13626"/>
                </a:lnTo>
                <a:lnTo>
                  <a:pt x="2409" y="13456"/>
                </a:lnTo>
                <a:lnTo>
                  <a:pt x="2555" y="13237"/>
                </a:lnTo>
                <a:lnTo>
                  <a:pt x="2799" y="12848"/>
                </a:lnTo>
                <a:lnTo>
                  <a:pt x="3212" y="12312"/>
                </a:lnTo>
                <a:lnTo>
                  <a:pt x="3626" y="11801"/>
                </a:lnTo>
                <a:lnTo>
                  <a:pt x="3626" y="11777"/>
                </a:lnTo>
                <a:lnTo>
                  <a:pt x="3723" y="11704"/>
                </a:lnTo>
                <a:lnTo>
                  <a:pt x="3748" y="11607"/>
                </a:lnTo>
                <a:lnTo>
                  <a:pt x="3772" y="11558"/>
                </a:lnTo>
                <a:lnTo>
                  <a:pt x="3748" y="11485"/>
                </a:lnTo>
                <a:lnTo>
                  <a:pt x="3723" y="11436"/>
                </a:lnTo>
                <a:lnTo>
                  <a:pt x="3675" y="11388"/>
                </a:lnTo>
                <a:lnTo>
                  <a:pt x="3529" y="11266"/>
                </a:lnTo>
                <a:lnTo>
                  <a:pt x="3407" y="11096"/>
                </a:lnTo>
                <a:lnTo>
                  <a:pt x="3164" y="10779"/>
                </a:lnTo>
                <a:lnTo>
                  <a:pt x="3018" y="10536"/>
                </a:lnTo>
                <a:lnTo>
                  <a:pt x="3018" y="10463"/>
                </a:lnTo>
                <a:lnTo>
                  <a:pt x="2993" y="10366"/>
                </a:lnTo>
                <a:lnTo>
                  <a:pt x="2945" y="10293"/>
                </a:lnTo>
                <a:lnTo>
                  <a:pt x="2872" y="10244"/>
                </a:lnTo>
                <a:lnTo>
                  <a:pt x="2774" y="10220"/>
                </a:lnTo>
                <a:lnTo>
                  <a:pt x="1704" y="10122"/>
                </a:lnTo>
                <a:lnTo>
                  <a:pt x="1144" y="10074"/>
                </a:lnTo>
                <a:lnTo>
                  <a:pt x="876" y="10025"/>
                </a:lnTo>
                <a:lnTo>
                  <a:pt x="633" y="9952"/>
                </a:lnTo>
                <a:lnTo>
                  <a:pt x="633" y="9830"/>
                </a:lnTo>
                <a:lnTo>
                  <a:pt x="609" y="9709"/>
                </a:lnTo>
                <a:lnTo>
                  <a:pt x="584" y="9587"/>
                </a:lnTo>
                <a:lnTo>
                  <a:pt x="560" y="9441"/>
                </a:lnTo>
                <a:lnTo>
                  <a:pt x="536" y="9052"/>
                </a:lnTo>
                <a:lnTo>
                  <a:pt x="560" y="8638"/>
                </a:lnTo>
                <a:lnTo>
                  <a:pt x="584" y="8395"/>
                </a:lnTo>
                <a:lnTo>
                  <a:pt x="609" y="8127"/>
                </a:lnTo>
                <a:lnTo>
                  <a:pt x="633" y="7835"/>
                </a:lnTo>
                <a:lnTo>
                  <a:pt x="633" y="7689"/>
                </a:lnTo>
                <a:lnTo>
                  <a:pt x="609" y="7567"/>
                </a:lnTo>
                <a:lnTo>
                  <a:pt x="803" y="7519"/>
                </a:lnTo>
                <a:lnTo>
                  <a:pt x="1217" y="7421"/>
                </a:lnTo>
                <a:lnTo>
                  <a:pt x="1095" y="7592"/>
                </a:lnTo>
                <a:lnTo>
                  <a:pt x="998" y="7762"/>
                </a:lnTo>
                <a:lnTo>
                  <a:pt x="876" y="8103"/>
                </a:lnTo>
                <a:lnTo>
                  <a:pt x="876" y="8151"/>
                </a:lnTo>
                <a:lnTo>
                  <a:pt x="876" y="8224"/>
                </a:lnTo>
                <a:lnTo>
                  <a:pt x="901" y="8273"/>
                </a:lnTo>
                <a:lnTo>
                  <a:pt x="925" y="8297"/>
                </a:lnTo>
                <a:lnTo>
                  <a:pt x="1022" y="8370"/>
                </a:lnTo>
                <a:lnTo>
                  <a:pt x="1144" y="8370"/>
                </a:lnTo>
                <a:lnTo>
                  <a:pt x="1193" y="8346"/>
                </a:lnTo>
                <a:lnTo>
                  <a:pt x="1217" y="8297"/>
                </a:lnTo>
                <a:lnTo>
                  <a:pt x="1290" y="8224"/>
                </a:lnTo>
                <a:lnTo>
                  <a:pt x="1363" y="7981"/>
                </a:lnTo>
                <a:lnTo>
                  <a:pt x="1460" y="7738"/>
                </a:lnTo>
                <a:lnTo>
                  <a:pt x="1558" y="7543"/>
                </a:lnTo>
                <a:lnTo>
                  <a:pt x="1655" y="7348"/>
                </a:lnTo>
                <a:lnTo>
                  <a:pt x="1850" y="7348"/>
                </a:lnTo>
                <a:lnTo>
                  <a:pt x="1752" y="7519"/>
                </a:lnTo>
                <a:lnTo>
                  <a:pt x="1655" y="7689"/>
                </a:lnTo>
                <a:lnTo>
                  <a:pt x="1606" y="7884"/>
                </a:lnTo>
                <a:lnTo>
                  <a:pt x="1558" y="8054"/>
                </a:lnTo>
                <a:lnTo>
                  <a:pt x="1558" y="8127"/>
                </a:lnTo>
                <a:lnTo>
                  <a:pt x="1558" y="8176"/>
                </a:lnTo>
                <a:lnTo>
                  <a:pt x="1606" y="8224"/>
                </a:lnTo>
                <a:lnTo>
                  <a:pt x="1655" y="8273"/>
                </a:lnTo>
                <a:lnTo>
                  <a:pt x="1728" y="8322"/>
                </a:lnTo>
                <a:lnTo>
                  <a:pt x="1801" y="8297"/>
                </a:lnTo>
                <a:lnTo>
                  <a:pt x="1898" y="8249"/>
                </a:lnTo>
                <a:lnTo>
                  <a:pt x="1923" y="8200"/>
                </a:lnTo>
                <a:lnTo>
                  <a:pt x="1947" y="8151"/>
                </a:lnTo>
                <a:lnTo>
                  <a:pt x="1996" y="7908"/>
                </a:lnTo>
                <a:lnTo>
                  <a:pt x="2093" y="7689"/>
                </a:lnTo>
                <a:lnTo>
                  <a:pt x="2166" y="7519"/>
                </a:lnTo>
                <a:lnTo>
                  <a:pt x="2239" y="7324"/>
                </a:lnTo>
                <a:lnTo>
                  <a:pt x="2409" y="7324"/>
                </a:lnTo>
                <a:lnTo>
                  <a:pt x="2361" y="7494"/>
                </a:lnTo>
                <a:lnTo>
                  <a:pt x="2239" y="7762"/>
                </a:lnTo>
                <a:lnTo>
                  <a:pt x="2215" y="7908"/>
                </a:lnTo>
                <a:lnTo>
                  <a:pt x="2190" y="8054"/>
                </a:lnTo>
                <a:lnTo>
                  <a:pt x="2215" y="8127"/>
                </a:lnTo>
                <a:lnTo>
                  <a:pt x="2239" y="8176"/>
                </a:lnTo>
                <a:lnTo>
                  <a:pt x="2288" y="8200"/>
                </a:lnTo>
                <a:lnTo>
                  <a:pt x="2336" y="8224"/>
                </a:lnTo>
                <a:lnTo>
                  <a:pt x="2385" y="8249"/>
                </a:lnTo>
                <a:lnTo>
                  <a:pt x="2434" y="8224"/>
                </a:lnTo>
                <a:lnTo>
                  <a:pt x="2482" y="8200"/>
                </a:lnTo>
                <a:lnTo>
                  <a:pt x="2507" y="8151"/>
                </a:lnTo>
                <a:lnTo>
                  <a:pt x="2555" y="8030"/>
                </a:lnTo>
                <a:lnTo>
                  <a:pt x="2580" y="7908"/>
                </a:lnTo>
                <a:lnTo>
                  <a:pt x="2628" y="7665"/>
                </a:lnTo>
                <a:lnTo>
                  <a:pt x="2677" y="7494"/>
                </a:lnTo>
                <a:lnTo>
                  <a:pt x="2701" y="7300"/>
                </a:lnTo>
                <a:lnTo>
                  <a:pt x="2847" y="7276"/>
                </a:lnTo>
                <a:lnTo>
                  <a:pt x="2920" y="7251"/>
                </a:lnTo>
                <a:lnTo>
                  <a:pt x="2969" y="7203"/>
                </a:lnTo>
                <a:lnTo>
                  <a:pt x="2993" y="7154"/>
                </a:lnTo>
                <a:lnTo>
                  <a:pt x="2993" y="7081"/>
                </a:lnTo>
                <a:lnTo>
                  <a:pt x="3042" y="7008"/>
                </a:lnTo>
                <a:lnTo>
                  <a:pt x="3066" y="6935"/>
                </a:lnTo>
                <a:lnTo>
                  <a:pt x="3066" y="6765"/>
                </a:lnTo>
                <a:lnTo>
                  <a:pt x="3115" y="6594"/>
                </a:lnTo>
                <a:lnTo>
                  <a:pt x="3212" y="6278"/>
                </a:lnTo>
                <a:lnTo>
                  <a:pt x="3456" y="5670"/>
                </a:lnTo>
                <a:lnTo>
                  <a:pt x="3553" y="5597"/>
                </a:lnTo>
                <a:lnTo>
                  <a:pt x="3602" y="5475"/>
                </a:lnTo>
                <a:lnTo>
                  <a:pt x="3602" y="5426"/>
                </a:lnTo>
                <a:lnTo>
                  <a:pt x="3602" y="5353"/>
                </a:lnTo>
                <a:lnTo>
                  <a:pt x="3577" y="5305"/>
                </a:lnTo>
                <a:lnTo>
                  <a:pt x="3529" y="5232"/>
                </a:lnTo>
                <a:lnTo>
                  <a:pt x="3139" y="4842"/>
                </a:lnTo>
                <a:lnTo>
                  <a:pt x="2799" y="4429"/>
                </a:lnTo>
                <a:lnTo>
                  <a:pt x="2434" y="4015"/>
                </a:lnTo>
                <a:lnTo>
                  <a:pt x="2069" y="3626"/>
                </a:lnTo>
                <a:lnTo>
                  <a:pt x="2263" y="3480"/>
                </a:lnTo>
                <a:lnTo>
                  <a:pt x="2458" y="3285"/>
                </a:lnTo>
                <a:lnTo>
                  <a:pt x="2799" y="2871"/>
                </a:lnTo>
                <a:lnTo>
                  <a:pt x="2993" y="2677"/>
                </a:lnTo>
                <a:lnTo>
                  <a:pt x="3164" y="2482"/>
                </a:lnTo>
                <a:lnTo>
                  <a:pt x="3383" y="2336"/>
                </a:lnTo>
                <a:lnTo>
                  <a:pt x="3504" y="2287"/>
                </a:lnTo>
                <a:lnTo>
                  <a:pt x="3626" y="2239"/>
                </a:lnTo>
                <a:lnTo>
                  <a:pt x="3723" y="2190"/>
                </a:lnTo>
                <a:lnTo>
                  <a:pt x="3577" y="2287"/>
                </a:lnTo>
                <a:lnTo>
                  <a:pt x="3431" y="2409"/>
                </a:lnTo>
                <a:lnTo>
                  <a:pt x="3261" y="2579"/>
                </a:lnTo>
                <a:lnTo>
                  <a:pt x="3188" y="2677"/>
                </a:lnTo>
                <a:lnTo>
                  <a:pt x="3139" y="2750"/>
                </a:lnTo>
                <a:lnTo>
                  <a:pt x="3091" y="2847"/>
                </a:lnTo>
                <a:lnTo>
                  <a:pt x="3091" y="2944"/>
                </a:lnTo>
                <a:lnTo>
                  <a:pt x="3115" y="3017"/>
                </a:lnTo>
                <a:lnTo>
                  <a:pt x="3164" y="3066"/>
                </a:lnTo>
                <a:lnTo>
                  <a:pt x="3212" y="3115"/>
                </a:lnTo>
                <a:lnTo>
                  <a:pt x="3310" y="3090"/>
                </a:lnTo>
                <a:lnTo>
                  <a:pt x="3383" y="3066"/>
                </a:lnTo>
                <a:lnTo>
                  <a:pt x="3431" y="3017"/>
                </a:lnTo>
                <a:lnTo>
                  <a:pt x="3553" y="2871"/>
                </a:lnTo>
                <a:lnTo>
                  <a:pt x="3675" y="2701"/>
                </a:lnTo>
                <a:lnTo>
                  <a:pt x="3845" y="2555"/>
                </a:lnTo>
                <a:lnTo>
                  <a:pt x="4064" y="2433"/>
                </a:lnTo>
                <a:lnTo>
                  <a:pt x="4161" y="2482"/>
                </a:lnTo>
                <a:lnTo>
                  <a:pt x="4015" y="2579"/>
                </a:lnTo>
                <a:lnTo>
                  <a:pt x="3894" y="2677"/>
                </a:lnTo>
                <a:lnTo>
                  <a:pt x="3772" y="2798"/>
                </a:lnTo>
                <a:lnTo>
                  <a:pt x="3650" y="2944"/>
                </a:lnTo>
                <a:lnTo>
                  <a:pt x="3602" y="3017"/>
                </a:lnTo>
                <a:lnTo>
                  <a:pt x="3577" y="3115"/>
                </a:lnTo>
                <a:lnTo>
                  <a:pt x="3553" y="3188"/>
                </a:lnTo>
                <a:lnTo>
                  <a:pt x="3553" y="3285"/>
                </a:lnTo>
                <a:lnTo>
                  <a:pt x="3577" y="3334"/>
                </a:lnTo>
                <a:lnTo>
                  <a:pt x="3602" y="3358"/>
                </a:lnTo>
                <a:lnTo>
                  <a:pt x="3675" y="3407"/>
                </a:lnTo>
                <a:lnTo>
                  <a:pt x="3772" y="3407"/>
                </a:lnTo>
                <a:lnTo>
                  <a:pt x="3869" y="3358"/>
                </a:lnTo>
                <a:lnTo>
                  <a:pt x="3942" y="3261"/>
                </a:lnTo>
                <a:lnTo>
                  <a:pt x="3991" y="3139"/>
                </a:lnTo>
                <a:lnTo>
                  <a:pt x="4088" y="3017"/>
                </a:lnTo>
                <a:lnTo>
                  <a:pt x="4210" y="2920"/>
                </a:lnTo>
                <a:lnTo>
                  <a:pt x="4453" y="2677"/>
                </a:lnTo>
                <a:lnTo>
                  <a:pt x="4551" y="2774"/>
                </a:lnTo>
                <a:lnTo>
                  <a:pt x="4697" y="2871"/>
                </a:lnTo>
                <a:lnTo>
                  <a:pt x="4453" y="3017"/>
                </a:lnTo>
                <a:lnTo>
                  <a:pt x="4259" y="3139"/>
                </a:lnTo>
                <a:lnTo>
                  <a:pt x="4064" y="3285"/>
                </a:lnTo>
                <a:lnTo>
                  <a:pt x="3894" y="3455"/>
                </a:lnTo>
                <a:lnTo>
                  <a:pt x="3845" y="3553"/>
                </a:lnTo>
                <a:lnTo>
                  <a:pt x="3796" y="3650"/>
                </a:lnTo>
                <a:lnTo>
                  <a:pt x="3796" y="3747"/>
                </a:lnTo>
                <a:lnTo>
                  <a:pt x="3821" y="3869"/>
                </a:lnTo>
                <a:lnTo>
                  <a:pt x="3894" y="3918"/>
                </a:lnTo>
                <a:lnTo>
                  <a:pt x="3967" y="3942"/>
                </a:lnTo>
                <a:lnTo>
                  <a:pt x="4064" y="3918"/>
                </a:lnTo>
                <a:lnTo>
                  <a:pt x="4088" y="3893"/>
                </a:lnTo>
                <a:lnTo>
                  <a:pt x="4113" y="3869"/>
                </a:lnTo>
                <a:lnTo>
                  <a:pt x="4210" y="3723"/>
                </a:lnTo>
                <a:lnTo>
                  <a:pt x="4307" y="3577"/>
                </a:lnTo>
                <a:lnTo>
                  <a:pt x="4429" y="3480"/>
                </a:lnTo>
                <a:lnTo>
                  <a:pt x="4575" y="3382"/>
                </a:lnTo>
                <a:lnTo>
                  <a:pt x="4794" y="3236"/>
                </a:lnTo>
                <a:lnTo>
                  <a:pt x="5013" y="3090"/>
                </a:lnTo>
                <a:lnTo>
                  <a:pt x="5305" y="3285"/>
                </a:lnTo>
                <a:lnTo>
                  <a:pt x="4989" y="3504"/>
                </a:lnTo>
                <a:lnTo>
                  <a:pt x="4843" y="3601"/>
                </a:lnTo>
                <a:lnTo>
                  <a:pt x="4697" y="3723"/>
                </a:lnTo>
                <a:lnTo>
                  <a:pt x="4551" y="3869"/>
                </a:lnTo>
                <a:lnTo>
                  <a:pt x="4526" y="3942"/>
                </a:lnTo>
                <a:lnTo>
                  <a:pt x="4502" y="4015"/>
                </a:lnTo>
                <a:lnTo>
                  <a:pt x="4526" y="4064"/>
                </a:lnTo>
                <a:lnTo>
                  <a:pt x="4551" y="4112"/>
                </a:lnTo>
                <a:lnTo>
                  <a:pt x="4599" y="4137"/>
                </a:lnTo>
                <a:lnTo>
                  <a:pt x="4672" y="4137"/>
                </a:lnTo>
                <a:lnTo>
                  <a:pt x="4721" y="4112"/>
                </a:lnTo>
                <a:lnTo>
                  <a:pt x="4770" y="4064"/>
                </a:lnTo>
                <a:lnTo>
                  <a:pt x="4867" y="3966"/>
                </a:lnTo>
                <a:lnTo>
                  <a:pt x="5013" y="3845"/>
                </a:lnTo>
                <a:lnTo>
                  <a:pt x="5183" y="3723"/>
                </a:lnTo>
                <a:lnTo>
                  <a:pt x="5354" y="3601"/>
                </a:lnTo>
                <a:lnTo>
                  <a:pt x="5548" y="3455"/>
                </a:lnTo>
                <a:lnTo>
                  <a:pt x="5597" y="3504"/>
                </a:lnTo>
                <a:lnTo>
                  <a:pt x="5694" y="3528"/>
                </a:lnTo>
                <a:lnTo>
                  <a:pt x="5767" y="3528"/>
                </a:lnTo>
                <a:lnTo>
                  <a:pt x="5840" y="3480"/>
                </a:lnTo>
                <a:lnTo>
                  <a:pt x="5889" y="3407"/>
                </a:lnTo>
                <a:lnTo>
                  <a:pt x="6181" y="3285"/>
                </a:lnTo>
                <a:lnTo>
                  <a:pt x="6449" y="3188"/>
                </a:lnTo>
                <a:lnTo>
                  <a:pt x="6765" y="3090"/>
                </a:lnTo>
                <a:lnTo>
                  <a:pt x="7033" y="3017"/>
                </a:lnTo>
                <a:lnTo>
                  <a:pt x="7106" y="2993"/>
                </a:lnTo>
                <a:lnTo>
                  <a:pt x="7154" y="2969"/>
                </a:lnTo>
                <a:lnTo>
                  <a:pt x="7203" y="2896"/>
                </a:lnTo>
                <a:lnTo>
                  <a:pt x="7227" y="2847"/>
                </a:lnTo>
                <a:lnTo>
                  <a:pt x="7276" y="2701"/>
                </a:lnTo>
                <a:lnTo>
                  <a:pt x="7325" y="2531"/>
                </a:lnTo>
                <a:lnTo>
                  <a:pt x="7373" y="2190"/>
                </a:lnTo>
                <a:lnTo>
                  <a:pt x="7398" y="1509"/>
                </a:lnTo>
                <a:lnTo>
                  <a:pt x="7495" y="998"/>
                </a:lnTo>
                <a:lnTo>
                  <a:pt x="7519" y="730"/>
                </a:lnTo>
                <a:lnTo>
                  <a:pt x="7519" y="608"/>
                </a:lnTo>
                <a:lnTo>
                  <a:pt x="7519" y="487"/>
                </a:lnTo>
                <a:close/>
                <a:moveTo>
                  <a:pt x="8030" y="0"/>
                </a:moveTo>
                <a:lnTo>
                  <a:pt x="7641" y="49"/>
                </a:lnTo>
                <a:lnTo>
                  <a:pt x="7471" y="73"/>
                </a:lnTo>
                <a:lnTo>
                  <a:pt x="7300" y="122"/>
                </a:lnTo>
                <a:lnTo>
                  <a:pt x="7252" y="146"/>
                </a:lnTo>
                <a:lnTo>
                  <a:pt x="7203" y="195"/>
                </a:lnTo>
                <a:lnTo>
                  <a:pt x="7179" y="243"/>
                </a:lnTo>
                <a:lnTo>
                  <a:pt x="7179" y="292"/>
                </a:lnTo>
                <a:lnTo>
                  <a:pt x="7106" y="414"/>
                </a:lnTo>
                <a:lnTo>
                  <a:pt x="7033" y="535"/>
                </a:lnTo>
                <a:lnTo>
                  <a:pt x="6984" y="681"/>
                </a:lnTo>
                <a:lnTo>
                  <a:pt x="6960" y="827"/>
                </a:lnTo>
                <a:lnTo>
                  <a:pt x="6935" y="1168"/>
                </a:lnTo>
                <a:lnTo>
                  <a:pt x="6887" y="1436"/>
                </a:lnTo>
                <a:lnTo>
                  <a:pt x="6789" y="2020"/>
                </a:lnTo>
                <a:lnTo>
                  <a:pt x="6765" y="2312"/>
                </a:lnTo>
                <a:lnTo>
                  <a:pt x="6765" y="2604"/>
                </a:lnTo>
                <a:lnTo>
                  <a:pt x="6497" y="2701"/>
                </a:lnTo>
                <a:lnTo>
                  <a:pt x="6230" y="2798"/>
                </a:lnTo>
                <a:lnTo>
                  <a:pt x="5719" y="3042"/>
                </a:lnTo>
                <a:lnTo>
                  <a:pt x="4770" y="2385"/>
                </a:lnTo>
                <a:lnTo>
                  <a:pt x="4551" y="2214"/>
                </a:lnTo>
                <a:lnTo>
                  <a:pt x="4283" y="2020"/>
                </a:lnTo>
                <a:lnTo>
                  <a:pt x="4113" y="1922"/>
                </a:lnTo>
                <a:lnTo>
                  <a:pt x="3967" y="1874"/>
                </a:lnTo>
                <a:lnTo>
                  <a:pt x="3845" y="1825"/>
                </a:lnTo>
                <a:lnTo>
                  <a:pt x="3699" y="1825"/>
                </a:lnTo>
                <a:lnTo>
                  <a:pt x="3626" y="1776"/>
                </a:lnTo>
                <a:lnTo>
                  <a:pt x="3553" y="1776"/>
                </a:lnTo>
                <a:lnTo>
                  <a:pt x="3504" y="1801"/>
                </a:lnTo>
                <a:lnTo>
                  <a:pt x="3358" y="1849"/>
                </a:lnTo>
                <a:lnTo>
                  <a:pt x="3237" y="1898"/>
                </a:lnTo>
                <a:lnTo>
                  <a:pt x="2993" y="2068"/>
                </a:lnTo>
                <a:lnTo>
                  <a:pt x="2774" y="2287"/>
                </a:lnTo>
                <a:lnTo>
                  <a:pt x="2580" y="2506"/>
                </a:lnTo>
                <a:lnTo>
                  <a:pt x="2117" y="2969"/>
                </a:lnTo>
                <a:lnTo>
                  <a:pt x="1923" y="3212"/>
                </a:lnTo>
                <a:lnTo>
                  <a:pt x="1728" y="3455"/>
                </a:lnTo>
                <a:lnTo>
                  <a:pt x="1655" y="3504"/>
                </a:lnTo>
                <a:lnTo>
                  <a:pt x="1606" y="3553"/>
                </a:lnTo>
                <a:lnTo>
                  <a:pt x="1582" y="3601"/>
                </a:lnTo>
                <a:lnTo>
                  <a:pt x="1606" y="3699"/>
                </a:lnTo>
                <a:lnTo>
                  <a:pt x="1728" y="3942"/>
                </a:lnTo>
                <a:lnTo>
                  <a:pt x="1898" y="4161"/>
                </a:lnTo>
                <a:lnTo>
                  <a:pt x="2263" y="4599"/>
                </a:lnTo>
                <a:lnTo>
                  <a:pt x="2628" y="5110"/>
                </a:lnTo>
                <a:lnTo>
                  <a:pt x="2847" y="5329"/>
                </a:lnTo>
                <a:lnTo>
                  <a:pt x="3066" y="5548"/>
                </a:lnTo>
                <a:lnTo>
                  <a:pt x="2969" y="5670"/>
                </a:lnTo>
                <a:lnTo>
                  <a:pt x="2920" y="5791"/>
                </a:lnTo>
                <a:lnTo>
                  <a:pt x="2799" y="6035"/>
                </a:lnTo>
                <a:lnTo>
                  <a:pt x="2653" y="6400"/>
                </a:lnTo>
                <a:lnTo>
                  <a:pt x="2604" y="6594"/>
                </a:lnTo>
                <a:lnTo>
                  <a:pt x="2580" y="6813"/>
                </a:lnTo>
                <a:lnTo>
                  <a:pt x="2288" y="6813"/>
                </a:lnTo>
                <a:lnTo>
                  <a:pt x="1971" y="6838"/>
                </a:lnTo>
                <a:lnTo>
                  <a:pt x="1387" y="6935"/>
                </a:lnTo>
                <a:lnTo>
                  <a:pt x="1144" y="6984"/>
                </a:lnTo>
                <a:lnTo>
                  <a:pt x="828" y="7057"/>
                </a:lnTo>
                <a:lnTo>
                  <a:pt x="682" y="7105"/>
                </a:lnTo>
                <a:lnTo>
                  <a:pt x="536" y="7178"/>
                </a:lnTo>
                <a:lnTo>
                  <a:pt x="438" y="7251"/>
                </a:lnTo>
                <a:lnTo>
                  <a:pt x="365" y="7348"/>
                </a:lnTo>
                <a:lnTo>
                  <a:pt x="292" y="7373"/>
                </a:lnTo>
                <a:lnTo>
                  <a:pt x="244" y="7397"/>
                </a:lnTo>
                <a:lnTo>
                  <a:pt x="195" y="7446"/>
                </a:lnTo>
                <a:lnTo>
                  <a:pt x="171" y="7494"/>
                </a:lnTo>
                <a:lnTo>
                  <a:pt x="122" y="7640"/>
                </a:lnTo>
                <a:lnTo>
                  <a:pt x="98" y="7932"/>
                </a:lnTo>
                <a:lnTo>
                  <a:pt x="25" y="8857"/>
                </a:lnTo>
                <a:lnTo>
                  <a:pt x="0" y="9149"/>
                </a:lnTo>
                <a:lnTo>
                  <a:pt x="25" y="9514"/>
                </a:lnTo>
                <a:lnTo>
                  <a:pt x="49" y="9709"/>
                </a:lnTo>
                <a:lnTo>
                  <a:pt x="98" y="9879"/>
                </a:lnTo>
                <a:lnTo>
                  <a:pt x="171" y="10001"/>
                </a:lnTo>
                <a:lnTo>
                  <a:pt x="219" y="10049"/>
                </a:lnTo>
                <a:lnTo>
                  <a:pt x="268" y="10098"/>
                </a:lnTo>
                <a:lnTo>
                  <a:pt x="268" y="10171"/>
                </a:lnTo>
                <a:lnTo>
                  <a:pt x="292" y="10220"/>
                </a:lnTo>
                <a:lnTo>
                  <a:pt x="317" y="10268"/>
                </a:lnTo>
                <a:lnTo>
                  <a:pt x="390" y="10317"/>
                </a:lnTo>
                <a:lnTo>
                  <a:pt x="633" y="10414"/>
                </a:lnTo>
                <a:lnTo>
                  <a:pt x="925" y="10487"/>
                </a:lnTo>
                <a:lnTo>
                  <a:pt x="1193" y="10560"/>
                </a:lnTo>
                <a:lnTo>
                  <a:pt x="1485" y="10609"/>
                </a:lnTo>
                <a:lnTo>
                  <a:pt x="2069" y="10658"/>
                </a:lnTo>
                <a:lnTo>
                  <a:pt x="2653" y="10706"/>
                </a:lnTo>
                <a:lnTo>
                  <a:pt x="2750" y="10877"/>
                </a:lnTo>
                <a:lnTo>
                  <a:pt x="2823" y="11047"/>
                </a:lnTo>
                <a:lnTo>
                  <a:pt x="3018" y="11363"/>
                </a:lnTo>
                <a:lnTo>
                  <a:pt x="3261" y="11655"/>
                </a:lnTo>
                <a:lnTo>
                  <a:pt x="3066" y="11850"/>
                </a:lnTo>
                <a:lnTo>
                  <a:pt x="2872" y="12045"/>
                </a:lnTo>
                <a:lnTo>
                  <a:pt x="2507" y="12483"/>
                </a:lnTo>
                <a:lnTo>
                  <a:pt x="2117" y="12994"/>
                </a:lnTo>
                <a:lnTo>
                  <a:pt x="1947" y="13213"/>
                </a:lnTo>
                <a:lnTo>
                  <a:pt x="1874" y="13334"/>
                </a:lnTo>
                <a:lnTo>
                  <a:pt x="1825" y="13456"/>
                </a:lnTo>
                <a:lnTo>
                  <a:pt x="1825" y="13553"/>
                </a:lnTo>
                <a:lnTo>
                  <a:pt x="1850" y="13626"/>
                </a:lnTo>
                <a:lnTo>
                  <a:pt x="1850" y="13748"/>
                </a:lnTo>
                <a:lnTo>
                  <a:pt x="1874" y="13894"/>
                </a:lnTo>
                <a:lnTo>
                  <a:pt x="1947" y="14016"/>
                </a:lnTo>
                <a:lnTo>
                  <a:pt x="2020" y="14162"/>
                </a:lnTo>
                <a:lnTo>
                  <a:pt x="2215" y="14381"/>
                </a:lnTo>
                <a:lnTo>
                  <a:pt x="2385" y="14600"/>
                </a:lnTo>
                <a:lnTo>
                  <a:pt x="2653" y="14867"/>
                </a:lnTo>
                <a:lnTo>
                  <a:pt x="2920" y="15135"/>
                </a:lnTo>
                <a:lnTo>
                  <a:pt x="3188" y="15378"/>
                </a:lnTo>
                <a:lnTo>
                  <a:pt x="3504" y="15597"/>
                </a:lnTo>
                <a:lnTo>
                  <a:pt x="3553" y="15646"/>
                </a:lnTo>
                <a:lnTo>
                  <a:pt x="3675" y="15646"/>
                </a:lnTo>
                <a:lnTo>
                  <a:pt x="3723" y="15621"/>
                </a:lnTo>
                <a:lnTo>
                  <a:pt x="3845" y="15646"/>
                </a:lnTo>
                <a:lnTo>
                  <a:pt x="3967" y="15621"/>
                </a:lnTo>
                <a:lnTo>
                  <a:pt x="4113" y="15573"/>
                </a:lnTo>
                <a:lnTo>
                  <a:pt x="4234" y="15524"/>
                </a:lnTo>
                <a:lnTo>
                  <a:pt x="4478" y="15378"/>
                </a:lnTo>
                <a:lnTo>
                  <a:pt x="4697" y="15232"/>
                </a:lnTo>
                <a:lnTo>
                  <a:pt x="4964" y="14989"/>
                </a:lnTo>
                <a:lnTo>
                  <a:pt x="5232" y="14746"/>
                </a:lnTo>
                <a:lnTo>
                  <a:pt x="5743" y="14210"/>
                </a:lnTo>
                <a:lnTo>
                  <a:pt x="5865" y="14308"/>
                </a:lnTo>
                <a:lnTo>
                  <a:pt x="5986" y="14381"/>
                </a:lnTo>
                <a:lnTo>
                  <a:pt x="6254" y="14502"/>
                </a:lnTo>
                <a:lnTo>
                  <a:pt x="6595" y="14648"/>
                </a:lnTo>
                <a:lnTo>
                  <a:pt x="6789" y="14697"/>
                </a:lnTo>
                <a:lnTo>
                  <a:pt x="6887" y="14721"/>
                </a:lnTo>
                <a:lnTo>
                  <a:pt x="6984" y="14721"/>
                </a:lnTo>
                <a:lnTo>
                  <a:pt x="7033" y="14940"/>
                </a:lnTo>
                <a:lnTo>
                  <a:pt x="7081" y="15135"/>
                </a:lnTo>
                <a:lnTo>
                  <a:pt x="7154" y="15573"/>
                </a:lnTo>
                <a:lnTo>
                  <a:pt x="7203" y="16035"/>
                </a:lnTo>
                <a:lnTo>
                  <a:pt x="7203" y="16278"/>
                </a:lnTo>
                <a:lnTo>
                  <a:pt x="7203" y="16546"/>
                </a:lnTo>
                <a:lnTo>
                  <a:pt x="7227" y="16692"/>
                </a:lnTo>
                <a:lnTo>
                  <a:pt x="7252" y="16814"/>
                </a:lnTo>
                <a:lnTo>
                  <a:pt x="7325" y="16911"/>
                </a:lnTo>
                <a:lnTo>
                  <a:pt x="7398" y="16984"/>
                </a:lnTo>
                <a:lnTo>
                  <a:pt x="7422" y="17008"/>
                </a:lnTo>
                <a:lnTo>
                  <a:pt x="7471" y="17057"/>
                </a:lnTo>
                <a:lnTo>
                  <a:pt x="7568" y="17130"/>
                </a:lnTo>
                <a:lnTo>
                  <a:pt x="7690" y="17179"/>
                </a:lnTo>
                <a:lnTo>
                  <a:pt x="7811" y="17203"/>
                </a:lnTo>
                <a:lnTo>
                  <a:pt x="7957" y="17227"/>
                </a:lnTo>
                <a:lnTo>
                  <a:pt x="8249" y="17227"/>
                </a:lnTo>
                <a:lnTo>
                  <a:pt x="8492" y="17203"/>
                </a:lnTo>
                <a:lnTo>
                  <a:pt x="9198" y="17179"/>
                </a:lnTo>
                <a:lnTo>
                  <a:pt x="9904" y="17154"/>
                </a:lnTo>
                <a:lnTo>
                  <a:pt x="10001" y="17130"/>
                </a:lnTo>
                <a:lnTo>
                  <a:pt x="10098" y="17081"/>
                </a:lnTo>
                <a:lnTo>
                  <a:pt x="10147" y="16984"/>
                </a:lnTo>
                <a:lnTo>
                  <a:pt x="10147" y="16887"/>
                </a:lnTo>
                <a:lnTo>
                  <a:pt x="10171" y="16862"/>
                </a:lnTo>
                <a:lnTo>
                  <a:pt x="10269" y="16741"/>
                </a:lnTo>
                <a:lnTo>
                  <a:pt x="10317" y="16619"/>
                </a:lnTo>
                <a:lnTo>
                  <a:pt x="10366" y="16473"/>
                </a:lnTo>
                <a:lnTo>
                  <a:pt x="10390" y="16327"/>
                </a:lnTo>
                <a:lnTo>
                  <a:pt x="10463" y="15719"/>
                </a:lnTo>
                <a:lnTo>
                  <a:pt x="10561" y="15159"/>
                </a:lnTo>
                <a:lnTo>
                  <a:pt x="10561" y="14892"/>
                </a:lnTo>
                <a:lnTo>
                  <a:pt x="10561" y="14600"/>
                </a:lnTo>
                <a:lnTo>
                  <a:pt x="10707" y="14624"/>
                </a:lnTo>
                <a:lnTo>
                  <a:pt x="10877" y="14600"/>
                </a:lnTo>
                <a:lnTo>
                  <a:pt x="11169" y="14527"/>
                </a:lnTo>
                <a:lnTo>
                  <a:pt x="11291" y="14502"/>
                </a:lnTo>
                <a:lnTo>
                  <a:pt x="11437" y="14429"/>
                </a:lnTo>
                <a:lnTo>
                  <a:pt x="11583" y="14356"/>
                </a:lnTo>
                <a:lnTo>
                  <a:pt x="11680" y="14235"/>
                </a:lnTo>
                <a:lnTo>
                  <a:pt x="11826" y="14405"/>
                </a:lnTo>
                <a:lnTo>
                  <a:pt x="11996" y="14527"/>
                </a:lnTo>
                <a:lnTo>
                  <a:pt x="12313" y="14770"/>
                </a:lnTo>
                <a:lnTo>
                  <a:pt x="12897" y="15208"/>
                </a:lnTo>
                <a:lnTo>
                  <a:pt x="13505" y="15621"/>
                </a:lnTo>
                <a:lnTo>
                  <a:pt x="13578" y="15646"/>
                </a:lnTo>
                <a:lnTo>
                  <a:pt x="13651" y="15670"/>
                </a:lnTo>
                <a:lnTo>
                  <a:pt x="13724" y="15646"/>
                </a:lnTo>
                <a:lnTo>
                  <a:pt x="13797" y="15621"/>
                </a:lnTo>
                <a:lnTo>
                  <a:pt x="13846" y="15597"/>
                </a:lnTo>
                <a:lnTo>
                  <a:pt x="13870" y="15524"/>
                </a:lnTo>
                <a:lnTo>
                  <a:pt x="13919" y="15476"/>
                </a:lnTo>
                <a:lnTo>
                  <a:pt x="13919" y="15403"/>
                </a:lnTo>
                <a:lnTo>
                  <a:pt x="14138" y="15232"/>
                </a:lnTo>
                <a:lnTo>
                  <a:pt x="14332" y="15038"/>
                </a:lnTo>
                <a:lnTo>
                  <a:pt x="14722" y="14624"/>
                </a:lnTo>
                <a:lnTo>
                  <a:pt x="15208" y="14162"/>
                </a:lnTo>
                <a:lnTo>
                  <a:pt x="15427" y="13894"/>
                </a:lnTo>
                <a:lnTo>
                  <a:pt x="15622" y="13651"/>
                </a:lnTo>
                <a:lnTo>
                  <a:pt x="15671" y="13553"/>
                </a:lnTo>
                <a:lnTo>
                  <a:pt x="15671" y="13480"/>
                </a:lnTo>
                <a:lnTo>
                  <a:pt x="15695" y="13383"/>
                </a:lnTo>
                <a:lnTo>
                  <a:pt x="15671" y="13261"/>
                </a:lnTo>
                <a:lnTo>
                  <a:pt x="15500" y="12969"/>
                </a:lnTo>
                <a:lnTo>
                  <a:pt x="15330" y="12702"/>
                </a:lnTo>
                <a:lnTo>
                  <a:pt x="14941" y="12191"/>
                </a:lnTo>
                <a:lnTo>
                  <a:pt x="14795" y="11996"/>
                </a:lnTo>
                <a:lnTo>
                  <a:pt x="14649" y="11801"/>
                </a:lnTo>
                <a:lnTo>
                  <a:pt x="14454" y="11655"/>
                </a:lnTo>
                <a:lnTo>
                  <a:pt x="14259" y="11509"/>
                </a:lnTo>
                <a:lnTo>
                  <a:pt x="14430" y="11266"/>
                </a:lnTo>
                <a:lnTo>
                  <a:pt x="14576" y="10998"/>
                </a:lnTo>
                <a:lnTo>
                  <a:pt x="14673" y="10706"/>
                </a:lnTo>
                <a:lnTo>
                  <a:pt x="14722" y="10414"/>
                </a:lnTo>
                <a:lnTo>
                  <a:pt x="14843" y="10463"/>
                </a:lnTo>
                <a:lnTo>
                  <a:pt x="14965" y="10463"/>
                </a:lnTo>
                <a:lnTo>
                  <a:pt x="15257" y="10487"/>
                </a:lnTo>
                <a:lnTo>
                  <a:pt x="15768" y="10439"/>
                </a:lnTo>
                <a:lnTo>
                  <a:pt x="16352" y="10414"/>
                </a:lnTo>
                <a:lnTo>
                  <a:pt x="16619" y="10390"/>
                </a:lnTo>
                <a:lnTo>
                  <a:pt x="16911" y="10366"/>
                </a:lnTo>
                <a:lnTo>
                  <a:pt x="16984" y="10341"/>
                </a:lnTo>
                <a:lnTo>
                  <a:pt x="17057" y="10293"/>
                </a:lnTo>
                <a:lnTo>
                  <a:pt x="17082" y="10220"/>
                </a:lnTo>
                <a:lnTo>
                  <a:pt x="17106" y="10171"/>
                </a:lnTo>
                <a:lnTo>
                  <a:pt x="17179" y="10122"/>
                </a:lnTo>
                <a:lnTo>
                  <a:pt x="17252" y="10074"/>
                </a:lnTo>
                <a:lnTo>
                  <a:pt x="17301" y="10001"/>
                </a:lnTo>
                <a:lnTo>
                  <a:pt x="17301" y="9928"/>
                </a:lnTo>
                <a:lnTo>
                  <a:pt x="17301" y="8784"/>
                </a:lnTo>
                <a:lnTo>
                  <a:pt x="17301" y="8224"/>
                </a:lnTo>
                <a:lnTo>
                  <a:pt x="17252" y="7665"/>
                </a:lnTo>
                <a:lnTo>
                  <a:pt x="17228" y="7567"/>
                </a:lnTo>
                <a:lnTo>
                  <a:pt x="17155" y="7519"/>
                </a:lnTo>
                <a:lnTo>
                  <a:pt x="17082" y="7470"/>
                </a:lnTo>
                <a:lnTo>
                  <a:pt x="17009" y="7446"/>
                </a:lnTo>
                <a:lnTo>
                  <a:pt x="16960" y="7300"/>
                </a:lnTo>
                <a:lnTo>
                  <a:pt x="16863" y="7203"/>
                </a:lnTo>
                <a:lnTo>
                  <a:pt x="16741" y="7130"/>
                </a:lnTo>
                <a:lnTo>
                  <a:pt x="16619" y="7057"/>
                </a:lnTo>
                <a:lnTo>
                  <a:pt x="16473" y="7008"/>
                </a:lnTo>
                <a:lnTo>
                  <a:pt x="16303" y="6984"/>
                </a:lnTo>
                <a:lnTo>
                  <a:pt x="16035" y="6935"/>
                </a:lnTo>
                <a:lnTo>
                  <a:pt x="15427" y="6862"/>
                </a:lnTo>
                <a:lnTo>
                  <a:pt x="15087" y="6838"/>
                </a:lnTo>
                <a:lnTo>
                  <a:pt x="14795" y="6838"/>
                </a:lnTo>
                <a:lnTo>
                  <a:pt x="14770" y="6667"/>
                </a:lnTo>
                <a:lnTo>
                  <a:pt x="14770" y="6521"/>
                </a:lnTo>
                <a:lnTo>
                  <a:pt x="14697" y="6181"/>
                </a:lnTo>
                <a:lnTo>
                  <a:pt x="14673" y="6010"/>
                </a:lnTo>
                <a:lnTo>
                  <a:pt x="14600" y="5816"/>
                </a:lnTo>
                <a:lnTo>
                  <a:pt x="14527" y="5621"/>
                </a:lnTo>
                <a:lnTo>
                  <a:pt x="14430" y="5451"/>
                </a:lnTo>
                <a:lnTo>
                  <a:pt x="14576" y="5256"/>
                </a:lnTo>
                <a:lnTo>
                  <a:pt x="14697" y="5086"/>
                </a:lnTo>
                <a:lnTo>
                  <a:pt x="15111" y="4477"/>
                </a:lnTo>
                <a:lnTo>
                  <a:pt x="15354" y="4185"/>
                </a:lnTo>
                <a:lnTo>
                  <a:pt x="15598" y="3893"/>
                </a:lnTo>
                <a:lnTo>
                  <a:pt x="15646" y="3845"/>
                </a:lnTo>
                <a:lnTo>
                  <a:pt x="15671" y="3796"/>
                </a:lnTo>
                <a:lnTo>
                  <a:pt x="15671" y="3723"/>
                </a:lnTo>
                <a:lnTo>
                  <a:pt x="15671" y="3650"/>
                </a:lnTo>
                <a:lnTo>
                  <a:pt x="15646" y="3601"/>
                </a:lnTo>
                <a:lnTo>
                  <a:pt x="15646" y="3528"/>
                </a:lnTo>
                <a:lnTo>
                  <a:pt x="15646" y="3431"/>
                </a:lnTo>
                <a:lnTo>
                  <a:pt x="15622" y="3382"/>
                </a:lnTo>
                <a:lnTo>
                  <a:pt x="15549" y="3236"/>
                </a:lnTo>
                <a:lnTo>
                  <a:pt x="15354" y="2993"/>
                </a:lnTo>
                <a:lnTo>
                  <a:pt x="15062" y="2677"/>
                </a:lnTo>
                <a:lnTo>
                  <a:pt x="14746" y="2385"/>
                </a:lnTo>
                <a:lnTo>
                  <a:pt x="14503" y="2190"/>
                </a:lnTo>
                <a:lnTo>
                  <a:pt x="14235" y="1971"/>
                </a:lnTo>
                <a:lnTo>
                  <a:pt x="14065" y="1874"/>
                </a:lnTo>
                <a:lnTo>
                  <a:pt x="13919" y="1825"/>
                </a:lnTo>
                <a:lnTo>
                  <a:pt x="13748" y="1801"/>
                </a:lnTo>
                <a:lnTo>
                  <a:pt x="13554" y="1801"/>
                </a:lnTo>
                <a:lnTo>
                  <a:pt x="13481" y="1825"/>
                </a:lnTo>
                <a:lnTo>
                  <a:pt x="13189" y="1971"/>
                </a:lnTo>
                <a:lnTo>
                  <a:pt x="12921" y="2117"/>
                </a:lnTo>
                <a:lnTo>
                  <a:pt x="12653" y="2312"/>
                </a:lnTo>
                <a:lnTo>
                  <a:pt x="12410" y="2506"/>
                </a:lnTo>
                <a:lnTo>
                  <a:pt x="12094" y="2725"/>
                </a:lnTo>
                <a:lnTo>
                  <a:pt x="11923" y="2847"/>
                </a:lnTo>
                <a:lnTo>
                  <a:pt x="11777" y="2993"/>
                </a:lnTo>
                <a:lnTo>
                  <a:pt x="11558" y="2847"/>
                </a:lnTo>
                <a:lnTo>
                  <a:pt x="11291" y="2750"/>
                </a:lnTo>
                <a:lnTo>
                  <a:pt x="11023" y="2652"/>
                </a:lnTo>
                <a:lnTo>
                  <a:pt x="10755" y="2628"/>
                </a:lnTo>
                <a:lnTo>
                  <a:pt x="10755" y="2604"/>
                </a:lnTo>
                <a:lnTo>
                  <a:pt x="10682" y="2458"/>
                </a:lnTo>
                <a:lnTo>
                  <a:pt x="10634" y="2287"/>
                </a:lnTo>
                <a:lnTo>
                  <a:pt x="10561" y="1922"/>
                </a:lnTo>
                <a:lnTo>
                  <a:pt x="10585" y="1922"/>
                </a:lnTo>
                <a:lnTo>
                  <a:pt x="10609" y="1874"/>
                </a:lnTo>
                <a:lnTo>
                  <a:pt x="10609" y="1825"/>
                </a:lnTo>
                <a:lnTo>
                  <a:pt x="10585" y="1752"/>
                </a:lnTo>
                <a:lnTo>
                  <a:pt x="10536" y="1703"/>
                </a:lnTo>
                <a:lnTo>
                  <a:pt x="10463" y="1095"/>
                </a:lnTo>
                <a:lnTo>
                  <a:pt x="10439" y="779"/>
                </a:lnTo>
                <a:lnTo>
                  <a:pt x="10366" y="487"/>
                </a:lnTo>
                <a:lnTo>
                  <a:pt x="10390" y="438"/>
                </a:lnTo>
                <a:lnTo>
                  <a:pt x="10415" y="389"/>
                </a:lnTo>
                <a:lnTo>
                  <a:pt x="10439" y="316"/>
                </a:lnTo>
                <a:lnTo>
                  <a:pt x="10415" y="268"/>
                </a:lnTo>
                <a:lnTo>
                  <a:pt x="10390" y="195"/>
                </a:lnTo>
                <a:lnTo>
                  <a:pt x="10342" y="146"/>
                </a:lnTo>
                <a:lnTo>
                  <a:pt x="10293" y="122"/>
                </a:lnTo>
                <a:lnTo>
                  <a:pt x="10196" y="97"/>
                </a:lnTo>
                <a:lnTo>
                  <a:pt x="9855" y="73"/>
                </a:lnTo>
                <a:lnTo>
                  <a:pt x="9490" y="49"/>
                </a:lnTo>
                <a:lnTo>
                  <a:pt x="8760" y="49"/>
                </a:lnTo>
                <a:lnTo>
                  <a:pt x="8395" y="24"/>
                </a:lnTo>
                <a:lnTo>
                  <a:pt x="8030" y="0"/>
                </a:lnTo>
                <a:close/>
              </a:path>
            </a:pathLst>
          </a:custGeom>
          <a:solidFill>
            <a:srgbClr val="00B050"/>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41;p40"/>
          <p:cNvSpPr/>
          <p:nvPr/>
        </p:nvSpPr>
        <p:spPr>
          <a:xfrm>
            <a:off x="4183319" y="4397021"/>
            <a:ext cx="239104" cy="214919"/>
          </a:xfrm>
          <a:custGeom>
            <a:avLst/>
            <a:gdLst/>
            <a:ahLst/>
            <a:cxnLst/>
            <a:rect l="l" t="t" r="r" b="b"/>
            <a:pathLst>
              <a:path w="17301" h="17228" extrusionOk="0">
                <a:moveTo>
                  <a:pt x="9295" y="4842"/>
                </a:moveTo>
                <a:lnTo>
                  <a:pt x="9514" y="4891"/>
                </a:lnTo>
                <a:lnTo>
                  <a:pt x="9758" y="4964"/>
                </a:lnTo>
                <a:lnTo>
                  <a:pt x="9539" y="5256"/>
                </a:lnTo>
                <a:lnTo>
                  <a:pt x="9368" y="5548"/>
                </a:lnTo>
                <a:lnTo>
                  <a:pt x="9198" y="5499"/>
                </a:lnTo>
                <a:lnTo>
                  <a:pt x="9174" y="5426"/>
                </a:lnTo>
                <a:lnTo>
                  <a:pt x="9271" y="4940"/>
                </a:lnTo>
                <a:lnTo>
                  <a:pt x="9295" y="4842"/>
                </a:lnTo>
                <a:close/>
                <a:moveTo>
                  <a:pt x="8784" y="4769"/>
                </a:moveTo>
                <a:lnTo>
                  <a:pt x="8882" y="4794"/>
                </a:lnTo>
                <a:lnTo>
                  <a:pt x="8857" y="4891"/>
                </a:lnTo>
                <a:lnTo>
                  <a:pt x="8784" y="5159"/>
                </a:lnTo>
                <a:lnTo>
                  <a:pt x="8736" y="5426"/>
                </a:lnTo>
                <a:lnTo>
                  <a:pt x="8468" y="5426"/>
                </a:lnTo>
                <a:lnTo>
                  <a:pt x="8468" y="5329"/>
                </a:lnTo>
                <a:lnTo>
                  <a:pt x="8419" y="5134"/>
                </a:lnTo>
                <a:lnTo>
                  <a:pt x="8346" y="4964"/>
                </a:lnTo>
                <a:lnTo>
                  <a:pt x="8322" y="4915"/>
                </a:lnTo>
                <a:lnTo>
                  <a:pt x="8249" y="4915"/>
                </a:lnTo>
                <a:lnTo>
                  <a:pt x="8225" y="4940"/>
                </a:lnTo>
                <a:lnTo>
                  <a:pt x="8200" y="4988"/>
                </a:lnTo>
                <a:lnTo>
                  <a:pt x="8200" y="5183"/>
                </a:lnTo>
                <a:lnTo>
                  <a:pt x="8176" y="5378"/>
                </a:lnTo>
                <a:lnTo>
                  <a:pt x="8176" y="5451"/>
                </a:lnTo>
                <a:lnTo>
                  <a:pt x="7957" y="5499"/>
                </a:lnTo>
                <a:lnTo>
                  <a:pt x="7738" y="5597"/>
                </a:lnTo>
                <a:lnTo>
                  <a:pt x="7714" y="5548"/>
                </a:lnTo>
                <a:lnTo>
                  <a:pt x="7641" y="5378"/>
                </a:lnTo>
                <a:lnTo>
                  <a:pt x="7568" y="5207"/>
                </a:lnTo>
                <a:lnTo>
                  <a:pt x="7471" y="5110"/>
                </a:lnTo>
                <a:lnTo>
                  <a:pt x="7373" y="5013"/>
                </a:lnTo>
                <a:lnTo>
                  <a:pt x="7349" y="4988"/>
                </a:lnTo>
                <a:lnTo>
                  <a:pt x="7568" y="4891"/>
                </a:lnTo>
                <a:lnTo>
                  <a:pt x="7641" y="4964"/>
                </a:lnTo>
                <a:lnTo>
                  <a:pt x="7738" y="5013"/>
                </a:lnTo>
                <a:lnTo>
                  <a:pt x="7836" y="5037"/>
                </a:lnTo>
                <a:lnTo>
                  <a:pt x="7933" y="5013"/>
                </a:lnTo>
                <a:lnTo>
                  <a:pt x="8127" y="4915"/>
                </a:lnTo>
                <a:lnTo>
                  <a:pt x="8298" y="4842"/>
                </a:lnTo>
                <a:lnTo>
                  <a:pt x="8492" y="4818"/>
                </a:lnTo>
                <a:lnTo>
                  <a:pt x="8663" y="4794"/>
                </a:lnTo>
                <a:lnTo>
                  <a:pt x="8711" y="4794"/>
                </a:lnTo>
                <a:lnTo>
                  <a:pt x="8784" y="4769"/>
                </a:lnTo>
                <a:close/>
                <a:moveTo>
                  <a:pt x="9879" y="5013"/>
                </a:moveTo>
                <a:lnTo>
                  <a:pt x="10147" y="5159"/>
                </a:lnTo>
                <a:lnTo>
                  <a:pt x="10415" y="5305"/>
                </a:lnTo>
                <a:lnTo>
                  <a:pt x="10196" y="5524"/>
                </a:lnTo>
                <a:lnTo>
                  <a:pt x="9977" y="5743"/>
                </a:lnTo>
                <a:lnTo>
                  <a:pt x="9977" y="5767"/>
                </a:lnTo>
                <a:lnTo>
                  <a:pt x="9928" y="5743"/>
                </a:lnTo>
                <a:lnTo>
                  <a:pt x="9685" y="5645"/>
                </a:lnTo>
                <a:lnTo>
                  <a:pt x="9879" y="5013"/>
                </a:lnTo>
                <a:close/>
                <a:moveTo>
                  <a:pt x="7300" y="5013"/>
                </a:moveTo>
                <a:lnTo>
                  <a:pt x="7300" y="5037"/>
                </a:lnTo>
                <a:lnTo>
                  <a:pt x="7325" y="5183"/>
                </a:lnTo>
                <a:lnTo>
                  <a:pt x="7325" y="5305"/>
                </a:lnTo>
                <a:lnTo>
                  <a:pt x="7373" y="5499"/>
                </a:lnTo>
                <a:lnTo>
                  <a:pt x="7446" y="5670"/>
                </a:lnTo>
                <a:lnTo>
                  <a:pt x="7446" y="5718"/>
                </a:lnTo>
                <a:lnTo>
                  <a:pt x="7203" y="5791"/>
                </a:lnTo>
                <a:lnTo>
                  <a:pt x="7081" y="5524"/>
                </a:lnTo>
                <a:lnTo>
                  <a:pt x="6935" y="5232"/>
                </a:lnTo>
                <a:lnTo>
                  <a:pt x="7106" y="5134"/>
                </a:lnTo>
                <a:lnTo>
                  <a:pt x="7300" y="5013"/>
                </a:lnTo>
                <a:close/>
                <a:moveTo>
                  <a:pt x="10707" y="5475"/>
                </a:moveTo>
                <a:lnTo>
                  <a:pt x="11193" y="5816"/>
                </a:lnTo>
                <a:lnTo>
                  <a:pt x="10999" y="5913"/>
                </a:lnTo>
                <a:lnTo>
                  <a:pt x="10780" y="6010"/>
                </a:lnTo>
                <a:lnTo>
                  <a:pt x="10585" y="6108"/>
                </a:lnTo>
                <a:lnTo>
                  <a:pt x="10390" y="5986"/>
                </a:lnTo>
                <a:lnTo>
                  <a:pt x="10171" y="5864"/>
                </a:lnTo>
                <a:lnTo>
                  <a:pt x="10512" y="5621"/>
                </a:lnTo>
                <a:lnTo>
                  <a:pt x="10707" y="5475"/>
                </a:lnTo>
                <a:close/>
                <a:moveTo>
                  <a:pt x="6692" y="5426"/>
                </a:moveTo>
                <a:lnTo>
                  <a:pt x="6716" y="5572"/>
                </a:lnTo>
                <a:lnTo>
                  <a:pt x="6741" y="5718"/>
                </a:lnTo>
                <a:lnTo>
                  <a:pt x="6838" y="5986"/>
                </a:lnTo>
                <a:lnTo>
                  <a:pt x="6643" y="6156"/>
                </a:lnTo>
                <a:lnTo>
                  <a:pt x="6522" y="5986"/>
                </a:lnTo>
                <a:lnTo>
                  <a:pt x="6351" y="5743"/>
                </a:lnTo>
                <a:lnTo>
                  <a:pt x="6522" y="5572"/>
                </a:lnTo>
                <a:lnTo>
                  <a:pt x="6692" y="5426"/>
                </a:lnTo>
                <a:close/>
                <a:moveTo>
                  <a:pt x="11461" y="6059"/>
                </a:moveTo>
                <a:lnTo>
                  <a:pt x="11607" y="6181"/>
                </a:lnTo>
                <a:lnTo>
                  <a:pt x="11510" y="6181"/>
                </a:lnTo>
                <a:lnTo>
                  <a:pt x="11193" y="6254"/>
                </a:lnTo>
                <a:lnTo>
                  <a:pt x="11047" y="6302"/>
                </a:lnTo>
                <a:lnTo>
                  <a:pt x="10877" y="6375"/>
                </a:lnTo>
                <a:lnTo>
                  <a:pt x="10780" y="6278"/>
                </a:lnTo>
                <a:lnTo>
                  <a:pt x="11096" y="6181"/>
                </a:lnTo>
                <a:lnTo>
                  <a:pt x="11291" y="6132"/>
                </a:lnTo>
                <a:lnTo>
                  <a:pt x="11461" y="6059"/>
                </a:lnTo>
                <a:close/>
                <a:moveTo>
                  <a:pt x="6157" y="5962"/>
                </a:moveTo>
                <a:lnTo>
                  <a:pt x="6230" y="6156"/>
                </a:lnTo>
                <a:lnTo>
                  <a:pt x="6303" y="6302"/>
                </a:lnTo>
                <a:lnTo>
                  <a:pt x="6400" y="6424"/>
                </a:lnTo>
                <a:lnTo>
                  <a:pt x="6181" y="6765"/>
                </a:lnTo>
                <a:lnTo>
                  <a:pt x="6157" y="6716"/>
                </a:lnTo>
                <a:lnTo>
                  <a:pt x="5962" y="6546"/>
                </a:lnTo>
                <a:lnTo>
                  <a:pt x="5840" y="6400"/>
                </a:lnTo>
                <a:lnTo>
                  <a:pt x="5986" y="6181"/>
                </a:lnTo>
                <a:lnTo>
                  <a:pt x="6157" y="5962"/>
                </a:lnTo>
                <a:close/>
                <a:moveTo>
                  <a:pt x="11729" y="6327"/>
                </a:moveTo>
                <a:lnTo>
                  <a:pt x="11923" y="6570"/>
                </a:lnTo>
                <a:lnTo>
                  <a:pt x="12094" y="6862"/>
                </a:lnTo>
                <a:lnTo>
                  <a:pt x="11899" y="6838"/>
                </a:lnTo>
                <a:lnTo>
                  <a:pt x="11704" y="6862"/>
                </a:lnTo>
                <a:lnTo>
                  <a:pt x="11510" y="6886"/>
                </a:lnTo>
                <a:lnTo>
                  <a:pt x="11339" y="6911"/>
                </a:lnTo>
                <a:lnTo>
                  <a:pt x="11145" y="6643"/>
                </a:lnTo>
                <a:lnTo>
                  <a:pt x="11388" y="6594"/>
                </a:lnTo>
                <a:lnTo>
                  <a:pt x="11607" y="6546"/>
                </a:lnTo>
                <a:lnTo>
                  <a:pt x="11680" y="6497"/>
                </a:lnTo>
                <a:lnTo>
                  <a:pt x="11704" y="6448"/>
                </a:lnTo>
                <a:lnTo>
                  <a:pt x="11729" y="6375"/>
                </a:lnTo>
                <a:lnTo>
                  <a:pt x="11729" y="6327"/>
                </a:lnTo>
                <a:close/>
                <a:moveTo>
                  <a:pt x="5646" y="6765"/>
                </a:moveTo>
                <a:lnTo>
                  <a:pt x="5719" y="6838"/>
                </a:lnTo>
                <a:lnTo>
                  <a:pt x="5840" y="7008"/>
                </a:lnTo>
                <a:lnTo>
                  <a:pt x="5913" y="7081"/>
                </a:lnTo>
                <a:lnTo>
                  <a:pt x="6011" y="7130"/>
                </a:lnTo>
                <a:lnTo>
                  <a:pt x="5913" y="7397"/>
                </a:lnTo>
                <a:lnTo>
                  <a:pt x="5670" y="7300"/>
                </a:lnTo>
                <a:lnTo>
                  <a:pt x="5524" y="7276"/>
                </a:lnTo>
                <a:lnTo>
                  <a:pt x="5402" y="7251"/>
                </a:lnTo>
                <a:lnTo>
                  <a:pt x="5524" y="7008"/>
                </a:lnTo>
                <a:lnTo>
                  <a:pt x="5646" y="6765"/>
                </a:lnTo>
                <a:close/>
                <a:moveTo>
                  <a:pt x="12288" y="7276"/>
                </a:moveTo>
                <a:lnTo>
                  <a:pt x="12361" y="7519"/>
                </a:lnTo>
                <a:lnTo>
                  <a:pt x="12410" y="7786"/>
                </a:lnTo>
                <a:lnTo>
                  <a:pt x="12215" y="7689"/>
                </a:lnTo>
                <a:lnTo>
                  <a:pt x="12021" y="7616"/>
                </a:lnTo>
                <a:lnTo>
                  <a:pt x="11802" y="7567"/>
                </a:lnTo>
                <a:lnTo>
                  <a:pt x="11583" y="7543"/>
                </a:lnTo>
                <a:lnTo>
                  <a:pt x="11510" y="7276"/>
                </a:lnTo>
                <a:lnTo>
                  <a:pt x="11680" y="7300"/>
                </a:lnTo>
                <a:lnTo>
                  <a:pt x="11875" y="7300"/>
                </a:lnTo>
                <a:lnTo>
                  <a:pt x="12264" y="7276"/>
                </a:lnTo>
                <a:close/>
                <a:moveTo>
                  <a:pt x="5281" y="7616"/>
                </a:moveTo>
                <a:lnTo>
                  <a:pt x="5548" y="7713"/>
                </a:lnTo>
                <a:lnTo>
                  <a:pt x="5792" y="7811"/>
                </a:lnTo>
                <a:lnTo>
                  <a:pt x="5719" y="8273"/>
                </a:lnTo>
                <a:lnTo>
                  <a:pt x="5256" y="8322"/>
                </a:lnTo>
                <a:lnTo>
                  <a:pt x="5135" y="8322"/>
                </a:lnTo>
                <a:lnTo>
                  <a:pt x="5183" y="7981"/>
                </a:lnTo>
                <a:lnTo>
                  <a:pt x="5281" y="7616"/>
                </a:lnTo>
                <a:close/>
                <a:moveTo>
                  <a:pt x="11656" y="7859"/>
                </a:moveTo>
                <a:lnTo>
                  <a:pt x="11826" y="7932"/>
                </a:lnTo>
                <a:lnTo>
                  <a:pt x="12069" y="8054"/>
                </a:lnTo>
                <a:lnTo>
                  <a:pt x="12191" y="8103"/>
                </a:lnTo>
                <a:lnTo>
                  <a:pt x="12337" y="8151"/>
                </a:lnTo>
                <a:lnTo>
                  <a:pt x="12386" y="8151"/>
                </a:lnTo>
                <a:lnTo>
                  <a:pt x="12459" y="8127"/>
                </a:lnTo>
                <a:lnTo>
                  <a:pt x="12459" y="8516"/>
                </a:lnTo>
                <a:lnTo>
                  <a:pt x="12264" y="8395"/>
                </a:lnTo>
                <a:lnTo>
                  <a:pt x="11972" y="8249"/>
                </a:lnTo>
                <a:lnTo>
                  <a:pt x="11826" y="8200"/>
                </a:lnTo>
                <a:lnTo>
                  <a:pt x="11680" y="8176"/>
                </a:lnTo>
                <a:lnTo>
                  <a:pt x="11656" y="7859"/>
                </a:lnTo>
                <a:close/>
                <a:moveTo>
                  <a:pt x="11680" y="8468"/>
                </a:moveTo>
                <a:lnTo>
                  <a:pt x="11777" y="8589"/>
                </a:lnTo>
                <a:lnTo>
                  <a:pt x="11899" y="8662"/>
                </a:lnTo>
                <a:lnTo>
                  <a:pt x="12191" y="8857"/>
                </a:lnTo>
                <a:lnTo>
                  <a:pt x="12337" y="8954"/>
                </a:lnTo>
                <a:lnTo>
                  <a:pt x="12118" y="8979"/>
                </a:lnTo>
                <a:lnTo>
                  <a:pt x="11875" y="8954"/>
                </a:lnTo>
                <a:lnTo>
                  <a:pt x="11631" y="8954"/>
                </a:lnTo>
                <a:lnTo>
                  <a:pt x="11656" y="8711"/>
                </a:lnTo>
                <a:lnTo>
                  <a:pt x="11680" y="8468"/>
                </a:lnTo>
                <a:close/>
                <a:moveTo>
                  <a:pt x="5694" y="8735"/>
                </a:moveTo>
                <a:lnTo>
                  <a:pt x="5694" y="8954"/>
                </a:lnTo>
                <a:lnTo>
                  <a:pt x="5719" y="9198"/>
                </a:lnTo>
                <a:lnTo>
                  <a:pt x="5427" y="9222"/>
                </a:lnTo>
                <a:lnTo>
                  <a:pt x="5159" y="9271"/>
                </a:lnTo>
                <a:lnTo>
                  <a:pt x="5110" y="9003"/>
                </a:lnTo>
                <a:lnTo>
                  <a:pt x="5110" y="8760"/>
                </a:lnTo>
                <a:lnTo>
                  <a:pt x="5402" y="8760"/>
                </a:lnTo>
                <a:lnTo>
                  <a:pt x="5694" y="8735"/>
                </a:lnTo>
                <a:close/>
                <a:moveTo>
                  <a:pt x="5208" y="9514"/>
                </a:moveTo>
                <a:lnTo>
                  <a:pt x="5792" y="9563"/>
                </a:lnTo>
                <a:lnTo>
                  <a:pt x="5840" y="9757"/>
                </a:lnTo>
                <a:lnTo>
                  <a:pt x="5913" y="9952"/>
                </a:lnTo>
                <a:lnTo>
                  <a:pt x="5354" y="9952"/>
                </a:lnTo>
                <a:lnTo>
                  <a:pt x="5256" y="9733"/>
                </a:lnTo>
                <a:lnTo>
                  <a:pt x="5208" y="9514"/>
                </a:lnTo>
                <a:close/>
                <a:moveTo>
                  <a:pt x="11583" y="9222"/>
                </a:moveTo>
                <a:lnTo>
                  <a:pt x="11680" y="9271"/>
                </a:lnTo>
                <a:lnTo>
                  <a:pt x="11777" y="9319"/>
                </a:lnTo>
                <a:lnTo>
                  <a:pt x="11996" y="9368"/>
                </a:lnTo>
                <a:lnTo>
                  <a:pt x="12167" y="9392"/>
                </a:lnTo>
                <a:lnTo>
                  <a:pt x="12386" y="9392"/>
                </a:lnTo>
                <a:lnTo>
                  <a:pt x="12288" y="9782"/>
                </a:lnTo>
                <a:lnTo>
                  <a:pt x="12167" y="10147"/>
                </a:lnTo>
                <a:lnTo>
                  <a:pt x="12142" y="10098"/>
                </a:lnTo>
                <a:lnTo>
                  <a:pt x="12118" y="10049"/>
                </a:lnTo>
                <a:lnTo>
                  <a:pt x="12021" y="9952"/>
                </a:lnTo>
                <a:lnTo>
                  <a:pt x="11777" y="9830"/>
                </a:lnTo>
                <a:lnTo>
                  <a:pt x="11607" y="9757"/>
                </a:lnTo>
                <a:lnTo>
                  <a:pt x="11437" y="9684"/>
                </a:lnTo>
                <a:lnTo>
                  <a:pt x="11510" y="9465"/>
                </a:lnTo>
                <a:lnTo>
                  <a:pt x="11583" y="9222"/>
                </a:lnTo>
                <a:close/>
                <a:moveTo>
                  <a:pt x="11339" y="9952"/>
                </a:moveTo>
                <a:lnTo>
                  <a:pt x="11461" y="10025"/>
                </a:lnTo>
                <a:lnTo>
                  <a:pt x="11607" y="10122"/>
                </a:lnTo>
                <a:lnTo>
                  <a:pt x="11850" y="10268"/>
                </a:lnTo>
                <a:lnTo>
                  <a:pt x="11972" y="10293"/>
                </a:lnTo>
                <a:lnTo>
                  <a:pt x="12118" y="10293"/>
                </a:lnTo>
                <a:lnTo>
                  <a:pt x="11996" y="10512"/>
                </a:lnTo>
                <a:lnTo>
                  <a:pt x="11875" y="10731"/>
                </a:lnTo>
                <a:lnTo>
                  <a:pt x="11753" y="10609"/>
                </a:lnTo>
                <a:lnTo>
                  <a:pt x="11656" y="10487"/>
                </a:lnTo>
                <a:lnTo>
                  <a:pt x="11510" y="10390"/>
                </a:lnTo>
                <a:lnTo>
                  <a:pt x="11364" y="10317"/>
                </a:lnTo>
                <a:lnTo>
                  <a:pt x="11266" y="10293"/>
                </a:lnTo>
                <a:lnTo>
                  <a:pt x="11169" y="10268"/>
                </a:lnTo>
                <a:lnTo>
                  <a:pt x="11339" y="9952"/>
                </a:lnTo>
                <a:close/>
                <a:moveTo>
                  <a:pt x="6132" y="10341"/>
                </a:moveTo>
                <a:lnTo>
                  <a:pt x="6327" y="10585"/>
                </a:lnTo>
                <a:lnTo>
                  <a:pt x="6059" y="10658"/>
                </a:lnTo>
                <a:lnTo>
                  <a:pt x="5792" y="10755"/>
                </a:lnTo>
                <a:lnTo>
                  <a:pt x="5670" y="10560"/>
                </a:lnTo>
                <a:lnTo>
                  <a:pt x="5548" y="10366"/>
                </a:lnTo>
                <a:lnTo>
                  <a:pt x="5548" y="10366"/>
                </a:lnTo>
                <a:lnTo>
                  <a:pt x="5840" y="10390"/>
                </a:lnTo>
                <a:lnTo>
                  <a:pt x="5986" y="10390"/>
                </a:lnTo>
                <a:lnTo>
                  <a:pt x="6132" y="10341"/>
                </a:lnTo>
                <a:close/>
                <a:moveTo>
                  <a:pt x="8663" y="5986"/>
                </a:moveTo>
                <a:lnTo>
                  <a:pt x="8857" y="6010"/>
                </a:lnTo>
                <a:lnTo>
                  <a:pt x="9076" y="6059"/>
                </a:lnTo>
                <a:lnTo>
                  <a:pt x="9490" y="6181"/>
                </a:lnTo>
                <a:lnTo>
                  <a:pt x="9855" y="6327"/>
                </a:lnTo>
                <a:lnTo>
                  <a:pt x="10123" y="6473"/>
                </a:lnTo>
                <a:lnTo>
                  <a:pt x="10342" y="6643"/>
                </a:lnTo>
                <a:lnTo>
                  <a:pt x="10561" y="6813"/>
                </a:lnTo>
                <a:lnTo>
                  <a:pt x="10731" y="7032"/>
                </a:lnTo>
                <a:lnTo>
                  <a:pt x="10877" y="7251"/>
                </a:lnTo>
                <a:lnTo>
                  <a:pt x="10999" y="7494"/>
                </a:lnTo>
                <a:lnTo>
                  <a:pt x="11096" y="7762"/>
                </a:lnTo>
                <a:lnTo>
                  <a:pt x="11145" y="8054"/>
                </a:lnTo>
                <a:lnTo>
                  <a:pt x="11193" y="8297"/>
                </a:lnTo>
                <a:lnTo>
                  <a:pt x="11193" y="8565"/>
                </a:lnTo>
                <a:lnTo>
                  <a:pt x="11169" y="8833"/>
                </a:lnTo>
                <a:lnTo>
                  <a:pt x="11120" y="9076"/>
                </a:lnTo>
                <a:lnTo>
                  <a:pt x="11072" y="9319"/>
                </a:lnTo>
                <a:lnTo>
                  <a:pt x="10974" y="9538"/>
                </a:lnTo>
                <a:lnTo>
                  <a:pt x="10853" y="9757"/>
                </a:lnTo>
                <a:lnTo>
                  <a:pt x="10731" y="9976"/>
                </a:lnTo>
                <a:lnTo>
                  <a:pt x="10561" y="10171"/>
                </a:lnTo>
                <a:lnTo>
                  <a:pt x="10390" y="10341"/>
                </a:lnTo>
                <a:lnTo>
                  <a:pt x="10220" y="10512"/>
                </a:lnTo>
                <a:lnTo>
                  <a:pt x="10001" y="10658"/>
                </a:lnTo>
                <a:lnTo>
                  <a:pt x="9782" y="10779"/>
                </a:lnTo>
                <a:lnTo>
                  <a:pt x="9563" y="10877"/>
                </a:lnTo>
                <a:lnTo>
                  <a:pt x="9320" y="10974"/>
                </a:lnTo>
                <a:lnTo>
                  <a:pt x="9052" y="11023"/>
                </a:lnTo>
                <a:lnTo>
                  <a:pt x="8833" y="11047"/>
                </a:lnTo>
                <a:lnTo>
                  <a:pt x="8590" y="11071"/>
                </a:lnTo>
                <a:lnTo>
                  <a:pt x="8371" y="11047"/>
                </a:lnTo>
                <a:lnTo>
                  <a:pt x="8127" y="10998"/>
                </a:lnTo>
                <a:lnTo>
                  <a:pt x="7908" y="10950"/>
                </a:lnTo>
                <a:lnTo>
                  <a:pt x="7714" y="10877"/>
                </a:lnTo>
                <a:lnTo>
                  <a:pt x="7495" y="10779"/>
                </a:lnTo>
                <a:lnTo>
                  <a:pt x="7300" y="10658"/>
                </a:lnTo>
                <a:lnTo>
                  <a:pt x="7130" y="10536"/>
                </a:lnTo>
                <a:lnTo>
                  <a:pt x="6960" y="10390"/>
                </a:lnTo>
                <a:lnTo>
                  <a:pt x="6814" y="10220"/>
                </a:lnTo>
                <a:lnTo>
                  <a:pt x="6668" y="10049"/>
                </a:lnTo>
                <a:lnTo>
                  <a:pt x="6546" y="9855"/>
                </a:lnTo>
                <a:lnTo>
                  <a:pt x="6449" y="9660"/>
                </a:lnTo>
                <a:lnTo>
                  <a:pt x="6351" y="9441"/>
                </a:lnTo>
                <a:lnTo>
                  <a:pt x="6303" y="9222"/>
                </a:lnTo>
                <a:lnTo>
                  <a:pt x="6254" y="8979"/>
                </a:lnTo>
                <a:lnTo>
                  <a:pt x="6230" y="8735"/>
                </a:lnTo>
                <a:lnTo>
                  <a:pt x="6254" y="8468"/>
                </a:lnTo>
                <a:lnTo>
                  <a:pt x="6254" y="8224"/>
                </a:lnTo>
                <a:lnTo>
                  <a:pt x="6303" y="7981"/>
                </a:lnTo>
                <a:lnTo>
                  <a:pt x="6376" y="7738"/>
                </a:lnTo>
                <a:lnTo>
                  <a:pt x="6449" y="7519"/>
                </a:lnTo>
                <a:lnTo>
                  <a:pt x="6546" y="7300"/>
                </a:lnTo>
                <a:lnTo>
                  <a:pt x="6668" y="7057"/>
                </a:lnTo>
                <a:lnTo>
                  <a:pt x="6814" y="6838"/>
                </a:lnTo>
                <a:lnTo>
                  <a:pt x="6984" y="6667"/>
                </a:lnTo>
                <a:lnTo>
                  <a:pt x="7154" y="6521"/>
                </a:lnTo>
                <a:lnTo>
                  <a:pt x="7373" y="6400"/>
                </a:lnTo>
                <a:lnTo>
                  <a:pt x="7592" y="6302"/>
                </a:lnTo>
                <a:lnTo>
                  <a:pt x="7811" y="6205"/>
                </a:lnTo>
                <a:lnTo>
                  <a:pt x="8079" y="6156"/>
                </a:lnTo>
                <a:lnTo>
                  <a:pt x="8127" y="6132"/>
                </a:lnTo>
                <a:lnTo>
                  <a:pt x="8176" y="6108"/>
                </a:lnTo>
                <a:lnTo>
                  <a:pt x="8225" y="6059"/>
                </a:lnTo>
                <a:lnTo>
                  <a:pt x="8249" y="6010"/>
                </a:lnTo>
                <a:lnTo>
                  <a:pt x="8444" y="5986"/>
                </a:lnTo>
                <a:close/>
                <a:moveTo>
                  <a:pt x="6643" y="10877"/>
                </a:moveTo>
                <a:lnTo>
                  <a:pt x="6814" y="11023"/>
                </a:lnTo>
                <a:lnTo>
                  <a:pt x="7008" y="11144"/>
                </a:lnTo>
                <a:lnTo>
                  <a:pt x="6765" y="11315"/>
                </a:lnTo>
                <a:lnTo>
                  <a:pt x="6522" y="11461"/>
                </a:lnTo>
                <a:lnTo>
                  <a:pt x="6497" y="11485"/>
                </a:lnTo>
                <a:lnTo>
                  <a:pt x="6303" y="11290"/>
                </a:lnTo>
                <a:lnTo>
                  <a:pt x="6108" y="11120"/>
                </a:lnTo>
                <a:lnTo>
                  <a:pt x="6327" y="10998"/>
                </a:lnTo>
                <a:lnTo>
                  <a:pt x="6643" y="10877"/>
                </a:lnTo>
                <a:close/>
                <a:moveTo>
                  <a:pt x="11047" y="10414"/>
                </a:moveTo>
                <a:lnTo>
                  <a:pt x="11169" y="10560"/>
                </a:lnTo>
                <a:lnTo>
                  <a:pt x="11388" y="10755"/>
                </a:lnTo>
                <a:lnTo>
                  <a:pt x="11607" y="10974"/>
                </a:lnTo>
                <a:lnTo>
                  <a:pt x="11656" y="11071"/>
                </a:lnTo>
                <a:lnTo>
                  <a:pt x="11461" y="11315"/>
                </a:lnTo>
                <a:lnTo>
                  <a:pt x="11242" y="11534"/>
                </a:lnTo>
                <a:lnTo>
                  <a:pt x="10999" y="11728"/>
                </a:lnTo>
                <a:lnTo>
                  <a:pt x="10731" y="11899"/>
                </a:lnTo>
                <a:lnTo>
                  <a:pt x="10707" y="11801"/>
                </a:lnTo>
                <a:lnTo>
                  <a:pt x="10682" y="11680"/>
                </a:lnTo>
                <a:lnTo>
                  <a:pt x="10585" y="11485"/>
                </a:lnTo>
                <a:lnTo>
                  <a:pt x="10463" y="11315"/>
                </a:lnTo>
                <a:lnTo>
                  <a:pt x="10317" y="11144"/>
                </a:lnTo>
                <a:lnTo>
                  <a:pt x="10634" y="10901"/>
                </a:lnTo>
                <a:lnTo>
                  <a:pt x="10707" y="11217"/>
                </a:lnTo>
                <a:lnTo>
                  <a:pt x="10731" y="11485"/>
                </a:lnTo>
                <a:lnTo>
                  <a:pt x="10780" y="11607"/>
                </a:lnTo>
                <a:lnTo>
                  <a:pt x="10828" y="11704"/>
                </a:lnTo>
                <a:lnTo>
                  <a:pt x="10853" y="11753"/>
                </a:lnTo>
                <a:lnTo>
                  <a:pt x="10926" y="11753"/>
                </a:lnTo>
                <a:lnTo>
                  <a:pt x="10950" y="11704"/>
                </a:lnTo>
                <a:lnTo>
                  <a:pt x="10999" y="11607"/>
                </a:lnTo>
                <a:lnTo>
                  <a:pt x="10974" y="11485"/>
                </a:lnTo>
                <a:lnTo>
                  <a:pt x="10926" y="11242"/>
                </a:lnTo>
                <a:lnTo>
                  <a:pt x="10828" y="11023"/>
                </a:lnTo>
                <a:lnTo>
                  <a:pt x="10731" y="10828"/>
                </a:lnTo>
                <a:lnTo>
                  <a:pt x="10901" y="10633"/>
                </a:lnTo>
                <a:lnTo>
                  <a:pt x="11047" y="10414"/>
                </a:lnTo>
                <a:close/>
                <a:moveTo>
                  <a:pt x="7252" y="11290"/>
                </a:moveTo>
                <a:lnTo>
                  <a:pt x="7446" y="11363"/>
                </a:lnTo>
                <a:lnTo>
                  <a:pt x="7641" y="11461"/>
                </a:lnTo>
                <a:lnTo>
                  <a:pt x="7568" y="11534"/>
                </a:lnTo>
                <a:lnTo>
                  <a:pt x="7422" y="11753"/>
                </a:lnTo>
                <a:lnTo>
                  <a:pt x="7276" y="11947"/>
                </a:lnTo>
                <a:lnTo>
                  <a:pt x="7033" y="11826"/>
                </a:lnTo>
                <a:lnTo>
                  <a:pt x="6789" y="11680"/>
                </a:lnTo>
                <a:lnTo>
                  <a:pt x="6911" y="11607"/>
                </a:lnTo>
                <a:lnTo>
                  <a:pt x="7033" y="11509"/>
                </a:lnTo>
                <a:lnTo>
                  <a:pt x="7252" y="11290"/>
                </a:lnTo>
                <a:close/>
                <a:moveTo>
                  <a:pt x="7908" y="11534"/>
                </a:moveTo>
                <a:lnTo>
                  <a:pt x="8200" y="11582"/>
                </a:lnTo>
                <a:lnTo>
                  <a:pt x="8127" y="11923"/>
                </a:lnTo>
                <a:lnTo>
                  <a:pt x="8127" y="12093"/>
                </a:lnTo>
                <a:lnTo>
                  <a:pt x="8127" y="12264"/>
                </a:lnTo>
                <a:lnTo>
                  <a:pt x="7884" y="12191"/>
                </a:lnTo>
                <a:lnTo>
                  <a:pt x="7641" y="12118"/>
                </a:lnTo>
                <a:lnTo>
                  <a:pt x="7738" y="11947"/>
                </a:lnTo>
                <a:lnTo>
                  <a:pt x="7811" y="11753"/>
                </a:lnTo>
                <a:lnTo>
                  <a:pt x="7908" y="11534"/>
                </a:lnTo>
                <a:close/>
                <a:moveTo>
                  <a:pt x="10123" y="11266"/>
                </a:moveTo>
                <a:lnTo>
                  <a:pt x="10244" y="11631"/>
                </a:lnTo>
                <a:lnTo>
                  <a:pt x="10317" y="11850"/>
                </a:lnTo>
                <a:lnTo>
                  <a:pt x="10342" y="11972"/>
                </a:lnTo>
                <a:lnTo>
                  <a:pt x="10390" y="12069"/>
                </a:lnTo>
                <a:lnTo>
                  <a:pt x="10147" y="12191"/>
                </a:lnTo>
                <a:lnTo>
                  <a:pt x="9879" y="12264"/>
                </a:lnTo>
                <a:lnTo>
                  <a:pt x="9904" y="12093"/>
                </a:lnTo>
                <a:lnTo>
                  <a:pt x="9928" y="11923"/>
                </a:lnTo>
                <a:lnTo>
                  <a:pt x="9928" y="11655"/>
                </a:lnTo>
                <a:lnTo>
                  <a:pt x="9904" y="11388"/>
                </a:lnTo>
                <a:lnTo>
                  <a:pt x="10123" y="11266"/>
                </a:lnTo>
                <a:close/>
                <a:moveTo>
                  <a:pt x="8833" y="11631"/>
                </a:moveTo>
                <a:lnTo>
                  <a:pt x="8760" y="11850"/>
                </a:lnTo>
                <a:lnTo>
                  <a:pt x="8736" y="12045"/>
                </a:lnTo>
                <a:lnTo>
                  <a:pt x="8687" y="12337"/>
                </a:lnTo>
                <a:lnTo>
                  <a:pt x="8517" y="12337"/>
                </a:lnTo>
                <a:lnTo>
                  <a:pt x="8541" y="11972"/>
                </a:lnTo>
                <a:lnTo>
                  <a:pt x="8541" y="11801"/>
                </a:lnTo>
                <a:lnTo>
                  <a:pt x="8541" y="11631"/>
                </a:lnTo>
                <a:close/>
                <a:moveTo>
                  <a:pt x="9660" y="11485"/>
                </a:moveTo>
                <a:lnTo>
                  <a:pt x="9612" y="11801"/>
                </a:lnTo>
                <a:lnTo>
                  <a:pt x="9563" y="12069"/>
                </a:lnTo>
                <a:lnTo>
                  <a:pt x="9539" y="12191"/>
                </a:lnTo>
                <a:lnTo>
                  <a:pt x="9563" y="12312"/>
                </a:lnTo>
                <a:lnTo>
                  <a:pt x="9174" y="12361"/>
                </a:lnTo>
                <a:lnTo>
                  <a:pt x="9149" y="12361"/>
                </a:lnTo>
                <a:lnTo>
                  <a:pt x="9149" y="12166"/>
                </a:lnTo>
                <a:lnTo>
                  <a:pt x="9174" y="11874"/>
                </a:lnTo>
                <a:lnTo>
                  <a:pt x="9174" y="11582"/>
                </a:lnTo>
                <a:lnTo>
                  <a:pt x="9222" y="11582"/>
                </a:lnTo>
                <a:lnTo>
                  <a:pt x="9441" y="11534"/>
                </a:lnTo>
                <a:lnTo>
                  <a:pt x="9660" y="11485"/>
                </a:lnTo>
                <a:close/>
                <a:moveTo>
                  <a:pt x="8517" y="4258"/>
                </a:moveTo>
                <a:lnTo>
                  <a:pt x="8225" y="4307"/>
                </a:lnTo>
                <a:lnTo>
                  <a:pt x="7957" y="4404"/>
                </a:lnTo>
                <a:lnTo>
                  <a:pt x="7690" y="4429"/>
                </a:lnTo>
                <a:lnTo>
                  <a:pt x="7422" y="4502"/>
                </a:lnTo>
                <a:lnTo>
                  <a:pt x="7154" y="4623"/>
                </a:lnTo>
                <a:lnTo>
                  <a:pt x="6911" y="4745"/>
                </a:lnTo>
                <a:lnTo>
                  <a:pt x="6668" y="4915"/>
                </a:lnTo>
                <a:lnTo>
                  <a:pt x="6424" y="5110"/>
                </a:lnTo>
                <a:lnTo>
                  <a:pt x="6205" y="5329"/>
                </a:lnTo>
                <a:lnTo>
                  <a:pt x="6011" y="5548"/>
                </a:lnTo>
                <a:lnTo>
                  <a:pt x="5792" y="5791"/>
                </a:lnTo>
                <a:lnTo>
                  <a:pt x="5621" y="6035"/>
                </a:lnTo>
                <a:lnTo>
                  <a:pt x="5281" y="6546"/>
                </a:lnTo>
                <a:lnTo>
                  <a:pt x="5013" y="7057"/>
                </a:lnTo>
                <a:lnTo>
                  <a:pt x="4818" y="7543"/>
                </a:lnTo>
                <a:lnTo>
                  <a:pt x="4697" y="7932"/>
                </a:lnTo>
                <a:lnTo>
                  <a:pt x="4648" y="8297"/>
                </a:lnTo>
                <a:lnTo>
                  <a:pt x="4624" y="8662"/>
                </a:lnTo>
                <a:lnTo>
                  <a:pt x="4624" y="9027"/>
                </a:lnTo>
                <a:lnTo>
                  <a:pt x="4672" y="9392"/>
                </a:lnTo>
                <a:lnTo>
                  <a:pt x="4745" y="9757"/>
                </a:lnTo>
                <a:lnTo>
                  <a:pt x="4867" y="10098"/>
                </a:lnTo>
                <a:lnTo>
                  <a:pt x="5013" y="10414"/>
                </a:lnTo>
                <a:lnTo>
                  <a:pt x="5183" y="10731"/>
                </a:lnTo>
                <a:lnTo>
                  <a:pt x="5402" y="11047"/>
                </a:lnTo>
                <a:lnTo>
                  <a:pt x="5621" y="11315"/>
                </a:lnTo>
                <a:lnTo>
                  <a:pt x="5889" y="11582"/>
                </a:lnTo>
                <a:lnTo>
                  <a:pt x="6157" y="11826"/>
                </a:lnTo>
                <a:lnTo>
                  <a:pt x="6449" y="12069"/>
                </a:lnTo>
                <a:lnTo>
                  <a:pt x="6765" y="12264"/>
                </a:lnTo>
                <a:lnTo>
                  <a:pt x="7106" y="12434"/>
                </a:lnTo>
                <a:lnTo>
                  <a:pt x="7446" y="12580"/>
                </a:lnTo>
                <a:lnTo>
                  <a:pt x="7787" y="12677"/>
                </a:lnTo>
                <a:lnTo>
                  <a:pt x="8127" y="12775"/>
                </a:lnTo>
                <a:lnTo>
                  <a:pt x="8492" y="12823"/>
                </a:lnTo>
                <a:lnTo>
                  <a:pt x="8833" y="12848"/>
                </a:lnTo>
                <a:lnTo>
                  <a:pt x="9174" y="12872"/>
                </a:lnTo>
                <a:lnTo>
                  <a:pt x="9539" y="12823"/>
                </a:lnTo>
                <a:lnTo>
                  <a:pt x="9879" y="12775"/>
                </a:lnTo>
                <a:lnTo>
                  <a:pt x="10196" y="12702"/>
                </a:lnTo>
                <a:lnTo>
                  <a:pt x="10536" y="12580"/>
                </a:lnTo>
                <a:lnTo>
                  <a:pt x="10828" y="12434"/>
                </a:lnTo>
                <a:lnTo>
                  <a:pt x="11145" y="12264"/>
                </a:lnTo>
                <a:lnTo>
                  <a:pt x="11412" y="12045"/>
                </a:lnTo>
                <a:lnTo>
                  <a:pt x="11680" y="11826"/>
                </a:lnTo>
                <a:lnTo>
                  <a:pt x="11923" y="11558"/>
                </a:lnTo>
                <a:lnTo>
                  <a:pt x="12167" y="11266"/>
                </a:lnTo>
                <a:lnTo>
                  <a:pt x="12337" y="10974"/>
                </a:lnTo>
                <a:lnTo>
                  <a:pt x="12507" y="10658"/>
                </a:lnTo>
                <a:lnTo>
                  <a:pt x="12653" y="10317"/>
                </a:lnTo>
                <a:lnTo>
                  <a:pt x="12775" y="9976"/>
                </a:lnTo>
                <a:lnTo>
                  <a:pt x="12872" y="9611"/>
                </a:lnTo>
                <a:lnTo>
                  <a:pt x="12921" y="9246"/>
                </a:lnTo>
                <a:lnTo>
                  <a:pt x="12970" y="8881"/>
                </a:lnTo>
                <a:lnTo>
                  <a:pt x="12994" y="8516"/>
                </a:lnTo>
                <a:lnTo>
                  <a:pt x="12970" y="8151"/>
                </a:lnTo>
                <a:lnTo>
                  <a:pt x="12945" y="7786"/>
                </a:lnTo>
                <a:lnTo>
                  <a:pt x="12872" y="7446"/>
                </a:lnTo>
                <a:lnTo>
                  <a:pt x="12751" y="7105"/>
                </a:lnTo>
                <a:lnTo>
                  <a:pt x="12629" y="6765"/>
                </a:lnTo>
                <a:lnTo>
                  <a:pt x="12459" y="6448"/>
                </a:lnTo>
                <a:lnTo>
                  <a:pt x="12264" y="6156"/>
                </a:lnTo>
                <a:lnTo>
                  <a:pt x="12045" y="5864"/>
                </a:lnTo>
                <a:lnTo>
                  <a:pt x="11656" y="5499"/>
                </a:lnTo>
                <a:lnTo>
                  <a:pt x="11193" y="5134"/>
                </a:lnTo>
                <a:lnTo>
                  <a:pt x="10950" y="4964"/>
                </a:lnTo>
                <a:lnTo>
                  <a:pt x="10707" y="4818"/>
                </a:lnTo>
                <a:lnTo>
                  <a:pt x="10439" y="4672"/>
                </a:lnTo>
                <a:lnTo>
                  <a:pt x="10171" y="4550"/>
                </a:lnTo>
                <a:lnTo>
                  <a:pt x="9904" y="4453"/>
                </a:lnTo>
                <a:lnTo>
                  <a:pt x="9636" y="4356"/>
                </a:lnTo>
                <a:lnTo>
                  <a:pt x="9344" y="4307"/>
                </a:lnTo>
                <a:lnTo>
                  <a:pt x="9076" y="4258"/>
                </a:lnTo>
                <a:close/>
                <a:moveTo>
                  <a:pt x="7519" y="487"/>
                </a:moveTo>
                <a:lnTo>
                  <a:pt x="7787" y="511"/>
                </a:lnTo>
                <a:lnTo>
                  <a:pt x="8590" y="511"/>
                </a:lnTo>
                <a:lnTo>
                  <a:pt x="9271" y="560"/>
                </a:lnTo>
                <a:lnTo>
                  <a:pt x="9612" y="584"/>
                </a:lnTo>
                <a:lnTo>
                  <a:pt x="9952" y="584"/>
                </a:lnTo>
                <a:lnTo>
                  <a:pt x="9928" y="779"/>
                </a:lnTo>
                <a:lnTo>
                  <a:pt x="9952" y="949"/>
                </a:lnTo>
                <a:lnTo>
                  <a:pt x="9636" y="852"/>
                </a:lnTo>
                <a:lnTo>
                  <a:pt x="9466" y="827"/>
                </a:lnTo>
                <a:lnTo>
                  <a:pt x="9295" y="803"/>
                </a:lnTo>
                <a:lnTo>
                  <a:pt x="9149" y="803"/>
                </a:lnTo>
                <a:lnTo>
                  <a:pt x="9003" y="852"/>
                </a:lnTo>
                <a:lnTo>
                  <a:pt x="8857" y="900"/>
                </a:lnTo>
                <a:lnTo>
                  <a:pt x="8736" y="998"/>
                </a:lnTo>
                <a:lnTo>
                  <a:pt x="8711" y="1046"/>
                </a:lnTo>
                <a:lnTo>
                  <a:pt x="8711" y="1095"/>
                </a:lnTo>
                <a:lnTo>
                  <a:pt x="8760" y="1119"/>
                </a:lnTo>
                <a:lnTo>
                  <a:pt x="8784" y="1144"/>
                </a:lnTo>
                <a:lnTo>
                  <a:pt x="9125" y="1144"/>
                </a:lnTo>
                <a:lnTo>
                  <a:pt x="9417" y="1168"/>
                </a:lnTo>
                <a:lnTo>
                  <a:pt x="9709" y="1241"/>
                </a:lnTo>
                <a:lnTo>
                  <a:pt x="10001" y="1363"/>
                </a:lnTo>
                <a:lnTo>
                  <a:pt x="10025" y="1533"/>
                </a:lnTo>
                <a:lnTo>
                  <a:pt x="10025" y="1533"/>
                </a:lnTo>
                <a:lnTo>
                  <a:pt x="9782" y="1509"/>
                </a:lnTo>
                <a:lnTo>
                  <a:pt x="9076" y="1484"/>
                </a:lnTo>
                <a:lnTo>
                  <a:pt x="8833" y="1436"/>
                </a:lnTo>
                <a:lnTo>
                  <a:pt x="8711" y="1460"/>
                </a:lnTo>
                <a:lnTo>
                  <a:pt x="8590" y="1509"/>
                </a:lnTo>
                <a:lnTo>
                  <a:pt x="8541" y="1557"/>
                </a:lnTo>
                <a:lnTo>
                  <a:pt x="8541" y="1606"/>
                </a:lnTo>
                <a:lnTo>
                  <a:pt x="8614" y="1703"/>
                </a:lnTo>
                <a:lnTo>
                  <a:pt x="8687" y="1801"/>
                </a:lnTo>
                <a:lnTo>
                  <a:pt x="8809" y="1849"/>
                </a:lnTo>
                <a:lnTo>
                  <a:pt x="8930" y="1898"/>
                </a:lnTo>
                <a:lnTo>
                  <a:pt x="9174" y="1922"/>
                </a:lnTo>
                <a:lnTo>
                  <a:pt x="9417" y="1947"/>
                </a:lnTo>
                <a:lnTo>
                  <a:pt x="9733" y="1995"/>
                </a:lnTo>
                <a:lnTo>
                  <a:pt x="10098" y="2044"/>
                </a:lnTo>
                <a:lnTo>
                  <a:pt x="10147" y="2409"/>
                </a:lnTo>
                <a:lnTo>
                  <a:pt x="9952" y="2360"/>
                </a:lnTo>
                <a:lnTo>
                  <a:pt x="9782" y="2312"/>
                </a:lnTo>
                <a:lnTo>
                  <a:pt x="9417" y="2263"/>
                </a:lnTo>
                <a:lnTo>
                  <a:pt x="9149" y="2214"/>
                </a:lnTo>
                <a:lnTo>
                  <a:pt x="8882" y="2214"/>
                </a:lnTo>
                <a:lnTo>
                  <a:pt x="8833" y="2239"/>
                </a:lnTo>
                <a:lnTo>
                  <a:pt x="8809" y="2263"/>
                </a:lnTo>
                <a:lnTo>
                  <a:pt x="8809" y="2312"/>
                </a:lnTo>
                <a:lnTo>
                  <a:pt x="8809" y="2336"/>
                </a:lnTo>
                <a:lnTo>
                  <a:pt x="8882" y="2458"/>
                </a:lnTo>
                <a:lnTo>
                  <a:pt x="8979" y="2555"/>
                </a:lnTo>
                <a:lnTo>
                  <a:pt x="9101" y="2628"/>
                </a:lnTo>
                <a:lnTo>
                  <a:pt x="9247" y="2652"/>
                </a:lnTo>
                <a:lnTo>
                  <a:pt x="9636" y="2750"/>
                </a:lnTo>
                <a:lnTo>
                  <a:pt x="10025" y="2798"/>
                </a:lnTo>
                <a:lnTo>
                  <a:pt x="10171" y="2798"/>
                </a:lnTo>
                <a:lnTo>
                  <a:pt x="10220" y="2750"/>
                </a:lnTo>
                <a:lnTo>
                  <a:pt x="10244" y="2725"/>
                </a:lnTo>
                <a:lnTo>
                  <a:pt x="10317" y="2871"/>
                </a:lnTo>
                <a:lnTo>
                  <a:pt x="10366" y="2944"/>
                </a:lnTo>
                <a:lnTo>
                  <a:pt x="10439" y="2993"/>
                </a:lnTo>
                <a:lnTo>
                  <a:pt x="10585" y="2993"/>
                </a:lnTo>
                <a:lnTo>
                  <a:pt x="10877" y="3066"/>
                </a:lnTo>
                <a:lnTo>
                  <a:pt x="11145" y="3188"/>
                </a:lnTo>
                <a:lnTo>
                  <a:pt x="11388" y="3334"/>
                </a:lnTo>
                <a:lnTo>
                  <a:pt x="11631" y="3504"/>
                </a:lnTo>
                <a:lnTo>
                  <a:pt x="11704" y="3528"/>
                </a:lnTo>
                <a:lnTo>
                  <a:pt x="11753" y="3553"/>
                </a:lnTo>
                <a:lnTo>
                  <a:pt x="11875" y="3553"/>
                </a:lnTo>
                <a:lnTo>
                  <a:pt x="11972" y="3480"/>
                </a:lnTo>
                <a:lnTo>
                  <a:pt x="12021" y="3382"/>
                </a:lnTo>
                <a:lnTo>
                  <a:pt x="12167" y="3309"/>
                </a:lnTo>
                <a:lnTo>
                  <a:pt x="12288" y="3212"/>
                </a:lnTo>
                <a:lnTo>
                  <a:pt x="12532" y="3017"/>
                </a:lnTo>
                <a:lnTo>
                  <a:pt x="13043" y="2652"/>
                </a:lnTo>
                <a:lnTo>
                  <a:pt x="13335" y="2458"/>
                </a:lnTo>
                <a:lnTo>
                  <a:pt x="13602" y="2336"/>
                </a:lnTo>
                <a:lnTo>
                  <a:pt x="13675" y="2287"/>
                </a:lnTo>
                <a:lnTo>
                  <a:pt x="13724" y="2239"/>
                </a:lnTo>
                <a:lnTo>
                  <a:pt x="13846" y="2312"/>
                </a:lnTo>
                <a:lnTo>
                  <a:pt x="14162" y="2555"/>
                </a:lnTo>
                <a:lnTo>
                  <a:pt x="14454" y="2823"/>
                </a:lnTo>
                <a:lnTo>
                  <a:pt x="14722" y="3090"/>
                </a:lnTo>
                <a:lnTo>
                  <a:pt x="14989" y="3358"/>
                </a:lnTo>
                <a:lnTo>
                  <a:pt x="15087" y="3504"/>
                </a:lnTo>
                <a:lnTo>
                  <a:pt x="15208" y="3626"/>
                </a:lnTo>
                <a:lnTo>
                  <a:pt x="14989" y="3869"/>
                </a:lnTo>
                <a:lnTo>
                  <a:pt x="14892" y="3747"/>
                </a:lnTo>
                <a:lnTo>
                  <a:pt x="14746" y="3626"/>
                </a:lnTo>
                <a:lnTo>
                  <a:pt x="14478" y="3431"/>
                </a:lnTo>
                <a:lnTo>
                  <a:pt x="14381" y="3334"/>
                </a:lnTo>
                <a:lnTo>
                  <a:pt x="14235" y="3261"/>
                </a:lnTo>
                <a:lnTo>
                  <a:pt x="14113" y="3212"/>
                </a:lnTo>
                <a:lnTo>
                  <a:pt x="13919" y="3212"/>
                </a:lnTo>
                <a:lnTo>
                  <a:pt x="13894" y="3261"/>
                </a:lnTo>
                <a:lnTo>
                  <a:pt x="13870" y="3309"/>
                </a:lnTo>
                <a:lnTo>
                  <a:pt x="13894" y="3358"/>
                </a:lnTo>
                <a:lnTo>
                  <a:pt x="13967" y="3455"/>
                </a:lnTo>
                <a:lnTo>
                  <a:pt x="14040" y="3553"/>
                </a:lnTo>
                <a:lnTo>
                  <a:pt x="14259" y="3723"/>
                </a:lnTo>
                <a:lnTo>
                  <a:pt x="14503" y="3966"/>
                </a:lnTo>
                <a:lnTo>
                  <a:pt x="14624" y="4064"/>
                </a:lnTo>
                <a:lnTo>
                  <a:pt x="14770" y="4161"/>
                </a:lnTo>
                <a:lnTo>
                  <a:pt x="14600" y="4429"/>
                </a:lnTo>
                <a:lnTo>
                  <a:pt x="14454" y="4283"/>
                </a:lnTo>
                <a:lnTo>
                  <a:pt x="14332" y="4137"/>
                </a:lnTo>
                <a:lnTo>
                  <a:pt x="14235" y="4015"/>
                </a:lnTo>
                <a:lnTo>
                  <a:pt x="14138" y="3893"/>
                </a:lnTo>
                <a:lnTo>
                  <a:pt x="14016" y="3820"/>
                </a:lnTo>
                <a:lnTo>
                  <a:pt x="13894" y="3747"/>
                </a:lnTo>
                <a:lnTo>
                  <a:pt x="13846" y="3747"/>
                </a:lnTo>
                <a:lnTo>
                  <a:pt x="13821" y="3772"/>
                </a:lnTo>
                <a:lnTo>
                  <a:pt x="13797" y="3820"/>
                </a:lnTo>
                <a:lnTo>
                  <a:pt x="13797" y="3845"/>
                </a:lnTo>
                <a:lnTo>
                  <a:pt x="13821" y="3991"/>
                </a:lnTo>
                <a:lnTo>
                  <a:pt x="13894" y="4137"/>
                </a:lnTo>
                <a:lnTo>
                  <a:pt x="14040" y="4429"/>
                </a:lnTo>
                <a:lnTo>
                  <a:pt x="14186" y="4623"/>
                </a:lnTo>
                <a:lnTo>
                  <a:pt x="14332" y="4794"/>
                </a:lnTo>
                <a:lnTo>
                  <a:pt x="14235" y="4964"/>
                </a:lnTo>
                <a:lnTo>
                  <a:pt x="14089" y="5159"/>
                </a:lnTo>
                <a:lnTo>
                  <a:pt x="13967" y="4964"/>
                </a:lnTo>
                <a:lnTo>
                  <a:pt x="13821" y="4769"/>
                </a:lnTo>
                <a:lnTo>
                  <a:pt x="13675" y="4599"/>
                </a:lnTo>
                <a:lnTo>
                  <a:pt x="13554" y="4380"/>
                </a:lnTo>
                <a:lnTo>
                  <a:pt x="13505" y="4331"/>
                </a:lnTo>
                <a:lnTo>
                  <a:pt x="13432" y="4307"/>
                </a:lnTo>
                <a:lnTo>
                  <a:pt x="13359" y="4307"/>
                </a:lnTo>
                <a:lnTo>
                  <a:pt x="13335" y="4356"/>
                </a:lnTo>
                <a:lnTo>
                  <a:pt x="13310" y="4380"/>
                </a:lnTo>
                <a:lnTo>
                  <a:pt x="13310" y="4526"/>
                </a:lnTo>
                <a:lnTo>
                  <a:pt x="13335" y="4648"/>
                </a:lnTo>
                <a:lnTo>
                  <a:pt x="13383" y="4769"/>
                </a:lnTo>
                <a:lnTo>
                  <a:pt x="13456" y="4891"/>
                </a:lnTo>
                <a:lnTo>
                  <a:pt x="13846" y="5548"/>
                </a:lnTo>
                <a:lnTo>
                  <a:pt x="13919" y="5597"/>
                </a:lnTo>
                <a:lnTo>
                  <a:pt x="13992" y="5621"/>
                </a:lnTo>
                <a:lnTo>
                  <a:pt x="14016" y="5645"/>
                </a:lnTo>
                <a:lnTo>
                  <a:pt x="14065" y="5670"/>
                </a:lnTo>
                <a:lnTo>
                  <a:pt x="14186" y="5986"/>
                </a:lnTo>
                <a:lnTo>
                  <a:pt x="14259" y="6302"/>
                </a:lnTo>
                <a:lnTo>
                  <a:pt x="14284" y="6497"/>
                </a:lnTo>
                <a:lnTo>
                  <a:pt x="14284" y="6692"/>
                </a:lnTo>
                <a:lnTo>
                  <a:pt x="14308" y="6886"/>
                </a:lnTo>
                <a:lnTo>
                  <a:pt x="14332" y="7081"/>
                </a:lnTo>
                <a:lnTo>
                  <a:pt x="14381" y="7154"/>
                </a:lnTo>
                <a:lnTo>
                  <a:pt x="14454" y="7203"/>
                </a:lnTo>
                <a:lnTo>
                  <a:pt x="14527" y="7227"/>
                </a:lnTo>
                <a:lnTo>
                  <a:pt x="14624" y="7227"/>
                </a:lnTo>
                <a:lnTo>
                  <a:pt x="14722" y="7276"/>
                </a:lnTo>
                <a:lnTo>
                  <a:pt x="14843" y="7300"/>
                </a:lnTo>
                <a:lnTo>
                  <a:pt x="15111" y="7348"/>
                </a:lnTo>
                <a:lnTo>
                  <a:pt x="15598" y="7373"/>
                </a:lnTo>
                <a:lnTo>
                  <a:pt x="15962" y="7446"/>
                </a:lnTo>
                <a:lnTo>
                  <a:pt x="16352" y="7519"/>
                </a:lnTo>
                <a:lnTo>
                  <a:pt x="16571" y="7592"/>
                </a:lnTo>
                <a:lnTo>
                  <a:pt x="16692" y="7640"/>
                </a:lnTo>
                <a:lnTo>
                  <a:pt x="16814" y="7640"/>
                </a:lnTo>
                <a:lnTo>
                  <a:pt x="16765" y="7957"/>
                </a:lnTo>
                <a:lnTo>
                  <a:pt x="16765" y="8249"/>
                </a:lnTo>
                <a:lnTo>
                  <a:pt x="16765" y="8857"/>
                </a:lnTo>
                <a:lnTo>
                  <a:pt x="16765" y="9344"/>
                </a:lnTo>
                <a:lnTo>
                  <a:pt x="16765" y="9587"/>
                </a:lnTo>
                <a:lnTo>
                  <a:pt x="16790" y="9855"/>
                </a:lnTo>
                <a:lnTo>
                  <a:pt x="16522" y="9855"/>
                </a:lnTo>
                <a:lnTo>
                  <a:pt x="16571" y="9757"/>
                </a:lnTo>
                <a:lnTo>
                  <a:pt x="16546" y="9636"/>
                </a:lnTo>
                <a:lnTo>
                  <a:pt x="16522" y="9417"/>
                </a:lnTo>
                <a:lnTo>
                  <a:pt x="16473" y="9125"/>
                </a:lnTo>
                <a:lnTo>
                  <a:pt x="16449" y="9003"/>
                </a:lnTo>
                <a:lnTo>
                  <a:pt x="16400" y="8857"/>
                </a:lnTo>
                <a:lnTo>
                  <a:pt x="16376" y="8833"/>
                </a:lnTo>
                <a:lnTo>
                  <a:pt x="16327" y="8808"/>
                </a:lnTo>
                <a:lnTo>
                  <a:pt x="16279" y="8833"/>
                </a:lnTo>
                <a:lnTo>
                  <a:pt x="16254" y="8857"/>
                </a:lnTo>
                <a:lnTo>
                  <a:pt x="16206" y="9003"/>
                </a:lnTo>
                <a:lnTo>
                  <a:pt x="16181" y="9125"/>
                </a:lnTo>
                <a:lnTo>
                  <a:pt x="16133" y="9417"/>
                </a:lnTo>
                <a:lnTo>
                  <a:pt x="16133" y="9660"/>
                </a:lnTo>
                <a:lnTo>
                  <a:pt x="16157" y="9782"/>
                </a:lnTo>
                <a:lnTo>
                  <a:pt x="16206" y="9903"/>
                </a:lnTo>
                <a:lnTo>
                  <a:pt x="15768" y="9928"/>
                </a:lnTo>
                <a:lnTo>
                  <a:pt x="15671" y="9928"/>
                </a:lnTo>
                <a:lnTo>
                  <a:pt x="15719" y="9806"/>
                </a:lnTo>
                <a:lnTo>
                  <a:pt x="15768" y="9538"/>
                </a:lnTo>
                <a:lnTo>
                  <a:pt x="15841" y="9246"/>
                </a:lnTo>
                <a:lnTo>
                  <a:pt x="15865" y="8954"/>
                </a:lnTo>
                <a:lnTo>
                  <a:pt x="15841" y="8906"/>
                </a:lnTo>
                <a:lnTo>
                  <a:pt x="15817" y="8881"/>
                </a:lnTo>
                <a:lnTo>
                  <a:pt x="15744" y="8808"/>
                </a:lnTo>
                <a:lnTo>
                  <a:pt x="15671" y="8808"/>
                </a:lnTo>
                <a:lnTo>
                  <a:pt x="15622" y="8857"/>
                </a:lnTo>
                <a:lnTo>
                  <a:pt x="15573" y="8930"/>
                </a:lnTo>
                <a:lnTo>
                  <a:pt x="15427" y="9441"/>
                </a:lnTo>
                <a:lnTo>
                  <a:pt x="15330" y="9709"/>
                </a:lnTo>
                <a:lnTo>
                  <a:pt x="15330" y="9830"/>
                </a:lnTo>
                <a:lnTo>
                  <a:pt x="15330" y="9903"/>
                </a:lnTo>
                <a:lnTo>
                  <a:pt x="15354" y="9928"/>
                </a:lnTo>
                <a:lnTo>
                  <a:pt x="15135" y="9952"/>
                </a:lnTo>
                <a:lnTo>
                  <a:pt x="14916" y="9976"/>
                </a:lnTo>
                <a:lnTo>
                  <a:pt x="14965" y="9636"/>
                </a:lnTo>
                <a:lnTo>
                  <a:pt x="14989" y="9344"/>
                </a:lnTo>
                <a:lnTo>
                  <a:pt x="14989" y="9173"/>
                </a:lnTo>
                <a:lnTo>
                  <a:pt x="14941" y="9027"/>
                </a:lnTo>
                <a:lnTo>
                  <a:pt x="14916" y="8979"/>
                </a:lnTo>
                <a:lnTo>
                  <a:pt x="14868" y="8954"/>
                </a:lnTo>
                <a:lnTo>
                  <a:pt x="14819" y="8954"/>
                </a:lnTo>
                <a:lnTo>
                  <a:pt x="14770" y="8979"/>
                </a:lnTo>
                <a:lnTo>
                  <a:pt x="14697" y="9100"/>
                </a:lnTo>
                <a:lnTo>
                  <a:pt x="14649" y="9198"/>
                </a:lnTo>
                <a:lnTo>
                  <a:pt x="14600" y="9465"/>
                </a:lnTo>
                <a:lnTo>
                  <a:pt x="14405" y="10171"/>
                </a:lnTo>
                <a:lnTo>
                  <a:pt x="14405" y="10244"/>
                </a:lnTo>
                <a:lnTo>
                  <a:pt x="14430" y="10317"/>
                </a:lnTo>
                <a:lnTo>
                  <a:pt x="14284" y="10585"/>
                </a:lnTo>
                <a:lnTo>
                  <a:pt x="14162" y="10877"/>
                </a:lnTo>
                <a:lnTo>
                  <a:pt x="14065" y="11047"/>
                </a:lnTo>
                <a:lnTo>
                  <a:pt x="13943" y="11193"/>
                </a:lnTo>
                <a:lnTo>
                  <a:pt x="13724" y="11461"/>
                </a:lnTo>
                <a:lnTo>
                  <a:pt x="13675" y="11558"/>
                </a:lnTo>
                <a:lnTo>
                  <a:pt x="13675" y="11631"/>
                </a:lnTo>
                <a:lnTo>
                  <a:pt x="13675" y="11704"/>
                </a:lnTo>
                <a:lnTo>
                  <a:pt x="13724" y="11753"/>
                </a:lnTo>
                <a:lnTo>
                  <a:pt x="13773" y="11801"/>
                </a:lnTo>
                <a:lnTo>
                  <a:pt x="13846" y="11826"/>
                </a:lnTo>
                <a:lnTo>
                  <a:pt x="13919" y="11826"/>
                </a:lnTo>
                <a:lnTo>
                  <a:pt x="13992" y="11777"/>
                </a:lnTo>
                <a:lnTo>
                  <a:pt x="14113" y="11972"/>
                </a:lnTo>
                <a:lnTo>
                  <a:pt x="14259" y="12142"/>
                </a:lnTo>
                <a:lnTo>
                  <a:pt x="14551" y="12507"/>
                </a:lnTo>
                <a:lnTo>
                  <a:pt x="14868" y="12945"/>
                </a:lnTo>
                <a:lnTo>
                  <a:pt x="15135" y="13407"/>
                </a:lnTo>
                <a:lnTo>
                  <a:pt x="14941" y="13651"/>
                </a:lnTo>
                <a:lnTo>
                  <a:pt x="14722" y="13894"/>
                </a:lnTo>
                <a:lnTo>
                  <a:pt x="14284" y="14332"/>
                </a:lnTo>
                <a:lnTo>
                  <a:pt x="13943" y="14673"/>
                </a:lnTo>
                <a:lnTo>
                  <a:pt x="13773" y="14843"/>
                </a:lnTo>
                <a:lnTo>
                  <a:pt x="13627" y="15038"/>
                </a:lnTo>
                <a:lnTo>
                  <a:pt x="13383" y="14867"/>
                </a:lnTo>
                <a:lnTo>
                  <a:pt x="13578" y="14794"/>
                </a:lnTo>
                <a:lnTo>
                  <a:pt x="13748" y="14673"/>
                </a:lnTo>
                <a:lnTo>
                  <a:pt x="14040" y="14478"/>
                </a:lnTo>
                <a:lnTo>
                  <a:pt x="14113" y="14429"/>
                </a:lnTo>
                <a:lnTo>
                  <a:pt x="14138" y="14356"/>
                </a:lnTo>
                <a:lnTo>
                  <a:pt x="14138" y="14283"/>
                </a:lnTo>
                <a:lnTo>
                  <a:pt x="14113" y="14235"/>
                </a:lnTo>
                <a:lnTo>
                  <a:pt x="14065" y="14186"/>
                </a:lnTo>
                <a:lnTo>
                  <a:pt x="14016" y="14162"/>
                </a:lnTo>
                <a:lnTo>
                  <a:pt x="13943" y="14137"/>
                </a:lnTo>
                <a:lnTo>
                  <a:pt x="13870" y="14162"/>
                </a:lnTo>
                <a:lnTo>
                  <a:pt x="13602" y="14308"/>
                </a:lnTo>
                <a:lnTo>
                  <a:pt x="13335" y="14478"/>
                </a:lnTo>
                <a:lnTo>
                  <a:pt x="13043" y="14624"/>
                </a:lnTo>
                <a:lnTo>
                  <a:pt x="12897" y="14527"/>
                </a:lnTo>
                <a:lnTo>
                  <a:pt x="12945" y="14502"/>
                </a:lnTo>
                <a:lnTo>
                  <a:pt x="13213" y="14332"/>
                </a:lnTo>
                <a:lnTo>
                  <a:pt x="13310" y="14210"/>
                </a:lnTo>
                <a:lnTo>
                  <a:pt x="13383" y="14113"/>
                </a:lnTo>
                <a:lnTo>
                  <a:pt x="13408" y="14040"/>
                </a:lnTo>
                <a:lnTo>
                  <a:pt x="13408" y="13967"/>
                </a:lnTo>
                <a:lnTo>
                  <a:pt x="13383" y="13918"/>
                </a:lnTo>
                <a:lnTo>
                  <a:pt x="13359" y="13845"/>
                </a:lnTo>
                <a:lnTo>
                  <a:pt x="13310" y="13821"/>
                </a:lnTo>
                <a:lnTo>
                  <a:pt x="13237" y="13797"/>
                </a:lnTo>
                <a:lnTo>
                  <a:pt x="13189" y="13797"/>
                </a:lnTo>
                <a:lnTo>
                  <a:pt x="13116" y="13821"/>
                </a:lnTo>
                <a:lnTo>
                  <a:pt x="13018" y="13894"/>
                </a:lnTo>
                <a:lnTo>
                  <a:pt x="12921" y="13991"/>
                </a:lnTo>
                <a:lnTo>
                  <a:pt x="12799" y="14089"/>
                </a:lnTo>
                <a:lnTo>
                  <a:pt x="12702" y="14162"/>
                </a:lnTo>
                <a:lnTo>
                  <a:pt x="12556" y="14283"/>
                </a:lnTo>
                <a:lnTo>
                  <a:pt x="12264" y="14040"/>
                </a:lnTo>
                <a:lnTo>
                  <a:pt x="12532" y="13870"/>
                </a:lnTo>
                <a:lnTo>
                  <a:pt x="12653" y="13797"/>
                </a:lnTo>
                <a:lnTo>
                  <a:pt x="12799" y="13699"/>
                </a:lnTo>
                <a:lnTo>
                  <a:pt x="12848" y="13651"/>
                </a:lnTo>
                <a:lnTo>
                  <a:pt x="12897" y="13578"/>
                </a:lnTo>
                <a:lnTo>
                  <a:pt x="12921" y="13505"/>
                </a:lnTo>
                <a:lnTo>
                  <a:pt x="12897" y="13432"/>
                </a:lnTo>
                <a:lnTo>
                  <a:pt x="12872" y="13359"/>
                </a:lnTo>
                <a:lnTo>
                  <a:pt x="12824" y="13334"/>
                </a:lnTo>
                <a:lnTo>
                  <a:pt x="12702" y="13334"/>
                </a:lnTo>
                <a:lnTo>
                  <a:pt x="12556" y="13407"/>
                </a:lnTo>
                <a:lnTo>
                  <a:pt x="12459" y="13480"/>
                </a:lnTo>
                <a:lnTo>
                  <a:pt x="12167" y="13651"/>
                </a:lnTo>
                <a:lnTo>
                  <a:pt x="11899" y="13821"/>
                </a:lnTo>
                <a:lnTo>
                  <a:pt x="11777" y="13797"/>
                </a:lnTo>
                <a:lnTo>
                  <a:pt x="11680" y="13772"/>
                </a:lnTo>
                <a:lnTo>
                  <a:pt x="11607" y="13797"/>
                </a:lnTo>
                <a:lnTo>
                  <a:pt x="11558" y="13845"/>
                </a:lnTo>
                <a:lnTo>
                  <a:pt x="11510" y="13821"/>
                </a:lnTo>
                <a:lnTo>
                  <a:pt x="11437" y="13845"/>
                </a:lnTo>
                <a:lnTo>
                  <a:pt x="11388" y="13845"/>
                </a:lnTo>
                <a:lnTo>
                  <a:pt x="11266" y="13918"/>
                </a:lnTo>
                <a:lnTo>
                  <a:pt x="11120" y="14016"/>
                </a:lnTo>
                <a:lnTo>
                  <a:pt x="10974" y="14064"/>
                </a:lnTo>
                <a:lnTo>
                  <a:pt x="10682" y="14137"/>
                </a:lnTo>
                <a:lnTo>
                  <a:pt x="10536" y="14186"/>
                </a:lnTo>
                <a:lnTo>
                  <a:pt x="10415" y="14283"/>
                </a:lnTo>
                <a:lnTo>
                  <a:pt x="10269" y="14283"/>
                </a:lnTo>
                <a:lnTo>
                  <a:pt x="10220" y="14332"/>
                </a:lnTo>
                <a:lnTo>
                  <a:pt x="10171" y="14405"/>
                </a:lnTo>
                <a:lnTo>
                  <a:pt x="10171" y="14429"/>
                </a:lnTo>
                <a:lnTo>
                  <a:pt x="10123" y="14429"/>
                </a:lnTo>
                <a:lnTo>
                  <a:pt x="10001" y="14478"/>
                </a:lnTo>
                <a:lnTo>
                  <a:pt x="9879" y="14527"/>
                </a:lnTo>
                <a:lnTo>
                  <a:pt x="9636" y="14648"/>
                </a:lnTo>
                <a:lnTo>
                  <a:pt x="9514" y="14697"/>
                </a:lnTo>
                <a:lnTo>
                  <a:pt x="9393" y="14721"/>
                </a:lnTo>
                <a:lnTo>
                  <a:pt x="9271" y="14746"/>
                </a:lnTo>
                <a:lnTo>
                  <a:pt x="9149" y="14794"/>
                </a:lnTo>
                <a:lnTo>
                  <a:pt x="9101" y="14867"/>
                </a:lnTo>
                <a:lnTo>
                  <a:pt x="9101" y="14892"/>
                </a:lnTo>
                <a:lnTo>
                  <a:pt x="9125" y="14940"/>
                </a:lnTo>
                <a:lnTo>
                  <a:pt x="9198" y="15013"/>
                </a:lnTo>
                <a:lnTo>
                  <a:pt x="9295" y="15062"/>
                </a:lnTo>
                <a:lnTo>
                  <a:pt x="9417" y="15086"/>
                </a:lnTo>
                <a:lnTo>
                  <a:pt x="9539" y="15062"/>
                </a:lnTo>
                <a:lnTo>
                  <a:pt x="9685" y="15038"/>
                </a:lnTo>
                <a:lnTo>
                  <a:pt x="9831" y="14989"/>
                </a:lnTo>
                <a:lnTo>
                  <a:pt x="10098" y="14843"/>
                </a:lnTo>
                <a:lnTo>
                  <a:pt x="10074" y="14989"/>
                </a:lnTo>
                <a:lnTo>
                  <a:pt x="9879" y="15086"/>
                </a:lnTo>
                <a:lnTo>
                  <a:pt x="9660" y="15208"/>
                </a:lnTo>
                <a:lnTo>
                  <a:pt x="9417" y="15281"/>
                </a:lnTo>
                <a:lnTo>
                  <a:pt x="9295" y="15330"/>
                </a:lnTo>
                <a:lnTo>
                  <a:pt x="9198" y="15403"/>
                </a:lnTo>
                <a:lnTo>
                  <a:pt x="9174" y="15476"/>
                </a:lnTo>
                <a:lnTo>
                  <a:pt x="9198" y="15500"/>
                </a:lnTo>
                <a:lnTo>
                  <a:pt x="9198" y="15548"/>
                </a:lnTo>
                <a:lnTo>
                  <a:pt x="9271" y="15597"/>
                </a:lnTo>
                <a:lnTo>
                  <a:pt x="9344" y="15621"/>
                </a:lnTo>
                <a:lnTo>
                  <a:pt x="9417" y="15646"/>
                </a:lnTo>
                <a:lnTo>
                  <a:pt x="9514" y="15621"/>
                </a:lnTo>
                <a:lnTo>
                  <a:pt x="9685" y="15597"/>
                </a:lnTo>
                <a:lnTo>
                  <a:pt x="9831" y="15548"/>
                </a:lnTo>
                <a:lnTo>
                  <a:pt x="10001" y="15476"/>
                </a:lnTo>
                <a:lnTo>
                  <a:pt x="9977" y="15767"/>
                </a:lnTo>
                <a:lnTo>
                  <a:pt x="9952" y="15792"/>
                </a:lnTo>
                <a:lnTo>
                  <a:pt x="9904" y="15816"/>
                </a:lnTo>
                <a:lnTo>
                  <a:pt x="9636" y="15913"/>
                </a:lnTo>
                <a:lnTo>
                  <a:pt x="9368" y="15986"/>
                </a:lnTo>
                <a:lnTo>
                  <a:pt x="9198" y="16011"/>
                </a:lnTo>
                <a:lnTo>
                  <a:pt x="9125" y="16059"/>
                </a:lnTo>
                <a:lnTo>
                  <a:pt x="9101" y="16084"/>
                </a:lnTo>
                <a:lnTo>
                  <a:pt x="9076" y="16108"/>
                </a:lnTo>
                <a:lnTo>
                  <a:pt x="9076" y="16181"/>
                </a:lnTo>
                <a:lnTo>
                  <a:pt x="9101" y="16205"/>
                </a:lnTo>
                <a:lnTo>
                  <a:pt x="9198" y="16254"/>
                </a:lnTo>
                <a:lnTo>
                  <a:pt x="9295" y="16303"/>
                </a:lnTo>
                <a:lnTo>
                  <a:pt x="9636" y="16303"/>
                </a:lnTo>
                <a:lnTo>
                  <a:pt x="9855" y="16230"/>
                </a:lnTo>
                <a:lnTo>
                  <a:pt x="9831" y="16424"/>
                </a:lnTo>
                <a:lnTo>
                  <a:pt x="9831" y="16643"/>
                </a:lnTo>
                <a:lnTo>
                  <a:pt x="9271" y="16668"/>
                </a:lnTo>
                <a:lnTo>
                  <a:pt x="8711" y="16692"/>
                </a:lnTo>
                <a:lnTo>
                  <a:pt x="7981" y="16692"/>
                </a:lnTo>
                <a:lnTo>
                  <a:pt x="7738" y="16716"/>
                </a:lnTo>
                <a:lnTo>
                  <a:pt x="7763" y="16595"/>
                </a:lnTo>
                <a:lnTo>
                  <a:pt x="7763" y="16449"/>
                </a:lnTo>
                <a:lnTo>
                  <a:pt x="7738" y="16181"/>
                </a:lnTo>
                <a:lnTo>
                  <a:pt x="7641" y="15694"/>
                </a:lnTo>
                <a:lnTo>
                  <a:pt x="7592" y="15330"/>
                </a:lnTo>
                <a:lnTo>
                  <a:pt x="7519" y="14892"/>
                </a:lnTo>
                <a:lnTo>
                  <a:pt x="7471" y="14673"/>
                </a:lnTo>
                <a:lnTo>
                  <a:pt x="7373" y="14502"/>
                </a:lnTo>
                <a:lnTo>
                  <a:pt x="7276" y="14356"/>
                </a:lnTo>
                <a:lnTo>
                  <a:pt x="7203" y="14308"/>
                </a:lnTo>
                <a:lnTo>
                  <a:pt x="7130" y="14259"/>
                </a:lnTo>
                <a:lnTo>
                  <a:pt x="7033" y="14259"/>
                </a:lnTo>
                <a:lnTo>
                  <a:pt x="6960" y="14283"/>
                </a:lnTo>
                <a:lnTo>
                  <a:pt x="6716" y="14210"/>
                </a:lnTo>
                <a:lnTo>
                  <a:pt x="6497" y="14137"/>
                </a:lnTo>
                <a:lnTo>
                  <a:pt x="6327" y="14064"/>
                </a:lnTo>
                <a:lnTo>
                  <a:pt x="6157" y="13991"/>
                </a:lnTo>
                <a:lnTo>
                  <a:pt x="5986" y="13918"/>
                </a:lnTo>
                <a:lnTo>
                  <a:pt x="5816" y="13845"/>
                </a:lnTo>
                <a:lnTo>
                  <a:pt x="5743" y="13772"/>
                </a:lnTo>
                <a:lnTo>
                  <a:pt x="5646" y="13724"/>
                </a:lnTo>
                <a:lnTo>
                  <a:pt x="5597" y="13699"/>
                </a:lnTo>
                <a:lnTo>
                  <a:pt x="5548" y="13724"/>
                </a:lnTo>
                <a:lnTo>
                  <a:pt x="5500" y="13748"/>
                </a:lnTo>
                <a:lnTo>
                  <a:pt x="5427" y="13772"/>
                </a:lnTo>
                <a:lnTo>
                  <a:pt x="5062" y="13602"/>
                </a:lnTo>
                <a:lnTo>
                  <a:pt x="4843" y="13505"/>
                </a:lnTo>
                <a:lnTo>
                  <a:pt x="4721" y="13480"/>
                </a:lnTo>
                <a:lnTo>
                  <a:pt x="4648" y="13480"/>
                </a:lnTo>
                <a:lnTo>
                  <a:pt x="4599" y="13505"/>
                </a:lnTo>
                <a:lnTo>
                  <a:pt x="4551" y="13529"/>
                </a:lnTo>
                <a:lnTo>
                  <a:pt x="4526" y="13602"/>
                </a:lnTo>
                <a:lnTo>
                  <a:pt x="4551" y="13651"/>
                </a:lnTo>
                <a:lnTo>
                  <a:pt x="4575" y="13724"/>
                </a:lnTo>
                <a:lnTo>
                  <a:pt x="4672" y="13821"/>
                </a:lnTo>
                <a:lnTo>
                  <a:pt x="4916" y="13967"/>
                </a:lnTo>
                <a:lnTo>
                  <a:pt x="5135" y="14113"/>
                </a:lnTo>
                <a:lnTo>
                  <a:pt x="4989" y="14283"/>
                </a:lnTo>
                <a:lnTo>
                  <a:pt x="4940" y="14210"/>
                </a:lnTo>
                <a:lnTo>
                  <a:pt x="4891" y="14137"/>
                </a:lnTo>
                <a:lnTo>
                  <a:pt x="4843" y="14113"/>
                </a:lnTo>
                <a:lnTo>
                  <a:pt x="4794" y="14113"/>
                </a:lnTo>
                <a:lnTo>
                  <a:pt x="4672" y="14089"/>
                </a:lnTo>
                <a:lnTo>
                  <a:pt x="4526" y="14064"/>
                </a:lnTo>
                <a:lnTo>
                  <a:pt x="4380" y="13991"/>
                </a:lnTo>
                <a:lnTo>
                  <a:pt x="4259" y="13918"/>
                </a:lnTo>
                <a:lnTo>
                  <a:pt x="4137" y="13821"/>
                </a:lnTo>
                <a:lnTo>
                  <a:pt x="4015" y="13748"/>
                </a:lnTo>
                <a:lnTo>
                  <a:pt x="3894" y="13699"/>
                </a:lnTo>
                <a:lnTo>
                  <a:pt x="3821" y="13699"/>
                </a:lnTo>
                <a:lnTo>
                  <a:pt x="3796" y="13724"/>
                </a:lnTo>
                <a:lnTo>
                  <a:pt x="3772" y="13772"/>
                </a:lnTo>
                <a:lnTo>
                  <a:pt x="3772" y="13870"/>
                </a:lnTo>
                <a:lnTo>
                  <a:pt x="3796" y="13943"/>
                </a:lnTo>
                <a:lnTo>
                  <a:pt x="3845" y="14040"/>
                </a:lnTo>
                <a:lnTo>
                  <a:pt x="3894" y="14113"/>
                </a:lnTo>
                <a:lnTo>
                  <a:pt x="4015" y="14235"/>
                </a:lnTo>
                <a:lnTo>
                  <a:pt x="4186" y="14332"/>
                </a:lnTo>
                <a:lnTo>
                  <a:pt x="4307" y="14405"/>
                </a:lnTo>
                <a:lnTo>
                  <a:pt x="4453" y="14478"/>
                </a:lnTo>
                <a:lnTo>
                  <a:pt x="4599" y="14502"/>
                </a:lnTo>
                <a:lnTo>
                  <a:pt x="4745" y="14502"/>
                </a:lnTo>
                <a:lnTo>
                  <a:pt x="4380" y="14819"/>
                </a:lnTo>
                <a:lnTo>
                  <a:pt x="4356" y="14746"/>
                </a:lnTo>
                <a:lnTo>
                  <a:pt x="4307" y="14697"/>
                </a:lnTo>
                <a:lnTo>
                  <a:pt x="4259" y="14673"/>
                </a:lnTo>
                <a:lnTo>
                  <a:pt x="4186" y="14648"/>
                </a:lnTo>
                <a:lnTo>
                  <a:pt x="4088" y="14648"/>
                </a:lnTo>
                <a:lnTo>
                  <a:pt x="3991" y="14600"/>
                </a:lnTo>
                <a:lnTo>
                  <a:pt x="3845" y="14502"/>
                </a:lnTo>
                <a:lnTo>
                  <a:pt x="3675" y="14356"/>
                </a:lnTo>
                <a:lnTo>
                  <a:pt x="3626" y="14332"/>
                </a:lnTo>
                <a:lnTo>
                  <a:pt x="3577" y="14308"/>
                </a:lnTo>
                <a:lnTo>
                  <a:pt x="3529" y="14283"/>
                </a:lnTo>
                <a:lnTo>
                  <a:pt x="3480" y="14259"/>
                </a:lnTo>
                <a:lnTo>
                  <a:pt x="3431" y="14259"/>
                </a:lnTo>
                <a:lnTo>
                  <a:pt x="3407" y="14283"/>
                </a:lnTo>
                <a:lnTo>
                  <a:pt x="3383" y="14405"/>
                </a:lnTo>
                <a:lnTo>
                  <a:pt x="3358" y="14478"/>
                </a:lnTo>
                <a:lnTo>
                  <a:pt x="3383" y="14551"/>
                </a:lnTo>
                <a:lnTo>
                  <a:pt x="3407" y="14624"/>
                </a:lnTo>
                <a:lnTo>
                  <a:pt x="3456" y="14697"/>
                </a:lnTo>
                <a:lnTo>
                  <a:pt x="3577" y="14819"/>
                </a:lnTo>
                <a:lnTo>
                  <a:pt x="3675" y="14916"/>
                </a:lnTo>
                <a:lnTo>
                  <a:pt x="3772" y="14989"/>
                </a:lnTo>
                <a:lnTo>
                  <a:pt x="3894" y="15038"/>
                </a:lnTo>
                <a:lnTo>
                  <a:pt x="4015" y="15086"/>
                </a:lnTo>
                <a:lnTo>
                  <a:pt x="3796" y="15208"/>
                </a:lnTo>
                <a:lnTo>
                  <a:pt x="3748" y="15159"/>
                </a:lnTo>
                <a:lnTo>
                  <a:pt x="3529" y="14989"/>
                </a:lnTo>
                <a:lnTo>
                  <a:pt x="3310" y="14819"/>
                </a:lnTo>
                <a:lnTo>
                  <a:pt x="2920" y="14429"/>
                </a:lnTo>
                <a:lnTo>
                  <a:pt x="2555" y="14064"/>
                </a:lnTo>
                <a:lnTo>
                  <a:pt x="2385" y="13845"/>
                </a:lnTo>
                <a:lnTo>
                  <a:pt x="2239" y="13626"/>
                </a:lnTo>
                <a:lnTo>
                  <a:pt x="2409" y="13456"/>
                </a:lnTo>
                <a:lnTo>
                  <a:pt x="2555" y="13237"/>
                </a:lnTo>
                <a:lnTo>
                  <a:pt x="2799" y="12848"/>
                </a:lnTo>
                <a:lnTo>
                  <a:pt x="3212" y="12312"/>
                </a:lnTo>
                <a:lnTo>
                  <a:pt x="3626" y="11801"/>
                </a:lnTo>
                <a:lnTo>
                  <a:pt x="3626" y="11777"/>
                </a:lnTo>
                <a:lnTo>
                  <a:pt x="3723" y="11704"/>
                </a:lnTo>
                <a:lnTo>
                  <a:pt x="3748" y="11607"/>
                </a:lnTo>
                <a:lnTo>
                  <a:pt x="3772" y="11558"/>
                </a:lnTo>
                <a:lnTo>
                  <a:pt x="3748" y="11485"/>
                </a:lnTo>
                <a:lnTo>
                  <a:pt x="3723" y="11436"/>
                </a:lnTo>
                <a:lnTo>
                  <a:pt x="3675" y="11388"/>
                </a:lnTo>
                <a:lnTo>
                  <a:pt x="3529" y="11266"/>
                </a:lnTo>
                <a:lnTo>
                  <a:pt x="3407" y="11096"/>
                </a:lnTo>
                <a:lnTo>
                  <a:pt x="3164" y="10779"/>
                </a:lnTo>
                <a:lnTo>
                  <a:pt x="3018" y="10536"/>
                </a:lnTo>
                <a:lnTo>
                  <a:pt x="3018" y="10463"/>
                </a:lnTo>
                <a:lnTo>
                  <a:pt x="2993" y="10366"/>
                </a:lnTo>
                <a:lnTo>
                  <a:pt x="2945" y="10293"/>
                </a:lnTo>
                <a:lnTo>
                  <a:pt x="2872" y="10244"/>
                </a:lnTo>
                <a:lnTo>
                  <a:pt x="2774" y="10220"/>
                </a:lnTo>
                <a:lnTo>
                  <a:pt x="1704" y="10122"/>
                </a:lnTo>
                <a:lnTo>
                  <a:pt x="1144" y="10074"/>
                </a:lnTo>
                <a:lnTo>
                  <a:pt x="876" y="10025"/>
                </a:lnTo>
                <a:lnTo>
                  <a:pt x="633" y="9952"/>
                </a:lnTo>
                <a:lnTo>
                  <a:pt x="633" y="9830"/>
                </a:lnTo>
                <a:lnTo>
                  <a:pt x="609" y="9709"/>
                </a:lnTo>
                <a:lnTo>
                  <a:pt x="584" y="9587"/>
                </a:lnTo>
                <a:lnTo>
                  <a:pt x="560" y="9441"/>
                </a:lnTo>
                <a:lnTo>
                  <a:pt x="536" y="9052"/>
                </a:lnTo>
                <a:lnTo>
                  <a:pt x="560" y="8638"/>
                </a:lnTo>
                <a:lnTo>
                  <a:pt x="584" y="8395"/>
                </a:lnTo>
                <a:lnTo>
                  <a:pt x="609" y="8127"/>
                </a:lnTo>
                <a:lnTo>
                  <a:pt x="633" y="7835"/>
                </a:lnTo>
                <a:lnTo>
                  <a:pt x="633" y="7689"/>
                </a:lnTo>
                <a:lnTo>
                  <a:pt x="609" y="7567"/>
                </a:lnTo>
                <a:lnTo>
                  <a:pt x="803" y="7519"/>
                </a:lnTo>
                <a:lnTo>
                  <a:pt x="1217" y="7421"/>
                </a:lnTo>
                <a:lnTo>
                  <a:pt x="1095" y="7592"/>
                </a:lnTo>
                <a:lnTo>
                  <a:pt x="998" y="7762"/>
                </a:lnTo>
                <a:lnTo>
                  <a:pt x="876" y="8103"/>
                </a:lnTo>
                <a:lnTo>
                  <a:pt x="876" y="8151"/>
                </a:lnTo>
                <a:lnTo>
                  <a:pt x="876" y="8224"/>
                </a:lnTo>
                <a:lnTo>
                  <a:pt x="901" y="8273"/>
                </a:lnTo>
                <a:lnTo>
                  <a:pt x="925" y="8297"/>
                </a:lnTo>
                <a:lnTo>
                  <a:pt x="1022" y="8370"/>
                </a:lnTo>
                <a:lnTo>
                  <a:pt x="1144" y="8370"/>
                </a:lnTo>
                <a:lnTo>
                  <a:pt x="1193" y="8346"/>
                </a:lnTo>
                <a:lnTo>
                  <a:pt x="1217" y="8297"/>
                </a:lnTo>
                <a:lnTo>
                  <a:pt x="1290" y="8224"/>
                </a:lnTo>
                <a:lnTo>
                  <a:pt x="1363" y="7981"/>
                </a:lnTo>
                <a:lnTo>
                  <a:pt x="1460" y="7738"/>
                </a:lnTo>
                <a:lnTo>
                  <a:pt x="1558" y="7543"/>
                </a:lnTo>
                <a:lnTo>
                  <a:pt x="1655" y="7348"/>
                </a:lnTo>
                <a:lnTo>
                  <a:pt x="1850" y="7348"/>
                </a:lnTo>
                <a:lnTo>
                  <a:pt x="1752" y="7519"/>
                </a:lnTo>
                <a:lnTo>
                  <a:pt x="1655" y="7689"/>
                </a:lnTo>
                <a:lnTo>
                  <a:pt x="1606" y="7884"/>
                </a:lnTo>
                <a:lnTo>
                  <a:pt x="1558" y="8054"/>
                </a:lnTo>
                <a:lnTo>
                  <a:pt x="1558" y="8127"/>
                </a:lnTo>
                <a:lnTo>
                  <a:pt x="1558" y="8176"/>
                </a:lnTo>
                <a:lnTo>
                  <a:pt x="1606" y="8224"/>
                </a:lnTo>
                <a:lnTo>
                  <a:pt x="1655" y="8273"/>
                </a:lnTo>
                <a:lnTo>
                  <a:pt x="1728" y="8322"/>
                </a:lnTo>
                <a:lnTo>
                  <a:pt x="1801" y="8297"/>
                </a:lnTo>
                <a:lnTo>
                  <a:pt x="1898" y="8249"/>
                </a:lnTo>
                <a:lnTo>
                  <a:pt x="1923" y="8200"/>
                </a:lnTo>
                <a:lnTo>
                  <a:pt x="1947" y="8151"/>
                </a:lnTo>
                <a:lnTo>
                  <a:pt x="1996" y="7908"/>
                </a:lnTo>
                <a:lnTo>
                  <a:pt x="2093" y="7689"/>
                </a:lnTo>
                <a:lnTo>
                  <a:pt x="2166" y="7519"/>
                </a:lnTo>
                <a:lnTo>
                  <a:pt x="2239" y="7324"/>
                </a:lnTo>
                <a:lnTo>
                  <a:pt x="2409" y="7324"/>
                </a:lnTo>
                <a:lnTo>
                  <a:pt x="2361" y="7494"/>
                </a:lnTo>
                <a:lnTo>
                  <a:pt x="2239" y="7762"/>
                </a:lnTo>
                <a:lnTo>
                  <a:pt x="2215" y="7908"/>
                </a:lnTo>
                <a:lnTo>
                  <a:pt x="2190" y="8054"/>
                </a:lnTo>
                <a:lnTo>
                  <a:pt x="2215" y="8127"/>
                </a:lnTo>
                <a:lnTo>
                  <a:pt x="2239" y="8176"/>
                </a:lnTo>
                <a:lnTo>
                  <a:pt x="2288" y="8200"/>
                </a:lnTo>
                <a:lnTo>
                  <a:pt x="2336" y="8224"/>
                </a:lnTo>
                <a:lnTo>
                  <a:pt x="2385" y="8249"/>
                </a:lnTo>
                <a:lnTo>
                  <a:pt x="2434" y="8224"/>
                </a:lnTo>
                <a:lnTo>
                  <a:pt x="2482" y="8200"/>
                </a:lnTo>
                <a:lnTo>
                  <a:pt x="2507" y="8151"/>
                </a:lnTo>
                <a:lnTo>
                  <a:pt x="2555" y="8030"/>
                </a:lnTo>
                <a:lnTo>
                  <a:pt x="2580" y="7908"/>
                </a:lnTo>
                <a:lnTo>
                  <a:pt x="2628" y="7665"/>
                </a:lnTo>
                <a:lnTo>
                  <a:pt x="2677" y="7494"/>
                </a:lnTo>
                <a:lnTo>
                  <a:pt x="2701" y="7300"/>
                </a:lnTo>
                <a:lnTo>
                  <a:pt x="2847" y="7276"/>
                </a:lnTo>
                <a:lnTo>
                  <a:pt x="2920" y="7251"/>
                </a:lnTo>
                <a:lnTo>
                  <a:pt x="2969" y="7203"/>
                </a:lnTo>
                <a:lnTo>
                  <a:pt x="2993" y="7154"/>
                </a:lnTo>
                <a:lnTo>
                  <a:pt x="2993" y="7081"/>
                </a:lnTo>
                <a:lnTo>
                  <a:pt x="3042" y="7008"/>
                </a:lnTo>
                <a:lnTo>
                  <a:pt x="3066" y="6935"/>
                </a:lnTo>
                <a:lnTo>
                  <a:pt x="3066" y="6765"/>
                </a:lnTo>
                <a:lnTo>
                  <a:pt x="3115" y="6594"/>
                </a:lnTo>
                <a:lnTo>
                  <a:pt x="3212" y="6278"/>
                </a:lnTo>
                <a:lnTo>
                  <a:pt x="3456" y="5670"/>
                </a:lnTo>
                <a:lnTo>
                  <a:pt x="3553" y="5597"/>
                </a:lnTo>
                <a:lnTo>
                  <a:pt x="3602" y="5475"/>
                </a:lnTo>
                <a:lnTo>
                  <a:pt x="3602" y="5426"/>
                </a:lnTo>
                <a:lnTo>
                  <a:pt x="3602" y="5353"/>
                </a:lnTo>
                <a:lnTo>
                  <a:pt x="3577" y="5305"/>
                </a:lnTo>
                <a:lnTo>
                  <a:pt x="3529" y="5232"/>
                </a:lnTo>
                <a:lnTo>
                  <a:pt x="3139" y="4842"/>
                </a:lnTo>
                <a:lnTo>
                  <a:pt x="2799" y="4429"/>
                </a:lnTo>
                <a:lnTo>
                  <a:pt x="2434" y="4015"/>
                </a:lnTo>
                <a:lnTo>
                  <a:pt x="2069" y="3626"/>
                </a:lnTo>
                <a:lnTo>
                  <a:pt x="2263" y="3480"/>
                </a:lnTo>
                <a:lnTo>
                  <a:pt x="2458" y="3285"/>
                </a:lnTo>
                <a:lnTo>
                  <a:pt x="2799" y="2871"/>
                </a:lnTo>
                <a:lnTo>
                  <a:pt x="2993" y="2677"/>
                </a:lnTo>
                <a:lnTo>
                  <a:pt x="3164" y="2482"/>
                </a:lnTo>
                <a:lnTo>
                  <a:pt x="3383" y="2336"/>
                </a:lnTo>
                <a:lnTo>
                  <a:pt x="3504" y="2287"/>
                </a:lnTo>
                <a:lnTo>
                  <a:pt x="3626" y="2239"/>
                </a:lnTo>
                <a:lnTo>
                  <a:pt x="3723" y="2190"/>
                </a:lnTo>
                <a:lnTo>
                  <a:pt x="3577" y="2287"/>
                </a:lnTo>
                <a:lnTo>
                  <a:pt x="3431" y="2409"/>
                </a:lnTo>
                <a:lnTo>
                  <a:pt x="3261" y="2579"/>
                </a:lnTo>
                <a:lnTo>
                  <a:pt x="3188" y="2677"/>
                </a:lnTo>
                <a:lnTo>
                  <a:pt x="3139" y="2750"/>
                </a:lnTo>
                <a:lnTo>
                  <a:pt x="3091" y="2847"/>
                </a:lnTo>
                <a:lnTo>
                  <a:pt x="3091" y="2944"/>
                </a:lnTo>
                <a:lnTo>
                  <a:pt x="3115" y="3017"/>
                </a:lnTo>
                <a:lnTo>
                  <a:pt x="3164" y="3066"/>
                </a:lnTo>
                <a:lnTo>
                  <a:pt x="3212" y="3115"/>
                </a:lnTo>
                <a:lnTo>
                  <a:pt x="3310" y="3090"/>
                </a:lnTo>
                <a:lnTo>
                  <a:pt x="3383" y="3066"/>
                </a:lnTo>
                <a:lnTo>
                  <a:pt x="3431" y="3017"/>
                </a:lnTo>
                <a:lnTo>
                  <a:pt x="3553" y="2871"/>
                </a:lnTo>
                <a:lnTo>
                  <a:pt x="3675" y="2701"/>
                </a:lnTo>
                <a:lnTo>
                  <a:pt x="3845" y="2555"/>
                </a:lnTo>
                <a:lnTo>
                  <a:pt x="4064" y="2433"/>
                </a:lnTo>
                <a:lnTo>
                  <a:pt x="4161" y="2482"/>
                </a:lnTo>
                <a:lnTo>
                  <a:pt x="4015" y="2579"/>
                </a:lnTo>
                <a:lnTo>
                  <a:pt x="3894" y="2677"/>
                </a:lnTo>
                <a:lnTo>
                  <a:pt x="3772" y="2798"/>
                </a:lnTo>
                <a:lnTo>
                  <a:pt x="3650" y="2944"/>
                </a:lnTo>
                <a:lnTo>
                  <a:pt x="3602" y="3017"/>
                </a:lnTo>
                <a:lnTo>
                  <a:pt x="3577" y="3115"/>
                </a:lnTo>
                <a:lnTo>
                  <a:pt x="3553" y="3188"/>
                </a:lnTo>
                <a:lnTo>
                  <a:pt x="3553" y="3285"/>
                </a:lnTo>
                <a:lnTo>
                  <a:pt x="3577" y="3334"/>
                </a:lnTo>
                <a:lnTo>
                  <a:pt x="3602" y="3358"/>
                </a:lnTo>
                <a:lnTo>
                  <a:pt x="3675" y="3407"/>
                </a:lnTo>
                <a:lnTo>
                  <a:pt x="3772" y="3407"/>
                </a:lnTo>
                <a:lnTo>
                  <a:pt x="3869" y="3358"/>
                </a:lnTo>
                <a:lnTo>
                  <a:pt x="3942" y="3261"/>
                </a:lnTo>
                <a:lnTo>
                  <a:pt x="3991" y="3139"/>
                </a:lnTo>
                <a:lnTo>
                  <a:pt x="4088" y="3017"/>
                </a:lnTo>
                <a:lnTo>
                  <a:pt x="4210" y="2920"/>
                </a:lnTo>
                <a:lnTo>
                  <a:pt x="4453" y="2677"/>
                </a:lnTo>
                <a:lnTo>
                  <a:pt x="4551" y="2774"/>
                </a:lnTo>
                <a:lnTo>
                  <a:pt x="4697" y="2871"/>
                </a:lnTo>
                <a:lnTo>
                  <a:pt x="4453" y="3017"/>
                </a:lnTo>
                <a:lnTo>
                  <a:pt x="4259" y="3139"/>
                </a:lnTo>
                <a:lnTo>
                  <a:pt x="4064" y="3285"/>
                </a:lnTo>
                <a:lnTo>
                  <a:pt x="3894" y="3455"/>
                </a:lnTo>
                <a:lnTo>
                  <a:pt x="3845" y="3553"/>
                </a:lnTo>
                <a:lnTo>
                  <a:pt x="3796" y="3650"/>
                </a:lnTo>
                <a:lnTo>
                  <a:pt x="3796" y="3747"/>
                </a:lnTo>
                <a:lnTo>
                  <a:pt x="3821" y="3869"/>
                </a:lnTo>
                <a:lnTo>
                  <a:pt x="3894" y="3918"/>
                </a:lnTo>
                <a:lnTo>
                  <a:pt x="3967" y="3942"/>
                </a:lnTo>
                <a:lnTo>
                  <a:pt x="4064" y="3918"/>
                </a:lnTo>
                <a:lnTo>
                  <a:pt x="4088" y="3893"/>
                </a:lnTo>
                <a:lnTo>
                  <a:pt x="4113" y="3869"/>
                </a:lnTo>
                <a:lnTo>
                  <a:pt x="4210" y="3723"/>
                </a:lnTo>
                <a:lnTo>
                  <a:pt x="4307" y="3577"/>
                </a:lnTo>
                <a:lnTo>
                  <a:pt x="4429" y="3480"/>
                </a:lnTo>
                <a:lnTo>
                  <a:pt x="4575" y="3382"/>
                </a:lnTo>
                <a:lnTo>
                  <a:pt x="4794" y="3236"/>
                </a:lnTo>
                <a:lnTo>
                  <a:pt x="5013" y="3090"/>
                </a:lnTo>
                <a:lnTo>
                  <a:pt x="5305" y="3285"/>
                </a:lnTo>
                <a:lnTo>
                  <a:pt x="4989" y="3504"/>
                </a:lnTo>
                <a:lnTo>
                  <a:pt x="4843" y="3601"/>
                </a:lnTo>
                <a:lnTo>
                  <a:pt x="4697" y="3723"/>
                </a:lnTo>
                <a:lnTo>
                  <a:pt x="4551" y="3869"/>
                </a:lnTo>
                <a:lnTo>
                  <a:pt x="4526" y="3942"/>
                </a:lnTo>
                <a:lnTo>
                  <a:pt x="4502" y="4015"/>
                </a:lnTo>
                <a:lnTo>
                  <a:pt x="4526" y="4064"/>
                </a:lnTo>
                <a:lnTo>
                  <a:pt x="4551" y="4112"/>
                </a:lnTo>
                <a:lnTo>
                  <a:pt x="4599" y="4137"/>
                </a:lnTo>
                <a:lnTo>
                  <a:pt x="4672" y="4137"/>
                </a:lnTo>
                <a:lnTo>
                  <a:pt x="4721" y="4112"/>
                </a:lnTo>
                <a:lnTo>
                  <a:pt x="4770" y="4064"/>
                </a:lnTo>
                <a:lnTo>
                  <a:pt x="4867" y="3966"/>
                </a:lnTo>
                <a:lnTo>
                  <a:pt x="5013" y="3845"/>
                </a:lnTo>
                <a:lnTo>
                  <a:pt x="5183" y="3723"/>
                </a:lnTo>
                <a:lnTo>
                  <a:pt x="5354" y="3601"/>
                </a:lnTo>
                <a:lnTo>
                  <a:pt x="5548" y="3455"/>
                </a:lnTo>
                <a:lnTo>
                  <a:pt x="5597" y="3504"/>
                </a:lnTo>
                <a:lnTo>
                  <a:pt x="5694" y="3528"/>
                </a:lnTo>
                <a:lnTo>
                  <a:pt x="5767" y="3528"/>
                </a:lnTo>
                <a:lnTo>
                  <a:pt x="5840" y="3480"/>
                </a:lnTo>
                <a:lnTo>
                  <a:pt x="5889" y="3407"/>
                </a:lnTo>
                <a:lnTo>
                  <a:pt x="6181" y="3285"/>
                </a:lnTo>
                <a:lnTo>
                  <a:pt x="6449" y="3188"/>
                </a:lnTo>
                <a:lnTo>
                  <a:pt x="6765" y="3090"/>
                </a:lnTo>
                <a:lnTo>
                  <a:pt x="7033" y="3017"/>
                </a:lnTo>
                <a:lnTo>
                  <a:pt x="7106" y="2993"/>
                </a:lnTo>
                <a:lnTo>
                  <a:pt x="7154" y="2969"/>
                </a:lnTo>
                <a:lnTo>
                  <a:pt x="7203" y="2896"/>
                </a:lnTo>
                <a:lnTo>
                  <a:pt x="7227" y="2847"/>
                </a:lnTo>
                <a:lnTo>
                  <a:pt x="7276" y="2701"/>
                </a:lnTo>
                <a:lnTo>
                  <a:pt x="7325" y="2531"/>
                </a:lnTo>
                <a:lnTo>
                  <a:pt x="7373" y="2190"/>
                </a:lnTo>
                <a:lnTo>
                  <a:pt x="7398" y="1509"/>
                </a:lnTo>
                <a:lnTo>
                  <a:pt x="7495" y="998"/>
                </a:lnTo>
                <a:lnTo>
                  <a:pt x="7519" y="730"/>
                </a:lnTo>
                <a:lnTo>
                  <a:pt x="7519" y="608"/>
                </a:lnTo>
                <a:lnTo>
                  <a:pt x="7519" y="487"/>
                </a:lnTo>
                <a:close/>
                <a:moveTo>
                  <a:pt x="8030" y="0"/>
                </a:moveTo>
                <a:lnTo>
                  <a:pt x="7641" y="49"/>
                </a:lnTo>
                <a:lnTo>
                  <a:pt x="7471" y="73"/>
                </a:lnTo>
                <a:lnTo>
                  <a:pt x="7300" y="122"/>
                </a:lnTo>
                <a:lnTo>
                  <a:pt x="7252" y="146"/>
                </a:lnTo>
                <a:lnTo>
                  <a:pt x="7203" y="195"/>
                </a:lnTo>
                <a:lnTo>
                  <a:pt x="7179" y="243"/>
                </a:lnTo>
                <a:lnTo>
                  <a:pt x="7179" y="292"/>
                </a:lnTo>
                <a:lnTo>
                  <a:pt x="7106" y="414"/>
                </a:lnTo>
                <a:lnTo>
                  <a:pt x="7033" y="535"/>
                </a:lnTo>
                <a:lnTo>
                  <a:pt x="6984" y="681"/>
                </a:lnTo>
                <a:lnTo>
                  <a:pt x="6960" y="827"/>
                </a:lnTo>
                <a:lnTo>
                  <a:pt x="6935" y="1168"/>
                </a:lnTo>
                <a:lnTo>
                  <a:pt x="6887" y="1436"/>
                </a:lnTo>
                <a:lnTo>
                  <a:pt x="6789" y="2020"/>
                </a:lnTo>
                <a:lnTo>
                  <a:pt x="6765" y="2312"/>
                </a:lnTo>
                <a:lnTo>
                  <a:pt x="6765" y="2604"/>
                </a:lnTo>
                <a:lnTo>
                  <a:pt x="6497" y="2701"/>
                </a:lnTo>
                <a:lnTo>
                  <a:pt x="6230" y="2798"/>
                </a:lnTo>
                <a:lnTo>
                  <a:pt x="5719" y="3042"/>
                </a:lnTo>
                <a:lnTo>
                  <a:pt x="4770" y="2385"/>
                </a:lnTo>
                <a:lnTo>
                  <a:pt x="4551" y="2214"/>
                </a:lnTo>
                <a:lnTo>
                  <a:pt x="4283" y="2020"/>
                </a:lnTo>
                <a:lnTo>
                  <a:pt x="4113" y="1922"/>
                </a:lnTo>
                <a:lnTo>
                  <a:pt x="3967" y="1874"/>
                </a:lnTo>
                <a:lnTo>
                  <a:pt x="3845" y="1825"/>
                </a:lnTo>
                <a:lnTo>
                  <a:pt x="3699" y="1825"/>
                </a:lnTo>
                <a:lnTo>
                  <a:pt x="3626" y="1776"/>
                </a:lnTo>
                <a:lnTo>
                  <a:pt x="3553" y="1776"/>
                </a:lnTo>
                <a:lnTo>
                  <a:pt x="3504" y="1801"/>
                </a:lnTo>
                <a:lnTo>
                  <a:pt x="3358" y="1849"/>
                </a:lnTo>
                <a:lnTo>
                  <a:pt x="3237" y="1898"/>
                </a:lnTo>
                <a:lnTo>
                  <a:pt x="2993" y="2068"/>
                </a:lnTo>
                <a:lnTo>
                  <a:pt x="2774" y="2287"/>
                </a:lnTo>
                <a:lnTo>
                  <a:pt x="2580" y="2506"/>
                </a:lnTo>
                <a:lnTo>
                  <a:pt x="2117" y="2969"/>
                </a:lnTo>
                <a:lnTo>
                  <a:pt x="1923" y="3212"/>
                </a:lnTo>
                <a:lnTo>
                  <a:pt x="1728" y="3455"/>
                </a:lnTo>
                <a:lnTo>
                  <a:pt x="1655" y="3504"/>
                </a:lnTo>
                <a:lnTo>
                  <a:pt x="1606" y="3553"/>
                </a:lnTo>
                <a:lnTo>
                  <a:pt x="1582" y="3601"/>
                </a:lnTo>
                <a:lnTo>
                  <a:pt x="1606" y="3699"/>
                </a:lnTo>
                <a:lnTo>
                  <a:pt x="1728" y="3942"/>
                </a:lnTo>
                <a:lnTo>
                  <a:pt x="1898" y="4161"/>
                </a:lnTo>
                <a:lnTo>
                  <a:pt x="2263" y="4599"/>
                </a:lnTo>
                <a:lnTo>
                  <a:pt x="2628" y="5110"/>
                </a:lnTo>
                <a:lnTo>
                  <a:pt x="2847" y="5329"/>
                </a:lnTo>
                <a:lnTo>
                  <a:pt x="3066" y="5548"/>
                </a:lnTo>
                <a:lnTo>
                  <a:pt x="2969" y="5670"/>
                </a:lnTo>
                <a:lnTo>
                  <a:pt x="2920" y="5791"/>
                </a:lnTo>
                <a:lnTo>
                  <a:pt x="2799" y="6035"/>
                </a:lnTo>
                <a:lnTo>
                  <a:pt x="2653" y="6400"/>
                </a:lnTo>
                <a:lnTo>
                  <a:pt x="2604" y="6594"/>
                </a:lnTo>
                <a:lnTo>
                  <a:pt x="2580" y="6813"/>
                </a:lnTo>
                <a:lnTo>
                  <a:pt x="2288" y="6813"/>
                </a:lnTo>
                <a:lnTo>
                  <a:pt x="1971" y="6838"/>
                </a:lnTo>
                <a:lnTo>
                  <a:pt x="1387" y="6935"/>
                </a:lnTo>
                <a:lnTo>
                  <a:pt x="1144" y="6984"/>
                </a:lnTo>
                <a:lnTo>
                  <a:pt x="828" y="7057"/>
                </a:lnTo>
                <a:lnTo>
                  <a:pt x="682" y="7105"/>
                </a:lnTo>
                <a:lnTo>
                  <a:pt x="536" y="7178"/>
                </a:lnTo>
                <a:lnTo>
                  <a:pt x="438" y="7251"/>
                </a:lnTo>
                <a:lnTo>
                  <a:pt x="365" y="7348"/>
                </a:lnTo>
                <a:lnTo>
                  <a:pt x="292" y="7373"/>
                </a:lnTo>
                <a:lnTo>
                  <a:pt x="244" y="7397"/>
                </a:lnTo>
                <a:lnTo>
                  <a:pt x="195" y="7446"/>
                </a:lnTo>
                <a:lnTo>
                  <a:pt x="171" y="7494"/>
                </a:lnTo>
                <a:lnTo>
                  <a:pt x="122" y="7640"/>
                </a:lnTo>
                <a:lnTo>
                  <a:pt x="98" y="7932"/>
                </a:lnTo>
                <a:lnTo>
                  <a:pt x="25" y="8857"/>
                </a:lnTo>
                <a:lnTo>
                  <a:pt x="0" y="9149"/>
                </a:lnTo>
                <a:lnTo>
                  <a:pt x="25" y="9514"/>
                </a:lnTo>
                <a:lnTo>
                  <a:pt x="49" y="9709"/>
                </a:lnTo>
                <a:lnTo>
                  <a:pt x="98" y="9879"/>
                </a:lnTo>
                <a:lnTo>
                  <a:pt x="171" y="10001"/>
                </a:lnTo>
                <a:lnTo>
                  <a:pt x="219" y="10049"/>
                </a:lnTo>
                <a:lnTo>
                  <a:pt x="268" y="10098"/>
                </a:lnTo>
                <a:lnTo>
                  <a:pt x="268" y="10171"/>
                </a:lnTo>
                <a:lnTo>
                  <a:pt x="292" y="10220"/>
                </a:lnTo>
                <a:lnTo>
                  <a:pt x="317" y="10268"/>
                </a:lnTo>
                <a:lnTo>
                  <a:pt x="390" y="10317"/>
                </a:lnTo>
                <a:lnTo>
                  <a:pt x="633" y="10414"/>
                </a:lnTo>
                <a:lnTo>
                  <a:pt x="925" y="10487"/>
                </a:lnTo>
                <a:lnTo>
                  <a:pt x="1193" y="10560"/>
                </a:lnTo>
                <a:lnTo>
                  <a:pt x="1485" y="10609"/>
                </a:lnTo>
                <a:lnTo>
                  <a:pt x="2069" y="10658"/>
                </a:lnTo>
                <a:lnTo>
                  <a:pt x="2653" y="10706"/>
                </a:lnTo>
                <a:lnTo>
                  <a:pt x="2750" y="10877"/>
                </a:lnTo>
                <a:lnTo>
                  <a:pt x="2823" y="11047"/>
                </a:lnTo>
                <a:lnTo>
                  <a:pt x="3018" y="11363"/>
                </a:lnTo>
                <a:lnTo>
                  <a:pt x="3261" y="11655"/>
                </a:lnTo>
                <a:lnTo>
                  <a:pt x="3066" y="11850"/>
                </a:lnTo>
                <a:lnTo>
                  <a:pt x="2872" y="12045"/>
                </a:lnTo>
                <a:lnTo>
                  <a:pt x="2507" y="12483"/>
                </a:lnTo>
                <a:lnTo>
                  <a:pt x="2117" y="12994"/>
                </a:lnTo>
                <a:lnTo>
                  <a:pt x="1947" y="13213"/>
                </a:lnTo>
                <a:lnTo>
                  <a:pt x="1874" y="13334"/>
                </a:lnTo>
                <a:lnTo>
                  <a:pt x="1825" y="13456"/>
                </a:lnTo>
                <a:lnTo>
                  <a:pt x="1825" y="13553"/>
                </a:lnTo>
                <a:lnTo>
                  <a:pt x="1850" y="13626"/>
                </a:lnTo>
                <a:lnTo>
                  <a:pt x="1850" y="13748"/>
                </a:lnTo>
                <a:lnTo>
                  <a:pt x="1874" y="13894"/>
                </a:lnTo>
                <a:lnTo>
                  <a:pt x="1947" y="14016"/>
                </a:lnTo>
                <a:lnTo>
                  <a:pt x="2020" y="14162"/>
                </a:lnTo>
                <a:lnTo>
                  <a:pt x="2215" y="14381"/>
                </a:lnTo>
                <a:lnTo>
                  <a:pt x="2385" y="14600"/>
                </a:lnTo>
                <a:lnTo>
                  <a:pt x="2653" y="14867"/>
                </a:lnTo>
                <a:lnTo>
                  <a:pt x="2920" y="15135"/>
                </a:lnTo>
                <a:lnTo>
                  <a:pt x="3188" y="15378"/>
                </a:lnTo>
                <a:lnTo>
                  <a:pt x="3504" y="15597"/>
                </a:lnTo>
                <a:lnTo>
                  <a:pt x="3553" y="15646"/>
                </a:lnTo>
                <a:lnTo>
                  <a:pt x="3675" y="15646"/>
                </a:lnTo>
                <a:lnTo>
                  <a:pt x="3723" y="15621"/>
                </a:lnTo>
                <a:lnTo>
                  <a:pt x="3845" y="15646"/>
                </a:lnTo>
                <a:lnTo>
                  <a:pt x="3967" y="15621"/>
                </a:lnTo>
                <a:lnTo>
                  <a:pt x="4113" y="15573"/>
                </a:lnTo>
                <a:lnTo>
                  <a:pt x="4234" y="15524"/>
                </a:lnTo>
                <a:lnTo>
                  <a:pt x="4478" y="15378"/>
                </a:lnTo>
                <a:lnTo>
                  <a:pt x="4697" y="15232"/>
                </a:lnTo>
                <a:lnTo>
                  <a:pt x="4964" y="14989"/>
                </a:lnTo>
                <a:lnTo>
                  <a:pt x="5232" y="14746"/>
                </a:lnTo>
                <a:lnTo>
                  <a:pt x="5743" y="14210"/>
                </a:lnTo>
                <a:lnTo>
                  <a:pt x="5865" y="14308"/>
                </a:lnTo>
                <a:lnTo>
                  <a:pt x="5986" y="14381"/>
                </a:lnTo>
                <a:lnTo>
                  <a:pt x="6254" y="14502"/>
                </a:lnTo>
                <a:lnTo>
                  <a:pt x="6595" y="14648"/>
                </a:lnTo>
                <a:lnTo>
                  <a:pt x="6789" y="14697"/>
                </a:lnTo>
                <a:lnTo>
                  <a:pt x="6887" y="14721"/>
                </a:lnTo>
                <a:lnTo>
                  <a:pt x="6984" y="14721"/>
                </a:lnTo>
                <a:lnTo>
                  <a:pt x="7033" y="14940"/>
                </a:lnTo>
                <a:lnTo>
                  <a:pt x="7081" y="15135"/>
                </a:lnTo>
                <a:lnTo>
                  <a:pt x="7154" y="15573"/>
                </a:lnTo>
                <a:lnTo>
                  <a:pt x="7203" y="16035"/>
                </a:lnTo>
                <a:lnTo>
                  <a:pt x="7203" y="16278"/>
                </a:lnTo>
                <a:lnTo>
                  <a:pt x="7203" y="16546"/>
                </a:lnTo>
                <a:lnTo>
                  <a:pt x="7227" y="16692"/>
                </a:lnTo>
                <a:lnTo>
                  <a:pt x="7252" y="16814"/>
                </a:lnTo>
                <a:lnTo>
                  <a:pt x="7325" y="16911"/>
                </a:lnTo>
                <a:lnTo>
                  <a:pt x="7398" y="16984"/>
                </a:lnTo>
                <a:lnTo>
                  <a:pt x="7422" y="17008"/>
                </a:lnTo>
                <a:lnTo>
                  <a:pt x="7471" y="17057"/>
                </a:lnTo>
                <a:lnTo>
                  <a:pt x="7568" y="17130"/>
                </a:lnTo>
                <a:lnTo>
                  <a:pt x="7690" y="17179"/>
                </a:lnTo>
                <a:lnTo>
                  <a:pt x="7811" y="17203"/>
                </a:lnTo>
                <a:lnTo>
                  <a:pt x="7957" y="17227"/>
                </a:lnTo>
                <a:lnTo>
                  <a:pt x="8249" y="17227"/>
                </a:lnTo>
                <a:lnTo>
                  <a:pt x="8492" y="17203"/>
                </a:lnTo>
                <a:lnTo>
                  <a:pt x="9198" y="17179"/>
                </a:lnTo>
                <a:lnTo>
                  <a:pt x="9904" y="17154"/>
                </a:lnTo>
                <a:lnTo>
                  <a:pt x="10001" y="17130"/>
                </a:lnTo>
                <a:lnTo>
                  <a:pt x="10098" y="17081"/>
                </a:lnTo>
                <a:lnTo>
                  <a:pt x="10147" y="16984"/>
                </a:lnTo>
                <a:lnTo>
                  <a:pt x="10147" y="16887"/>
                </a:lnTo>
                <a:lnTo>
                  <a:pt x="10171" y="16862"/>
                </a:lnTo>
                <a:lnTo>
                  <a:pt x="10269" y="16741"/>
                </a:lnTo>
                <a:lnTo>
                  <a:pt x="10317" y="16619"/>
                </a:lnTo>
                <a:lnTo>
                  <a:pt x="10366" y="16473"/>
                </a:lnTo>
                <a:lnTo>
                  <a:pt x="10390" y="16327"/>
                </a:lnTo>
                <a:lnTo>
                  <a:pt x="10463" y="15719"/>
                </a:lnTo>
                <a:lnTo>
                  <a:pt x="10561" y="15159"/>
                </a:lnTo>
                <a:lnTo>
                  <a:pt x="10561" y="14892"/>
                </a:lnTo>
                <a:lnTo>
                  <a:pt x="10561" y="14600"/>
                </a:lnTo>
                <a:lnTo>
                  <a:pt x="10707" y="14624"/>
                </a:lnTo>
                <a:lnTo>
                  <a:pt x="10877" y="14600"/>
                </a:lnTo>
                <a:lnTo>
                  <a:pt x="11169" y="14527"/>
                </a:lnTo>
                <a:lnTo>
                  <a:pt x="11291" y="14502"/>
                </a:lnTo>
                <a:lnTo>
                  <a:pt x="11437" y="14429"/>
                </a:lnTo>
                <a:lnTo>
                  <a:pt x="11583" y="14356"/>
                </a:lnTo>
                <a:lnTo>
                  <a:pt x="11680" y="14235"/>
                </a:lnTo>
                <a:lnTo>
                  <a:pt x="11826" y="14405"/>
                </a:lnTo>
                <a:lnTo>
                  <a:pt x="11996" y="14527"/>
                </a:lnTo>
                <a:lnTo>
                  <a:pt x="12313" y="14770"/>
                </a:lnTo>
                <a:lnTo>
                  <a:pt x="12897" y="15208"/>
                </a:lnTo>
                <a:lnTo>
                  <a:pt x="13505" y="15621"/>
                </a:lnTo>
                <a:lnTo>
                  <a:pt x="13578" y="15646"/>
                </a:lnTo>
                <a:lnTo>
                  <a:pt x="13651" y="15670"/>
                </a:lnTo>
                <a:lnTo>
                  <a:pt x="13724" y="15646"/>
                </a:lnTo>
                <a:lnTo>
                  <a:pt x="13797" y="15621"/>
                </a:lnTo>
                <a:lnTo>
                  <a:pt x="13846" y="15597"/>
                </a:lnTo>
                <a:lnTo>
                  <a:pt x="13870" y="15524"/>
                </a:lnTo>
                <a:lnTo>
                  <a:pt x="13919" y="15476"/>
                </a:lnTo>
                <a:lnTo>
                  <a:pt x="13919" y="15403"/>
                </a:lnTo>
                <a:lnTo>
                  <a:pt x="14138" y="15232"/>
                </a:lnTo>
                <a:lnTo>
                  <a:pt x="14332" y="15038"/>
                </a:lnTo>
                <a:lnTo>
                  <a:pt x="14722" y="14624"/>
                </a:lnTo>
                <a:lnTo>
                  <a:pt x="15208" y="14162"/>
                </a:lnTo>
                <a:lnTo>
                  <a:pt x="15427" y="13894"/>
                </a:lnTo>
                <a:lnTo>
                  <a:pt x="15622" y="13651"/>
                </a:lnTo>
                <a:lnTo>
                  <a:pt x="15671" y="13553"/>
                </a:lnTo>
                <a:lnTo>
                  <a:pt x="15671" y="13480"/>
                </a:lnTo>
                <a:lnTo>
                  <a:pt x="15695" y="13383"/>
                </a:lnTo>
                <a:lnTo>
                  <a:pt x="15671" y="13261"/>
                </a:lnTo>
                <a:lnTo>
                  <a:pt x="15500" y="12969"/>
                </a:lnTo>
                <a:lnTo>
                  <a:pt x="15330" y="12702"/>
                </a:lnTo>
                <a:lnTo>
                  <a:pt x="14941" y="12191"/>
                </a:lnTo>
                <a:lnTo>
                  <a:pt x="14795" y="11996"/>
                </a:lnTo>
                <a:lnTo>
                  <a:pt x="14649" y="11801"/>
                </a:lnTo>
                <a:lnTo>
                  <a:pt x="14454" y="11655"/>
                </a:lnTo>
                <a:lnTo>
                  <a:pt x="14259" y="11509"/>
                </a:lnTo>
                <a:lnTo>
                  <a:pt x="14430" y="11266"/>
                </a:lnTo>
                <a:lnTo>
                  <a:pt x="14576" y="10998"/>
                </a:lnTo>
                <a:lnTo>
                  <a:pt x="14673" y="10706"/>
                </a:lnTo>
                <a:lnTo>
                  <a:pt x="14722" y="10414"/>
                </a:lnTo>
                <a:lnTo>
                  <a:pt x="14843" y="10463"/>
                </a:lnTo>
                <a:lnTo>
                  <a:pt x="14965" y="10463"/>
                </a:lnTo>
                <a:lnTo>
                  <a:pt x="15257" y="10487"/>
                </a:lnTo>
                <a:lnTo>
                  <a:pt x="15768" y="10439"/>
                </a:lnTo>
                <a:lnTo>
                  <a:pt x="16352" y="10414"/>
                </a:lnTo>
                <a:lnTo>
                  <a:pt x="16619" y="10390"/>
                </a:lnTo>
                <a:lnTo>
                  <a:pt x="16911" y="10366"/>
                </a:lnTo>
                <a:lnTo>
                  <a:pt x="16984" y="10341"/>
                </a:lnTo>
                <a:lnTo>
                  <a:pt x="17057" y="10293"/>
                </a:lnTo>
                <a:lnTo>
                  <a:pt x="17082" y="10220"/>
                </a:lnTo>
                <a:lnTo>
                  <a:pt x="17106" y="10171"/>
                </a:lnTo>
                <a:lnTo>
                  <a:pt x="17179" y="10122"/>
                </a:lnTo>
                <a:lnTo>
                  <a:pt x="17252" y="10074"/>
                </a:lnTo>
                <a:lnTo>
                  <a:pt x="17301" y="10001"/>
                </a:lnTo>
                <a:lnTo>
                  <a:pt x="17301" y="9928"/>
                </a:lnTo>
                <a:lnTo>
                  <a:pt x="17301" y="8784"/>
                </a:lnTo>
                <a:lnTo>
                  <a:pt x="17301" y="8224"/>
                </a:lnTo>
                <a:lnTo>
                  <a:pt x="17252" y="7665"/>
                </a:lnTo>
                <a:lnTo>
                  <a:pt x="17228" y="7567"/>
                </a:lnTo>
                <a:lnTo>
                  <a:pt x="17155" y="7519"/>
                </a:lnTo>
                <a:lnTo>
                  <a:pt x="17082" y="7470"/>
                </a:lnTo>
                <a:lnTo>
                  <a:pt x="17009" y="7446"/>
                </a:lnTo>
                <a:lnTo>
                  <a:pt x="16960" y="7300"/>
                </a:lnTo>
                <a:lnTo>
                  <a:pt x="16863" y="7203"/>
                </a:lnTo>
                <a:lnTo>
                  <a:pt x="16741" y="7130"/>
                </a:lnTo>
                <a:lnTo>
                  <a:pt x="16619" y="7057"/>
                </a:lnTo>
                <a:lnTo>
                  <a:pt x="16473" y="7008"/>
                </a:lnTo>
                <a:lnTo>
                  <a:pt x="16303" y="6984"/>
                </a:lnTo>
                <a:lnTo>
                  <a:pt x="16035" y="6935"/>
                </a:lnTo>
                <a:lnTo>
                  <a:pt x="15427" y="6862"/>
                </a:lnTo>
                <a:lnTo>
                  <a:pt x="15087" y="6838"/>
                </a:lnTo>
                <a:lnTo>
                  <a:pt x="14795" y="6838"/>
                </a:lnTo>
                <a:lnTo>
                  <a:pt x="14770" y="6667"/>
                </a:lnTo>
                <a:lnTo>
                  <a:pt x="14770" y="6521"/>
                </a:lnTo>
                <a:lnTo>
                  <a:pt x="14697" y="6181"/>
                </a:lnTo>
                <a:lnTo>
                  <a:pt x="14673" y="6010"/>
                </a:lnTo>
                <a:lnTo>
                  <a:pt x="14600" y="5816"/>
                </a:lnTo>
                <a:lnTo>
                  <a:pt x="14527" y="5621"/>
                </a:lnTo>
                <a:lnTo>
                  <a:pt x="14430" y="5451"/>
                </a:lnTo>
                <a:lnTo>
                  <a:pt x="14576" y="5256"/>
                </a:lnTo>
                <a:lnTo>
                  <a:pt x="14697" y="5086"/>
                </a:lnTo>
                <a:lnTo>
                  <a:pt x="15111" y="4477"/>
                </a:lnTo>
                <a:lnTo>
                  <a:pt x="15354" y="4185"/>
                </a:lnTo>
                <a:lnTo>
                  <a:pt x="15598" y="3893"/>
                </a:lnTo>
                <a:lnTo>
                  <a:pt x="15646" y="3845"/>
                </a:lnTo>
                <a:lnTo>
                  <a:pt x="15671" y="3796"/>
                </a:lnTo>
                <a:lnTo>
                  <a:pt x="15671" y="3723"/>
                </a:lnTo>
                <a:lnTo>
                  <a:pt x="15671" y="3650"/>
                </a:lnTo>
                <a:lnTo>
                  <a:pt x="15646" y="3601"/>
                </a:lnTo>
                <a:lnTo>
                  <a:pt x="15646" y="3528"/>
                </a:lnTo>
                <a:lnTo>
                  <a:pt x="15646" y="3431"/>
                </a:lnTo>
                <a:lnTo>
                  <a:pt x="15622" y="3382"/>
                </a:lnTo>
                <a:lnTo>
                  <a:pt x="15549" y="3236"/>
                </a:lnTo>
                <a:lnTo>
                  <a:pt x="15354" y="2993"/>
                </a:lnTo>
                <a:lnTo>
                  <a:pt x="15062" y="2677"/>
                </a:lnTo>
                <a:lnTo>
                  <a:pt x="14746" y="2385"/>
                </a:lnTo>
                <a:lnTo>
                  <a:pt x="14503" y="2190"/>
                </a:lnTo>
                <a:lnTo>
                  <a:pt x="14235" y="1971"/>
                </a:lnTo>
                <a:lnTo>
                  <a:pt x="14065" y="1874"/>
                </a:lnTo>
                <a:lnTo>
                  <a:pt x="13919" y="1825"/>
                </a:lnTo>
                <a:lnTo>
                  <a:pt x="13748" y="1801"/>
                </a:lnTo>
                <a:lnTo>
                  <a:pt x="13554" y="1801"/>
                </a:lnTo>
                <a:lnTo>
                  <a:pt x="13481" y="1825"/>
                </a:lnTo>
                <a:lnTo>
                  <a:pt x="13189" y="1971"/>
                </a:lnTo>
                <a:lnTo>
                  <a:pt x="12921" y="2117"/>
                </a:lnTo>
                <a:lnTo>
                  <a:pt x="12653" y="2312"/>
                </a:lnTo>
                <a:lnTo>
                  <a:pt x="12410" y="2506"/>
                </a:lnTo>
                <a:lnTo>
                  <a:pt x="12094" y="2725"/>
                </a:lnTo>
                <a:lnTo>
                  <a:pt x="11923" y="2847"/>
                </a:lnTo>
                <a:lnTo>
                  <a:pt x="11777" y="2993"/>
                </a:lnTo>
                <a:lnTo>
                  <a:pt x="11558" y="2847"/>
                </a:lnTo>
                <a:lnTo>
                  <a:pt x="11291" y="2750"/>
                </a:lnTo>
                <a:lnTo>
                  <a:pt x="11023" y="2652"/>
                </a:lnTo>
                <a:lnTo>
                  <a:pt x="10755" y="2628"/>
                </a:lnTo>
                <a:lnTo>
                  <a:pt x="10755" y="2604"/>
                </a:lnTo>
                <a:lnTo>
                  <a:pt x="10682" y="2458"/>
                </a:lnTo>
                <a:lnTo>
                  <a:pt x="10634" y="2287"/>
                </a:lnTo>
                <a:lnTo>
                  <a:pt x="10561" y="1922"/>
                </a:lnTo>
                <a:lnTo>
                  <a:pt x="10585" y="1922"/>
                </a:lnTo>
                <a:lnTo>
                  <a:pt x="10609" y="1874"/>
                </a:lnTo>
                <a:lnTo>
                  <a:pt x="10609" y="1825"/>
                </a:lnTo>
                <a:lnTo>
                  <a:pt x="10585" y="1752"/>
                </a:lnTo>
                <a:lnTo>
                  <a:pt x="10536" y="1703"/>
                </a:lnTo>
                <a:lnTo>
                  <a:pt x="10463" y="1095"/>
                </a:lnTo>
                <a:lnTo>
                  <a:pt x="10439" y="779"/>
                </a:lnTo>
                <a:lnTo>
                  <a:pt x="10366" y="487"/>
                </a:lnTo>
                <a:lnTo>
                  <a:pt x="10390" y="438"/>
                </a:lnTo>
                <a:lnTo>
                  <a:pt x="10415" y="389"/>
                </a:lnTo>
                <a:lnTo>
                  <a:pt x="10439" y="316"/>
                </a:lnTo>
                <a:lnTo>
                  <a:pt x="10415" y="268"/>
                </a:lnTo>
                <a:lnTo>
                  <a:pt x="10390" y="195"/>
                </a:lnTo>
                <a:lnTo>
                  <a:pt x="10342" y="146"/>
                </a:lnTo>
                <a:lnTo>
                  <a:pt x="10293" y="122"/>
                </a:lnTo>
                <a:lnTo>
                  <a:pt x="10196" y="97"/>
                </a:lnTo>
                <a:lnTo>
                  <a:pt x="9855" y="73"/>
                </a:lnTo>
                <a:lnTo>
                  <a:pt x="9490" y="49"/>
                </a:lnTo>
                <a:lnTo>
                  <a:pt x="8760" y="49"/>
                </a:lnTo>
                <a:lnTo>
                  <a:pt x="8395" y="24"/>
                </a:lnTo>
                <a:lnTo>
                  <a:pt x="8030" y="0"/>
                </a:lnTo>
                <a:close/>
              </a:path>
            </a:pathLst>
          </a:custGeom>
          <a:solidFill>
            <a:srgbClr val="7030A0"/>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1;p40"/>
          <p:cNvSpPr/>
          <p:nvPr/>
        </p:nvSpPr>
        <p:spPr>
          <a:xfrm>
            <a:off x="2184675" y="4347955"/>
            <a:ext cx="239104" cy="214919"/>
          </a:xfrm>
          <a:custGeom>
            <a:avLst/>
            <a:gdLst/>
            <a:ahLst/>
            <a:cxnLst/>
            <a:rect l="l" t="t" r="r" b="b"/>
            <a:pathLst>
              <a:path w="17301" h="17228" extrusionOk="0">
                <a:moveTo>
                  <a:pt x="9295" y="4842"/>
                </a:moveTo>
                <a:lnTo>
                  <a:pt x="9514" y="4891"/>
                </a:lnTo>
                <a:lnTo>
                  <a:pt x="9758" y="4964"/>
                </a:lnTo>
                <a:lnTo>
                  <a:pt x="9539" y="5256"/>
                </a:lnTo>
                <a:lnTo>
                  <a:pt x="9368" y="5548"/>
                </a:lnTo>
                <a:lnTo>
                  <a:pt x="9198" y="5499"/>
                </a:lnTo>
                <a:lnTo>
                  <a:pt x="9174" y="5426"/>
                </a:lnTo>
                <a:lnTo>
                  <a:pt x="9271" y="4940"/>
                </a:lnTo>
                <a:lnTo>
                  <a:pt x="9295" y="4842"/>
                </a:lnTo>
                <a:close/>
                <a:moveTo>
                  <a:pt x="8784" y="4769"/>
                </a:moveTo>
                <a:lnTo>
                  <a:pt x="8882" y="4794"/>
                </a:lnTo>
                <a:lnTo>
                  <a:pt x="8857" y="4891"/>
                </a:lnTo>
                <a:lnTo>
                  <a:pt x="8784" y="5159"/>
                </a:lnTo>
                <a:lnTo>
                  <a:pt x="8736" y="5426"/>
                </a:lnTo>
                <a:lnTo>
                  <a:pt x="8468" y="5426"/>
                </a:lnTo>
                <a:lnTo>
                  <a:pt x="8468" y="5329"/>
                </a:lnTo>
                <a:lnTo>
                  <a:pt x="8419" y="5134"/>
                </a:lnTo>
                <a:lnTo>
                  <a:pt x="8346" y="4964"/>
                </a:lnTo>
                <a:lnTo>
                  <a:pt x="8322" y="4915"/>
                </a:lnTo>
                <a:lnTo>
                  <a:pt x="8249" y="4915"/>
                </a:lnTo>
                <a:lnTo>
                  <a:pt x="8225" y="4940"/>
                </a:lnTo>
                <a:lnTo>
                  <a:pt x="8200" y="4988"/>
                </a:lnTo>
                <a:lnTo>
                  <a:pt x="8200" y="5183"/>
                </a:lnTo>
                <a:lnTo>
                  <a:pt x="8176" y="5378"/>
                </a:lnTo>
                <a:lnTo>
                  <a:pt x="8176" y="5451"/>
                </a:lnTo>
                <a:lnTo>
                  <a:pt x="7957" y="5499"/>
                </a:lnTo>
                <a:lnTo>
                  <a:pt x="7738" y="5597"/>
                </a:lnTo>
                <a:lnTo>
                  <a:pt x="7714" y="5548"/>
                </a:lnTo>
                <a:lnTo>
                  <a:pt x="7641" y="5378"/>
                </a:lnTo>
                <a:lnTo>
                  <a:pt x="7568" y="5207"/>
                </a:lnTo>
                <a:lnTo>
                  <a:pt x="7471" y="5110"/>
                </a:lnTo>
                <a:lnTo>
                  <a:pt x="7373" y="5013"/>
                </a:lnTo>
                <a:lnTo>
                  <a:pt x="7349" y="4988"/>
                </a:lnTo>
                <a:lnTo>
                  <a:pt x="7568" y="4891"/>
                </a:lnTo>
                <a:lnTo>
                  <a:pt x="7641" y="4964"/>
                </a:lnTo>
                <a:lnTo>
                  <a:pt x="7738" y="5013"/>
                </a:lnTo>
                <a:lnTo>
                  <a:pt x="7836" y="5037"/>
                </a:lnTo>
                <a:lnTo>
                  <a:pt x="7933" y="5013"/>
                </a:lnTo>
                <a:lnTo>
                  <a:pt x="8127" y="4915"/>
                </a:lnTo>
                <a:lnTo>
                  <a:pt x="8298" y="4842"/>
                </a:lnTo>
                <a:lnTo>
                  <a:pt x="8492" y="4818"/>
                </a:lnTo>
                <a:lnTo>
                  <a:pt x="8663" y="4794"/>
                </a:lnTo>
                <a:lnTo>
                  <a:pt x="8711" y="4794"/>
                </a:lnTo>
                <a:lnTo>
                  <a:pt x="8784" y="4769"/>
                </a:lnTo>
                <a:close/>
                <a:moveTo>
                  <a:pt x="9879" y="5013"/>
                </a:moveTo>
                <a:lnTo>
                  <a:pt x="10147" y="5159"/>
                </a:lnTo>
                <a:lnTo>
                  <a:pt x="10415" y="5305"/>
                </a:lnTo>
                <a:lnTo>
                  <a:pt x="10196" y="5524"/>
                </a:lnTo>
                <a:lnTo>
                  <a:pt x="9977" y="5743"/>
                </a:lnTo>
                <a:lnTo>
                  <a:pt x="9977" y="5767"/>
                </a:lnTo>
                <a:lnTo>
                  <a:pt x="9928" y="5743"/>
                </a:lnTo>
                <a:lnTo>
                  <a:pt x="9685" y="5645"/>
                </a:lnTo>
                <a:lnTo>
                  <a:pt x="9879" y="5013"/>
                </a:lnTo>
                <a:close/>
                <a:moveTo>
                  <a:pt x="7300" y="5013"/>
                </a:moveTo>
                <a:lnTo>
                  <a:pt x="7300" y="5037"/>
                </a:lnTo>
                <a:lnTo>
                  <a:pt x="7325" y="5183"/>
                </a:lnTo>
                <a:lnTo>
                  <a:pt x="7325" y="5305"/>
                </a:lnTo>
                <a:lnTo>
                  <a:pt x="7373" y="5499"/>
                </a:lnTo>
                <a:lnTo>
                  <a:pt x="7446" y="5670"/>
                </a:lnTo>
                <a:lnTo>
                  <a:pt x="7446" y="5718"/>
                </a:lnTo>
                <a:lnTo>
                  <a:pt x="7203" y="5791"/>
                </a:lnTo>
                <a:lnTo>
                  <a:pt x="7081" y="5524"/>
                </a:lnTo>
                <a:lnTo>
                  <a:pt x="6935" y="5232"/>
                </a:lnTo>
                <a:lnTo>
                  <a:pt x="7106" y="5134"/>
                </a:lnTo>
                <a:lnTo>
                  <a:pt x="7300" y="5013"/>
                </a:lnTo>
                <a:close/>
                <a:moveTo>
                  <a:pt x="10707" y="5475"/>
                </a:moveTo>
                <a:lnTo>
                  <a:pt x="11193" y="5816"/>
                </a:lnTo>
                <a:lnTo>
                  <a:pt x="10999" y="5913"/>
                </a:lnTo>
                <a:lnTo>
                  <a:pt x="10780" y="6010"/>
                </a:lnTo>
                <a:lnTo>
                  <a:pt x="10585" y="6108"/>
                </a:lnTo>
                <a:lnTo>
                  <a:pt x="10390" y="5986"/>
                </a:lnTo>
                <a:lnTo>
                  <a:pt x="10171" y="5864"/>
                </a:lnTo>
                <a:lnTo>
                  <a:pt x="10512" y="5621"/>
                </a:lnTo>
                <a:lnTo>
                  <a:pt x="10707" y="5475"/>
                </a:lnTo>
                <a:close/>
                <a:moveTo>
                  <a:pt x="6692" y="5426"/>
                </a:moveTo>
                <a:lnTo>
                  <a:pt x="6716" y="5572"/>
                </a:lnTo>
                <a:lnTo>
                  <a:pt x="6741" y="5718"/>
                </a:lnTo>
                <a:lnTo>
                  <a:pt x="6838" y="5986"/>
                </a:lnTo>
                <a:lnTo>
                  <a:pt x="6643" y="6156"/>
                </a:lnTo>
                <a:lnTo>
                  <a:pt x="6522" y="5986"/>
                </a:lnTo>
                <a:lnTo>
                  <a:pt x="6351" y="5743"/>
                </a:lnTo>
                <a:lnTo>
                  <a:pt x="6522" y="5572"/>
                </a:lnTo>
                <a:lnTo>
                  <a:pt x="6692" y="5426"/>
                </a:lnTo>
                <a:close/>
                <a:moveTo>
                  <a:pt x="11461" y="6059"/>
                </a:moveTo>
                <a:lnTo>
                  <a:pt x="11607" y="6181"/>
                </a:lnTo>
                <a:lnTo>
                  <a:pt x="11510" y="6181"/>
                </a:lnTo>
                <a:lnTo>
                  <a:pt x="11193" y="6254"/>
                </a:lnTo>
                <a:lnTo>
                  <a:pt x="11047" y="6302"/>
                </a:lnTo>
                <a:lnTo>
                  <a:pt x="10877" y="6375"/>
                </a:lnTo>
                <a:lnTo>
                  <a:pt x="10780" y="6278"/>
                </a:lnTo>
                <a:lnTo>
                  <a:pt x="11096" y="6181"/>
                </a:lnTo>
                <a:lnTo>
                  <a:pt x="11291" y="6132"/>
                </a:lnTo>
                <a:lnTo>
                  <a:pt x="11461" y="6059"/>
                </a:lnTo>
                <a:close/>
                <a:moveTo>
                  <a:pt x="6157" y="5962"/>
                </a:moveTo>
                <a:lnTo>
                  <a:pt x="6230" y="6156"/>
                </a:lnTo>
                <a:lnTo>
                  <a:pt x="6303" y="6302"/>
                </a:lnTo>
                <a:lnTo>
                  <a:pt x="6400" y="6424"/>
                </a:lnTo>
                <a:lnTo>
                  <a:pt x="6181" y="6765"/>
                </a:lnTo>
                <a:lnTo>
                  <a:pt x="6157" y="6716"/>
                </a:lnTo>
                <a:lnTo>
                  <a:pt x="5962" y="6546"/>
                </a:lnTo>
                <a:lnTo>
                  <a:pt x="5840" y="6400"/>
                </a:lnTo>
                <a:lnTo>
                  <a:pt x="5986" y="6181"/>
                </a:lnTo>
                <a:lnTo>
                  <a:pt x="6157" y="5962"/>
                </a:lnTo>
                <a:close/>
                <a:moveTo>
                  <a:pt x="11729" y="6327"/>
                </a:moveTo>
                <a:lnTo>
                  <a:pt x="11923" y="6570"/>
                </a:lnTo>
                <a:lnTo>
                  <a:pt x="12094" y="6862"/>
                </a:lnTo>
                <a:lnTo>
                  <a:pt x="11899" y="6838"/>
                </a:lnTo>
                <a:lnTo>
                  <a:pt x="11704" y="6862"/>
                </a:lnTo>
                <a:lnTo>
                  <a:pt x="11510" y="6886"/>
                </a:lnTo>
                <a:lnTo>
                  <a:pt x="11339" y="6911"/>
                </a:lnTo>
                <a:lnTo>
                  <a:pt x="11145" y="6643"/>
                </a:lnTo>
                <a:lnTo>
                  <a:pt x="11388" y="6594"/>
                </a:lnTo>
                <a:lnTo>
                  <a:pt x="11607" y="6546"/>
                </a:lnTo>
                <a:lnTo>
                  <a:pt x="11680" y="6497"/>
                </a:lnTo>
                <a:lnTo>
                  <a:pt x="11704" y="6448"/>
                </a:lnTo>
                <a:lnTo>
                  <a:pt x="11729" y="6375"/>
                </a:lnTo>
                <a:lnTo>
                  <a:pt x="11729" y="6327"/>
                </a:lnTo>
                <a:close/>
                <a:moveTo>
                  <a:pt x="5646" y="6765"/>
                </a:moveTo>
                <a:lnTo>
                  <a:pt x="5719" y="6838"/>
                </a:lnTo>
                <a:lnTo>
                  <a:pt x="5840" y="7008"/>
                </a:lnTo>
                <a:lnTo>
                  <a:pt x="5913" y="7081"/>
                </a:lnTo>
                <a:lnTo>
                  <a:pt x="6011" y="7130"/>
                </a:lnTo>
                <a:lnTo>
                  <a:pt x="5913" y="7397"/>
                </a:lnTo>
                <a:lnTo>
                  <a:pt x="5670" y="7300"/>
                </a:lnTo>
                <a:lnTo>
                  <a:pt x="5524" y="7276"/>
                </a:lnTo>
                <a:lnTo>
                  <a:pt x="5402" y="7251"/>
                </a:lnTo>
                <a:lnTo>
                  <a:pt x="5524" y="7008"/>
                </a:lnTo>
                <a:lnTo>
                  <a:pt x="5646" y="6765"/>
                </a:lnTo>
                <a:close/>
                <a:moveTo>
                  <a:pt x="12288" y="7276"/>
                </a:moveTo>
                <a:lnTo>
                  <a:pt x="12361" y="7519"/>
                </a:lnTo>
                <a:lnTo>
                  <a:pt x="12410" y="7786"/>
                </a:lnTo>
                <a:lnTo>
                  <a:pt x="12215" y="7689"/>
                </a:lnTo>
                <a:lnTo>
                  <a:pt x="12021" y="7616"/>
                </a:lnTo>
                <a:lnTo>
                  <a:pt x="11802" y="7567"/>
                </a:lnTo>
                <a:lnTo>
                  <a:pt x="11583" y="7543"/>
                </a:lnTo>
                <a:lnTo>
                  <a:pt x="11510" y="7276"/>
                </a:lnTo>
                <a:lnTo>
                  <a:pt x="11680" y="7300"/>
                </a:lnTo>
                <a:lnTo>
                  <a:pt x="11875" y="7300"/>
                </a:lnTo>
                <a:lnTo>
                  <a:pt x="12264" y="7276"/>
                </a:lnTo>
                <a:close/>
                <a:moveTo>
                  <a:pt x="5281" y="7616"/>
                </a:moveTo>
                <a:lnTo>
                  <a:pt x="5548" y="7713"/>
                </a:lnTo>
                <a:lnTo>
                  <a:pt x="5792" y="7811"/>
                </a:lnTo>
                <a:lnTo>
                  <a:pt x="5719" y="8273"/>
                </a:lnTo>
                <a:lnTo>
                  <a:pt x="5256" y="8322"/>
                </a:lnTo>
                <a:lnTo>
                  <a:pt x="5135" y="8322"/>
                </a:lnTo>
                <a:lnTo>
                  <a:pt x="5183" y="7981"/>
                </a:lnTo>
                <a:lnTo>
                  <a:pt x="5281" y="7616"/>
                </a:lnTo>
                <a:close/>
                <a:moveTo>
                  <a:pt x="11656" y="7859"/>
                </a:moveTo>
                <a:lnTo>
                  <a:pt x="11826" y="7932"/>
                </a:lnTo>
                <a:lnTo>
                  <a:pt x="12069" y="8054"/>
                </a:lnTo>
                <a:lnTo>
                  <a:pt x="12191" y="8103"/>
                </a:lnTo>
                <a:lnTo>
                  <a:pt x="12337" y="8151"/>
                </a:lnTo>
                <a:lnTo>
                  <a:pt x="12386" y="8151"/>
                </a:lnTo>
                <a:lnTo>
                  <a:pt x="12459" y="8127"/>
                </a:lnTo>
                <a:lnTo>
                  <a:pt x="12459" y="8516"/>
                </a:lnTo>
                <a:lnTo>
                  <a:pt x="12264" y="8395"/>
                </a:lnTo>
                <a:lnTo>
                  <a:pt x="11972" y="8249"/>
                </a:lnTo>
                <a:lnTo>
                  <a:pt x="11826" y="8200"/>
                </a:lnTo>
                <a:lnTo>
                  <a:pt x="11680" y="8176"/>
                </a:lnTo>
                <a:lnTo>
                  <a:pt x="11656" y="7859"/>
                </a:lnTo>
                <a:close/>
                <a:moveTo>
                  <a:pt x="11680" y="8468"/>
                </a:moveTo>
                <a:lnTo>
                  <a:pt x="11777" y="8589"/>
                </a:lnTo>
                <a:lnTo>
                  <a:pt x="11899" y="8662"/>
                </a:lnTo>
                <a:lnTo>
                  <a:pt x="12191" y="8857"/>
                </a:lnTo>
                <a:lnTo>
                  <a:pt x="12337" y="8954"/>
                </a:lnTo>
                <a:lnTo>
                  <a:pt x="12118" y="8979"/>
                </a:lnTo>
                <a:lnTo>
                  <a:pt x="11875" y="8954"/>
                </a:lnTo>
                <a:lnTo>
                  <a:pt x="11631" y="8954"/>
                </a:lnTo>
                <a:lnTo>
                  <a:pt x="11656" y="8711"/>
                </a:lnTo>
                <a:lnTo>
                  <a:pt x="11680" y="8468"/>
                </a:lnTo>
                <a:close/>
                <a:moveTo>
                  <a:pt x="5694" y="8735"/>
                </a:moveTo>
                <a:lnTo>
                  <a:pt x="5694" y="8954"/>
                </a:lnTo>
                <a:lnTo>
                  <a:pt x="5719" y="9198"/>
                </a:lnTo>
                <a:lnTo>
                  <a:pt x="5427" y="9222"/>
                </a:lnTo>
                <a:lnTo>
                  <a:pt x="5159" y="9271"/>
                </a:lnTo>
                <a:lnTo>
                  <a:pt x="5110" y="9003"/>
                </a:lnTo>
                <a:lnTo>
                  <a:pt x="5110" y="8760"/>
                </a:lnTo>
                <a:lnTo>
                  <a:pt x="5402" y="8760"/>
                </a:lnTo>
                <a:lnTo>
                  <a:pt x="5694" y="8735"/>
                </a:lnTo>
                <a:close/>
                <a:moveTo>
                  <a:pt x="5208" y="9514"/>
                </a:moveTo>
                <a:lnTo>
                  <a:pt x="5792" y="9563"/>
                </a:lnTo>
                <a:lnTo>
                  <a:pt x="5840" y="9757"/>
                </a:lnTo>
                <a:lnTo>
                  <a:pt x="5913" y="9952"/>
                </a:lnTo>
                <a:lnTo>
                  <a:pt x="5354" y="9952"/>
                </a:lnTo>
                <a:lnTo>
                  <a:pt x="5256" y="9733"/>
                </a:lnTo>
                <a:lnTo>
                  <a:pt x="5208" y="9514"/>
                </a:lnTo>
                <a:close/>
                <a:moveTo>
                  <a:pt x="11583" y="9222"/>
                </a:moveTo>
                <a:lnTo>
                  <a:pt x="11680" y="9271"/>
                </a:lnTo>
                <a:lnTo>
                  <a:pt x="11777" y="9319"/>
                </a:lnTo>
                <a:lnTo>
                  <a:pt x="11996" y="9368"/>
                </a:lnTo>
                <a:lnTo>
                  <a:pt x="12167" y="9392"/>
                </a:lnTo>
                <a:lnTo>
                  <a:pt x="12386" y="9392"/>
                </a:lnTo>
                <a:lnTo>
                  <a:pt x="12288" y="9782"/>
                </a:lnTo>
                <a:lnTo>
                  <a:pt x="12167" y="10147"/>
                </a:lnTo>
                <a:lnTo>
                  <a:pt x="12142" y="10098"/>
                </a:lnTo>
                <a:lnTo>
                  <a:pt x="12118" y="10049"/>
                </a:lnTo>
                <a:lnTo>
                  <a:pt x="12021" y="9952"/>
                </a:lnTo>
                <a:lnTo>
                  <a:pt x="11777" y="9830"/>
                </a:lnTo>
                <a:lnTo>
                  <a:pt x="11607" y="9757"/>
                </a:lnTo>
                <a:lnTo>
                  <a:pt x="11437" y="9684"/>
                </a:lnTo>
                <a:lnTo>
                  <a:pt x="11510" y="9465"/>
                </a:lnTo>
                <a:lnTo>
                  <a:pt x="11583" y="9222"/>
                </a:lnTo>
                <a:close/>
                <a:moveTo>
                  <a:pt x="11339" y="9952"/>
                </a:moveTo>
                <a:lnTo>
                  <a:pt x="11461" y="10025"/>
                </a:lnTo>
                <a:lnTo>
                  <a:pt x="11607" y="10122"/>
                </a:lnTo>
                <a:lnTo>
                  <a:pt x="11850" y="10268"/>
                </a:lnTo>
                <a:lnTo>
                  <a:pt x="11972" y="10293"/>
                </a:lnTo>
                <a:lnTo>
                  <a:pt x="12118" y="10293"/>
                </a:lnTo>
                <a:lnTo>
                  <a:pt x="11996" y="10512"/>
                </a:lnTo>
                <a:lnTo>
                  <a:pt x="11875" y="10731"/>
                </a:lnTo>
                <a:lnTo>
                  <a:pt x="11753" y="10609"/>
                </a:lnTo>
                <a:lnTo>
                  <a:pt x="11656" y="10487"/>
                </a:lnTo>
                <a:lnTo>
                  <a:pt x="11510" y="10390"/>
                </a:lnTo>
                <a:lnTo>
                  <a:pt x="11364" y="10317"/>
                </a:lnTo>
                <a:lnTo>
                  <a:pt x="11266" y="10293"/>
                </a:lnTo>
                <a:lnTo>
                  <a:pt x="11169" y="10268"/>
                </a:lnTo>
                <a:lnTo>
                  <a:pt x="11339" y="9952"/>
                </a:lnTo>
                <a:close/>
                <a:moveTo>
                  <a:pt x="6132" y="10341"/>
                </a:moveTo>
                <a:lnTo>
                  <a:pt x="6327" y="10585"/>
                </a:lnTo>
                <a:lnTo>
                  <a:pt x="6059" y="10658"/>
                </a:lnTo>
                <a:lnTo>
                  <a:pt x="5792" y="10755"/>
                </a:lnTo>
                <a:lnTo>
                  <a:pt x="5670" y="10560"/>
                </a:lnTo>
                <a:lnTo>
                  <a:pt x="5548" y="10366"/>
                </a:lnTo>
                <a:lnTo>
                  <a:pt x="5548" y="10366"/>
                </a:lnTo>
                <a:lnTo>
                  <a:pt x="5840" y="10390"/>
                </a:lnTo>
                <a:lnTo>
                  <a:pt x="5986" y="10390"/>
                </a:lnTo>
                <a:lnTo>
                  <a:pt x="6132" y="10341"/>
                </a:lnTo>
                <a:close/>
                <a:moveTo>
                  <a:pt x="8663" y="5986"/>
                </a:moveTo>
                <a:lnTo>
                  <a:pt x="8857" y="6010"/>
                </a:lnTo>
                <a:lnTo>
                  <a:pt x="9076" y="6059"/>
                </a:lnTo>
                <a:lnTo>
                  <a:pt x="9490" y="6181"/>
                </a:lnTo>
                <a:lnTo>
                  <a:pt x="9855" y="6327"/>
                </a:lnTo>
                <a:lnTo>
                  <a:pt x="10123" y="6473"/>
                </a:lnTo>
                <a:lnTo>
                  <a:pt x="10342" y="6643"/>
                </a:lnTo>
                <a:lnTo>
                  <a:pt x="10561" y="6813"/>
                </a:lnTo>
                <a:lnTo>
                  <a:pt x="10731" y="7032"/>
                </a:lnTo>
                <a:lnTo>
                  <a:pt x="10877" y="7251"/>
                </a:lnTo>
                <a:lnTo>
                  <a:pt x="10999" y="7494"/>
                </a:lnTo>
                <a:lnTo>
                  <a:pt x="11096" y="7762"/>
                </a:lnTo>
                <a:lnTo>
                  <a:pt x="11145" y="8054"/>
                </a:lnTo>
                <a:lnTo>
                  <a:pt x="11193" y="8297"/>
                </a:lnTo>
                <a:lnTo>
                  <a:pt x="11193" y="8565"/>
                </a:lnTo>
                <a:lnTo>
                  <a:pt x="11169" y="8833"/>
                </a:lnTo>
                <a:lnTo>
                  <a:pt x="11120" y="9076"/>
                </a:lnTo>
                <a:lnTo>
                  <a:pt x="11072" y="9319"/>
                </a:lnTo>
                <a:lnTo>
                  <a:pt x="10974" y="9538"/>
                </a:lnTo>
                <a:lnTo>
                  <a:pt x="10853" y="9757"/>
                </a:lnTo>
                <a:lnTo>
                  <a:pt x="10731" y="9976"/>
                </a:lnTo>
                <a:lnTo>
                  <a:pt x="10561" y="10171"/>
                </a:lnTo>
                <a:lnTo>
                  <a:pt x="10390" y="10341"/>
                </a:lnTo>
                <a:lnTo>
                  <a:pt x="10220" y="10512"/>
                </a:lnTo>
                <a:lnTo>
                  <a:pt x="10001" y="10658"/>
                </a:lnTo>
                <a:lnTo>
                  <a:pt x="9782" y="10779"/>
                </a:lnTo>
                <a:lnTo>
                  <a:pt x="9563" y="10877"/>
                </a:lnTo>
                <a:lnTo>
                  <a:pt x="9320" y="10974"/>
                </a:lnTo>
                <a:lnTo>
                  <a:pt x="9052" y="11023"/>
                </a:lnTo>
                <a:lnTo>
                  <a:pt x="8833" y="11047"/>
                </a:lnTo>
                <a:lnTo>
                  <a:pt x="8590" y="11071"/>
                </a:lnTo>
                <a:lnTo>
                  <a:pt x="8371" y="11047"/>
                </a:lnTo>
                <a:lnTo>
                  <a:pt x="8127" y="10998"/>
                </a:lnTo>
                <a:lnTo>
                  <a:pt x="7908" y="10950"/>
                </a:lnTo>
                <a:lnTo>
                  <a:pt x="7714" y="10877"/>
                </a:lnTo>
                <a:lnTo>
                  <a:pt x="7495" y="10779"/>
                </a:lnTo>
                <a:lnTo>
                  <a:pt x="7300" y="10658"/>
                </a:lnTo>
                <a:lnTo>
                  <a:pt x="7130" y="10536"/>
                </a:lnTo>
                <a:lnTo>
                  <a:pt x="6960" y="10390"/>
                </a:lnTo>
                <a:lnTo>
                  <a:pt x="6814" y="10220"/>
                </a:lnTo>
                <a:lnTo>
                  <a:pt x="6668" y="10049"/>
                </a:lnTo>
                <a:lnTo>
                  <a:pt x="6546" y="9855"/>
                </a:lnTo>
                <a:lnTo>
                  <a:pt x="6449" y="9660"/>
                </a:lnTo>
                <a:lnTo>
                  <a:pt x="6351" y="9441"/>
                </a:lnTo>
                <a:lnTo>
                  <a:pt x="6303" y="9222"/>
                </a:lnTo>
                <a:lnTo>
                  <a:pt x="6254" y="8979"/>
                </a:lnTo>
                <a:lnTo>
                  <a:pt x="6230" y="8735"/>
                </a:lnTo>
                <a:lnTo>
                  <a:pt x="6254" y="8468"/>
                </a:lnTo>
                <a:lnTo>
                  <a:pt x="6254" y="8224"/>
                </a:lnTo>
                <a:lnTo>
                  <a:pt x="6303" y="7981"/>
                </a:lnTo>
                <a:lnTo>
                  <a:pt x="6376" y="7738"/>
                </a:lnTo>
                <a:lnTo>
                  <a:pt x="6449" y="7519"/>
                </a:lnTo>
                <a:lnTo>
                  <a:pt x="6546" y="7300"/>
                </a:lnTo>
                <a:lnTo>
                  <a:pt x="6668" y="7057"/>
                </a:lnTo>
                <a:lnTo>
                  <a:pt x="6814" y="6838"/>
                </a:lnTo>
                <a:lnTo>
                  <a:pt x="6984" y="6667"/>
                </a:lnTo>
                <a:lnTo>
                  <a:pt x="7154" y="6521"/>
                </a:lnTo>
                <a:lnTo>
                  <a:pt x="7373" y="6400"/>
                </a:lnTo>
                <a:lnTo>
                  <a:pt x="7592" y="6302"/>
                </a:lnTo>
                <a:lnTo>
                  <a:pt x="7811" y="6205"/>
                </a:lnTo>
                <a:lnTo>
                  <a:pt x="8079" y="6156"/>
                </a:lnTo>
                <a:lnTo>
                  <a:pt x="8127" y="6132"/>
                </a:lnTo>
                <a:lnTo>
                  <a:pt x="8176" y="6108"/>
                </a:lnTo>
                <a:lnTo>
                  <a:pt x="8225" y="6059"/>
                </a:lnTo>
                <a:lnTo>
                  <a:pt x="8249" y="6010"/>
                </a:lnTo>
                <a:lnTo>
                  <a:pt x="8444" y="5986"/>
                </a:lnTo>
                <a:close/>
                <a:moveTo>
                  <a:pt x="6643" y="10877"/>
                </a:moveTo>
                <a:lnTo>
                  <a:pt x="6814" y="11023"/>
                </a:lnTo>
                <a:lnTo>
                  <a:pt x="7008" y="11144"/>
                </a:lnTo>
                <a:lnTo>
                  <a:pt x="6765" y="11315"/>
                </a:lnTo>
                <a:lnTo>
                  <a:pt x="6522" y="11461"/>
                </a:lnTo>
                <a:lnTo>
                  <a:pt x="6497" y="11485"/>
                </a:lnTo>
                <a:lnTo>
                  <a:pt x="6303" y="11290"/>
                </a:lnTo>
                <a:lnTo>
                  <a:pt x="6108" y="11120"/>
                </a:lnTo>
                <a:lnTo>
                  <a:pt x="6327" y="10998"/>
                </a:lnTo>
                <a:lnTo>
                  <a:pt x="6643" y="10877"/>
                </a:lnTo>
                <a:close/>
                <a:moveTo>
                  <a:pt x="11047" y="10414"/>
                </a:moveTo>
                <a:lnTo>
                  <a:pt x="11169" y="10560"/>
                </a:lnTo>
                <a:lnTo>
                  <a:pt x="11388" y="10755"/>
                </a:lnTo>
                <a:lnTo>
                  <a:pt x="11607" y="10974"/>
                </a:lnTo>
                <a:lnTo>
                  <a:pt x="11656" y="11071"/>
                </a:lnTo>
                <a:lnTo>
                  <a:pt x="11461" y="11315"/>
                </a:lnTo>
                <a:lnTo>
                  <a:pt x="11242" y="11534"/>
                </a:lnTo>
                <a:lnTo>
                  <a:pt x="10999" y="11728"/>
                </a:lnTo>
                <a:lnTo>
                  <a:pt x="10731" y="11899"/>
                </a:lnTo>
                <a:lnTo>
                  <a:pt x="10707" y="11801"/>
                </a:lnTo>
                <a:lnTo>
                  <a:pt x="10682" y="11680"/>
                </a:lnTo>
                <a:lnTo>
                  <a:pt x="10585" y="11485"/>
                </a:lnTo>
                <a:lnTo>
                  <a:pt x="10463" y="11315"/>
                </a:lnTo>
                <a:lnTo>
                  <a:pt x="10317" y="11144"/>
                </a:lnTo>
                <a:lnTo>
                  <a:pt x="10634" y="10901"/>
                </a:lnTo>
                <a:lnTo>
                  <a:pt x="10707" y="11217"/>
                </a:lnTo>
                <a:lnTo>
                  <a:pt x="10731" y="11485"/>
                </a:lnTo>
                <a:lnTo>
                  <a:pt x="10780" y="11607"/>
                </a:lnTo>
                <a:lnTo>
                  <a:pt x="10828" y="11704"/>
                </a:lnTo>
                <a:lnTo>
                  <a:pt x="10853" y="11753"/>
                </a:lnTo>
                <a:lnTo>
                  <a:pt x="10926" y="11753"/>
                </a:lnTo>
                <a:lnTo>
                  <a:pt x="10950" y="11704"/>
                </a:lnTo>
                <a:lnTo>
                  <a:pt x="10999" y="11607"/>
                </a:lnTo>
                <a:lnTo>
                  <a:pt x="10974" y="11485"/>
                </a:lnTo>
                <a:lnTo>
                  <a:pt x="10926" y="11242"/>
                </a:lnTo>
                <a:lnTo>
                  <a:pt x="10828" y="11023"/>
                </a:lnTo>
                <a:lnTo>
                  <a:pt x="10731" y="10828"/>
                </a:lnTo>
                <a:lnTo>
                  <a:pt x="10901" y="10633"/>
                </a:lnTo>
                <a:lnTo>
                  <a:pt x="11047" y="10414"/>
                </a:lnTo>
                <a:close/>
                <a:moveTo>
                  <a:pt x="7252" y="11290"/>
                </a:moveTo>
                <a:lnTo>
                  <a:pt x="7446" y="11363"/>
                </a:lnTo>
                <a:lnTo>
                  <a:pt x="7641" y="11461"/>
                </a:lnTo>
                <a:lnTo>
                  <a:pt x="7568" y="11534"/>
                </a:lnTo>
                <a:lnTo>
                  <a:pt x="7422" y="11753"/>
                </a:lnTo>
                <a:lnTo>
                  <a:pt x="7276" y="11947"/>
                </a:lnTo>
                <a:lnTo>
                  <a:pt x="7033" y="11826"/>
                </a:lnTo>
                <a:lnTo>
                  <a:pt x="6789" y="11680"/>
                </a:lnTo>
                <a:lnTo>
                  <a:pt x="6911" y="11607"/>
                </a:lnTo>
                <a:lnTo>
                  <a:pt x="7033" y="11509"/>
                </a:lnTo>
                <a:lnTo>
                  <a:pt x="7252" y="11290"/>
                </a:lnTo>
                <a:close/>
                <a:moveTo>
                  <a:pt x="7908" y="11534"/>
                </a:moveTo>
                <a:lnTo>
                  <a:pt x="8200" y="11582"/>
                </a:lnTo>
                <a:lnTo>
                  <a:pt x="8127" y="11923"/>
                </a:lnTo>
                <a:lnTo>
                  <a:pt x="8127" y="12093"/>
                </a:lnTo>
                <a:lnTo>
                  <a:pt x="8127" y="12264"/>
                </a:lnTo>
                <a:lnTo>
                  <a:pt x="7884" y="12191"/>
                </a:lnTo>
                <a:lnTo>
                  <a:pt x="7641" y="12118"/>
                </a:lnTo>
                <a:lnTo>
                  <a:pt x="7738" y="11947"/>
                </a:lnTo>
                <a:lnTo>
                  <a:pt x="7811" y="11753"/>
                </a:lnTo>
                <a:lnTo>
                  <a:pt x="7908" y="11534"/>
                </a:lnTo>
                <a:close/>
                <a:moveTo>
                  <a:pt x="10123" y="11266"/>
                </a:moveTo>
                <a:lnTo>
                  <a:pt x="10244" y="11631"/>
                </a:lnTo>
                <a:lnTo>
                  <a:pt x="10317" y="11850"/>
                </a:lnTo>
                <a:lnTo>
                  <a:pt x="10342" y="11972"/>
                </a:lnTo>
                <a:lnTo>
                  <a:pt x="10390" y="12069"/>
                </a:lnTo>
                <a:lnTo>
                  <a:pt x="10147" y="12191"/>
                </a:lnTo>
                <a:lnTo>
                  <a:pt x="9879" y="12264"/>
                </a:lnTo>
                <a:lnTo>
                  <a:pt x="9904" y="12093"/>
                </a:lnTo>
                <a:lnTo>
                  <a:pt x="9928" y="11923"/>
                </a:lnTo>
                <a:lnTo>
                  <a:pt x="9928" y="11655"/>
                </a:lnTo>
                <a:lnTo>
                  <a:pt x="9904" y="11388"/>
                </a:lnTo>
                <a:lnTo>
                  <a:pt x="10123" y="11266"/>
                </a:lnTo>
                <a:close/>
                <a:moveTo>
                  <a:pt x="8833" y="11631"/>
                </a:moveTo>
                <a:lnTo>
                  <a:pt x="8760" y="11850"/>
                </a:lnTo>
                <a:lnTo>
                  <a:pt x="8736" y="12045"/>
                </a:lnTo>
                <a:lnTo>
                  <a:pt x="8687" y="12337"/>
                </a:lnTo>
                <a:lnTo>
                  <a:pt x="8517" y="12337"/>
                </a:lnTo>
                <a:lnTo>
                  <a:pt x="8541" y="11972"/>
                </a:lnTo>
                <a:lnTo>
                  <a:pt x="8541" y="11801"/>
                </a:lnTo>
                <a:lnTo>
                  <a:pt x="8541" y="11631"/>
                </a:lnTo>
                <a:close/>
                <a:moveTo>
                  <a:pt x="9660" y="11485"/>
                </a:moveTo>
                <a:lnTo>
                  <a:pt x="9612" y="11801"/>
                </a:lnTo>
                <a:lnTo>
                  <a:pt x="9563" y="12069"/>
                </a:lnTo>
                <a:lnTo>
                  <a:pt x="9539" y="12191"/>
                </a:lnTo>
                <a:lnTo>
                  <a:pt x="9563" y="12312"/>
                </a:lnTo>
                <a:lnTo>
                  <a:pt x="9174" y="12361"/>
                </a:lnTo>
                <a:lnTo>
                  <a:pt x="9149" y="12361"/>
                </a:lnTo>
                <a:lnTo>
                  <a:pt x="9149" y="12166"/>
                </a:lnTo>
                <a:lnTo>
                  <a:pt x="9174" y="11874"/>
                </a:lnTo>
                <a:lnTo>
                  <a:pt x="9174" y="11582"/>
                </a:lnTo>
                <a:lnTo>
                  <a:pt x="9222" y="11582"/>
                </a:lnTo>
                <a:lnTo>
                  <a:pt x="9441" y="11534"/>
                </a:lnTo>
                <a:lnTo>
                  <a:pt x="9660" y="11485"/>
                </a:lnTo>
                <a:close/>
                <a:moveTo>
                  <a:pt x="8517" y="4258"/>
                </a:moveTo>
                <a:lnTo>
                  <a:pt x="8225" y="4307"/>
                </a:lnTo>
                <a:lnTo>
                  <a:pt x="7957" y="4404"/>
                </a:lnTo>
                <a:lnTo>
                  <a:pt x="7690" y="4429"/>
                </a:lnTo>
                <a:lnTo>
                  <a:pt x="7422" y="4502"/>
                </a:lnTo>
                <a:lnTo>
                  <a:pt x="7154" y="4623"/>
                </a:lnTo>
                <a:lnTo>
                  <a:pt x="6911" y="4745"/>
                </a:lnTo>
                <a:lnTo>
                  <a:pt x="6668" y="4915"/>
                </a:lnTo>
                <a:lnTo>
                  <a:pt x="6424" y="5110"/>
                </a:lnTo>
                <a:lnTo>
                  <a:pt x="6205" y="5329"/>
                </a:lnTo>
                <a:lnTo>
                  <a:pt x="6011" y="5548"/>
                </a:lnTo>
                <a:lnTo>
                  <a:pt x="5792" y="5791"/>
                </a:lnTo>
                <a:lnTo>
                  <a:pt x="5621" y="6035"/>
                </a:lnTo>
                <a:lnTo>
                  <a:pt x="5281" y="6546"/>
                </a:lnTo>
                <a:lnTo>
                  <a:pt x="5013" y="7057"/>
                </a:lnTo>
                <a:lnTo>
                  <a:pt x="4818" y="7543"/>
                </a:lnTo>
                <a:lnTo>
                  <a:pt x="4697" y="7932"/>
                </a:lnTo>
                <a:lnTo>
                  <a:pt x="4648" y="8297"/>
                </a:lnTo>
                <a:lnTo>
                  <a:pt x="4624" y="8662"/>
                </a:lnTo>
                <a:lnTo>
                  <a:pt x="4624" y="9027"/>
                </a:lnTo>
                <a:lnTo>
                  <a:pt x="4672" y="9392"/>
                </a:lnTo>
                <a:lnTo>
                  <a:pt x="4745" y="9757"/>
                </a:lnTo>
                <a:lnTo>
                  <a:pt x="4867" y="10098"/>
                </a:lnTo>
                <a:lnTo>
                  <a:pt x="5013" y="10414"/>
                </a:lnTo>
                <a:lnTo>
                  <a:pt x="5183" y="10731"/>
                </a:lnTo>
                <a:lnTo>
                  <a:pt x="5402" y="11047"/>
                </a:lnTo>
                <a:lnTo>
                  <a:pt x="5621" y="11315"/>
                </a:lnTo>
                <a:lnTo>
                  <a:pt x="5889" y="11582"/>
                </a:lnTo>
                <a:lnTo>
                  <a:pt x="6157" y="11826"/>
                </a:lnTo>
                <a:lnTo>
                  <a:pt x="6449" y="12069"/>
                </a:lnTo>
                <a:lnTo>
                  <a:pt x="6765" y="12264"/>
                </a:lnTo>
                <a:lnTo>
                  <a:pt x="7106" y="12434"/>
                </a:lnTo>
                <a:lnTo>
                  <a:pt x="7446" y="12580"/>
                </a:lnTo>
                <a:lnTo>
                  <a:pt x="7787" y="12677"/>
                </a:lnTo>
                <a:lnTo>
                  <a:pt x="8127" y="12775"/>
                </a:lnTo>
                <a:lnTo>
                  <a:pt x="8492" y="12823"/>
                </a:lnTo>
                <a:lnTo>
                  <a:pt x="8833" y="12848"/>
                </a:lnTo>
                <a:lnTo>
                  <a:pt x="9174" y="12872"/>
                </a:lnTo>
                <a:lnTo>
                  <a:pt x="9539" y="12823"/>
                </a:lnTo>
                <a:lnTo>
                  <a:pt x="9879" y="12775"/>
                </a:lnTo>
                <a:lnTo>
                  <a:pt x="10196" y="12702"/>
                </a:lnTo>
                <a:lnTo>
                  <a:pt x="10536" y="12580"/>
                </a:lnTo>
                <a:lnTo>
                  <a:pt x="10828" y="12434"/>
                </a:lnTo>
                <a:lnTo>
                  <a:pt x="11145" y="12264"/>
                </a:lnTo>
                <a:lnTo>
                  <a:pt x="11412" y="12045"/>
                </a:lnTo>
                <a:lnTo>
                  <a:pt x="11680" y="11826"/>
                </a:lnTo>
                <a:lnTo>
                  <a:pt x="11923" y="11558"/>
                </a:lnTo>
                <a:lnTo>
                  <a:pt x="12167" y="11266"/>
                </a:lnTo>
                <a:lnTo>
                  <a:pt x="12337" y="10974"/>
                </a:lnTo>
                <a:lnTo>
                  <a:pt x="12507" y="10658"/>
                </a:lnTo>
                <a:lnTo>
                  <a:pt x="12653" y="10317"/>
                </a:lnTo>
                <a:lnTo>
                  <a:pt x="12775" y="9976"/>
                </a:lnTo>
                <a:lnTo>
                  <a:pt x="12872" y="9611"/>
                </a:lnTo>
                <a:lnTo>
                  <a:pt x="12921" y="9246"/>
                </a:lnTo>
                <a:lnTo>
                  <a:pt x="12970" y="8881"/>
                </a:lnTo>
                <a:lnTo>
                  <a:pt x="12994" y="8516"/>
                </a:lnTo>
                <a:lnTo>
                  <a:pt x="12970" y="8151"/>
                </a:lnTo>
                <a:lnTo>
                  <a:pt x="12945" y="7786"/>
                </a:lnTo>
                <a:lnTo>
                  <a:pt x="12872" y="7446"/>
                </a:lnTo>
                <a:lnTo>
                  <a:pt x="12751" y="7105"/>
                </a:lnTo>
                <a:lnTo>
                  <a:pt x="12629" y="6765"/>
                </a:lnTo>
                <a:lnTo>
                  <a:pt x="12459" y="6448"/>
                </a:lnTo>
                <a:lnTo>
                  <a:pt x="12264" y="6156"/>
                </a:lnTo>
                <a:lnTo>
                  <a:pt x="12045" y="5864"/>
                </a:lnTo>
                <a:lnTo>
                  <a:pt x="11656" y="5499"/>
                </a:lnTo>
                <a:lnTo>
                  <a:pt x="11193" y="5134"/>
                </a:lnTo>
                <a:lnTo>
                  <a:pt x="10950" y="4964"/>
                </a:lnTo>
                <a:lnTo>
                  <a:pt x="10707" y="4818"/>
                </a:lnTo>
                <a:lnTo>
                  <a:pt x="10439" y="4672"/>
                </a:lnTo>
                <a:lnTo>
                  <a:pt x="10171" y="4550"/>
                </a:lnTo>
                <a:lnTo>
                  <a:pt x="9904" y="4453"/>
                </a:lnTo>
                <a:lnTo>
                  <a:pt x="9636" y="4356"/>
                </a:lnTo>
                <a:lnTo>
                  <a:pt x="9344" y="4307"/>
                </a:lnTo>
                <a:lnTo>
                  <a:pt x="9076" y="4258"/>
                </a:lnTo>
                <a:close/>
                <a:moveTo>
                  <a:pt x="7519" y="487"/>
                </a:moveTo>
                <a:lnTo>
                  <a:pt x="7787" y="511"/>
                </a:lnTo>
                <a:lnTo>
                  <a:pt x="8590" y="511"/>
                </a:lnTo>
                <a:lnTo>
                  <a:pt x="9271" y="560"/>
                </a:lnTo>
                <a:lnTo>
                  <a:pt x="9612" y="584"/>
                </a:lnTo>
                <a:lnTo>
                  <a:pt x="9952" y="584"/>
                </a:lnTo>
                <a:lnTo>
                  <a:pt x="9928" y="779"/>
                </a:lnTo>
                <a:lnTo>
                  <a:pt x="9952" y="949"/>
                </a:lnTo>
                <a:lnTo>
                  <a:pt x="9636" y="852"/>
                </a:lnTo>
                <a:lnTo>
                  <a:pt x="9466" y="827"/>
                </a:lnTo>
                <a:lnTo>
                  <a:pt x="9295" y="803"/>
                </a:lnTo>
                <a:lnTo>
                  <a:pt x="9149" y="803"/>
                </a:lnTo>
                <a:lnTo>
                  <a:pt x="9003" y="852"/>
                </a:lnTo>
                <a:lnTo>
                  <a:pt x="8857" y="900"/>
                </a:lnTo>
                <a:lnTo>
                  <a:pt x="8736" y="998"/>
                </a:lnTo>
                <a:lnTo>
                  <a:pt x="8711" y="1046"/>
                </a:lnTo>
                <a:lnTo>
                  <a:pt x="8711" y="1095"/>
                </a:lnTo>
                <a:lnTo>
                  <a:pt x="8760" y="1119"/>
                </a:lnTo>
                <a:lnTo>
                  <a:pt x="8784" y="1144"/>
                </a:lnTo>
                <a:lnTo>
                  <a:pt x="9125" y="1144"/>
                </a:lnTo>
                <a:lnTo>
                  <a:pt x="9417" y="1168"/>
                </a:lnTo>
                <a:lnTo>
                  <a:pt x="9709" y="1241"/>
                </a:lnTo>
                <a:lnTo>
                  <a:pt x="10001" y="1363"/>
                </a:lnTo>
                <a:lnTo>
                  <a:pt x="10025" y="1533"/>
                </a:lnTo>
                <a:lnTo>
                  <a:pt x="10025" y="1533"/>
                </a:lnTo>
                <a:lnTo>
                  <a:pt x="9782" y="1509"/>
                </a:lnTo>
                <a:lnTo>
                  <a:pt x="9076" y="1484"/>
                </a:lnTo>
                <a:lnTo>
                  <a:pt x="8833" y="1436"/>
                </a:lnTo>
                <a:lnTo>
                  <a:pt x="8711" y="1460"/>
                </a:lnTo>
                <a:lnTo>
                  <a:pt x="8590" y="1509"/>
                </a:lnTo>
                <a:lnTo>
                  <a:pt x="8541" y="1557"/>
                </a:lnTo>
                <a:lnTo>
                  <a:pt x="8541" y="1606"/>
                </a:lnTo>
                <a:lnTo>
                  <a:pt x="8614" y="1703"/>
                </a:lnTo>
                <a:lnTo>
                  <a:pt x="8687" y="1801"/>
                </a:lnTo>
                <a:lnTo>
                  <a:pt x="8809" y="1849"/>
                </a:lnTo>
                <a:lnTo>
                  <a:pt x="8930" y="1898"/>
                </a:lnTo>
                <a:lnTo>
                  <a:pt x="9174" y="1922"/>
                </a:lnTo>
                <a:lnTo>
                  <a:pt x="9417" y="1947"/>
                </a:lnTo>
                <a:lnTo>
                  <a:pt x="9733" y="1995"/>
                </a:lnTo>
                <a:lnTo>
                  <a:pt x="10098" y="2044"/>
                </a:lnTo>
                <a:lnTo>
                  <a:pt x="10147" y="2409"/>
                </a:lnTo>
                <a:lnTo>
                  <a:pt x="9952" y="2360"/>
                </a:lnTo>
                <a:lnTo>
                  <a:pt x="9782" y="2312"/>
                </a:lnTo>
                <a:lnTo>
                  <a:pt x="9417" y="2263"/>
                </a:lnTo>
                <a:lnTo>
                  <a:pt x="9149" y="2214"/>
                </a:lnTo>
                <a:lnTo>
                  <a:pt x="8882" y="2214"/>
                </a:lnTo>
                <a:lnTo>
                  <a:pt x="8833" y="2239"/>
                </a:lnTo>
                <a:lnTo>
                  <a:pt x="8809" y="2263"/>
                </a:lnTo>
                <a:lnTo>
                  <a:pt x="8809" y="2312"/>
                </a:lnTo>
                <a:lnTo>
                  <a:pt x="8809" y="2336"/>
                </a:lnTo>
                <a:lnTo>
                  <a:pt x="8882" y="2458"/>
                </a:lnTo>
                <a:lnTo>
                  <a:pt x="8979" y="2555"/>
                </a:lnTo>
                <a:lnTo>
                  <a:pt x="9101" y="2628"/>
                </a:lnTo>
                <a:lnTo>
                  <a:pt x="9247" y="2652"/>
                </a:lnTo>
                <a:lnTo>
                  <a:pt x="9636" y="2750"/>
                </a:lnTo>
                <a:lnTo>
                  <a:pt x="10025" y="2798"/>
                </a:lnTo>
                <a:lnTo>
                  <a:pt x="10171" y="2798"/>
                </a:lnTo>
                <a:lnTo>
                  <a:pt x="10220" y="2750"/>
                </a:lnTo>
                <a:lnTo>
                  <a:pt x="10244" y="2725"/>
                </a:lnTo>
                <a:lnTo>
                  <a:pt x="10317" y="2871"/>
                </a:lnTo>
                <a:lnTo>
                  <a:pt x="10366" y="2944"/>
                </a:lnTo>
                <a:lnTo>
                  <a:pt x="10439" y="2993"/>
                </a:lnTo>
                <a:lnTo>
                  <a:pt x="10585" y="2993"/>
                </a:lnTo>
                <a:lnTo>
                  <a:pt x="10877" y="3066"/>
                </a:lnTo>
                <a:lnTo>
                  <a:pt x="11145" y="3188"/>
                </a:lnTo>
                <a:lnTo>
                  <a:pt x="11388" y="3334"/>
                </a:lnTo>
                <a:lnTo>
                  <a:pt x="11631" y="3504"/>
                </a:lnTo>
                <a:lnTo>
                  <a:pt x="11704" y="3528"/>
                </a:lnTo>
                <a:lnTo>
                  <a:pt x="11753" y="3553"/>
                </a:lnTo>
                <a:lnTo>
                  <a:pt x="11875" y="3553"/>
                </a:lnTo>
                <a:lnTo>
                  <a:pt x="11972" y="3480"/>
                </a:lnTo>
                <a:lnTo>
                  <a:pt x="12021" y="3382"/>
                </a:lnTo>
                <a:lnTo>
                  <a:pt x="12167" y="3309"/>
                </a:lnTo>
                <a:lnTo>
                  <a:pt x="12288" y="3212"/>
                </a:lnTo>
                <a:lnTo>
                  <a:pt x="12532" y="3017"/>
                </a:lnTo>
                <a:lnTo>
                  <a:pt x="13043" y="2652"/>
                </a:lnTo>
                <a:lnTo>
                  <a:pt x="13335" y="2458"/>
                </a:lnTo>
                <a:lnTo>
                  <a:pt x="13602" y="2336"/>
                </a:lnTo>
                <a:lnTo>
                  <a:pt x="13675" y="2287"/>
                </a:lnTo>
                <a:lnTo>
                  <a:pt x="13724" y="2239"/>
                </a:lnTo>
                <a:lnTo>
                  <a:pt x="13846" y="2312"/>
                </a:lnTo>
                <a:lnTo>
                  <a:pt x="14162" y="2555"/>
                </a:lnTo>
                <a:lnTo>
                  <a:pt x="14454" y="2823"/>
                </a:lnTo>
                <a:lnTo>
                  <a:pt x="14722" y="3090"/>
                </a:lnTo>
                <a:lnTo>
                  <a:pt x="14989" y="3358"/>
                </a:lnTo>
                <a:lnTo>
                  <a:pt x="15087" y="3504"/>
                </a:lnTo>
                <a:lnTo>
                  <a:pt x="15208" y="3626"/>
                </a:lnTo>
                <a:lnTo>
                  <a:pt x="14989" y="3869"/>
                </a:lnTo>
                <a:lnTo>
                  <a:pt x="14892" y="3747"/>
                </a:lnTo>
                <a:lnTo>
                  <a:pt x="14746" y="3626"/>
                </a:lnTo>
                <a:lnTo>
                  <a:pt x="14478" y="3431"/>
                </a:lnTo>
                <a:lnTo>
                  <a:pt x="14381" y="3334"/>
                </a:lnTo>
                <a:lnTo>
                  <a:pt x="14235" y="3261"/>
                </a:lnTo>
                <a:lnTo>
                  <a:pt x="14113" y="3212"/>
                </a:lnTo>
                <a:lnTo>
                  <a:pt x="13919" y="3212"/>
                </a:lnTo>
                <a:lnTo>
                  <a:pt x="13894" y="3261"/>
                </a:lnTo>
                <a:lnTo>
                  <a:pt x="13870" y="3309"/>
                </a:lnTo>
                <a:lnTo>
                  <a:pt x="13894" y="3358"/>
                </a:lnTo>
                <a:lnTo>
                  <a:pt x="13967" y="3455"/>
                </a:lnTo>
                <a:lnTo>
                  <a:pt x="14040" y="3553"/>
                </a:lnTo>
                <a:lnTo>
                  <a:pt x="14259" y="3723"/>
                </a:lnTo>
                <a:lnTo>
                  <a:pt x="14503" y="3966"/>
                </a:lnTo>
                <a:lnTo>
                  <a:pt x="14624" y="4064"/>
                </a:lnTo>
                <a:lnTo>
                  <a:pt x="14770" y="4161"/>
                </a:lnTo>
                <a:lnTo>
                  <a:pt x="14600" y="4429"/>
                </a:lnTo>
                <a:lnTo>
                  <a:pt x="14454" y="4283"/>
                </a:lnTo>
                <a:lnTo>
                  <a:pt x="14332" y="4137"/>
                </a:lnTo>
                <a:lnTo>
                  <a:pt x="14235" y="4015"/>
                </a:lnTo>
                <a:lnTo>
                  <a:pt x="14138" y="3893"/>
                </a:lnTo>
                <a:lnTo>
                  <a:pt x="14016" y="3820"/>
                </a:lnTo>
                <a:lnTo>
                  <a:pt x="13894" y="3747"/>
                </a:lnTo>
                <a:lnTo>
                  <a:pt x="13846" y="3747"/>
                </a:lnTo>
                <a:lnTo>
                  <a:pt x="13821" y="3772"/>
                </a:lnTo>
                <a:lnTo>
                  <a:pt x="13797" y="3820"/>
                </a:lnTo>
                <a:lnTo>
                  <a:pt x="13797" y="3845"/>
                </a:lnTo>
                <a:lnTo>
                  <a:pt x="13821" y="3991"/>
                </a:lnTo>
                <a:lnTo>
                  <a:pt x="13894" y="4137"/>
                </a:lnTo>
                <a:lnTo>
                  <a:pt x="14040" y="4429"/>
                </a:lnTo>
                <a:lnTo>
                  <a:pt x="14186" y="4623"/>
                </a:lnTo>
                <a:lnTo>
                  <a:pt x="14332" y="4794"/>
                </a:lnTo>
                <a:lnTo>
                  <a:pt x="14235" y="4964"/>
                </a:lnTo>
                <a:lnTo>
                  <a:pt x="14089" y="5159"/>
                </a:lnTo>
                <a:lnTo>
                  <a:pt x="13967" y="4964"/>
                </a:lnTo>
                <a:lnTo>
                  <a:pt x="13821" y="4769"/>
                </a:lnTo>
                <a:lnTo>
                  <a:pt x="13675" y="4599"/>
                </a:lnTo>
                <a:lnTo>
                  <a:pt x="13554" y="4380"/>
                </a:lnTo>
                <a:lnTo>
                  <a:pt x="13505" y="4331"/>
                </a:lnTo>
                <a:lnTo>
                  <a:pt x="13432" y="4307"/>
                </a:lnTo>
                <a:lnTo>
                  <a:pt x="13359" y="4307"/>
                </a:lnTo>
                <a:lnTo>
                  <a:pt x="13335" y="4356"/>
                </a:lnTo>
                <a:lnTo>
                  <a:pt x="13310" y="4380"/>
                </a:lnTo>
                <a:lnTo>
                  <a:pt x="13310" y="4526"/>
                </a:lnTo>
                <a:lnTo>
                  <a:pt x="13335" y="4648"/>
                </a:lnTo>
                <a:lnTo>
                  <a:pt x="13383" y="4769"/>
                </a:lnTo>
                <a:lnTo>
                  <a:pt x="13456" y="4891"/>
                </a:lnTo>
                <a:lnTo>
                  <a:pt x="13846" y="5548"/>
                </a:lnTo>
                <a:lnTo>
                  <a:pt x="13919" y="5597"/>
                </a:lnTo>
                <a:lnTo>
                  <a:pt x="13992" y="5621"/>
                </a:lnTo>
                <a:lnTo>
                  <a:pt x="14016" y="5645"/>
                </a:lnTo>
                <a:lnTo>
                  <a:pt x="14065" y="5670"/>
                </a:lnTo>
                <a:lnTo>
                  <a:pt x="14186" y="5986"/>
                </a:lnTo>
                <a:lnTo>
                  <a:pt x="14259" y="6302"/>
                </a:lnTo>
                <a:lnTo>
                  <a:pt x="14284" y="6497"/>
                </a:lnTo>
                <a:lnTo>
                  <a:pt x="14284" y="6692"/>
                </a:lnTo>
                <a:lnTo>
                  <a:pt x="14308" y="6886"/>
                </a:lnTo>
                <a:lnTo>
                  <a:pt x="14332" y="7081"/>
                </a:lnTo>
                <a:lnTo>
                  <a:pt x="14381" y="7154"/>
                </a:lnTo>
                <a:lnTo>
                  <a:pt x="14454" y="7203"/>
                </a:lnTo>
                <a:lnTo>
                  <a:pt x="14527" y="7227"/>
                </a:lnTo>
                <a:lnTo>
                  <a:pt x="14624" y="7227"/>
                </a:lnTo>
                <a:lnTo>
                  <a:pt x="14722" y="7276"/>
                </a:lnTo>
                <a:lnTo>
                  <a:pt x="14843" y="7300"/>
                </a:lnTo>
                <a:lnTo>
                  <a:pt x="15111" y="7348"/>
                </a:lnTo>
                <a:lnTo>
                  <a:pt x="15598" y="7373"/>
                </a:lnTo>
                <a:lnTo>
                  <a:pt x="15962" y="7446"/>
                </a:lnTo>
                <a:lnTo>
                  <a:pt x="16352" y="7519"/>
                </a:lnTo>
                <a:lnTo>
                  <a:pt x="16571" y="7592"/>
                </a:lnTo>
                <a:lnTo>
                  <a:pt x="16692" y="7640"/>
                </a:lnTo>
                <a:lnTo>
                  <a:pt x="16814" y="7640"/>
                </a:lnTo>
                <a:lnTo>
                  <a:pt x="16765" y="7957"/>
                </a:lnTo>
                <a:lnTo>
                  <a:pt x="16765" y="8249"/>
                </a:lnTo>
                <a:lnTo>
                  <a:pt x="16765" y="8857"/>
                </a:lnTo>
                <a:lnTo>
                  <a:pt x="16765" y="9344"/>
                </a:lnTo>
                <a:lnTo>
                  <a:pt x="16765" y="9587"/>
                </a:lnTo>
                <a:lnTo>
                  <a:pt x="16790" y="9855"/>
                </a:lnTo>
                <a:lnTo>
                  <a:pt x="16522" y="9855"/>
                </a:lnTo>
                <a:lnTo>
                  <a:pt x="16571" y="9757"/>
                </a:lnTo>
                <a:lnTo>
                  <a:pt x="16546" y="9636"/>
                </a:lnTo>
                <a:lnTo>
                  <a:pt x="16522" y="9417"/>
                </a:lnTo>
                <a:lnTo>
                  <a:pt x="16473" y="9125"/>
                </a:lnTo>
                <a:lnTo>
                  <a:pt x="16449" y="9003"/>
                </a:lnTo>
                <a:lnTo>
                  <a:pt x="16400" y="8857"/>
                </a:lnTo>
                <a:lnTo>
                  <a:pt x="16376" y="8833"/>
                </a:lnTo>
                <a:lnTo>
                  <a:pt x="16327" y="8808"/>
                </a:lnTo>
                <a:lnTo>
                  <a:pt x="16279" y="8833"/>
                </a:lnTo>
                <a:lnTo>
                  <a:pt x="16254" y="8857"/>
                </a:lnTo>
                <a:lnTo>
                  <a:pt x="16206" y="9003"/>
                </a:lnTo>
                <a:lnTo>
                  <a:pt x="16181" y="9125"/>
                </a:lnTo>
                <a:lnTo>
                  <a:pt x="16133" y="9417"/>
                </a:lnTo>
                <a:lnTo>
                  <a:pt x="16133" y="9660"/>
                </a:lnTo>
                <a:lnTo>
                  <a:pt x="16157" y="9782"/>
                </a:lnTo>
                <a:lnTo>
                  <a:pt x="16206" y="9903"/>
                </a:lnTo>
                <a:lnTo>
                  <a:pt x="15768" y="9928"/>
                </a:lnTo>
                <a:lnTo>
                  <a:pt x="15671" y="9928"/>
                </a:lnTo>
                <a:lnTo>
                  <a:pt x="15719" y="9806"/>
                </a:lnTo>
                <a:lnTo>
                  <a:pt x="15768" y="9538"/>
                </a:lnTo>
                <a:lnTo>
                  <a:pt x="15841" y="9246"/>
                </a:lnTo>
                <a:lnTo>
                  <a:pt x="15865" y="8954"/>
                </a:lnTo>
                <a:lnTo>
                  <a:pt x="15841" y="8906"/>
                </a:lnTo>
                <a:lnTo>
                  <a:pt x="15817" y="8881"/>
                </a:lnTo>
                <a:lnTo>
                  <a:pt x="15744" y="8808"/>
                </a:lnTo>
                <a:lnTo>
                  <a:pt x="15671" y="8808"/>
                </a:lnTo>
                <a:lnTo>
                  <a:pt x="15622" y="8857"/>
                </a:lnTo>
                <a:lnTo>
                  <a:pt x="15573" y="8930"/>
                </a:lnTo>
                <a:lnTo>
                  <a:pt x="15427" y="9441"/>
                </a:lnTo>
                <a:lnTo>
                  <a:pt x="15330" y="9709"/>
                </a:lnTo>
                <a:lnTo>
                  <a:pt x="15330" y="9830"/>
                </a:lnTo>
                <a:lnTo>
                  <a:pt x="15330" y="9903"/>
                </a:lnTo>
                <a:lnTo>
                  <a:pt x="15354" y="9928"/>
                </a:lnTo>
                <a:lnTo>
                  <a:pt x="15135" y="9952"/>
                </a:lnTo>
                <a:lnTo>
                  <a:pt x="14916" y="9976"/>
                </a:lnTo>
                <a:lnTo>
                  <a:pt x="14965" y="9636"/>
                </a:lnTo>
                <a:lnTo>
                  <a:pt x="14989" y="9344"/>
                </a:lnTo>
                <a:lnTo>
                  <a:pt x="14989" y="9173"/>
                </a:lnTo>
                <a:lnTo>
                  <a:pt x="14941" y="9027"/>
                </a:lnTo>
                <a:lnTo>
                  <a:pt x="14916" y="8979"/>
                </a:lnTo>
                <a:lnTo>
                  <a:pt x="14868" y="8954"/>
                </a:lnTo>
                <a:lnTo>
                  <a:pt x="14819" y="8954"/>
                </a:lnTo>
                <a:lnTo>
                  <a:pt x="14770" y="8979"/>
                </a:lnTo>
                <a:lnTo>
                  <a:pt x="14697" y="9100"/>
                </a:lnTo>
                <a:lnTo>
                  <a:pt x="14649" y="9198"/>
                </a:lnTo>
                <a:lnTo>
                  <a:pt x="14600" y="9465"/>
                </a:lnTo>
                <a:lnTo>
                  <a:pt x="14405" y="10171"/>
                </a:lnTo>
                <a:lnTo>
                  <a:pt x="14405" y="10244"/>
                </a:lnTo>
                <a:lnTo>
                  <a:pt x="14430" y="10317"/>
                </a:lnTo>
                <a:lnTo>
                  <a:pt x="14284" y="10585"/>
                </a:lnTo>
                <a:lnTo>
                  <a:pt x="14162" y="10877"/>
                </a:lnTo>
                <a:lnTo>
                  <a:pt x="14065" y="11047"/>
                </a:lnTo>
                <a:lnTo>
                  <a:pt x="13943" y="11193"/>
                </a:lnTo>
                <a:lnTo>
                  <a:pt x="13724" y="11461"/>
                </a:lnTo>
                <a:lnTo>
                  <a:pt x="13675" y="11558"/>
                </a:lnTo>
                <a:lnTo>
                  <a:pt x="13675" y="11631"/>
                </a:lnTo>
                <a:lnTo>
                  <a:pt x="13675" y="11704"/>
                </a:lnTo>
                <a:lnTo>
                  <a:pt x="13724" y="11753"/>
                </a:lnTo>
                <a:lnTo>
                  <a:pt x="13773" y="11801"/>
                </a:lnTo>
                <a:lnTo>
                  <a:pt x="13846" y="11826"/>
                </a:lnTo>
                <a:lnTo>
                  <a:pt x="13919" y="11826"/>
                </a:lnTo>
                <a:lnTo>
                  <a:pt x="13992" y="11777"/>
                </a:lnTo>
                <a:lnTo>
                  <a:pt x="14113" y="11972"/>
                </a:lnTo>
                <a:lnTo>
                  <a:pt x="14259" y="12142"/>
                </a:lnTo>
                <a:lnTo>
                  <a:pt x="14551" y="12507"/>
                </a:lnTo>
                <a:lnTo>
                  <a:pt x="14868" y="12945"/>
                </a:lnTo>
                <a:lnTo>
                  <a:pt x="15135" y="13407"/>
                </a:lnTo>
                <a:lnTo>
                  <a:pt x="14941" y="13651"/>
                </a:lnTo>
                <a:lnTo>
                  <a:pt x="14722" y="13894"/>
                </a:lnTo>
                <a:lnTo>
                  <a:pt x="14284" y="14332"/>
                </a:lnTo>
                <a:lnTo>
                  <a:pt x="13943" y="14673"/>
                </a:lnTo>
                <a:lnTo>
                  <a:pt x="13773" y="14843"/>
                </a:lnTo>
                <a:lnTo>
                  <a:pt x="13627" y="15038"/>
                </a:lnTo>
                <a:lnTo>
                  <a:pt x="13383" y="14867"/>
                </a:lnTo>
                <a:lnTo>
                  <a:pt x="13578" y="14794"/>
                </a:lnTo>
                <a:lnTo>
                  <a:pt x="13748" y="14673"/>
                </a:lnTo>
                <a:lnTo>
                  <a:pt x="14040" y="14478"/>
                </a:lnTo>
                <a:lnTo>
                  <a:pt x="14113" y="14429"/>
                </a:lnTo>
                <a:lnTo>
                  <a:pt x="14138" y="14356"/>
                </a:lnTo>
                <a:lnTo>
                  <a:pt x="14138" y="14283"/>
                </a:lnTo>
                <a:lnTo>
                  <a:pt x="14113" y="14235"/>
                </a:lnTo>
                <a:lnTo>
                  <a:pt x="14065" y="14186"/>
                </a:lnTo>
                <a:lnTo>
                  <a:pt x="14016" y="14162"/>
                </a:lnTo>
                <a:lnTo>
                  <a:pt x="13943" y="14137"/>
                </a:lnTo>
                <a:lnTo>
                  <a:pt x="13870" y="14162"/>
                </a:lnTo>
                <a:lnTo>
                  <a:pt x="13602" y="14308"/>
                </a:lnTo>
                <a:lnTo>
                  <a:pt x="13335" y="14478"/>
                </a:lnTo>
                <a:lnTo>
                  <a:pt x="13043" y="14624"/>
                </a:lnTo>
                <a:lnTo>
                  <a:pt x="12897" y="14527"/>
                </a:lnTo>
                <a:lnTo>
                  <a:pt x="12945" y="14502"/>
                </a:lnTo>
                <a:lnTo>
                  <a:pt x="13213" y="14332"/>
                </a:lnTo>
                <a:lnTo>
                  <a:pt x="13310" y="14210"/>
                </a:lnTo>
                <a:lnTo>
                  <a:pt x="13383" y="14113"/>
                </a:lnTo>
                <a:lnTo>
                  <a:pt x="13408" y="14040"/>
                </a:lnTo>
                <a:lnTo>
                  <a:pt x="13408" y="13967"/>
                </a:lnTo>
                <a:lnTo>
                  <a:pt x="13383" y="13918"/>
                </a:lnTo>
                <a:lnTo>
                  <a:pt x="13359" y="13845"/>
                </a:lnTo>
                <a:lnTo>
                  <a:pt x="13310" y="13821"/>
                </a:lnTo>
                <a:lnTo>
                  <a:pt x="13237" y="13797"/>
                </a:lnTo>
                <a:lnTo>
                  <a:pt x="13189" y="13797"/>
                </a:lnTo>
                <a:lnTo>
                  <a:pt x="13116" y="13821"/>
                </a:lnTo>
                <a:lnTo>
                  <a:pt x="13018" y="13894"/>
                </a:lnTo>
                <a:lnTo>
                  <a:pt x="12921" y="13991"/>
                </a:lnTo>
                <a:lnTo>
                  <a:pt x="12799" y="14089"/>
                </a:lnTo>
                <a:lnTo>
                  <a:pt x="12702" y="14162"/>
                </a:lnTo>
                <a:lnTo>
                  <a:pt x="12556" y="14283"/>
                </a:lnTo>
                <a:lnTo>
                  <a:pt x="12264" y="14040"/>
                </a:lnTo>
                <a:lnTo>
                  <a:pt x="12532" y="13870"/>
                </a:lnTo>
                <a:lnTo>
                  <a:pt x="12653" y="13797"/>
                </a:lnTo>
                <a:lnTo>
                  <a:pt x="12799" y="13699"/>
                </a:lnTo>
                <a:lnTo>
                  <a:pt x="12848" y="13651"/>
                </a:lnTo>
                <a:lnTo>
                  <a:pt x="12897" y="13578"/>
                </a:lnTo>
                <a:lnTo>
                  <a:pt x="12921" y="13505"/>
                </a:lnTo>
                <a:lnTo>
                  <a:pt x="12897" y="13432"/>
                </a:lnTo>
                <a:lnTo>
                  <a:pt x="12872" y="13359"/>
                </a:lnTo>
                <a:lnTo>
                  <a:pt x="12824" y="13334"/>
                </a:lnTo>
                <a:lnTo>
                  <a:pt x="12702" y="13334"/>
                </a:lnTo>
                <a:lnTo>
                  <a:pt x="12556" y="13407"/>
                </a:lnTo>
                <a:lnTo>
                  <a:pt x="12459" y="13480"/>
                </a:lnTo>
                <a:lnTo>
                  <a:pt x="12167" y="13651"/>
                </a:lnTo>
                <a:lnTo>
                  <a:pt x="11899" y="13821"/>
                </a:lnTo>
                <a:lnTo>
                  <a:pt x="11777" y="13797"/>
                </a:lnTo>
                <a:lnTo>
                  <a:pt x="11680" y="13772"/>
                </a:lnTo>
                <a:lnTo>
                  <a:pt x="11607" y="13797"/>
                </a:lnTo>
                <a:lnTo>
                  <a:pt x="11558" y="13845"/>
                </a:lnTo>
                <a:lnTo>
                  <a:pt x="11510" y="13821"/>
                </a:lnTo>
                <a:lnTo>
                  <a:pt x="11437" y="13845"/>
                </a:lnTo>
                <a:lnTo>
                  <a:pt x="11388" y="13845"/>
                </a:lnTo>
                <a:lnTo>
                  <a:pt x="11266" y="13918"/>
                </a:lnTo>
                <a:lnTo>
                  <a:pt x="11120" y="14016"/>
                </a:lnTo>
                <a:lnTo>
                  <a:pt x="10974" y="14064"/>
                </a:lnTo>
                <a:lnTo>
                  <a:pt x="10682" y="14137"/>
                </a:lnTo>
                <a:lnTo>
                  <a:pt x="10536" y="14186"/>
                </a:lnTo>
                <a:lnTo>
                  <a:pt x="10415" y="14283"/>
                </a:lnTo>
                <a:lnTo>
                  <a:pt x="10269" y="14283"/>
                </a:lnTo>
                <a:lnTo>
                  <a:pt x="10220" y="14332"/>
                </a:lnTo>
                <a:lnTo>
                  <a:pt x="10171" y="14405"/>
                </a:lnTo>
                <a:lnTo>
                  <a:pt x="10171" y="14429"/>
                </a:lnTo>
                <a:lnTo>
                  <a:pt x="10123" y="14429"/>
                </a:lnTo>
                <a:lnTo>
                  <a:pt x="10001" y="14478"/>
                </a:lnTo>
                <a:lnTo>
                  <a:pt x="9879" y="14527"/>
                </a:lnTo>
                <a:lnTo>
                  <a:pt x="9636" y="14648"/>
                </a:lnTo>
                <a:lnTo>
                  <a:pt x="9514" y="14697"/>
                </a:lnTo>
                <a:lnTo>
                  <a:pt x="9393" y="14721"/>
                </a:lnTo>
                <a:lnTo>
                  <a:pt x="9271" y="14746"/>
                </a:lnTo>
                <a:lnTo>
                  <a:pt x="9149" y="14794"/>
                </a:lnTo>
                <a:lnTo>
                  <a:pt x="9101" y="14867"/>
                </a:lnTo>
                <a:lnTo>
                  <a:pt x="9101" y="14892"/>
                </a:lnTo>
                <a:lnTo>
                  <a:pt x="9125" y="14940"/>
                </a:lnTo>
                <a:lnTo>
                  <a:pt x="9198" y="15013"/>
                </a:lnTo>
                <a:lnTo>
                  <a:pt x="9295" y="15062"/>
                </a:lnTo>
                <a:lnTo>
                  <a:pt x="9417" y="15086"/>
                </a:lnTo>
                <a:lnTo>
                  <a:pt x="9539" y="15062"/>
                </a:lnTo>
                <a:lnTo>
                  <a:pt x="9685" y="15038"/>
                </a:lnTo>
                <a:lnTo>
                  <a:pt x="9831" y="14989"/>
                </a:lnTo>
                <a:lnTo>
                  <a:pt x="10098" y="14843"/>
                </a:lnTo>
                <a:lnTo>
                  <a:pt x="10074" y="14989"/>
                </a:lnTo>
                <a:lnTo>
                  <a:pt x="9879" y="15086"/>
                </a:lnTo>
                <a:lnTo>
                  <a:pt x="9660" y="15208"/>
                </a:lnTo>
                <a:lnTo>
                  <a:pt x="9417" y="15281"/>
                </a:lnTo>
                <a:lnTo>
                  <a:pt x="9295" y="15330"/>
                </a:lnTo>
                <a:lnTo>
                  <a:pt x="9198" y="15403"/>
                </a:lnTo>
                <a:lnTo>
                  <a:pt x="9174" y="15476"/>
                </a:lnTo>
                <a:lnTo>
                  <a:pt x="9198" y="15500"/>
                </a:lnTo>
                <a:lnTo>
                  <a:pt x="9198" y="15548"/>
                </a:lnTo>
                <a:lnTo>
                  <a:pt x="9271" y="15597"/>
                </a:lnTo>
                <a:lnTo>
                  <a:pt x="9344" y="15621"/>
                </a:lnTo>
                <a:lnTo>
                  <a:pt x="9417" y="15646"/>
                </a:lnTo>
                <a:lnTo>
                  <a:pt x="9514" y="15621"/>
                </a:lnTo>
                <a:lnTo>
                  <a:pt x="9685" y="15597"/>
                </a:lnTo>
                <a:lnTo>
                  <a:pt x="9831" y="15548"/>
                </a:lnTo>
                <a:lnTo>
                  <a:pt x="10001" y="15476"/>
                </a:lnTo>
                <a:lnTo>
                  <a:pt x="9977" y="15767"/>
                </a:lnTo>
                <a:lnTo>
                  <a:pt x="9952" y="15792"/>
                </a:lnTo>
                <a:lnTo>
                  <a:pt x="9904" y="15816"/>
                </a:lnTo>
                <a:lnTo>
                  <a:pt x="9636" y="15913"/>
                </a:lnTo>
                <a:lnTo>
                  <a:pt x="9368" y="15986"/>
                </a:lnTo>
                <a:lnTo>
                  <a:pt x="9198" y="16011"/>
                </a:lnTo>
                <a:lnTo>
                  <a:pt x="9125" y="16059"/>
                </a:lnTo>
                <a:lnTo>
                  <a:pt x="9101" y="16084"/>
                </a:lnTo>
                <a:lnTo>
                  <a:pt x="9076" y="16108"/>
                </a:lnTo>
                <a:lnTo>
                  <a:pt x="9076" y="16181"/>
                </a:lnTo>
                <a:lnTo>
                  <a:pt x="9101" y="16205"/>
                </a:lnTo>
                <a:lnTo>
                  <a:pt x="9198" y="16254"/>
                </a:lnTo>
                <a:lnTo>
                  <a:pt x="9295" y="16303"/>
                </a:lnTo>
                <a:lnTo>
                  <a:pt x="9636" y="16303"/>
                </a:lnTo>
                <a:lnTo>
                  <a:pt x="9855" y="16230"/>
                </a:lnTo>
                <a:lnTo>
                  <a:pt x="9831" y="16424"/>
                </a:lnTo>
                <a:lnTo>
                  <a:pt x="9831" y="16643"/>
                </a:lnTo>
                <a:lnTo>
                  <a:pt x="9271" y="16668"/>
                </a:lnTo>
                <a:lnTo>
                  <a:pt x="8711" y="16692"/>
                </a:lnTo>
                <a:lnTo>
                  <a:pt x="7981" y="16692"/>
                </a:lnTo>
                <a:lnTo>
                  <a:pt x="7738" y="16716"/>
                </a:lnTo>
                <a:lnTo>
                  <a:pt x="7763" y="16595"/>
                </a:lnTo>
                <a:lnTo>
                  <a:pt x="7763" y="16449"/>
                </a:lnTo>
                <a:lnTo>
                  <a:pt x="7738" y="16181"/>
                </a:lnTo>
                <a:lnTo>
                  <a:pt x="7641" y="15694"/>
                </a:lnTo>
                <a:lnTo>
                  <a:pt x="7592" y="15330"/>
                </a:lnTo>
                <a:lnTo>
                  <a:pt x="7519" y="14892"/>
                </a:lnTo>
                <a:lnTo>
                  <a:pt x="7471" y="14673"/>
                </a:lnTo>
                <a:lnTo>
                  <a:pt x="7373" y="14502"/>
                </a:lnTo>
                <a:lnTo>
                  <a:pt x="7276" y="14356"/>
                </a:lnTo>
                <a:lnTo>
                  <a:pt x="7203" y="14308"/>
                </a:lnTo>
                <a:lnTo>
                  <a:pt x="7130" y="14259"/>
                </a:lnTo>
                <a:lnTo>
                  <a:pt x="7033" y="14259"/>
                </a:lnTo>
                <a:lnTo>
                  <a:pt x="6960" y="14283"/>
                </a:lnTo>
                <a:lnTo>
                  <a:pt x="6716" y="14210"/>
                </a:lnTo>
                <a:lnTo>
                  <a:pt x="6497" y="14137"/>
                </a:lnTo>
                <a:lnTo>
                  <a:pt x="6327" y="14064"/>
                </a:lnTo>
                <a:lnTo>
                  <a:pt x="6157" y="13991"/>
                </a:lnTo>
                <a:lnTo>
                  <a:pt x="5986" y="13918"/>
                </a:lnTo>
                <a:lnTo>
                  <a:pt x="5816" y="13845"/>
                </a:lnTo>
                <a:lnTo>
                  <a:pt x="5743" y="13772"/>
                </a:lnTo>
                <a:lnTo>
                  <a:pt x="5646" y="13724"/>
                </a:lnTo>
                <a:lnTo>
                  <a:pt x="5597" y="13699"/>
                </a:lnTo>
                <a:lnTo>
                  <a:pt x="5548" y="13724"/>
                </a:lnTo>
                <a:lnTo>
                  <a:pt x="5500" y="13748"/>
                </a:lnTo>
                <a:lnTo>
                  <a:pt x="5427" y="13772"/>
                </a:lnTo>
                <a:lnTo>
                  <a:pt x="5062" y="13602"/>
                </a:lnTo>
                <a:lnTo>
                  <a:pt x="4843" y="13505"/>
                </a:lnTo>
                <a:lnTo>
                  <a:pt x="4721" y="13480"/>
                </a:lnTo>
                <a:lnTo>
                  <a:pt x="4648" y="13480"/>
                </a:lnTo>
                <a:lnTo>
                  <a:pt x="4599" y="13505"/>
                </a:lnTo>
                <a:lnTo>
                  <a:pt x="4551" y="13529"/>
                </a:lnTo>
                <a:lnTo>
                  <a:pt x="4526" y="13602"/>
                </a:lnTo>
                <a:lnTo>
                  <a:pt x="4551" y="13651"/>
                </a:lnTo>
                <a:lnTo>
                  <a:pt x="4575" y="13724"/>
                </a:lnTo>
                <a:lnTo>
                  <a:pt x="4672" y="13821"/>
                </a:lnTo>
                <a:lnTo>
                  <a:pt x="4916" y="13967"/>
                </a:lnTo>
                <a:lnTo>
                  <a:pt x="5135" y="14113"/>
                </a:lnTo>
                <a:lnTo>
                  <a:pt x="4989" y="14283"/>
                </a:lnTo>
                <a:lnTo>
                  <a:pt x="4940" y="14210"/>
                </a:lnTo>
                <a:lnTo>
                  <a:pt x="4891" y="14137"/>
                </a:lnTo>
                <a:lnTo>
                  <a:pt x="4843" y="14113"/>
                </a:lnTo>
                <a:lnTo>
                  <a:pt x="4794" y="14113"/>
                </a:lnTo>
                <a:lnTo>
                  <a:pt x="4672" y="14089"/>
                </a:lnTo>
                <a:lnTo>
                  <a:pt x="4526" y="14064"/>
                </a:lnTo>
                <a:lnTo>
                  <a:pt x="4380" y="13991"/>
                </a:lnTo>
                <a:lnTo>
                  <a:pt x="4259" y="13918"/>
                </a:lnTo>
                <a:lnTo>
                  <a:pt x="4137" y="13821"/>
                </a:lnTo>
                <a:lnTo>
                  <a:pt x="4015" y="13748"/>
                </a:lnTo>
                <a:lnTo>
                  <a:pt x="3894" y="13699"/>
                </a:lnTo>
                <a:lnTo>
                  <a:pt x="3821" y="13699"/>
                </a:lnTo>
                <a:lnTo>
                  <a:pt x="3796" y="13724"/>
                </a:lnTo>
                <a:lnTo>
                  <a:pt x="3772" y="13772"/>
                </a:lnTo>
                <a:lnTo>
                  <a:pt x="3772" y="13870"/>
                </a:lnTo>
                <a:lnTo>
                  <a:pt x="3796" y="13943"/>
                </a:lnTo>
                <a:lnTo>
                  <a:pt x="3845" y="14040"/>
                </a:lnTo>
                <a:lnTo>
                  <a:pt x="3894" y="14113"/>
                </a:lnTo>
                <a:lnTo>
                  <a:pt x="4015" y="14235"/>
                </a:lnTo>
                <a:lnTo>
                  <a:pt x="4186" y="14332"/>
                </a:lnTo>
                <a:lnTo>
                  <a:pt x="4307" y="14405"/>
                </a:lnTo>
                <a:lnTo>
                  <a:pt x="4453" y="14478"/>
                </a:lnTo>
                <a:lnTo>
                  <a:pt x="4599" y="14502"/>
                </a:lnTo>
                <a:lnTo>
                  <a:pt x="4745" y="14502"/>
                </a:lnTo>
                <a:lnTo>
                  <a:pt x="4380" y="14819"/>
                </a:lnTo>
                <a:lnTo>
                  <a:pt x="4356" y="14746"/>
                </a:lnTo>
                <a:lnTo>
                  <a:pt x="4307" y="14697"/>
                </a:lnTo>
                <a:lnTo>
                  <a:pt x="4259" y="14673"/>
                </a:lnTo>
                <a:lnTo>
                  <a:pt x="4186" y="14648"/>
                </a:lnTo>
                <a:lnTo>
                  <a:pt x="4088" y="14648"/>
                </a:lnTo>
                <a:lnTo>
                  <a:pt x="3991" y="14600"/>
                </a:lnTo>
                <a:lnTo>
                  <a:pt x="3845" y="14502"/>
                </a:lnTo>
                <a:lnTo>
                  <a:pt x="3675" y="14356"/>
                </a:lnTo>
                <a:lnTo>
                  <a:pt x="3626" y="14332"/>
                </a:lnTo>
                <a:lnTo>
                  <a:pt x="3577" y="14308"/>
                </a:lnTo>
                <a:lnTo>
                  <a:pt x="3529" y="14283"/>
                </a:lnTo>
                <a:lnTo>
                  <a:pt x="3480" y="14259"/>
                </a:lnTo>
                <a:lnTo>
                  <a:pt x="3431" y="14259"/>
                </a:lnTo>
                <a:lnTo>
                  <a:pt x="3407" y="14283"/>
                </a:lnTo>
                <a:lnTo>
                  <a:pt x="3383" y="14405"/>
                </a:lnTo>
                <a:lnTo>
                  <a:pt x="3358" y="14478"/>
                </a:lnTo>
                <a:lnTo>
                  <a:pt x="3383" y="14551"/>
                </a:lnTo>
                <a:lnTo>
                  <a:pt x="3407" y="14624"/>
                </a:lnTo>
                <a:lnTo>
                  <a:pt x="3456" y="14697"/>
                </a:lnTo>
                <a:lnTo>
                  <a:pt x="3577" y="14819"/>
                </a:lnTo>
                <a:lnTo>
                  <a:pt x="3675" y="14916"/>
                </a:lnTo>
                <a:lnTo>
                  <a:pt x="3772" y="14989"/>
                </a:lnTo>
                <a:lnTo>
                  <a:pt x="3894" y="15038"/>
                </a:lnTo>
                <a:lnTo>
                  <a:pt x="4015" y="15086"/>
                </a:lnTo>
                <a:lnTo>
                  <a:pt x="3796" y="15208"/>
                </a:lnTo>
                <a:lnTo>
                  <a:pt x="3748" y="15159"/>
                </a:lnTo>
                <a:lnTo>
                  <a:pt x="3529" y="14989"/>
                </a:lnTo>
                <a:lnTo>
                  <a:pt x="3310" y="14819"/>
                </a:lnTo>
                <a:lnTo>
                  <a:pt x="2920" y="14429"/>
                </a:lnTo>
                <a:lnTo>
                  <a:pt x="2555" y="14064"/>
                </a:lnTo>
                <a:lnTo>
                  <a:pt x="2385" y="13845"/>
                </a:lnTo>
                <a:lnTo>
                  <a:pt x="2239" y="13626"/>
                </a:lnTo>
                <a:lnTo>
                  <a:pt x="2409" y="13456"/>
                </a:lnTo>
                <a:lnTo>
                  <a:pt x="2555" y="13237"/>
                </a:lnTo>
                <a:lnTo>
                  <a:pt x="2799" y="12848"/>
                </a:lnTo>
                <a:lnTo>
                  <a:pt x="3212" y="12312"/>
                </a:lnTo>
                <a:lnTo>
                  <a:pt x="3626" y="11801"/>
                </a:lnTo>
                <a:lnTo>
                  <a:pt x="3626" y="11777"/>
                </a:lnTo>
                <a:lnTo>
                  <a:pt x="3723" y="11704"/>
                </a:lnTo>
                <a:lnTo>
                  <a:pt x="3748" y="11607"/>
                </a:lnTo>
                <a:lnTo>
                  <a:pt x="3772" y="11558"/>
                </a:lnTo>
                <a:lnTo>
                  <a:pt x="3748" y="11485"/>
                </a:lnTo>
                <a:lnTo>
                  <a:pt x="3723" y="11436"/>
                </a:lnTo>
                <a:lnTo>
                  <a:pt x="3675" y="11388"/>
                </a:lnTo>
                <a:lnTo>
                  <a:pt x="3529" y="11266"/>
                </a:lnTo>
                <a:lnTo>
                  <a:pt x="3407" y="11096"/>
                </a:lnTo>
                <a:lnTo>
                  <a:pt x="3164" y="10779"/>
                </a:lnTo>
                <a:lnTo>
                  <a:pt x="3018" y="10536"/>
                </a:lnTo>
                <a:lnTo>
                  <a:pt x="3018" y="10463"/>
                </a:lnTo>
                <a:lnTo>
                  <a:pt x="2993" y="10366"/>
                </a:lnTo>
                <a:lnTo>
                  <a:pt x="2945" y="10293"/>
                </a:lnTo>
                <a:lnTo>
                  <a:pt x="2872" y="10244"/>
                </a:lnTo>
                <a:lnTo>
                  <a:pt x="2774" y="10220"/>
                </a:lnTo>
                <a:lnTo>
                  <a:pt x="1704" y="10122"/>
                </a:lnTo>
                <a:lnTo>
                  <a:pt x="1144" y="10074"/>
                </a:lnTo>
                <a:lnTo>
                  <a:pt x="876" y="10025"/>
                </a:lnTo>
                <a:lnTo>
                  <a:pt x="633" y="9952"/>
                </a:lnTo>
                <a:lnTo>
                  <a:pt x="633" y="9830"/>
                </a:lnTo>
                <a:lnTo>
                  <a:pt x="609" y="9709"/>
                </a:lnTo>
                <a:lnTo>
                  <a:pt x="584" y="9587"/>
                </a:lnTo>
                <a:lnTo>
                  <a:pt x="560" y="9441"/>
                </a:lnTo>
                <a:lnTo>
                  <a:pt x="536" y="9052"/>
                </a:lnTo>
                <a:lnTo>
                  <a:pt x="560" y="8638"/>
                </a:lnTo>
                <a:lnTo>
                  <a:pt x="584" y="8395"/>
                </a:lnTo>
                <a:lnTo>
                  <a:pt x="609" y="8127"/>
                </a:lnTo>
                <a:lnTo>
                  <a:pt x="633" y="7835"/>
                </a:lnTo>
                <a:lnTo>
                  <a:pt x="633" y="7689"/>
                </a:lnTo>
                <a:lnTo>
                  <a:pt x="609" y="7567"/>
                </a:lnTo>
                <a:lnTo>
                  <a:pt x="803" y="7519"/>
                </a:lnTo>
                <a:lnTo>
                  <a:pt x="1217" y="7421"/>
                </a:lnTo>
                <a:lnTo>
                  <a:pt x="1095" y="7592"/>
                </a:lnTo>
                <a:lnTo>
                  <a:pt x="998" y="7762"/>
                </a:lnTo>
                <a:lnTo>
                  <a:pt x="876" y="8103"/>
                </a:lnTo>
                <a:lnTo>
                  <a:pt x="876" y="8151"/>
                </a:lnTo>
                <a:lnTo>
                  <a:pt x="876" y="8224"/>
                </a:lnTo>
                <a:lnTo>
                  <a:pt x="901" y="8273"/>
                </a:lnTo>
                <a:lnTo>
                  <a:pt x="925" y="8297"/>
                </a:lnTo>
                <a:lnTo>
                  <a:pt x="1022" y="8370"/>
                </a:lnTo>
                <a:lnTo>
                  <a:pt x="1144" y="8370"/>
                </a:lnTo>
                <a:lnTo>
                  <a:pt x="1193" y="8346"/>
                </a:lnTo>
                <a:lnTo>
                  <a:pt x="1217" y="8297"/>
                </a:lnTo>
                <a:lnTo>
                  <a:pt x="1290" y="8224"/>
                </a:lnTo>
                <a:lnTo>
                  <a:pt x="1363" y="7981"/>
                </a:lnTo>
                <a:lnTo>
                  <a:pt x="1460" y="7738"/>
                </a:lnTo>
                <a:lnTo>
                  <a:pt x="1558" y="7543"/>
                </a:lnTo>
                <a:lnTo>
                  <a:pt x="1655" y="7348"/>
                </a:lnTo>
                <a:lnTo>
                  <a:pt x="1850" y="7348"/>
                </a:lnTo>
                <a:lnTo>
                  <a:pt x="1752" y="7519"/>
                </a:lnTo>
                <a:lnTo>
                  <a:pt x="1655" y="7689"/>
                </a:lnTo>
                <a:lnTo>
                  <a:pt x="1606" y="7884"/>
                </a:lnTo>
                <a:lnTo>
                  <a:pt x="1558" y="8054"/>
                </a:lnTo>
                <a:lnTo>
                  <a:pt x="1558" y="8127"/>
                </a:lnTo>
                <a:lnTo>
                  <a:pt x="1558" y="8176"/>
                </a:lnTo>
                <a:lnTo>
                  <a:pt x="1606" y="8224"/>
                </a:lnTo>
                <a:lnTo>
                  <a:pt x="1655" y="8273"/>
                </a:lnTo>
                <a:lnTo>
                  <a:pt x="1728" y="8322"/>
                </a:lnTo>
                <a:lnTo>
                  <a:pt x="1801" y="8297"/>
                </a:lnTo>
                <a:lnTo>
                  <a:pt x="1898" y="8249"/>
                </a:lnTo>
                <a:lnTo>
                  <a:pt x="1923" y="8200"/>
                </a:lnTo>
                <a:lnTo>
                  <a:pt x="1947" y="8151"/>
                </a:lnTo>
                <a:lnTo>
                  <a:pt x="1996" y="7908"/>
                </a:lnTo>
                <a:lnTo>
                  <a:pt x="2093" y="7689"/>
                </a:lnTo>
                <a:lnTo>
                  <a:pt x="2166" y="7519"/>
                </a:lnTo>
                <a:lnTo>
                  <a:pt x="2239" y="7324"/>
                </a:lnTo>
                <a:lnTo>
                  <a:pt x="2409" y="7324"/>
                </a:lnTo>
                <a:lnTo>
                  <a:pt x="2361" y="7494"/>
                </a:lnTo>
                <a:lnTo>
                  <a:pt x="2239" y="7762"/>
                </a:lnTo>
                <a:lnTo>
                  <a:pt x="2215" y="7908"/>
                </a:lnTo>
                <a:lnTo>
                  <a:pt x="2190" y="8054"/>
                </a:lnTo>
                <a:lnTo>
                  <a:pt x="2215" y="8127"/>
                </a:lnTo>
                <a:lnTo>
                  <a:pt x="2239" y="8176"/>
                </a:lnTo>
                <a:lnTo>
                  <a:pt x="2288" y="8200"/>
                </a:lnTo>
                <a:lnTo>
                  <a:pt x="2336" y="8224"/>
                </a:lnTo>
                <a:lnTo>
                  <a:pt x="2385" y="8249"/>
                </a:lnTo>
                <a:lnTo>
                  <a:pt x="2434" y="8224"/>
                </a:lnTo>
                <a:lnTo>
                  <a:pt x="2482" y="8200"/>
                </a:lnTo>
                <a:lnTo>
                  <a:pt x="2507" y="8151"/>
                </a:lnTo>
                <a:lnTo>
                  <a:pt x="2555" y="8030"/>
                </a:lnTo>
                <a:lnTo>
                  <a:pt x="2580" y="7908"/>
                </a:lnTo>
                <a:lnTo>
                  <a:pt x="2628" y="7665"/>
                </a:lnTo>
                <a:lnTo>
                  <a:pt x="2677" y="7494"/>
                </a:lnTo>
                <a:lnTo>
                  <a:pt x="2701" y="7300"/>
                </a:lnTo>
                <a:lnTo>
                  <a:pt x="2847" y="7276"/>
                </a:lnTo>
                <a:lnTo>
                  <a:pt x="2920" y="7251"/>
                </a:lnTo>
                <a:lnTo>
                  <a:pt x="2969" y="7203"/>
                </a:lnTo>
                <a:lnTo>
                  <a:pt x="2993" y="7154"/>
                </a:lnTo>
                <a:lnTo>
                  <a:pt x="2993" y="7081"/>
                </a:lnTo>
                <a:lnTo>
                  <a:pt x="3042" y="7008"/>
                </a:lnTo>
                <a:lnTo>
                  <a:pt x="3066" y="6935"/>
                </a:lnTo>
                <a:lnTo>
                  <a:pt x="3066" y="6765"/>
                </a:lnTo>
                <a:lnTo>
                  <a:pt x="3115" y="6594"/>
                </a:lnTo>
                <a:lnTo>
                  <a:pt x="3212" y="6278"/>
                </a:lnTo>
                <a:lnTo>
                  <a:pt x="3456" y="5670"/>
                </a:lnTo>
                <a:lnTo>
                  <a:pt x="3553" y="5597"/>
                </a:lnTo>
                <a:lnTo>
                  <a:pt x="3602" y="5475"/>
                </a:lnTo>
                <a:lnTo>
                  <a:pt x="3602" y="5426"/>
                </a:lnTo>
                <a:lnTo>
                  <a:pt x="3602" y="5353"/>
                </a:lnTo>
                <a:lnTo>
                  <a:pt x="3577" y="5305"/>
                </a:lnTo>
                <a:lnTo>
                  <a:pt x="3529" y="5232"/>
                </a:lnTo>
                <a:lnTo>
                  <a:pt x="3139" y="4842"/>
                </a:lnTo>
                <a:lnTo>
                  <a:pt x="2799" y="4429"/>
                </a:lnTo>
                <a:lnTo>
                  <a:pt x="2434" y="4015"/>
                </a:lnTo>
                <a:lnTo>
                  <a:pt x="2069" y="3626"/>
                </a:lnTo>
                <a:lnTo>
                  <a:pt x="2263" y="3480"/>
                </a:lnTo>
                <a:lnTo>
                  <a:pt x="2458" y="3285"/>
                </a:lnTo>
                <a:lnTo>
                  <a:pt x="2799" y="2871"/>
                </a:lnTo>
                <a:lnTo>
                  <a:pt x="2993" y="2677"/>
                </a:lnTo>
                <a:lnTo>
                  <a:pt x="3164" y="2482"/>
                </a:lnTo>
                <a:lnTo>
                  <a:pt x="3383" y="2336"/>
                </a:lnTo>
                <a:lnTo>
                  <a:pt x="3504" y="2287"/>
                </a:lnTo>
                <a:lnTo>
                  <a:pt x="3626" y="2239"/>
                </a:lnTo>
                <a:lnTo>
                  <a:pt x="3723" y="2190"/>
                </a:lnTo>
                <a:lnTo>
                  <a:pt x="3577" y="2287"/>
                </a:lnTo>
                <a:lnTo>
                  <a:pt x="3431" y="2409"/>
                </a:lnTo>
                <a:lnTo>
                  <a:pt x="3261" y="2579"/>
                </a:lnTo>
                <a:lnTo>
                  <a:pt x="3188" y="2677"/>
                </a:lnTo>
                <a:lnTo>
                  <a:pt x="3139" y="2750"/>
                </a:lnTo>
                <a:lnTo>
                  <a:pt x="3091" y="2847"/>
                </a:lnTo>
                <a:lnTo>
                  <a:pt x="3091" y="2944"/>
                </a:lnTo>
                <a:lnTo>
                  <a:pt x="3115" y="3017"/>
                </a:lnTo>
                <a:lnTo>
                  <a:pt x="3164" y="3066"/>
                </a:lnTo>
                <a:lnTo>
                  <a:pt x="3212" y="3115"/>
                </a:lnTo>
                <a:lnTo>
                  <a:pt x="3310" y="3090"/>
                </a:lnTo>
                <a:lnTo>
                  <a:pt x="3383" y="3066"/>
                </a:lnTo>
                <a:lnTo>
                  <a:pt x="3431" y="3017"/>
                </a:lnTo>
                <a:lnTo>
                  <a:pt x="3553" y="2871"/>
                </a:lnTo>
                <a:lnTo>
                  <a:pt x="3675" y="2701"/>
                </a:lnTo>
                <a:lnTo>
                  <a:pt x="3845" y="2555"/>
                </a:lnTo>
                <a:lnTo>
                  <a:pt x="4064" y="2433"/>
                </a:lnTo>
                <a:lnTo>
                  <a:pt x="4161" y="2482"/>
                </a:lnTo>
                <a:lnTo>
                  <a:pt x="4015" y="2579"/>
                </a:lnTo>
                <a:lnTo>
                  <a:pt x="3894" y="2677"/>
                </a:lnTo>
                <a:lnTo>
                  <a:pt x="3772" y="2798"/>
                </a:lnTo>
                <a:lnTo>
                  <a:pt x="3650" y="2944"/>
                </a:lnTo>
                <a:lnTo>
                  <a:pt x="3602" y="3017"/>
                </a:lnTo>
                <a:lnTo>
                  <a:pt x="3577" y="3115"/>
                </a:lnTo>
                <a:lnTo>
                  <a:pt x="3553" y="3188"/>
                </a:lnTo>
                <a:lnTo>
                  <a:pt x="3553" y="3285"/>
                </a:lnTo>
                <a:lnTo>
                  <a:pt x="3577" y="3334"/>
                </a:lnTo>
                <a:lnTo>
                  <a:pt x="3602" y="3358"/>
                </a:lnTo>
                <a:lnTo>
                  <a:pt x="3675" y="3407"/>
                </a:lnTo>
                <a:lnTo>
                  <a:pt x="3772" y="3407"/>
                </a:lnTo>
                <a:lnTo>
                  <a:pt x="3869" y="3358"/>
                </a:lnTo>
                <a:lnTo>
                  <a:pt x="3942" y="3261"/>
                </a:lnTo>
                <a:lnTo>
                  <a:pt x="3991" y="3139"/>
                </a:lnTo>
                <a:lnTo>
                  <a:pt x="4088" y="3017"/>
                </a:lnTo>
                <a:lnTo>
                  <a:pt x="4210" y="2920"/>
                </a:lnTo>
                <a:lnTo>
                  <a:pt x="4453" y="2677"/>
                </a:lnTo>
                <a:lnTo>
                  <a:pt x="4551" y="2774"/>
                </a:lnTo>
                <a:lnTo>
                  <a:pt x="4697" y="2871"/>
                </a:lnTo>
                <a:lnTo>
                  <a:pt x="4453" y="3017"/>
                </a:lnTo>
                <a:lnTo>
                  <a:pt x="4259" y="3139"/>
                </a:lnTo>
                <a:lnTo>
                  <a:pt x="4064" y="3285"/>
                </a:lnTo>
                <a:lnTo>
                  <a:pt x="3894" y="3455"/>
                </a:lnTo>
                <a:lnTo>
                  <a:pt x="3845" y="3553"/>
                </a:lnTo>
                <a:lnTo>
                  <a:pt x="3796" y="3650"/>
                </a:lnTo>
                <a:lnTo>
                  <a:pt x="3796" y="3747"/>
                </a:lnTo>
                <a:lnTo>
                  <a:pt x="3821" y="3869"/>
                </a:lnTo>
                <a:lnTo>
                  <a:pt x="3894" y="3918"/>
                </a:lnTo>
                <a:lnTo>
                  <a:pt x="3967" y="3942"/>
                </a:lnTo>
                <a:lnTo>
                  <a:pt x="4064" y="3918"/>
                </a:lnTo>
                <a:lnTo>
                  <a:pt x="4088" y="3893"/>
                </a:lnTo>
                <a:lnTo>
                  <a:pt x="4113" y="3869"/>
                </a:lnTo>
                <a:lnTo>
                  <a:pt x="4210" y="3723"/>
                </a:lnTo>
                <a:lnTo>
                  <a:pt x="4307" y="3577"/>
                </a:lnTo>
                <a:lnTo>
                  <a:pt x="4429" y="3480"/>
                </a:lnTo>
                <a:lnTo>
                  <a:pt x="4575" y="3382"/>
                </a:lnTo>
                <a:lnTo>
                  <a:pt x="4794" y="3236"/>
                </a:lnTo>
                <a:lnTo>
                  <a:pt x="5013" y="3090"/>
                </a:lnTo>
                <a:lnTo>
                  <a:pt x="5305" y="3285"/>
                </a:lnTo>
                <a:lnTo>
                  <a:pt x="4989" y="3504"/>
                </a:lnTo>
                <a:lnTo>
                  <a:pt x="4843" y="3601"/>
                </a:lnTo>
                <a:lnTo>
                  <a:pt x="4697" y="3723"/>
                </a:lnTo>
                <a:lnTo>
                  <a:pt x="4551" y="3869"/>
                </a:lnTo>
                <a:lnTo>
                  <a:pt x="4526" y="3942"/>
                </a:lnTo>
                <a:lnTo>
                  <a:pt x="4502" y="4015"/>
                </a:lnTo>
                <a:lnTo>
                  <a:pt x="4526" y="4064"/>
                </a:lnTo>
                <a:lnTo>
                  <a:pt x="4551" y="4112"/>
                </a:lnTo>
                <a:lnTo>
                  <a:pt x="4599" y="4137"/>
                </a:lnTo>
                <a:lnTo>
                  <a:pt x="4672" y="4137"/>
                </a:lnTo>
                <a:lnTo>
                  <a:pt x="4721" y="4112"/>
                </a:lnTo>
                <a:lnTo>
                  <a:pt x="4770" y="4064"/>
                </a:lnTo>
                <a:lnTo>
                  <a:pt x="4867" y="3966"/>
                </a:lnTo>
                <a:lnTo>
                  <a:pt x="5013" y="3845"/>
                </a:lnTo>
                <a:lnTo>
                  <a:pt x="5183" y="3723"/>
                </a:lnTo>
                <a:lnTo>
                  <a:pt x="5354" y="3601"/>
                </a:lnTo>
                <a:lnTo>
                  <a:pt x="5548" y="3455"/>
                </a:lnTo>
                <a:lnTo>
                  <a:pt x="5597" y="3504"/>
                </a:lnTo>
                <a:lnTo>
                  <a:pt x="5694" y="3528"/>
                </a:lnTo>
                <a:lnTo>
                  <a:pt x="5767" y="3528"/>
                </a:lnTo>
                <a:lnTo>
                  <a:pt x="5840" y="3480"/>
                </a:lnTo>
                <a:lnTo>
                  <a:pt x="5889" y="3407"/>
                </a:lnTo>
                <a:lnTo>
                  <a:pt x="6181" y="3285"/>
                </a:lnTo>
                <a:lnTo>
                  <a:pt x="6449" y="3188"/>
                </a:lnTo>
                <a:lnTo>
                  <a:pt x="6765" y="3090"/>
                </a:lnTo>
                <a:lnTo>
                  <a:pt x="7033" y="3017"/>
                </a:lnTo>
                <a:lnTo>
                  <a:pt x="7106" y="2993"/>
                </a:lnTo>
                <a:lnTo>
                  <a:pt x="7154" y="2969"/>
                </a:lnTo>
                <a:lnTo>
                  <a:pt x="7203" y="2896"/>
                </a:lnTo>
                <a:lnTo>
                  <a:pt x="7227" y="2847"/>
                </a:lnTo>
                <a:lnTo>
                  <a:pt x="7276" y="2701"/>
                </a:lnTo>
                <a:lnTo>
                  <a:pt x="7325" y="2531"/>
                </a:lnTo>
                <a:lnTo>
                  <a:pt x="7373" y="2190"/>
                </a:lnTo>
                <a:lnTo>
                  <a:pt x="7398" y="1509"/>
                </a:lnTo>
                <a:lnTo>
                  <a:pt x="7495" y="998"/>
                </a:lnTo>
                <a:lnTo>
                  <a:pt x="7519" y="730"/>
                </a:lnTo>
                <a:lnTo>
                  <a:pt x="7519" y="608"/>
                </a:lnTo>
                <a:lnTo>
                  <a:pt x="7519" y="487"/>
                </a:lnTo>
                <a:close/>
                <a:moveTo>
                  <a:pt x="8030" y="0"/>
                </a:moveTo>
                <a:lnTo>
                  <a:pt x="7641" y="49"/>
                </a:lnTo>
                <a:lnTo>
                  <a:pt x="7471" y="73"/>
                </a:lnTo>
                <a:lnTo>
                  <a:pt x="7300" y="122"/>
                </a:lnTo>
                <a:lnTo>
                  <a:pt x="7252" y="146"/>
                </a:lnTo>
                <a:lnTo>
                  <a:pt x="7203" y="195"/>
                </a:lnTo>
                <a:lnTo>
                  <a:pt x="7179" y="243"/>
                </a:lnTo>
                <a:lnTo>
                  <a:pt x="7179" y="292"/>
                </a:lnTo>
                <a:lnTo>
                  <a:pt x="7106" y="414"/>
                </a:lnTo>
                <a:lnTo>
                  <a:pt x="7033" y="535"/>
                </a:lnTo>
                <a:lnTo>
                  <a:pt x="6984" y="681"/>
                </a:lnTo>
                <a:lnTo>
                  <a:pt x="6960" y="827"/>
                </a:lnTo>
                <a:lnTo>
                  <a:pt x="6935" y="1168"/>
                </a:lnTo>
                <a:lnTo>
                  <a:pt x="6887" y="1436"/>
                </a:lnTo>
                <a:lnTo>
                  <a:pt x="6789" y="2020"/>
                </a:lnTo>
                <a:lnTo>
                  <a:pt x="6765" y="2312"/>
                </a:lnTo>
                <a:lnTo>
                  <a:pt x="6765" y="2604"/>
                </a:lnTo>
                <a:lnTo>
                  <a:pt x="6497" y="2701"/>
                </a:lnTo>
                <a:lnTo>
                  <a:pt x="6230" y="2798"/>
                </a:lnTo>
                <a:lnTo>
                  <a:pt x="5719" y="3042"/>
                </a:lnTo>
                <a:lnTo>
                  <a:pt x="4770" y="2385"/>
                </a:lnTo>
                <a:lnTo>
                  <a:pt x="4551" y="2214"/>
                </a:lnTo>
                <a:lnTo>
                  <a:pt x="4283" y="2020"/>
                </a:lnTo>
                <a:lnTo>
                  <a:pt x="4113" y="1922"/>
                </a:lnTo>
                <a:lnTo>
                  <a:pt x="3967" y="1874"/>
                </a:lnTo>
                <a:lnTo>
                  <a:pt x="3845" y="1825"/>
                </a:lnTo>
                <a:lnTo>
                  <a:pt x="3699" y="1825"/>
                </a:lnTo>
                <a:lnTo>
                  <a:pt x="3626" y="1776"/>
                </a:lnTo>
                <a:lnTo>
                  <a:pt x="3553" y="1776"/>
                </a:lnTo>
                <a:lnTo>
                  <a:pt x="3504" y="1801"/>
                </a:lnTo>
                <a:lnTo>
                  <a:pt x="3358" y="1849"/>
                </a:lnTo>
                <a:lnTo>
                  <a:pt x="3237" y="1898"/>
                </a:lnTo>
                <a:lnTo>
                  <a:pt x="2993" y="2068"/>
                </a:lnTo>
                <a:lnTo>
                  <a:pt x="2774" y="2287"/>
                </a:lnTo>
                <a:lnTo>
                  <a:pt x="2580" y="2506"/>
                </a:lnTo>
                <a:lnTo>
                  <a:pt x="2117" y="2969"/>
                </a:lnTo>
                <a:lnTo>
                  <a:pt x="1923" y="3212"/>
                </a:lnTo>
                <a:lnTo>
                  <a:pt x="1728" y="3455"/>
                </a:lnTo>
                <a:lnTo>
                  <a:pt x="1655" y="3504"/>
                </a:lnTo>
                <a:lnTo>
                  <a:pt x="1606" y="3553"/>
                </a:lnTo>
                <a:lnTo>
                  <a:pt x="1582" y="3601"/>
                </a:lnTo>
                <a:lnTo>
                  <a:pt x="1606" y="3699"/>
                </a:lnTo>
                <a:lnTo>
                  <a:pt x="1728" y="3942"/>
                </a:lnTo>
                <a:lnTo>
                  <a:pt x="1898" y="4161"/>
                </a:lnTo>
                <a:lnTo>
                  <a:pt x="2263" y="4599"/>
                </a:lnTo>
                <a:lnTo>
                  <a:pt x="2628" y="5110"/>
                </a:lnTo>
                <a:lnTo>
                  <a:pt x="2847" y="5329"/>
                </a:lnTo>
                <a:lnTo>
                  <a:pt x="3066" y="5548"/>
                </a:lnTo>
                <a:lnTo>
                  <a:pt x="2969" y="5670"/>
                </a:lnTo>
                <a:lnTo>
                  <a:pt x="2920" y="5791"/>
                </a:lnTo>
                <a:lnTo>
                  <a:pt x="2799" y="6035"/>
                </a:lnTo>
                <a:lnTo>
                  <a:pt x="2653" y="6400"/>
                </a:lnTo>
                <a:lnTo>
                  <a:pt x="2604" y="6594"/>
                </a:lnTo>
                <a:lnTo>
                  <a:pt x="2580" y="6813"/>
                </a:lnTo>
                <a:lnTo>
                  <a:pt x="2288" y="6813"/>
                </a:lnTo>
                <a:lnTo>
                  <a:pt x="1971" y="6838"/>
                </a:lnTo>
                <a:lnTo>
                  <a:pt x="1387" y="6935"/>
                </a:lnTo>
                <a:lnTo>
                  <a:pt x="1144" y="6984"/>
                </a:lnTo>
                <a:lnTo>
                  <a:pt x="828" y="7057"/>
                </a:lnTo>
                <a:lnTo>
                  <a:pt x="682" y="7105"/>
                </a:lnTo>
                <a:lnTo>
                  <a:pt x="536" y="7178"/>
                </a:lnTo>
                <a:lnTo>
                  <a:pt x="438" y="7251"/>
                </a:lnTo>
                <a:lnTo>
                  <a:pt x="365" y="7348"/>
                </a:lnTo>
                <a:lnTo>
                  <a:pt x="292" y="7373"/>
                </a:lnTo>
                <a:lnTo>
                  <a:pt x="244" y="7397"/>
                </a:lnTo>
                <a:lnTo>
                  <a:pt x="195" y="7446"/>
                </a:lnTo>
                <a:lnTo>
                  <a:pt x="171" y="7494"/>
                </a:lnTo>
                <a:lnTo>
                  <a:pt x="122" y="7640"/>
                </a:lnTo>
                <a:lnTo>
                  <a:pt x="98" y="7932"/>
                </a:lnTo>
                <a:lnTo>
                  <a:pt x="25" y="8857"/>
                </a:lnTo>
                <a:lnTo>
                  <a:pt x="0" y="9149"/>
                </a:lnTo>
                <a:lnTo>
                  <a:pt x="25" y="9514"/>
                </a:lnTo>
                <a:lnTo>
                  <a:pt x="49" y="9709"/>
                </a:lnTo>
                <a:lnTo>
                  <a:pt x="98" y="9879"/>
                </a:lnTo>
                <a:lnTo>
                  <a:pt x="171" y="10001"/>
                </a:lnTo>
                <a:lnTo>
                  <a:pt x="219" y="10049"/>
                </a:lnTo>
                <a:lnTo>
                  <a:pt x="268" y="10098"/>
                </a:lnTo>
                <a:lnTo>
                  <a:pt x="268" y="10171"/>
                </a:lnTo>
                <a:lnTo>
                  <a:pt x="292" y="10220"/>
                </a:lnTo>
                <a:lnTo>
                  <a:pt x="317" y="10268"/>
                </a:lnTo>
                <a:lnTo>
                  <a:pt x="390" y="10317"/>
                </a:lnTo>
                <a:lnTo>
                  <a:pt x="633" y="10414"/>
                </a:lnTo>
                <a:lnTo>
                  <a:pt x="925" y="10487"/>
                </a:lnTo>
                <a:lnTo>
                  <a:pt x="1193" y="10560"/>
                </a:lnTo>
                <a:lnTo>
                  <a:pt x="1485" y="10609"/>
                </a:lnTo>
                <a:lnTo>
                  <a:pt x="2069" y="10658"/>
                </a:lnTo>
                <a:lnTo>
                  <a:pt x="2653" y="10706"/>
                </a:lnTo>
                <a:lnTo>
                  <a:pt x="2750" y="10877"/>
                </a:lnTo>
                <a:lnTo>
                  <a:pt x="2823" y="11047"/>
                </a:lnTo>
                <a:lnTo>
                  <a:pt x="3018" y="11363"/>
                </a:lnTo>
                <a:lnTo>
                  <a:pt x="3261" y="11655"/>
                </a:lnTo>
                <a:lnTo>
                  <a:pt x="3066" y="11850"/>
                </a:lnTo>
                <a:lnTo>
                  <a:pt x="2872" y="12045"/>
                </a:lnTo>
                <a:lnTo>
                  <a:pt x="2507" y="12483"/>
                </a:lnTo>
                <a:lnTo>
                  <a:pt x="2117" y="12994"/>
                </a:lnTo>
                <a:lnTo>
                  <a:pt x="1947" y="13213"/>
                </a:lnTo>
                <a:lnTo>
                  <a:pt x="1874" y="13334"/>
                </a:lnTo>
                <a:lnTo>
                  <a:pt x="1825" y="13456"/>
                </a:lnTo>
                <a:lnTo>
                  <a:pt x="1825" y="13553"/>
                </a:lnTo>
                <a:lnTo>
                  <a:pt x="1850" y="13626"/>
                </a:lnTo>
                <a:lnTo>
                  <a:pt x="1850" y="13748"/>
                </a:lnTo>
                <a:lnTo>
                  <a:pt x="1874" y="13894"/>
                </a:lnTo>
                <a:lnTo>
                  <a:pt x="1947" y="14016"/>
                </a:lnTo>
                <a:lnTo>
                  <a:pt x="2020" y="14162"/>
                </a:lnTo>
                <a:lnTo>
                  <a:pt x="2215" y="14381"/>
                </a:lnTo>
                <a:lnTo>
                  <a:pt x="2385" y="14600"/>
                </a:lnTo>
                <a:lnTo>
                  <a:pt x="2653" y="14867"/>
                </a:lnTo>
                <a:lnTo>
                  <a:pt x="2920" y="15135"/>
                </a:lnTo>
                <a:lnTo>
                  <a:pt x="3188" y="15378"/>
                </a:lnTo>
                <a:lnTo>
                  <a:pt x="3504" y="15597"/>
                </a:lnTo>
                <a:lnTo>
                  <a:pt x="3553" y="15646"/>
                </a:lnTo>
                <a:lnTo>
                  <a:pt x="3675" y="15646"/>
                </a:lnTo>
                <a:lnTo>
                  <a:pt x="3723" y="15621"/>
                </a:lnTo>
                <a:lnTo>
                  <a:pt x="3845" y="15646"/>
                </a:lnTo>
                <a:lnTo>
                  <a:pt x="3967" y="15621"/>
                </a:lnTo>
                <a:lnTo>
                  <a:pt x="4113" y="15573"/>
                </a:lnTo>
                <a:lnTo>
                  <a:pt x="4234" y="15524"/>
                </a:lnTo>
                <a:lnTo>
                  <a:pt x="4478" y="15378"/>
                </a:lnTo>
                <a:lnTo>
                  <a:pt x="4697" y="15232"/>
                </a:lnTo>
                <a:lnTo>
                  <a:pt x="4964" y="14989"/>
                </a:lnTo>
                <a:lnTo>
                  <a:pt x="5232" y="14746"/>
                </a:lnTo>
                <a:lnTo>
                  <a:pt x="5743" y="14210"/>
                </a:lnTo>
                <a:lnTo>
                  <a:pt x="5865" y="14308"/>
                </a:lnTo>
                <a:lnTo>
                  <a:pt x="5986" y="14381"/>
                </a:lnTo>
                <a:lnTo>
                  <a:pt x="6254" y="14502"/>
                </a:lnTo>
                <a:lnTo>
                  <a:pt x="6595" y="14648"/>
                </a:lnTo>
                <a:lnTo>
                  <a:pt x="6789" y="14697"/>
                </a:lnTo>
                <a:lnTo>
                  <a:pt x="6887" y="14721"/>
                </a:lnTo>
                <a:lnTo>
                  <a:pt x="6984" y="14721"/>
                </a:lnTo>
                <a:lnTo>
                  <a:pt x="7033" y="14940"/>
                </a:lnTo>
                <a:lnTo>
                  <a:pt x="7081" y="15135"/>
                </a:lnTo>
                <a:lnTo>
                  <a:pt x="7154" y="15573"/>
                </a:lnTo>
                <a:lnTo>
                  <a:pt x="7203" y="16035"/>
                </a:lnTo>
                <a:lnTo>
                  <a:pt x="7203" y="16278"/>
                </a:lnTo>
                <a:lnTo>
                  <a:pt x="7203" y="16546"/>
                </a:lnTo>
                <a:lnTo>
                  <a:pt x="7227" y="16692"/>
                </a:lnTo>
                <a:lnTo>
                  <a:pt x="7252" y="16814"/>
                </a:lnTo>
                <a:lnTo>
                  <a:pt x="7325" y="16911"/>
                </a:lnTo>
                <a:lnTo>
                  <a:pt x="7398" y="16984"/>
                </a:lnTo>
                <a:lnTo>
                  <a:pt x="7422" y="17008"/>
                </a:lnTo>
                <a:lnTo>
                  <a:pt x="7471" y="17057"/>
                </a:lnTo>
                <a:lnTo>
                  <a:pt x="7568" y="17130"/>
                </a:lnTo>
                <a:lnTo>
                  <a:pt x="7690" y="17179"/>
                </a:lnTo>
                <a:lnTo>
                  <a:pt x="7811" y="17203"/>
                </a:lnTo>
                <a:lnTo>
                  <a:pt x="7957" y="17227"/>
                </a:lnTo>
                <a:lnTo>
                  <a:pt x="8249" y="17227"/>
                </a:lnTo>
                <a:lnTo>
                  <a:pt x="8492" y="17203"/>
                </a:lnTo>
                <a:lnTo>
                  <a:pt x="9198" y="17179"/>
                </a:lnTo>
                <a:lnTo>
                  <a:pt x="9904" y="17154"/>
                </a:lnTo>
                <a:lnTo>
                  <a:pt x="10001" y="17130"/>
                </a:lnTo>
                <a:lnTo>
                  <a:pt x="10098" y="17081"/>
                </a:lnTo>
                <a:lnTo>
                  <a:pt x="10147" y="16984"/>
                </a:lnTo>
                <a:lnTo>
                  <a:pt x="10147" y="16887"/>
                </a:lnTo>
                <a:lnTo>
                  <a:pt x="10171" y="16862"/>
                </a:lnTo>
                <a:lnTo>
                  <a:pt x="10269" y="16741"/>
                </a:lnTo>
                <a:lnTo>
                  <a:pt x="10317" y="16619"/>
                </a:lnTo>
                <a:lnTo>
                  <a:pt x="10366" y="16473"/>
                </a:lnTo>
                <a:lnTo>
                  <a:pt x="10390" y="16327"/>
                </a:lnTo>
                <a:lnTo>
                  <a:pt x="10463" y="15719"/>
                </a:lnTo>
                <a:lnTo>
                  <a:pt x="10561" y="15159"/>
                </a:lnTo>
                <a:lnTo>
                  <a:pt x="10561" y="14892"/>
                </a:lnTo>
                <a:lnTo>
                  <a:pt x="10561" y="14600"/>
                </a:lnTo>
                <a:lnTo>
                  <a:pt x="10707" y="14624"/>
                </a:lnTo>
                <a:lnTo>
                  <a:pt x="10877" y="14600"/>
                </a:lnTo>
                <a:lnTo>
                  <a:pt x="11169" y="14527"/>
                </a:lnTo>
                <a:lnTo>
                  <a:pt x="11291" y="14502"/>
                </a:lnTo>
                <a:lnTo>
                  <a:pt x="11437" y="14429"/>
                </a:lnTo>
                <a:lnTo>
                  <a:pt x="11583" y="14356"/>
                </a:lnTo>
                <a:lnTo>
                  <a:pt x="11680" y="14235"/>
                </a:lnTo>
                <a:lnTo>
                  <a:pt x="11826" y="14405"/>
                </a:lnTo>
                <a:lnTo>
                  <a:pt x="11996" y="14527"/>
                </a:lnTo>
                <a:lnTo>
                  <a:pt x="12313" y="14770"/>
                </a:lnTo>
                <a:lnTo>
                  <a:pt x="12897" y="15208"/>
                </a:lnTo>
                <a:lnTo>
                  <a:pt x="13505" y="15621"/>
                </a:lnTo>
                <a:lnTo>
                  <a:pt x="13578" y="15646"/>
                </a:lnTo>
                <a:lnTo>
                  <a:pt x="13651" y="15670"/>
                </a:lnTo>
                <a:lnTo>
                  <a:pt x="13724" y="15646"/>
                </a:lnTo>
                <a:lnTo>
                  <a:pt x="13797" y="15621"/>
                </a:lnTo>
                <a:lnTo>
                  <a:pt x="13846" y="15597"/>
                </a:lnTo>
                <a:lnTo>
                  <a:pt x="13870" y="15524"/>
                </a:lnTo>
                <a:lnTo>
                  <a:pt x="13919" y="15476"/>
                </a:lnTo>
                <a:lnTo>
                  <a:pt x="13919" y="15403"/>
                </a:lnTo>
                <a:lnTo>
                  <a:pt x="14138" y="15232"/>
                </a:lnTo>
                <a:lnTo>
                  <a:pt x="14332" y="15038"/>
                </a:lnTo>
                <a:lnTo>
                  <a:pt x="14722" y="14624"/>
                </a:lnTo>
                <a:lnTo>
                  <a:pt x="15208" y="14162"/>
                </a:lnTo>
                <a:lnTo>
                  <a:pt x="15427" y="13894"/>
                </a:lnTo>
                <a:lnTo>
                  <a:pt x="15622" y="13651"/>
                </a:lnTo>
                <a:lnTo>
                  <a:pt x="15671" y="13553"/>
                </a:lnTo>
                <a:lnTo>
                  <a:pt x="15671" y="13480"/>
                </a:lnTo>
                <a:lnTo>
                  <a:pt x="15695" y="13383"/>
                </a:lnTo>
                <a:lnTo>
                  <a:pt x="15671" y="13261"/>
                </a:lnTo>
                <a:lnTo>
                  <a:pt x="15500" y="12969"/>
                </a:lnTo>
                <a:lnTo>
                  <a:pt x="15330" y="12702"/>
                </a:lnTo>
                <a:lnTo>
                  <a:pt x="14941" y="12191"/>
                </a:lnTo>
                <a:lnTo>
                  <a:pt x="14795" y="11996"/>
                </a:lnTo>
                <a:lnTo>
                  <a:pt x="14649" y="11801"/>
                </a:lnTo>
                <a:lnTo>
                  <a:pt x="14454" y="11655"/>
                </a:lnTo>
                <a:lnTo>
                  <a:pt x="14259" y="11509"/>
                </a:lnTo>
                <a:lnTo>
                  <a:pt x="14430" y="11266"/>
                </a:lnTo>
                <a:lnTo>
                  <a:pt x="14576" y="10998"/>
                </a:lnTo>
                <a:lnTo>
                  <a:pt x="14673" y="10706"/>
                </a:lnTo>
                <a:lnTo>
                  <a:pt x="14722" y="10414"/>
                </a:lnTo>
                <a:lnTo>
                  <a:pt x="14843" y="10463"/>
                </a:lnTo>
                <a:lnTo>
                  <a:pt x="14965" y="10463"/>
                </a:lnTo>
                <a:lnTo>
                  <a:pt x="15257" y="10487"/>
                </a:lnTo>
                <a:lnTo>
                  <a:pt x="15768" y="10439"/>
                </a:lnTo>
                <a:lnTo>
                  <a:pt x="16352" y="10414"/>
                </a:lnTo>
                <a:lnTo>
                  <a:pt x="16619" y="10390"/>
                </a:lnTo>
                <a:lnTo>
                  <a:pt x="16911" y="10366"/>
                </a:lnTo>
                <a:lnTo>
                  <a:pt x="16984" y="10341"/>
                </a:lnTo>
                <a:lnTo>
                  <a:pt x="17057" y="10293"/>
                </a:lnTo>
                <a:lnTo>
                  <a:pt x="17082" y="10220"/>
                </a:lnTo>
                <a:lnTo>
                  <a:pt x="17106" y="10171"/>
                </a:lnTo>
                <a:lnTo>
                  <a:pt x="17179" y="10122"/>
                </a:lnTo>
                <a:lnTo>
                  <a:pt x="17252" y="10074"/>
                </a:lnTo>
                <a:lnTo>
                  <a:pt x="17301" y="10001"/>
                </a:lnTo>
                <a:lnTo>
                  <a:pt x="17301" y="9928"/>
                </a:lnTo>
                <a:lnTo>
                  <a:pt x="17301" y="8784"/>
                </a:lnTo>
                <a:lnTo>
                  <a:pt x="17301" y="8224"/>
                </a:lnTo>
                <a:lnTo>
                  <a:pt x="17252" y="7665"/>
                </a:lnTo>
                <a:lnTo>
                  <a:pt x="17228" y="7567"/>
                </a:lnTo>
                <a:lnTo>
                  <a:pt x="17155" y="7519"/>
                </a:lnTo>
                <a:lnTo>
                  <a:pt x="17082" y="7470"/>
                </a:lnTo>
                <a:lnTo>
                  <a:pt x="17009" y="7446"/>
                </a:lnTo>
                <a:lnTo>
                  <a:pt x="16960" y="7300"/>
                </a:lnTo>
                <a:lnTo>
                  <a:pt x="16863" y="7203"/>
                </a:lnTo>
                <a:lnTo>
                  <a:pt x="16741" y="7130"/>
                </a:lnTo>
                <a:lnTo>
                  <a:pt x="16619" y="7057"/>
                </a:lnTo>
                <a:lnTo>
                  <a:pt x="16473" y="7008"/>
                </a:lnTo>
                <a:lnTo>
                  <a:pt x="16303" y="6984"/>
                </a:lnTo>
                <a:lnTo>
                  <a:pt x="16035" y="6935"/>
                </a:lnTo>
                <a:lnTo>
                  <a:pt x="15427" y="6862"/>
                </a:lnTo>
                <a:lnTo>
                  <a:pt x="15087" y="6838"/>
                </a:lnTo>
                <a:lnTo>
                  <a:pt x="14795" y="6838"/>
                </a:lnTo>
                <a:lnTo>
                  <a:pt x="14770" y="6667"/>
                </a:lnTo>
                <a:lnTo>
                  <a:pt x="14770" y="6521"/>
                </a:lnTo>
                <a:lnTo>
                  <a:pt x="14697" y="6181"/>
                </a:lnTo>
                <a:lnTo>
                  <a:pt x="14673" y="6010"/>
                </a:lnTo>
                <a:lnTo>
                  <a:pt x="14600" y="5816"/>
                </a:lnTo>
                <a:lnTo>
                  <a:pt x="14527" y="5621"/>
                </a:lnTo>
                <a:lnTo>
                  <a:pt x="14430" y="5451"/>
                </a:lnTo>
                <a:lnTo>
                  <a:pt x="14576" y="5256"/>
                </a:lnTo>
                <a:lnTo>
                  <a:pt x="14697" y="5086"/>
                </a:lnTo>
                <a:lnTo>
                  <a:pt x="15111" y="4477"/>
                </a:lnTo>
                <a:lnTo>
                  <a:pt x="15354" y="4185"/>
                </a:lnTo>
                <a:lnTo>
                  <a:pt x="15598" y="3893"/>
                </a:lnTo>
                <a:lnTo>
                  <a:pt x="15646" y="3845"/>
                </a:lnTo>
                <a:lnTo>
                  <a:pt x="15671" y="3796"/>
                </a:lnTo>
                <a:lnTo>
                  <a:pt x="15671" y="3723"/>
                </a:lnTo>
                <a:lnTo>
                  <a:pt x="15671" y="3650"/>
                </a:lnTo>
                <a:lnTo>
                  <a:pt x="15646" y="3601"/>
                </a:lnTo>
                <a:lnTo>
                  <a:pt x="15646" y="3528"/>
                </a:lnTo>
                <a:lnTo>
                  <a:pt x="15646" y="3431"/>
                </a:lnTo>
                <a:lnTo>
                  <a:pt x="15622" y="3382"/>
                </a:lnTo>
                <a:lnTo>
                  <a:pt x="15549" y="3236"/>
                </a:lnTo>
                <a:lnTo>
                  <a:pt x="15354" y="2993"/>
                </a:lnTo>
                <a:lnTo>
                  <a:pt x="15062" y="2677"/>
                </a:lnTo>
                <a:lnTo>
                  <a:pt x="14746" y="2385"/>
                </a:lnTo>
                <a:lnTo>
                  <a:pt x="14503" y="2190"/>
                </a:lnTo>
                <a:lnTo>
                  <a:pt x="14235" y="1971"/>
                </a:lnTo>
                <a:lnTo>
                  <a:pt x="14065" y="1874"/>
                </a:lnTo>
                <a:lnTo>
                  <a:pt x="13919" y="1825"/>
                </a:lnTo>
                <a:lnTo>
                  <a:pt x="13748" y="1801"/>
                </a:lnTo>
                <a:lnTo>
                  <a:pt x="13554" y="1801"/>
                </a:lnTo>
                <a:lnTo>
                  <a:pt x="13481" y="1825"/>
                </a:lnTo>
                <a:lnTo>
                  <a:pt x="13189" y="1971"/>
                </a:lnTo>
                <a:lnTo>
                  <a:pt x="12921" y="2117"/>
                </a:lnTo>
                <a:lnTo>
                  <a:pt x="12653" y="2312"/>
                </a:lnTo>
                <a:lnTo>
                  <a:pt x="12410" y="2506"/>
                </a:lnTo>
                <a:lnTo>
                  <a:pt x="12094" y="2725"/>
                </a:lnTo>
                <a:lnTo>
                  <a:pt x="11923" y="2847"/>
                </a:lnTo>
                <a:lnTo>
                  <a:pt x="11777" y="2993"/>
                </a:lnTo>
                <a:lnTo>
                  <a:pt x="11558" y="2847"/>
                </a:lnTo>
                <a:lnTo>
                  <a:pt x="11291" y="2750"/>
                </a:lnTo>
                <a:lnTo>
                  <a:pt x="11023" y="2652"/>
                </a:lnTo>
                <a:lnTo>
                  <a:pt x="10755" y="2628"/>
                </a:lnTo>
                <a:lnTo>
                  <a:pt x="10755" y="2604"/>
                </a:lnTo>
                <a:lnTo>
                  <a:pt x="10682" y="2458"/>
                </a:lnTo>
                <a:lnTo>
                  <a:pt x="10634" y="2287"/>
                </a:lnTo>
                <a:lnTo>
                  <a:pt x="10561" y="1922"/>
                </a:lnTo>
                <a:lnTo>
                  <a:pt x="10585" y="1922"/>
                </a:lnTo>
                <a:lnTo>
                  <a:pt x="10609" y="1874"/>
                </a:lnTo>
                <a:lnTo>
                  <a:pt x="10609" y="1825"/>
                </a:lnTo>
                <a:lnTo>
                  <a:pt x="10585" y="1752"/>
                </a:lnTo>
                <a:lnTo>
                  <a:pt x="10536" y="1703"/>
                </a:lnTo>
                <a:lnTo>
                  <a:pt x="10463" y="1095"/>
                </a:lnTo>
                <a:lnTo>
                  <a:pt x="10439" y="779"/>
                </a:lnTo>
                <a:lnTo>
                  <a:pt x="10366" y="487"/>
                </a:lnTo>
                <a:lnTo>
                  <a:pt x="10390" y="438"/>
                </a:lnTo>
                <a:lnTo>
                  <a:pt x="10415" y="389"/>
                </a:lnTo>
                <a:lnTo>
                  <a:pt x="10439" y="316"/>
                </a:lnTo>
                <a:lnTo>
                  <a:pt x="10415" y="268"/>
                </a:lnTo>
                <a:lnTo>
                  <a:pt x="10390" y="195"/>
                </a:lnTo>
                <a:lnTo>
                  <a:pt x="10342" y="146"/>
                </a:lnTo>
                <a:lnTo>
                  <a:pt x="10293" y="122"/>
                </a:lnTo>
                <a:lnTo>
                  <a:pt x="10196" y="97"/>
                </a:lnTo>
                <a:lnTo>
                  <a:pt x="9855" y="73"/>
                </a:lnTo>
                <a:lnTo>
                  <a:pt x="9490" y="49"/>
                </a:lnTo>
                <a:lnTo>
                  <a:pt x="8760" y="49"/>
                </a:lnTo>
                <a:lnTo>
                  <a:pt x="8395" y="24"/>
                </a:lnTo>
                <a:lnTo>
                  <a:pt x="8030" y="0"/>
                </a:lnTo>
                <a:close/>
              </a:path>
            </a:pathLst>
          </a:custGeom>
          <a:solidFill>
            <a:srgbClr val="92D050"/>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378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059479" y="1332996"/>
            <a:ext cx="4102745" cy="2803791"/>
          </a:xfrm>
        </p:spPr>
        <p:txBody>
          <a:bodyPr/>
          <a:lstStyle/>
          <a:p>
            <a:pPr>
              <a:spcBef>
                <a:spcPts val="0"/>
              </a:spcBef>
            </a:pPr>
            <a:r>
              <a:rPr lang="en-US" dirty="0" smtClean="0">
                <a:solidFill>
                  <a:schemeClr val="tx1"/>
                </a:solidFill>
                <a:latin typeface="Chivo Light" panose="020B0604020202020204" charset="0"/>
                <a:cs typeface="Arial" panose="020B0604020202020204" pitchFamily="34" charset="0"/>
              </a:rPr>
              <a:t>Organizations </a:t>
            </a:r>
            <a:r>
              <a:rPr lang="en-US" dirty="0">
                <a:solidFill>
                  <a:schemeClr val="tx1"/>
                </a:solidFill>
                <a:latin typeface="Chivo Light" panose="020B0604020202020204" charset="0"/>
                <a:cs typeface="Arial" panose="020B0604020202020204" pitchFamily="34" charset="0"/>
              </a:rPr>
              <a:t>must use their own documented procurement procedures (that comply with all applicable regulations).</a:t>
            </a:r>
          </a:p>
          <a:p>
            <a:pPr marL="0" indent="0">
              <a:spcBef>
                <a:spcPts val="0"/>
              </a:spcBef>
            </a:pPr>
            <a:r>
              <a:rPr lang="en-US" dirty="0">
                <a:solidFill>
                  <a:schemeClr val="tx1"/>
                </a:solidFill>
                <a:latin typeface="Chivo Light" panose="020B0604020202020204" charset="0"/>
                <a:cs typeface="Arial" panose="020B0604020202020204" pitchFamily="34" charset="0"/>
              </a:rPr>
              <a:t> </a:t>
            </a:r>
          </a:p>
          <a:p>
            <a:pPr>
              <a:spcBef>
                <a:spcPts val="0"/>
              </a:spcBef>
            </a:pPr>
            <a:r>
              <a:rPr lang="en-US" dirty="0">
                <a:solidFill>
                  <a:schemeClr val="tx1"/>
                </a:solidFill>
                <a:latin typeface="Chivo Light" panose="020B0604020202020204" charset="0"/>
                <a:cs typeface="Arial" panose="020B0604020202020204" pitchFamily="34" charset="0"/>
              </a:rPr>
              <a:t>W</a:t>
            </a:r>
            <a:r>
              <a:rPr lang="en-US" dirty="0" smtClean="0">
                <a:solidFill>
                  <a:schemeClr val="tx1"/>
                </a:solidFill>
                <a:latin typeface="Chivo Light" panose="020B0604020202020204" charset="0"/>
                <a:cs typeface="Arial" panose="020B0604020202020204" pitchFamily="34" charset="0"/>
              </a:rPr>
              <a:t>ritten </a:t>
            </a:r>
            <a:r>
              <a:rPr lang="en-US" dirty="0">
                <a:solidFill>
                  <a:schemeClr val="tx1"/>
                </a:solidFill>
                <a:latin typeface="Chivo Light" panose="020B0604020202020204" charset="0"/>
                <a:cs typeface="Arial" panose="020B0604020202020204" pitchFamily="34" charset="0"/>
              </a:rPr>
              <a:t>procedures </a:t>
            </a:r>
            <a:r>
              <a:rPr lang="en-US" dirty="0" smtClean="0">
                <a:solidFill>
                  <a:schemeClr val="tx1"/>
                </a:solidFill>
                <a:latin typeface="Chivo Light" panose="020B0604020202020204" charset="0"/>
                <a:cs typeface="Arial" panose="020B0604020202020204" pitchFamily="34" charset="0"/>
              </a:rPr>
              <a:t>should match </a:t>
            </a:r>
            <a:r>
              <a:rPr lang="en-US" dirty="0">
                <a:solidFill>
                  <a:schemeClr val="tx1"/>
                </a:solidFill>
                <a:latin typeface="Chivo Light" panose="020B0604020202020204" charset="0"/>
                <a:cs typeface="Arial" panose="020B0604020202020204" pitchFamily="34" charset="0"/>
              </a:rPr>
              <a:t>actual procedures and practices.</a:t>
            </a:r>
          </a:p>
          <a:p>
            <a:pPr>
              <a:spcBef>
                <a:spcPts val="0"/>
              </a:spcBef>
            </a:pPr>
            <a:endParaRPr lang="en-US" sz="1200" dirty="0">
              <a:solidFill>
                <a:schemeClr val="tx1"/>
              </a:solidFill>
              <a:latin typeface="Arial" panose="020B0604020202020204" pitchFamily="34" charset="0"/>
              <a:cs typeface="Arial" panose="020B0604020202020204" pitchFamily="34" charset="0"/>
            </a:endParaRPr>
          </a:p>
          <a:p>
            <a:endParaRPr lang="en-US" dirty="0">
              <a:solidFill>
                <a:schemeClr val="tx1"/>
              </a:solidFill>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pic>
        <p:nvPicPr>
          <p:cNvPr id="4" name="Picture 3"/>
          <p:cNvPicPr>
            <a:picLocks noChangeAspect="1"/>
          </p:cNvPicPr>
          <p:nvPr/>
        </p:nvPicPr>
        <p:blipFill>
          <a:blip r:embed="rId3"/>
          <a:stretch>
            <a:fillRect/>
          </a:stretch>
        </p:blipFill>
        <p:spPr>
          <a:xfrm>
            <a:off x="1578015" y="1332996"/>
            <a:ext cx="2238288" cy="2609341"/>
          </a:xfrm>
          <a:prstGeom prst="rect">
            <a:avLst/>
          </a:prstGeom>
          <a:solidFill>
            <a:schemeClr val="accent3">
              <a:lumMod val="60000"/>
              <a:lumOff val="40000"/>
            </a:schemeClr>
          </a:solidFill>
        </p:spPr>
      </p:pic>
      <p:sp>
        <p:nvSpPr>
          <p:cNvPr id="5" name="Title 4"/>
          <p:cNvSpPr txBox="1">
            <a:spLocks/>
          </p:cNvSpPr>
          <p:nvPr/>
        </p:nvSpPr>
        <p:spPr>
          <a:xfrm>
            <a:off x="1650278" y="626371"/>
            <a:ext cx="5576711" cy="628650"/>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smtClean="0">
                <a:solidFill>
                  <a:schemeClr val="accent1"/>
                </a:solidFill>
                <a:latin typeface="Shadows Into Light Two" panose="020B0604020202020204" charset="0"/>
                <a:cs typeface="Arial" panose="020B0604020202020204" pitchFamily="34" charset="0"/>
              </a:rPr>
              <a:t>Written Procurement Procedures</a:t>
            </a:r>
            <a:endParaRPr lang="en-US" sz="3200" b="1" dirty="0">
              <a:solidFill>
                <a:schemeClr val="accent1"/>
              </a:solidFill>
              <a:latin typeface="Shadows Into Light Two" panose="020B0604020202020204" charset="0"/>
              <a:cs typeface="Arial" panose="020B0604020202020204" pitchFamily="34" charset="0"/>
            </a:endParaRPr>
          </a:p>
        </p:txBody>
      </p:sp>
      <p:sp>
        <p:nvSpPr>
          <p:cNvPr id="6" name="Oval 5"/>
          <p:cNvSpPr/>
          <p:nvPr/>
        </p:nvSpPr>
        <p:spPr>
          <a:xfrm>
            <a:off x="1686506" y="3313289"/>
            <a:ext cx="2021305" cy="498929"/>
          </a:xfrm>
          <a:prstGeom prst="ellipse">
            <a:avLst/>
          </a:prstGeom>
          <a:noFill/>
          <a:ln>
            <a:solidFill>
              <a:srgbClr val="FFFF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3924794" y="3812218"/>
            <a:ext cx="513840" cy="3245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438634" y="3953685"/>
            <a:ext cx="3677446" cy="646331"/>
          </a:xfrm>
          <a:prstGeom prst="rect">
            <a:avLst/>
          </a:prstGeom>
          <a:noFill/>
        </p:spPr>
        <p:txBody>
          <a:bodyPr wrap="square" rtlCol="0">
            <a:spAutoFit/>
          </a:bodyPr>
          <a:lstStyle/>
          <a:p>
            <a:r>
              <a:rPr lang="en-US" sz="1800" dirty="0" smtClean="0">
                <a:solidFill>
                  <a:schemeClr val="accent3"/>
                </a:solidFill>
                <a:latin typeface="Shadows Into Light Two" panose="020B0604020202020204" charset="0"/>
              </a:rPr>
              <a:t>Series of actions that are done in a certain way or order</a:t>
            </a:r>
            <a:endParaRPr lang="en-US" sz="1800" dirty="0">
              <a:solidFill>
                <a:schemeClr val="accent3"/>
              </a:solidFill>
              <a:latin typeface="Shadows Into Light Two" panose="020B0604020202020204" charset="0"/>
            </a:endParaRPr>
          </a:p>
        </p:txBody>
      </p:sp>
    </p:spTree>
    <p:extLst>
      <p:ext uri="{BB962C8B-B14F-4D97-AF65-F5344CB8AC3E}">
        <p14:creationId xmlns:p14="http://schemas.microsoft.com/office/powerpoint/2010/main" val="421026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8000" t="-6000" b="-29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
        <p:nvSpPr>
          <p:cNvPr id="3" name="Title 2"/>
          <p:cNvSpPr>
            <a:spLocks noGrp="1"/>
          </p:cNvSpPr>
          <p:nvPr>
            <p:ph type="title"/>
          </p:nvPr>
        </p:nvSpPr>
        <p:spPr>
          <a:xfrm>
            <a:off x="381000" y="325717"/>
            <a:ext cx="3599700" cy="857400"/>
          </a:xfrm>
        </p:spPr>
        <p:txBody>
          <a:bodyPr/>
          <a:lstStyle/>
          <a:p>
            <a:r>
              <a:rPr lang="en-US" dirty="0" smtClean="0">
                <a:solidFill>
                  <a:schemeClr val="accent1"/>
                </a:solidFill>
              </a:rPr>
              <a:t>Written Procedure</a:t>
            </a:r>
            <a:endParaRPr lang="en-US" dirty="0">
              <a:solidFill>
                <a:schemeClr val="accent1"/>
              </a:solidFill>
            </a:endParaRPr>
          </a:p>
        </p:txBody>
      </p:sp>
      <p:sp>
        <p:nvSpPr>
          <p:cNvPr id="4" name="Text Placeholder 3"/>
          <p:cNvSpPr>
            <a:spLocks noGrp="1"/>
          </p:cNvSpPr>
          <p:nvPr>
            <p:ph type="body" idx="1"/>
          </p:nvPr>
        </p:nvSpPr>
        <p:spPr>
          <a:xfrm>
            <a:off x="349228" y="1056723"/>
            <a:ext cx="4212771" cy="3260207"/>
          </a:xfrm>
        </p:spPr>
        <p:txBody>
          <a:bodyPr/>
          <a:lstStyle/>
          <a:p>
            <a:pPr marL="76200" indent="0">
              <a:buNone/>
            </a:pPr>
            <a:r>
              <a:rPr lang="en-US" sz="1800" dirty="0" smtClean="0">
                <a:solidFill>
                  <a:schemeClr val="tx1"/>
                </a:solidFill>
              </a:rPr>
              <a:t>Standard:</a:t>
            </a:r>
          </a:p>
          <a:p>
            <a:r>
              <a:rPr lang="en-US" sz="1800" dirty="0" smtClean="0">
                <a:solidFill>
                  <a:schemeClr val="tx1"/>
                </a:solidFill>
              </a:rPr>
              <a:t>Arrive to work on time each day</a:t>
            </a:r>
          </a:p>
          <a:p>
            <a:pPr marL="76200" indent="0">
              <a:buNone/>
            </a:pPr>
            <a:endParaRPr lang="en-US" sz="800" dirty="0" smtClean="0">
              <a:solidFill>
                <a:schemeClr val="tx1"/>
              </a:solidFill>
            </a:endParaRPr>
          </a:p>
          <a:p>
            <a:pPr marL="76200" indent="0">
              <a:buNone/>
            </a:pPr>
            <a:r>
              <a:rPr lang="en-US" sz="1800" dirty="0" smtClean="0">
                <a:solidFill>
                  <a:schemeClr val="tx1"/>
                </a:solidFill>
              </a:rPr>
              <a:t>Written Procedures:</a:t>
            </a:r>
          </a:p>
          <a:p>
            <a:r>
              <a:rPr lang="en-US" sz="1800" dirty="0" smtClean="0">
                <a:solidFill>
                  <a:schemeClr val="tx1"/>
                </a:solidFill>
              </a:rPr>
              <a:t>Step 1: Set alarm an hour before work</a:t>
            </a:r>
          </a:p>
          <a:p>
            <a:r>
              <a:rPr lang="en-US" sz="1800" dirty="0" smtClean="0">
                <a:solidFill>
                  <a:schemeClr val="tx1"/>
                </a:solidFill>
              </a:rPr>
              <a:t>Step 2: Hit snooze button once</a:t>
            </a:r>
          </a:p>
          <a:p>
            <a:r>
              <a:rPr lang="en-US" sz="1800" dirty="0" smtClean="0">
                <a:solidFill>
                  <a:schemeClr val="tx1"/>
                </a:solidFill>
              </a:rPr>
              <a:t>Step 3: Get up, make coffee, shower, dress, pack lunch</a:t>
            </a:r>
          </a:p>
          <a:p>
            <a:r>
              <a:rPr lang="en-US" sz="1800" dirty="0" smtClean="0">
                <a:solidFill>
                  <a:schemeClr val="tx1"/>
                </a:solidFill>
              </a:rPr>
              <a:t>Step 4: Leave house 30 minutes before work starts</a:t>
            </a:r>
          </a:p>
          <a:p>
            <a:endParaRPr lang="en-US" dirty="0">
              <a:solidFill>
                <a:schemeClr val="tx1"/>
              </a:solidFill>
            </a:endParaRPr>
          </a:p>
        </p:txBody>
      </p:sp>
    </p:spTree>
    <p:extLst>
      <p:ext uri="{BB962C8B-B14F-4D97-AF65-F5344CB8AC3E}">
        <p14:creationId xmlns:p14="http://schemas.microsoft.com/office/powerpoint/2010/main" val="8231578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clrChange>
              <a:clrFrom>
                <a:srgbClr val="EDEDED"/>
              </a:clrFrom>
              <a:clrTo>
                <a:srgbClr val="EDEDED">
                  <a:alpha val="0"/>
                </a:srgbClr>
              </a:clrTo>
            </a:clrChange>
            <a:extLst>
              <a:ext uri="{28A0092B-C50C-407E-A947-70E740481C1C}">
                <a14:useLocalDpi xmlns:a14="http://schemas.microsoft.com/office/drawing/2010/main" val="0"/>
              </a:ext>
            </a:extLst>
          </a:blip>
          <a:stretch>
            <a:fillRect/>
          </a:stretch>
        </p:blipFill>
        <p:spPr>
          <a:xfrm rot="20835289" flipH="1">
            <a:off x="6230499" y="2078014"/>
            <a:ext cx="1389502" cy="590538"/>
          </a:xfrm>
          <a:prstGeom prst="rect">
            <a:avLst/>
          </a:prstGeom>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
        <p:nvSpPr>
          <p:cNvPr id="3" name="TextBox 2"/>
          <p:cNvSpPr txBox="1"/>
          <p:nvPr/>
        </p:nvSpPr>
        <p:spPr>
          <a:xfrm rot="16200000">
            <a:off x="-404884" y="2120766"/>
            <a:ext cx="3860801" cy="707886"/>
          </a:xfrm>
          <a:prstGeom prst="rect">
            <a:avLst/>
          </a:prstGeom>
          <a:noFill/>
        </p:spPr>
        <p:txBody>
          <a:bodyPr wrap="square" rtlCol="0">
            <a:spAutoFit/>
          </a:bodyPr>
          <a:lstStyle/>
          <a:p>
            <a:r>
              <a:rPr lang="en-US" sz="4000" b="1" dirty="0" smtClean="0">
                <a:solidFill>
                  <a:srgbClr val="FFC000"/>
                </a:solidFill>
                <a:effectLst>
                  <a:outerShdw blurRad="38100" dist="38100" dir="2700000" algn="tl">
                    <a:srgbClr val="000000">
                      <a:alpha val="43137"/>
                    </a:srgbClr>
                  </a:outerShdw>
                </a:effectLst>
                <a:latin typeface="Shadows Into Light Two" panose="020B0604020202020204" charset="0"/>
              </a:rPr>
              <a:t>Written Procedure</a:t>
            </a:r>
            <a:endParaRPr lang="en-US" sz="4000" b="1" dirty="0">
              <a:solidFill>
                <a:srgbClr val="FFC000"/>
              </a:solidFill>
              <a:effectLst>
                <a:outerShdw blurRad="38100" dist="38100" dir="2700000" algn="tl">
                  <a:srgbClr val="000000">
                    <a:alpha val="43137"/>
                  </a:srgbClr>
                </a:outerShdw>
              </a:effectLst>
              <a:latin typeface="Shadows Into Light Two" panose="020B0604020202020204" charset="0"/>
            </a:endParaRPr>
          </a:p>
        </p:txBody>
      </p:sp>
      <p:graphicFrame>
        <p:nvGraphicFramePr>
          <p:cNvPr id="6" name="Diagram 5"/>
          <p:cNvGraphicFramePr/>
          <p:nvPr>
            <p:extLst>
              <p:ext uri="{D42A27DB-BD31-4B8C-83A1-F6EECF244321}">
                <p14:modId xmlns:p14="http://schemas.microsoft.com/office/powerpoint/2010/main" val="256306364"/>
              </p:ext>
            </p:extLst>
          </p:nvPr>
        </p:nvGraphicFramePr>
        <p:xfrm>
          <a:off x="1879460" y="544308"/>
          <a:ext cx="5243689" cy="3957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Google Shape;617;p40"/>
          <p:cNvSpPr/>
          <p:nvPr/>
        </p:nvSpPr>
        <p:spPr>
          <a:xfrm>
            <a:off x="7402435" y="1004711"/>
            <a:ext cx="1060401" cy="1044685"/>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bg2"/>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11592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51979"/>
            <a:ext cx="4437600" cy="1159800"/>
          </a:xfrm>
        </p:spPr>
        <p:txBody>
          <a:bodyPr/>
          <a:lstStyle/>
          <a:p>
            <a:r>
              <a:rPr lang="en-US" sz="2800" dirty="0" smtClean="0">
                <a:solidFill>
                  <a:schemeClr val="accent1"/>
                </a:solidFill>
              </a:rPr>
              <a:t>Code of Conduct and Procurement Procedures Checklist: </a:t>
            </a:r>
            <a:r>
              <a:rPr lang="en-US" sz="2800" dirty="0" smtClean="0">
                <a:solidFill>
                  <a:schemeClr val="accent3"/>
                </a:solidFill>
              </a:rPr>
              <a:t>Components</a:t>
            </a:r>
            <a:endParaRPr lang="en-US" sz="2800" dirty="0">
              <a:solidFill>
                <a:schemeClr val="accent3"/>
              </a:solidFill>
            </a:endParaRPr>
          </a:p>
        </p:txBody>
      </p:sp>
      <p:sp>
        <p:nvSpPr>
          <p:cNvPr id="3" name="Subtitle 2"/>
          <p:cNvSpPr>
            <a:spLocks noGrp="1"/>
          </p:cNvSpPr>
          <p:nvPr>
            <p:ph type="subTitle" idx="1"/>
          </p:nvPr>
        </p:nvSpPr>
        <p:spPr>
          <a:xfrm>
            <a:off x="685800" y="2208680"/>
            <a:ext cx="4437600" cy="784800"/>
          </a:xfrm>
        </p:spPr>
        <p:txBody>
          <a:bodyPr/>
          <a:lstStyle/>
          <a:p>
            <a:pPr marL="0" indent="0"/>
            <a:r>
              <a:rPr lang="en-US" dirty="0" smtClean="0">
                <a:solidFill>
                  <a:schemeClr val="tx1"/>
                </a:solidFill>
              </a:rPr>
              <a:t>Some components are required by all organizations</a:t>
            </a:r>
          </a:p>
          <a:p>
            <a:pPr marL="0" indent="0"/>
            <a:endParaRPr lang="en-US" dirty="0" smtClean="0"/>
          </a:p>
          <a:p>
            <a:pPr marL="0" indent="0"/>
            <a:r>
              <a:rPr lang="en-US" dirty="0" smtClean="0">
                <a:solidFill>
                  <a:schemeClr val="tx1"/>
                </a:solidFill>
              </a:rPr>
              <a:t>Other components may or may not be required. It depends upon their procurement process.</a:t>
            </a:r>
            <a:endParaRPr lang="en-US" dirty="0">
              <a:solidFill>
                <a:schemeClr val="tx1"/>
              </a:solidFill>
            </a:endParaRPr>
          </a:p>
        </p:txBody>
      </p:sp>
      <p:sp>
        <p:nvSpPr>
          <p:cNvPr id="8" name="Curved Right Arrow 7"/>
          <p:cNvSpPr/>
          <p:nvPr/>
        </p:nvSpPr>
        <p:spPr>
          <a:xfrm>
            <a:off x="381001" y="1687709"/>
            <a:ext cx="304799" cy="903091"/>
          </a:xfrm>
          <a:prstGeom prst="curvedRightArrow">
            <a:avLst/>
          </a:prstGeom>
          <a:solidFill>
            <a:srgbClr val="92D050">
              <a:alpha val="50000"/>
            </a:srgb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9" name="Curved Right Arrow 8"/>
          <p:cNvSpPr/>
          <p:nvPr/>
        </p:nvSpPr>
        <p:spPr>
          <a:xfrm>
            <a:off x="261732" y="1687709"/>
            <a:ext cx="424068" cy="1704848"/>
          </a:xfrm>
          <a:prstGeom prst="curvedRightArrow">
            <a:avLst/>
          </a:prstGeom>
          <a:solidFill>
            <a:srgbClr val="92D050">
              <a:alpha val="50000"/>
            </a:srgb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4117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1" name="Google Shape;351;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349" name="Google Shape;349;p16"/>
          <p:cNvSpPr txBox="1">
            <a:spLocks noGrp="1"/>
          </p:cNvSpPr>
          <p:nvPr>
            <p:ph type="title"/>
          </p:nvPr>
        </p:nvSpPr>
        <p:spPr>
          <a:xfrm>
            <a:off x="457199" y="260306"/>
            <a:ext cx="6846711" cy="857400"/>
          </a:xfrm>
          <a:prstGeom prst="rect">
            <a:avLst/>
          </a:prstGeom>
        </p:spPr>
        <p:txBody>
          <a:bodyPr spcFirstLastPara="1" wrap="square" lIns="91425" tIns="91425" rIns="91425" bIns="91425" anchor="b" anchorCtr="0">
            <a:noAutofit/>
          </a:bodyPr>
          <a:lstStyle/>
          <a:p>
            <a:pPr lvl="0"/>
            <a:r>
              <a:rPr lang="en" sz="3200" b="1" dirty="0" smtClean="0">
                <a:solidFill>
                  <a:schemeClr val="accent1"/>
                </a:solidFill>
              </a:rPr>
              <a:t>Procurement Requirements</a:t>
            </a:r>
            <a:endParaRPr dirty="0">
              <a:solidFill>
                <a:schemeClr val="accent1"/>
              </a:solidFill>
            </a:endParaRPr>
          </a:p>
        </p:txBody>
      </p:sp>
      <p:sp>
        <p:nvSpPr>
          <p:cNvPr id="350" name="Google Shape;350;p16"/>
          <p:cNvSpPr txBox="1">
            <a:spLocks noGrp="1"/>
          </p:cNvSpPr>
          <p:nvPr>
            <p:ph type="body" idx="1"/>
          </p:nvPr>
        </p:nvSpPr>
        <p:spPr>
          <a:xfrm>
            <a:off x="457199" y="1246022"/>
            <a:ext cx="6314303" cy="1880716"/>
          </a:xfrm>
          <a:prstGeom prst="rect">
            <a:avLst/>
          </a:prstGeom>
        </p:spPr>
        <p:txBody>
          <a:bodyPr spcFirstLastPara="1" wrap="square" lIns="91425" tIns="91425" rIns="91425" bIns="91425" anchor="t" anchorCtr="0">
            <a:noAutofit/>
          </a:bodyPr>
          <a:lstStyle/>
          <a:p>
            <a:pPr marL="457200" lvl="0" indent="-393700" algn="l" rtl="0">
              <a:spcBef>
                <a:spcPts val="600"/>
              </a:spcBef>
              <a:spcAft>
                <a:spcPts val="0"/>
              </a:spcAft>
              <a:buSzPts val="2600"/>
              <a:buChar char="༝"/>
            </a:pPr>
            <a:r>
              <a:rPr lang="en-US" dirty="0" smtClean="0">
                <a:solidFill>
                  <a:schemeClr val="tx1"/>
                </a:solidFill>
                <a:latin typeface="Chivo Light" panose="020B0604020202020204" charset="0"/>
                <a:cs typeface="Times New Roman" panose="02020603050405020304" pitchFamily="18" charset="0"/>
              </a:rPr>
              <a:t>Comply with procurement standards</a:t>
            </a:r>
          </a:p>
          <a:p>
            <a:pPr lvl="1">
              <a:spcBef>
                <a:spcPts val="600"/>
              </a:spcBef>
              <a:buChar char="༝"/>
            </a:pPr>
            <a:r>
              <a:rPr lang="en-US" dirty="0" smtClean="0">
                <a:solidFill>
                  <a:schemeClr val="tx1"/>
                </a:solidFill>
                <a:latin typeface="Chivo Light" panose="020B0604020202020204" charset="0"/>
                <a:cs typeface="Times New Roman" panose="02020603050405020304" pitchFamily="18" charset="0"/>
              </a:rPr>
              <a:t>Micro-purchase method</a:t>
            </a:r>
          </a:p>
          <a:p>
            <a:pPr lvl="1">
              <a:spcBef>
                <a:spcPts val="600"/>
              </a:spcBef>
              <a:buChar char="༝"/>
            </a:pPr>
            <a:r>
              <a:rPr lang="en-US" dirty="0" smtClean="0">
                <a:solidFill>
                  <a:schemeClr val="tx1"/>
                </a:solidFill>
                <a:latin typeface="Chivo Light" panose="020B0604020202020204" charset="0"/>
                <a:cs typeface="Times New Roman" panose="02020603050405020304" pitchFamily="18" charset="0"/>
              </a:rPr>
              <a:t>Small purchase method</a:t>
            </a:r>
          </a:p>
          <a:p>
            <a:pPr marL="457200" lvl="0" indent="-393700" algn="l" rtl="0">
              <a:spcBef>
                <a:spcPts val="600"/>
              </a:spcBef>
              <a:spcAft>
                <a:spcPts val="0"/>
              </a:spcAft>
              <a:buSzPts val="2600"/>
              <a:buChar char="༝"/>
            </a:pPr>
            <a:r>
              <a:rPr lang="en-US" dirty="0" smtClean="0">
                <a:solidFill>
                  <a:schemeClr val="tx1"/>
                </a:solidFill>
                <a:latin typeface="Chivo Light" panose="020B0604020202020204" charset="0"/>
                <a:cs typeface="Times New Roman" panose="02020603050405020304" pitchFamily="18" charset="0"/>
              </a:rPr>
              <a:t>Develop Code of Conduct</a:t>
            </a:r>
          </a:p>
          <a:p>
            <a:pPr marL="457200" lvl="0" indent="-393700" algn="l" rtl="0">
              <a:spcBef>
                <a:spcPts val="600"/>
              </a:spcBef>
              <a:spcAft>
                <a:spcPts val="0"/>
              </a:spcAft>
              <a:buSzPts val="2600"/>
              <a:buChar char="༝"/>
            </a:pPr>
            <a:r>
              <a:rPr lang="en-US" dirty="0" smtClean="0">
                <a:solidFill>
                  <a:schemeClr val="tx1"/>
                </a:solidFill>
                <a:latin typeface="Chivo Light" panose="020B0604020202020204" charset="0"/>
                <a:cs typeface="Times New Roman" panose="02020603050405020304" pitchFamily="18" charset="0"/>
              </a:rPr>
              <a:t>Develop Procurement Procedures</a:t>
            </a:r>
            <a:endParaRPr dirty="0">
              <a:solidFill>
                <a:schemeClr val="tx1"/>
              </a:solidFill>
              <a:latin typeface="Chivo Light" panose="020B0604020202020204" charset="0"/>
              <a:cs typeface="Times New Roman" panose="02020603050405020304" pitchFamily="18" charset="0"/>
            </a:endParaRPr>
          </a:p>
        </p:txBody>
      </p:sp>
      <p:sp>
        <p:nvSpPr>
          <p:cNvPr id="4" name="Oval 3"/>
          <p:cNvSpPr/>
          <p:nvPr/>
        </p:nvSpPr>
        <p:spPr>
          <a:xfrm>
            <a:off x="1286813" y="2112775"/>
            <a:ext cx="4162584" cy="676380"/>
          </a:xfrm>
          <a:prstGeom prst="ellipse">
            <a:avLst/>
          </a:prstGeom>
          <a:noFill/>
          <a:ln w="412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3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
        <p:nvSpPr>
          <p:cNvPr id="4" name="Rectangle 3"/>
          <p:cNvSpPr/>
          <p:nvPr/>
        </p:nvSpPr>
        <p:spPr>
          <a:xfrm>
            <a:off x="1238864" y="648930"/>
            <a:ext cx="9144000" cy="523220"/>
          </a:xfrm>
          <a:prstGeom prst="rect">
            <a:avLst/>
          </a:prstGeom>
        </p:spPr>
        <p:txBody>
          <a:bodyPr wrap="square">
            <a:spAutoFit/>
          </a:bodyPr>
          <a:lstStyle/>
          <a:p>
            <a:r>
              <a:rPr lang="en-US" sz="2800" dirty="0">
                <a:solidFill>
                  <a:schemeClr val="accent1"/>
                </a:solidFill>
                <a:latin typeface="Shadows Into Light Two" panose="020B0604020202020204" charset="0"/>
              </a:rPr>
              <a:t>Procurement Procedures Checklist</a:t>
            </a:r>
          </a:p>
        </p:txBody>
      </p:sp>
      <p:graphicFrame>
        <p:nvGraphicFramePr>
          <p:cNvPr id="5" name="Diagram 4"/>
          <p:cNvGraphicFramePr/>
          <p:nvPr>
            <p:extLst>
              <p:ext uri="{D42A27DB-BD31-4B8C-83A1-F6EECF244321}">
                <p14:modId xmlns:p14="http://schemas.microsoft.com/office/powerpoint/2010/main" val="1547901733"/>
              </p:ext>
            </p:extLst>
          </p:nvPr>
        </p:nvGraphicFramePr>
        <p:xfrm>
          <a:off x="1638300" y="1125100"/>
          <a:ext cx="5613400" cy="3577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930400" y="1125100"/>
            <a:ext cx="3924300" cy="487800"/>
          </a:xfrm>
          <a:prstGeom prst="roundRect">
            <a:avLst/>
          </a:prstGeom>
          <a:noFill/>
          <a:ln>
            <a:solidFill>
              <a:srgbClr val="FFC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FFC000"/>
                </a:solidFill>
              </a:ln>
              <a:noFill/>
              <a:effectLst>
                <a:glow rad="101600">
                  <a:schemeClr val="accent2">
                    <a:satMod val="175000"/>
                    <a:alpha val="40000"/>
                  </a:schemeClr>
                </a:glow>
              </a:effectLst>
            </a:endParaRPr>
          </a:p>
        </p:txBody>
      </p:sp>
    </p:spTree>
    <p:extLst>
      <p:ext uri="{BB962C8B-B14F-4D97-AF65-F5344CB8AC3E}">
        <p14:creationId xmlns:p14="http://schemas.microsoft.com/office/powerpoint/2010/main" val="317866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
        <p:nvSpPr>
          <p:cNvPr id="4" name="Rectangle 3"/>
          <p:cNvSpPr/>
          <p:nvPr/>
        </p:nvSpPr>
        <p:spPr>
          <a:xfrm>
            <a:off x="1238864" y="648930"/>
            <a:ext cx="9144000" cy="523220"/>
          </a:xfrm>
          <a:prstGeom prst="rect">
            <a:avLst/>
          </a:prstGeom>
        </p:spPr>
        <p:txBody>
          <a:bodyPr wrap="square">
            <a:spAutoFit/>
          </a:bodyPr>
          <a:lstStyle/>
          <a:p>
            <a:r>
              <a:rPr lang="en-US" sz="2800" dirty="0">
                <a:solidFill>
                  <a:schemeClr val="accent1"/>
                </a:solidFill>
                <a:latin typeface="Shadows Into Light Two" panose="020B0604020202020204" charset="0"/>
              </a:rPr>
              <a:t>Procurement Procedures Checklist</a:t>
            </a:r>
          </a:p>
        </p:txBody>
      </p:sp>
      <p:graphicFrame>
        <p:nvGraphicFramePr>
          <p:cNvPr id="5" name="Diagram 4"/>
          <p:cNvGraphicFramePr/>
          <p:nvPr/>
        </p:nvGraphicFramePr>
        <p:xfrm>
          <a:off x="1638300" y="1125100"/>
          <a:ext cx="5613400" cy="3577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924664" y="1849000"/>
            <a:ext cx="3924300" cy="487800"/>
          </a:xfrm>
          <a:prstGeom prst="roundRect">
            <a:avLst/>
          </a:prstGeom>
          <a:noFill/>
          <a:ln>
            <a:solidFill>
              <a:srgbClr val="FFC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FFC000"/>
                </a:solidFill>
              </a:ln>
              <a:noFill/>
              <a:effectLst>
                <a:glow rad="101600">
                  <a:schemeClr val="accent2">
                    <a:satMod val="175000"/>
                    <a:alpha val="40000"/>
                  </a:schemeClr>
                </a:glow>
              </a:effectLst>
            </a:endParaRPr>
          </a:p>
        </p:txBody>
      </p:sp>
    </p:spTree>
    <p:extLst>
      <p:ext uri="{BB962C8B-B14F-4D97-AF65-F5344CB8AC3E}">
        <p14:creationId xmlns:p14="http://schemas.microsoft.com/office/powerpoint/2010/main" val="64162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sp>
        <p:nvSpPr>
          <p:cNvPr id="4" name="Rectangle 3"/>
          <p:cNvSpPr/>
          <p:nvPr/>
        </p:nvSpPr>
        <p:spPr>
          <a:xfrm>
            <a:off x="1238864" y="648930"/>
            <a:ext cx="9144000" cy="523220"/>
          </a:xfrm>
          <a:prstGeom prst="rect">
            <a:avLst/>
          </a:prstGeom>
        </p:spPr>
        <p:txBody>
          <a:bodyPr wrap="square">
            <a:spAutoFit/>
          </a:bodyPr>
          <a:lstStyle/>
          <a:p>
            <a:r>
              <a:rPr lang="en-US" sz="2800" dirty="0">
                <a:solidFill>
                  <a:schemeClr val="accent1"/>
                </a:solidFill>
                <a:latin typeface="Shadows Into Light Two" panose="020B0604020202020204" charset="0"/>
              </a:rPr>
              <a:t>Procurement Procedures Checklist</a:t>
            </a:r>
          </a:p>
        </p:txBody>
      </p:sp>
      <p:graphicFrame>
        <p:nvGraphicFramePr>
          <p:cNvPr id="5" name="Diagram 4"/>
          <p:cNvGraphicFramePr/>
          <p:nvPr/>
        </p:nvGraphicFramePr>
        <p:xfrm>
          <a:off x="1638300" y="1125100"/>
          <a:ext cx="5613400" cy="3577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924664" y="2581150"/>
            <a:ext cx="3924300" cy="487800"/>
          </a:xfrm>
          <a:prstGeom prst="roundRect">
            <a:avLst/>
          </a:prstGeom>
          <a:noFill/>
          <a:ln>
            <a:solidFill>
              <a:srgbClr val="FFC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FFC000"/>
                </a:solidFill>
              </a:ln>
              <a:noFill/>
              <a:effectLst>
                <a:glow rad="101600">
                  <a:schemeClr val="accent2">
                    <a:satMod val="175000"/>
                    <a:alpha val="40000"/>
                  </a:schemeClr>
                </a:glow>
              </a:effectLst>
            </a:endParaRPr>
          </a:p>
        </p:txBody>
      </p:sp>
    </p:spTree>
    <p:extLst>
      <p:ext uri="{BB962C8B-B14F-4D97-AF65-F5344CB8AC3E}">
        <p14:creationId xmlns:p14="http://schemas.microsoft.com/office/powerpoint/2010/main" val="20325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sp>
        <p:nvSpPr>
          <p:cNvPr id="4" name="Rectangle 3"/>
          <p:cNvSpPr/>
          <p:nvPr/>
        </p:nvSpPr>
        <p:spPr>
          <a:xfrm>
            <a:off x="1238864" y="648930"/>
            <a:ext cx="9144000" cy="523220"/>
          </a:xfrm>
          <a:prstGeom prst="rect">
            <a:avLst/>
          </a:prstGeom>
        </p:spPr>
        <p:txBody>
          <a:bodyPr wrap="square">
            <a:spAutoFit/>
          </a:bodyPr>
          <a:lstStyle/>
          <a:p>
            <a:r>
              <a:rPr lang="en-US" sz="2800" dirty="0">
                <a:solidFill>
                  <a:schemeClr val="accent1"/>
                </a:solidFill>
                <a:latin typeface="Shadows Into Light Two" panose="020B0604020202020204" charset="0"/>
              </a:rPr>
              <a:t>Procurement Procedures Checklist</a:t>
            </a:r>
          </a:p>
        </p:txBody>
      </p:sp>
      <p:graphicFrame>
        <p:nvGraphicFramePr>
          <p:cNvPr id="5" name="Diagram 4"/>
          <p:cNvGraphicFramePr/>
          <p:nvPr/>
        </p:nvGraphicFramePr>
        <p:xfrm>
          <a:off x="1638300" y="1125100"/>
          <a:ext cx="5613400" cy="3577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924664" y="3305050"/>
            <a:ext cx="3924300" cy="487800"/>
          </a:xfrm>
          <a:prstGeom prst="roundRect">
            <a:avLst/>
          </a:prstGeom>
          <a:noFill/>
          <a:ln>
            <a:solidFill>
              <a:srgbClr val="FFC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FFC000"/>
                </a:solidFill>
              </a:ln>
              <a:noFill/>
              <a:effectLst>
                <a:glow rad="101600">
                  <a:schemeClr val="accent2">
                    <a:satMod val="175000"/>
                    <a:alpha val="40000"/>
                  </a:schemeClr>
                </a:glow>
              </a:effectLst>
            </a:endParaRPr>
          </a:p>
        </p:txBody>
      </p:sp>
    </p:spTree>
    <p:extLst>
      <p:ext uri="{BB962C8B-B14F-4D97-AF65-F5344CB8AC3E}">
        <p14:creationId xmlns:p14="http://schemas.microsoft.com/office/powerpoint/2010/main" val="368268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sp>
        <p:nvSpPr>
          <p:cNvPr id="4" name="Rectangle 3"/>
          <p:cNvSpPr/>
          <p:nvPr/>
        </p:nvSpPr>
        <p:spPr>
          <a:xfrm>
            <a:off x="1238864" y="648930"/>
            <a:ext cx="9144000" cy="523220"/>
          </a:xfrm>
          <a:prstGeom prst="rect">
            <a:avLst/>
          </a:prstGeom>
        </p:spPr>
        <p:txBody>
          <a:bodyPr wrap="square">
            <a:spAutoFit/>
          </a:bodyPr>
          <a:lstStyle/>
          <a:p>
            <a:r>
              <a:rPr lang="en-US" sz="2800" dirty="0">
                <a:solidFill>
                  <a:schemeClr val="accent1"/>
                </a:solidFill>
                <a:latin typeface="Shadows Into Light Two" panose="020B0604020202020204" charset="0"/>
              </a:rPr>
              <a:t>Procurement Procedures Checklist</a:t>
            </a:r>
          </a:p>
        </p:txBody>
      </p:sp>
      <p:graphicFrame>
        <p:nvGraphicFramePr>
          <p:cNvPr id="5" name="Diagram 4"/>
          <p:cNvGraphicFramePr/>
          <p:nvPr/>
        </p:nvGraphicFramePr>
        <p:xfrm>
          <a:off x="1638300" y="1125100"/>
          <a:ext cx="5613400" cy="3577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924664" y="4041650"/>
            <a:ext cx="3924300" cy="487800"/>
          </a:xfrm>
          <a:prstGeom prst="roundRect">
            <a:avLst/>
          </a:prstGeom>
          <a:noFill/>
          <a:ln>
            <a:solidFill>
              <a:srgbClr val="FFC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FFC000"/>
                </a:solidFill>
              </a:ln>
              <a:noFill/>
              <a:effectLst>
                <a:glow rad="101600">
                  <a:schemeClr val="accent2">
                    <a:satMod val="175000"/>
                    <a:alpha val="40000"/>
                  </a:schemeClr>
                </a:glow>
              </a:effectLst>
            </a:endParaRPr>
          </a:p>
        </p:txBody>
      </p:sp>
    </p:spTree>
    <p:extLst>
      <p:ext uri="{BB962C8B-B14F-4D97-AF65-F5344CB8AC3E}">
        <p14:creationId xmlns:p14="http://schemas.microsoft.com/office/powerpoint/2010/main" val="16173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sp>
        <p:nvSpPr>
          <p:cNvPr id="4" name="Rectangle 3"/>
          <p:cNvSpPr/>
          <p:nvPr/>
        </p:nvSpPr>
        <p:spPr>
          <a:xfrm>
            <a:off x="1238864" y="648930"/>
            <a:ext cx="9144000" cy="523220"/>
          </a:xfrm>
          <a:prstGeom prst="rect">
            <a:avLst/>
          </a:prstGeom>
        </p:spPr>
        <p:txBody>
          <a:bodyPr wrap="square">
            <a:spAutoFit/>
          </a:bodyPr>
          <a:lstStyle/>
          <a:p>
            <a:r>
              <a:rPr lang="en-US" sz="2800" dirty="0">
                <a:solidFill>
                  <a:schemeClr val="accent3"/>
                </a:solidFill>
                <a:latin typeface="Shadows Into Light Two" panose="020B0604020202020204" charset="0"/>
              </a:rPr>
              <a:t>Procurement Procedures Checklist</a:t>
            </a:r>
          </a:p>
        </p:txBody>
      </p:sp>
      <p:graphicFrame>
        <p:nvGraphicFramePr>
          <p:cNvPr id="5" name="Diagram 4"/>
          <p:cNvGraphicFramePr/>
          <p:nvPr>
            <p:extLst>
              <p:ext uri="{D42A27DB-BD31-4B8C-83A1-F6EECF244321}">
                <p14:modId xmlns:p14="http://schemas.microsoft.com/office/powerpoint/2010/main" val="1498941977"/>
              </p:ext>
            </p:extLst>
          </p:nvPr>
        </p:nvGraphicFramePr>
        <p:xfrm>
          <a:off x="1638300" y="1125100"/>
          <a:ext cx="5613400" cy="3577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924664" y="1133350"/>
            <a:ext cx="3924300" cy="487800"/>
          </a:xfrm>
          <a:prstGeom prst="roundRect">
            <a:avLst/>
          </a:prstGeom>
          <a:noFill/>
          <a:ln>
            <a:solidFill>
              <a:schemeClr val="accent6">
                <a:lumMod val="60000"/>
                <a:lumOff val="40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FFC000"/>
                </a:solidFill>
              </a:ln>
              <a:noFill/>
              <a:effectLst>
                <a:glow rad="101600">
                  <a:schemeClr val="accent2">
                    <a:satMod val="175000"/>
                    <a:alpha val="40000"/>
                  </a:schemeClr>
                </a:glow>
              </a:effectLst>
            </a:endParaRPr>
          </a:p>
        </p:txBody>
      </p:sp>
    </p:spTree>
    <p:extLst>
      <p:ext uri="{BB962C8B-B14F-4D97-AF65-F5344CB8AC3E}">
        <p14:creationId xmlns:p14="http://schemas.microsoft.com/office/powerpoint/2010/main" val="21239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a:p>
        </p:txBody>
      </p:sp>
      <p:sp>
        <p:nvSpPr>
          <p:cNvPr id="4" name="Rectangle 3"/>
          <p:cNvSpPr/>
          <p:nvPr/>
        </p:nvSpPr>
        <p:spPr>
          <a:xfrm>
            <a:off x="1238864" y="648930"/>
            <a:ext cx="9144000" cy="523220"/>
          </a:xfrm>
          <a:prstGeom prst="rect">
            <a:avLst/>
          </a:prstGeom>
        </p:spPr>
        <p:txBody>
          <a:bodyPr wrap="square">
            <a:spAutoFit/>
          </a:bodyPr>
          <a:lstStyle/>
          <a:p>
            <a:r>
              <a:rPr lang="en-US" sz="2800" dirty="0">
                <a:solidFill>
                  <a:schemeClr val="accent3"/>
                </a:solidFill>
                <a:latin typeface="Shadows Into Light Two" panose="020B0604020202020204" charset="0"/>
              </a:rPr>
              <a:t>Procurement Procedures Checklist</a:t>
            </a:r>
          </a:p>
        </p:txBody>
      </p:sp>
      <p:graphicFrame>
        <p:nvGraphicFramePr>
          <p:cNvPr id="5" name="Diagram 4"/>
          <p:cNvGraphicFramePr/>
          <p:nvPr/>
        </p:nvGraphicFramePr>
        <p:xfrm>
          <a:off x="1638300" y="1125100"/>
          <a:ext cx="5613400" cy="3577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924664" y="1857250"/>
            <a:ext cx="3924300" cy="487800"/>
          </a:xfrm>
          <a:prstGeom prst="roundRect">
            <a:avLst/>
          </a:prstGeom>
          <a:noFill/>
          <a:ln>
            <a:solidFill>
              <a:schemeClr val="accent6">
                <a:lumMod val="60000"/>
                <a:lumOff val="40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FFC000"/>
                </a:solidFill>
              </a:ln>
              <a:noFill/>
              <a:effectLst>
                <a:glow rad="101600">
                  <a:schemeClr val="accent2">
                    <a:satMod val="175000"/>
                    <a:alpha val="40000"/>
                  </a:schemeClr>
                </a:glow>
              </a:effectLst>
            </a:endParaRPr>
          </a:p>
        </p:txBody>
      </p:sp>
    </p:spTree>
    <p:extLst>
      <p:ext uri="{BB962C8B-B14F-4D97-AF65-F5344CB8AC3E}">
        <p14:creationId xmlns:p14="http://schemas.microsoft.com/office/powerpoint/2010/main" val="322432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47</a:t>
            </a:fld>
            <a:endParaRPr lang="en"/>
          </a:p>
        </p:txBody>
      </p:sp>
      <p:sp>
        <p:nvSpPr>
          <p:cNvPr id="4" name="Rectangle 3"/>
          <p:cNvSpPr/>
          <p:nvPr/>
        </p:nvSpPr>
        <p:spPr>
          <a:xfrm>
            <a:off x="1238864" y="648930"/>
            <a:ext cx="9144000" cy="523220"/>
          </a:xfrm>
          <a:prstGeom prst="rect">
            <a:avLst/>
          </a:prstGeom>
        </p:spPr>
        <p:txBody>
          <a:bodyPr wrap="square">
            <a:spAutoFit/>
          </a:bodyPr>
          <a:lstStyle/>
          <a:p>
            <a:r>
              <a:rPr lang="en-US" sz="2800" dirty="0">
                <a:solidFill>
                  <a:schemeClr val="accent3"/>
                </a:solidFill>
                <a:latin typeface="Shadows Into Light Two" panose="020B0604020202020204" charset="0"/>
              </a:rPr>
              <a:t>Procurement Procedures Checklist</a:t>
            </a:r>
          </a:p>
        </p:txBody>
      </p:sp>
      <p:graphicFrame>
        <p:nvGraphicFramePr>
          <p:cNvPr id="5" name="Diagram 4"/>
          <p:cNvGraphicFramePr/>
          <p:nvPr/>
        </p:nvGraphicFramePr>
        <p:xfrm>
          <a:off x="1638300" y="1125100"/>
          <a:ext cx="5613400" cy="3577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911964" y="2568450"/>
            <a:ext cx="3924300" cy="487800"/>
          </a:xfrm>
          <a:prstGeom prst="roundRect">
            <a:avLst/>
          </a:prstGeom>
          <a:noFill/>
          <a:ln>
            <a:solidFill>
              <a:schemeClr val="accent6">
                <a:lumMod val="60000"/>
                <a:lumOff val="40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FFC000"/>
                </a:solidFill>
              </a:ln>
              <a:noFill/>
              <a:effectLst>
                <a:glow rad="101600">
                  <a:schemeClr val="accent2">
                    <a:satMod val="175000"/>
                    <a:alpha val="40000"/>
                  </a:schemeClr>
                </a:glow>
              </a:effectLst>
            </a:endParaRPr>
          </a:p>
        </p:txBody>
      </p:sp>
    </p:spTree>
    <p:extLst>
      <p:ext uri="{BB962C8B-B14F-4D97-AF65-F5344CB8AC3E}">
        <p14:creationId xmlns:p14="http://schemas.microsoft.com/office/powerpoint/2010/main" val="95835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48</a:t>
            </a:fld>
            <a:endParaRPr lang="en"/>
          </a:p>
        </p:txBody>
      </p:sp>
      <p:sp>
        <p:nvSpPr>
          <p:cNvPr id="4" name="Rectangle 3"/>
          <p:cNvSpPr/>
          <p:nvPr/>
        </p:nvSpPr>
        <p:spPr>
          <a:xfrm>
            <a:off x="1238864" y="648930"/>
            <a:ext cx="9144000" cy="523220"/>
          </a:xfrm>
          <a:prstGeom prst="rect">
            <a:avLst/>
          </a:prstGeom>
        </p:spPr>
        <p:txBody>
          <a:bodyPr wrap="square">
            <a:spAutoFit/>
          </a:bodyPr>
          <a:lstStyle/>
          <a:p>
            <a:r>
              <a:rPr lang="en-US" sz="2800" dirty="0">
                <a:solidFill>
                  <a:schemeClr val="accent3"/>
                </a:solidFill>
                <a:latin typeface="Shadows Into Light Two" panose="020B0604020202020204" charset="0"/>
              </a:rPr>
              <a:t>Procurement Procedures Checklist</a:t>
            </a:r>
          </a:p>
        </p:txBody>
      </p:sp>
      <p:graphicFrame>
        <p:nvGraphicFramePr>
          <p:cNvPr id="5" name="Diagram 4"/>
          <p:cNvGraphicFramePr/>
          <p:nvPr/>
        </p:nvGraphicFramePr>
        <p:xfrm>
          <a:off x="1638300" y="1125100"/>
          <a:ext cx="5613400" cy="3577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911964" y="3317750"/>
            <a:ext cx="3924300" cy="487800"/>
          </a:xfrm>
          <a:prstGeom prst="roundRect">
            <a:avLst/>
          </a:prstGeom>
          <a:noFill/>
          <a:ln>
            <a:solidFill>
              <a:schemeClr val="accent6">
                <a:lumMod val="60000"/>
                <a:lumOff val="40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FFC000"/>
                </a:solidFill>
              </a:ln>
              <a:noFill/>
              <a:effectLst>
                <a:glow rad="101600">
                  <a:schemeClr val="accent2">
                    <a:satMod val="175000"/>
                    <a:alpha val="40000"/>
                  </a:schemeClr>
                </a:glow>
              </a:effectLst>
            </a:endParaRPr>
          </a:p>
        </p:txBody>
      </p:sp>
    </p:spTree>
    <p:extLst>
      <p:ext uri="{BB962C8B-B14F-4D97-AF65-F5344CB8AC3E}">
        <p14:creationId xmlns:p14="http://schemas.microsoft.com/office/powerpoint/2010/main" val="268149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49</a:t>
            </a:fld>
            <a:endParaRPr lang="en"/>
          </a:p>
        </p:txBody>
      </p:sp>
      <p:sp>
        <p:nvSpPr>
          <p:cNvPr id="4" name="Rectangle 3"/>
          <p:cNvSpPr/>
          <p:nvPr/>
        </p:nvSpPr>
        <p:spPr>
          <a:xfrm>
            <a:off x="1238864" y="648930"/>
            <a:ext cx="9144000" cy="523220"/>
          </a:xfrm>
          <a:prstGeom prst="rect">
            <a:avLst/>
          </a:prstGeom>
        </p:spPr>
        <p:txBody>
          <a:bodyPr wrap="square">
            <a:spAutoFit/>
          </a:bodyPr>
          <a:lstStyle/>
          <a:p>
            <a:r>
              <a:rPr lang="en-US" sz="2800" dirty="0">
                <a:solidFill>
                  <a:schemeClr val="accent3"/>
                </a:solidFill>
                <a:latin typeface="Shadows Into Light Two" panose="020B0604020202020204" charset="0"/>
              </a:rPr>
              <a:t>Procurement Procedures Checklist</a:t>
            </a:r>
          </a:p>
        </p:txBody>
      </p:sp>
      <p:graphicFrame>
        <p:nvGraphicFramePr>
          <p:cNvPr id="5" name="Diagram 4"/>
          <p:cNvGraphicFramePr/>
          <p:nvPr/>
        </p:nvGraphicFramePr>
        <p:xfrm>
          <a:off x="1638300" y="1125100"/>
          <a:ext cx="5613400" cy="3577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911964" y="4041650"/>
            <a:ext cx="3924300" cy="487800"/>
          </a:xfrm>
          <a:prstGeom prst="roundRect">
            <a:avLst/>
          </a:prstGeom>
          <a:noFill/>
          <a:ln>
            <a:solidFill>
              <a:schemeClr val="accent6">
                <a:lumMod val="60000"/>
                <a:lumOff val="40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FFC000"/>
                </a:solidFill>
              </a:ln>
              <a:noFill/>
              <a:effectLst>
                <a:glow rad="101600">
                  <a:schemeClr val="accent2">
                    <a:satMod val="175000"/>
                    <a:alpha val="40000"/>
                  </a:schemeClr>
                </a:glow>
              </a:effectLst>
            </a:endParaRPr>
          </a:p>
        </p:txBody>
      </p:sp>
    </p:spTree>
    <p:extLst>
      <p:ext uri="{BB962C8B-B14F-4D97-AF65-F5344CB8AC3E}">
        <p14:creationId xmlns:p14="http://schemas.microsoft.com/office/powerpoint/2010/main" val="158808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Shape 529"/>
        <p:cNvGrpSpPr/>
        <p:nvPr/>
      </p:nvGrpSpPr>
      <p:grpSpPr>
        <a:xfrm>
          <a:off x="0" y="0"/>
          <a:ext cx="0" cy="0"/>
          <a:chOff x="0" y="0"/>
          <a:chExt cx="0" cy="0"/>
        </a:xfrm>
      </p:grpSpPr>
      <p:sp>
        <p:nvSpPr>
          <p:cNvPr id="531" name="Google Shape;531;p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5</a:t>
            </a:fld>
            <a:endParaRPr>
              <a:solidFill>
                <a:srgbClr val="FFFFFF"/>
              </a:solidFill>
            </a:endParaRPr>
          </a:p>
        </p:txBody>
      </p:sp>
      <mc:AlternateContent xmlns:mc="http://schemas.openxmlformats.org/markup-compatibility/2006" xmlns:a14="http://schemas.microsoft.com/office/drawing/2010/main">
        <mc:Choice Requires="a14">
          <p:sp>
            <p:nvSpPr>
              <p:cNvPr id="537" name="Google Shape;537;p34"/>
              <p:cNvSpPr txBox="1">
                <a:spLocks noGrp="1"/>
              </p:cNvSpPr>
              <p:nvPr>
                <p:ph type="body" idx="4294967295"/>
              </p:nvPr>
            </p:nvSpPr>
            <p:spPr>
              <a:xfrm>
                <a:off x="457198" y="1134400"/>
                <a:ext cx="6846711" cy="3632269"/>
              </a:xfrm>
              <a:prstGeom prst="rect">
                <a:avLst/>
              </a:prstGeom>
            </p:spPr>
            <p:txBody>
              <a:bodyPr spcFirstLastPara="1" wrap="square" lIns="91425" tIns="91425" rIns="91425" bIns="91425" anchor="ctr" anchorCtr="0">
                <a:noAutofit/>
              </a:bodyPr>
              <a:lstStyle/>
              <a:p>
                <a:pPr marL="0" indent="0">
                  <a:spcBef>
                    <a:spcPts val="0"/>
                  </a:spcBef>
                  <a:buNone/>
                </a:pPr>
                <a:r>
                  <a:rPr lang="en-US" sz="2400" dirty="0">
                    <a:solidFill>
                      <a:schemeClr val="tx1"/>
                    </a:solidFill>
                    <a:cs typeface="Arial" panose="020B0604020202020204" pitchFamily="34" charset="0"/>
                  </a:rPr>
                  <a:t>Micro-purchase: single purchase transactions less than or equal to </a:t>
                </a:r>
                <a:r>
                  <a:rPr lang="en-US" sz="2400" dirty="0" smtClean="0">
                    <a:solidFill>
                      <a:schemeClr val="tx1"/>
                    </a:solidFill>
                    <a:cs typeface="Arial" panose="020B0604020202020204" pitchFamily="34" charset="0"/>
                  </a:rPr>
                  <a:t>$5,000 </a:t>
                </a:r>
                <a:r>
                  <a:rPr lang="en-US" sz="1800" dirty="0">
                    <a:solidFill>
                      <a:schemeClr val="tx1"/>
                    </a:solidFill>
                    <a:cs typeface="Arial" panose="020B0604020202020204" pitchFamily="34" charset="0"/>
                  </a:rPr>
                  <a:t>(Virginia; 2018/19</a:t>
                </a:r>
                <a:r>
                  <a:rPr lang="en-US" sz="1800" dirty="0" smtClean="0">
                    <a:solidFill>
                      <a:schemeClr val="tx1"/>
                    </a:solidFill>
                    <a:cs typeface="Arial" panose="020B0604020202020204" pitchFamily="34" charset="0"/>
                  </a:rPr>
                  <a:t>)</a:t>
                </a:r>
              </a:p>
              <a:p>
                <a:pPr marL="0" indent="0">
                  <a:spcBef>
                    <a:spcPts val="0"/>
                  </a:spcBef>
                  <a:buNone/>
                </a:pPr>
                <a:endParaRPr lang="en-US" sz="1100" dirty="0">
                  <a:solidFill>
                    <a:schemeClr val="tx1"/>
                  </a:solidFill>
                  <a:cs typeface="Arial" panose="020B0604020202020204" pitchFamily="34" charset="0"/>
                </a:endParaRPr>
              </a:p>
              <a:p>
                <a:pPr marL="0" indent="0">
                  <a:spcBef>
                    <a:spcPts val="0"/>
                  </a:spcBef>
                  <a:buNone/>
                </a:pPr>
                <a:endParaRPr lang="en-US" sz="1100" dirty="0" smtClean="0">
                  <a:solidFill>
                    <a:schemeClr val="tx1"/>
                  </a:solidFill>
                  <a:cs typeface="Arial" panose="020B0604020202020204" pitchFamily="34" charset="0"/>
                </a:endParaRPr>
              </a:p>
              <a:p>
                <a:pPr marL="0" indent="0">
                  <a:spcBef>
                    <a:spcPts val="0"/>
                  </a:spcBef>
                  <a:buNone/>
                </a:pPr>
                <a:endParaRPr lang="en-US" sz="1100" dirty="0">
                  <a:solidFill>
                    <a:schemeClr val="tx1"/>
                  </a:solidFill>
                  <a:cs typeface="Arial" panose="020B0604020202020204" pitchFamily="34" charset="0"/>
                </a:endParaRPr>
              </a:p>
              <a:p>
                <a:pPr marL="0" indent="0">
                  <a:spcBef>
                    <a:spcPts val="0"/>
                  </a:spcBef>
                  <a:buNone/>
                </a:pPr>
                <a:endParaRPr lang="en-US" sz="1800" dirty="0">
                  <a:solidFill>
                    <a:schemeClr val="tx1"/>
                  </a:solidFill>
                  <a:cs typeface="Arial" panose="020B0604020202020204" pitchFamily="34" charset="0"/>
                </a:endParaRPr>
              </a:p>
              <a:p>
                <a:pPr marL="0" indent="0" algn="ctr">
                  <a:spcBef>
                    <a:spcPts val="0"/>
                  </a:spcBef>
                  <a:buNone/>
                </a:pPr>
                <a:r>
                  <a:rPr lang="en-US" sz="4000" dirty="0">
                    <a:solidFill>
                      <a:schemeClr val="accent6"/>
                    </a:solidFill>
                    <a:effectLst>
                      <a:outerShdw blurRad="38100" dist="38100" dir="2700000" algn="tl">
                        <a:srgbClr val="000000">
                          <a:alpha val="43137"/>
                        </a:srgbClr>
                      </a:outerShdw>
                    </a:effectLst>
                    <a:cs typeface="Arial" panose="020B0604020202020204" pitchFamily="34" charset="0"/>
                  </a:rPr>
                  <a:t>Purchase </a:t>
                </a:r>
                <a14:m>
                  <m:oMath xmlns:m="http://schemas.openxmlformats.org/officeDocument/2006/math">
                    <m:r>
                      <a:rPr lang="en-US" sz="4000" i="1" dirty="0" smtClean="0">
                        <a:solidFill>
                          <a:schemeClr val="accent6"/>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solidFill>
                      <a:schemeClr val="accent6"/>
                    </a:solidFill>
                    <a:effectLst>
                      <a:outerShdw blurRad="38100" dist="38100" dir="2700000" algn="tl">
                        <a:srgbClr val="000000">
                          <a:alpha val="43137"/>
                        </a:srgbClr>
                      </a:outerShdw>
                    </a:effectLst>
                    <a:cs typeface="Arial" panose="020B0604020202020204" pitchFamily="34" charset="0"/>
                  </a:rPr>
                  <a:t> $5,000</a:t>
                </a:r>
                <a:endParaRPr lang="en-US" sz="4000" dirty="0">
                  <a:solidFill>
                    <a:schemeClr val="accent6"/>
                  </a:solidFill>
                  <a:effectLst>
                    <a:outerShdw blurRad="38100" dist="38100" dir="2700000" algn="tl">
                      <a:srgbClr val="000000">
                        <a:alpha val="43137"/>
                      </a:srgbClr>
                    </a:outerShdw>
                  </a:effectLst>
                  <a:cs typeface="Arial" panose="020B0604020202020204" pitchFamily="34" charset="0"/>
                </a:endParaRPr>
              </a:p>
              <a:p>
                <a:pPr marL="0" indent="0">
                  <a:spcBef>
                    <a:spcPts val="0"/>
                  </a:spcBef>
                  <a:buNone/>
                </a:pPr>
                <a:endParaRPr lang="en-US" sz="1800" dirty="0">
                  <a:solidFill>
                    <a:schemeClr val="tx1"/>
                  </a:solidFill>
                  <a:cs typeface="Arial" panose="020B0604020202020204" pitchFamily="34" charset="0"/>
                </a:endParaRPr>
              </a:p>
              <a:p>
                <a:pPr marL="0" indent="0">
                  <a:spcBef>
                    <a:spcPts val="0"/>
                  </a:spcBef>
                  <a:buNone/>
                </a:pPr>
                <a:endParaRPr lang="en-US" sz="1800" dirty="0">
                  <a:solidFill>
                    <a:schemeClr val="tx1"/>
                  </a:solidFill>
                  <a:cs typeface="Arial" panose="020B0604020202020204" pitchFamily="34" charset="0"/>
                </a:endParaRPr>
              </a:p>
              <a:p>
                <a:pPr marL="0" indent="0">
                  <a:spcBef>
                    <a:spcPts val="0"/>
                  </a:spcBef>
                  <a:buNone/>
                </a:pPr>
                <a:endParaRPr lang="en-US" sz="1800" dirty="0">
                  <a:solidFill>
                    <a:schemeClr val="tx1"/>
                  </a:solidFill>
                  <a:cs typeface="Arial" panose="020B0604020202020204" pitchFamily="34" charset="0"/>
                </a:endParaRPr>
              </a:p>
            </p:txBody>
          </p:sp>
        </mc:Choice>
        <mc:Fallback xmlns="">
          <p:sp>
            <p:nvSpPr>
              <p:cNvPr id="537" name="Google Shape;537;p34"/>
              <p:cNvSpPr txBox="1">
                <a:spLocks noGrp="1" noRot="1" noChangeAspect="1" noMove="1" noResize="1" noEditPoints="1" noAdjustHandles="1" noChangeArrowheads="1" noChangeShapeType="1" noTextEdit="1"/>
              </p:cNvSpPr>
              <p:nvPr>
                <p:ph type="body" idx="4294967295"/>
              </p:nvPr>
            </p:nvSpPr>
            <p:spPr>
              <a:xfrm>
                <a:off x="457198" y="1134400"/>
                <a:ext cx="6846711" cy="3632269"/>
              </a:xfrm>
              <a:prstGeom prst="rect">
                <a:avLst/>
              </a:prstGeom>
              <a:blipFill>
                <a:blip r:embed="rId3"/>
                <a:stretch>
                  <a:fillRect l="-1425"/>
                </a:stretch>
              </a:blipFill>
            </p:spPr>
            <p:txBody>
              <a:bodyPr/>
              <a:lstStyle/>
              <a:p>
                <a:r>
                  <a:rPr lang="en-US">
                    <a:noFill/>
                  </a:rPr>
                  <a:t> </a:t>
                </a:r>
              </a:p>
            </p:txBody>
          </p:sp>
        </mc:Fallback>
      </mc:AlternateContent>
      <p:sp>
        <p:nvSpPr>
          <p:cNvPr id="10" name="Google Shape;349;p16"/>
          <p:cNvSpPr txBox="1">
            <a:spLocks/>
          </p:cNvSpPr>
          <p:nvPr/>
        </p:nvSpPr>
        <p:spPr>
          <a:xfrm>
            <a:off x="457199" y="260306"/>
            <a:ext cx="6846711" cy="8574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smtClean="0">
                <a:solidFill>
                  <a:schemeClr val="accent1"/>
                </a:solidFill>
                <a:latin typeface="Shadows Into Light Two" panose="020B0604020202020204" charset="0"/>
              </a:rPr>
              <a:t>Micro-Purchase: Defined</a:t>
            </a:r>
            <a:endParaRPr lang="en-US" dirty="0">
              <a:solidFill>
                <a:schemeClr val="accent1"/>
              </a:solidFill>
              <a:latin typeface="Shadows Into Light Two" panose="020B060402020202020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50</a:t>
            </a:fld>
            <a:endParaRPr lang="en"/>
          </a:p>
        </p:txBody>
      </p:sp>
      <p:sp>
        <p:nvSpPr>
          <p:cNvPr id="4" name="Rectangle 3"/>
          <p:cNvSpPr/>
          <p:nvPr/>
        </p:nvSpPr>
        <p:spPr>
          <a:xfrm>
            <a:off x="1238864" y="648930"/>
            <a:ext cx="9144000" cy="523220"/>
          </a:xfrm>
          <a:prstGeom prst="rect">
            <a:avLst/>
          </a:prstGeom>
        </p:spPr>
        <p:txBody>
          <a:bodyPr wrap="square">
            <a:spAutoFit/>
          </a:bodyPr>
          <a:lstStyle/>
          <a:p>
            <a:r>
              <a:rPr lang="en-US" sz="2800" dirty="0">
                <a:solidFill>
                  <a:schemeClr val="accent5"/>
                </a:solidFill>
                <a:latin typeface="Shadows Into Light Two" panose="020B0604020202020204" charset="0"/>
              </a:rPr>
              <a:t>Procurement Procedures Checklist</a:t>
            </a:r>
          </a:p>
        </p:txBody>
      </p:sp>
      <p:graphicFrame>
        <p:nvGraphicFramePr>
          <p:cNvPr id="5" name="Diagram 4"/>
          <p:cNvGraphicFramePr/>
          <p:nvPr>
            <p:extLst>
              <p:ext uri="{D42A27DB-BD31-4B8C-83A1-F6EECF244321}">
                <p14:modId xmlns:p14="http://schemas.microsoft.com/office/powerpoint/2010/main" val="1165021321"/>
              </p:ext>
            </p:extLst>
          </p:nvPr>
        </p:nvGraphicFramePr>
        <p:xfrm>
          <a:off x="1638300" y="1125100"/>
          <a:ext cx="5613400" cy="3577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924664" y="1133350"/>
            <a:ext cx="3924300" cy="487800"/>
          </a:xfrm>
          <a:prstGeom prst="roundRect">
            <a:avLst/>
          </a:prstGeom>
          <a:noFill/>
          <a:ln>
            <a:solidFill>
              <a:srgbClr val="FFFF00"/>
            </a:solidFill>
          </a:ln>
          <a:effectLst>
            <a:glow rad="1397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FFC000"/>
                </a:solidFill>
              </a:ln>
              <a:noFill/>
              <a:effectLst>
                <a:glow rad="101600">
                  <a:schemeClr val="accent2">
                    <a:satMod val="175000"/>
                    <a:alpha val="40000"/>
                  </a:schemeClr>
                </a:glow>
              </a:effectLst>
            </a:endParaRPr>
          </a:p>
        </p:txBody>
      </p:sp>
    </p:spTree>
    <p:extLst>
      <p:ext uri="{BB962C8B-B14F-4D97-AF65-F5344CB8AC3E}">
        <p14:creationId xmlns:p14="http://schemas.microsoft.com/office/powerpoint/2010/main" val="162179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51</a:t>
            </a:fld>
            <a:endParaRPr lang="en"/>
          </a:p>
        </p:txBody>
      </p:sp>
      <p:sp>
        <p:nvSpPr>
          <p:cNvPr id="4" name="Rectangle 3"/>
          <p:cNvSpPr/>
          <p:nvPr/>
        </p:nvSpPr>
        <p:spPr>
          <a:xfrm>
            <a:off x="1238864" y="648930"/>
            <a:ext cx="9144000" cy="523220"/>
          </a:xfrm>
          <a:prstGeom prst="rect">
            <a:avLst/>
          </a:prstGeom>
        </p:spPr>
        <p:txBody>
          <a:bodyPr wrap="square">
            <a:spAutoFit/>
          </a:bodyPr>
          <a:lstStyle/>
          <a:p>
            <a:r>
              <a:rPr lang="en-US" sz="2800" dirty="0">
                <a:solidFill>
                  <a:schemeClr val="accent5"/>
                </a:solidFill>
                <a:latin typeface="Shadows Into Light Two" panose="020B0604020202020204" charset="0"/>
              </a:rPr>
              <a:t>Procurement Procedures Checklist</a:t>
            </a:r>
          </a:p>
        </p:txBody>
      </p:sp>
      <p:graphicFrame>
        <p:nvGraphicFramePr>
          <p:cNvPr id="5" name="Diagram 4"/>
          <p:cNvGraphicFramePr/>
          <p:nvPr/>
        </p:nvGraphicFramePr>
        <p:xfrm>
          <a:off x="1638300" y="1125100"/>
          <a:ext cx="5613400" cy="3577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924664" y="1857250"/>
            <a:ext cx="3924300" cy="487800"/>
          </a:xfrm>
          <a:prstGeom prst="roundRect">
            <a:avLst/>
          </a:prstGeom>
          <a:noFill/>
          <a:ln>
            <a:solidFill>
              <a:srgbClr val="FFFF00"/>
            </a:solidFill>
          </a:ln>
          <a:effectLst>
            <a:glow rad="1397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FFC000"/>
                </a:solidFill>
              </a:ln>
              <a:noFill/>
              <a:effectLst>
                <a:glow rad="101600">
                  <a:schemeClr val="accent2">
                    <a:satMod val="175000"/>
                    <a:alpha val="40000"/>
                  </a:schemeClr>
                </a:glow>
              </a:effectLst>
            </a:endParaRPr>
          </a:p>
        </p:txBody>
      </p:sp>
    </p:spTree>
    <p:extLst>
      <p:ext uri="{BB962C8B-B14F-4D97-AF65-F5344CB8AC3E}">
        <p14:creationId xmlns:p14="http://schemas.microsoft.com/office/powerpoint/2010/main" val="185054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52</a:t>
            </a:fld>
            <a:endParaRPr lang="en"/>
          </a:p>
        </p:txBody>
      </p:sp>
      <p:sp>
        <p:nvSpPr>
          <p:cNvPr id="4" name="Rectangle 3"/>
          <p:cNvSpPr/>
          <p:nvPr/>
        </p:nvSpPr>
        <p:spPr>
          <a:xfrm>
            <a:off x="1238864" y="648930"/>
            <a:ext cx="9144000" cy="523220"/>
          </a:xfrm>
          <a:prstGeom prst="rect">
            <a:avLst/>
          </a:prstGeom>
        </p:spPr>
        <p:txBody>
          <a:bodyPr wrap="square">
            <a:spAutoFit/>
          </a:bodyPr>
          <a:lstStyle/>
          <a:p>
            <a:r>
              <a:rPr lang="en-US" sz="2800" dirty="0">
                <a:solidFill>
                  <a:schemeClr val="accent5"/>
                </a:solidFill>
                <a:latin typeface="Shadows Into Light Two" panose="020B0604020202020204" charset="0"/>
              </a:rPr>
              <a:t>Procurement Procedures Checklist</a:t>
            </a:r>
          </a:p>
        </p:txBody>
      </p:sp>
      <p:graphicFrame>
        <p:nvGraphicFramePr>
          <p:cNvPr id="5" name="Diagram 4"/>
          <p:cNvGraphicFramePr/>
          <p:nvPr/>
        </p:nvGraphicFramePr>
        <p:xfrm>
          <a:off x="1638300" y="1125100"/>
          <a:ext cx="5613400" cy="3577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924664" y="2581150"/>
            <a:ext cx="3924300" cy="487800"/>
          </a:xfrm>
          <a:prstGeom prst="roundRect">
            <a:avLst/>
          </a:prstGeom>
          <a:noFill/>
          <a:ln>
            <a:solidFill>
              <a:srgbClr val="FFFF00"/>
            </a:solidFill>
          </a:ln>
          <a:effectLst>
            <a:glow rad="1397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FFC000"/>
                </a:solidFill>
              </a:ln>
              <a:noFill/>
              <a:effectLst>
                <a:glow rad="101600">
                  <a:schemeClr val="accent2">
                    <a:satMod val="175000"/>
                    <a:alpha val="40000"/>
                  </a:schemeClr>
                </a:glow>
              </a:effectLst>
            </a:endParaRPr>
          </a:p>
        </p:txBody>
      </p:sp>
    </p:spTree>
    <p:extLst>
      <p:ext uri="{BB962C8B-B14F-4D97-AF65-F5344CB8AC3E}">
        <p14:creationId xmlns:p14="http://schemas.microsoft.com/office/powerpoint/2010/main" val="13349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53</a:t>
            </a:fld>
            <a:endParaRPr lang="en"/>
          </a:p>
        </p:txBody>
      </p:sp>
      <p:sp>
        <p:nvSpPr>
          <p:cNvPr id="4" name="Rectangle 3"/>
          <p:cNvSpPr/>
          <p:nvPr/>
        </p:nvSpPr>
        <p:spPr>
          <a:xfrm>
            <a:off x="1238864" y="648930"/>
            <a:ext cx="9144000" cy="523220"/>
          </a:xfrm>
          <a:prstGeom prst="rect">
            <a:avLst/>
          </a:prstGeom>
        </p:spPr>
        <p:txBody>
          <a:bodyPr wrap="square">
            <a:spAutoFit/>
          </a:bodyPr>
          <a:lstStyle/>
          <a:p>
            <a:r>
              <a:rPr lang="en-US" sz="2800" dirty="0">
                <a:solidFill>
                  <a:schemeClr val="accent5"/>
                </a:solidFill>
                <a:latin typeface="Shadows Into Light Two" panose="020B0604020202020204" charset="0"/>
              </a:rPr>
              <a:t>Procurement Procedures Checklist</a:t>
            </a:r>
          </a:p>
        </p:txBody>
      </p:sp>
      <p:graphicFrame>
        <p:nvGraphicFramePr>
          <p:cNvPr id="5" name="Diagram 4"/>
          <p:cNvGraphicFramePr/>
          <p:nvPr/>
        </p:nvGraphicFramePr>
        <p:xfrm>
          <a:off x="1638300" y="1125100"/>
          <a:ext cx="5613400" cy="3577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924664" y="3317750"/>
            <a:ext cx="3924300" cy="487800"/>
          </a:xfrm>
          <a:prstGeom prst="roundRect">
            <a:avLst/>
          </a:prstGeom>
          <a:noFill/>
          <a:ln>
            <a:solidFill>
              <a:srgbClr val="FFFF00"/>
            </a:solidFill>
          </a:ln>
          <a:effectLst>
            <a:glow rad="1397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FFC000"/>
                </a:solidFill>
              </a:ln>
              <a:noFill/>
              <a:effectLst>
                <a:glow rad="101600">
                  <a:schemeClr val="accent2">
                    <a:satMod val="175000"/>
                    <a:alpha val="40000"/>
                  </a:schemeClr>
                </a:glow>
              </a:effectLst>
            </a:endParaRPr>
          </a:p>
        </p:txBody>
      </p:sp>
    </p:spTree>
    <p:extLst>
      <p:ext uri="{BB962C8B-B14F-4D97-AF65-F5344CB8AC3E}">
        <p14:creationId xmlns:p14="http://schemas.microsoft.com/office/powerpoint/2010/main" val="365995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54</a:t>
            </a:fld>
            <a:endParaRPr lang="en"/>
          </a:p>
        </p:txBody>
      </p:sp>
      <p:sp>
        <p:nvSpPr>
          <p:cNvPr id="4" name="Rectangle 3"/>
          <p:cNvSpPr/>
          <p:nvPr/>
        </p:nvSpPr>
        <p:spPr>
          <a:xfrm>
            <a:off x="1238864" y="648930"/>
            <a:ext cx="9144000" cy="523220"/>
          </a:xfrm>
          <a:prstGeom prst="rect">
            <a:avLst/>
          </a:prstGeom>
        </p:spPr>
        <p:txBody>
          <a:bodyPr wrap="square">
            <a:spAutoFit/>
          </a:bodyPr>
          <a:lstStyle/>
          <a:p>
            <a:r>
              <a:rPr lang="en-US" sz="2800" dirty="0">
                <a:solidFill>
                  <a:schemeClr val="accent5"/>
                </a:solidFill>
                <a:latin typeface="Shadows Into Light Two" panose="020B0604020202020204" charset="0"/>
              </a:rPr>
              <a:t>Procurement Procedures Checklist</a:t>
            </a:r>
          </a:p>
        </p:txBody>
      </p:sp>
      <p:graphicFrame>
        <p:nvGraphicFramePr>
          <p:cNvPr id="5" name="Diagram 4"/>
          <p:cNvGraphicFramePr/>
          <p:nvPr/>
        </p:nvGraphicFramePr>
        <p:xfrm>
          <a:off x="1638300" y="1125100"/>
          <a:ext cx="5613400" cy="3577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924664" y="4041650"/>
            <a:ext cx="3924300" cy="487800"/>
          </a:xfrm>
          <a:prstGeom prst="roundRect">
            <a:avLst/>
          </a:prstGeom>
          <a:noFill/>
          <a:ln>
            <a:solidFill>
              <a:srgbClr val="FFFF00"/>
            </a:solidFill>
          </a:ln>
          <a:effectLst>
            <a:glow rad="1397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FFC000"/>
                </a:solidFill>
              </a:ln>
              <a:noFill/>
              <a:effectLst>
                <a:glow rad="101600">
                  <a:schemeClr val="accent2">
                    <a:satMod val="175000"/>
                    <a:alpha val="40000"/>
                  </a:schemeClr>
                </a:glow>
              </a:effectLst>
            </a:endParaRPr>
          </a:p>
        </p:txBody>
      </p:sp>
    </p:spTree>
    <p:extLst>
      <p:ext uri="{BB962C8B-B14F-4D97-AF65-F5344CB8AC3E}">
        <p14:creationId xmlns:p14="http://schemas.microsoft.com/office/powerpoint/2010/main" val="49029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55</a:t>
            </a:fld>
            <a:endParaRPr lang="en"/>
          </a:p>
        </p:txBody>
      </p:sp>
      <p:sp>
        <p:nvSpPr>
          <p:cNvPr id="4" name="Rectangle 3"/>
          <p:cNvSpPr/>
          <p:nvPr/>
        </p:nvSpPr>
        <p:spPr>
          <a:xfrm>
            <a:off x="1238864" y="648930"/>
            <a:ext cx="9144000" cy="523220"/>
          </a:xfrm>
          <a:prstGeom prst="rect">
            <a:avLst/>
          </a:prstGeom>
        </p:spPr>
        <p:txBody>
          <a:bodyPr wrap="square">
            <a:spAutoFit/>
          </a:bodyPr>
          <a:lstStyle/>
          <a:p>
            <a:r>
              <a:rPr lang="en-US" sz="2800" dirty="0">
                <a:solidFill>
                  <a:schemeClr val="accent2"/>
                </a:solidFill>
                <a:latin typeface="Shadows Into Light Two" panose="020B0604020202020204" charset="0"/>
              </a:rPr>
              <a:t>Procurement Procedures Checklist</a:t>
            </a:r>
          </a:p>
        </p:txBody>
      </p:sp>
      <p:graphicFrame>
        <p:nvGraphicFramePr>
          <p:cNvPr id="5" name="Diagram 4"/>
          <p:cNvGraphicFramePr/>
          <p:nvPr>
            <p:extLst>
              <p:ext uri="{D42A27DB-BD31-4B8C-83A1-F6EECF244321}">
                <p14:modId xmlns:p14="http://schemas.microsoft.com/office/powerpoint/2010/main" val="1436946377"/>
              </p:ext>
            </p:extLst>
          </p:nvPr>
        </p:nvGraphicFramePr>
        <p:xfrm>
          <a:off x="1638300" y="1125100"/>
          <a:ext cx="5613400" cy="3577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924664" y="1133350"/>
            <a:ext cx="3924300" cy="487800"/>
          </a:xfrm>
          <a:prstGeom prst="roundRect">
            <a:avLst/>
          </a:prstGeom>
          <a:noFill/>
          <a:ln>
            <a:solidFill>
              <a:schemeClr val="accent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FFC000"/>
                </a:solidFill>
              </a:ln>
              <a:noFill/>
              <a:effectLst>
                <a:glow rad="101600">
                  <a:schemeClr val="accent2">
                    <a:satMod val="175000"/>
                    <a:alpha val="40000"/>
                  </a:schemeClr>
                </a:glow>
              </a:effectLst>
            </a:endParaRPr>
          </a:p>
        </p:txBody>
      </p:sp>
    </p:spTree>
    <p:extLst>
      <p:ext uri="{BB962C8B-B14F-4D97-AF65-F5344CB8AC3E}">
        <p14:creationId xmlns:p14="http://schemas.microsoft.com/office/powerpoint/2010/main" val="203450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56</a:t>
            </a:fld>
            <a:endParaRPr lang="en"/>
          </a:p>
        </p:txBody>
      </p:sp>
      <p:sp>
        <p:nvSpPr>
          <p:cNvPr id="4" name="Rectangle 3"/>
          <p:cNvSpPr/>
          <p:nvPr/>
        </p:nvSpPr>
        <p:spPr>
          <a:xfrm>
            <a:off x="1238864" y="648930"/>
            <a:ext cx="9144000" cy="523220"/>
          </a:xfrm>
          <a:prstGeom prst="rect">
            <a:avLst/>
          </a:prstGeom>
        </p:spPr>
        <p:txBody>
          <a:bodyPr wrap="square">
            <a:spAutoFit/>
          </a:bodyPr>
          <a:lstStyle/>
          <a:p>
            <a:r>
              <a:rPr lang="en-US" sz="2800" dirty="0">
                <a:solidFill>
                  <a:schemeClr val="accent2"/>
                </a:solidFill>
                <a:latin typeface="Shadows Into Light Two" panose="020B0604020202020204" charset="0"/>
              </a:rPr>
              <a:t>Procurement Procedures Checklist</a:t>
            </a:r>
          </a:p>
        </p:txBody>
      </p:sp>
      <p:graphicFrame>
        <p:nvGraphicFramePr>
          <p:cNvPr id="5" name="Diagram 4"/>
          <p:cNvGraphicFramePr/>
          <p:nvPr/>
        </p:nvGraphicFramePr>
        <p:xfrm>
          <a:off x="1638300" y="1125100"/>
          <a:ext cx="5613400" cy="3577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924664" y="1844550"/>
            <a:ext cx="3924300" cy="487800"/>
          </a:xfrm>
          <a:prstGeom prst="roundRect">
            <a:avLst/>
          </a:prstGeom>
          <a:noFill/>
          <a:ln>
            <a:solidFill>
              <a:schemeClr val="accent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FFC000"/>
                </a:solidFill>
              </a:ln>
              <a:noFill/>
              <a:effectLst>
                <a:glow rad="101600">
                  <a:schemeClr val="accent2">
                    <a:satMod val="175000"/>
                    <a:alpha val="40000"/>
                  </a:schemeClr>
                </a:glow>
              </a:effectLst>
            </a:endParaRPr>
          </a:p>
        </p:txBody>
      </p:sp>
    </p:spTree>
    <p:extLst>
      <p:ext uri="{BB962C8B-B14F-4D97-AF65-F5344CB8AC3E}">
        <p14:creationId xmlns:p14="http://schemas.microsoft.com/office/powerpoint/2010/main" val="37871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57</a:t>
            </a:fld>
            <a:endParaRPr lang="en"/>
          </a:p>
        </p:txBody>
      </p:sp>
      <p:sp>
        <p:nvSpPr>
          <p:cNvPr id="4" name="Rectangle 3"/>
          <p:cNvSpPr/>
          <p:nvPr/>
        </p:nvSpPr>
        <p:spPr>
          <a:xfrm>
            <a:off x="1238864" y="648930"/>
            <a:ext cx="9144000" cy="523220"/>
          </a:xfrm>
          <a:prstGeom prst="rect">
            <a:avLst/>
          </a:prstGeom>
        </p:spPr>
        <p:txBody>
          <a:bodyPr wrap="square">
            <a:spAutoFit/>
          </a:bodyPr>
          <a:lstStyle/>
          <a:p>
            <a:r>
              <a:rPr lang="en-US" sz="2800" dirty="0">
                <a:solidFill>
                  <a:schemeClr val="accent2"/>
                </a:solidFill>
                <a:latin typeface="Shadows Into Light Two" panose="020B0604020202020204" charset="0"/>
              </a:rPr>
              <a:t>Procurement Procedures Checklist</a:t>
            </a:r>
          </a:p>
        </p:txBody>
      </p:sp>
      <p:graphicFrame>
        <p:nvGraphicFramePr>
          <p:cNvPr id="5" name="Diagram 4"/>
          <p:cNvGraphicFramePr/>
          <p:nvPr/>
        </p:nvGraphicFramePr>
        <p:xfrm>
          <a:off x="1638300" y="1125100"/>
          <a:ext cx="5613400" cy="3577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924664" y="2568450"/>
            <a:ext cx="3924300" cy="487800"/>
          </a:xfrm>
          <a:prstGeom prst="roundRect">
            <a:avLst/>
          </a:prstGeom>
          <a:noFill/>
          <a:ln>
            <a:solidFill>
              <a:schemeClr val="accent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FFC000"/>
                </a:solidFill>
              </a:ln>
              <a:noFill/>
              <a:effectLst>
                <a:glow rad="101600">
                  <a:schemeClr val="accent2">
                    <a:satMod val="175000"/>
                    <a:alpha val="40000"/>
                  </a:schemeClr>
                </a:glow>
              </a:effectLst>
            </a:endParaRPr>
          </a:p>
        </p:txBody>
      </p:sp>
    </p:spTree>
    <p:extLst>
      <p:ext uri="{BB962C8B-B14F-4D97-AF65-F5344CB8AC3E}">
        <p14:creationId xmlns:p14="http://schemas.microsoft.com/office/powerpoint/2010/main" val="129288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58</a:t>
            </a:fld>
            <a:endParaRPr lang="en"/>
          </a:p>
        </p:txBody>
      </p:sp>
      <p:sp>
        <p:nvSpPr>
          <p:cNvPr id="4" name="Rectangle 3"/>
          <p:cNvSpPr/>
          <p:nvPr/>
        </p:nvSpPr>
        <p:spPr>
          <a:xfrm>
            <a:off x="1238864" y="648930"/>
            <a:ext cx="9144000" cy="523220"/>
          </a:xfrm>
          <a:prstGeom prst="rect">
            <a:avLst/>
          </a:prstGeom>
        </p:spPr>
        <p:txBody>
          <a:bodyPr wrap="square">
            <a:spAutoFit/>
          </a:bodyPr>
          <a:lstStyle/>
          <a:p>
            <a:r>
              <a:rPr lang="en-US" sz="2800" dirty="0">
                <a:solidFill>
                  <a:schemeClr val="accent2"/>
                </a:solidFill>
                <a:latin typeface="Shadows Into Light Two" panose="020B0604020202020204" charset="0"/>
              </a:rPr>
              <a:t>Procurement Procedures Checklist</a:t>
            </a:r>
          </a:p>
        </p:txBody>
      </p:sp>
      <p:graphicFrame>
        <p:nvGraphicFramePr>
          <p:cNvPr id="5" name="Diagram 4"/>
          <p:cNvGraphicFramePr/>
          <p:nvPr/>
        </p:nvGraphicFramePr>
        <p:xfrm>
          <a:off x="1638300" y="1125100"/>
          <a:ext cx="5613400" cy="3577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924664" y="3292350"/>
            <a:ext cx="3924300" cy="487800"/>
          </a:xfrm>
          <a:prstGeom prst="roundRect">
            <a:avLst/>
          </a:prstGeom>
          <a:noFill/>
          <a:ln>
            <a:solidFill>
              <a:schemeClr val="accent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FFC000"/>
                </a:solidFill>
              </a:ln>
              <a:noFill/>
              <a:effectLst>
                <a:glow rad="101600">
                  <a:schemeClr val="accent2">
                    <a:satMod val="175000"/>
                    <a:alpha val="40000"/>
                  </a:schemeClr>
                </a:glow>
              </a:effectLst>
            </a:endParaRPr>
          </a:p>
        </p:txBody>
      </p:sp>
    </p:spTree>
    <p:extLst>
      <p:ext uri="{BB962C8B-B14F-4D97-AF65-F5344CB8AC3E}">
        <p14:creationId xmlns:p14="http://schemas.microsoft.com/office/powerpoint/2010/main" val="250756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59</a:t>
            </a:fld>
            <a:endParaRPr lang="en"/>
          </a:p>
        </p:txBody>
      </p:sp>
      <p:sp>
        <p:nvSpPr>
          <p:cNvPr id="4" name="Rectangle 3"/>
          <p:cNvSpPr/>
          <p:nvPr/>
        </p:nvSpPr>
        <p:spPr>
          <a:xfrm>
            <a:off x="1238864" y="648930"/>
            <a:ext cx="9144000" cy="523220"/>
          </a:xfrm>
          <a:prstGeom prst="rect">
            <a:avLst/>
          </a:prstGeom>
        </p:spPr>
        <p:txBody>
          <a:bodyPr wrap="square">
            <a:spAutoFit/>
          </a:bodyPr>
          <a:lstStyle/>
          <a:p>
            <a:r>
              <a:rPr lang="en-US" sz="2800" dirty="0">
                <a:solidFill>
                  <a:schemeClr val="accent2"/>
                </a:solidFill>
                <a:latin typeface="Shadows Into Light Two" panose="020B0604020202020204" charset="0"/>
              </a:rPr>
              <a:t>Procurement Procedures Checklist</a:t>
            </a:r>
          </a:p>
        </p:txBody>
      </p:sp>
      <p:graphicFrame>
        <p:nvGraphicFramePr>
          <p:cNvPr id="5" name="Diagram 4"/>
          <p:cNvGraphicFramePr/>
          <p:nvPr/>
        </p:nvGraphicFramePr>
        <p:xfrm>
          <a:off x="1638300" y="1125100"/>
          <a:ext cx="5613400" cy="3577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924664" y="4028950"/>
            <a:ext cx="3924300" cy="487800"/>
          </a:xfrm>
          <a:prstGeom prst="roundRect">
            <a:avLst/>
          </a:prstGeom>
          <a:noFill/>
          <a:ln>
            <a:solidFill>
              <a:schemeClr val="accent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FFC000"/>
                </a:solidFill>
              </a:ln>
              <a:noFill/>
              <a:effectLst>
                <a:glow rad="101600">
                  <a:schemeClr val="accent2">
                    <a:satMod val="175000"/>
                    <a:alpha val="40000"/>
                  </a:schemeClr>
                </a:glow>
              </a:effectLst>
            </a:endParaRPr>
          </a:p>
        </p:txBody>
      </p:sp>
    </p:spTree>
    <p:extLst>
      <p:ext uri="{BB962C8B-B14F-4D97-AF65-F5344CB8AC3E}">
        <p14:creationId xmlns:p14="http://schemas.microsoft.com/office/powerpoint/2010/main" val="283264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9" name="Google Shape;359;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5" name="Content Placeholder 5"/>
          <p:cNvSpPr txBox="1">
            <a:spLocks/>
          </p:cNvSpPr>
          <p:nvPr/>
        </p:nvSpPr>
        <p:spPr>
          <a:xfrm>
            <a:off x="1770333" y="894895"/>
            <a:ext cx="6000154" cy="1156697"/>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smtClean="0">
                <a:solidFill>
                  <a:schemeClr val="accent1"/>
                </a:solidFill>
                <a:latin typeface="Shadows Into Light Two" panose="020B0604020202020204" charset="0"/>
                <a:cs typeface="Arial" panose="020B0604020202020204" pitchFamily="34" charset="0"/>
              </a:rPr>
              <a:t>Examples of single purchase transactions: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96" y="2051592"/>
            <a:ext cx="3579261" cy="209660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586" y="2051592"/>
            <a:ext cx="3765654" cy="2096605"/>
          </a:xfrm>
          <a:prstGeom prst="rect">
            <a:avLst/>
          </a:prstGeom>
        </p:spPr>
      </p:pic>
      <p:sp>
        <p:nvSpPr>
          <p:cNvPr id="8" name="TextBox 7"/>
          <p:cNvSpPr txBox="1"/>
          <p:nvPr/>
        </p:nvSpPr>
        <p:spPr>
          <a:xfrm>
            <a:off x="717696" y="1473244"/>
            <a:ext cx="3579261" cy="369332"/>
          </a:xfrm>
          <a:prstGeom prst="rect">
            <a:avLst/>
          </a:prstGeom>
          <a:noFill/>
        </p:spPr>
        <p:txBody>
          <a:bodyPr wrap="square" rtlCol="0">
            <a:spAutoFit/>
          </a:bodyPr>
          <a:lstStyle/>
          <a:p>
            <a:pPr algn="ctr"/>
            <a:r>
              <a:rPr lang="en-US" sz="1800" dirty="0">
                <a:solidFill>
                  <a:schemeClr val="tx1"/>
                </a:solidFill>
                <a:latin typeface="Chivo" panose="020B0604020202020204" charset="0"/>
              </a:rPr>
              <a:t>Single trip to the grocery store</a:t>
            </a:r>
          </a:p>
        </p:txBody>
      </p:sp>
      <p:sp>
        <p:nvSpPr>
          <p:cNvPr id="9" name="TextBox 8"/>
          <p:cNvSpPr txBox="1"/>
          <p:nvPr/>
        </p:nvSpPr>
        <p:spPr>
          <a:xfrm>
            <a:off x="4426586" y="1473244"/>
            <a:ext cx="3765654" cy="646331"/>
          </a:xfrm>
          <a:prstGeom prst="rect">
            <a:avLst/>
          </a:prstGeom>
          <a:noFill/>
        </p:spPr>
        <p:txBody>
          <a:bodyPr wrap="square" rtlCol="0">
            <a:spAutoFit/>
          </a:bodyPr>
          <a:lstStyle/>
          <a:p>
            <a:pPr algn="ctr"/>
            <a:r>
              <a:rPr lang="en-US" sz="1800" dirty="0">
                <a:solidFill>
                  <a:schemeClr val="tx1"/>
                </a:solidFill>
                <a:latin typeface="Chivo" panose="020B0604020202020204" charset="0"/>
              </a:rPr>
              <a:t>One-year contract for vended meals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1" name="Google Shape;351;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60</a:t>
            </a:fld>
            <a:endParaRPr/>
          </a:p>
        </p:txBody>
      </p:sp>
      <p:sp>
        <p:nvSpPr>
          <p:cNvPr id="349" name="Google Shape;349;p16"/>
          <p:cNvSpPr txBox="1">
            <a:spLocks noGrp="1"/>
          </p:cNvSpPr>
          <p:nvPr>
            <p:ph type="title"/>
          </p:nvPr>
        </p:nvSpPr>
        <p:spPr>
          <a:xfrm>
            <a:off x="457199" y="260306"/>
            <a:ext cx="6846711" cy="857400"/>
          </a:xfrm>
          <a:prstGeom prst="rect">
            <a:avLst/>
          </a:prstGeom>
        </p:spPr>
        <p:txBody>
          <a:bodyPr spcFirstLastPara="1" wrap="square" lIns="91425" tIns="91425" rIns="91425" bIns="91425" anchor="b" anchorCtr="0">
            <a:noAutofit/>
          </a:bodyPr>
          <a:lstStyle/>
          <a:p>
            <a:pPr lvl="0"/>
            <a:r>
              <a:rPr lang="en" sz="3200" b="1" dirty="0" smtClean="0">
                <a:solidFill>
                  <a:schemeClr val="accent1"/>
                </a:solidFill>
              </a:rPr>
              <a:t>Action Steps in Review</a:t>
            </a:r>
            <a:endParaRPr dirty="0">
              <a:solidFill>
                <a:schemeClr val="accent1"/>
              </a:solidFill>
            </a:endParaRPr>
          </a:p>
        </p:txBody>
      </p:sp>
      <p:sp>
        <p:nvSpPr>
          <p:cNvPr id="350" name="Google Shape;350;p16"/>
          <p:cNvSpPr txBox="1">
            <a:spLocks noGrp="1"/>
          </p:cNvSpPr>
          <p:nvPr>
            <p:ph type="body" idx="1"/>
          </p:nvPr>
        </p:nvSpPr>
        <p:spPr>
          <a:xfrm>
            <a:off x="381144" y="1117706"/>
            <a:ext cx="6675416" cy="3315689"/>
          </a:xfrm>
          <a:prstGeom prst="rect">
            <a:avLst/>
          </a:prstGeom>
        </p:spPr>
        <p:txBody>
          <a:bodyPr spcFirstLastPara="1" wrap="square" lIns="91425" tIns="91425" rIns="91425" bIns="91425" anchor="t" anchorCtr="0">
            <a:noAutofit/>
          </a:bodyPr>
          <a:lstStyle/>
          <a:p>
            <a:pPr marL="457200" lvl="0" indent="-393700" algn="l" rtl="0">
              <a:spcBef>
                <a:spcPts val="600"/>
              </a:spcBef>
              <a:spcAft>
                <a:spcPts val="0"/>
              </a:spcAft>
              <a:buSzPts val="2600"/>
              <a:buChar char="༝"/>
            </a:pPr>
            <a:r>
              <a:rPr lang="en-US" dirty="0" smtClean="0">
                <a:solidFill>
                  <a:schemeClr val="tx1"/>
                </a:solidFill>
                <a:latin typeface="Chivo Light" panose="020B0604020202020204" charset="0"/>
                <a:cs typeface="Times New Roman" panose="02020603050405020304" pitchFamily="18" charset="0"/>
              </a:rPr>
              <a:t>All organizations are required to:</a:t>
            </a:r>
          </a:p>
          <a:p>
            <a:pPr lvl="1">
              <a:spcBef>
                <a:spcPts val="600"/>
              </a:spcBef>
              <a:buChar char="༝"/>
            </a:pPr>
            <a:r>
              <a:rPr lang="en-US" u="sng" dirty="0" smtClean="0">
                <a:solidFill>
                  <a:schemeClr val="tx1"/>
                </a:solidFill>
                <a:latin typeface="Shadows Into Light Two" panose="020B0604020202020204" charset="0"/>
                <a:cs typeface="Times New Roman" panose="02020603050405020304" pitchFamily="18" charset="0"/>
              </a:rPr>
              <a:t>Comply</a:t>
            </a:r>
            <a:r>
              <a:rPr lang="en-US" dirty="0" smtClean="0">
                <a:solidFill>
                  <a:schemeClr val="tx1"/>
                </a:solidFill>
                <a:latin typeface="Chivo Light" panose="020B0604020202020204" charset="0"/>
                <a:cs typeface="Times New Roman" panose="02020603050405020304" pitchFamily="18" charset="0"/>
              </a:rPr>
              <a:t> with procurement standards, including the Micro Purchase and Small Purchase methods</a:t>
            </a:r>
          </a:p>
          <a:p>
            <a:pPr lvl="1">
              <a:spcBef>
                <a:spcPts val="600"/>
              </a:spcBef>
              <a:buChar char="༝"/>
            </a:pPr>
            <a:r>
              <a:rPr lang="en-US" u="sng" dirty="0" smtClean="0">
                <a:solidFill>
                  <a:schemeClr val="tx1"/>
                </a:solidFill>
                <a:latin typeface="Shadows Into Light Two" panose="020B0604020202020204" charset="0"/>
                <a:cs typeface="Times New Roman" panose="02020603050405020304" pitchFamily="18" charset="0"/>
              </a:rPr>
              <a:t>Develop</a:t>
            </a:r>
            <a:r>
              <a:rPr lang="en-US" dirty="0" smtClean="0">
                <a:solidFill>
                  <a:schemeClr val="tx1"/>
                </a:solidFill>
                <a:latin typeface="Chivo Light" panose="020B0604020202020204" charset="0"/>
                <a:cs typeface="Times New Roman" panose="02020603050405020304" pitchFamily="18" charset="0"/>
              </a:rPr>
              <a:t> Code of Conduct</a:t>
            </a:r>
          </a:p>
          <a:p>
            <a:pPr lvl="1">
              <a:spcBef>
                <a:spcPts val="600"/>
              </a:spcBef>
              <a:buChar char="༝"/>
            </a:pPr>
            <a:r>
              <a:rPr lang="en-US" u="sng" dirty="0" smtClean="0">
                <a:solidFill>
                  <a:schemeClr val="tx1"/>
                </a:solidFill>
                <a:latin typeface="Shadows Into Light Two" panose="020B0604020202020204" charset="0"/>
                <a:cs typeface="Times New Roman" panose="02020603050405020304" pitchFamily="18" charset="0"/>
              </a:rPr>
              <a:t>Develop</a:t>
            </a:r>
            <a:r>
              <a:rPr lang="en-US" dirty="0" smtClean="0">
                <a:solidFill>
                  <a:schemeClr val="tx1"/>
                </a:solidFill>
                <a:latin typeface="Chivo Light" panose="020B0604020202020204" charset="0"/>
                <a:cs typeface="Times New Roman" panose="02020603050405020304" pitchFamily="18" charset="0"/>
              </a:rPr>
              <a:t> Procurement Procedures</a:t>
            </a:r>
            <a:endParaRPr dirty="0">
              <a:solidFill>
                <a:schemeClr val="tx1"/>
              </a:solidFill>
              <a:latin typeface="Chivo Light" panose="020B0604020202020204" charset="0"/>
              <a:cs typeface="Times New Roman" panose="02020603050405020304" pitchFamily="18" charset="0"/>
            </a:endParaRPr>
          </a:p>
        </p:txBody>
      </p:sp>
    </p:spTree>
    <p:extLst>
      <p:ext uri="{BB962C8B-B14F-4D97-AF65-F5344CB8AC3E}">
        <p14:creationId xmlns:p14="http://schemas.microsoft.com/office/powerpoint/2010/main" val="376879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87927"/>
            <a:ext cx="4437600" cy="1159800"/>
          </a:xfrm>
        </p:spPr>
        <p:txBody>
          <a:bodyPr/>
          <a:lstStyle/>
          <a:p>
            <a:r>
              <a:rPr lang="en-US" dirty="0" smtClean="0">
                <a:solidFill>
                  <a:schemeClr val="accent1">
                    <a:lumMod val="50000"/>
                  </a:schemeClr>
                </a:solidFill>
                <a:latin typeface="Shadows Into Light Two" panose="020B0604020202020204" charset="0"/>
                <a:cs typeface="Times New Roman" panose="02020603050405020304" pitchFamily="18" charset="0"/>
              </a:rPr>
              <a:t>Regulation Locations</a:t>
            </a:r>
            <a:endParaRPr lang="en-US" dirty="0">
              <a:solidFill>
                <a:schemeClr val="accent1">
                  <a:lumMod val="50000"/>
                </a:schemeClr>
              </a:solidFill>
              <a:latin typeface="Shadows Into Light Two" panose="020B0604020202020204" charset="0"/>
              <a:cs typeface="Times New Roman" panose="02020603050405020304" pitchFamily="18" charset="0"/>
            </a:endParaRPr>
          </a:p>
        </p:txBody>
      </p:sp>
      <p:sp>
        <p:nvSpPr>
          <p:cNvPr id="3" name="Subtitle 2"/>
          <p:cNvSpPr>
            <a:spLocks noGrp="1"/>
          </p:cNvSpPr>
          <p:nvPr>
            <p:ph type="subTitle" idx="1"/>
          </p:nvPr>
        </p:nvSpPr>
        <p:spPr>
          <a:xfrm>
            <a:off x="685800" y="1880681"/>
            <a:ext cx="4437600" cy="784800"/>
          </a:xfrm>
        </p:spPr>
        <p:txBody>
          <a:bodyPr/>
          <a:lstStyle/>
          <a:p>
            <a:pPr marL="0" indent="0"/>
            <a:r>
              <a:rPr lang="en-US" dirty="0" smtClean="0">
                <a:latin typeface="Chivo Light" panose="020B0604020202020204" charset="0"/>
                <a:cs typeface="Arial" panose="020B0604020202020204" pitchFamily="34" charset="0"/>
              </a:rPr>
              <a:t>Title 2, </a:t>
            </a:r>
            <a:r>
              <a:rPr lang="en-US" i="1" dirty="0" smtClean="0">
                <a:latin typeface="Chivo Light" panose="020B0604020202020204" charset="0"/>
                <a:cs typeface="Arial" panose="020B0604020202020204" pitchFamily="34" charset="0"/>
              </a:rPr>
              <a:t>Code of Federal Regulations, </a:t>
            </a:r>
            <a:r>
              <a:rPr lang="en-US" dirty="0" smtClean="0">
                <a:latin typeface="Chivo Light" panose="020B0604020202020204" charset="0"/>
                <a:cs typeface="Arial" panose="020B0604020202020204" pitchFamily="34" charset="0"/>
              </a:rPr>
              <a:t>Part 200, Subpart D</a:t>
            </a:r>
          </a:p>
          <a:p>
            <a:pPr marL="0" indent="0"/>
            <a:r>
              <a:rPr lang="en-US" dirty="0" smtClean="0">
                <a:latin typeface="Chivo Light" panose="020B0604020202020204" charset="0"/>
                <a:cs typeface="Arial" panose="020B0604020202020204" pitchFamily="34" charset="0"/>
              </a:rPr>
              <a:t>Title </a:t>
            </a:r>
            <a:r>
              <a:rPr lang="en-US" dirty="0">
                <a:latin typeface="Chivo Light" panose="020B0604020202020204" charset="0"/>
                <a:cs typeface="Arial" panose="020B0604020202020204" pitchFamily="34" charset="0"/>
              </a:rPr>
              <a:t>7, </a:t>
            </a:r>
            <a:r>
              <a:rPr lang="en-US" i="1" dirty="0">
                <a:latin typeface="Chivo Light" panose="020B0604020202020204" charset="0"/>
                <a:cs typeface="Arial" panose="020B0604020202020204" pitchFamily="34" charset="0"/>
              </a:rPr>
              <a:t>Code of Federal Regulations</a:t>
            </a:r>
            <a:r>
              <a:rPr lang="en-US" dirty="0">
                <a:latin typeface="Chivo Light" panose="020B0604020202020204" charset="0"/>
                <a:cs typeface="Arial" panose="020B0604020202020204" pitchFamily="34" charset="0"/>
              </a:rPr>
              <a:t>, Part </a:t>
            </a:r>
            <a:r>
              <a:rPr lang="en-US" dirty="0" smtClean="0">
                <a:latin typeface="Chivo Light" panose="020B0604020202020204" charset="0"/>
                <a:cs typeface="Arial" panose="020B0604020202020204" pitchFamily="34" charset="0"/>
              </a:rPr>
              <a:t>226, Subpart E</a:t>
            </a:r>
            <a:endParaRPr lang="en-US" dirty="0">
              <a:latin typeface="Chivo Light" panose="020B0604020202020204" charset="0"/>
              <a:cs typeface="Arial" panose="020B0604020202020204" pitchFamily="34" charset="0"/>
            </a:endParaRPr>
          </a:p>
          <a:p>
            <a:pPr marL="0" indent="0"/>
            <a:endParaRPr lang="en-US" sz="500" dirty="0">
              <a:latin typeface="Chivo Light" panose="020B0604020202020204" charset="0"/>
              <a:cs typeface="Arial" panose="020B0604020202020204" pitchFamily="34" charset="0"/>
            </a:endParaRPr>
          </a:p>
        </p:txBody>
      </p:sp>
    </p:spTree>
    <p:extLst>
      <p:ext uri="{BB962C8B-B14F-4D97-AF65-F5344CB8AC3E}">
        <p14:creationId xmlns:p14="http://schemas.microsoft.com/office/powerpoint/2010/main" val="10783203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0" b="-3000"/>
          </a:stretch>
        </a:blipFill>
        <a:effectLst/>
      </p:bgPr>
    </p:bg>
    <p:spTree>
      <p:nvGrpSpPr>
        <p:cNvPr id="1" name="Shape 403"/>
        <p:cNvGrpSpPr/>
        <p:nvPr/>
      </p:nvGrpSpPr>
      <p:grpSpPr>
        <a:xfrm>
          <a:off x="0" y="0"/>
          <a:ext cx="0" cy="0"/>
          <a:chOff x="0" y="0"/>
          <a:chExt cx="0" cy="0"/>
        </a:xfrm>
      </p:grpSpPr>
      <p:sp>
        <p:nvSpPr>
          <p:cNvPr id="405" name="Google Shape;405;p23"/>
          <p:cNvSpPr txBox="1">
            <a:spLocks noGrp="1"/>
          </p:cNvSpPr>
          <p:nvPr>
            <p:ph type="body" idx="1"/>
          </p:nvPr>
        </p:nvSpPr>
        <p:spPr>
          <a:xfrm>
            <a:off x="447040" y="880110"/>
            <a:ext cx="3599700" cy="3170400"/>
          </a:xfrm>
          <a:prstGeom prst="rect">
            <a:avLst/>
          </a:prstGeom>
        </p:spPr>
        <p:txBody>
          <a:bodyPr spcFirstLastPara="1" wrap="square" lIns="91425" tIns="91425" rIns="91425" bIns="91425" anchor="t" anchorCtr="0">
            <a:noAutofit/>
          </a:bodyPr>
          <a:lstStyle/>
          <a:p>
            <a:pPr marL="457200" lvl="1" indent="0">
              <a:spcBef>
                <a:spcPts val="600"/>
              </a:spcBef>
              <a:buNone/>
            </a:pPr>
            <a:r>
              <a:rPr lang="en-US" sz="1800" dirty="0" err="1" smtClean="0">
                <a:hlinkClick r:id="rId4"/>
              </a:rPr>
              <a:t>CACFP@VDH.Virginia.Gov</a:t>
            </a:r>
            <a:endParaRPr lang="en-US" sz="1800" dirty="0"/>
          </a:p>
          <a:p>
            <a:pPr marL="457200" lvl="1" indent="0">
              <a:spcBef>
                <a:spcPts val="600"/>
              </a:spcBef>
              <a:buNone/>
            </a:pPr>
            <a:endParaRPr lang="en-US" sz="1800" dirty="0" smtClean="0"/>
          </a:p>
          <a:p>
            <a:pPr marL="457200" lvl="1" indent="0">
              <a:spcBef>
                <a:spcPts val="600"/>
              </a:spcBef>
              <a:buNone/>
            </a:pPr>
            <a:r>
              <a:rPr lang="en-US" sz="1800" dirty="0" smtClean="0">
                <a:solidFill>
                  <a:schemeClr val="tx1"/>
                </a:solidFill>
              </a:rPr>
              <a:t>(877) 618- 7282</a:t>
            </a:r>
          </a:p>
          <a:p>
            <a:pPr marL="457200" lvl="1" indent="0">
              <a:spcBef>
                <a:spcPts val="600"/>
              </a:spcBef>
              <a:buNone/>
            </a:pPr>
            <a:endParaRPr lang="en-US" sz="1800" dirty="0" smtClean="0">
              <a:solidFill>
                <a:schemeClr val="tx1"/>
              </a:solidFill>
            </a:endParaRPr>
          </a:p>
          <a:p>
            <a:pPr marL="457200" lvl="1" indent="0">
              <a:spcBef>
                <a:spcPts val="600"/>
              </a:spcBef>
              <a:buNone/>
            </a:pPr>
            <a:r>
              <a:rPr lang="en-US" sz="1400" dirty="0" smtClean="0">
                <a:solidFill>
                  <a:schemeClr val="tx1"/>
                </a:solidFill>
              </a:rPr>
              <a:t>Virginia Department of Health</a:t>
            </a:r>
          </a:p>
          <a:p>
            <a:pPr marL="457200" lvl="1" indent="0">
              <a:spcBef>
                <a:spcPts val="600"/>
              </a:spcBef>
              <a:buNone/>
            </a:pPr>
            <a:r>
              <a:rPr lang="en-US" sz="1400" dirty="0" smtClean="0">
                <a:solidFill>
                  <a:schemeClr val="tx1"/>
                </a:solidFill>
              </a:rPr>
              <a:t>Division of Community Nutrition</a:t>
            </a:r>
          </a:p>
          <a:p>
            <a:pPr marL="457200" lvl="1" indent="0">
              <a:spcBef>
                <a:spcPts val="600"/>
              </a:spcBef>
              <a:buNone/>
            </a:pPr>
            <a:r>
              <a:rPr lang="en-US" sz="1400" dirty="0" smtClean="0">
                <a:solidFill>
                  <a:schemeClr val="tx1"/>
                </a:solidFill>
              </a:rPr>
              <a:t>Special Nutrition Programs</a:t>
            </a:r>
          </a:p>
          <a:p>
            <a:pPr marL="457200" lvl="1" indent="0">
              <a:spcBef>
                <a:spcPts val="600"/>
              </a:spcBef>
              <a:buNone/>
            </a:pPr>
            <a:r>
              <a:rPr lang="en-US" sz="1400" dirty="0" smtClean="0">
                <a:solidFill>
                  <a:schemeClr val="tx1"/>
                </a:solidFill>
              </a:rPr>
              <a:t>109 Governors Street, 8</a:t>
            </a:r>
            <a:r>
              <a:rPr lang="en-US" sz="1400" baseline="30000" dirty="0" smtClean="0">
                <a:solidFill>
                  <a:schemeClr val="tx1"/>
                </a:solidFill>
              </a:rPr>
              <a:t>th</a:t>
            </a:r>
            <a:r>
              <a:rPr lang="en-US" sz="1400" dirty="0" smtClean="0">
                <a:solidFill>
                  <a:schemeClr val="tx1"/>
                </a:solidFill>
              </a:rPr>
              <a:t> Floor</a:t>
            </a:r>
          </a:p>
          <a:p>
            <a:pPr marL="457200" lvl="1" indent="0">
              <a:spcBef>
                <a:spcPts val="600"/>
              </a:spcBef>
              <a:buNone/>
            </a:pPr>
            <a:r>
              <a:rPr lang="en-US" sz="1400" dirty="0" smtClean="0">
                <a:solidFill>
                  <a:schemeClr val="tx1"/>
                </a:solidFill>
              </a:rPr>
              <a:t>Richmond, Virginia 23219</a:t>
            </a:r>
            <a:endParaRPr sz="1400" dirty="0">
              <a:solidFill>
                <a:schemeClr val="tx1"/>
              </a:solidFill>
            </a:endParaRPr>
          </a:p>
        </p:txBody>
      </p:sp>
      <p:sp>
        <p:nvSpPr>
          <p:cNvPr id="406" name="Google Shape;406;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62</a:t>
            </a:fld>
            <a:endParaRPr>
              <a:solidFill>
                <a:srgbClr val="FFFFFF"/>
              </a:solidFill>
            </a:endParaRPr>
          </a:p>
        </p:txBody>
      </p:sp>
      <p:sp>
        <p:nvSpPr>
          <p:cNvPr id="404" name="Google Shape;404;p23"/>
          <p:cNvSpPr txBox="1">
            <a:spLocks noGrp="1"/>
          </p:cNvSpPr>
          <p:nvPr>
            <p:ph type="title"/>
          </p:nvPr>
        </p:nvSpPr>
        <p:spPr>
          <a:xfrm>
            <a:off x="447040" y="114535"/>
            <a:ext cx="3599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u="sng" dirty="0" smtClean="0">
                <a:solidFill>
                  <a:schemeClr val="accent1"/>
                </a:solidFill>
              </a:rPr>
              <a:t>Questions? Contact Us! </a:t>
            </a:r>
            <a:endParaRPr u="sng" dirty="0">
              <a:solidFill>
                <a:schemeClr val="accent1"/>
              </a:solidFill>
            </a:endParaRPr>
          </a:p>
        </p:txBody>
      </p:sp>
      <p:sp>
        <p:nvSpPr>
          <p:cNvPr id="6" name="Google Shape;616;p40"/>
          <p:cNvSpPr/>
          <p:nvPr/>
        </p:nvSpPr>
        <p:spPr>
          <a:xfrm>
            <a:off x="521751" y="971935"/>
            <a:ext cx="372142" cy="338595"/>
          </a:xfrm>
          <a:custGeom>
            <a:avLst/>
            <a:gdLst/>
            <a:ahLst/>
            <a:cxnLst/>
            <a:rect l="l" t="t" r="r" b="b"/>
            <a:pathLst>
              <a:path w="19126" h="18518" extrusionOk="0">
                <a:moveTo>
                  <a:pt x="10098" y="2409"/>
                </a:moveTo>
                <a:lnTo>
                  <a:pt x="10512" y="2701"/>
                </a:lnTo>
                <a:lnTo>
                  <a:pt x="10074" y="2969"/>
                </a:lnTo>
                <a:lnTo>
                  <a:pt x="9636" y="3285"/>
                </a:lnTo>
                <a:lnTo>
                  <a:pt x="9198" y="3602"/>
                </a:lnTo>
                <a:lnTo>
                  <a:pt x="8760" y="3918"/>
                </a:lnTo>
                <a:lnTo>
                  <a:pt x="8517" y="4040"/>
                </a:lnTo>
                <a:lnTo>
                  <a:pt x="8249" y="4234"/>
                </a:lnTo>
                <a:lnTo>
                  <a:pt x="7981" y="4429"/>
                </a:lnTo>
                <a:lnTo>
                  <a:pt x="7884" y="4551"/>
                </a:lnTo>
                <a:lnTo>
                  <a:pt x="7811" y="4672"/>
                </a:lnTo>
                <a:lnTo>
                  <a:pt x="7349" y="4672"/>
                </a:lnTo>
                <a:lnTo>
                  <a:pt x="6814" y="4697"/>
                </a:lnTo>
                <a:lnTo>
                  <a:pt x="7081" y="4526"/>
                </a:lnTo>
                <a:lnTo>
                  <a:pt x="7641" y="4161"/>
                </a:lnTo>
                <a:lnTo>
                  <a:pt x="8200" y="3796"/>
                </a:lnTo>
                <a:lnTo>
                  <a:pt x="8784" y="3480"/>
                </a:lnTo>
                <a:lnTo>
                  <a:pt x="9320" y="3115"/>
                </a:lnTo>
                <a:lnTo>
                  <a:pt x="9539" y="2969"/>
                </a:lnTo>
                <a:lnTo>
                  <a:pt x="9758" y="2823"/>
                </a:lnTo>
                <a:lnTo>
                  <a:pt x="9952" y="2628"/>
                </a:lnTo>
                <a:lnTo>
                  <a:pt x="10025" y="2531"/>
                </a:lnTo>
                <a:lnTo>
                  <a:pt x="10074" y="2409"/>
                </a:lnTo>
                <a:close/>
                <a:moveTo>
                  <a:pt x="10804" y="2847"/>
                </a:moveTo>
                <a:lnTo>
                  <a:pt x="11193" y="3115"/>
                </a:lnTo>
                <a:lnTo>
                  <a:pt x="10974" y="3237"/>
                </a:lnTo>
                <a:lnTo>
                  <a:pt x="10755" y="3407"/>
                </a:lnTo>
                <a:lnTo>
                  <a:pt x="10561" y="3577"/>
                </a:lnTo>
                <a:lnTo>
                  <a:pt x="10366" y="3723"/>
                </a:lnTo>
                <a:lnTo>
                  <a:pt x="9709" y="4161"/>
                </a:lnTo>
                <a:lnTo>
                  <a:pt x="9368" y="4429"/>
                </a:lnTo>
                <a:lnTo>
                  <a:pt x="9222" y="4551"/>
                </a:lnTo>
                <a:lnTo>
                  <a:pt x="9101" y="4721"/>
                </a:lnTo>
                <a:lnTo>
                  <a:pt x="8176" y="4672"/>
                </a:lnTo>
                <a:lnTo>
                  <a:pt x="8322" y="4551"/>
                </a:lnTo>
                <a:lnTo>
                  <a:pt x="8663" y="4332"/>
                </a:lnTo>
                <a:lnTo>
                  <a:pt x="9028" y="4113"/>
                </a:lnTo>
                <a:lnTo>
                  <a:pt x="9466" y="3821"/>
                </a:lnTo>
                <a:lnTo>
                  <a:pt x="9879" y="3529"/>
                </a:lnTo>
                <a:lnTo>
                  <a:pt x="10317" y="3212"/>
                </a:lnTo>
                <a:lnTo>
                  <a:pt x="10731" y="2920"/>
                </a:lnTo>
                <a:lnTo>
                  <a:pt x="10804" y="2847"/>
                </a:lnTo>
                <a:close/>
                <a:moveTo>
                  <a:pt x="9490" y="1850"/>
                </a:moveTo>
                <a:lnTo>
                  <a:pt x="9685" y="2069"/>
                </a:lnTo>
                <a:lnTo>
                  <a:pt x="9904" y="2263"/>
                </a:lnTo>
                <a:lnTo>
                  <a:pt x="9709" y="2385"/>
                </a:lnTo>
                <a:lnTo>
                  <a:pt x="9514" y="2507"/>
                </a:lnTo>
                <a:lnTo>
                  <a:pt x="9149" y="2799"/>
                </a:lnTo>
                <a:lnTo>
                  <a:pt x="8590" y="3164"/>
                </a:lnTo>
                <a:lnTo>
                  <a:pt x="8006" y="3480"/>
                </a:lnTo>
                <a:lnTo>
                  <a:pt x="7519" y="3796"/>
                </a:lnTo>
                <a:lnTo>
                  <a:pt x="7033" y="4113"/>
                </a:lnTo>
                <a:lnTo>
                  <a:pt x="6595" y="4405"/>
                </a:lnTo>
                <a:lnTo>
                  <a:pt x="6400" y="4551"/>
                </a:lnTo>
                <a:lnTo>
                  <a:pt x="6205" y="4745"/>
                </a:lnTo>
                <a:lnTo>
                  <a:pt x="5792" y="4770"/>
                </a:lnTo>
                <a:lnTo>
                  <a:pt x="6059" y="4551"/>
                </a:lnTo>
                <a:lnTo>
                  <a:pt x="6327" y="4307"/>
                </a:lnTo>
                <a:lnTo>
                  <a:pt x="6838" y="3845"/>
                </a:lnTo>
                <a:lnTo>
                  <a:pt x="7495" y="3334"/>
                </a:lnTo>
                <a:lnTo>
                  <a:pt x="7811" y="3091"/>
                </a:lnTo>
                <a:lnTo>
                  <a:pt x="8152" y="2847"/>
                </a:lnTo>
                <a:lnTo>
                  <a:pt x="8492" y="2604"/>
                </a:lnTo>
                <a:lnTo>
                  <a:pt x="8809" y="2336"/>
                </a:lnTo>
                <a:lnTo>
                  <a:pt x="9149" y="2069"/>
                </a:lnTo>
                <a:lnTo>
                  <a:pt x="9490" y="1850"/>
                </a:lnTo>
                <a:close/>
                <a:moveTo>
                  <a:pt x="12775" y="4307"/>
                </a:moveTo>
                <a:lnTo>
                  <a:pt x="13359" y="4697"/>
                </a:lnTo>
                <a:lnTo>
                  <a:pt x="13116" y="4697"/>
                </a:lnTo>
                <a:lnTo>
                  <a:pt x="12045" y="4794"/>
                </a:lnTo>
                <a:lnTo>
                  <a:pt x="12410" y="4551"/>
                </a:lnTo>
                <a:lnTo>
                  <a:pt x="12580" y="4429"/>
                </a:lnTo>
                <a:lnTo>
                  <a:pt x="12775" y="4307"/>
                </a:lnTo>
                <a:close/>
                <a:moveTo>
                  <a:pt x="11510" y="3358"/>
                </a:moveTo>
                <a:lnTo>
                  <a:pt x="11923" y="3699"/>
                </a:lnTo>
                <a:lnTo>
                  <a:pt x="11826" y="3699"/>
                </a:lnTo>
                <a:lnTo>
                  <a:pt x="11729" y="3723"/>
                </a:lnTo>
                <a:lnTo>
                  <a:pt x="11558" y="3845"/>
                </a:lnTo>
                <a:lnTo>
                  <a:pt x="11388" y="3967"/>
                </a:lnTo>
                <a:lnTo>
                  <a:pt x="11242" y="4113"/>
                </a:lnTo>
                <a:lnTo>
                  <a:pt x="10877" y="4453"/>
                </a:lnTo>
                <a:lnTo>
                  <a:pt x="10682" y="4624"/>
                </a:lnTo>
                <a:lnTo>
                  <a:pt x="10536" y="4818"/>
                </a:lnTo>
                <a:lnTo>
                  <a:pt x="9587" y="4745"/>
                </a:lnTo>
                <a:lnTo>
                  <a:pt x="9831" y="4575"/>
                </a:lnTo>
                <a:lnTo>
                  <a:pt x="10074" y="4380"/>
                </a:lnTo>
                <a:lnTo>
                  <a:pt x="10317" y="4210"/>
                </a:lnTo>
                <a:lnTo>
                  <a:pt x="10561" y="4040"/>
                </a:lnTo>
                <a:lnTo>
                  <a:pt x="11047" y="3723"/>
                </a:lnTo>
                <a:lnTo>
                  <a:pt x="11510" y="3358"/>
                </a:lnTo>
                <a:close/>
                <a:moveTo>
                  <a:pt x="12021" y="3772"/>
                </a:moveTo>
                <a:lnTo>
                  <a:pt x="12532" y="4137"/>
                </a:lnTo>
                <a:lnTo>
                  <a:pt x="12313" y="4307"/>
                </a:lnTo>
                <a:lnTo>
                  <a:pt x="12021" y="4551"/>
                </a:lnTo>
                <a:lnTo>
                  <a:pt x="11899" y="4672"/>
                </a:lnTo>
                <a:lnTo>
                  <a:pt x="11777" y="4818"/>
                </a:lnTo>
                <a:lnTo>
                  <a:pt x="11412" y="4843"/>
                </a:lnTo>
                <a:lnTo>
                  <a:pt x="11072" y="4843"/>
                </a:lnTo>
                <a:lnTo>
                  <a:pt x="10828" y="4818"/>
                </a:lnTo>
                <a:lnTo>
                  <a:pt x="11072" y="4648"/>
                </a:lnTo>
                <a:lnTo>
                  <a:pt x="11315" y="4453"/>
                </a:lnTo>
                <a:lnTo>
                  <a:pt x="11534" y="4259"/>
                </a:lnTo>
                <a:lnTo>
                  <a:pt x="11777" y="4064"/>
                </a:lnTo>
                <a:lnTo>
                  <a:pt x="11923" y="3967"/>
                </a:lnTo>
                <a:lnTo>
                  <a:pt x="11996" y="3894"/>
                </a:lnTo>
                <a:lnTo>
                  <a:pt x="12021" y="3821"/>
                </a:lnTo>
                <a:lnTo>
                  <a:pt x="12021" y="3772"/>
                </a:lnTo>
                <a:close/>
                <a:moveTo>
                  <a:pt x="15038" y="6156"/>
                </a:moveTo>
                <a:lnTo>
                  <a:pt x="15281" y="6327"/>
                </a:lnTo>
                <a:lnTo>
                  <a:pt x="15525" y="6473"/>
                </a:lnTo>
                <a:lnTo>
                  <a:pt x="15354" y="6594"/>
                </a:lnTo>
                <a:lnTo>
                  <a:pt x="15184" y="6740"/>
                </a:lnTo>
                <a:lnTo>
                  <a:pt x="15062" y="6862"/>
                </a:lnTo>
                <a:lnTo>
                  <a:pt x="15038" y="6156"/>
                </a:lnTo>
                <a:close/>
                <a:moveTo>
                  <a:pt x="9782" y="511"/>
                </a:moveTo>
                <a:lnTo>
                  <a:pt x="10244" y="925"/>
                </a:lnTo>
                <a:lnTo>
                  <a:pt x="10512" y="1144"/>
                </a:lnTo>
                <a:lnTo>
                  <a:pt x="10804" y="1363"/>
                </a:lnTo>
                <a:lnTo>
                  <a:pt x="11364" y="1777"/>
                </a:lnTo>
                <a:lnTo>
                  <a:pt x="12021" y="2239"/>
                </a:lnTo>
                <a:lnTo>
                  <a:pt x="12629" y="2726"/>
                </a:lnTo>
                <a:lnTo>
                  <a:pt x="13237" y="3237"/>
                </a:lnTo>
                <a:lnTo>
                  <a:pt x="13846" y="3723"/>
                </a:lnTo>
                <a:lnTo>
                  <a:pt x="15111" y="4672"/>
                </a:lnTo>
                <a:lnTo>
                  <a:pt x="15744" y="5135"/>
                </a:lnTo>
                <a:lnTo>
                  <a:pt x="16352" y="5621"/>
                </a:lnTo>
                <a:lnTo>
                  <a:pt x="16838" y="5986"/>
                </a:lnTo>
                <a:lnTo>
                  <a:pt x="17325" y="6302"/>
                </a:lnTo>
                <a:lnTo>
                  <a:pt x="17836" y="6619"/>
                </a:lnTo>
                <a:lnTo>
                  <a:pt x="18347" y="6886"/>
                </a:lnTo>
                <a:lnTo>
                  <a:pt x="18274" y="6959"/>
                </a:lnTo>
                <a:lnTo>
                  <a:pt x="18104" y="7105"/>
                </a:lnTo>
                <a:lnTo>
                  <a:pt x="17909" y="7203"/>
                </a:lnTo>
                <a:lnTo>
                  <a:pt x="17617" y="7373"/>
                </a:lnTo>
                <a:lnTo>
                  <a:pt x="17568" y="7300"/>
                </a:lnTo>
                <a:lnTo>
                  <a:pt x="17520" y="7276"/>
                </a:lnTo>
                <a:lnTo>
                  <a:pt x="17471" y="7251"/>
                </a:lnTo>
                <a:lnTo>
                  <a:pt x="17276" y="7178"/>
                </a:lnTo>
                <a:lnTo>
                  <a:pt x="17106" y="7081"/>
                </a:lnTo>
                <a:lnTo>
                  <a:pt x="16936" y="6959"/>
                </a:lnTo>
                <a:lnTo>
                  <a:pt x="16790" y="6838"/>
                </a:lnTo>
                <a:lnTo>
                  <a:pt x="16473" y="6570"/>
                </a:lnTo>
                <a:lnTo>
                  <a:pt x="16303" y="6473"/>
                </a:lnTo>
                <a:lnTo>
                  <a:pt x="16133" y="6375"/>
                </a:lnTo>
                <a:lnTo>
                  <a:pt x="15865" y="6229"/>
                </a:lnTo>
                <a:lnTo>
                  <a:pt x="15598" y="6059"/>
                </a:lnTo>
                <a:lnTo>
                  <a:pt x="15306" y="5889"/>
                </a:lnTo>
                <a:lnTo>
                  <a:pt x="15160" y="5816"/>
                </a:lnTo>
                <a:lnTo>
                  <a:pt x="15038" y="5767"/>
                </a:lnTo>
                <a:lnTo>
                  <a:pt x="15014" y="5426"/>
                </a:lnTo>
                <a:lnTo>
                  <a:pt x="14989" y="5256"/>
                </a:lnTo>
                <a:lnTo>
                  <a:pt x="14916" y="5110"/>
                </a:lnTo>
                <a:lnTo>
                  <a:pt x="14916" y="5037"/>
                </a:lnTo>
                <a:lnTo>
                  <a:pt x="14892" y="4964"/>
                </a:lnTo>
                <a:lnTo>
                  <a:pt x="14868" y="4916"/>
                </a:lnTo>
                <a:lnTo>
                  <a:pt x="14795" y="4867"/>
                </a:lnTo>
                <a:lnTo>
                  <a:pt x="14624" y="4770"/>
                </a:lnTo>
                <a:lnTo>
                  <a:pt x="14430" y="4721"/>
                </a:lnTo>
                <a:lnTo>
                  <a:pt x="14235" y="4697"/>
                </a:lnTo>
                <a:lnTo>
                  <a:pt x="14040" y="4672"/>
                </a:lnTo>
                <a:lnTo>
                  <a:pt x="12751" y="3796"/>
                </a:lnTo>
                <a:lnTo>
                  <a:pt x="12118" y="3334"/>
                </a:lnTo>
                <a:lnTo>
                  <a:pt x="11485" y="2872"/>
                </a:lnTo>
                <a:lnTo>
                  <a:pt x="11242" y="2701"/>
                </a:lnTo>
                <a:lnTo>
                  <a:pt x="10974" y="2531"/>
                </a:lnTo>
                <a:lnTo>
                  <a:pt x="10463" y="2239"/>
                </a:lnTo>
                <a:lnTo>
                  <a:pt x="10269" y="2093"/>
                </a:lnTo>
                <a:lnTo>
                  <a:pt x="10098" y="1947"/>
                </a:lnTo>
                <a:lnTo>
                  <a:pt x="9928" y="1801"/>
                </a:lnTo>
                <a:lnTo>
                  <a:pt x="9758" y="1655"/>
                </a:lnTo>
                <a:lnTo>
                  <a:pt x="9733" y="1558"/>
                </a:lnTo>
                <a:lnTo>
                  <a:pt x="9685" y="1485"/>
                </a:lnTo>
                <a:lnTo>
                  <a:pt x="9587" y="1436"/>
                </a:lnTo>
                <a:lnTo>
                  <a:pt x="9539" y="1436"/>
                </a:lnTo>
                <a:lnTo>
                  <a:pt x="9466" y="1460"/>
                </a:lnTo>
                <a:lnTo>
                  <a:pt x="9271" y="1558"/>
                </a:lnTo>
                <a:lnTo>
                  <a:pt x="9101" y="1655"/>
                </a:lnTo>
                <a:lnTo>
                  <a:pt x="8784" y="1923"/>
                </a:lnTo>
                <a:lnTo>
                  <a:pt x="8444" y="2190"/>
                </a:lnTo>
                <a:lnTo>
                  <a:pt x="8127" y="2434"/>
                </a:lnTo>
                <a:lnTo>
                  <a:pt x="7738" y="2677"/>
                </a:lnTo>
                <a:lnTo>
                  <a:pt x="7373" y="2969"/>
                </a:lnTo>
                <a:lnTo>
                  <a:pt x="6668" y="3529"/>
                </a:lnTo>
                <a:lnTo>
                  <a:pt x="5913" y="4137"/>
                </a:lnTo>
                <a:lnTo>
                  <a:pt x="5524" y="4453"/>
                </a:lnTo>
                <a:lnTo>
                  <a:pt x="5183" y="4794"/>
                </a:lnTo>
                <a:lnTo>
                  <a:pt x="5183" y="4818"/>
                </a:lnTo>
                <a:lnTo>
                  <a:pt x="4624" y="4867"/>
                </a:lnTo>
                <a:lnTo>
                  <a:pt x="4234" y="4891"/>
                </a:lnTo>
                <a:lnTo>
                  <a:pt x="4015" y="4940"/>
                </a:lnTo>
                <a:lnTo>
                  <a:pt x="3942" y="4989"/>
                </a:lnTo>
                <a:lnTo>
                  <a:pt x="3869" y="5062"/>
                </a:lnTo>
                <a:lnTo>
                  <a:pt x="3796" y="5037"/>
                </a:lnTo>
                <a:lnTo>
                  <a:pt x="3723" y="5062"/>
                </a:lnTo>
                <a:lnTo>
                  <a:pt x="3675" y="5110"/>
                </a:lnTo>
                <a:lnTo>
                  <a:pt x="3650" y="5183"/>
                </a:lnTo>
                <a:lnTo>
                  <a:pt x="3602" y="5402"/>
                </a:lnTo>
                <a:lnTo>
                  <a:pt x="3602" y="5621"/>
                </a:lnTo>
                <a:lnTo>
                  <a:pt x="3480" y="5645"/>
                </a:lnTo>
                <a:lnTo>
                  <a:pt x="3358" y="5694"/>
                </a:lnTo>
                <a:lnTo>
                  <a:pt x="3237" y="5767"/>
                </a:lnTo>
                <a:lnTo>
                  <a:pt x="3115" y="5864"/>
                </a:lnTo>
                <a:lnTo>
                  <a:pt x="2920" y="6035"/>
                </a:lnTo>
                <a:lnTo>
                  <a:pt x="2726" y="6229"/>
                </a:lnTo>
                <a:lnTo>
                  <a:pt x="2166" y="6765"/>
                </a:lnTo>
                <a:lnTo>
                  <a:pt x="1874" y="7008"/>
                </a:lnTo>
                <a:lnTo>
                  <a:pt x="1582" y="7227"/>
                </a:lnTo>
                <a:lnTo>
                  <a:pt x="1509" y="7300"/>
                </a:lnTo>
                <a:lnTo>
                  <a:pt x="1241" y="7203"/>
                </a:lnTo>
                <a:lnTo>
                  <a:pt x="998" y="7130"/>
                </a:lnTo>
                <a:lnTo>
                  <a:pt x="779" y="7008"/>
                </a:lnTo>
                <a:lnTo>
                  <a:pt x="584" y="6838"/>
                </a:lnTo>
                <a:lnTo>
                  <a:pt x="901" y="6667"/>
                </a:lnTo>
                <a:lnTo>
                  <a:pt x="1217" y="6473"/>
                </a:lnTo>
                <a:lnTo>
                  <a:pt x="1825" y="6035"/>
                </a:lnTo>
                <a:lnTo>
                  <a:pt x="3018" y="5135"/>
                </a:lnTo>
                <a:lnTo>
                  <a:pt x="4307" y="4161"/>
                </a:lnTo>
                <a:lnTo>
                  <a:pt x="5646" y="3164"/>
                </a:lnTo>
                <a:lnTo>
                  <a:pt x="6814" y="2361"/>
                </a:lnTo>
                <a:lnTo>
                  <a:pt x="7981" y="1558"/>
                </a:lnTo>
                <a:lnTo>
                  <a:pt x="8395" y="1266"/>
                </a:lnTo>
                <a:lnTo>
                  <a:pt x="8833" y="949"/>
                </a:lnTo>
                <a:lnTo>
                  <a:pt x="9076" y="828"/>
                </a:lnTo>
                <a:lnTo>
                  <a:pt x="9295" y="706"/>
                </a:lnTo>
                <a:lnTo>
                  <a:pt x="9539" y="584"/>
                </a:lnTo>
                <a:lnTo>
                  <a:pt x="9782" y="511"/>
                </a:lnTo>
                <a:close/>
                <a:moveTo>
                  <a:pt x="3577" y="6132"/>
                </a:moveTo>
                <a:lnTo>
                  <a:pt x="3577" y="6497"/>
                </a:lnTo>
                <a:lnTo>
                  <a:pt x="3383" y="6643"/>
                </a:lnTo>
                <a:lnTo>
                  <a:pt x="3188" y="6813"/>
                </a:lnTo>
                <a:lnTo>
                  <a:pt x="2847" y="7130"/>
                </a:lnTo>
                <a:lnTo>
                  <a:pt x="2531" y="7397"/>
                </a:lnTo>
                <a:lnTo>
                  <a:pt x="2385" y="7543"/>
                </a:lnTo>
                <a:lnTo>
                  <a:pt x="2263" y="7714"/>
                </a:lnTo>
                <a:lnTo>
                  <a:pt x="1971" y="7519"/>
                </a:lnTo>
                <a:lnTo>
                  <a:pt x="2190" y="7373"/>
                </a:lnTo>
                <a:lnTo>
                  <a:pt x="2409" y="7178"/>
                </a:lnTo>
                <a:lnTo>
                  <a:pt x="2823" y="6813"/>
                </a:lnTo>
                <a:lnTo>
                  <a:pt x="3334" y="6327"/>
                </a:lnTo>
                <a:lnTo>
                  <a:pt x="3456" y="6229"/>
                </a:lnTo>
                <a:lnTo>
                  <a:pt x="3577" y="6132"/>
                </a:lnTo>
                <a:close/>
                <a:moveTo>
                  <a:pt x="7738" y="7008"/>
                </a:moveTo>
                <a:lnTo>
                  <a:pt x="7690" y="7032"/>
                </a:lnTo>
                <a:lnTo>
                  <a:pt x="7641" y="7057"/>
                </a:lnTo>
                <a:lnTo>
                  <a:pt x="7422" y="7251"/>
                </a:lnTo>
                <a:lnTo>
                  <a:pt x="7203" y="7397"/>
                </a:lnTo>
                <a:lnTo>
                  <a:pt x="7081" y="7446"/>
                </a:lnTo>
                <a:lnTo>
                  <a:pt x="6935" y="7495"/>
                </a:lnTo>
                <a:lnTo>
                  <a:pt x="6814" y="7519"/>
                </a:lnTo>
                <a:lnTo>
                  <a:pt x="6668" y="7519"/>
                </a:lnTo>
                <a:lnTo>
                  <a:pt x="6765" y="7130"/>
                </a:lnTo>
                <a:lnTo>
                  <a:pt x="6765" y="7105"/>
                </a:lnTo>
                <a:lnTo>
                  <a:pt x="6716" y="7105"/>
                </a:lnTo>
                <a:lnTo>
                  <a:pt x="6595" y="7178"/>
                </a:lnTo>
                <a:lnTo>
                  <a:pt x="6522" y="7300"/>
                </a:lnTo>
                <a:lnTo>
                  <a:pt x="6449" y="7422"/>
                </a:lnTo>
                <a:lnTo>
                  <a:pt x="6376" y="7543"/>
                </a:lnTo>
                <a:lnTo>
                  <a:pt x="6351" y="7616"/>
                </a:lnTo>
                <a:lnTo>
                  <a:pt x="6376" y="7665"/>
                </a:lnTo>
                <a:lnTo>
                  <a:pt x="6400" y="7714"/>
                </a:lnTo>
                <a:lnTo>
                  <a:pt x="6449" y="7738"/>
                </a:lnTo>
                <a:lnTo>
                  <a:pt x="6619" y="7787"/>
                </a:lnTo>
                <a:lnTo>
                  <a:pt x="6765" y="7811"/>
                </a:lnTo>
                <a:lnTo>
                  <a:pt x="6935" y="7811"/>
                </a:lnTo>
                <a:lnTo>
                  <a:pt x="7081" y="7762"/>
                </a:lnTo>
                <a:lnTo>
                  <a:pt x="7227" y="7714"/>
                </a:lnTo>
                <a:lnTo>
                  <a:pt x="7373" y="7641"/>
                </a:lnTo>
                <a:lnTo>
                  <a:pt x="7641" y="7495"/>
                </a:lnTo>
                <a:lnTo>
                  <a:pt x="7690" y="7568"/>
                </a:lnTo>
                <a:lnTo>
                  <a:pt x="7738" y="7641"/>
                </a:lnTo>
                <a:lnTo>
                  <a:pt x="7811" y="7714"/>
                </a:lnTo>
                <a:lnTo>
                  <a:pt x="7908" y="7738"/>
                </a:lnTo>
                <a:lnTo>
                  <a:pt x="8006" y="7787"/>
                </a:lnTo>
                <a:lnTo>
                  <a:pt x="8371" y="7787"/>
                </a:lnTo>
                <a:lnTo>
                  <a:pt x="8517" y="7762"/>
                </a:lnTo>
                <a:lnTo>
                  <a:pt x="8687" y="7714"/>
                </a:lnTo>
                <a:lnTo>
                  <a:pt x="8760" y="7689"/>
                </a:lnTo>
                <a:lnTo>
                  <a:pt x="8809" y="7689"/>
                </a:lnTo>
                <a:lnTo>
                  <a:pt x="8979" y="7714"/>
                </a:lnTo>
                <a:lnTo>
                  <a:pt x="9125" y="7714"/>
                </a:lnTo>
                <a:lnTo>
                  <a:pt x="9247" y="7665"/>
                </a:lnTo>
                <a:lnTo>
                  <a:pt x="9393" y="7592"/>
                </a:lnTo>
                <a:lnTo>
                  <a:pt x="9514" y="7495"/>
                </a:lnTo>
                <a:lnTo>
                  <a:pt x="9563" y="7568"/>
                </a:lnTo>
                <a:lnTo>
                  <a:pt x="9612" y="7616"/>
                </a:lnTo>
                <a:lnTo>
                  <a:pt x="9709" y="7665"/>
                </a:lnTo>
                <a:lnTo>
                  <a:pt x="9782" y="7689"/>
                </a:lnTo>
                <a:lnTo>
                  <a:pt x="9879" y="7689"/>
                </a:lnTo>
                <a:lnTo>
                  <a:pt x="9977" y="7665"/>
                </a:lnTo>
                <a:lnTo>
                  <a:pt x="10171" y="7592"/>
                </a:lnTo>
                <a:lnTo>
                  <a:pt x="10317" y="7592"/>
                </a:lnTo>
                <a:lnTo>
                  <a:pt x="10512" y="7665"/>
                </a:lnTo>
                <a:lnTo>
                  <a:pt x="10755" y="7714"/>
                </a:lnTo>
                <a:lnTo>
                  <a:pt x="11023" y="7738"/>
                </a:lnTo>
                <a:lnTo>
                  <a:pt x="11315" y="7762"/>
                </a:lnTo>
                <a:lnTo>
                  <a:pt x="11875" y="7762"/>
                </a:lnTo>
                <a:lnTo>
                  <a:pt x="12167" y="7714"/>
                </a:lnTo>
                <a:lnTo>
                  <a:pt x="12434" y="7665"/>
                </a:lnTo>
                <a:lnTo>
                  <a:pt x="12678" y="7592"/>
                </a:lnTo>
                <a:lnTo>
                  <a:pt x="12751" y="7543"/>
                </a:lnTo>
                <a:lnTo>
                  <a:pt x="12775" y="7495"/>
                </a:lnTo>
                <a:lnTo>
                  <a:pt x="12799" y="7446"/>
                </a:lnTo>
                <a:lnTo>
                  <a:pt x="12799" y="7373"/>
                </a:lnTo>
                <a:lnTo>
                  <a:pt x="12751" y="7324"/>
                </a:lnTo>
                <a:lnTo>
                  <a:pt x="12726" y="7276"/>
                </a:lnTo>
                <a:lnTo>
                  <a:pt x="12653" y="7251"/>
                </a:lnTo>
                <a:lnTo>
                  <a:pt x="12580" y="7251"/>
                </a:lnTo>
                <a:lnTo>
                  <a:pt x="12021" y="7373"/>
                </a:lnTo>
                <a:lnTo>
                  <a:pt x="11729" y="7397"/>
                </a:lnTo>
                <a:lnTo>
                  <a:pt x="11412" y="7446"/>
                </a:lnTo>
                <a:lnTo>
                  <a:pt x="11120" y="7446"/>
                </a:lnTo>
                <a:lnTo>
                  <a:pt x="10828" y="7422"/>
                </a:lnTo>
                <a:lnTo>
                  <a:pt x="10536" y="7349"/>
                </a:lnTo>
                <a:lnTo>
                  <a:pt x="10415" y="7300"/>
                </a:lnTo>
                <a:lnTo>
                  <a:pt x="10269" y="7227"/>
                </a:lnTo>
                <a:lnTo>
                  <a:pt x="10196" y="7203"/>
                </a:lnTo>
                <a:lnTo>
                  <a:pt x="10123" y="7227"/>
                </a:lnTo>
                <a:lnTo>
                  <a:pt x="10025" y="7300"/>
                </a:lnTo>
                <a:lnTo>
                  <a:pt x="9977" y="7324"/>
                </a:lnTo>
                <a:lnTo>
                  <a:pt x="9928" y="7300"/>
                </a:lnTo>
                <a:lnTo>
                  <a:pt x="9831" y="7251"/>
                </a:lnTo>
                <a:lnTo>
                  <a:pt x="9733" y="7130"/>
                </a:lnTo>
                <a:lnTo>
                  <a:pt x="9685" y="7057"/>
                </a:lnTo>
                <a:lnTo>
                  <a:pt x="9612" y="7008"/>
                </a:lnTo>
                <a:lnTo>
                  <a:pt x="9514" y="7008"/>
                </a:lnTo>
                <a:lnTo>
                  <a:pt x="9490" y="7032"/>
                </a:lnTo>
                <a:lnTo>
                  <a:pt x="9441" y="7057"/>
                </a:lnTo>
                <a:lnTo>
                  <a:pt x="9344" y="7203"/>
                </a:lnTo>
                <a:lnTo>
                  <a:pt x="9198" y="7324"/>
                </a:lnTo>
                <a:lnTo>
                  <a:pt x="9125" y="7349"/>
                </a:lnTo>
                <a:lnTo>
                  <a:pt x="9052" y="7373"/>
                </a:lnTo>
                <a:lnTo>
                  <a:pt x="8955" y="7373"/>
                </a:lnTo>
                <a:lnTo>
                  <a:pt x="8857" y="7324"/>
                </a:lnTo>
                <a:lnTo>
                  <a:pt x="8784" y="7300"/>
                </a:lnTo>
                <a:lnTo>
                  <a:pt x="8711" y="7324"/>
                </a:lnTo>
                <a:lnTo>
                  <a:pt x="8517" y="7422"/>
                </a:lnTo>
                <a:lnTo>
                  <a:pt x="8371" y="7446"/>
                </a:lnTo>
                <a:lnTo>
                  <a:pt x="8225" y="7470"/>
                </a:lnTo>
                <a:lnTo>
                  <a:pt x="8103" y="7470"/>
                </a:lnTo>
                <a:lnTo>
                  <a:pt x="8006" y="7446"/>
                </a:lnTo>
                <a:lnTo>
                  <a:pt x="7957" y="7397"/>
                </a:lnTo>
                <a:lnTo>
                  <a:pt x="7933" y="7349"/>
                </a:lnTo>
                <a:lnTo>
                  <a:pt x="7908" y="7300"/>
                </a:lnTo>
                <a:lnTo>
                  <a:pt x="7908" y="7227"/>
                </a:lnTo>
                <a:lnTo>
                  <a:pt x="7933" y="7154"/>
                </a:lnTo>
                <a:lnTo>
                  <a:pt x="7908" y="7105"/>
                </a:lnTo>
                <a:lnTo>
                  <a:pt x="7884" y="7081"/>
                </a:lnTo>
                <a:lnTo>
                  <a:pt x="7835" y="7032"/>
                </a:lnTo>
                <a:lnTo>
                  <a:pt x="7787" y="7032"/>
                </a:lnTo>
                <a:lnTo>
                  <a:pt x="7738" y="7008"/>
                </a:lnTo>
                <a:close/>
                <a:moveTo>
                  <a:pt x="15841" y="6667"/>
                </a:moveTo>
                <a:lnTo>
                  <a:pt x="16108" y="6765"/>
                </a:lnTo>
                <a:lnTo>
                  <a:pt x="16206" y="6813"/>
                </a:lnTo>
                <a:lnTo>
                  <a:pt x="16279" y="6886"/>
                </a:lnTo>
                <a:lnTo>
                  <a:pt x="15914" y="7178"/>
                </a:lnTo>
                <a:lnTo>
                  <a:pt x="15549" y="7495"/>
                </a:lnTo>
                <a:lnTo>
                  <a:pt x="15306" y="7714"/>
                </a:lnTo>
                <a:lnTo>
                  <a:pt x="15184" y="7860"/>
                </a:lnTo>
                <a:lnTo>
                  <a:pt x="15087" y="8006"/>
                </a:lnTo>
                <a:lnTo>
                  <a:pt x="15087" y="7227"/>
                </a:lnTo>
                <a:lnTo>
                  <a:pt x="15208" y="7154"/>
                </a:lnTo>
                <a:lnTo>
                  <a:pt x="15306" y="7057"/>
                </a:lnTo>
                <a:lnTo>
                  <a:pt x="15525" y="6862"/>
                </a:lnTo>
                <a:lnTo>
                  <a:pt x="15646" y="6789"/>
                </a:lnTo>
                <a:lnTo>
                  <a:pt x="15792" y="6716"/>
                </a:lnTo>
                <a:lnTo>
                  <a:pt x="15841" y="6667"/>
                </a:lnTo>
                <a:close/>
                <a:moveTo>
                  <a:pt x="3577" y="6959"/>
                </a:moveTo>
                <a:lnTo>
                  <a:pt x="3577" y="7349"/>
                </a:lnTo>
                <a:lnTo>
                  <a:pt x="3456" y="7397"/>
                </a:lnTo>
                <a:lnTo>
                  <a:pt x="3358" y="7495"/>
                </a:lnTo>
                <a:lnTo>
                  <a:pt x="3188" y="7689"/>
                </a:lnTo>
                <a:lnTo>
                  <a:pt x="2993" y="7908"/>
                </a:lnTo>
                <a:lnTo>
                  <a:pt x="2799" y="8127"/>
                </a:lnTo>
                <a:lnTo>
                  <a:pt x="2507" y="7884"/>
                </a:lnTo>
                <a:lnTo>
                  <a:pt x="2458" y="7860"/>
                </a:lnTo>
                <a:lnTo>
                  <a:pt x="2726" y="7641"/>
                </a:lnTo>
                <a:lnTo>
                  <a:pt x="2969" y="7446"/>
                </a:lnTo>
                <a:lnTo>
                  <a:pt x="3577" y="6959"/>
                </a:lnTo>
                <a:close/>
                <a:moveTo>
                  <a:pt x="3577" y="7762"/>
                </a:moveTo>
                <a:lnTo>
                  <a:pt x="3577" y="8176"/>
                </a:lnTo>
                <a:lnTo>
                  <a:pt x="3626" y="8590"/>
                </a:lnTo>
                <a:lnTo>
                  <a:pt x="3650" y="8930"/>
                </a:lnTo>
                <a:lnTo>
                  <a:pt x="2969" y="8273"/>
                </a:lnTo>
                <a:lnTo>
                  <a:pt x="3164" y="8127"/>
                </a:lnTo>
                <a:lnTo>
                  <a:pt x="3358" y="7957"/>
                </a:lnTo>
                <a:lnTo>
                  <a:pt x="3577" y="7762"/>
                </a:lnTo>
                <a:close/>
                <a:moveTo>
                  <a:pt x="16522" y="7154"/>
                </a:moveTo>
                <a:lnTo>
                  <a:pt x="16595" y="7203"/>
                </a:lnTo>
                <a:lnTo>
                  <a:pt x="16717" y="7324"/>
                </a:lnTo>
                <a:lnTo>
                  <a:pt x="16863" y="7446"/>
                </a:lnTo>
                <a:lnTo>
                  <a:pt x="17033" y="7543"/>
                </a:lnTo>
                <a:lnTo>
                  <a:pt x="17203" y="7616"/>
                </a:lnTo>
                <a:lnTo>
                  <a:pt x="17057" y="7689"/>
                </a:lnTo>
                <a:lnTo>
                  <a:pt x="16546" y="8030"/>
                </a:lnTo>
                <a:lnTo>
                  <a:pt x="16035" y="8395"/>
                </a:lnTo>
                <a:lnTo>
                  <a:pt x="15573" y="8784"/>
                </a:lnTo>
                <a:lnTo>
                  <a:pt x="15111" y="9198"/>
                </a:lnTo>
                <a:lnTo>
                  <a:pt x="15087" y="8127"/>
                </a:lnTo>
                <a:lnTo>
                  <a:pt x="15257" y="8079"/>
                </a:lnTo>
                <a:lnTo>
                  <a:pt x="15427" y="8006"/>
                </a:lnTo>
                <a:lnTo>
                  <a:pt x="15573" y="7908"/>
                </a:lnTo>
                <a:lnTo>
                  <a:pt x="15719" y="7787"/>
                </a:lnTo>
                <a:lnTo>
                  <a:pt x="16522" y="7154"/>
                </a:lnTo>
                <a:close/>
                <a:moveTo>
                  <a:pt x="6862" y="8395"/>
                </a:moveTo>
                <a:lnTo>
                  <a:pt x="6765" y="8492"/>
                </a:lnTo>
                <a:lnTo>
                  <a:pt x="6668" y="8590"/>
                </a:lnTo>
                <a:lnTo>
                  <a:pt x="6619" y="8736"/>
                </a:lnTo>
                <a:lnTo>
                  <a:pt x="6595" y="8857"/>
                </a:lnTo>
                <a:lnTo>
                  <a:pt x="6595" y="9003"/>
                </a:lnTo>
                <a:lnTo>
                  <a:pt x="6643" y="9125"/>
                </a:lnTo>
                <a:lnTo>
                  <a:pt x="6741" y="9222"/>
                </a:lnTo>
                <a:lnTo>
                  <a:pt x="6862" y="9295"/>
                </a:lnTo>
                <a:lnTo>
                  <a:pt x="7008" y="9320"/>
                </a:lnTo>
                <a:lnTo>
                  <a:pt x="7154" y="9344"/>
                </a:lnTo>
                <a:lnTo>
                  <a:pt x="7300" y="9295"/>
                </a:lnTo>
                <a:lnTo>
                  <a:pt x="7446" y="9247"/>
                </a:lnTo>
                <a:lnTo>
                  <a:pt x="7568" y="9174"/>
                </a:lnTo>
                <a:lnTo>
                  <a:pt x="7714" y="9101"/>
                </a:lnTo>
                <a:lnTo>
                  <a:pt x="7957" y="8906"/>
                </a:lnTo>
                <a:lnTo>
                  <a:pt x="8103" y="9028"/>
                </a:lnTo>
                <a:lnTo>
                  <a:pt x="8273" y="9101"/>
                </a:lnTo>
                <a:lnTo>
                  <a:pt x="8468" y="9149"/>
                </a:lnTo>
                <a:lnTo>
                  <a:pt x="8687" y="9174"/>
                </a:lnTo>
                <a:lnTo>
                  <a:pt x="8906" y="9174"/>
                </a:lnTo>
                <a:lnTo>
                  <a:pt x="9125" y="9125"/>
                </a:lnTo>
                <a:lnTo>
                  <a:pt x="9344" y="9076"/>
                </a:lnTo>
                <a:lnTo>
                  <a:pt x="9539" y="9003"/>
                </a:lnTo>
                <a:lnTo>
                  <a:pt x="9539" y="9076"/>
                </a:lnTo>
                <a:lnTo>
                  <a:pt x="9587" y="9149"/>
                </a:lnTo>
                <a:lnTo>
                  <a:pt x="9636" y="9198"/>
                </a:lnTo>
                <a:lnTo>
                  <a:pt x="9709" y="9198"/>
                </a:lnTo>
                <a:lnTo>
                  <a:pt x="9879" y="9174"/>
                </a:lnTo>
                <a:lnTo>
                  <a:pt x="10050" y="9125"/>
                </a:lnTo>
                <a:lnTo>
                  <a:pt x="10196" y="9052"/>
                </a:lnTo>
                <a:lnTo>
                  <a:pt x="10342" y="8979"/>
                </a:lnTo>
                <a:lnTo>
                  <a:pt x="10415" y="9052"/>
                </a:lnTo>
                <a:lnTo>
                  <a:pt x="10488" y="9125"/>
                </a:lnTo>
                <a:lnTo>
                  <a:pt x="10585" y="9174"/>
                </a:lnTo>
                <a:lnTo>
                  <a:pt x="10780" y="9174"/>
                </a:lnTo>
                <a:lnTo>
                  <a:pt x="10877" y="9149"/>
                </a:lnTo>
                <a:lnTo>
                  <a:pt x="10999" y="9125"/>
                </a:lnTo>
                <a:lnTo>
                  <a:pt x="11096" y="9052"/>
                </a:lnTo>
                <a:lnTo>
                  <a:pt x="11120" y="9125"/>
                </a:lnTo>
                <a:lnTo>
                  <a:pt x="11193" y="9174"/>
                </a:lnTo>
                <a:lnTo>
                  <a:pt x="11266" y="9198"/>
                </a:lnTo>
                <a:lnTo>
                  <a:pt x="11364" y="9174"/>
                </a:lnTo>
                <a:lnTo>
                  <a:pt x="11534" y="9101"/>
                </a:lnTo>
                <a:lnTo>
                  <a:pt x="11704" y="9076"/>
                </a:lnTo>
                <a:lnTo>
                  <a:pt x="11899" y="9076"/>
                </a:lnTo>
                <a:lnTo>
                  <a:pt x="12069" y="9101"/>
                </a:lnTo>
                <a:lnTo>
                  <a:pt x="12459" y="9101"/>
                </a:lnTo>
                <a:lnTo>
                  <a:pt x="12629" y="9052"/>
                </a:lnTo>
                <a:lnTo>
                  <a:pt x="12824" y="8979"/>
                </a:lnTo>
                <a:lnTo>
                  <a:pt x="12872" y="8930"/>
                </a:lnTo>
                <a:lnTo>
                  <a:pt x="12897" y="8882"/>
                </a:lnTo>
                <a:lnTo>
                  <a:pt x="12897" y="8809"/>
                </a:lnTo>
                <a:lnTo>
                  <a:pt x="12872" y="8760"/>
                </a:lnTo>
                <a:lnTo>
                  <a:pt x="12824" y="8711"/>
                </a:lnTo>
                <a:lnTo>
                  <a:pt x="12775" y="8687"/>
                </a:lnTo>
                <a:lnTo>
                  <a:pt x="12702" y="8663"/>
                </a:lnTo>
                <a:lnTo>
                  <a:pt x="12629" y="8687"/>
                </a:lnTo>
                <a:lnTo>
                  <a:pt x="12483" y="8736"/>
                </a:lnTo>
                <a:lnTo>
                  <a:pt x="12337" y="8760"/>
                </a:lnTo>
                <a:lnTo>
                  <a:pt x="11583" y="8760"/>
                </a:lnTo>
                <a:lnTo>
                  <a:pt x="11437" y="8784"/>
                </a:lnTo>
                <a:lnTo>
                  <a:pt x="11437" y="8687"/>
                </a:lnTo>
                <a:lnTo>
                  <a:pt x="11437" y="8638"/>
                </a:lnTo>
                <a:lnTo>
                  <a:pt x="11412" y="8590"/>
                </a:lnTo>
                <a:lnTo>
                  <a:pt x="11339" y="8517"/>
                </a:lnTo>
                <a:lnTo>
                  <a:pt x="11242" y="8517"/>
                </a:lnTo>
                <a:lnTo>
                  <a:pt x="11193" y="8541"/>
                </a:lnTo>
                <a:lnTo>
                  <a:pt x="11145" y="8565"/>
                </a:lnTo>
                <a:lnTo>
                  <a:pt x="11023" y="8711"/>
                </a:lnTo>
                <a:lnTo>
                  <a:pt x="10926" y="8784"/>
                </a:lnTo>
                <a:lnTo>
                  <a:pt x="10853" y="8833"/>
                </a:lnTo>
                <a:lnTo>
                  <a:pt x="10755" y="8857"/>
                </a:lnTo>
                <a:lnTo>
                  <a:pt x="10682" y="8857"/>
                </a:lnTo>
                <a:lnTo>
                  <a:pt x="10609" y="8784"/>
                </a:lnTo>
                <a:lnTo>
                  <a:pt x="10561" y="8638"/>
                </a:lnTo>
                <a:lnTo>
                  <a:pt x="10512" y="8565"/>
                </a:lnTo>
                <a:lnTo>
                  <a:pt x="10439" y="8517"/>
                </a:lnTo>
                <a:lnTo>
                  <a:pt x="10342" y="8517"/>
                </a:lnTo>
                <a:lnTo>
                  <a:pt x="10317" y="8541"/>
                </a:lnTo>
                <a:lnTo>
                  <a:pt x="10269" y="8565"/>
                </a:lnTo>
                <a:lnTo>
                  <a:pt x="10123" y="8711"/>
                </a:lnTo>
                <a:lnTo>
                  <a:pt x="10025" y="8760"/>
                </a:lnTo>
                <a:lnTo>
                  <a:pt x="9928" y="8809"/>
                </a:lnTo>
                <a:lnTo>
                  <a:pt x="9977" y="8638"/>
                </a:lnTo>
                <a:lnTo>
                  <a:pt x="9977" y="8565"/>
                </a:lnTo>
                <a:lnTo>
                  <a:pt x="9952" y="8517"/>
                </a:lnTo>
                <a:lnTo>
                  <a:pt x="9928" y="8468"/>
                </a:lnTo>
                <a:lnTo>
                  <a:pt x="9879" y="8444"/>
                </a:lnTo>
                <a:lnTo>
                  <a:pt x="9806" y="8419"/>
                </a:lnTo>
                <a:lnTo>
                  <a:pt x="9758" y="8419"/>
                </a:lnTo>
                <a:lnTo>
                  <a:pt x="9709" y="8444"/>
                </a:lnTo>
                <a:lnTo>
                  <a:pt x="9660" y="8492"/>
                </a:lnTo>
                <a:lnTo>
                  <a:pt x="9612" y="8565"/>
                </a:lnTo>
                <a:lnTo>
                  <a:pt x="9563" y="8614"/>
                </a:lnTo>
                <a:lnTo>
                  <a:pt x="9368" y="8687"/>
                </a:lnTo>
                <a:lnTo>
                  <a:pt x="9149" y="8760"/>
                </a:lnTo>
                <a:lnTo>
                  <a:pt x="8906" y="8809"/>
                </a:lnTo>
                <a:lnTo>
                  <a:pt x="8638" y="8809"/>
                </a:lnTo>
                <a:lnTo>
                  <a:pt x="8419" y="8784"/>
                </a:lnTo>
                <a:lnTo>
                  <a:pt x="8346" y="8760"/>
                </a:lnTo>
                <a:lnTo>
                  <a:pt x="8273" y="8711"/>
                </a:lnTo>
                <a:lnTo>
                  <a:pt x="8200" y="8663"/>
                </a:lnTo>
                <a:lnTo>
                  <a:pt x="8176" y="8590"/>
                </a:lnTo>
                <a:lnTo>
                  <a:pt x="8152" y="8541"/>
                </a:lnTo>
                <a:lnTo>
                  <a:pt x="8127" y="8517"/>
                </a:lnTo>
                <a:lnTo>
                  <a:pt x="8054" y="8468"/>
                </a:lnTo>
                <a:lnTo>
                  <a:pt x="7957" y="8468"/>
                </a:lnTo>
                <a:lnTo>
                  <a:pt x="7884" y="8517"/>
                </a:lnTo>
                <a:lnTo>
                  <a:pt x="7665" y="8687"/>
                </a:lnTo>
                <a:lnTo>
                  <a:pt x="7446" y="8833"/>
                </a:lnTo>
                <a:lnTo>
                  <a:pt x="7203" y="8955"/>
                </a:lnTo>
                <a:lnTo>
                  <a:pt x="7106" y="8979"/>
                </a:lnTo>
                <a:lnTo>
                  <a:pt x="7033" y="8955"/>
                </a:lnTo>
                <a:lnTo>
                  <a:pt x="6984" y="8906"/>
                </a:lnTo>
                <a:lnTo>
                  <a:pt x="6935" y="8833"/>
                </a:lnTo>
                <a:lnTo>
                  <a:pt x="6911" y="8736"/>
                </a:lnTo>
                <a:lnTo>
                  <a:pt x="6911" y="8638"/>
                </a:lnTo>
                <a:lnTo>
                  <a:pt x="6911" y="8541"/>
                </a:lnTo>
                <a:lnTo>
                  <a:pt x="6935" y="8444"/>
                </a:lnTo>
                <a:lnTo>
                  <a:pt x="6935" y="8419"/>
                </a:lnTo>
                <a:lnTo>
                  <a:pt x="6911" y="8419"/>
                </a:lnTo>
                <a:lnTo>
                  <a:pt x="6887" y="8395"/>
                </a:lnTo>
                <a:close/>
                <a:moveTo>
                  <a:pt x="7811" y="9709"/>
                </a:moveTo>
                <a:lnTo>
                  <a:pt x="7763" y="9733"/>
                </a:lnTo>
                <a:lnTo>
                  <a:pt x="7690" y="9758"/>
                </a:lnTo>
                <a:lnTo>
                  <a:pt x="7641" y="9806"/>
                </a:lnTo>
                <a:lnTo>
                  <a:pt x="7592" y="9904"/>
                </a:lnTo>
                <a:lnTo>
                  <a:pt x="7495" y="9977"/>
                </a:lnTo>
                <a:lnTo>
                  <a:pt x="7398" y="10074"/>
                </a:lnTo>
                <a:lnTo>
                  <a:pt x="7276" y="10171"/>
                </a:lnTo>
                <a:lnTo>
                  <a:pt x="7154" y="10220"/>
                </a:lnTo>
                <a:lnTo>
                  <a:pt x="7057" y="10220"/>
                </a:lnTo>
                <a:lnTo>
                  <a:pt x="7008" y="10196"/>
                </a:lnTo>
                <a:lnTo>
                  <a:pt x="6984" y="10171"/>
                </a:lnTo>
                <a:lnTo>
                  <a:pt x="6960" y="10098"/>
                </a:lnTo>
                <a:lnTo>
                  <a:pt x="6960" y="10025"/>
                </a:lnTo>
                <a:lnTo>
                  <a:pt x="6935" y="9952"/>
                </a:lnTo>
                <a:lnTo>
                  <a:pt x="6887" y="9928"/>
                </a:lnTo>
                <a:lnTo>
                  <a:pt x="6814" y="9904"/>
                </a:lnTo>
                <a:lnTo>
                  <a:pt x="6741" y="9952"/>
                </a:lnTo>
                <a:lnTo>
                  <a:pt x="6668" y="10025"/>
                </a:lnTo>
                <a:lnTo>
                  <a:pt x="6619" y="10098"/>
                </a:lnTo>
                <a:lnTo>
                  <a:pt x="6619" y="10196"/>
                </a:lnTo>
                <a:lnTo>
                  <a:pt x="6643" y="10269"/>
                </a:lnTo>
                <a:lnTo>
                  <a:pt x="6668" y="10366"/>
                </a:lnTo>
                <a:lnTo>
                  <a:pt x="6741" y="10439"/>
                </a:lnTo>
                <a:lnTo>
                  <a:pt x="6814" y="10488"/>
                </a:lnTo>
                <a:lnTo>
                  <a:pt x="6911" y="10536"/>
                </a:lnTo>
                <a:lnTo>
                  <a:pt x="7008" y="10561"/>
                </a:lnTo>
                <a:lnTo>
                  <a:pt x="7227" y="10561"/>
                </a:lnTo>
                <a:lnTo>
                  <a:pt x="7325" y="10536"/>
                </a:lnTo>
                <a:lnTo>
                  <a:pt x="7519" y="10439"/>
                </a:lnTo>
                <a:lnTo>
                  <a:pt x="7714" y="10317"/>
                </a:lnTo>
                <a:lnTo>
                  <a:pt x="7787" y="10390"/>
                </a:lnTo>
                <a:lnTo>
                  <a:pt x="7908" y="10439"/>
                </a:lnTo>
                <a:lnTo>
                  <a:pt x="8030" y="10463"/>
                </a:lnTo>
                <a:lnTo>
                  <a:pt x="8152" y="10463"/>
                </a:lnTo>
                <a:lnTo>
                  <a:pt x="8298" y="10439"/>
                </a:lnTo>
                <a:lnTo>
                  <a:pt x="8444" y="10390"/>
                </a:lnTo>
                <a:lnTo>
                  <a:pt x="8565" y="10342"/>
                </a:lnTo>
                <a:lnTo>
                  <a:pt x="8711" y="10269"/>
                </a:lnTo>
                <a:lnTo>
                  <a:pt x="8809" y="10390"/>
                </a:lnTo>
                <a:lnTo>
                  <a:pt x="8906" y="10463"/>
                </a:lnTo>
                <a:lnTo>
                  <a:pt x="9003" y="10512"/>
                </a:lnTo>
                <a:lnTo>
                  <a:pt x="9125" y="10536"/>
                </a:lnTo>
                <a:lnTo>
                  <a:pt x="9247" y="10536"/>
                </a:lnTo>
                <a:lnTo>
                  <a:pt x="9368" y="10488"/>
                </a:lnTo>
                <a:lnTo>
                  <a:pt x="9490" y="10439"/>
                </a:lnTo>
                <a:lnTo>
                  <a:pt x="9612" y="10366"/>
                </a:lnTo>
                <a:lnTo>
                  <a:pt x="9733" y="10439"/>
                </a:lnTo>
                <a:lnTo>
                  <a:pt x="9855" y="10488"/>
                </a:lnTo>
                <a:lnTo>
                  <a:pt x="9977" y="10512"/>
                </a:lnTo>
                <a:lnTo>
                  <a:pt x="10123" y="10536"/>
                </a:lnTo>
                <a:lnTo>
                  <a:pt x="10390" y="10512"/>
                </a:lnTo>
                <a:lnTo>
                  <a:pt x="10682" y="10463"/>
                </a:lnTo>
                <a:lnTo>
                  <a:pt x="10755" y="10439"/>
                </a:lnTo>
                <a:lnTo>
                  <a:pt x="10804" y="10390"/>
                </a:lnTo>
                <a:lnTo>
                  <a:pt x="10804" y="10317"/>
                </a:lnTo>
                <a:lnTo>
                  <a:pt x="10804" y="10244"/>
                </a:lnTo>
                <a:lnTo>
                  <a:pt x="10780" y="10196"/>
                </a:lnTo>
                <a:lnTo>
                  <a:pt x="10731" y="10147"/>
                </a:lnTo>
                <a:lnTo>
                  <a:pt x="10658" y="10123"/>
                </a:lnTo>
                <a:lnTo>
                  <a:pt x="10585" y="10123"/>
                </a:lnTo>
                <a:lnTo>
                  <a:pt x="10366" y="10171"/>
                </a:lnTo>
                <a:lnTo>
                  <a:pt x="10147" y="10196"/>
                </a:lnTo>
                <a:lnTo>
                  <a:pt x="10050" y="10171"/>
                </a:lnTo>
                <a:lnTo>
                  <a:pt x="9952" y="10147"/>
                </a:lnTo>
                <a:lnTo>
                  <a:pt x="9855" y="10098"/>
                </a:lnTo>
                <a:lnTo>
                  <a:pt x="9758" y="10001"/>
                </a:lnTo>
                <a:lnTo>
                  <a:pt x="9685" y="9952"/>
                </a:lnTo>
                <a:lnTo>
                  <a:pt x="9612" y="9928"/>
                </a:lnTo>
                <a:lnTo>
                  <a:pt x="9539" y="9952"/>
                </a:lnTo>
                <a:lnTo>
                  <a:pt x="9466" y="10001"/>
                </a:lnTo>
                <a:lnTo>
                  <a:pt x="9393" y="10098"/>
                </a:lnTo>
                <a:lnTo>
                  <a:pt x="9320" y="10147"/>
                </a:lnTo>
                <a:lnTo>
                  <a:pt x="9271" y="10171"/>
                </a:lnTo>
                <a:lnTo>
                  <a:pt x="9198" y="10196"/>
                </a:lnTo>
                <a:lnTo>
                  <a:pt x="9149" y="10171"/>
                </a:lnTo>
                <a:lnTo>
                  <a:pt x="9076" y="10123"/>
                </a:lnTo>
                <a:lnTo>
                  <a:pt x="9028" y="10050"/>
                </a:lnTo>
                <a:lnTo>
                  <a:pt x="8955" y="9952"/>
                </a:lnTo>
                <a:lnTo>
                  <a:pt x="8906" y="9879"/>
                </a:lnTo>
                <a:lnTo>
                  <a:pt x="8833" y="9831"/>
                </a:lnTo>
                <a:lnTo>
                  <a:pt x="8736" y="9831"/>
                </a:lnTo>
                <a:lnTo>
                  <a:pt x="8663" y="9879"/>
                </a:lnTo>
                <a:lnTo>
                  <a:pt x="8517" y="9977"/>
                </a:lnTo>
                <a:lnTo>
                  <a:pt x="8273" y="10074"/>
                </a:lnTo>
                <a:lnTo>
                  <a:pt x="8152" y="10098"/>
                </a:lnTo>
                <a:lnTo>
                  <a:pt x="8030" y="10098"/>
                </a:lnTo>
                <a:lnTo>
                  <a:pt x="8006" y="10050"/>
                </a:lnTo>
                <a:lnTo>
                  <a:pt x="7981" y="10025"/>
                </a:lnTo>
                <a:lnTo>
                  <a:pt x="7981" y="9952"/>
                </a:lnTo>
                <a:lnTo>
                  <a:pt x="7981" y="9879"/>
                </a:lnTo>
                <a:lnTo>
                  <a:pt x="7957" y="9831"/>
                </a:lnTo>
                <a:lnTo>
                  <a:pt x="7933" y="9782"/>
                </a:lnTo>
                <a:lnTo>
                  <a:pt x="7884" y="9733"/>
                </a:lnTo>
                <a:lnTo>
                  <a:pt x="7811" y="9709"/>
                </a:lnTo>
                <a:close/>
                <a:moveTo>
                  <a:pt x="13967" y="5135"/>
                </a:moveTo>
                <a:lnTo>
                  <a:pt x="14186" y="5159"/>
                </a:lnTo>
                <a:lnTo>
                  <a:pt x="14381" y="5207"/>
                </a:lnTo>
                <a:lnTo>
                  <a:pt x="14430" y="5256"/>
                </a:lnTo>
                <a:lnTo>
                  <a:pt x="14527" y="5305"/>
                </a:lnTo>
                <a:lnTo>
                  <a:pt x="14576" y="5305"/>
                </a:lnTo>
                <a:lnTo>
                  <a:pt x="14576" y="5548"/>
                </a:lnTo>
                <a:lnTo>
                  <a:pt x="14600" y="5791"/>
                </a:lnTo>
                <a:lnTo>
                  <a:pt x="14624" y="7081"/>
                </a:lnTo>
                <a:lnTo>
                  <a:pt x="14624" y="9587"/>
                </a:lnTo>
                <a:lnTo>
                  <a:pt x="13481" y="10561"/>
                </a:lnTo>
                <a:lnTo>
                  <a:pt x="12288" y="11510"/>
                </a:lnTo>
                <a:lnTo>
                  <a:pt x="10926" y="12507"/>
                </a:lnTo>
                <a:lnTo>
                  <a:pt x="10269" y="12945"/>
                </a:lnTo>
                <a:lnTo>
                  <a:pt x="9952" y="13164"/>
                </a:lnTo>
                <a:lnTo>
                  <a:pt x="9660" y="13432"/>
                </a:lnTo>
                <a:lnTo>
                  <a:pt x="9636" y="13407"/>
                </a:lnTo>
                <a:lnTo>
                  <a:pt x="9320" y="13261"/>
                </a:lnTo>
                <a:lnTo>
                  <a:pt x="9028" y="13091"/>
                </a:lnTo>
                <a:lnTo>
                  <a:pt x="8760" y="12897"/>
                </a:lnTo>
                <a:lnTo>
                  <a:pt x="8492" y="12702"/>
                </a:lnTo>
                <a:lnTo>
                  <a:pt x="7957" y="12264"/>
                </a:lnTo>
                <a:lnTo>
                  <a:pt x="7422" y="11826"/>
                </a:lnTo>
                <a:lnTo>
                  <a:pt x="6108" y="10853"/>
                </a:lnTo>
                <a:lnTo>
                  <a:pt x="4770" y="9879"/>
                </a:lnTo>
                <a:lnTo>
                  <a:pt x="4405" y="9587"/>
                </a:lnTo>
                <a:lnTo>
                  <a:pt x="4040" y="9295"/>
                </a:lnTo>
                <a:lnTo>
                  <a:pt x="4137" y="9222"/>
                </a:lnTo>
                <a:lnTo>
                  <a:pt x="4161" y="9198"/>
                </a:lnTo>
                <a:lnTo>
                  <a:pt x="4186" y="9125"/>
                </a:lnTo>
                <a:lnTo>
                  <a:pt x="4186" y="8979"/>
                </a:lnTo>
                <a:lnTo>
                  <a:pt x="4161" y="8784"/>
                </a:lnTo>
                <a:lnTo>
                  <a:pt x="4137" y="8614"/>
                </a:lnTo>
                <a:lnTo>
                  <a:pt x="4088" y="8444"/>
                </a:lnTo>
                <a:lnTo>
                  <a:pt x="4064" y="7835"/>
                </a:lnTo>
                <a:lnTo>
                  <a:pt x="4040" y="7251"/>
                </a:lnTo>
                <a:lnTo>
                  <a:pt x="4040" y="6010"/>
                </a:lnTo>
                <a:lnTo>
                  <a:pt x="4040" y="5524"/>
                </a:lnTo>
                <a:lnTo>
                  <a:pt x="4015" y="5329"/>
                </a:lnTo>
                <a:lnTo>
                  <a:pt x="4015" y="5280"/>
                </a:lnTo>
                <a:lnTo>
                  <a:pt x="4137" y="5305"/>
                </a:lnTo>
                <a:lnTo>
                  <a:pt x="4599" y="5305"/>
                </a:lnTo>
                <a:lnTo>
                  <a:pt x="5086" y="5256"/>
                </a:lnTo>
                <a:lnTo>
                  <a:pt x="6278" y="5207"/>
                </a:lnTo>
                <a:lnTo>
                  <a:pt x="7495" y="5135"/>
                </a:lnTo>
                <a:lnTo>
                  <a:pt x="8346" y="5135"/>
                </a:lnTo>
                <a:lnTo>
                  <a:pt x="9198" y="5183"/>
                </a:lnTo>
                <a:lnTo>
                  <a:pt x="10901" y="5305"/>
                </a:lnTo>
                <a:lnTo>
                  <a:pt x="11339" y="5329"/>
                </a:lnTo>
                <a:lnTo>
                  <a:pt x="11777" y="5305"/>
                </a:lnTo>
                <a:lnTo>
                  <a:pt x="12653" y="5232"/>
                </a:lnTo>
                <a:lnTo>
                  <a:pt x="13067" y="5183"/>
                </a:lnTo>
                <a:lnTo>
                  <a:pt x="13505" y="5135"/>
                </a:lnTo>
                <a:close/>
                <a:moveTo>
                  <a:pt x="365" y="7227"/>
                </a:moveTo>
                <a:lnTo>
                  <a:pt x="511" y="7373"/>
                </a:lnTo>
                <a:lnTo>
                  <a:pt x="682" y="7495"/>
                </a:lnTo>
                <a:lnTo>
                  <a:pt x="876" y="7592"/>
                </a:lnTo>
                <a:lnTo>
                  <a:pt x="1095" y="7689"/>
                </a:lnTo>
                <a:lnTo>
                  <a:pt x="1509" y="7835"/>
                </a:lnTo>
                <a:lnTo>
                  <a:pt x="1679" y="7933"/>
                </a:lnTo>
                <a:lnTo>
                  <a:pt x="1850" y="8006"/>
                </a:lnTo>
                <a:lnTo>
                  <a:pt x="2166" y="8225"/>
                </a:lnTo>
                <a:lnTo>
                  <a:pt x="2482" y="8492"/>
                </a:lnTo>
                <a:lnTo>
                  <a:pt x="2774" y="8760"/>
                </a:lnTo>
                <a:lnTo>
                  <a:pt x="3042" y="9052"/>
                </a:lnTo>
                <a:lnTo>
                  <a:pt x="3626" y="9612"/>
                </a:lnTo>
                <a:lnTo>
                  <a:pt x="3918" y="9879"/>
                </a:lnTo>
                <a:lnTo>
                  <a:pt x="4234" y="10123"/>
                </a:lnTo>
                <a:lnTo>
                  <a:pt x="4940" y="10634"/>
                </a:lnTo>
                <a:lnTo>
                  <a:pt x="5646" y="11169"/>
                </a:lnTo>
                <a:lnTo>
                  <a:pt x="6351" y="11680"/>
                </a:lnTo>
                <a:lnTo>
                  <a:pt x="7057" y="12191"/>
                </a:lnTo>
                <a:lnTo>
                  <a:pt x="7373" y="12410"/>
                </a:lnTo>
                <a:lnTo>
                  <a:pt x="7665" y="12629"/>
                </a:lnTo>
                <a:lnTo>
                  <a:pt x="8249" y="13116"/>
                </a:lnTo>
                <a:lnTo>
                  <a:pt x="8541" y="13334"/>
                </a:lnTo>
                <a:lnTo>
                  <a:pt x="8833" y="13553"/>
                </a:lnTo>
                <a:lnTo>
                  <a:pt x="9149" y="13724"/>
                </a:lnTo>
                <a:lnTo>
                  <a:pt x="9490" y="13894"/>
                </a:lnTo>
                <a:lnTo>
                  <a:pt x="9563" y="13918"/>
                </a:lnTo>
                <a:lnTo>
                  <a:pt x="9612" y="13918"/>
                </a:lnTo>
                <a:lnTo>
                  <a:pt x="9709" y="13870"/>
                </a:lnTo>
                <a:lnTo>
                  <a:pt x="9758" y="13797"/>
                </a:lnTo>
                <a:lnTo>
                  <a:pt x="9806" y="13675"/>
                </a:lnTo>
                <a:lnTo>
                  <a:pt x="9977" y="13626"/>
                </a:lnTo>
                <a:lnTo>
                  <a:pt x="10171" y="13529"/>
                </a:lnTo>
                <a:lnTo>
                  <a:pt x="10512" y="13334"/>
                </a:lnTo>
                <a:lnTo>
                  <a:pt x="11169" y="12897"/>
                </a:lnTo>
                <a:lnTo>
                  <a:pt x="11923" y="12361"/>
                </a:lnTo>
                <a:lnTo>
                  <a:pt x="12678" y="11802"/>
                </a:lnTo>
                <a:lnTo>
                  <a:pt x="13408" y="11218"/>
                </a:lnTo>
                <a:lnTo>
                  <a:pt x="14138" y="10634"/>
                </a:lnTo>
                <a:lnTo>
                  <a:pt x="14843" y="10050"/>
                </a:lnTo>
                <a:lnTo>
                  <a:pt x="15549" y="9441"/>
                </a:lnTo>
                <a:lnTo>
                  <a:pt x="16060" y="9003"/>
                </a:lnTo>
                <a:lnTo>
                  <a:pt x="16571" y="8614"/>
                </a:lnTo>
                <a:lnTo>
                  <a:pt x="17106" y="8249"/>
                </a:lnTo>
                <a:lnTo>
                  <a:pt x="17690" y="7908"/>
                </a:lnTo>
                <a:lnTo>
                  <a:pt x="18152" y="7665"/>
                </a:lnTo>
                <a:lnTo>
                  <a:pt x="18420" y="7495"/>
                </a:lnTo>
                <a:lnTo>
                  <a:pt x="18542" y="7397"/>
                </a:lnTo>
                <a:lnTo>
                  <a:pt x="18663" y="7300"/>
                </a:lnTo>
                <a:lnTo>
                  <a:pt x="18639" y="7592"/>
                </a:lnTo>
                <a:lnTo>
                  <a:pt x="18639" y="7860"/>
                </a:lnTo>
                <a:lnTo>
                  <a:pt x="18639" y="8371"/>
                </a:lnTo>
                <a:lnTo>
                  <a:pt x="18615" y="9222"/>
                </a:lnTo>
                <a:lnTo>
                  <a:pt x="18566" y="10074"/>
                </a:lnTo>
                <a:lnTo>
                  <a:pt x="18542" y="10926"/>
                </a:lnTo>
                <a:lnTo>
                  <a:pt x="18542" y="11339"/>
                </a:lnTo>
                <a:lnTo>
                  <a:pt x="18542" y="11777"/>
                </a:lnTo>
                <a:lnTo>
                  <a:pt x="18590" y="12629"/>
                </a:lnTo>
                <a:lnTo>
                  <a:pt x="18615" y="13505"/>
                </a:lnTo>
                <a:lnTo>
                  <a:pt x="18615" y="14356"/>
                </a:lnTo>
                <a:lnTo>
                  <a:pt x="18590" y="15232"/>
                </a:lnTo>
                <a:lnTo>
                  <a:pt x="18517" y="16157"/>
                </a:lnTo>
                <a:lnTo>
                  <a:pt x="18444" y="17082"/>
                </a:lnTo>
                <a:lnTo>
                  <a:pt x="18420" y="17276"/>
                </a:lnTo>
                <a:lnTo>
                  <a:pt x="18104" y="17082"/>
                </a:lnTo>
                <a:lnTo>
                  <a:pt x="17812" y="16887"/>
                </a:lnTo>
                <a:lnTo>
                  <a:pt x="17203" y="16376"/>
                </a:lnTo>
                <a:lnTo>
                  <a:pt x="16595" y="15816"/>
                </a:lnTo>
                <a:lnTo>
                  <a:pt x="16279" y="15524"/>
                </a:lnTo>
                <a:lnTo>
                  <a:pt x="15962" y="15232"/>
                </a:lnTo>
                <a:lnTo>
                  <a:pt x="15622" y="14965"/>
                </a:lnTo>
                <a:lnTo>
                  <a:pt x="15257" y="14721"/>
                </a:lnTo>
                <a:lnTo>
                  <a:pt x="14843" y="14502"/>
                </a:lnTo>
                <a:lnTo>
                  <a:pt x="14430" y="14308"/>
                </a:lnTo>
                <a:lnTo>
                  <a:pt x="14040" y="14113"/>
                </a:lnTo>
                <a:lnTo>
                  <a:pt x="13846" y="14040"/>
                </a:lnTo>
                <a:lnTo>
                  <a:pt x="13602" y="14040"/>
                </a:lnTo>
                <a:lnTo>
                  <a:pt x="13578" y="14064"/>
                </a:lnTo>
                <a:lnTo>
                  <a:pt x="13554" y="14113"/>
                </a:lnTo>
                <a:lnTo>
                  <a:pt x="13554" y="14162"/>
                </a:lnTo>
                <a:lnTo>
                  <a:pt x="13627" y="14332"/>
                </a:lnTo>
                <a:lnTo>
                  <a:pt x="13748" y="14454"/>
                </a:lnTo>
                <a:lnTo>
                  <a:pt x="13894" y="14575"/>
                </a:lnTo>
                <a:lnTo>
                  <a:pt x="14040" y="14673"/>
                </a:lnTo>
                <a:lnTo>
                  <a:pt x="14405" y="14867"/>
                </a:lnTo>
                <a:lnTo>
                  <a:pt x="14722" y="15038"/>
                </a:lnTo>
                <a:lnTo>
                  <a:pt x="15160" y="15305"/>
                </a:lnTo>
                <a:lnTo>
                  <a:pt x="15573" y="15622"/>
                </a:lnTo>
                <a:lnTo>
                  <a:pt x="15962" y="15962"/>
                </a:lnTo>
                <a:lnTo>
                  <a:pt x="16327" y="16303"/>
                </a:lnTo>
                <a:lnTo>
                  <a:pt x="16644" y="16595"/>
                </a:lnTo>
                <a:lnTo>
                  <a:pt x="16984" y="16887"/>
                </a:lnTo>
                <a:lnTo>
                  <a:pt x="17641" y="17422"/>
                </a:lnTo>
                <a:lnTo>
                  <a:pt x="17933" y="17666"/>
                </a:lnTo>
                <a:lnTo>
                  <a:pt x="17933" y="17666"/>
                </a:lnTo>
                <a:lnTo>
                  <a:pt x="17155" y="17641"/>
                </a:lnTo>
                <a:lnTo>
                  <a:pt x="16376" y="17690"/>
                </a:lnTo>
                <a:lnTo>
                  <a:pt x="14795" y="17787"/>
                </a:lnTo>
                <a:lnTo>
                  <a:pt x="14211" y="17812"/>
                </a:lnTo>
                <a:lnTo>
                  <a:pt x="13602" y="17836"/>
                </a:lnTo>
                <a:lnTo>
                  <a:pt x="12410" y="17836"/>
                </a:lnTo>
                <a:lnTo>
                  <a:pt x="10001" y="17787"/>
                </a:lnTo>
                <a:lnTo>
                  <a:pt x="9393" y="17787"/>
                </a:lnTo>
                <a:lnTo>
                  <a:pt x="8760" y="17812"/>
                </a:lnTo>
                <a:lnTo>
                  <a:pt x="7495" y="17885"/>
                </a:lnTo>
                <a:lnTo>
                  <a:pt x="6254" y="17933"/>
                </a:lnTo>
                <a:lnTo>
                  <a:pt x="5621" y="17958"/>
                </a:lnTo>
                <a:lnTo>
                  <a:pt x="3796" y="17958"/>
                </a:lnTo>
                <a:lnTo>
                  <a:pt x="2604" y="17933"/>
                </a:lnTo>
                <a:lnTo>
                  <a:pt x="1947" y="17958"/>
                </a:lnTo>
                <a:lnTo>
                  <a:pt x="1314" y="18006"/>
                </a:lnTo>
                <a:lnTo>
                  <a:pt x="779" y="18104"/>
                </a:lnTo>
                <a:lnTo>
                  <a:pt x="974" y="17982"/>
                </a:lnTo>
                <a:lnTo>
                  <a:pt x="1144" y="17860"/>
                </a:lnTo>
                <a:lnTo>
                  <a:pt x="1436" y="17593"/>
                </a:lnTo>
                <a:lnTo>
                  <a:pt x="2263" y="16960"/>
                </a:lnTo>
                <a:lnTo>
                  <a:pt x="3042" y="16327"/>
                </a:lnTo>
                <a:lnTo>
                  <a:pt x="4648" y="14989"/>
                </a:lnTo>
                <a:lnTo>
                  <a:pt x="5208" y="14551"/>
                </a:lnTo>
                <a:lnTo>
                  <a:pt x="5378" y="14429"/>
                </a:lnTo>
                <a:lnTo>
                  <a:pt x="5475" y="14332"/>
                </a:lnTo>
                <a:lnTo>
                  <a:pt x="5524" y="14259"/>
                </a:lnTo>
                <a:lnTo>
                  <a:pt x="5524" y="14186"/>
                </a:lnTo>
                <a:lnTo>
                  <a:pt x="5524" y="14113"/>
                </a:lnTo>
                <a:lnTo>
                  <a:pt x="5475" y="14040"/>
                </a:lnTo>
                <a:lnTo>
                  <a:pt x="5427" y="13991"/>
                </a:lnTo>
                <a:lnTo>
                  <a:pt x="5378" y="13967"/>
                </a:lnTo>
                <a:lnTo>
                  <a:pt x="5256" y="13967"/>
                </a:lnTo>
                <a:lnTo>
                  <a:pt x="5159" y="13991"/>
                </a:lnTo>
                <a:lnTo>
                  <a:pt x="5037" y="14064"/>
                </a:lnTo>
                <a:lnTo>
                  <a:pt x="4818" y="14235"/>
                </a:lnTo>
                <a:lnTo>
                  <a:pt x="4648" y="14381"/>
                </a:lnTo>
                <a:lnTo>
                  <a:pt x="3869" y="15013"/>
                </a:lnTo>
                <a:lnTo>
                  <a:pt x="3115" y="15646"/>
                </a:lnTo>
                <a:lnTo>
                  <a:pt x="1387" y="17106"/>
                </a:lnTo>
                <a:lnTo>
                  <a:pt x="1168" y="17276"/>
                </a:lnTo>
                <a:lnTo>
                  <a:pt x="925" y="17471"/>
                </a:lnTo>
                <a:lnTo>
                  <a:pt x="706" y="17641"/>
                </a:lnTo>
                <a:lnTo>
                  <a:pt x="487" y="17860"/>
                </a:lnTo>
                <a:lnTo>
                  <a:pt x="463" y="17252"/>
                </a:lnTo>
                <a:lnTo>
                  <a:pt x="438" y="16668"/>
                </a:lnTo>
                <a:lnTo>
                  <a:pt x="487" y="15476"/>
                </a:lnTo>
                <a:lnTo>
                  <a:pt x="487" y="14673"/>
                </a:lnTo>
                <a:lnTo>
                  <a:pt x="463" y="13894"/>
                </a:lnTo>
                <a:lnTo>
                  <a:pt x="463" y="13116"/>
                </a:lnTo>
                <a:lnTo>
                  <a:pt x="463" y="12337"/>
                </a:lnTo>
                <a:lnTo>
                  <a:pt x="487" y="10755"/>
                </a:lnTo>
                <a:lnTo>
                  <a:pt x="487" y="9977"/>
                </a:lnTo>
                <a:lnTo>
                  <a:pt x="463" y="9198"/>
                </a:lnTo>
                <a:lnTo>
                  <a:pt x="438" y="8711"/>
                </a:lnTo>
                <a:lnTo>
                  <a:pt x="390" y="8225"/>
                </a:lnTo>
                <a:lnTo>
                  <a:pt x="341" y="7714"/>
                </a:lnTo>
                <a:lnTo>
                  <a:pt x="341" y="7470"/>
                </a:lnTo>
                <a:lnTo>
                  <a:pt x="365" y="7227"/>
                </a:lnTo>
                <a:close/>
                <a:moveTo>
                  <a:pt x="9587" y="0"/>
                </a:moveTo>
                <a:lnTo>
                  <a:pt x="9490" y="25"/>
                </a:lnTo>
                <a:lnTo>
                  <a:pt x="9393" y="98"/>
                </a:lnTo>
                <a:lnTo>
                  <a:pt x="9393" y="146"/>
                </a:lnTo>
                <a:lnTo>
                  <a:pt x="9198" y="219"/>
                </a:lnTo>
                <a:lnTo>
                  <a:pt x="9028" y="292"/>
                </a:lnTo>
                <a:lnTo>
                  <a:pt x="8687" y="511"/>
                </a:lnTo>
                <a:lnTo>
                  <a:pt x="8054" y="974"/>
                </a:lnTo>
                <a:lnTo>
                  <a:pt x="6887" y="1777"/>
                </a:lnTo>
                <a:lnTo>
                  <a:pt x="5719" y="2580"/>
                </a:lnTo>
                <a:lnTo>
                  <a:pt x="5013" y="3091"/>
                </a:lnTo>
                <a:lnTo>
                  <a:pt x="4332" y="3626"/>
                </a:lnTo>
                <a:lnTo>
                  <a:pt x="2945" y="4697"/>
                </a:lnTo>
                <a:lnTo>
                  <a:pt x="2239" y="5207"/>
                </a:lnTo>
                <a:lnTo>
                  <a:pt x="1509" y="5718"/>
                </a:lnTo>
                <a:lnTo>
                  <a:pt x="803" y="6229"/>
                </a:lnTo>
                <a:lnTo>
                  <a:pt x="463" y="6521"/>
                </a:lnTo>
                <a:lnTo>
                  <a:pt x="122" y="6789"/>
                </a:lnTo>
                <a:lnTo>
                  <a:pt x="98" y="6838"/>
                </a:lnTo>
                <a:lnTo>
                  <a:pt x="98" y="6886"/>
                </a:lnTo>
                <a:lnTo>
                  <a:pt x="98" y="6935"/>
                </a:lnTo>
                <a:lnTo>
                  <a:pt x="122" y="6959"/>
                </a:lnTo>
                <a:lnTo>
                  <a:pt x="49" y="7178"/>
                </a:lnTo>
                <a:lnTo>
                  <a:pt x="25" y="7397"/>
                </a:lnTo>
                <a:lnTo>
                  <a:pt x="0" y="7641"/>
                </a:lnTo>
                <a:lnTo>
                  <a:pt x="25" y="7884"/>
                </a:lnTo>
                <a:lnTo>
                  <a:pt x="49" y="8371"/>
                </a:lnTo>
                <a:lnTo>
                  <a:pt x="98" y="8833"/>
                </a:lnTo>
                <a:lnTo>
                  <a:pt x="98" y="10488"/>
                </a:lnTo>
                <a:lnTo>
                  <a:pt x="73" y="11315"/>
                </a:lnTo>
                <a:lnTo>
                  <a:pt x="49" y="12142"/>
                </a:lnTo>
                <a:lnTo>
                  <a:pt x="25" y="12970"/>
                </a:lnTo>
                <a:lnTo>
                  <a:pt x="49" y="13797"/>
                </a:lnTo>
                <a:lnTo>
                  <a:pt x="49" y="14624"/>
                </a:lnTo>
                <a:lnTo>
                  <a:pt x="49" y="15476"/>
                </a:lnTo>
                <a:lnTo>
                  <a:pt x="0" y="16911"/>
                </a:lnTo>
                <a:lnTo>
                  <a:pt x="0" y="17617"/>
                </a:lnTo>
                <a:lnTo>
                  <a:pt x="49" y="17982"/>
                </a:lnTo>
                <a:lnTo>
                  <a:pt x="98" y="18347"/>
                </a:lnTo>
                <a:lnTo>
                  <a:pt x="98" y="18396"/>
                </a:lnTo>
                <a:lnTo>
                  <a:pt x="146" y="18444"/>
                </a:lnTo>
                <a:lnTo>
                  <a:pt x="219" y="18493"/>
                </a:lnTo>
                <a:lnTo>
                  <a:pt x="341" y="18517"/>
                </a:lnTo>
                <a:lnTo>
                  <a:pt x="438" y="18469"/>
                </a:lnTo>
                <a:lnTo>
                  <a:pt x="1022" y="18469"/>
                </a:lnTo>
                <a:lnTo>
                  <a:pt x="1606" y="18420"/>
                </a:lnTo>
                <a:lnTo>
                  <a:pt x="2190" y="18396"/>
                </a:lnTo>
                <a:lnTo>
                  <a:pt x="3967" y="18396"/>
                </a:lnTo>
                <a:lnTo>
                  <a:pt x="5183" y="18420"/>
                </a:lnTo>
                <a:lnTo>
                  <a:pt x="6376" y="18396"/>
                </a:lnTo>
                <a:lnTo>
                  <a:pt x="7592" y="18347"/>
                </a:lnTo>
                <a:lnTo>
                  <a:pt x="8809" y="18274"/>
                </a:lnTo>
                <a:lnTo>
                  <a:pt x="10001" y="18274"/>
                </a:lnTo>
                <a:lnTo>
                  <a:pt x="12337" y="18298"/>
                </a:lnTo>
                <a:lnTo>
                  <a:pt x="13481" y="18298"/>
                </a:lnTo>
                <a:lnTo>
                  <a:pt x="14649" y="18274"/>
                </a:lnTo>
                <a:lnTo>
                  <a:pt x="15646" y="18201"/>
                </a:lnTo>
                <a:lnTo>
                  <a:pt x="16668" y="18128"/>
                </a:lnTo>
                <a:lnTo>
                  <a:pt x="17690" y="18128"/>
                </a:lnTo>
                <a:lnTo>
                  <a:pt x="18201" y="18152"/>
                </a:lnTo>
                <a:lnTo>
                  <a:pt x="18688" y="18201"/>
                </a:lnTo>
                <a:lnTo>
                  <a:pt x="18785" y="18201"/>
                </a:lnTo>
                <a:lnTo>
                  <a:pt x="18882" y="18177"/>
                </a:lnTo>
                <a:lnTo>
                  <a:pt x="18931" y="18128"/>
                </a:lnTo>
                <a:lnTo>
                  <a:pt x="18980" y="18055"/>
                </a:lnTo>
                <a:lnTo>
                  <a:pt x="19004" y="17958"/>
                </a:lnTo>
                <a:lnTo>
                  <a:pt x="18980" y="17885"/>
                </a:lnTo>
                <a:lnTo>
                  <a:pt x="18955" y="17812"/>
                </a:lnTo>
                <a:lnTo>
                  <a:pt x="18882" y="17763"/>
                </a:lnTo>
                <a:lnTo>
                  <a:pt x="18907" y="17690"/>
                </a:lnTo>
                <a:lnTo>
                  <a:pt x="19028" y="16327"/>
                </a:lnTo>
                <a:lnTo>
                  <a:pt x="19077" y="15427"/>
                </a:lnTo>
                <a:lnTo>
                  <a:pt x="19101" y="14502"/>
                </a:lnTo>
                <a:lnTo>
                  <a:pt x="19101" y="13602"/>
                </a:lnTo>
                <a:lnTo>
                  <a:pt x="19077" y="12678"/>
                </a:lnTo>
                <a:lnTo>
                  <a:pt x="19028" y="10999"/>
                </a:lnTo>
                <a:lnTo>
                  <a:pt x="19028" y="10147"/>
                </a:lnTo>
                <a:lnTo>
                  <a:pt x="19053" y="9295"/>
                </a:lnTo>
                <a:lnTo>
                  <a:pt x="19077" y="8541"/>
                </a:lnTo>
                <a:lnTo>
                  <a:pt x="19077" y="7787"/>
                </a:lnTo>
                <a:lnTo>
                  <a:pt x="19053" y="7251"/>
                </a:lnTo>
                <a:lnTo>
                  <a:pt x="19077" y="6984"/>
                </a:lnTo>
                <a:lnTo>
                  <a:pt x="19126" y="6716"/>
                </a:lnTo>
                <a:lnTo>
                  <a:pt x="19126" y="6692"/>
                </a:lnTo>
                <a:lnTo>
                  <a:pt x="19126" y="6643"/>
                </a:lnTo>
                <a:lnTo>
                  <a:pt x="19077" y="6594"/>
                </a:lnTo>
                <a:lnTo>
                  <a:pt x="19004" y="6570"/>
                </a:lnTo>
                <a:lnTo>
                  <a:pt x="18955" y="6570"/>
                </a:lnTo>
                <a:lnTo>
                  <a:pt x="18931" y="6594"/>
                </a:lnTo>
                <a:lnTo>
                  <a:pt x="18882" y="6570"/>
                </a:lnTo>
                <a:lnTo>
                  <a:pt x="18250" y="6254"/>
                </a:lnTo>
                <a:lnTo>
                  <a:pt x="17617" y="5889"/>
                </a:lnTo>
                <a:lnTo>
                  <a:pt x="17033" y="5499"/>
                </a:lnTo>
                <a:lnTo>
                  <a:pt x="16473" y="5062"/>
                </a:lnTo>
                <a:lnTo>
                  <a:pt x="15816" y="4575"/>
                </a:lnTo>
                <a:lnTo>
                  <a:pt x="15160" y="4088"/>
                </a:lnTo>
                <a:lnTo>
                  <a:pt x="14503" y="3602"/>
                </a:lnTo>
                <a:lnTo>
                  <a:pt x="13870" y="3115"/>
                </a:lnTo>
                <a:lnTo>
                  <a:pt x="12605" y="2117"/>
                </a:lnTo>
                <a:lnTo>
                  <a:pt x="11972" y="1631"/>
                </a:lnTo>
                <a:lnTo>
                  <a:pt x="11339" y="1168"/>
                </a:lnTo>
                <a:lnTo>
                  <a:pt x="10682" y="706"/>
                </a:lnTo>
                <a:lnTo>
                  <a:pt x="10050" y="219"/>
                </a:lnTo>
                <a:lnTo>
                  <a:pt x="10001" y="171"/>
                </a:lnTo>
                <a:lnTo>
                  <a:pt x="9928" y="73"/>
                </a:lnTo>
                <a:lnTo>
                  <a:pt x="9879" y="49"/>
                </a:lnTo>
                <a:lnTo>
                  <a:pt x="9806" y="49"/>
                </a:lnTo>
                <a:lnTo>
                  <a:pt x="9709" y="25"/>
                </a:lnTo>
                <a:lnTo>
                  <a:pt x="9587" y="0"/>
                </a:lnTo>
                <a:close/>
              </a:path>
            </a:pathLst>
          </a:custGeom>
          <a:solidFill>
            <a:srgbClr val="65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36;p40"/>
          <p:cNvSpPr/>
          <p:nvPr/>
        </p:nvSpPr>
        <p:spPr>
          <a:xfrm>
            <a:off x="596463" y="1701649"/>
            <a:ext cx="222719" cy="374456"/>
          </a:xfrm>
          <a:custGeom>
            <a:avLst/>
            <a:gdLst/>
            <a:ahLst/>
            <a:cxnLst/>
            <a:rect l="l" t="t" r="r" b="b"/>
            <a:pathLst>
              <a:path w="12581" h="21073" extrusionOk="0">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rgbClr val="65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99;p40"/>
          <p:cNvSpPr/>
          <p:nvPr/>
        </p:nvSpPr>
        <p:spPr>
          <a:xfrm>
            <a:off x="596463" y="2467224"/>
            <a:ext cx="268576" cy="357373"/>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65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p:cNvPicPr>
            <a:picLocks noChangeAspect="1"/>
          </p:cNvPicPr>
          <p:nvPr/>
        </p:nvPicPr>
        <p:blipFill>
          <a:blip r:embed="rId5">
            <a:clrChange>
              <a:clrFrom>
                <a:srgbClr val="FFFFFF"/>
              </a:clrFrom>
              <a:clrTo>
                <a:srgbClr val="FFFFFF">
                  <a:alpha val="0"/>
                </a:srgbClr>
              </a:clrTo>
            </a:clrChange>
          </a:blip>
          <a:stretch>
            <a:fillRect/>
          </a:stretch>
        </p:blipFill>
        <p:spPr>
          <a:xfrm>
            <a:off x="1224844" y="4114444"/>
            <a:ext cx="1784267" cy="571473"/>
          </a:xfrm>
          <a:prstGeom prst="rect">
            <a:avLst/>
          </a:prstGeom>
        </p:spPr>
      </p:pic>
      <p:sp>
        <p:nvSpPr>
          <p:cNvPr id="11" name="Google Shape;365;p18"/>
          <p:cNvSpPr txBox="1">
            <a:spLocks/>
          </p:cNvSpPr>
          <p:nvPr/>
        </p:nvSpPr>
        <p:spPr>
          <a:xfrm>
            <a:off x="157853" y="4816085"/>
            <a:ext cx="4178073" cy="3632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1pPr>
            <a:lvl2pPr marL="914400" marR="0" lvl="1"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2pPr>
            <a:lvl3pPr marL="1371600" marR="0" lvl="2"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3pPr>
            <a:lvl4pPr marL="1828800" marR="0" lvl="3"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4pPr>
            <a:lvl5pPr marL="2286000" marR="0" lvl="4"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5pPr>
            <a:lvl6pPr marL="2743200" marR="0" lvl="5"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6pPr>
            <a:lvl7pPr marL="3200400" marR="0" lvl="6"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7pPr>
            <a:lvl8pPr marL="3657600" marR="0" lvl="7"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8pPr>
            <a:lvl9pPr marL="4114800" marR="0" lvl="8"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9pPr>
          </a:lstStyle>
          <a:p>
            <a:pPr marL="0" indent="0" algn="ctr"/>
            <a:r>
              <a:rPr lang="en-US" sz="1100" dirty="0" smtClean="0">
                <a:solidFill>
                  <a:schemeClr val="bg2"/>
                </a:solidFill>
              </a:rPr>
              <a:t>This institution is an equal opportunity provider.</a:t>
            </a:r>
            <a:endParaRPr lang="en-US" sz="1100" dirty="0">
              <a:solidFill>
                <a:schemeClr val="bg2"/>
              </a:solidFill>
            </a:endParaRPr>
          </a:p>
        </p:txBody>
      </p:sp>
    </p:spTree>
    <p:extLst>
      <p:ext uri="{BB962C8B-B14F-4D97-AF65-F5344CB8AC3E}">
        <p14:creationId xmlns:p14="http://schemas.microsoft.com/office/powerpoint/2010/main" val="146636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9" name="Google Shape;359;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5" name="Content Placeholder 5"/>
          <p:cNvSpPr txBox="1">
            <a:spLocks/>
          </p:cNvSpPr>
          <p:nvPr/>
        </p:nvSpPr>
        <p:spPr>
          <a:xfrm>
            <a:off x="2355511" y="894895"/>
            <a:ext cx="4030049" cy="1156697"/>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smtClean="0">
                <a:solidFill>
                  <a:schemeClr val="accent1"/>
                </a:solidFill>
                <a:latin typeface="Shadows Into Light Two" panose="020B0604020202020204" charset="0"/>
                <a:cs typeface="Arial" panose="020B0604020202020204" pitchFamily="34" charset="0"/>
              </a:rPr>
              <a:t>Examples of a micro-purchase: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96" y="2051592"/>
            <a:ext cx="3579261" cy="209660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586" y="2051592"/>
            <a:ext cx="3765654" cy="2096605"/>
          </a:xfrm>
          <a:prstGeom prst="rect">
            <a:avLst/>
          </a:prstGeom>
        </p:spPr>
      </p:pic>
      <p:sp>
        <p:nvSpPr>
          <p:cNvPr id="8" name="TextBox 7"/>
          <p:cNvSpPr txBox="1"/>
          <p:nvPr/>
        </p:nvSpPr>
        <p:spPr>
          <a:xfrm>
            <a:off x="717696" y="1473244"/>
            <a:ext cx="3579261" cy="369332"/>
          </a:xfrm>
          <a:prstGeom prst="rect">
            <a:avLst/>
          </a:prstGeom>
          <a:noFill/>
        </p:spPr>
        <p:txBody>
          <a:bodyPr wrap="square" rtlCol="0">
            <a:spAutoFit/>
          </a:bodyPr>
          <a:lstStyle/>
          <a:p>
            <a:pPr algn="ctr"/>
            <a:r>
              <a:rPr lang="en-US" sz="1800" dirty="0">
                <a:latin typeface="Chivo" panose="020B0604020202020204" charset="0"/>
              </a:rPr>
              <a:t>Single trip to the grocery store</a:t>
            </a:r>
          </a:p>
        </p:txBody>
      </p:sp>
      <p:sp>
        <p:nvSpPr>
          <p:cNvPr id="9" name="TextBox 8"/>
          <p:cNvSpPr txBox="1"/>
          <p:nvPr/>
        </p:nvSpPr>
        <p:spPr>
          <a:xfrm>
            <a:off x="4426586" y="1473244"/>
            <a:ext cx="3765654" cy="646331"/>
          </a:xfrm>
          <a:prstGeom prst="rect">
            <a:avLst/>
          </a:prstGeom>
          <a:noFill/>
        </p:spPr>
        <p:txBody>
          <a:bodyPr wrap="square" rtlCol="0">
            <a:spAutoFit/>
          </a:bodyPr>
          <a:lstStyle/>
          <a:p>
            <a:pPr algn="ctr"/>
            <a:r>
              <a:rPr lang="en-US" sz="1800" dirty="0">
                <a:latin typeface="Chivo" panose="020B0604020202020204" charset="0"/>
              </a:rPr>
              <a:t>One-year contract for vended meals</a:t>
            </a:r>
          </a:p>
        </p:txBody>
      </p:sp>
      <p:sp>
        <p:nvSpPr>
          <p:cNvPr id="10" name="TextBox 9"/>
          <p:cNvSpPr txBox="1"/>
          <p:nvPr/>
        </p:nvSpPr>
        <p:spPr>
          <a:xfrm>
            <a:off x="1561413" y="3099894"/>
            <a:ext cx="2235788" cy="923330"/>
          </a:xfrm>
          <a:prstGeom prst="rect">
            <a:avLst/>
          </a:prstGeom>
          <a:noFill/>
        </p:spPr>
        <p:txBody>
          <a:bodyPr wrap="square" rtlCol="0">
            <a:spAutoFit/>
          </a:bodyPr>
          <a:lstStyle/>
          <a:p>
            <a:r>
              <a:rPr lang="en-US" sz="5400" b="1" dirty="0" smtClean="0">
                <a:solidFill>
                  <a:srgbClr val="FFFF00"/>
                </a:solidFill>
                <a:effectLst>
                  <a:outerShdw blurRad="38100" dist="38100" dir="2700000" algn="tl">
                    <a:srgbClr val="000000">
                      <a:alpha val="43137"/>
                    </a:srgbClr>
                  </a:outerShdw>
                </a:effectLst>
              </a:rPr>
              <a:t>$50</a:t>
            </a:r>
            <a:endParaRPr lang="en-US" sz="5400" b="1" dirty="0">
              <a:solidFill>
                <a:srgbClr val="FFFF00"/>
              </a:solidFill>
              <a:effectLst>
                <a:outerShdw blurRad="38100" dist="38100" dir="2700000" algn="tl">
                  <a:srgbClr val="000000">
                    <a:alpha val="43137"/>
                  </a:srgbClr>
                </a:outerShdw>
              </a:effectLst>
            </a:endParaRPr>
          </a:p>
        </p:txBody>
      </p:sp>
      <p:sp>
        <p:nvSpPr>
          <p:cNvPr id="11" name="TextBox 10"/>
          <p:cNvSpPr txBox="1"/>
          <p:nvPr/>
        </p:nvSpPr>
        <p:spPr>
          <a:xfrm>
            <a:off x="4950948" y="3100298"/>
            <a:ext cx="4492685" cy="923330"/>
          </a:xfrm>
          <a:prstGeom prst="rect">
            <a:avLst/>
          </a:prstGeom>
          <a:noFill/>
        </p:spPr>
        <p:txBody>
          <a:bodyPr wrap="square" rtlCol="0">
            <a:spAutoFit/>
          </a:bodyPr>
          <a:lstStyle/>
          <a:p>
            <a:r>
              <a:rPr lang="en-US" sz="5400" b="1" dirty="0" smtClean="0">
                <a:solidFill>
                  <a:srgbClr val="FFFF00"/>
                </a:solidFill>
                <a:effectLst>
                  <a:outerShdw blurRad="38100" dist="38100" dir="2700000" algn="tl">
                    <a:srgbClr val="000000">
                      <a:alpha val="43137"/>
                    </a:srgbClr>
                  </a:outerShdw>
                </a:effectLst>
              </a:rPr>
              <a:t>$10,000</a:t>
            </a:r>
            <a:endParaRPr lang="en-US" sz="5400" b="1" dirty="0">
              <a:solidFill>
                <a:srgbClr val="FFFF00"/>
              </a:solidFill>
              <a:effectLst>
                <a:outerShdw blurRad="38100" dist="38100" dir="2700000" algn="tl">
                  <a:srgbClr val="000000">
                    <a:alpha val="43137"/>
                  </a:srgbClr>
                </a:outerShdw>
              </a:effectLst>
            </a:endParaRPr>
          </a:p>
        </p:txBody>
      </p:sp>
      <p:sp>
        <p:nvSpPr>
          <p:cNvPr id="12" name="TextBox 11"/>
          <p:cNvSpPr txBox="1"/>
          <p:nvPr/>
        </p:nvSpPr>
        <p:spPr>
          <a:xfrm>
            <a:off x="1804949" y="2037931"/>
            <a:ext cx="2577935" cy="1569660"/>
          </a:xfrm>
          <a:prstGeom prst="rect">
            <a:avLst/>
          </a:prstGeom>
          <a:noFill/>
        </p:spPr>
        <p:txBody>
          <a:bodyPr wrap="square" rtlCol="0">
            <a:spAutoFit/>
          </a:bodyPr>
          <a:lstStyle/>
          <a:p>
            <a:r>
              <a:rPr lang="en-US" sz="9600" b="1" dirty="0" smtClean="0">
                <a:solidFill>
                  <a:srgbClr val="92D050"/>
                </a:solidFill>
                <a:effectLst>
                  <a:outerShdw blurRad="38100" dist="38100" dir="2700000" algn="tl">
                    <a:srgbClr val="000000">
                      <a:alpha val="43137"/>
                    </a:srgbClr>
                  </a:outerShdw>
                </a:effectLst>
                <a:sym typeface="Wingdings" panose="05000000000000000000" pitchFamily="2" charset="2"/>
              </a:rPr>
              <a:t></a:t>
            </a:r>
            <a:endParaRPr lang="en-US" sz="9600" b="1" dirty="0">
              <a:solidFill>
                <a:srgbClr val="92D050"/>
              </a:solidFill>
              <a:effectLst>
                <a:outerShdw blurRad="38100" dist="38100" dir="2700000" algn="tl">
                  <a:srgbClr val="000000">
                    <a:alpha val="43137"/>
                  </a:srgbClr>
                </a:outerShdw>
              </a:effectLst>
            </a:endParaRPr>
          </a:p>
        </p:txBody>
      </p:sp>
      <p:sp>
        <p:nvSpPr>
          <p:cNvPr id="13" name="TextBox 12"/>
          <p:cNvSpPr txBox="1"/>
          <p:nvPr/>
        </p:nvSpPr>
        <p:spPr>
          <a:xfrm>
            <a:off x="5908322" y="1918285"/>
            <a:ext cx="2577935" cy="1569660"/>
          </a:xfrm>
          <a:prstGeom prst="rect">
            <a:avLst/>
          </a:prstGeom>
          <a:noFill/>
        </p:spPr>
        <p:txBody>
          <a:bodyPr wrap="square" rtlCol="0">
            <a:spAutoFit/>
          </a:bodyPr>
          <a:lstStyle/>
          <a:p>
            <a:r>
              <a:rPr lang="en-US" sz="9600" b="1" dirty="0" smtClean="0">
                <a:solidFill>
                  <a:srgbClr val="FF0000"/>
                </a:solidFill>
                <a:effectLst>
                  <a:outerShdw blurRad="38100" dist="38100" dir="2700000" algn="tl">
                    <a:srgbClr val="000000">
                      <a:alpha val="43137"/>
                    </a:srgbClr>
                  </a:outerShdw>
                </a:effectLst>
                <a:sym typeface="Wingdings" panose="05000000000000000000" pitchFamily="2" charset="2"/>
              </a:rPr>
              <a:t>×</a:t>
            </a:r>
            <a:endParaRPr lang="en-US" sz="9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391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6"/>
          <p:cNvSpPr txBox="1">
            <a:spLocks noGrp="1"/>
          </p:cNvSpPr>
          <p:nvPr>
            <p:ph type="ctrTitle" idx="4294967295"/>
          </p:nvPr>
        </p:nvSpPr>
        <p:spPr>
          <a:xfrm>
            <a:off x="1981200" y="546250"/>
            <a:ext cx="515991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400" dirty="0" smtClean="0">
                <a:solidFill>
                  <a:schemeClr val="accent1"/>
                </a:solidFill>
              </a:rPr>
              <a:t>Micro-Purchases</a:t>
            </a:r>
            <a:endParaRPr sz="5400" dirty="0">
              <a:solidFill>
                <a:schemeClr val="accent1"/>
              </a:solidFill>
            </a:endParaRPr>
          </a:p>
        </p:txBody>
      </p:sp>
      <p:sp>
        <p:nvSpPr>
          <p:cNvPr id="553" name="Google Shape;553;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6" name="Content Placeholder 1"/>
          <p:cNvPicPr>
            <a:picLocks noChangeAspect="1"/>
          </p:cNvPicPr>
          <p:nvPr/>
        </p:nvPicPr>
        <p:blipFill>
          <a:blip r:embed="rId3">
            <a:extLst>
              <a:ext uri="{BEBA8EAE-BF5A-486C-A8C5-ECC9F3942E4B}">
                <a14:imgProps xmlns:a14="http://schemas.microsoft.com/office/drawing/2010/main">
                  <a14:imgLayer r:embed="rId4">
                    <a14:imgEffect>
                      <a14:backgroundRemoval t="1193" b="97375" l="476" r="97381"/>
                    </a14:imgEffect>
                  </a14:imgLayer>
                </a14:imgProps>
              </a:ext>
              <a:ext uri="{28A0092B-C50C-407E-A947-70E740481C1C}">
                <a14:useLocalDpi xmlns:a14="http://schemas.microsoft.com/office/drawing/2010/main" val="0"/>
              </a:ext>
            </a:extLst>
          </a:blip>
          <a:stretch>
            <a:fillRect/>
          </a:stretch>
        </p:blipFill>
        <p:spPr>
          <a:xfrm>
            <a:off x="3632679" y="1706050"/>
            <a:ext cx="1635891" cy="1631996"/>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240" b="99279" l="1411" r="97179"/>
                    </a14:imgEffect>
                  </a14:imgLayer>
                </a14:imgProps>
              </a:ext>
              <a:ext uri="{28A0092B-C50C-407E-A947-70E740481C1C}">
                <a14:useLocalDpi xmlns:a14="http://schemas.microsoft.com/office/drawing/2010/main" val="0"/>
              </a:ext>
            </a:extLst>
          </a:blip>
          <a:stretch>
            <a:fillRect/>
          </a:stretch>
        </p:blipFill>
        <p:spPr>
          <a:xfrm>
            <a:off x="1306099" y="2849586"/>
            <a:ext cx="1972702" cy="1286276"/>
          </a:xfrm>
          <a:prstGeom prst="rect">
            <a:avLst/>
          </a:prstGeom>
        </p:spPr>
      </p:pic>
      <p:pic>
        <p:nvPicPr>
          <p:cNvPr id="8" name="Picture 7"/>
          <p:cNvPicPr>
            <a:picLocks noChangeAspect="1"/>
          </p:cNvPicPr>
          <p:nvPr/>
        </p:nvPicPr>
        <p:blipFill>
          <a:blip r:embed="rId7">
            <a:extLst>
              <a:ext uri="{BEBA8EAE-BF5A-486C-A8C5-ECC9F3942E4B}">
                <a14:imgProps xmlns:a14="http://schemas.microsoft.com/office/drawing/2010/main">
                  <a14:imgLayer r:embed="rId8">
                    <a14:imgEffect>
                      <a14:backgroundRemoval t="7108" b="89951" l="3922" r="95833"/>
                    </a14:imgEffect>
                  </a14:imgLayer>
                </a14:imgProps>
              </a:ext>
              <a:ext uri="{28A0092B-C50C-407E-A947-70E740481C1C}">
                <a14:useLocalDpi xmlns:a14="http://schemas.microsoft.com/office/drawing/2010/main" val="0"/>
              </a:ext>
            </a:extLst>
          </a:blip>
          <a:stretch>
            <a:fillRect/>
          </a:stretch>
        </p:blipFill>
        <p:spPr>
          <a:xfrm>
            <a:off x="5903573" y="2522048"/>
            <a:ext cx="1715252" cy="17152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p:tgtEl>
                                          <p:spTgt spid="8"/>
                                        </p:tgtEl>
                                        <p:attrNameLst>
                                          <p:attrName>ppt_y</p:attrName>
                                        </p:attrNameLst>
                                      </p:cBhvr>
                                      <p:tavLst>
                                        <p:tav tm="0">
                                          <p:val>
                                            <p:strVal val="#ppt_y+#ppt_h*1.125000"/>
                                          </p:val>
                                        </p:tav>
                                        <p:tav tm="100000">
                                          <p:val>
                                            <p:strVal val="#ppt_y"/>
                                          </p:val>
                                        </p:tav>
                                      </p:tavLst>
                                    </p:anim>
                                    <p:animEffect transition="in" filter="wipe(up)">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9" name="Google Shape;399;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395" name="Google Shape;395;p22"/>
          <p:cNvSpPr txBox="1">
            <a:spLocks noGrp="1"/>
          </p:cNvSpPr>
          <p:nvPr>
            <p:ph type="title" idx="4294967295"/>
          </p:nvPr>
        </p:nvSpPr>
        <p:spPr>
          <a:xfrm>
            <a:off x="1763046" y="570449"/>
            <a:ext cx="6288088" cy="8572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solidFill>
                  <a:schemeClr val="accent1"/>
                </a:solidFill>
              </a:rPr>
              <a:t>Micro-Purchase: No quotes required!</a:t>
            </a:r>
            <a:endParaRPr dirty="0">
              <a:solidFill>
                <a:schemeClr val="accent1"/>
              </a:solidFill>
            </a:endParaRPr>
          </a:p>
        </p:txBody>
      </p:sp>
      <p:grpSp>
        <p:nvGrpSpPr>
          <p:cNvPr id="19" name="Group 18"/>
          <p:cNvGrpSpPr/>
          <p:nvPr/>
        </p:nvGrpSpPr>
        <p:grpSpPr>
          <a:xfrm>
            <a:off x="5909415" y="1741650"/>
            <a:ext cx="2025436" cy="2025220"/>
            <a:chOff x="5028296" y="935977"/>
            <a:chExt cx="2025436" cy="2025220"/>
          </a:xfrm>
          <a:solidFill>
            <a:schemeClr val="accent3"/>
          </a:solidFill>
          <a:effectLst>
            <a:outerShdw blurRad="50800" dist="38100" dir="2700000" algn="tl" rotWithShape="0">
              <a:prstClr val="black">
                <a:alpha val="40000"/>
              </a:prstClr>
            </a:outerShdw>
          </a:effectLst>
        </p:grpSpPr>
        <p:sp>
          <p:nvSpPr>
            <p:cNvPr id="28" name="Oval 27"/>
            <p:cNvSpPr/>
            <p:nvPr/>
          </p:nvSpPr>
          <p:spPr>
            <a:xfrm>
              <a:off x="5028296" y="935977"/>
              <a:ext cx="2025436" cy="2025220"/>
            </a:xfrm>
            <a:prstGeom prst="ellipse">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Oval 4"/>
            <p:cNvSpPr txBox="1"/>
            <p:nvPr/>
          </p:nvSpPr>
          <p:spPr>
            <a:xfrm>
              <a:off x="5351923" y="1273023"/>
              <a:ext cx="1366133" cy="139880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No price quote required</a:t>
              </a:r>
              <a:endParaRPr lang="en-US" sz="1800" kern="1200" dirty="0"/>
            </a:p>
          </p:txBody>
        </p:sp>
      </p:grpSp>
      <p:sp>
        <p:nvSpPr>
          <p:cNvPr id="22" name="Teardrop 21"/>
          <p:cNvSpPr/>
          <p:nvPr/>
        </p:nvSpPr>
        <p:spPr>
          <a:xfrm rot="2700000">
            <a:off x="3512521" y="1672120"/>
            <a:ext cx="2164279" cy="2164279"/>
          </a:xfrm>
          <a:prstGeom prst="teardrop">
            <a:avLst>
              <a:gd name="adj" fmla="val 100000"/>
            </a:avLst>
          </a:pr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3" name="Group 22"/>
          <p:cNvGrpSpPr/>
          <p:nvPr/>
        </p:nvGrpSpPr>
        <p:grpSpPr>
          <a:xfrm>
            <a:off x="3594429" y="1741650"/>
            <a:ext cx="2025436" cy="2025220"/>
            <a:chOff x="543805" y="935977"/>
            <a:chExt cx="2025436" cy="2025220"/>
          </a:xfrm>
        </p:grpSpPr>
        <p:sp>
          <p:nvSpPr>
            <p:cNvPr id="24" name="Oval 23"/>
            <p:cNvSpPr/>
            <p:nvPr/>
          </p:nvSpPr>
          <p:spPr>
            <a:xfrm>
              <a:off x="543805" y="935977"/>
              <a:ext cx="2025436" cy="2025220"/>
            </a:xfrm>
            <a:prstGeom prst="ellipse">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Oval 10"/>
            <p:cNvSpPr txBox="1"/>
            <p:nvPr/>
          </p:nvSpPr>
          <p:spPr>
            <a:xfrm>
              <a:off x="833355" y="1225349"/>
              <a:ext cx="1446336" cy="14464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Price must be reasonable</a:t>
              </a:r>
              <a:endParaRPr lang="en-US" sz="1800" kern="1200" dirty="0"/>
            </a:p>
          </p:txBody>
        </p:sp>
      </p:grpSp>
      <p:sp>
        <p:nvSpPr>
          <p:cNvPr id="20" name="Teardrop 19"/>
          <p:cNvSpPr/>
          <p:nvPr/>
        </p:nvSpPr>
        <p:spPr>
          <a:xfrm rot="2700000">
            <a:off x="1238401" y="1672119"/>
            <a:ext cx="2164279" cy="2164279"/>
          </a:xfrm>
          <a:prstGeom prst="teardrop">
            <a:avLst>
              <a:gd name="adj" fmla="val 100000"/>
            </a:avLst>
          </a:pr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1" name="Group 20"/>
          <p:cNvGrpSpPr/>
          <p:nvPr/>
        </p:nvGrpSpPr>
        <p:grpSpPr>
          <a:xfrm>
            <a:off x="1303921" y="1741648"/>
            <a:ext cx="2025436" cy="2025220"/>
            <a:chOff x="2786051" y="935977"/>
            <a:chExt cx="2025436" cy="2025220"/>
          </a:xfrm>
        </p:grpSpPr>
        <p:sp>
          <p:nvSpPr>
            <p:cNvPr id="26" name="Oval 25"/>
            <p:cNvSpPr/>
            <p:nvPr/>
          </p:nvSpPr>
          <p:spPr>
            <a:xfrm>
              <a:off x="2786051" y="935977"/>
              <a:ext cx="2025436" cy="2025220"/>
            </a:xfrm>
            <a:prstGeom prst="ellipse">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Oval 7"/>
            <p:cNvSpPr txBox="1"/>
            <p:nvPr/>
          </p:nvSpPr>
          <p:spPr>
            <a:xfrm>
              <a:off x="3075600" y="1225349"/>
              <a:ext cx="1446336" cy="14464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 To the extent practicable, spread purchases equitably</a:t>
              </a:r>
              <a:endParaRPr lang="en-US" sz="1800" kern="1200" dirty="0"/>
            </a:p>
          </p:txBody>
        </p:sp>
      </p:grpSp>
    </p:spTree>
    <p:extLst>
      <p:ext uri="{BB962C8B-B14F-4D97-AF65-F5344CB8AC3E}">
        <p14:creationId xmlns:p14="http://schemas.microsoft.com/office/powerpoint/2010/main" val="563399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Aumerl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13450</TotalTime>
  <Words>8653</Words>
  <Application>Microsoft Office PowerPoint</Application>
  <PresentationFormat>On-screen Show (16:9)</PresentationFormat>
  <Paragraphs>1037</Paragraphs>
  <Slides>62</Slides>
  <Notes>62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Shadows Into Light Two</vt:lpstr>
      <vt:lpstr>Arial</vt:lpstr>
      <vt:lpstr>Cambria Math</vt:lpstr>
      <vt:lpstr>Times New Roman</vt:lpstr>
      <vt:lpstr>Chivo Light</vt:lpstr>
      <vt:lpstr>Chivo</vt:lpstr>
      <vt:lpstr>Wingdings</vt:lpstr>
      <vt:lpstr>Colonna MT</vt:lpstr>
      <vt:lpstr>Aumerle template</vt:lpstr>
      <vt:lpstr>Informal Procurement: Micro and Small Purchases</vt:lpstr>
      <vt:lpstr>Today’s Topics</vt:lpstr>
      <vt:lpstr>Procurement</vt:lpstr>
      <vt:lpstr>Procurement Requirements</vt:lpstr>
      <vt:lpstr>PowerPoint Presentation</vt:lpstr>
      <vt:lpstr>PowerPoint Presentation</vt:lpstr>
      <vt:lpstr>PowerPoint Presentation</vt:lpstr>
      <vt:lpstr>Micro-Purchases</vt:lpstr>
      <vt:lpstr>Micro-Purchase: No quotes required!</vt:lpstr>
      <vt:lpstr>PowerPoint Presentation</vt:lpstr>
      <vt:lpstr>Price must be reasonable</vt:lpstr>
      <vt:lpstr>PowerPoint Presentation</vt:lpstr>
      <vt:lpstr>PowerPoint Presentation</vt:lpstr>
      <vt:lpstr>PowerPoint Presentation</vt:lpstr>
      <vt:lpstr>Procurement Requirements</vt:lpstr>
      <vt:lpstr>PowerPoint Presentation</vt:lpstr>
      <vt:lpstr>PowerPoint Presentation</vt:lpstr>
      <vt:lpstr>PowerPoint Presentation</vt:lpstr>
      <vt:lpstr>Small Purchase: Requirements</vt:lpstr>
      <vt:lpstr>Small Purchase: Requirements</vt:lpstr>
      <vt:lpstr>Small Purchase: Vended Meals</vt:lpstr>
      <vt:lpstr>Activity</vt:lpstr>
      <vt:lpstr>Procurement Requirements</vt:lpstr>
      <vt:lpstr>PowerPoint Presentation</vt:lpstr>
      <vt:lpstr>Code of Conduct: Elements</vt:lpstr>
      <vt:lpstr>Conflict of Interest</vt:lpstr>
      <vt:lpstr>PowerPoint Presentation</vt:lpstr>
      <vt:lpstr>PowerPoint Presentation</vt:lpstr>
      <vt:lpstr>PowerPoint Presentation</vt:lpstr>
      <vt:lpstr>Code of Conduct: Elements</vt:lpstr>
      <vt:lpstr>Gratuities, Favors, or Gifts</vt:lpstr>
      <vt:lpstr>PowerPoint Presentation</vt:lpstr>
      <vt:lpstr>Code of Conduct: Elements</vt:lpstr>
      <vt:lpstr>Organizational Conflicts of Interest</vt:lpstr>
      <vt:lpstr>Procurement Requirements</vt:lpstr>
      <vt:lpstr>PowerPoint Presentation</vt:lpstr>
      <vt:lpstr>Written Procedure</vt:lpstr>
      <vt:lpstr>PowerPoint Presentation</vt:lpstr>
      <vt:lpstr>Code of Conduct and Procurement Procedures Checklist: Components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Action Steps in Review</vt:lpstr>
      <vt:lpstr>Regulation Locations</vt:lpstr>
      <vt:lpstr>Questions? Contact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Yonaitis, Conchetta (VDH)</dc:creator>
  <cp:lastModifiedBy>Thorp, Brittany (VDH)</cp:lastModifiedBy>
  <cp:revision>164</cp:revision>
  <cp:lastPrinted>2019-06-14T12:57:57Z</cp:lastPrinted>
  <dcterms:modified xsi:type="dcterms:W3CDTF">2019-07-25T13:43:56Z</dcterms:modified>
</cp:coreProperties>
</file>