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handoutMasterIdLst>
    <p:handoutMasterId r:id="rId41"/>
  </p:handoutMasterIdLst>
  <p:sldIdLst>
    <p:sldId id="399" r:id="rId2"/>
    <p:sldId id="259" r:id="rId3"/>
    <p:sldId id="260" r:id="rId4"/>
    <p:sldId id="262" r:id="rId5"/>
    <p:sldId id="263" r:id="rId6"/>
    <p:sldId id="305" r:id="rId7"/>
    <p:sldId id="306" r:id="rId8"/>
    <p:sldId id="307" r:id="rId9"/>
    <p:sldId id="264" r:id="rId10"/>
    <p:sldId id="308" r:id="rId11"/>
    <p:sldId id="261" r:id="rId12"/>
    <p:sldId id="400" r:id="rId13"/>
    <p:sldId id="401" r:id="rId14"/>
    <p:sldId id="267" r:id="rId15"/>
    <p:sldId id="309" r:id="rId16"/>
    <p:sldId id="393" r:id="rId17"/>
    <p:sldId id="405" r:id="rId18"/>
    <p:sldId id="403" r:id="rId19"/>
    <p:sldId id="404" r:id="rId20"/>
    <p:sldId id="397" r:id="rId21"/>
    <p:sldId id="398" r:id="rId22"/>
    <p:sldId id="270" r:id="rId23"/>
    <p:sldId id="273" r:id="rId24"/>
    <p:sldId id="274" r:id="rId25"/>
    <p:sldId id="275" r:id="rId26"/>
    <p:sldId id="276" r:id="rId27"/>
    <p:sldId id="277" r:id="rId28"/>
    <p:sldId id="278" r:id="rId29"/>
    <p:sldId id="279" r:id="rId30"/>
    <p:sldId id="281" r:id="rId31"/>
    <p:sldId id="313" r:id="rId32"/>
    <p:sldId id="300" r:id="rId33"/>
    <p:sldId id="283" r:id="rId34"/>
    <p:sldId id="312" r:id="rId35"/>
    <p:sldId id="311" r:id="rId36"/>
    <p:sldId id="285" r:id="rId37"/>
    <p:sldId id="302" r:id="rId38"/>
    <p:sldId id="286"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290DDB65-915E-439E-BC93-DA112BBC89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AFB33C79-9A9E-4ABA-9C00-FD41D65F76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6FFB03B-0AB2-493D-8FEF-5E78B43E18C8}" type="slidenum">
              <a:rPr lang="en-US" smtClean="0"/>
              <a:pPr/>
              <a:t>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527B25B-17EB-489E-AA07-303801FF0B89}" type="slidenum">
              <a:rPr lang="en-US" smtClean="0"/>
              <a:pPr/>
              <a:t>25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78A199-0408-4F14-A0F4-9476BC336CE2}" type="slidenum">
              <a:rPr lang="en-US" smtClean="0"/>
              <a:pPr/>
              <a:t>26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54276" name="Slide Number Placeholder 3"/>
          <p:cNvSpPr>
            <a:spLocks noGrp="1"/>
          </p:cNvSpPr>
          <p:nvPr>
            <p:ph type="sldNum" sz="quarter" idx="5"/>
          </p:nvPr>
        </p:nvSpPr>
        <p:spPr>
          <a:noFill/>
        </p:spPr>
        <p:txBody>
          <a:bodyPr/>
          <a:lstStyle/>
          <a:p>
            <a:fld id="{317FB3D2-7B0E-42EA-9638-A0EEEAB60718}" type="slidenum">
              <a:rPr lang="en-US" smtClean="0"/>
              <a:pPr/>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AC00713-4D04-4382-8846-E006A29A7E2E}" type="slidenum">
              <a:rPr lang="en-US" smtClean="0"/>
              <a:pPr/>
              <a:t>34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07852D8-81FF-4C85-935C-0E46F4F5DDB7}" type="slidenum">
              <a:rPr lang="en-US"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3340052-B358-4C03-8F73-704E9C7CD378}" type="slidenum">
              <a:rPr lang="en-US" smtClean="0"/>
              <a:pPr/>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014DA3D-E687-48CB-B1A7-6B8B35A59505}"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596378-A207-470E-BB68-7B52D25E6794}" type="slidenum">
              <a:rPr lang="en-US" smtClean="0"/>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D8E23E-2847-4028-8A3A-85BF9C79D5AD}" type="slidenum">
              <a:rPr lang="en-US" smtClean="0"/>
              <a:pPr/>
              <a:t>18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1225"/>
            <a:fld id="{092AC7B1-612F-4D65-9F38-6CCCE3930700}" type="slidenum">
              <a:rPr lang="en-US" smtClean="0"/>
              <a:pPr defTabSz="911225"/>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1225"/>
            <a:fld id="{40141694-CD77-48FE-BF4C-6B71A74E08A0}" type="slidenum">
              <a:rPr lang="en-US" smtClean="0"/>
              <a:pPr defTabSz="911225"/>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6C2E265-A5C7-4052-ADEB-A761260B9832}" type="slidenum">
              <a:rPr lang="en-US" smtClean="0"/>
              <a:pPr/>
              <a:t>22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4B5FFAB6-DC58-4C64-BCAA-83128982E4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F70803B-D863-41C8-BDCF-798B296631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BF177E0-DC06-463B-8B57-6CA72369AE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3A2F438-6257-4E1C-8517-D26B7498B2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87F48D1-0149-432A-8CB5-817DF2C4C7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B4800F12-7A3A-4901-A186-A9F92870A0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87D0EA3-6BE9-49B4-B31A-CF7D21C33A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9C2695F-A821-4327-BD6B-F67F6C6D8E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A44217A-F134-4301-B62C-3AD74E134B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436BC873-FA88-4A31-A885-782D7BEFFB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47500AF5-B6DF-4ADF-8F0B-5BF7F7C97C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469F63B-B504-4C7F-9BB1-36A4296554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0DD806E-6D24-4C50-9B70-F65305DBF4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97F29B9-384B-4861-BAD8-42D7E7BC6C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23ACE950-70BA-48CA-A88C-E1A6AF07117F}"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1"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avahealth.org/" TargetMode="External"/><Relationship Id="rId3" Type="http://schemas.openxmlformats.org/officeDocument/2006/relationships/hyperlink" Target="http://www.furtureswithoutviolence.org/" TargetMode="External"/><Relationship Id="rId7" Type="http://schemas.openxmlformats.org/officeDocument/2006/relationships/hyperlink" Target="http://www.massmed.org/AM/Template.cfm?Section=Violence" TargetMode="External"/><Relationship Id="rId2" Type="http://schemas.openxmlformats.org/officeDocument/2006/relationships/hyperlink" Target="http://www.projectradarva.com/" TargetMode="External"/><Relationship Id="rId1" Type="http://schemas.openxmlformats.org/officeDocument/2006/relationships/slideLayout" Target="../slideLayouts/slideLayout2.xml"/><Relationship Id="rId6" Type="http://schemas.openxmlformats.org/officeDocument/2006/relationships/hyperlink" Target="http://www.ama-assn.org/ama/pub/category/3242.html"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rse"/>
          <p:cNvPicPr>
            <a:picLocks noChangeAspect="1" noChangeArrowheads="1"/>
          </p:cNvPicPr>
          <p:nvPr/>
        </p:nvPicPr>
        <p:blipFill>
          <a:blip r:embed="rId2" cstate="print"/>
          <a:srcRect/>
          <a:stretch>
            <a:fillRect/>
          </a:stretch>
        </p:blipFill>
        <p:spPr bwMode="auto">
          <a:xfrm>
            <a:off x="0" y="0"/>
            <a:ext cx="5651500" cy="6858000"/>
          </a:xfrm>
          <a:prstGeom prst="rect">
            <a:avLst/>
          </a:prstGeom>
          <a:noFill/>
          <a:ln w="9525">
            <a:noFill/>
            <a:miter lim="800000"/>
            <a:headEnd/>
            <a:tailEnd/>
          </a:ln>
        </p:spPr>
      </p:pic>
      <p:pic>
        <p:nvPicPr>
          <p:cNvPr id="3075" name="Picture 3" descr="RadarLogo_CMYKweb"/>
          <p:cNvPicPr>
            <a:picLocks noChangeAspect="1" noChangeArrowheads="1"/>
          </p:cNvPicPr>
          <p:nvPr/>
        </p:nvPicPr>
        <p:blipFill>
          <a:blip r:embed="rId3"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5" descr="vdhlogo"/>
          <p:cNvPicPr>
            <a:picLocks noChangeAspect="1" noChangeArrowheads="1"/>
          </p:cNvPicPr>
          <p:nvPr/>
        </p:nvPicPr>
        <p:blipFill>
          <a:blip r:embed="rId4" cstate="print"/>
          <a:srcRect/>
          <a:stretch>
            <a:fillRect/>
          </a:stretch>
        </p:blipFill>
        <p:spPr bwMode="auto">
          <a:xfrm>
            <a:off x="6324600" y="5943600"/>
            <a:ext cx="2559050" cy="731838"/>
          </a:xfrm>
          <a:prstGeom prst="rect">
            <a:avLst/>
          </a:prstGeom>
          <a:noFill/>
          <a:ln w="9525">
            <a:noFill/>
            <a:miter lim="800000"/>
            <a:headEnd/>
            <a:tailEnd/>
          </a:ln>
        </p:spPr>
      </p:pic>
      <p:sp>
        <p:nvSpPr>
          <p:cNvPr id="3077" name="Text Box 6"/>
          <p:cNvSpPr txBox="1">
            <a:spLocks noChangeArrowheads="1"/>
          </p:cNvSpPr>
          <p:nvPr/>
        </p:nvSpPr>
        <p:spPr bwMode="auto">
          <a:xfrm>
            <a:off x="5562600" y="3810000"/>
            <a:ext cx="3352800" cy="366713"/>
          </a:xfrm>
          <a:prstGeom prst="rect">
            <a:avLst/>
          </a:prstGeom>
          <a:noFill/>
          <a:ln w="9525">
            <a:noFill/>
            <a:miter lim="800000"/>
            <a:headEnd/>
            <a:tailEnd/>
          </a:ln>
        </p:spPr>
        <p:txBody>
          <a:bodyPr>
            <a:spAutoFit/>
          </a:bodyPr>
          <a:lstStyle/>
          <a:p>
            <a:pPr>
              <a:spcBef>
                <a:spcPct val="50000"/>
              </a:spcBef>
            </a:pPr>
            <a:r>
              <a:rPr lang="en-US" b="1"/>
              <a:t>Emergency Medicine Module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914400"/>
          </a:xfrm>
        </p:spPr>
        <p:txBody>
          <a:bodyPr/>
          <a:lstStyle/>
          <a:p>
            <a:pPr algn="l" eaLnBrk="1" hangingPunct="1">
              <a:defRPr/>
            </a:pPr>
            <a:r>
              <a:rPr lang="en-US" smtClean="0"/>
              <a:t>The Impact of IPV on its Victims</a:t>
            </a:r>
          </a:p>
        </p:txBody>
      </p:sp>
      <p:sp>
        <p:nvSpPr>
          <p:cNvPr id="207875" name="Rectangle 3"/>
          <p:cNvSpPr>
            <a:spLocks noGrp="1" noChangeArrowheads="1"/>
          </p:cNvSpPr>
          <p:nvPr>
            <p:ph type="body" sz="half" idx="1"/>
          </p:nvPr>
        </p:nvSpPr>
        <p:spPr>
          <a:xfrm>
            <a:off x="381000" y="2362200"/>
            <a:ext cx="3962400" cy="4267200"/>
          </a:xfrm>
        </p:spPr>
        <p:txBody>
          <a:bodyPr/>
          <a:lstStyle/>
          <a:p>
            <a:pPr algn="ctr" eaLnBrk="1" hangingPunct="1">
              <a:lnSpc>
                <a:spcPct val="80000"/>
              </a:lnSpc>
              <a:buFontTx/>
              <a:buNone/>
              <a:defRPr/>
            </a:pPr>
            <a:r>
              <a:rPr lang="en-US" sz="2400" u="sng" smtClean="0"/>
              <a:t>Adults</a:t>
            </a:r>
          </a:p>
          <a:p>
            <a:pPr eaLnBrk="1" hangingPunct="1">
              <a:lnSpc>
                <a:spcPct val="80000"/>
              </a:lnSpc>
              <a:defRPr/>
            </a:pPr>
            <a:r>
              <a:rPr lang="en-US" sz="2000" smtClean="0"/>
              <a:t>Physical injuries</a:t>
            </a:r>
          </a:p>
          <a:p>
            <a:pPr eaLnBrk="1" hangingPunct="1">
              <a:lnSpc>
                <a:spcPct val="80000"/>
              </a:lnSpc>
              <a:defRPr/>
            </a:pPr>
            <a:r>
              <a:rPr lang="en-US" sz="2000" smtClean="0"/>
              <a:t>Chronic physical ailments related to injuries and stress</a:t>
            </a:r>
          </a:p>
          <a:p>
            <a:pPr eaLnBrk="1" hangingPunct="1">
              <a:lnSpc>
                <a:spcPct val="80000"/>
              </a:lnSpc>
              <a:defRPr/>
            </a:pPr>
            <a:r>
              <a:rPr lang="en-US" sz="2000" smtClean="0"/>
              <a:t>Mental health problems including depression, anxiety, and PTSD</a:t>
            </a:r>
          </a:p>
          <a:p>
            <a:pPr eaLnBrk="1" hangingPunct="1">
              <a:lnSpc>
                <a:spcPct val="80000"/>
              </a:lnSpc>
              <a:defRPr/>
            </a:pPr>
            <a:r>
              <a:rPr lang="en-US" sz="2000" smtClean="0"/>
              <a:t>Social consequences caused by loss of contact with family, friends, work, and children</a:t>
            </a:r>
          </a:p>
          <a:p>
            <a:pPr eaLnBrk="1" hangingPunct="1">
              <a:lnSpc>
                <a:spcPct val="80000"/>
              </a:lnSpc>
              <a:defRPr/>
            </a:pPr>
            <a:r>
              <a:rPr lang="en-US" sz="2000" smtClean="0"/>
              <a:t>Financial strain due to: loss of income and denial of education and/or career advancement</a:t>
            </a:r>
          </a:p>
          <a:p>
            <a:pPr eaLnBrk="1" hangingPunct="1">
              <a:lnSpc>
                <a:spcPct val="80000"/>
              </a:lnSpc>
              <a:defRPr/>
            </a:pPr>
            <a:r>
              <a:rPr lang="en-US" sz="2000" smtClean="0"/>
              <a:t>Spiritual effects such as loss of faith and alienation from religious community</a:t>
            </a:r>
          </a:p>
          <a:p>
            <a:pPr eaLnBrk="1" hangingPunct="1">
              <a:lnSpc>
                <a:spcPct val="80000"/>
              </a:lnSpc>
              <a:buFontTx/>
              <a:buNone/>
              <a:defRPr/>
            </a:pPr>
            <a:endParaRPr lang="en-US" sz="2000" smtClean="0"/>
          </a:p>
          <a:p>
            <a:pPr algn="ctr" eaLnBrk="1" hangingPunct="1">
              <a:lnSpc>
                <a:spcPct val="80000"/>
              </a:lnSpc>
              <a:buFontTx/>
              <a:buNone/>
              <a:defRPr/>
            </a:pPr>
            <a:endParaRPr lang="en-US" sz="2400" u="sng" smtClean="0"/>
          </a:p>
        </p:txBody>
      </p:sp>
      <p:sp>
        <p:nvSpPr>
          <p:cNvPr id="207876" name="Rectangle 4"/>
          <p:cNvSpPr>
            <a:spLocks noGrp="1" noChangeArrowheads="1"/>
          </p:cNvSpPr>
          <p:nvPr>
            <p:ph type="body" sz="half" idx="2"/>
          </p:nvPr>
        </p:nvSpPr>
        <p:spPr>
          <a:xfrm>
            <a:off x="4648200" y="2286000"/>
            <a:ext cx="4038600" cy="4419600"/>
          </a:xfrm>
        </p:spPr>
        <p:txBody>
          <a:bodyPr/>
          <a:lstStyle/>
          <a:p>
            <a:pPr algn="ctr" eaLnBrk="1" hangingPunct="1">
              <a:lnSpc>
                <a:spcPct val="80000"/>
              </a:lnSpc>
              <a:buFontTx/>
              <a:buNone/>
              <a:defRPr/>
            </a:pPr>
            <a:r>
              <a:rPr lang="en-US" sz="2400" u="sng" smtClean="0"/>
              <a:t>Children</a:t>
            </a:r>
          </a:p>
          <a:p>
            <a:pPr eaLnBrk="1" hangingPunct="1">
              <a:lnSpc>
                <a:spcPct val="80000"/>
              </a:lnSpc>
              <a:defRPr/>
            </a:pPr>
            <a:r>
              <a:rPr lang="en-US" sz="2000" smtClean="0"/>
              <a:t>Developmental delays</a:t>
            </a:r>
          </a:p>
          <a:p>
            <a:pPr eaLnBrk="1" hangingPunct="1">
              <a:lnSpc>
                <a:spcPct val="80000"/>
              </a:lnSpc>
              <a:defRPr/>
            </a:pPr>
            <a:r>
              <a:rPr lang="en-US" sz="2000" smtClean="0"/>
              <a:t>Mental health issues including depression, anxiety, PTSD, ODD, and sleep disorders</a:t>
            </a:r>
          </a:p>
          <a:p>
            <a:pPr eaLnBrk="1" hangingPunct="1">
              <a:lnSpc>
                <a:spcPct val="80000"/>
              </a:lnSpc>
              <a:defRPr/>
            </a:pPr>
            <a:r>
              <a:rPr lang="en-US" sz="2000" smtClean="0"/>
              <a:t>Behavior disorders</a:t>
            </a:r>
          </a:p>
          <a:p>
            <a:pPr eaLnBrk="1" hangingPunct="1">
              <a:lnSpc>
                <a:spcPct val="80000"/>
              </a:lnSpc>
              <a:defRPr/>
            </a:pPr>
            <a:r>
              <a:rPr lang="en-US" sz="2000" smtClean="0"/>
              <a:t>Poor adaptive and social skills</a:t>
            </a:r>
          </a:p>
          <a:p>
            <a:pPr eaLnBrk="1" hangingPunct="1">
              <a:lnSpc>
                <a:spcPct val="80000"/>
              </a:lnSpc>
              <a:defRPr/>
            </a:pPr>
            <a:r>
              <a:rPr lang="en-US" sz="2000" smtClean="0"/>
              <a:t>Increased risk for substance abuse, suicide, and criminal behavior as teens and adults</a:t>
            </a:r>
          </a:p>
          <a:p>
            <a:pPr eaLnBrk="1" hangingPunct="1">
              <a:lnSpc>
                <a:spcPct val="80000"/>
              </a:lnSpc>
              <a:defRPr/>
            </a:pPr>
            <a:r>
              <a:rPr lang="en-US" sz="2000" smtClean="0"/>
              <a:t>Elevated likelihood for perpetrating abuse as teens and adults </a:t>
            </a:r>
          </a:p>
          <a:p>
            <a:pPr eaLnBrk="1" hangingPunct="1">
              <a:lnSpc>
                <a:spcPct val="80000"/>
              </a:lnSpc>
              <a:defRPr/>
            </a:pPr>
            <a:r>
              <a:rPr lang="en-US" sz="2000" smtClean="0"/>
              <a:t>Increased vulnerability to victimization as teens and adults</a:t>
            </a:r>
          </a:p>
          <a:p>
            <a:pPr eaLnBrk="1" hangingPunct="1">
              <a:lnSpc>
                <a:spcPct val="80000"/>
              </a:lnSpc>
              <a:buFontTx/>
              <a:buNone/>
              <a:defRPr/>
            </a:pPr>
            <a:endParaRPr lang="en-US" sz="2000" smtClean="0"/>
          </a:p>
          <a:p>
            <a:pPr eaLnBrk="1" hangingPunct="1">
              <a:lnSpc>
                <a:spcPct val="80000"/>
              </a:lnSpc>
              <a:buFontTx/>
              <a:buNone/>
              <a:defRPr/>
            </a:pPr>
            <a:endParaRPr lang="en-US" sz="2400" u="sng" smtClean="0"/>
          </a:p>
          <a:p>
            <a:pPr algn="ctr" eaLnBrk="1" hangingPunct="1">
              <a:lnSpc>
                <a:spcPct val="80000"/>
              </a:lnSpc>
              <a:buFontTx/>
              <a:buNone/>
              <a:defRPr/>
            </a:pPr>
            <a:endParaRPr lang="en-US" sz="2400" u="sng" smtClean="0"/>
          </a:p>
        </p:txBody>
      </p:sp>
      <p:pic>
        <p:nvPicPr>
          <p:cNvPr id="12293" name="Picture 5" descr="FTI2032B"/>
          <p:cNvPicPr>
            <a:picLocks noChangeAspect="1" noChangeArrowheads="1"/>
          </p:cNvPicPr>
          <p:nvPr/>
        </p:nvPicPr>
        <p:blipFill>
          <a:blip r:embed="rId2" cstate="print"/>
          <a:srcRect/>
          <a:stretch>
            <a:fillRect/>
          </a:stretch>
        </p:blipFill>
        <p:spPr bwMode="auto">
          <a:xfrm>
            <a:off x="5791200" y="838200"/>
            <a:ext cx="1965325" cy="1309688"/>
          </a:xfrm>
          <a:prstGeom prst="rect">
            <a:avLst/>
          </a:prstGeom>
          <a:noFill/>
          <a:ln w="9525">
            <a:noFill/>
            <a:miter lim="800000"/>
            <a:headEnd/>
            <a:tailEnd/>
          </a:ln>
        </p:spPr>
      </p:pic>
      <p:pic>
        <p:nvPicPr>
          <p:cNvPr id="12294" name="Picture 6" descr="Boy with hands on face"/>
          <p:cNvPicPr>
            <a:picLocks noChangeAspect="1" noChangeArrowheads="1"/>
          </p:cNvPicPr>
          <p:nvPr/>
        </p:nvPicPr>
        <p:blipFill>
          <a:blip r:embed="rId3" cstate="print"/>
          <a:srcRect/>
          <a:stretch>
            <a:fillRect/>
          </a:stretch>
        </p:blipFill>
        <p:spPr bwMode="auto">
          <a:xfrm>
            <a:off x="7864475" y="685800"/>
            <a:ext cx="1279525" cy="1924050"/>
          </a:xfrm>
          <a:prstGeom prst="rect">
            <a:avLst/>
          </a:prstGeom>
          <a:noFill/>
          <a:ln w="9525">
            <a:noFill/>
            <a:miter lim="800000"/>
            <a:headEnd/>
            <a:tailEnd/>
          </a:ln>
        </p:spPr>
      </p:pic>
      <p:pic>
        <p:nvPicPr>
          <p:cNvPr id="12295" name="Picture 7" descr="Child sulking"/>
          <p:cNvPicPr>
            <a:picLocks noChangeAspect="1" noChangeArrowheads="1"/>
          </p:cNvPicPr>
          <p:nvPr/>
        </p:nvPicPr>
        <p:blipFill>
          <a:blip r:embed="rId4" cstate="print"/>
          <a:srcRect/>
          <a:stretch>
            <a:fillRect/>
          </a:stretch>
        </p:blipFill>
        <p:spPr bwMode="auto">
          <a:xfrm>
            <a:off x="3733800" y="838200"/>
            <a:ext cx="1928813" cy="1282700"/>
          </a:xfrm>
          <a:prstGeom prst="rect">
            <a:avLst/>
          </a:prstGeom>
          <a:noFill/>
          <a:ln w="9525">
            <a:noFill/>
            <a:miter lim="800000"/>
            <a:headEnd/>
            <a:tailEnd/>
          </a:ln>
        </p:spPr>
      </p:pic>
      <p:pic>
        <p:nvPicPr>
          <p:cNvPr id="12296" name="Picture 8" descr="mother upset son"/>
          <p:cNvPicPr>
            <a:picLocks noChangeAspect="1" noChangeArrowheads="1"/>
          </p:cNvPicPr>
          <p:nvPr/>
        </p:nvPicPr>
        <p:blipFill>
          <a:blip r:embed="rId5" cstate="print"/>
          <a:srcRect/>
          <a:stretch>
            <a:fillRect/>
          </a:stretch>
        </p:blipFill>
        <p:spPr bwMode="auto">
          <a:xfrm>
            <a:off x="0" y="685800"/>
            <a:ext cx="1316038" cy="1924050"/>
          </a:xfrm>
          <a:prstGeom prst="rect">
            <a:avLst/>
          </a:prstGeom>
          <a:noFill/>
          <a:ln w="9525">
            <a:noFill/>
            <a:miter lim="800000"/>
            <a:headEnd/>
            <a:tailEnd/>
          </a:ln>
        </p:spPr>
      </p:pic>
      <p:pic>
        <p:nvPicPr>
          <p:cNvPr id="12297" name="Picture 9" descr="Window"/>
          <p:cNvPicPr>
            <a:picLocks noChangeAspect="1" noChangeArrowheads="1"/>
          </p:cNvPicPr>
          <p:nvPr/>
        </p:nvPicPr>
        <p:blipFill>
          <a:blip r:embed="rId6" cstate="print"/>
          <a:srcRect/>
          <a:stretch>
            <a:fillRect/>
          </a:stretch>
        </p:blipFill>
        <p:spPr bwMode="auto">
          <a:xfrm>
            <a:off x="1524000" y="762000"/>
            <a:ext cx="2065338"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13317"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en-US" smtClean="0"/>
              <a:t>Emergency Department Data</a:t>
            </a:r>
          </a:p>
        </p:txBody>
      </p:sp>
      <p:sp>
        <p:nvSpPr>
          <p:cNvPr id="244739" name="Rectangle 3"/>
          <p:cNvSpPr>
            <a:spLocks noGrp="1" noChangeArrowheads="1"/>
          </p:cNvSpPr>
          <p:nvPr>
            <p:ph type="body" idx="1"/>
          </p:nvPr>
        </p:nvSpPr>
        <p:spPr/>
        <p:txBody>
          <a:bodyPr/>
          <a:lstStyle/>
          <a:p>
            <a:pPr eaLnBrk="1" hangingPunct="1">
              <a:lnSpc>
                <a:spcPct val="90000"/>
              </a:lnSpc>
              <a:defRPr/>
            </a:pPr>
            <a:r>
              <a:rPr lang="en-US" sz="2800" smtClean="0"/>
              <a:t>The CDC estimates that, annually, approximately 600,000 women and 950,000 men seek emergency medical care due to interpersonal violence.</a:t>
            </a:r>
          </a:p>
          <a:p>
            <a:pPr eaLnBrk="1" hangingPunct="1">
              <a:lnSpc>
                <a:spcPct val="90000"/>
              </a:lnSpc>
              <a:defRPr/>
            </a:pPr>
            <a:r>
              <a:rPr lang="en-US" sz="2800" smtClean="0"/>
              <a:t>There are a number of issues with accurately estimating the incidence of emergency care related to domestic violence:</a:t>
            </a:r>
          </a:p>
          <a:p>
            <a:pPr lvl="1" eaLnBrk="1" hangingPunct="1">
              <a:lnSpc>
                <a:spcPct val="90000"/>
              </a:lnSpc>
              <a:defRPr/>
            </a:pPr>
            <a:r>
              <a:rPr lang="en-US" sz="2400" smtClean="0"/>
              <a:t>Many women do not seek care--men are over 50% more likely than women to seek emergency care for interpersonal violence-related injuries.</a:t>
            </a:r>
          </a:p>
          <a:p>
            <a:pPr lvl="1" eaLnBrk="1" hangingPunct="1">
              <a:lnSpc>
                <a:spcPct val="90000"/>
              </a:lnSpc>
              <a:defRPr/>
            </a:pPr>
            <a:r>
              <a:rPr lang="en-US" sz="2400" smtClean="0"/>
              <a:t>Although injuries are coded, most of the time, the cause and/or person who inflicted the injury is not.</a:t>
            </a:r>
          </a:p>
          <a:p>
            <a:pPr lvl="1"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274638"/>
            <a:ext cx="9144000" cy="1143000"/>
          </a:xfrm>
        </p:spPr>
        <p:txBody>
          <a:bodyPr/>
          <a:lstStyle/>
          <a:p>
            <a:pPr eaLnBrk="1" hangingPunct="1">
              <a:defRPr/>
            </a:pPr>
            <a:r>
              <a:rPr lang="en-US" sz="3600" smtClean="0"/>
              <a:t>The Role of Emergency Providers: </a:t>
            </a:r>
            <a:br>
              <a:rPr lang="en-US" sz="3600" smtClean="0"/>
            </a:br>
            <a:r>
              <a:rPr lang="en-US" sz="3600" smtClean="0"/>
              <a:t>The Overlap of IPV with other Health Issues</a:t>
            </a:r>
          </a:p>
        </p:txBody>
      </p:sp>
      <p:sp>
        <p:nvSpPr>
          <p:cNvPr id="245763" name="Rectangle 3"/>
          <p:cNvSpPr>
            <a:spLocks noGrp="1" noChangeArrowheads="1"/>
          </p:cNvSpPr>
          <p:nvPr>
            <p:ph type="body" sz="half" idx="1"/>
          </p:nvPr>
        </p:nvSpPr>
        <p:spPr>
          <a:xfrm>
            <a:off x="304800" y="1752600"/>
            <a:ext cx="7620000" cy="4495800"/>
          </a:xfrm>
        </p:spPr>
        <p:txBody>
          <a:bodyPr/>
          <a:lstStyle/>
          <a:p>
            <a:pPr eaLnBrk="1" hangingPunct="1">
              <a:defRPr/>
            </a:pPr>
            <a:r>
              <a:rPr lang="en-US" sz="2800" smtClean="0"/>
              <a:t>The Society for Academic Emergency Medicine reports that, upon a review of emergency department visits, domestic violence is found in:</a:t>
            </a:r>
          </a:p>
          <a:p>
            <a:pPr lvl="1" eaLnBrk="1" hangingPunct="1">
              <a:defRPr/>
            </a:pPr>
            <a:r>
              <a:rPr lang="en-US" sz="2400" smtClean="0"/>
              <a:t>25% of women who attempt suicide</a:t>
            </a:r>
          </a:p>
          <a:p>
            <a:pPr lvl="1" eaLnBrk="1" hangingPunct="1">
              <a:defRPr/>
            </a:pPr>
            <a:r>
              <a:rPr lang="en-US" sz="2400" smtClean="0"/>
              <a:t>50% of mothers of abused children</a:t>
            </a:r>
          </a:p>
          <a:p>
            <a:pPr lvl="1" eaLnBrk="1" hangingPunct="1">
              <a:defRPr/>
            </a:pPr>
            <a:r>
              <a:rPr lang="en-US" sz="2400" smtClean="0"/>
              <a:t>58% of female rape victims over the age of 30</a:t>
            </a:r>
          </a:p>
          <a:p>
            <a:pPr lvl="1" eaLnBrk="1" hangingPunct="1">
              <a:defRPr/>
            </a:pPr>
            <a:r>
              <a:rPr lang="en-US" sz="2400" smtClean="0"/>
              <a:t>15% of visits to emergency departments by women</a:t>
            </a:r>
          </a:p>
          <a:p>
            <a:pPr lvl="1" eaLnBrk="1" hangingPunct="1">
              <a:defRPr/>
            </a:pPr>
            <a:r>
              <a:rPr lang="en-US" sz="2400" smtClean="0"/>
              <a:t>25%of all women seeking emergency department treatment for physical injuries</a:t>
            </a:r>
          </a:p>
          <a:p>
            <a:pPr lvl="1" eaLnBrk="1" hangingPunct="1">
              <a:defRPr/>
            </a:pPr>
            <a:r>
              <a:rPr lang="en-US" sz="2400" smtClean="0"/>
              <a:t>25% of women using an emergency psychiatric service</a:t>
            </a:r>
          </a:p>
        </p:txBody>
      </p:sp>
      <p:pic>
        <p:nvPicPr>
          <p:cNvPr id="15364" name="Picture 4" descr="3695622-2289x1526"/>
          <p:cNvPicPr>
            <a:picLocks noGrp="1" noChangeAspect="1" noChangeArrowheads="1"/>
          </p:cNvPicPr>
          <p:nvPr>
            <p:ph sz="half" idx="2"/>
          </p:nvPr>
        </p:nvPicPr>
        <p:blipFill>
          <a:blip r:embed="rId3" cstate="print"/>
          <a:srcRect/>
          <a:stretch>
            <a:fillRect/>
          </a:stretch>
        </p:blipFill>
        <p:spPr>
          <a:xfrm>
            <a:off x="7239000" y="3200400"/>
            <a:ext cx="1663700" cy="24939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16388"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17412"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18436"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81000" y="304800"/>
            <a:ext cx="8229600" cy="1143000"/>
          </a:xfrm>
        </p:spPr>
        <p:txBody>
          <a:bodyPr/>
          <a:lstStyle/>
          <a:p>
            <a:pPr eaLnBrk="1" hangingPunct="1">
              <a:defRPr/>
            </a:pPr>
            <a:r>
              <a:rPr lang="en-US" dirty="0" smtClean="0"/>
              <a:t>Professional Standards</a:t>
            </a:r>
          </a:p>
        </p:txBody>
      </p:sp>
      <p:sp>
        <p:nvSpPr>
          <p:cNvPr id="247811" name="Rectangle 3"/>
          <p:cNvSpPr>
            <a:spLocks noGrp="1" noChangeArrowheads="1"/>
          </p:cNvSpPr>
          <p:nvPr>
            <p:ph type="body" sz="half" idx="1"/>
          </p:nvPr>
        </p:nvSpPr>
        <p:spPr>
          <a:xfrm>
            <a:off x="304800" y="1676400"/>
            <a:ext cx="8153400" cy="4495800"/>
          </a:xfrm>
        </p:spPr>
        <p:txBody>
          <a:bodyPr/>
          <a:lstStyle/>
          <a:p>
            <a:pPr eaLnBrk="1" hangingPunct="1">
              <a:buFontTx/>
              <a:buNone/>
              <a:defRPr/>
            </a:pPr>
            <a:r>
              <a:rPr lang="en-US" sz="2200" b="1" dirty="0" smtClean="0"/>
              <a:t>	The American College of Emergency Physicians </a:t>
            </a:r>
            <a:r>
              <a:rPr lang="en-US" sz="2200" dirty="0" smtClean="0"/>
              <a:t>believes</a:t>
            </a:r>
          </a:p>
          <a:p>
            <a:pPr eaLnBrk="1" hangingPunct="1">
              <a:buFontTx/>
              <a:buNone/>
              <a:defRPr/>
            </a:pPr>
            <a:r>
              <a:rPr lang="en-US" sz="2200" dirty="0" smtClean="0"/>
              <a:t>     domestic violence is a serious public health problem. </a:t>
            </a:r>
          </a:p>
          <a:p>
            <a:pPr eaLnBrk="1" hangingPunct="1">
              <a:buFontTx/>
              <a:buNone/>
              <a:defRPr/>
            </a:pPr>
            <a:r>
              <a:rPr lang="en-US" sz="2200" dirty="0" smtClean="0"/>
              <a:t>     Consequently, emergency medical services (EMS) personnel </a:t>
            </a:r>
          </a:p>
          <a:p>
            <a:pPr eaLnBrk="1" hangingPunct="1">
              <a:buFontTx/>
              <a:buNone/>
              <a:defRPr/>
            </a:pPr>
            <a:r>
              <a:rPr lang="en-US" sz="2200" dirty="0" smtClean="0"/>
              <a:t>     will encounter victims of domestic violence. The interactions at the scene, the potential for harm to the health care provider, and the need for special documentation and communications differ from other out-of-hospital situations.</a:t>
            </a:r>
          </a:p>
          <a:p>
            <a:pPr>
              <a:buFontTx/>
              <a:buNone/>
              <a:defRPr/>
            </a:pPr>
            <a:r>
              <a:rPr lang="en-US" sz="2200" dirty="0" smtClean="0"/>
              <a:t>	ACEP believes that training in the evaluation and management of victims of domestic violence should be incorporated into the initial and continuing education of EMS personnel. This training should include the recognition of victims and their injuries, an understanding of the patterns of abuse and how this affects care, scene safety, preservation of evidence, and documentation requirements.</a:t>
            </a:r>
          </a:p>
          <a:p>
            <a:pPr eaLnBrk="1" hangingPunct="1">
              <a:buFontTx/>
              <a:buNone/>
              <a:defRPr/>
            </a:pPr>
            <a:endParaRPr lang="en-US" dirty="0" smtClean="0"/>
          </a:p>
        </p:txBody>
      </p:sp>
      <p:pic>
        <p:nvPicPr>
          <p:cNvPr id="19460" name="Picture 4" descr="3205047-2250x1500"/>
          <p:cNvPicPr>
            <a:picLocks noGrp="1" noChangeAspect="1" noChangeArrowheads="1"/>
          </p:cNvPicPr>
          <p:nvPr>
            <p:ph sz="half" idx="2"/>
          </p:nvPr>
        </p:nvPicPr>
        <p:blipFill>
          <a:blip r:embed="rId2" cstate="print"/>
          <a:srcRect/>
          <a:stretch>
            <a:fillRect/>
          </a:stretch>
        </p:blipFill>
        <p:spPr>
          <a:xfrm>
            <a:off x="7434263" y="152400"/>
            <a:ext cx="1709737" cy="25654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229379" name="Rectangle 3"/>
          <p:cNvSpPr>
            <a:spLocks noGrp="1" noChangeArrowheads="1"/>
          </p:cNvSpPr>
          <p:nvPr>
            <p:ph type="body" idx="1"/>
          </p:nvPr>
        </p:nvSpPr>
        <p:spPr>
          <a:xfrm>
            <a:off x="228600" y="2133600"/>
            <a:ext cx="8686800" cy="4572000"/>
          </a:xfrm>
        </p:spPr>
        <p:txBody>
          <a:bodyPr/>
          <a:lstStyle/>
          <a:p>
            <a:pPr eaLnBrk="1" hangingPunct="1">
              <a:lnSpc>
                <a:spcPct val="90000"/>
              </a:lnSpc>
              <a:buFontTx/>
              <a:buNone/>
              <a:defRPr/>
            </a:pPr>
            <a:r>
              <a:rPr lang="en-US" sz="2800" u="sng" smtClean="0"/>
              <a:t>Methodology</a:t>
            </a:r>
          </a:p>
          <a:p>
            <a:pPr eaLnBrk="1" hangingPunct="1">
              <a:lnSpc>
                <a:spcPct val="90000"/>
              </a:lnSpc>
              <a:defRPr/>
            </a:pPr>
            <a:r>
              <a:rPr lang="en-US" sz="2400" smtClean="0"/>
              <a:t>Designed to assess knowledge attitudes and behaviors of Virginia’s health care providers concerning IPV</a:t>
            </a:r>
          </a:p>
          <a:p>
            <a:pPr eaLnBrk="1" hangingPunct="1">
              <a:lnSpc>
                <a:spcPct val="90000"/>
              </a:lnSpc>
              <a:defRPr/>
            </a:pPr>
            <a:r>
              <a:rPr lang="en-US" sz="2400" smtClean="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lnSpc>
                <a:spcPct val="90000"/>
              </a:lnSpc>
              <a:defRPr/>
            </a:pPr>
            <a:r>
              <a:rPr lang="en-US" sz="2400" smtClean="0"/>
              <a:t>Of 10,325 surveys mailed, a total of 4,481 were returned, for an overall response rate of 43.4%.  Of the 415 emergency physicians surveyed, 21.2% responded.</a:t>
            </a:r>
          </a:p>
        </p:txBody>
      </p:sp>
      <p:pic>
        <p:nvPicPr>
          <p:cNvPr id="20484"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914400" y="838200"/>
            <a:ext cx="73152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221187"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1508" name="Text Box 5"/>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221190" name="Rectangle 6"/>
          <p:cNvSpPr>
            <a:spLocks noChangeArrowheads="1"/>
          </p:cNvSpPr>
          <p:nvPr/>
        </p:nvSpPr>
        <p:spPr bwMode="auto">
          <a:xfrm>
            <a:off x="609600" y="2438400"/>
            <a:ext cx="8305800" cy="44196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a:effectLst>
                  <a:outerShdw blurRad="38100" dist="38100" dir="2700000" algn="tl">
                    <a:srgbClr val="FFFFFF"/>
                  </a:outerShdw>
                </a:effectLst>
                <a:latin typeface="Garamond" pitchFamily="18" charset="0"/>
              </a:rPr>
              <a:t>Results—Emergency Physicians</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90 % of emergency physicians have never attended a workshop or training on IPV. </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Less than half  (45%) asking about the possibility of IPV, even </a:t>
            </a:r>
            <a:r>
              <a:rPr lang="en-US" sz="2000" b="1">
                <a:effectLst>
                  <a:outerShdw blurRad="38100" dist="38100" dir="2700000" algn="tl">
                    <a:srgbClr val="FFFFFF"/>
                  </a:outerShdw>
                </a:effectLst>
                <a:latin typeface="Garamond" pitchFamily="18" charset="0"/>
              </a:rPr>
              <a:t>when the patient presented with a bruise or laceration.</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Less than half of providers reported that they knew of their workplace having written guidelines regarding IPV.</a:t>
            </a:r>
          </a:p>
          <a:p>
            <a:pPr marL="342900" indent="-342900" eaLnBrk="1" hangingPunct="1">
              <a:spcBef>
                <a:spcPct val="20000"/>
              </a:spcBef>
              <a:buClr>
                <a:schemeClr val="hlink"/>
              </a:buClr>
              <a:buFontTx/>
              <a:buChar char="•"/>
              <a:defRPr/>
            </a:pPr>
            <a:r>
              <a:rPr lang="en-US" sz="2000">
                <a:effectLst>
                  <a:outerShdw blurRad="38100" dist="38100" dir="2700000" algn="tl">
                    <a:srgbClr val="FFFFFF"/>
                  </a:outerShdw>
                </a:effectLst>
                <a:latin typeface="Garamond" pitchFamily="18" charset="0"/>
              </a:rPr>
              <a:t>Even though 2 out of every 3 emergency physicians indicated that either they or someone close to them had been a victim of IPV, 19% estimated IPV prevalence in their practice to be “very rare” (1 in 1,000) or “very rare” (10 in 1,000).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22532"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23556"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24580" name="Picture 11" descr="4505998-1801x2700"/>
          <p:cNvPicPr>
            <a:picLocks noGrp="1"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25604"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121859" name="Rectangle 3"/>
          <p:cNvSpPr>
            <a:spLocks noGrp="1" noChangeArrowheads="1"/>
          </p:cNvSpPr>
          <p:nvPr>
            <p:ph type="body" sz="half" idx="1"/>
          </p:nvPr>
        </p:nvSpPr>
        <p:spPr>
          <a:xfrm>
            <a:off x="457200" y="1600200"/>
            <a:ext cx="6172200" cy="4495800"/>
          </a:xfrm>
        </p:spPr>
        <p:txBody>
          <a:bodyPr/>
          <a:lstStyle/>
          <a:p>
            <a:pPr eaLnBrk="1" hangingPunct="1">
              <a:lnSpc>
                <a:spcPct val="90000"/>
              </a:lnSpc>
              <a:defRPr/>
            </a:pPr>
            <a:endParaRPr lang="en-US" sz="1600" smtClean="0"/>
          </a:p>
          <a:p>
            <a:pPr eaLnBrk="1" hangingPunct="1">
              <a:lnSpc>
                <a:spcPct val="90000"/>
              </a:lnSpc>
              <a:defRPr/>
            </a:pPr>
            <a:r>
              <a:rPr lang="en-US" sz="2800" smtClean="0"/>
              <a:t>Ask even if physical indicators are absent</a:t>
            </a:r>
          </a:p>
          <a:p>
            <a:pPr eaLnBrk="1" hangingPunct="1">
              <a:lnSpc>
                <a:spcPct val="90000"/>
              </a:lnSpc>
              <a:defRPr/>
            </a:pPr>
            <a:r>
              <a:rPr lang="en-US" sz="2800" smtClean="0"/>
              <a:t>Use private setting/space</a:t>
            </a:r>
          </a:p>
          <a:p>
            <a:pPr eaLnBrk="1" hangingPunct="1">
              <a:lnSpc>
                <a:spcPct val="90000"/>
              </a:lnSpc>
              <a:defRPr/>
            </a:pPr>
            <a:r>
              <a:rPr lang="en-US" sz="2800" smtClean="0"/>
              <a:t>Add in with other routine inquires </a:t>
            </a:r>
          </a:p>
          <a:p>
            <a:pPr lvl="1" eaLnBrk="1" hangingPunct="1">
              <a:lnSpc>
                <a:spcPct val="90000"/>
              </a:lnSpc>
              <a:defRPr/>
            </a:pPr>
            <a:r>
              <a:rPr lang="en-US" sz="2400" smtClean="0"/>
              <a:t>Substance use, depression, smoking, </a:t>
            </a:r>
          </a:p>
          <a:p>
            <a:pPr lvl="1" eaLnBrk="1" hangingPunct="1">
              <a:lnSpc>
                <a:spcPct val="90000"/>
              </a:lnSpc>
              <a:buFontTx/>
              <a:buNone/>
              <a:defRPr/>
            </a:pPr>
            <a:r>
              <a:rPr lang="en-US" sz="2400" smtClean="0"/>
              <a:t>	violence</a:t>
            </a:r>
          </a:p>
          <a:p>
            <a:pPr eaLnBrk="1" hangingPunct="1">
              <a:lnSpc>
                <a:spcPct val="90000"/>
              </a:lnSpc>
              <a:defRPr/>
            </a:pPr>
            <a:r>
              <a:rPr lang="en-US" sz="2800" smtClean="0"/>
              <a:t>Use framing statements</a:t>
            </a:r>
          </a:p>
          <a:p>
            <a:pPr lvl="1" eaLnBrk="1" hangingPunct="1">
              <a:lnSpc>
                <a:spcPct val="90000"/>
              </a:lnSpc>
              <a:defRPr/>
            </a:pPr>
            <a:r>
              <a:rPr lang="en-US" sz="2400" smtClean="0"/>
              <a:t>E.g. “Because violence is common in many people’s lives, I’ve begun to ask all my patients about it.”</a:t>
            </a:r>
          </a:p>
          <a:p>
            <a:pPr lvl="1" eaLnBrk="1" hangingPunct="1">
              <a:lnSpc>
                <a:spcPct val="90000"/>
              </a:lnSpc>
              <a:defRPr/>
            </a:pPr>
            <a:endParaRPr lang="en-US" sz="2400" smtClean="0"/>
          </a:p>
          <a:p>
            <a:pPr eaLnBrk="1" hangingPunct="1">
              <a:lnSpc>
                <a:spcPct val="90000"/>
              </a:lnSpc>
              <a:defRPr/>
            </a:pPr>
            <a:endParaRPr lang="en-US" sz="1600" smtClean="0"/>
          </a:p>
        </p:txBody>
      </p:sp>
      <p:pic>
        <p:nvPicPr>
          <p:cNvPr id="27652" name="Picture 7" descr="4557755-2700x1801"/>
          <p:cNvPicPr>
            <a:picLocks noGrp="1" noChangeAspect="1" noChangeArrowheads="1"/>
          </p:cNvPicPr>
          <p:nvPr>
            <p:ph sz="half" idx="2"/>
          </p:nvPr>
        </p:nvPicPr>
        <p:blipFill>
          <a:blip r:embed="rId3" cstate="print"/>
          <a:srcRect/>
          <a:stretch>
            <a:fillRect/>
          </a:stretch>
        </p:blipFill>
        <p:spPr>
          <a:xfrm>
            <a:off x="6781800" y="2209800"/>
            <a:ext cx="2020888" cy="3030538"/>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28676" name="Picture 6" descr="4891477-2712x1804"/>
          <p:cNvPicPr>
            <a:picLocks noGrp="1"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29700"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30724"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0725" name="Picture 8" descr="4557798-2700x1801"/>
          <p:cNvPicPr>
            <a:picLocks noGrp="1"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smtClean="0"/>
          </a:p>
          <a:p>
            <a:pPr eaLnBrk="1" hangingPunct="1">
              <a:defRPr/>
            </a:pPr>
            <a:r>
              <a:rPr lang="en-US" sz="2400" smtClean="0"/>
              <a:t>Become familiar with a variety of resources </a:t>
            </a:r>
          </a:p>
          <a:p>
            <a:pPr eaLnBrk="1" hangingPunct="1">
              <a:defRPr/>
            </a:pPr>
            <a:r>
              <a:rPr lang="en-US" sz="2400" smtClean="0"/>
              <a:t>Let the patient decide what is the safest option</a:t>
            </a:r>
          </a:p>
          <a:p>
            <a:pPr eaLnBrk="1" hangingPunct="1">
              <a:defRPr/>
            </a:pPr>
            <a:r>
              <a:rPr lang="en-US" sz="2400" smtClean="0"/>
              <a:t>Possible referrals may include:</a:t>
            </a:r>
          </a:p>
          <a:p>
            <a:pPr lvl="1" eaLnBrk="1" hangingPunct="1">
              <a:defRPr/>
            </a:pPr>
            <a:r>
              <a:rPr lang="en-US" sz="2000" smtClean="0"/>
              <a:t>Local/statewide hotlines</a:t>
            </a:r>
          </a:p>
          <a:p>
            <a:pPr lvl="1" eaLnBrk="1" hangingPunct="1">
              <a:defRPr/>
            </a:pPr>
            <a:r>
              <a:rPr lang="en-US" sz="2000" smtClean="0"/>
              <a:t>Counselors </a:t>
            </a:r>
          </a:p>
          <a:p>
            <a:pPr lvl="1" eaLnBrk="1" hangingPunct="1">
              <a:defRPr/>
            </a:pPr>
            <a:r>
              <a:rPr lang="en-US" sz="2000" smtClean="0"/>
              <a:t>Social Workers</a:t>
            </a:r>
          </a:p>
          <a:p>
            <a:pPr lvl="1" eaLnBrk="1" hangingPunct="1">
              <a:defRPr/>
            </a:pPr>
            <a:r>
              <a:rPr lang="en-US" sz="2000" smtClean="0"/>
              <a:t>Shelters/domestic violence programs </a:t>
            </a:r>
          </a:p>
          <a:p>
            <a:pPr lvl="1" eaLnBrk="1" hangingPunct="1">
              <a:defRPr/>
            </a:pPr>
            <a:r>
              <a:rPr lang="en-US" sz="2000" smtClean="0"/>
              <a:t>Legal Resources</a:t>
            </a:r>
          </a:p>
          <a:p>
            <a:pPr eaLnBrk="1" hangingPunct="1">
              <a:defRPr/>
            </a:pPr>
            <a:r>
              <a:rPr lang="en-US" sz="2400" smtClean="0"/>
              <a:t>Schedule follow-up appointment or plan</a:t>
            </a:r>
          </a:p>
        </p:txBody>
      </p:sp>
      <p:pic>
        <p:nvPicPr>
          <p:cNvPr id="31748"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31749" name="Picture 13" descr="support2"/>
          <p:cNvPicPr>
            <a:picLocks noGrp="1"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5124"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33796"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33797"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34820"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35844"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36868"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37892"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38916"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152400"/>
            <a:ext cx="8229600" cy="914400"/>
          </a:xfrm>
        </p:spPr>
        <p:txBody>
          <a:bodyPr/>
          <a:lstStyle/>
          <a:p>
            <a:pPr eaLnBrk="1" hangingPunct="1">
              <a:defRPr/>
            </a:pPr>
            <a:r>
              <a:rPr lang="en-US" smtClean="0"/>
              <a:t>Resources for Providers</a:t>
            </a:r>
          </a:p>
        </p:txBody>
      </p:sp>
      <p:sp>
        <p:nvSpPr>
          <p:cNvPr id="199683" name="Rectangle 3"/>
          <p:cNvSpPr>
            <a:spLocks noGrp="1" noChangeArrowheads="1"/>
          </p:cNvSpPr>
          <p:nvPr>
            <p:ph type="body" idx="1"/>
          </p:nvPr>
        </p:nvSpPr>
        <p:spPr>
          <a:xfrm>
            <a:off x="457200" y="1219200"/>
            <a:ext cx="8534400" cy="6096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a:t>
            </a:r>
            <a:r>
              <a:rPr lang="en-US" sz="2000" dirty="0" smtClean="0"/>
              <a:t>/804-864-7705	</a:t>
            </a:r>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www.furtureswithoutviolence.org/</a:t>
            </a:r>
            <a:r>
              <a:rPr lang="en-US" sz="2000" dirty="0" smtClean="0"/>
              <a:t>888-Rx-ABUSE</a:t>
            </a:r>
            <a:endParaRPr lang="en-US" sz="2400" dirty="0" smtClean="0"/>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a:t>
            </a:r>
            <a:r>
              <a:rPr lang="en-US" sz="2000" dirty="0" smtClean="0"/>
              <a:t>/800-CDC-INFO</a:t>
            </a:r>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6"/>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7"/>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8"/>
              </a:rPr>
              <a:t>www.avahealth.org</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40965"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Grp="1"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3498</TotalTime>
  <Words>2864</Words>
  <Application>Microsoft Office PowerPoint</Application>
  <PresentationFormat>On-screen Show (4:3)</PresentationFormat>
  <Paragraphs>363</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The Impact of IPV on its Victims</vt:lpstr>
      <vt:lpstr>Intimate Partner Homicide:  Paying the Ultimate Price</vt:lpstr>
      <vt:lpstr>Emergency Department Data</vt:lpstr>
      <vt:lpstr>The Role of Emergency Providers:  The Overlap of IPV with other Health Issues</vt:lpstr>
      <vt:lpstr>IPV is an Issue for ALL  Health Care Providers.</vt:lpstr>
      <vt:lpstr>              Joint Commission Standards Relevant to IPV Policy and Practice</vt:lpstr>
      <vt:lpstr>              Joint Commission Standards Relevant to IPV Policy and Practice</vt:lpstr>
      <vt:lpstr>Professional Standards</vt:lpstr>
      <vt:lpstr>How Are We Doing in Virginia?  The 2009 Intimate Partner Violence  Health Care Provider Survey</vt:lpstr>
      <vt:lpstr>How Are We Doing in Virginia?  The 2009 Intimate Partner Violence  Health Care Provider Survey</vt:lpstr>
      <vt:lpstr>The Hospital Policy  Analysis Project</vt:lpstr>
      <vt:lpstr>The Hospital Policy  Analysis Project</vt:lpstr>
      <vt:lpstr>Challenges to Accurately  Identifying and Diagnosing IPV</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89</cp:revision>
  <dcterms:created xsi:type="dcterms:W3CDTF">2005-10-31T17:38:26Z</dcterms:created>
  <dcterms:modified xsi:type="dcterms:W3CDTF">2012-10-05T18:26:10Z</dcterms:modified>
  <cp:contentStatus/>
</cp:coreProperties>
</file>