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1"/>
  </p:notesMasterIdLst>
  <p:handoutMasterIdLst>
    <p:handoutMasterId r:id="rId42"/>
  </p:handoutMasterIdLst>
  <p:sldIdLst>
    <p:sldId id="399" r:id="rId2"/>
    <p:sldId id="259" r:id="rId3"/>
    <p:sldId id="260" r:id="rId4"/>
    <p:sldId id="262" r:id="rId5"/>
    <p:sldId id="263" r:id="rId6"/>
    <p:sldId id="305" r:id="rId7"/>
    <p:sldId id="306" r:id="rId8"/>
    <p:sldId id="307" r:id="rId9"/>
    <p:sldId id="264" r:id="rId10"/>
    <p:sldId id="400" r:id="rId11"/>
    <p:sldId id="401" r:id="rId12"/>
    <p:sldId id="402" r:id="rId13"/>
    <p:sldId id="261" r:id="rId14"/>
    <p:sldId id="267" r:id="rId15"/>
    <p:sldId id="309" r:id="rId16"/>
    <p:sldId id="393" r:id="rId17"/>
    <p:sldId id="403" r:id="rId18"/>
    <p:sldId id="404" r:id="rId19"/>
    <p:sldId id="405" r:id="rId20"/>
    <p:sldId id="406" r:id="rId21"/>
    <p:sldId id="397" r:id="rId22"/>
    <p:sldId id="398" r:id="rId23"/>
    <p:sldId id="270" r:id="rId24"/>
    <p:sldId id="273" r:id="rId25"/>
    <p:sldId id="274" r:id="rId26"/>
    <p:sldId id="407" r:id="rId27"/>
    <p:sldId id="276" r:id="rId28"/>
    <p:sldId id="277" r:id="rId29"/>
    <p:sldId id="278" r:id="rId30"/>
    <p:sldId id="279" r:id="rId31"/>
    <p:sldId id="281" r:id="rId32"/>
    <p:sldId id="313" r:id="rId33"/>
    <p:sldId id="300" r:id="rId34"/>
    <p:sldId id="283" r:id="rId35"/>
    <p:sldId id="312" r:id="rId36"/>
    <p:sldId id="311" r:id="rId37"/>
    <p:sldId id="285" r:id="rId38"/>
    <p:sldId id="408" r:id="rId39"/>
    <p:sldId id="286" r:id="rId4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FF"/>
    <a:srgbClr val="B2B2B2"/>
    <a:srgbClr val="6699F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00" autoAdjust="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defTabSz="912813" eaLnBrk="1" hangingPunct="1">
              <a:defRPr sz="1200"/>
            </a:lvl1pPr>
          </a:lstStyle>
          <a:p>
            <a:pPr>
              <a:defRPr/>
            </a:pPr>
            <a:endParaRPr lang="en-US"/>
          </a:p>
        </p:txBody>
      </p:sp>
      <p:sp>
        <p:nvSpPr>
          <p:cNvPr id="1361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defTabSz="912813" eaLnBrk="1" hangingPunct="1">
              <a:defRPr sz="1200"/>
            </a:lvl1pPr>
          </a:lstStyle>
          <a:p>
            <a:pPr>
              <a:defRPr/>
            </a:pPr>
            <a:endParaRPr lang="en-US"/>
          </a:p>
        </p:txBody>
      </p:sp>
      <p:sp>
        <p:nvSpPr>
          <p:cNvPr id="1361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defTabSz="912813" eaLnBrk="1" hangingPunct="1">
              <a:defRPr sz="1200"/>
            </a:lvl1pPr>
          </a:lstStyle>
          <a:p>
            <a:pPr>
              <a:defRPr/>
            </a:pPr>
            <a:endParaRPr lang="en-US"/>
          </a:p>
        </p:txBody>
      </p:sp>
      <p:sp>
        <p:nvSpPr>
          <p:cNvPr id="1361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defTabSz="912813" eaLnBrk="1" hangingPunct="1">
              <a:defRPr sz="1200"/>
            </a:lvl1pPr>
          </a:lstStyle>
          <a:p>
            <a:pPr>
              <a:defRPr/>
            </a:pPr>
            <a:fld id="{2BCACAE0-7119-44F6-8326-C1294BC8639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defTabSz="912813" eaLnBrk="1" hangingPunct="1">
              <a:defRPr sz="1200"/>
            </a:lvl1pPr>
          </a:lstStyle>
          <a:p>
            <a:pPr>
              <a:defRPr/>
            </a:pPr>
            <a:endParaRPr lang="en-US"/>
          </a:p>
        </p:txBody>
      </p:sp>
      <p:sp>
        <p:nvSpPr>
          <p:cNvPr id="14541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defTabSz="912813" eaLnBrk="1" hangingPunct="1">
              <a:defRPr sz="1200"/>
            </a:lvl1pPr>
          </a:lstStyle>
          <a:p>
            <a:pPr>
              <a:defRPr/>
            </a:pPr>
            <a:endParaRPr lang="en-US"/>
          </a:p>
        </p:txBody>
      </p:sp>
      <p:sp>
        <p:nvSpPr>
          <p:cNvPr id="43012"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541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541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defTabSz="912813" eaLnBrk="1" hangingPunct="1">
              <a:defRPr sz="1200"/>
            </a:lvl1pPr>
          </a:lstStyle>
          <a:p>
            <a:pPr>
              <a:defRPr/>
            </a:pPr>
            <a:endParaRPr lang="en-US"/>
          </a:p>
        </p:txBody>
      </p:sp>
      <p:sp>
        <p:nvSpPr>
          <p:cNvPr id="14541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defTabSz="912813" eaLnBrk="1" hangingPunct="1">
              <a:defRPr sz="1200"/>
            </a:lvl1pPr>
          </a:lstStyle>
          <a:p>
            <a:pPr>
              <a:defRPr/>
            </a:pPr>
            <a:fld id="{448454F5-3526-4163-AD36-1F5CC6ACD8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r>
              <a:rPr lang="en-US" smtClean="0"/>
              <a:t>Note: VDH has a four-hour curriculum and resources for early childhood home visitors that has much more detailed information as to the impact of exposure to violence on children, standards of practice for screening, parenting after after, etc.  Visit: www.projectconnectva.com for more information.</a:t>
            </a:r>
          </a:p>
        </p:txBody>
      </p:sp>
      <p:sp>
        <p:nvSpPr>
          <p:cNvPr id="44036" name="Slide Number Placeholder 3"/>
          <p:cNvSpPr>
            <a:spLocks noGrp="1"/>
          </p:cNvSpPr>
          <p:nvPr>
            <p:ph type="sldNum" sz="quarter" idx="5"/>
          </p:nvPr>
        </p:nvSpPr>
        <p:spPr>
          <a:noFill/>
        </p:spPr>
        <p:txBody>
          <a:bodyPr/>
          <a:lstStyle/>
          <a:p>
            <a:fld id="{DB9A635D-3399-4D3A-8A7F-FCC435A58372}"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E593CB2-71F4-49CD-9AC0-84B55F66C767}" type="slidenum">
              <a:rPr lang="en-US" smtClean="0"/>
              <a:pPr/>
              <a:t>19</a:t>
            </a:fld>
            <a:endParaRPr 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Methodology Note:</a:t>
            </a:r>
          </a:p>
          <a:p>
            <a:pPr eaLnBrk="1" hangingPunct="1"/>
            <a:r>
              <a:rPr lang="en-US" smtClean="0"/>
              <a:t>Although providers were advised to include the family members as patients, there did appear to be confusion amongst pediatric providers as to whether/how to consider or include those other than the “primary” patient (the child) when answering some of the survey questions.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E00E907-27A5-4A1D-A6E0-737D9F673378}" type="slidenum">
              <a:rPr lang="en-US" smtClean="0"/>
              <a:pPr/>
              <a:t>20</a:t>
            </a:fld>
            <a:endParaRPr 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Stress that the RADAR steps are designed to be a quick and easy approach to identifying and that the most important aspects are recognizing the signs that may indicate high risk of danger/lethality and knowing referrals.</a:t>
            </a:r>
          </a:p>
          <a:p>
            <a:pPr eaLnBrk="1" hangingPunct="1"/>
            <a:endParaRPr lang="en-US" smtClean="0"/>
          </a:p>
          <a:p>
            <a:pPr eaLnBrk="1" hangingPunct="1"/>
            <a:r>
              <a:rPr lang="en-US" smtClean="0"/>
              <a:t>As to consensus about whether IPV assessment should be done with child in the room, the “answer” largely depends on each individual practitioner’s office environment (availability of separate examination room, etc.)  Recommendation of FVPF is to avoid asking when child is in the room and, if that’s not possible, to ask non-specific questions and be sensitive to the comfort level of the patient.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11225"/>
            <a:fld id="{AEF60C53-B4E1-4491-86C3-8A98F10FE3C5}" type="slidenum">
              <a:rPr lang="en-US" smtClean="0"/>
              <a:pPr defTabSz="911225"/>
              <a:t>21</a:t>
            </a:fld>
            <a:endParaRPr 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The 2008 Virginia Intimate Partner Violence Hospital Policy Analysis Project (Virginia Department of Health, Division of Injury &amp; Violence Prevention, 2009)</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11225"/>
            <a:fld id="{76A3BB12-0818-49BF-B58B-AFDFEF572D7E}" type="slidenum">
              <a:rPr lang="en-US" smtClean="0"/>
              <a:pPr defTabSz="911225"/>
              <a:t>22</a:t>
            </a:fld>
            <a:endParaRPr 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The 2008 Virginia Intimate Partner Violence Hospital Policy Analysis Project (Virginia Department of Health, Division of Injury &amp; Violence Prevention, 2009)</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3E83946-2C14-4192-8571-6A9D2FC1548D}" type="slidenum">
              <a:rPr lang="en-US" smtClean="0"/>
              <a:pPr/>
              <a:t>23</a:t>
            </a:fld>
            <a:endParaRPr 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Stress that the RADAR steps are designed to be a quick and easy approach to identifying and that the most important aspects are recognizing the signs that may indicate high risk of danger/lethality and knowing referrals.</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B6A5226-AAA8-4BE3-826F-C4E1D53A4813}" type="slidenum">
              <a:rPr lang="en-US" smtClean="0"/>
              <a:pPr/>
              <a:t>27</a:t>
            </a:fld>
            <a:endParaRPr 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A list of examples of framing statements and assessment questions is in the RADAR booklet for providers.  They should choose one statement and question with which they are comfortable and use it routinely.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r>
              <a:rPr lang="en-US" smtClean="0"/>
              <a:t>Resource: Danger Assessment Tool (www.dangerassessment.org)</a:t>
            </a:r>
          </a:p>
        </p:txBody>
      </p:sp>
      <p:sp>
        <p:nvSpPr>
          <p:cNvPr id="59396" name="Slide Number Placeholder 3"/>
          <p:cNvSpPr>
            <a:spLocks noGrp="1"/>
          </p:cNvSpPr>
          <p:nvPr>
            <p:ph type="sldNum" sz="quarter" idx="5"/>
          </p:nvPr>
        </p:nvSpPr>
        <p:spPr>
          <a:noFill/>
        </p:spPr>
        <p:txBody>
          <a:bodyPr/>
          <a:lstStyle/>
          <a:p>
            <a:fld id="{8526BD00-007E-4F41-8C47-3EBAA762F977}" type="slidenum">
              <a:rPr lang="en-US" smtClean="0"/>
              <a:pPr/>
              <a:t>29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62732C1-BD91-46E5-A0EC-C6D8829B9788}" type="slidenum">
              <a:rPr lang="en-US" smtClean="0"/>
              <a:pPr/>
              <a:t>35</a:t>
            </a:fld>
            <a:endParaRPr 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National and state-specific reviews of domestic-violence related homicides shows that 75% of women seriously injured or killed by their batterers suffer that event just after leaving the relationship or while they are in the process, suggesting that staying with an abuser is safer than leaving.  Each time a victim leaves, we must provide her with more resources and assistance so that, when she does leave, she can do so as safely as possible.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4FBF8F3-C32C-4380-8F2F-3A8765AD9E7D}" type="slidenum">
              <a:rPr lang="en-US" smtClean="0"/>
              <a:pPr/>
              <a:t>8</a:t>
            </a:fld>
            <a:endParaRPr 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75% of women seriously injured or killed were victimized in the process of or just after leaving their abusers.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58E0010-1181-4308-9CF2-9978DD2CCBAB}" type="slidenum">
              <a:rPr lang="en-US" smtClean="0"/>
              <a:pPr/>
              <a:t>9</a:t>
            </a:fld>
            <a:endParaRPr 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Costs of Intimate Partner Violence Against Women in the United States (Centers for Disease Control and Prevention, 2003)</a:t>
            </a:r>
          </a:p>
          <a:p>
            <a:pPr eaLnBrk="1" hangingPunct="1"/>
            <a:r>
              <a:rPr lang="en-US" smtClean="0"/>
              <a:t>**Note that since costs were re-estimated in 2003 and that health care costs have continued to increase since that time, the costs associated with IPV are likely MUCH higher now.  </a:t>
            </a:r>
          </a:p>
          <a:p>
            <a:pPr eaLnBrk="1" hangingPunct="1"/>
            <a:r>
              <a:rPr lang="en-US" smtClean="0"/>
              <a:t>Reference for mental health care costs comes a study published in the Journal of Family Medicine. Intimate partner violence against women: do victims cost health plans more? (Wisner C.L. et al, 1999).  Note that these costs are likely to also be much higher, given that the data was collected ten or more years ago.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FF3E6A0-74A4-45D7-A578-2A714C42D1CD}" type="slidenum">
              <a:rPr lang="en-US" smtClean="0"/>
              <a:pPr/>
              <a:t>10</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spcBef>
                <a:spcPct val="0"/>
              </a:spcBef>
            </a:pPr>
            <a:r>
              <a:rPr lang="en-US" smtClean="0"/>
              <a:t>Children exposed to domestic violence are at much higher risk for mental health problems and have significantly higher usage of mental health services compared to children who are not exposed to  domestic violence.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91736DC-2874-429D-AE08-A8872F5FFAA2}" type="slidenum">
              <a:rPr lang="en-US" smtClean="0"/>
              <a:pPr/>
              <a:t>11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smtClean="0"/>
          </a:p>
          <a:p>
            <a:pPr eaLnBrk="1" hangingPunct="1">
              <a:spcBef>
                <a:spcPct val="0"/>
              </a:spcBef>
            </a:pPr>
            <a:r>
              <a:rPr lang="en-US" smtClean="0"/>
              <a:t>Many studies have shown that children who are exposed to violence have more physical health problems and these problems may persist after the violence has ended.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A7C452B-B6DF-4122-A4B3-CAB12020E3E6}" type="slidenum">
              <a:rPr lang="en-US" smtClean="0"/>
              <a:pPr/>
              <a:t>12</a:t>
            </a:fld>
            <a:endParaRPr 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References:</a:t>
            </a:r>
          </a:p>
          <a:p>
            <a:pPr eaLnBrk="1" hangingPunct="1"/>
            <a:r>
              <a:rPr lang="en-US" smtClean="0"/>
              <a:t>Bensley, L, VanEenwyk, J &amp; Simmons, K.  Childhood family violence history and women’s risk for intimate partner violence and poor health.  </a:t>
            </a:r>
            <a:r>
              <a:rPr lang="en-US" i="1" smtClean="0"/>
              <a:t>Am J Preventive Medicine. </a:t>
            </a:r>
            <a:r>
              <a:rPr lang="en-US" smtClean="0"/>
              <a:t>25 (1): 38-44.</a:t>
            </a:r>
          </a:p>
          <a:p>
            <a:pPr eaLnBrk="1" hangingPunct="1"/>
            <a:r>
              <a:rPr lang="en-US" smtClean="0"/>
              <a:t>Wenzel, S, Tucker, JS, Elliott, MN, Marshall, GN, &amp; Williamson, SL.  Physical violence against impoverished women: a longitudinal analysis of risk and protective factors.  </a:t>
            </a:r>
            <a:r>
              <a:rPr lang="en-US" i="1" smtClean="0"/>
              <a:t>Women’s Health Issues. </a:t>
            </a:r>
            <a:r>
              <a:rPr lang="en-US" smtClean="0"/>
              <a:t>2004. 14: 144-54.</a:t>
            </a:r>
          </a:p>
          <a:p>
            <a:pPr eaLnBrk="1" hangingPunct="1"/>
            <a:r>
              <a:rPr lang="en-US" smtClean="0"/>
              <a:t>The Adverse Child Experiences Study (CDC, 2005)</a:t>
            </a:r>
          </a:p>
          <a:p>
            <a:pPr eaLnBrk="1" hangingPunct="1"/>
            <a:r>
              <a:rPr lang="en-US" smtClean="0"/>
              <a:t>Family &amp; Intimate Partner Homicide Virginia 2009 (Office of the Chief Medical Examiner, 2011)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6DBB8BA-1E1D-40A6-B410-6C541F7B948C}" type="slidenum">
              <a:rPr lang="en-US" smtClean="0"/>
              <a:pPr/>
              <a:t>13</a:t>
            </a:fld>
            <a:endParaRPr 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Reference: Family &amp; Intimate Partner Homicide Report (Office of the Chief Medical Examiner, 2007)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DBB1FBC-CAB8-48B7-8767-EA32C60E0A13}" type="slidenum">
              <a:rPr lang="en-US" smtClean="0"/>
              <a:pPr/>
              <a:t>14</a:t>
            </a:fld>
            <a:endParaRPr 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All references are from studies conducted by Dr. Jacqueline Campbell of Johns Hopkins University School of Nursing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2A1C045-8BC5-4207-BE97-0245BBCC3843}" type="slidenum">
              <a:rPr lang="en-US" smtClean="0"/>
              <a:pPr/>
              <a:t>18</a:t>
            </a:fld>
            <a:endParaRPr 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Virginia Department of Health (2010)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75122" name="Rectangle 18"/>
          <p:cNvSpPr>
            <a:spLocks noGrp="1" noChangeArrowheads="1"/>
          </p:cNvSpPr>
          <p:nvPr>
            <p:ph type="ctrTitle" sz="quarter"/>
          </p:nvPr>
        </p:nvSpPr>
        <p:spPr>
          <a:xfrm>
            <a:off x="685800" y="1768475"/>
            <a:ext cx="7772400" cy="1736725"/>
          </a:xfrm>
        </p:spPr>
        <p:txBody>
          <a:bodyPr anchor="b"/>
          <a:lstStyle>
            <a:lvl1pPr>
              <a:defRPr/>
            </a:lvl1pPr>
          </a:lstStyle>
          <a:p>
            <a:r>
              <a:rPr lang="en-US"/>
              <a:t>Click to edit Master title style</a:t>
            </a:r>
          </a:p>
        </p:txBody>
      </p:sp>
      <p:sp>
        <p:nvSpPr>
          <p:cNvPr id="17512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3EA54EB7-0ABB-4421-AE7B-C8FF5DADF54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C305F931-47EE-4399-8E55-1E9DD72BFED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9B931C98-883A-4478-A565-D9EEEDE1F8E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3FAB1F5-6B3F-42BE-B0EA-FA52ADC1B5E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24D3B67-830A-4956-B3D3-F4DFB6103BC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dt" sz="half" idx="10"/>
          </p:nvPr>
        </p:nvSpPr>
        <p:spPr>
          <a:ln/>
        </p:spPr>
        <p:txBody>
          <a:bodyPr/>
          <a:lstStyle>
            <a:lvl1pPr>
              <a:defRPr/>
            </a:lvl1pPr>
          </a:lstStyle>
          <a:p>
            <a:pPr>
              <a:defRPr/>
            </a:pPr>
            <a:endParaRPr lang="en-US"/>
          </a:p>
        </p:txBody>
      </p:sp>
      <p:sp>
        <p:nvSpPr>
          <p:cNvPr id="7" name="Rectangle 20"/>
          <p:cNvSpPr>
            <a:spLocks noGrp="1" noChangeArrowheads="1"/>
          </p:cNvSpPr>
          <p:nvPr>
            <p:ph type="ftr" sz="quarter" idx="11"/>
          </p:nvPr>
        </p:nvSpPr>
        <p:spPr>
          <a:ln/>
        </p:spPr>
        <p:txBody>
          <a:bodyPr/>
          <a:lstStyle>
            <a:lvl1pPr>
              <a:defRPr/>
            </a:lvl1pPr>
          </a:lstStyle>
          <a:p>
            <a:pPr>
              <a:defRPr/>
            </a:pPr>
            <a:endParaRPr lang="en-US"/>
          </a:p>
        </p:txBody>
      </p:sp>
      <p:sp>
        <p:nvSpPr>
          <p:cNvPr id="8" name="Rectangle 21"/>
          <p:cNvSpPr>
            <a:spLocks noGrp="1" noChangeArrowheads="1"/>
          </p:cNvSpPr>
          <p:nvPr>
            <p:ph type="sldNum" sz="quarter" idx="12"/>
          </p:nvPr>
        </p:nvSpPr>
        <p:spPr>
          <a:ln/>
        </p:spPr>
        <p:txBody>
          <a:bodyPr/>
          <a:lstStyle>
            <a:lvl1pPr>
              <a:defRPr/>
            </a:lvl1pPr>
          </a:lstStyle>
          <a:p>
            <a:pPr>
              <a:defRPr/>
            </a:pPr>
            <a:fld id="{DFAA8853-0507-434E-B98A-1A9DA01FF8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55BFF88C-C732-45AD-B809-7628D07F28A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F6DBF27-F3EE-4456-AEE3-DF1FC75BA1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C409647A-E3DF-4323-9124-5D609C6BFC2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41483E97-E9B2-4855-AE1A-FD55EACBC8B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E6BF84AA-89B6-41AF-81F1-D9396C907F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3E7C5813-4A9B-4463-A744-92ACE5AE00D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48C0EB77-3203-457B-97E2-A3FBDB8799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97701961-E00C-418F-A68A-17E6A53BBC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17408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17408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17408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17408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7408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7408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7408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7409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7409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7409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7409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409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7409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7409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7409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
        <p:nvSpPr>
          <p:cNvPr id="17410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17410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8A5A9FEA-444F-4C00-8DFA-0817CD251418}" type="slidenum">
              <a:rPr lang="en-US"/>
              <a:pPr>
                <a:defRPr/>
              </a:pPr>
              <a:t>‹#›</a:t>
            </a:fld>
            <a:endParaRPr lang="en-US"/>
          </a:p>
        </p:txBody>
      </p:sp>
      <p:sp>
        <p:nvSpPr>
          <p:cNvPr id="17410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21"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www.avahealth.org/" TargetMode="External"/><Relationship Id="rId3" Type="http://schemas.openxmlformats.org/officeDocument/2006/relationships/hyperlink" Target="http://www.futureswithoutviolence.org/888-Rx-ABUSE" TargetMode="External"/><Relationship Id="rId7" Type="http://schemas.openxmlformats.org/officeDocument/2006/relationships/hyperlink" Target="http://www.massmed.org/AM/Template.cfm?Section=Violence" TargetMode="External"/><Relationship Id="rId2" Type="http://schemas.openxmlformats.org/officeDocument/2006/relationships/hyperlink" Target="http://www.projectradarva.com/804-864-7705" TargetMode="External"/><Relationship Id="rId1" Type="http://schemas.openxmlformats.org/officeDocument/2006/relationships/slideLayout" Target="../slideLayouts/slideLayout2.xml"/><Relationship Id="rId6" Type="http://schemas.openxmlformats.org/officeDocument/2006/relationships/hyperlink" Target="http://www.ama-assn.org/ama/pub/category/3242.html" TargetMode="External"/><Relationship Id="rId5" Type="http://schemas.openxmlformats.org/officeDocument/2006/relationships/hyperlink" Target="http://www.cdc.gov/ncipc" TargetMode="External"/><Relationship Id="rId4" Type="http://schemas.openxmlformats.org/officeDocument/2006/relationships/hyperlink" Target="http://www.vsdvalliance.org/" TargetMode="External"/><Relationship Id="rId9" Type="http://schemas.openxmlformats.org/officeDocument/2006/relationships/hyperlink" Target="http://www.aap.org/healthtopics/violprev.cf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urse"/>
          <p:cNvPicPr>
            <a:picLocks noChangeAspect="1" noChangeArrowheads="1"/>
          </p:cNvPicPr>
          <p:nvPr/>
        </p:nvPicPr>
        <p:blipFill>
          <a:blip r:embed="rId3" cstate="print"/>
          <a:srcRect/>
          <a:stretch>
            <a:fillRect/>
          </a:stretch>
        </p:blipFill>
        <p:spPr bwMode="auto">
          <a:xfrm>
            <a:off x="0" y="0"/>
            <a:ext cx="5651500" cy="6858000"/>
          </a:xfrm>
          <a:prstGeom prst="rect">
            <a:avLst/>
          </a:prstGeom>
          <a:noFill/>
          <a:ln w="9525">
            <a:noFill/>
            <a:miter lim="800000"/>
            <a:headEnd/>
            <a:tailEnd/>
          </a:ln>
        </p:spPr>
      </p:pic>
      <p:pic>
        <p:nvPicPr>
          <p:cNvPr id="3075" name="Picture 3" descr="RadarLogo_CMYKweb"/>
          <p:cNvPicPr>
            <a:picLocks noChangeAspect="1" noChangeArrowheads="1"/>
          </p:cNvPicPr>
          <p:nvPr/>
        </p:nvPicPr>
        <p:blipFill>
          <a:blip r:embed="rId4" cstate="print"/>
          <a:srcRect/>
          <a:stretch>
            <a:fillRect/>
          </a:stretch>
        </p:blipFill>
        <p:spPr bwMode="auto">
          <a:xfrm>
            <a:off x="4648200" y="685800"/>
            <a:ext cx="3875088" cy="2886075"/>
          </a:xfrm>
          <a:prstGeom prst="rect">
            <a:avLst/>
          </a:prstGeom>
          <a:noFill/>
          <a:ln w="9525">
            <a:noFill/>
            <a:miter lim="800000"/>
            <a:headEnd/>
            <a:tailEnd/>
          </a:ln>
        </p:spPr>
      </p:pic>
      <p:pic>
        <p:nvPicPr>
          <p:cNvPr id="3076" name="Picture 5" descr="vdhlogo"/>
          <p:cNvPicPr>
            <a:picLocks noChangeAspect="1" noChangeArrowheads="1"/>
          </p:cNvPicPr>
          <p:nvPr/>
        </p:nvPicPr>
        <p:blipFill>
          <a:blip r:embed="rId5" cstate="print"/>
          <a:srcRect/>
          <a:stretch>
            <a:fillRect/>
          </a:stretch>
        </p:blipFill>
        <p:spPr bwMode="auto">
          <a:xfrm>
            <a:off x="6324600" y="5943600"/>
            <a:ext cx="2559050" cy="731838"/>
          </a:xfrm>
          <a:prstGeom prst="rect">
            <a:avLst/>
          </a:prstGeom>
          <a:noFill/>
          <a:ln w="9525">
            <a:noFill/>
            <a:miter lim="800000"/>
            <a:headEnd/>
            <a:tailEnd/>
          </a:ln>
        </p:spPr>
      </p:pic>
      <p:sp>
        <p:nvSpPr>
          <p:cNvPr id="3077" name="Text Box 6"/>
          <p:cNvSpPr txBox="1">
            <a:spLocks noChangeArrowheads="1"/>
          </p:cNvSpPr>
          <p:nvPr/>
        </p:nvSpPr>
        <p:spPr bwMode="auto">
          <a:xfrm>
            <a:off x="6248400" y="3962400"/>
            <a:ext cx="2667000" cy="366713"/>
          </a:xfrm>
          <a:prstGeom prst="rect">
            <a:avLst/>
          </a:prstGeom>
          <a:noFill/>
          <a:ln w="9525">
            <a:noFill/>
            <a:miter lim="800000"/>
            <a:headEnd/>
            <a:tailEnd/>
          </a:ln>
        </p:spPr>
        <p:txBody>
          <a:bodyPr>
            <a:spAutoFit/>
          </a:bodyPr>
          <a:lstStyle/>
          <a:p>
            <a:pPr>
              <a:spcBef>
                <a:spcPct val="50000"/>
              </a:spcBef>
            </a:pPr>
            <a:endParaRPr lang="en-US"/>
          </a:p>
        </p:txBody>
      </p:sp>
      <p:sp>
        <p:nvSpPr>
          <p:cNvPr id="3078" name="Text Box 7"/>
          <p:cNvSpPr txBox="1">
            <a:spLocks noChangeArrowheads="1"/>
          </p:cNvSpPr>
          <p:nvPr/>
        </p:nvSpPr>
        <p:spPr bwMode="auto">
          <a:xfrm>
            <a:off x="6477000" y="3962400"/>
            <a:ext cx="2438400" cy="366713"/>
          </a:xfrm>
          <a:prstGeom prst="rect">
            <a:avLst/>
          </a:prstGeom>
          <a:noFill/>
          <a:ln w="9525">
            <a:noFill/>
            <a:miter lim="800000"/>
            <a:headEnd/>
            <a:tailEnd/>
          </a:ln>
        </p:spPr>
        <p:txBody>
          <a:bodyPr>
            <a:spAutoFit/>
          </a:bodyPr>
          <a:lstStyle/>
          <a:p>
            <a:pPr>
              <a:spcBef>
                <a:spcPct val="50000"/>
              </a:spcBef>
            </a:pPr>
            <a:r>
              <a:rPr lang="en-US" b="1"/>
              <a:t>Pediatrics Module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752600"/>
            <a:ext cx="8207434" cy="3873728"/>
          </a:xfrm>
          <a:prstGeom prst="rect">
            <a:avLst/>
          </a:prstGeom>
          <a:solidFill>
            <a:schemeClr val="bg1">
              <a:lumMod val="8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085" name="Rectangle 2"/>
          <p:cNvSpPr>
            <a:spLocks noGrp="1" noChangeArrowheads="1"/>
          </p:cNvSpPr>
          <p:nvPr>
            <p:ph type="title" idx="4294967295"/>
          </p:nvPr>
        </p:nvSpPr>
        <p:spPr>
          <a:xfrm>
            <a:off x="304800" y="762000"/>
            <a:ext cx="8534400" cy="612775"/>
          </a:xfrm>
        </p:spPr>
        <p:txBody>
          <a:bodyPr anchorCtr="0"/>
          <a:lstStyle/>
          <a:p>
            <a:pPr eaLnBrk="1" hangingPunct="1">
              <a:defRPr/>
            </a:pPr>
            <a:r>
              <a:rPr lang="en-US" sz="3200" dirty="0" smtClean="0">
                <a:solidFill>
                  <a:srgbClr val="002060"/>
                </a:solidFill>
              </a:rPr>
              <a:t>THE CHILDREN…</a:t>
            </a:r>
            <a:r>
              <a:rPr lang="en-US" sz="2600" dirty="0" smtClean="0">
                <a:solidFill>
                  <a:srgbClr val="002060"/>
                </a:solidFill>
              </a:rPr>
              <a:t/>
            </a:r>
            <a:br>
              <a:rPr lang="en-US" sz="2600" dirty="0" smtClean="0">
                <a:solidFill>
                  <a:srgbClr val="002060"/>
                </a:solidFill>
              </a:rPr>
            </a:br>
            <a:r>
              <a:rPr lang="en-US" sz="2600" b="0" dirty="0" smtClean="0">
                <a:solidFill>
                  <a:srgbClr val="002060"/>
                </a:solidFill>
              </a:rPr>
              <a:t>THOSE </a:t>
            </a:r>
            <a:r>
              <a:rPr sz="2600" b="0" i="1" dirty="0" smtClean="0">
                <a:solidFill>
                  <a:srgbClr val="002060"/>
                </a:solidFill>
              </a:rPr>
              <a:t>EXPOSED</a:t>
            </a:r>
            <a:r>
              <a:rPr sz="2600" b="0" dirty="0" smtClean="0">
                <a:solidFill>
                  <a:srgbClr val="002060"/>
                </a:solidFill>
              </a:rPr>
              <a:t> TO INTIMATE PARTNER VIOLENCE ARE AT SIGNIFICANTLY HIGHER RISK FOR:</a:t>
            </a:r>
          </a:p>
        </p:txBody>
      </p:sp>
      <p:sp>
        <p:nvSpPr>
          <p:cNvPr id="135172" name="Rectangle 3"/>
          <p:cNvSpPr>
            <a:spLocks noGrp="1" noChangeArrowheads="1"/>
          </p:cNvSpPr>
          <p:nvPr>
            <p:ph idx="4294967295"/>
          </p:nvPr>
        </p:nvSpPr>
        <p:spPr>
          <a:xfrm>
            <a:off x="3429000" y="2057400"/>
            <a:ext cx="5138738" cy="4389438"/>
          </a:xfrm>
        </p:spPr>
        <p:txBody>
          <a:bodyPr rtlCol="0">
            <a:normAutofit/>
          </a:bodyPr>
          <a:lstStyle/>
          <a:p>
            <a:pPr marL="342900" lvl="1" indent="-342900" eaLnBrk="1" fontAlgn="auto" hangingPunct="1">
              <a:lnSpc>
                <a:spcPct val="80000"/>
              </a:lnSpc>
              <a:spcBef>
                <a:spcPts val="0"/>
              </a:spcBef>
              <a:buFont typeface="Arial" pitchFamily="34" charset="0"/>
              <a:buChar char="–"/>
              <a:defRPr/>
            </a:pPr>
            <a:r>
              <a:rPr sz="3000" dirty="0"/>
              <a:t>Posttraumatic Stress Disorder </a:t>
            </a:r>
          </a:p>
          <a:p>
            <a:pPr marL="342900" lvl="1" indent="-342900" eaLnBrk="1" fontAlgn="auto" hangingPunct="1">
              <a:lnSpc>
                <a:spcPct val="90000"/>
              </a:lnSpc>
              <a:spcBef>
                <a:spcPts val="0"/>
              </a:spcBef>
              <a:buFont typeface="Arial" pitchFamily="34" charset="0"/>
              <a:buChar char="–"/>
              <a:defRPr/>
            </a:pPr>
            <a:r>
              <a:rPr sz="3000" dirty="0"/>
              <a:t>Depression </a:t>
            </a:r>
          </a:p>
          <a:p>
            <a:pPr marL="342900" lvl="1" indent="-342900" eaLnBrk="1" fontAlgn="auto" hangingPunct="1">
              <a:lnSpc>
                <a:spcPct val="90000"/>
              </a:lnSpc>
              <a:spcBef>
                <a:spcPts val="0"/>
              </a:spcBef>
              <a:buFont typeface="Arial" pitchFamily="34" charset="0"/>
              <a:buChar char="–"/>
              <a:defRPr/>
            </a:pPr>
            <a:r>
              <a:rPr sz="3000" dirty="0"/>
              <a:t>Anxiety </a:t>
            </a:r>
          </a:p>
          <a:p>
            <a:pPr marL="342900" lvl="1" indent="-342900" eaLnBrk="1" fontAlgn="auto" hangingPunct="1">
              <a:lnSpc>
                <a:spcPct val="90000"/>
              </a:lnSpc>
              <a:spcBef>
                <a:spcPts val="0"/>
              </a:spcBef>
              <a:buFont typeface="Arial" pitchFamily="34" charset="0"/>
              <a:buChar char="–"/>
              <a:defRPr/>
            </a:pPr>
            <a:r>
              <a:rPr sz="3000" dirty="0"/>
              <a:t>Developmental delays</a:t>
            </a:r>
          </a:p>
          <a:p>
            <a:pPr marL="342900" lvl="1" indent="-342900" eaLnBrk="1" fontAlgn="auto" hangingPunct="1">
              <a:lnSpc>
                <a:spcPct val="90000"/>
              </a:lnSpc>
              <a:spcBef>
                <a:spcPts val="0"/>
              </a:spcBef>
              <a:buFont typeface="Arial" pitchFamily="34" charset="0"/>
              <a:buChar char="–"/>
              <a:defRPr/>
            </a:pPr>
            <a:r>
              <a:rPr sz="3000" dirty="0"/>
              <a:t>Aggressiveness</a:t>
            </a:r>
          </a:p>
          <a:p>
            <a:pPr lvl="1" eaLnBrk="1" fontAlgn="auto" hangingPunct="1">
              <a:lnSpc>
                <a:spcPct val="90000"/>
              </a:lnSpc>
              <a:spcBef>
                <a:spcPts val="0"/>
              </a:spcBef>
              <a:buFontTx/>
              <a:buNone/>
              <a:defRPr/>
            </a:pPr>
            <a:r>
              <a:rPr sz="3000" dirty="0"/>
              <a:t>	</a:t>
            </a:r>
          </a:p>
          <a:p>
            <a:pPr lvl="1" eaLnBrk="1" fontAlgn="auto" hangingPunct="1">
              <a:lnSpc>
                <a:spcPct val="90000"/>
              </a:lnSpc>
              <a:spcBef>
                <a:spcPts val="0"/>
              </a:spcBef>
              <a:buFontTx/>
              <a:buNone/>
              <a:defRPr/>
            </a:pPr>
            <a:r>
              <a:rPr sz="3000" dirty="0"/>
              <a:t>   </a:t>
            </a:r>
          </a:p>
          <a:p>
            <a:pPr eaLnBrk="1" fontAlgn="auto" hangingPunct="1">
              <a:lnSpc>
                <a:spcPct val="90000"/>
              </a:lnSpc>
              <a:spcBef>
                <a:spcPts val="0"/>
              </a:spcBef>
              <a:buFontTx/>
              <a:buNone/>
              <a:defRPr/>
            </a:pPr>
            <a:endParaRPr dirty="0"/>
          </a:p>
        </p:txBody>
      </p:sp>
      <p:sp>
        <p:nvSpPr>
          <p:cNvPr id="5" name="Rectangle 4"/>
          <p:cNvSpPr/>
          <p:nvPr/>
        </p:nvSpPr>
        <p:spPr>
          <a:xfrm>
            <a:off x="457200" y="5791200"/>
            <a:ext cx="4857750" cy="757238"/>
          </a:xfrm>
          <a:prstGeom prst="rect">
            <a:avLst/>
          </a:prstGeom>
          <a:noFill/>
          <a:ln w="9525">
            <a:noFill/>
            <a:miter lim="800000"/>
            <a:headEnd/>
            <a:tailEnd/>
          </a:ln>
        </p:spPr>
        <p:txBody>
          <a:bodyPr>
            <a:spAutoFit/>
          </a:bodyPr>
          <a:lstStyle/>
          <a:p>
            <a:pPr marL="0" lvl="1" fontAlgn="auto">
              <a:lnSpc>
                <a:spcPct val="90000"/>
              </a:lnSpc>
              <a:spcBef>
                <a:spcPts val="0"/>
              </a:spcBef>
              <a:spcAft>
                <a:spcPts val="0"/>
              </a:spcAft>
              <a:defRPr/>
            </a:pPr>
            <a:r>
              <a:rPr lang="en-US" sz="1200" dirty="0">
                <a:solidFill>
                  <a:schemeClr val="bg1">
                    <a:lumMod val="50000"/>
                  </a:schemeClr>
                </a:solidFill>
                <a:latin typeface="Corbel" pitchFamily="34" charset="0"/>
              </a:rPr>
              <a:t>Edleson J, 1999; Graham-Bermann &amp; Levendosky, 1998; Hurt et al, 2001; Lehmann, 2000; McCloskey &amp; Walker; 2000; Pfouts et al, 1982; Spaccarelli et al, 1994; Wilden et al, 1991; Wolfe et al, 2003</a:t>
            </a:r>
          </a:p>
          <a:p>
            <a:pPr marL="0" lvl="1" fontAlgn="auto">
              <a:lnSpc>
                <a:spcPct val="90000"/>
              </a:lnSpc>
              <a:spcBef>
                <a:spcPts val="0"/>
              </a:spcBef>
              <a:spcAft>
                <a:spcPts val="0"/>
              </a:spcAft>
              <a:defRPr/>
            </a:pPr>
            <a:endParaRPr lang="en-US" sz="1200" dirty="0">
              <a:solidFill>
                <a:schemeClr val="bg1">
                  <a:lumMod val="50000"/>
                </a:schemeClr>
              </a:solidFill>
              <a:latin typeface="Corbel" pitchFamily="34" charset="0"/>
            </a:endParaRPr>
          </a:p>
        </p:txBody>
      </p:sp>
      <p:pic>
        <p:nvPicPr>
          <p:cNvPr id="6" name="Picture 5" descr="dv344050a.jpg"/>
          <p:cNvPicPr>
            <a:picLocks noChangeAspect="1"/>
          </p:cNvPicPr>
          <p:nvPr/>
        </p:nvPicPr>
        <p:blipFill>
          <a:blip r:embed="rId3" cstate="print"/>
          <a:srcRect/>
          <a:stretch>
            <a:fillRect/>
          </a:stretch>
        </p:blipFill>
        <p:spPr>
          <a:xfrm>
            <a:off x="762000" y="1905000"/>
            <a:ext cx="2330450" cy="3306763"/>
          </a:xfrm>
          <a:prstGeom prst="rect">
            <a:avLst/>
          </a:prstGeom>
          <a:ln w="28575">
            <a:solidFill>
              <a:schemeClr val="bg1"/>
            </a:solidFill>
          </a:ln>
          <a:effectLst>
            <a:outerShdw blurRad="50800" dist="38100" algn="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new aqua.tif"/>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72034" name="Rectangle 2"/>
          <p:cNvSpPr>
            <a:spLocks noGrp="1" noChangeArrowheads="1"/>
          </p:cNvSpPr>
          <p:nvPr>
            <p:ph type="title"/>
          </p:nvPr>
        </p:nvSpPr>
        <p:spPr>
          <a:xfrm>
            <a:off x="457200" y="254000"/>
            <a:ext cx="8229600" cy="773113"/>
          </a:xfrm>
        </p:spPr>
        <p:txBody>
          <a:bodyPr anchorCtr="0"/>
          <a:lstStyle/>
          <a:p>
            <a:pPr eaLnBrk="1" hangingPunct="1">
              <a:defRPr/>
            </a:pPr>
            <a:r>
              <a:rPr sz="2400" smtClean="0">
                <a:solidFill>
                  <a:srgbClr val="002060"/>
                </a:solidFill>
              </a:rPr>
              <a:t>CHILDHOOD EXPOSURE TO VIOLENCE INCREASES THE LIKELIHOOD OF CHILDREN EXPERIENCING:</a:t>
            </a:r>
          </a:p>
        </p:txBody>
      </p:sp>
      <p:sp>
        <p:nvSpPr>
          <p:cNvPr id="172035" name="Rectangle 3"/>
          <p:cNvSpPr>
            <a:spLocks noGrp="1" noChangeArrowheads="1"/>
          </p:cNvSpPr>
          <p:nvPr>
            <p:ph idx="1"/>
          </p:nvPr>
        </p:nvSpPr>
        <p:spPr>
          <a:xfrm>
            <a:off x="3614738" y="1533525"/>
            <a:ext cx="5283200" cy="4797425"/>
          </a:xfrm>
        </p:spPr>
        <p:txBody>
          <a:bodyPr/>
          <a:lstStyle/>
          <a:p>
            <a:pPr marL="342900" lvl="1" indent="-342900" eaLnBrk="1" hangingPunct="1">
              <a:defRPr/>
            </a:pPr>
            <a:r>
              <a:rPr sz="2400" dirty="0" smtClean="0"/>
              <a:t>Failure to thrive</a:t>
            </a:r>
          </a:p>
          <a:p>
            <a:pPr marL="342900" lvl="1" indent="-342900" eaLnBrk="1" hangingPunct="1">
              <a:defRPr/>
            </a:pPr>
            <a:r>
              <a:rPr sz="2400" dirty="0" smtClean="0"/>
              <a:t>Bed wetting</a:t>
            </a:r>
          </a:p>
          <a:p>
            <a:pPr marL="342900" lvl="1" indent="-342900" eaLnBrk="1" hangingPunct="1">
              <a:defRPr/>
            </a:pPr>
            <a:r>
              <a:rPr sz="2400" dirty="0" smtClean="0"/>
              <a:t>Speech disorders </a:t>
            </a:r>
          </a:p>
          <a:p>
            <a:pPr marL="342900" lvl="1" indent="-342900" eaLnBrk="1" hangingPunct="1">
              <a:defRPr/>
            </a:pPr>
            <a:r>
              <a:rPr sz="2400" dirty="0" smtClean="0"/>
              <a:t>Vomiting and diarrhea</a:t>
            </a:r>
          </a:p>
          <a:p>
            <a:pPr eaLnBrk="1" hangingPunct="1">
              <a:lnSpc>
                <a:spcPct val="110000"/>
              </a:lnSpc>
              <a:buFont typeface="Calibri" pitchFamily="34" charset="0"/>
              <a:buChar char="–"/>
              <a:defRPr/>
            </a:pPr>
            <a:r>
              <a:rPr sz="2400" dirty="0" smtClean="0"/>
              <a:t>Asthma</a:t>
            </a:r>
          </a:p>
          <a:p>
            <a:pPr eaLnBrk="1" hangingPunct="1">
              <a:lnSpc>
                <a:spcPct val="110000"/>
              </a:lnSpc>
              <a:buFont typeface="Calibri" pitchFamily="34" charset="0"/>
              <a:buChar char="–"/>
              <a:defRPr/>
            </a:pPr>
            <a:r>
              <a:rPr sz="2400" dirty="0" smtClean="0"/>
              <a:t>Allergies</a:t>
            </a:r>
          </a:p>
          <a:p>
            <a:pPr eaLnBrk="1" hangingPunct="1">
              <a:lnSpc>
                <a:spcPct val="110000"/>
              </a:lnSpc>
              <a:buFont typeface="Calibri" pitchFamily="34" charset="0"/>
              <a:buChar char="–"/>
              <a:defRPr/>
            </a:pPr>
            <a:r>
              <a:rPr sz="2400" dirty="0" smtClean="0"/>
              <a:t>Gastrointestinal problems</a:t>
            </a:r>
          </a:p>
          <a:p>
            <a:pPr eaLnBrk="1" hangingPunct="1">
              <a:lnSpc>
                <a:spcPct val="110000"/>
              </a:lnSpc>
              <a:buFont typeface="Calibri" pitchFamily="34" charset="0"/>
              <a:buChar char="–"/>
              <a:defRPr/>
            </a:pPr>
            <a:r>
              <a:rPr sz="2400" dirty="0" smtClean="0"/>
              <a:t>Headaches</a:t>
            </a:r>
          </a:p>
        </p:txBody>
      </p:sp>
      <p:sp>
        <p:nvSpPr>
          <p:cNvPr id="174085" name="Text Box 5"/>
          <p:cNvSpPr txBox="1">
            <a:spLocks noChangeArrowheads="1"/>
          </p:cNvSpPr>
          <p:nvPr/>
        </p:nvSpPr>
        <p:spPr bwMode="auto">
          <a:xfrm>
            <a:off x="6611938" y="5054600"/>
            <a:ext cx="2532062" cy="646113"/>
          </a:xfrm>
          <a:prstGeom prst="rect">
            <a:avLst/>
          </a:prstGeom>
          <a:noFill/>
          <a:ln w="9525">
            <a:noFill/>
            <a:miter lim="800000"/>
            <a:headEnd/>
            <a:tailEnd/>
          </a:ln>
        </p:spPr>
        <p:txBody>
          <a:bodyPr>
            <a:spAutoFit/>
          </a:bodyPr>
          <a:lstStyle/>
          <a:p>
            <a:pPr marL="0" lvl="1" fontAlgn="auto">
              <a:spcBef>
                <a:spcPts val="0"/>
              </a:spcBef>
              <a:spcAft>
                <a:spcPts val="0"/>
              </a:spcAft>
              <a:defRPr/>
            </a:pPr>
            <a:r>
              <a:rPr lang="en-US" sz="1200" dirty="0">
                <a:solidFill>
                  <a:schemeClr val="bg1">
                    <a:lumMod val="50000"/>
                  </a:schemeClr>
                </a:solidFill>
                <a:latin typeface="Corbel" pitchFamily="34" charset="0"/>
              </a:rPr>
              <a:t>Campbell and Lewandowski, 1997;</a:t>
            </a:r>
          </a:p>
          <a:p>
            <a:pPr marL="0" lvl="1" fontAlgn="auto">
              <a:spcBef>
                <a:spcPts val="0"/>
              </a:spcBef>
              <a:spcAft>
                <a:spcPts val="0"/>
              </a:spcAft>
              <a:defRPr/>
            </a:pPr>
            <a:r>
              <a:rPr lang="en-US" sz="1200" dirty="0">
                <a:solidFill>
                  <a:schemeClr val="bg1">
                    <a:lumMod val="50000"/>
                  </a:schemeClr>
                </a:solidFill>
                <a:latin typeface="Corbel" pitchFamily="34" charset="0"/>
              </a:rPr>
              <a:t>Graham-Bermann &amp; Seng, 2005</a:t>
            </a:r>
          </a:p>
          <a:p>
            <a:pPr fontAlgn="auto">
              <a:spcBef>
                <a:spcPts val="0"/>
              </a:spcBef>
              <a:spcAft>
                <a:spcPts val="0"/>
              </a:spcAft>
              <a:defRPr/>
            </a:pPr>
            <a:r>
              <a:rPr lang="en-US" sz="1200" dirty="0">
                <a:solidFill>
                  <a:schemeClr val="bg1">
                    <a:lumMod val="50000"/>
                  </a:schemeClr>
                </a:solidFill>
                <a:latin typeface="Corbel" pitchFamily="34" charset="0"/>
              </a:rPr>
              <a:t>Bossarte et al, 2006</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1371600" y="152400"/>
            <a:ext cx="7924800" cy="990600"/>
          </a:xfrm>
        </p:spPr>
        <p:txBody>
          <a:bodyPr/>
          <a:lstStyle/>
          <a:p>
            <a:pPr eaLnBrk="1" hangingPunct="1">
              <a:defRPr/>
            </a:pPr>
            <a:r>
              <a:rPr lang="en-US" sz="4000" smtClean="0"/>
              <a:t/>
            </a:r>
            <a:br>
              <a:rPr lang="en-US" sz="4000" smtClean="0"/>
            </a:br>
            <a:r>
              <a:rPr lang="en-US" sz="4000" smtClean="0"/>
              <a:t>The Co-occurrence of </a:t>
            </a:r>
            <a:br>
              <a:rPr lang="en-US" sz="4000" smtClean="0"/>
            </a:br>
            <a:r>
              <a:rPr lang="en-US" sz="4000" smtClean="0"/>
              <a:t>IPV &amp; Child Abuse</a:t>
            </a:r>
          </a:p>
        </p:txBody>
      </p:sp>
      <p:sp>
        <p:nvSpPr>
          <p:cNvPr id="230403" name="Rectangle 3"/>
          <p:cNvSpPr>
            <a:spLocks noGrp="1" noChangeArrowheads="1"/>
          </p:cNvSpPr>
          <p:nvPr>
            <p:ph type="body" idx="1"/>
          </p:nvPr>
        </p:nvSpPr>
        <p:spPr>
          <a:xfrm>
            <a:off x="228600" y="2057400"/>
            <a:ext cx="8686800" cy="4800600"/>
          </a:xfrm>
        </p:spPr>
        <p:txBody>
          <a:bodyPr/>
          <a:lstStyle/>
          <a:p>
            <a:pPr eaLnBrk="1" hangingPunct="1">
              <a:lnSpc>
                <a:spcPct val="90000"/>
              </a:lnSpc>
              <a:defRPr/>
            </a:pPr>
            <a:r>
              <a:rPr lang="en-US" sz="2400" dirty="0" smtClean="0"/>
              <a:t>Between 45% and 70% of children exposed to IPV are also victims of physical abuse.</a:t>
            </a:r>
          </a:p>
          <a:p>
            <a:pPr eaLnBrk="1" hangingPunct="1">
              <a:lnSpc>
                <a:spcPct val="90000"/>
              </a:lnSpc>
              <a:defRPr/>
            </a:pPr>
            <a:r>
              <a:rPr lang="en-US" sz="2400" dirty="0" smtClean="0"/>
              <a:t>Childhood experiences with physical and sexual abuse appear to increase the risk of experiencing IPV in later life.  </a:t>
            </a:r>
          </a:p>
          <a:p>
            <a:pPr lvl="1" eaLnBrk="1" hangingPunct="1">
              <a:lnSpc>
                <a:spcPct val="90000"/>
              </a:lnSpc>
              <a:defRPr/>
            </a:pPr>
            <a:r>
              <a:rPr lang="en-US" sz="2000" dirty="0" smtClean="0"/>
              <a:t>Research suggests that the association of abusive experiences during childhood and later risk for violence may be the most consistent and strongest finding from literature addressing violence against women.</a:t>
            </a:r>
          </a:p>
          <a:p>
            <a:pPr eaLnBrk="1" hangingPunct="1">
              <a:lnSpc>
                <a:spcPct val="90000"/>
              </a:lnSpc>
              <a:buFontTx/>
              <a:buNone/>
              <a:defRPr/>
            </a:pPr>
            <a:r>
              <a:rPr lang="en-US" sz="2400" dirty="0" smtClean="0"/>
              <a:t>	</a:t>
            </a:r>
            <a:endParaRPr lang="en-US" sz="2000" dirty="0" smtClean="0"/>
          </a:p>
          <a:p>
            <a:pPr eaLnBrk="1" hangingPunct="1">
              <a:lnSpc>
                <a:spcPct val="90000"/>
              </a:lnSpc>
              <a:buFontTx/>
              <a:buNone/>
              <a:defRPr/>
            </a:pPr>
            <a:r>
              <a:rPr lang="en-US" sz="2400" b="1" i="1" dirty="0" smtClean="0"/>
              <a:t> *</a:t>
            </a:r>
            <a:r>
              <a:rPr lang="en-US" sz="2000" b="1" i="1" dirty="0" smtClean="0"/>
              <a:t>In 2009,  a total of 31 people under the age of 18 in Virginia were </a:t>
            </a:r>
          </a:p>
          <a:p>
            <a:pPr eaLnBrk="1" hangingPunct="1">
              <a:lnSpc>
                <a:spcPct val="90000"/>
              </a:lnSpc>
              <a:buFontTx/>
              <a:buNone/>
              <a:defRPr/>
            </a:pPr>
            <a:r>
              <a:rPr lang="en-US" sz="2000" b="1" i="1" dirty="0" smtClean="0"/>
              <a:t>killed due to family/intimate partner homicide, 26 of whom were </a:t>
            </a:r>
          </a:p>
          <a:p>
            <a:pPr eaLnBrk="1" hangingPunct="1">
              <a:lnSpc>
                <a:spcPct val="90000"/>
              </a:lnSpc>
              <a:buFontTx/>
              <a:buNone/>
              <a:defRPr/>
            </a:pPr>
            <a:r>
              <a:rPr lang="en-US" sz="2000" b="1" i="1" dirty="0" smtClean="0"/>
              <a:t>killed by a caregiver.</a:t>
            </a:r>
          </a:p>
          <a:p>
            <a:pPr eaLnBrk="1" hangingPunct="1">
              <a:lnSpc>
                <a:spcPct val="90000"/>
              </a:lnSpc>
              <a:buFontTx/>
              <a:buNone/>
              <a:defRPr/>
            </a:pPr>
            <a:r>
              <a:rPr lang="en-US" sz="2000" b="1" i="1" dirty="0" smtClean="0"/>
              <a:t>*In a quarter of all intimate partner homicides in Virginia, children</a:t>
            </a:r>
          </a:p>
          <a:p>
            <a:pPr eaLnBrk="1" hangingPunct="1">
              <a:lnSpc>
                <a:spcPct val="90000"/>
              </a:lnSpc>
              <a:buFontTx/>
              <a:buNone/>
              <a:defRPr/>
            </a:pPr>
            <a:r>
              <a:rPr lang="en-US" sz="2000" b="1" i="1" dirty="0" smtClean="0"/>
              <a:t>or a child was present.</a:t>
            </a:r>
          </a:p>
          <a:p>
            <a:pPr lvl="1" eaLnBrk="1" hangingPunct="1">
              <a:lnSpc>
                <a:spcPct val="90000"/>
              </a:lnSpc>
              <a:defRPr/>
            </a:pPr>
            <a:endParaRPr lang="en-US" sz="2000" b="1" i="1" dirty="0" smtClean="0"/>
          </a:p>
        </p:txBody>
      </p:sp>
      <p:pic>
        <p:nvPicPr>
          <p:cNvPr id="14340" name="Picture 4" descr="Ped5"/>
          <p:cNvPicPr>
            <a:picLocks noChangeAspect="1" noChangeArrowheads="1"/>
          </p:cNvPicPr>
          <p:nvPr/>
        </p:nvPicPr>
        <p:blipFill>
          <a:blip r:embed="rId3" cstate="print"/>
          <a:srcRect/>
          <a:stretch>
            <a:fillRect/>
          </a:stretch>
        </p:blipFill>
        <p:spPr bwMode="auto">
          <a:xfrm>
            <a:off x="0" y="152400"/>
            <a:ext cx="2166938" cy="1785938"/>
          </a:xfrm>
          <a:prstGeom prst="rect">
            <a:avLst/>
          </a:prstGeom>
          <a:noFill/>
          <a:ln w="9525">
            <a:noFill/>
            <a:miter lim="800000"/>
            <a:headEnd/>
            <a:tailEnd/>
          </a:ln>
        </p:spPr>
      </p:pic>
      <p:pic>
        <p:nvPicPr>
          <p:cNvPr id="14341" name="Picture 5" descr="chilld3"/>
          <p:cNvPicPr>
            <a:picLocks noChangeAspect="1" noChangeArrowheads="1"/>
          </p:cNvPicPr>
          <p:nvPr/>
        </p:nvPicPr>
        <p:blipFill>
          <a:blip r:embed="rId4" cstate="print"/>
          <a:srcRect/>
          <a:stretch>
            <a:fillRect/>
          </a:stretch>
        </p:blipFill>
        <p:spPr bwMode="auto">
          <a:xfrm>
            <a:off x="7543800" y="4419600"/>
            <a:ext cx="1425575" cy="219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US" sz="4000" smtClean="0"/>
              <a:t>Intimate Partner Homicide: </a:t>
            </a:r>
            <a:br>
              <a:rPr lang="en-US" sz="4000" smtClean="0"/>
            </a:br>
            <a:r>
              <a:rPr lang="en-US" sz="4000" smtClean="0"/>
              <a:t>Paying the Ultimate Price</a:t>
            </a:r>
          </a:p>
        </p:txBody>
      </p:sp>
      <p:sp>
        <p:nvSpPr>
          <p:cNvPr id="104453" name="Rectangle 5"/>
          <p:cNvSpPr>
            <a:spLocks noGrp="1" noChangeArrowheads="1"/>
          </p:cNvSpPr>
          <p:nvPr>
            <p:ph sz="half" idx="1"/>
          </p:nvPr>
        </p:nvSpPr>
        <p:spPr>
          <a:xfrm>
            <a:off x="2590800" y="1828800"/>
            <a:ext cx="4191000" cy="2286000"/>
          </a:xfrm>
        </p:spPr>
        <p:txBody>
          <a:bodyPr/>
          <a:lstStyle/>
          <a:p>
            <a:pPr eaLnBrk="1" hangingPunct="1">
              <a:defRPr/>
            </a:pPr>
            <a:endParaRPr lang="en-US" sz="2800" smtClean="0"/>
          </a:p>
        </p:txBody>
      </p:sp>
      <p:sp>
        <p:nvSpPr>
          <p:cNvPr id="104454" name="Rectangle 6"/>
          <p:cNvSpPr>
            <a:spLocks noGrp="1" noChangeArrowheads="1"/>
          </p:cNvSpPr>
          <p:nvPr>
            <p:ph type="body" sz="half" idx="2"/>
          </p:nvPr>
        </p:nvSpPr>
        <p:spPr>
          <a:xfrm>
            <a:off x="304800" y="4343400"/>
            <a:ext cx="8229600" cy="2171700"/>
          </a:xfrm>
        </p:spPr>
        <p:txBody>
          <a:bodyPr/>
          <a:lstStyle/>
          <a:p>
            <a:pPr eaLnBrk="1" hangingPunct="1">
              <a:buFontTx/>
              <a:buNone/>
              <a:defRPr/>
            </a:pPr>
            <a:r>
              <a:rPr lang="en-US" sz="2800" smtClean="0"/>
              <a:t>In Virginia:</a:t>
            </a:r>
          </a:p>
          <a:p>
            <a:pPr lvl="1" eaLnBrk="1" hangingPunct="1">
              <a:buFont typeface="Wingdings" pitchFamily="2" charset="2"/>
              <a:buChar char="Ø"/>
              <a:defRPr/>
            </a:pPr>
            <a:r>
              <a:rPr lang="en-US" sz="2400" smtClean="0"/>
              <a:t>Nearly </a:t>
            </a:r>
            <a:r>
              <a:rPr lang="en-US" sz="2400" b="1" smtClean="0"/>
              <a:t>one in three</a:t>
            </a:r>
            <a:r>
              <a:rPr lang="en-US" sz="2400" smtClean="0"/>
              <a:t> homicides is related to family or intimate partner violence.</a:t>
            </a:r>
          </a:p>
          <a:p>
            <a:pPr lvl="1" eaLnBrk="1" hangingPunct="1">
              <a:buFont typeface="Wingdings" pitchFamily="2" charset="2"/>
              <a:buChar char="Ø"/>
              <a:defRPr/>
            </a:pPr>
            <a:r>
              <a:rPr lang="en-US" sz="2400" smtClean="0"/>
              <a:t>Over </a:t>
            </a:r>
            <a:r>
              <a:rPr lang="en-US" sz="2400" b="1" smtClean="0"/>
              <a:t>half</a:t>
            </a:r>
            <a:r>
              <a:rPr lang="en-US" sz="2400" smtClean="0"/>
              <a:t> of all adult female homicide victims are killed by intimate partners.</a:t>
            </a:r>
          </a:p>
        </p:txBody>
      </p:sp>
      <p:pic>
        <p:nvPicPr>
          <p:cNvPr id="15365" name="Picture 4"/>
          <p:cNvPicPr>
            <a:picLocks noChangeAspect="1" noChangeArrowheads="1"/>
          </p:cNvPicPr>
          <p:nvPr/>
        </p:nvPicPr>
        <p:blipFill>
          <a:blip r:embed="rId3" cstate="print"/>
          <a:srcRect/>
          <a:stretch>
            <a:fillRect/>
          </a:stretch>
        </p:blipFill>
        <p:spPr bwMode="auto">
          <a:xfrm>
            <a:off x="2362200" y="1752600"/>
            <a:ext cx="444500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28600" y="609600"/>
            <a:ext cx="6934200" cy="1189038"/>
          </a:xfrm>
        </p:spPr>
        <p:txBody>
          <a:bodyPr/>
          <a:lstStyle/>
          <a:p>
            <a:pPr eaLnBrk="1" hangingPunct="1">
              <a:defRPr/>
            </a:pPr>
            <a:r>
              <a:rPr lang="en-US" sz="4000" u="sng" smtClean="0"/>
              <a:t>IPV is an Issue for ALL </a:t>
            </a:r>
            <a:br>
              <a:rPr lang="en-US" sz="4000" u="sng" smtClean="0"/>
            </a:br>
            <a:r>
              <a:rPr lang="en-US" sz="4000" u="sng" smtClean="0"/>
              <a:t>Health Care Providers.</a:t>
            </a:r>
          </a:p>
        </p:txBody>
      </p:sp>
      <p:sp>
        <p:nvSpPr>
          <p:cNvPr id="113667" name="Rectangle 3"/>
          <p:cNvSpPr>
            <a:spLocks noGrp="1" noChangeArrowheads="1"/>
          </p:cNvSpPr>
          <p:nvPr>
            <p:ph type="body" idx="1"/>
          </p:nvPr>
        </p:nvSpPr>
        <p:spPr>
          <a:xfrm>
            <a:off x="685800" y="1905000"/>
            <a:ext cx="7086600" cy="4800600"/>
          </a:xfrm>
        </p:spPr>
        <p:txBody>
          <a:bodyPr/>
          <a:lstStyle/>
          <a:p>
            <a:pPr eaLnBrk="1" hangingPunct="1">
              <a:lnSpc>
                <a:spcPct val="90000"/>
              </a:lnSpc>
              <a:defRPr/>
            </a:pPr>
            <a:endParaRPr lang="en-US" sz="2000" dirty="0" smtClean="0"/>
          </a:p>
          <a:p>
            <a:pPr eaLnBrk="1" hangingPunct="1">
              <a:lnSpc>
                <a:spcPct val="90000"/>
              </a:lnSpc>
              <a:defRPr/>
            </a:pPr>
            <a:endParaRPr lang="en-US" sz="2000" dirty="0" smtClean="0"/>
          </a:p>
          <a:p>
            <a:pPr eaLnBrk="1" hangingPunct="1">
              <a:lnSpc>
                <a:spcPct val="90000"/>
              </a:lnSpc>
              <a:defRPr/>
            </a:pPr>
            <a:r>
              <a:rPr lang="en-US" sz="2400" dirty="0" smtClean="0"/>
              <a:t>Victims report that they are not embarrassed to be asked about abuse and that discussing it would strengthen relationships with health care providers.</a:t>
            </a:r>
          </a:p>
          <a:p>
            <a:pPr eaLnBrk="1" hangingPunct="1">
              <a:lnSpc>
                <a:spcPct val="90000"/>
              </a:lnSpc>
              <a:defRPr/>
            </a:pPr>
            <a:r>
              <a:rPr lang="en-US" sz="2400" dirty="0" smtClean="0"/>
              <a:t>Victims feel that providers can help.</a:t>
            </a:r>
          </a:p>
          <a:p>
            <a:pPr eaLnBrk="1" hangingPunct="1">
              <a:lnSpc>
                <a:spcPct val="90000"/>
              </a:lnSpc>
              <a:defRPr/>
            </a:pPr>
            <a:r>
              <a:rPr lang="en-US" sz="2400" dirty="0" smtClean="0"/>
              <a:t>Joint Commission and professional standards</a:t>
            </a:r>
          </a:p>
          <a:p>
            <a:pPr eaLnBrk="1" hangingPunct="1">
              <a:lnSpc>
                <a:spcPct val="90000"/>
              </a:lnSpc>
              <a:defRPr/>
            </a:pPr>
            <a:r>
              <a:rPr lang="en-US" sz="2400" dirty="0" smtClean="0"/>
              <a:t>Providers have a unique opportunity to identify victims and provide critical interventions and referrals.  </a:t>
            </a:r>
          </a:p>
          <a:p>
            <a:pPr lvl="1" eaLnBrk="1" hangingPunct="1">
              <a:lnSpc>
                <a:spcPct val="90000"/>
              </a:lnSpc>
              <a:defRPr/>
            </a:pPr>
            <a:r>
              <a:rPr lang="en-US" sz="2400" dirty="0" smtClean="0"/>
              <a:t>44-47% of women killed by their intimate partners have been seen by a health care provider in the year prior to their deaths.</a:t>
            </a:r>
            <a:endParaRPr lang="en-US" sz="2000" dirty="0" smtClean="0"/>
          </a:p>
        </p:txBody>
      </p:sp>
      <p:pic>
        <p:nvPicPr>
          <p:cNvPr id="16388" name="Picture 4" descr="Doctor"/>
          <p:cNvPicPr>
            <a:picLocks noChangeAspect="1" noChangeArrowheads="1"/>
          </p:cNvPicPr>
          <p:nvPr/>
        </p:nvPicPr>
        <p:blipFill>
          <a:blip r:embed="rId3" cstate="print"/>
          <a:srcRect/>
          <a:stretch>
            <a:fillRect/>
          </a:stretch>
        </p:blipFill>
        <p:spPr bwMode="auto">
          <a:xfrm>
            <a:off x="7113588" y="0"/>
            <a:ext cx="2030412"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152400"/>
            <a:ext cx="8229600" cy="1600200"/>
          </a:xfrm>
        </p:spPr>
        <p:txBody>
          <a:bodyPr/>
          <a:lstStyle/>
          <a:p>
            <a:pPr eaLnBrk="1" hangingPunct="1">
              <a:defRPr/>
            </a:pPr>
            <a:r>
              <a:rPr lang="en-US" sz="4000" dirty="0" smtClean="0"/>
              <a:t>              Joint Commission Standards Relevant to IPV Policy and Practice</a:t>
            </a:r>
          </a:p>
        </p:txBody>
      </p:sp>
      <p:sp>
        <p:nvSpPr>
          <p:cNvPr id="208899" name="Rectangle 3"/>
          <p:cNvSpPr>
            <a:spLocks noGrp="1" noChangeArrowheads="1"/>
          </p:cNvSpPr>
          <p:nvPr>
            <p:ph type="body" idx="1"/>
          </p:nvPr>
        </p:nvSpPr>
        <p:spPr>
          <a:xfrm>
            <a:off x="838200" y="1447800"/>
            <a:ext cx="8001000" cy="5410200"/>
          </a:xfrm>
        </p:spPr>
        <p:txBody>
          <a:bodyPr/>
          <a:lstStyle/>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r>
              <a:rPr lang="en-US" sz="2400" dirty="0" smtClean="0"/>
              <a:t>	</a:t>
            </a:r>
          </a:p>
          <a:p>
            <a:pPr marL="609600" indent="-609600" eaLnBrk="1" hangingPunct="1">
              <a:lnSpc>
                <a:spcPct val="80000"/>
              </a:lnSpc>
              <a:buClr>
                <a:schemeClr val="tx1"/>
              </a:buClr>
              <a:buFontTx/>
              <a:buNone/>
              <a:defRPr/>
            </a:pPr>
            <a:r>
              <a:rPr lang="en-US" sz="2400" dirty="0" smtClean="0"/>
              <a:t>In 2004, The Joint Commission instituted new standards for hospitals on how to respond to domestic abuse, neglect and exploitation and revised them in 2009.</a:t>
            </a:r>
          </a:p>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defRPr/>
            </a:pPr>
            <a:r>
              <a:rPr lang="en-US" sz="2400" dirty="0" smtClean="0"/>
              <a:t>RI.2.150—Patients have the right to be free from mental, physical, sexual, and verbal abuse, neglect, and exploitation.</a:t>
            </a:r>
            <a:r>
              <a:rPr lang="en-US" sz="2400" baseline="30000" dirty="0" smtClean="0"/>
              <a:t>1</a:t>
            </a:r>
          </a:p>
          <a:p>
            <a:pPr marL="609600" indent="-609600" eaLnBrk="1" hangingPunct="1">
              <a:lnSpc>
                <a:spcPct val="80000"/>
              </a:lnSpc>
              <a:buClr>
                <a:schemeClr val="tx1"/>
              </a:buClr>
              <a:defRPr/>
            </a:pPr>
            <a:r>
              <a:rPr lang="en-US" sz="2400" dirty="0" smtClean="0"/>
              <a:t>RI.2.170—Patients have the right to access protective and advocacy services.</a:t>
            </a:r>
          </a:p>
          <a:p>
            <a:pPr marL="609600" indent="-609600" eaLnBrk="1" hangingPunct="1">
              <a:lnSpc>
                <a:spcPct val="80000"/>
              </a:lnSpc>
              <a:buClr>
                <a:schemeClr val="tx1"/>
              </a:buClr>
              <a:defRPr/>
            </a:pPr>
            <a:r>
              <a:rPr lang="en-US" sz="2400" dirty="0" smtClean="0"/>
              <a:t>RI.3.10—Criteria for identifying and assessing victims of abuse, neglect, or exploitation should be used throughout the hospital.</a:t>
            </a:r>
          </a:p>
          <a:p>
            <a:pPr marL="609600" indent="-609600" eaLnBrk="1" hangingPunct="1">
              <a:lnSpc>
                <a:spcPct val="80000"/>
              </a:lnSpc>
              <a:buClr>
                <a:schemeClr val="tx1"/>
              </a:buClr>
              <a:defRPr/>
            </a:pPr>
            <a:r>
              <a:rPr lang="en-US" sz="2400" dirty="0" smtClean="0"/>
              <a:t>EC.2.10—The hospital identifies and manages its security risks</a:t>
            </a:r>
          </a:p>
          <a:p>
            <a:pPr marL="609600" indent="-609600" eaLnBrk="1" hangingPunct="1">
              <a:lnSpc>
                <a:spcPct val="80000"/>
              </a:lnSpc>
              <a:buClr>
                <a:schemeClr val="tx1"/>
              </a:buClr>
              <a:buFontTx/>
              <a:buNone/>
              <a:defRPr/>
            </a:pPr>
            <a:endParaRPr lang="en-US" sz="2400" dirty="0" smtClean="0"/>
          </a:p>
        </p:txBody>
      </p:sp>
      <p:pic>
        <p:nvPicPr>
          <p:cNvPr id="17412" name="Picture 8" descr="JCLOGO.jpg"/>
          <p:cNvPicPr>
            <a:picLocks noChangeAspect="1"/>
          </p:cNvPicPr>
          <p:nvPr/>
        </p:nvPicPr>
        <p:blipFill>
          <a:blip r:embed="rId2" cstate="print"/>
          <a:srcRect/>
          <a:stretch>
            <a:fillRect/>
          </a:stretch>
        </p:blipFill>
        <p:spPr bwMode="auto">
          <a:xfrm>
            <a:off x="0" y="0"/>
            <a:ext cx="2584450" cy="68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85800" y="152400"/>
            <a:ext cx="8229600" cy="1600200"/>
          </a:xfrm>
        </p:spPr>
        <p:txBody>
          <a:bodyPr/>
          <a:lstStyle/>
          <a:p>
            <a:pPr eaLnBrk="1" hangingPunct="1">
              <a:defRPr/>
            </a:pPr>
            <a:r>
              <a:rPr lang="en-US" sz="4000" dirty="0" smtClean="0"/>
              <a:t>              Joint Commission Standards Relevant to IPV Policy and Practice</a:t>
            </a:r>
          </a:p>
        </p:txBody>
      </p:sp>
      <p:sp>
        <p:nvSpPr>
          <p:cNvPr id="208899" name="Rectangle 3"/>
          <p:cNvSpPr>
            <a:spLocks noGrp="1" noChangeArrowheads="1"/>
          </p:cNvSpPr>
          <p:nvPr>
            <p:ph type="body" idx="1"/>
          </p:nvPr>
        </p:nvSpPr>
        <p:spPr>
          <a:xfrm>
            <a:off x="838200" y="1447800"/>
            <a:ext cx="8001000" cy="5410200"/>
          </a:xfrm>
        </p:spPr>
        <p:txBody>
          <a:bodyPr/>
          <a:lstStyle/>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endParaRPr lang="en-US" sz="2400" dirty="0" smtClean="0"/>
          </a:p>
          <a:p>
            <a:pPr marL="609600" indent="-609600" eaLnBrk="1" hangingPunct="1">
              <a:lnSpc>
                <a:spcPct val="80000"/>
              </a:lnSpc>
              <a:buClr>
                <a:schemeClr val="tx1"/>
              </a:buClr>
              <a:buFontTx/>
              <a:buNone/>
              <a:defRPr/>
            </a:pPr>
            <a:r>
              <a:rPr lang="en-US" sz="2400" dirty="0" smtClean="0"/>
              <a:t>Elements of Performance:</a:t>
            </a:r>
          </a:p>
          <a:p>
            <a:pPr marL="609600" indent="-609600" eaLnBrk="1" hangingPunct="1">
              <a:lnSpc>
                <a:spcPct val="80000"/>
              </a:lnSpc>
              <a:buClr>
                <a:schemeClr val="tx1"/>
              </a:buClr>
              <a:defRPr/>
            </a:pPr>
            <a:r>
              <a:rPr lang="en-US" sz="2400" dirty="0" smtClean="0"/>
              <a:t>The organization addresses how it will, to the best of its ability, protect patients from real or perceived abuse, neglect [including involuntary seclusion for  Long Term Care], or exploitation from anyone, including staff, students, volunteers, other [patients/residents/clients], visitors, or family members.</a:t>
            </a:r>
          </a:p>
          <a:p>
            <a:pPr marL="609600" indent="-609600" eaLnBrk="1" hangingPunct="1">
              <a:lnSpc>
                <a:spcPct val="80000"/>
              </a:lnSpc>
              <a:defRPr/>
            </a:pPr>
            <a:r>
              <a:rPr lang="en-US" sz="2400" dirty="0" smtClean="0"/>
              <a:t>All allegations, observations, or suspected cases of abuse, neglect, or exploitation that occur [in the organization for all except OME] are investigated by the organization.</a:t>
            </a:r>
          </a:p>
        </p:txBody>
      </p:sp>
      <p:pic>
        <p:nvPicPr>
          <p:cNvPr id="18436" name="Picture 3" descr="JCLOGO.jpg"/>
          <p:cNvPicPr>
            <a:picLocks noChangeAspect="1"/>
          </p:cNvPicPr>
          <p:nvPr/>
        </p:nvPicPr>
        <p:blipFill>
          <a:blip r:embed="rId2" cstate="print"/>
          <a:srcRect/>
          <a:stretch>
            <a:fillRect/>
          </a:stretch>
        </p:blipFill>
        <p:spPr bwMode="auto">
          <a:xfrm>
            <a:off x="0" y="0"/>
            <a:ext cx="2584450" cy="68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685800" y="304800"/>
            <a:ext cx="8229600" cy="1143000"/>
          </a:xfrm>
        </p:spPr>
        <p:txBody>
          <a:bodyPr/>
          <a:lstStyle/>
          <a:p>
            <a:pPr eaLnBrk="1" hangingPunct="1">
              <a:defRPr/>
            </a:pPr>
            <a:r>
              <a:rPr lang="en-US" smtClean="0"/>
              <a:t>        Professional Standards</a:t>
            </a:r>
          </a:p>
        </p:txBody>
      </p:sp>
      <p:sp>
        <p:nvSpPr>
          <p:cNvPr id="235523" name="Rectangle 3"/>
          <p:cNvSpPr>
            <a:spLocks noGrp="1" noChangeArrowheads="1"/>
          </p:cNvSpPr>
          <p:nvPr>
            <p:ph type="body" idx="1"/>
          </p:nvPr>
        </p:nvSpPr>
        <p:spPr>
          <a:xfrm>
            <a:off x="228600" y="2895600"/>
            <a:ext cx="8763000" cy="5029200"/>
          </a:xfrm>
        </p:spPr>
        <p:txBody>
          <a:bodyPr/>
          <a:lstStyle/>
          <a:p>
            <a:pPr eaLnBrk="1" hangingPunct="1">
              <a:buFontTx/>
              <a:buNone/>
              <a:defRPr/>
            </a:pPr>
            <a:r>
              <a:rPr lang="en-US" dirty="0" smtClean="0"/>
              <a:t>According to the </a:t>
            </a:r>
            <a:r>
              <a:rPr lang="en-US" b="1" dirty="0" smtClean="0"/>
              <a:t>American Academy of Pediatrics</a:t>
            </a:r>
            <a:r>
              <a:rPr lang="en-US" dirty="0" smtClean="0"/>
              <a:t>:</a:t>
            </a:r>
          </a:p>
          <a:p>
            <a:pPr eaLnBrk="1" hangingPunct="1">
              <a:buFontTx/>
              <a:buNone/>
              <a:defRPr/>
            </a:pPr>
            <a:endParaRPr lang="en-US" sz="2000" dirty="0" smtClean="0"/>
          </a:p>
          <a:p>
            <a:pPr eaLnBrk="1" hangingPunct="1">
              <a:buFontTx/>
              <a:buNone/>
              <a:defRPr/>
            </a:pPr>
            <a:r>
              <a:rPr lang="en-US" dirty="0" smtClean="0"/>
              <a:t>  “Pediatricians are in a position to recognize abused women in pediatric settings.  Intervening on behalf of battered women is an active form of child abuse prevention.”</a:t>
            </a:r>
          </a:p>
        </p:txBody>
      </p:sp>
      <p:pic>
        <p:nvPicPr>
          <p:cNvPr id="19460" name="Picture 4" descr="Ped1"/>
          <p:cNvPicPr>
            <a:picLocks noChangeAspect="1" noChangeArrowheads="1"/>
          </p:cNvPicPr>
          <p:nvPr/>
        </p:nvPicPr>
        <p:blipFill>
          <a:blip r:embed="rId2" cstate="print"/>
          <a:srcRect/>
          <a:stretch>
            <a:fillRect/>
          </a:stretch>
        </p:blipFill>
        <p:spPr bwMode="auto">
          <a:xfrm>
            <a:off x="228600" y="381000"/>
            <a:ext cx="1654175" cy="248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0" y="533400"/>
            <a:ext cx="8229600" cy="1143000"/>
          </a:xfrm>
        </p:spPr>
        <p:txBody>
          <a:bodyPr/>
          <a:lstStyle/>
          <a:p>
            <a:pPr eaLnBrk="1" hangingPunct="1">
              <a:defRPr/>
            </a:pPr>
            <a:r>
              <a:rPr lang="en-US" sz="3600" smtClean="0"/>
              <a:t>How Are We Doing in Virginia?</a:t>
            </a:r>
            <a:r>
              <a:rPr lang="en-US" sz="4000" smtClean="0"/>
              <a:t/>
            </a:r>
            <a:br>
              <a:rPr lang="en-US" sz="4000" smtClean="0"/>
            </a:br>
            <a:r>
              <a:rPr lang="en-US" sz="2000" smtClean="0"/>
              <a:t/>
            </a:r>
            <a:br>
              <a:rPr lang="en-US" sz="2000" smtClean="0"/>
            </a:br>
            <a:r>
              <a:rPr lang="en-US" sz="3200" smtClean="0"/>
              <a:t>The 2009 Intimate Partner Violence</a:t>
            </a:r>
            <a:br>
              <a:rPr lang="en-US" sz="3200" smtClean="0"/>
            </a:br>
            <a:r>
              <a:rPr lang="en-US" sz="3200" smtClean="0"/>
              <a:t> Health Care Provider Survey</a:t>
            </a:r>
          </a:p>
        </p:txBody>
      </p:sp>
      <p:sp>
        <p:nvSpPr>
          <p:cNvPr id="239619" name="Rectangle 3"/>
          <p:cNvSpPr>
            <a:spLocks noGrp="1" noChangeArrowheads="1"/>
          </p:cNvSpPr>
          <p:nvPr>
            <p:ph type="body" idx="1"/>
          </p:nvPr>
        </p:nvSpPr>
        <p:spPr>
          <a:xfrm>
            <a:off x="457200" y="2286000"/>
            <a:ext cx="8686800" cy="4572000"/>
          </a:xfrm>
        </p:spPr>
        <p:txBody>
          <a:bodyPr/>
          <a:lstStyle/>
          <a:p>
            <a:pPr eaLnBrk="1" hangingPunct="1">
              <a:buFontTx/>
              <a:buNone/>
              <a:defRPr/>
            </a:pPr>
            <a:r>
              <a:rPr lang="en-US" sz="2400" u="sng" smtClean="0"/>
              <a:t>Methodology</a:t>
            </a:r>
          </a:p>
          <a:p>
            <a:pPr eaLnBrk="1" hangingPunct="1">
              <a:defRPr/>
            </a:pPr>
            <a:r>
              <a:rPr lang="en-US" sz="2000" smtClean="0"/>
              <a:t>Designed to assess knowledge attitudes and behaviors of Virginia’s health care providers concerning IPV</a:t>
            </a:r>
          </a:p>
          <a:p>
            <a:pPr eaLnBrk="1" hangingPunct="1">
              <a:defRPr/>
            </a:pPr>
            <a:r>
              <a:rPr lang="en-US" sz="2000" smtClean="0"/>
              <a:t>Sent to dentists, hygienists, licensed clinical social workers, psychiatrists and medical doctors who self-identified a specialty area of family/general practice, obstetrics/gynecology, pediatrics or emergency.  Other settings included were: community health centers, free clinics, family planning clinics at local health departments, and campus health centers.</a:t>
            </a:r>
          </a:p>
          <a:p>
            <a:pPr eaLnBrk="1" hangingPunct="1">
              <a:defRPr/>
            </a:pPr>
            <a:r>
              <a:rPr lang="en-US" sz="2000" smtClean="0"/>
              <a:t>Of 10,325 surveys mailed, a total of 4,481 were returned, for an overall response rate of 43.4%. </a:t>
            </a:r>
          </a:p>
        </p:txBody>
      </p:sp>
      <p:pic>
        <p:nvPicPr>
          <p:cNvPr id="20484" name="Picture 4" descr="docwriting"/>
          <p:cNvPicPr>
            <a:picLocks noChangeAspect="1" noChangeArrowheads="1"/>
          </p:cNvPicPr>
          <p:nvPr/>
        </p:nvPicPr>
        <p:blipFill>
          <a:blip r:embed="rId3" cstate="print"/>
          <a:srcRect/>
          <a:stretch>
            <a:fillRect/>
          </a:stretch>
        </p:blipFill>
        <p:spPr bwMode="auto">
          <a:xfrm>
            <a:off x="7696200" y="304800"/>
            <a:ext cx="1279525" cy="19208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990600" y="685800"/>
            <a:ext cx="7467600" cy="762000"/>
          </a:xfrm>
        </p:spPr>
        <p:txBody>
          <a:bodyPr/>
          <a:lstStyle/>
          <a:p>
            <a:pPr eaLnBrk="1" hangingPunct="1">
              <a:defRPr/>
            </a:pPr>
            <a:r>
              <a:rPr lang="en-US" sz="3600" smtClean="0"/>
              <a:t>How Are We Doing in Virginia?</a:t>
            </a:r>
            <a:r>
              <a:rPr lang="en-US" sz="4000" smtClean="0"/>
              <a:t/>
            </a:r>
            <a:br>
              <a:rPr lang="en-US" sz="4000" smtClean="0"/>
            </a:br>
            <a:r>
              <a:rPr lang="en-US" sz="1600" smtClean="0"/>
              <a:t/>
            </a:r>
            <a:br>
              <a:rPr lang="en-US" sz="1600" smtClean="0"/>
            </a:br>
            <a:r>
              <a:rPr lang="en-US" sz="3200" smtClean="0"/>
              <a:t>The 2009 Intimate Partner Violence</a:t>
            </a:r>
            <a:br>
              <a:rPr lang="en-US" sz="3200" smtClean="0"/>
            </a:br>
            <a:r>
              <a:rPr lang="en-US" sz="3200" smtClean="0"/>
              <a:t> Health Care Provider Survey</a:t>
            </a:r>
          </a:p>
        </p:txBody>
      </p:sp>
      <p:sp>
        <p:nvSpPr>
          <p:cNvPr id="241667" name="Rectangle 3"/>
          <p:cNvSpPr>
            <a:spLocks noGrp="1" noChangeArrowheads="1"/>
          </p:cNvSpPr>
          <p:nvPr>
            <p:ph type="body" idx="1"/>
          </p:nvPr>
        </p:nvSpPr>
        <p:spPr>
          <a:xfrm>
            <a:off x="914400" y="2133600"/>
            <a:ext cx="8229600" cy="4495800"/>
          </a:xfrm>
        </p:spPr>
        <p:txBody>
          <a:bodyPr/>
          <a:lstStyle/>
          <a:p>
            <a:pPr eaLnBrk="1" hangingPunct="1">
              <a:buFontTx/>
              <a:buNone/>
              <a:defRPr/>
            </a:pPr>
            <a:r>
              <a:rPr lang="en-US" smtClean="0"/>
              <a:t> </a:t>
            </a:r>
          </a:p>
        </p:txBody>
      </p:sp>
      <p:sp>
        <p:nvSpPr>
          <p:cNvPr id="21508" name="Text Box 4"/>
          <p:cNvSpPr txBox="1">
            <a:spLocks noChangeArrowheads="1"/>
          </p:cNvSpPr>
          <p:nvPr/>
        </p:nvSpPr>
        <p:spPr bwMode="auto">
          <a:xfrm>
            <a:off x="1143000" y="2133600"/>
            <a:ext cx="8610600" cy="366713"/>
          </a:xfrm>
          <a:prstGeom prst="rect">
            <a:avLst/>
          </a:prstGeom>
          <a:noFill/>
          <a:ln w="9525">
            <a:noFill/>
            <a:miter lim="800000"/>
            <a:headEnd/>
            <a:tailEnd/>
          </a:ln>
        </p:spPr>
        <p:txBody>
          <a:bodyPr>
            <a:spAutoFit/>
          </a:bodyPr>
          <a:lstStyle/>
          <a:p>
            <a:endParaRPr lang="en-US"/>
          </a:p>
        </p:txBody>
      </p:sp>
      <p:sp>
        <p:nvSpPr>
          <p:cNvPr id="241669" name="Rectangle 5"/>
          <p:cNvSpPr>
            <a:spLocks noChangeArrowheads="1"/>
          </p:cNvSpPr>
          <p:nvPr/>
        </p:nvSpPr>
        <p:spPr bwMode="auto">
          <a:xfrm>
            <a:off x="609600" y="2057400"/>
            <a:ext cx="8229600" cy="4495800"/>
          </a:xfrm>
          <a:prstGeom prst="rect">
            <a:avLst/>
          </a:prstGeom>
          <a:noFill/>
          <a:ln w="9525">
            <a:noFill/>
            <a:miter lim="800000"/>
            <a:headEnd/>
            <a:tailEnd/>
          </a:ln>
          <a:effectLst/>
        </p:spPr>
        <p:txBody>
          <a:bodyPr/>
          <a:lstStyle/>
          <a:p>
            <a:pPr marL="342900" indent="-342900" eaLnBrk="1" hangingPunct="1">
              <a:spcBef>
                <a:spcPct val="20000"/>
              </a:spcBef>
              <a:buClr>
                <a:schemeClr val="hlink"/>
              </a:buClr>
              <a:defRPr/>
            </a:pPr>
            <a:r>
              <a:rPr lang="en-US" sz="2800" u="sng" dirty="0">
                <a:effectLst>
                  <a:outerShdw blurRad="38100" dist="38100" dir="2700000" algn="tl">
                    <a:srgbClr val="FFFFFF"/>
                  </a:outerShdw>
                </a:effectLst>
                <a:latin typeface="Garamond" pitchFamily="18" charset="0"/>
              </a:rPr>
              <a:t>Results—Pediatric Health Care Providers</a:t>
            </a:r>
          </a:p>
          <a:p>
            <a:pPr marL="342900" indent="-342900" eaLnBrk="1" hangingPunct="1">
              <a:spcBef>
                <a:spcPct val="20000"/>
              </a:spcBef>
              <a:buClr>
                <a:schemeClr val="hlink"/>
              </a:buClr>
              <a:buFontTx/>
              <a:buChar char="•"/>
              <a:defRPr/>
            </a:pPr>
            <a:r>
              <a:rPr lang="en-US" sz="2000" dirty="0">
                <a:effectLst>
                  <a:outerShdw blurRad="38100" dist="38100" dir="2700000" algn="tl">
                    <a:srgbClr val="FFFFFF"/>
                  </a:outerShdw>
                </a:effectLst>
                <a:latin typeface="Garamond" pitchFamily="18" charset="0"/>
              </a:rPr>
              <a:t>Of the 849 pediatricians surveyed, 28.4% responded.</a:t>
            </a:r>
          </a:p>
          <a:p>
            <a:pPr marL="342900" indent="-342900" eaLnBrk="1" hangingPunct="1">
              <a:spcBef>
                <a:spcPct val="20000"/>
              </a:spcBef>
              <a:buClr>
                <a:schemeClr val="hlink"/>
              </a:buClr>
              <a:buFontTx/>
              <a:buChar char="•"/>
              <a:defRPr/>
            </a:pPr>
            <a:r>
              <a:rPr lang="en-US" sz="2000" dirty="0">
                <a:effectLst>
                  <a:outerShdw blurRad="38100" dist="38100" dir="2700000" algn="tl">
                    <a:srgbClr val="FFFFFF"/>
                  </a:outerShdw>
                </a:effectLst>
                <a:latin typeface="Garamond" pitchFamily="18" charset="0"/>
              </a:rPr>
              <a:t>Only 4% of pediatric providers have every attended a training or workshop</a:t>
            </a:r>
          </a:p>
          <a:p>
            <a:pPr marL="342900" indent="-342900" eaLnBrk="1" hangingPunct="1">
              <a:spcBef>
                <a:spcPct val="20000"/>
              </a:spcBef>
              <a:buClr>
                <a:schemeClr val="hlink"/>
              </a:buClr>
              <a:buFontTx/>
              <a:buChar char="•"/>
              <a:defRPr/>
            </a:pPr>
            <a:r>
              <a:rPr lang="en-US" sz="2000" dirty="0">
                <a:effectLst>
                  <a:outerShdw blurRad="38100" dist="38100" dir="2700000" algn="tl">
                    <a:srgbClr val="FFFFFF"/>
                  </a:outerShdw>
                </a:effectLst>
                <a:latin typeface="Garamond" pitchFamily="18" charset="0"/>
              </a:rPr>
              <a:t>Over </a:t>
            </a:r>
            <a:r>
              <a:rPr lang="en-US" sz="2000" dirty="0">
                <a:effectLst>
                  <a:outerShdw blurRad="38100" dist="38100" dir="2700000" algn="tl">
                    <a:srgbClr val="FFFFFF"/>
                  </a:outerShdw>
                </a:effectLst>
                <a:latin typeface="Garamond" pitchFamily="18" charset="0"/>
              </a:rPr>
              <a:t>1/3 (40%) reported that they do not use screening questions with any </a:t>
            </a:r>
            <a:r>
              <a:rPr lang="en-US" sz="2000" dirty="0">
                <a:effectLst>
                  <a:outerShdw blurRad="38100" dist="38100" dir="2700000" algn="tl">
                    <a:srgbClr val="FFFFFF"/>
                  </a:outerShdw>
                </a:effectLst>
                <a:latin typeface="Garamond" pitchFamily="18" charset="0"/>
              </a:rPr>
              <a:t>patients, and less than half (44%) asked about the possibility of IPV, </a:t>
            </a:r>
            <a:r>
              <a:rPr lang="en-US" sz="2000" b="1" dirty="0">
                <a:effectLst>
                  <a:outerShdw blurRad="38100" dist="38100" dir="2700000" algn="tl">
                    <a:srgbClr val="FFFFFF"/>
                  </a:outerShdw>
                </a:effectLst>
                <a:latin typeface="Garamond" pitchFamily="18" charset="0"/>
              </a:rPr>
              <a:t>even with the patient presented with a bruise or laceration.</a:t>
            </a:r>
            <a:endParaRPr lang="en-US" sz="2000" b="1" dirty="0">
              <a:effectLst>
                <a:outerShdw blurRad="38100" dist="38100" dir="2700000" algn="tl">
                  <a:srgbClr val="FFFFFF"/>
                </a:outerShdw>
              </a:effectLst>
              <a:latin typeface="Garamond" pitchFamily="18" charset="0"/>
            </a:endParaRPr>
          </a:p>
          <a:p>
            <a:pPr marL="342900" indent="-342900" eaLnBrk="1" hangingPunct="1">
              <a:spcBef>
                <a:spcPct val="20000"/>
              </a:spcBef>
              <a:buClr>
                <a:schemeClr val="hlink"/>
              </a:buClr>
              <a:buFontTx/>
              <a:buChar char="•"/>
              <a:defRPr/>
            </a:pPr>
            <a:r>
              <a:rPr lang="en-US" sz="2000" dirty="0">
                <a:effectLst>
                  <a:outerShdw blurRad="38100" dist="38100" dir="2700000" algn="tl">
                    <a:srgbClr val="FFFFFF"/>
                  </a:outerShdw>
                </a:effectLst>
                <a:latin typeface="Garamond" pitchFamily="18" charset="0"/>
              </a:rPr>
              <a:t>Only 8% of providers reported that they were aware of their workplace having any written guidelines regarding IPV.</a:t>
            </a:r>
          </a:p>
          <a:p>
            <a:pPr marL="342900" indent="-342900" eaLnBrk="1" hangingPunct="1">
              <a:spcBef>
                <a:spcPct val="20000"/>
              </a:spcBef>
              <a:buClr>
                <a:schemeClr val="hlink"/>
              </a:buClr>
              <a:buFontTx/>
              <a:buChar char="•"/>
              <a:defRPr/>
            </a:pPr>
            <a:r>
              <a:rPr lang="en-US" sz="2000" dirty="0">
                <a:effectLst>
                  <a:outerShdw blurRad="38100" dist="38100" dir="2700000" algn="tl">
                    <a:srgbClr val="FFFFFF"/>
                  </a:outerShdw>
                </a:effectLst>
                <a:latin typeface="Garamond" pitchFamily="18" charset="0"/>
              </a:rPr>
              <a:t>Only 1 in 6 pediatric care providers said that patient education or resource materials were available at their practice.</a:t>
            </a:r>
          </a:p>
          <a:p>
            <a:pPr marL="342900" indent="-342900" eaLnBrk="1" hangingPunct="1">
              <a:spcBef>
                <a:spcPct val="20000"/>
              </a:spcBef>
              <a:buClr>
                <a:schemeClr val="hlink"/>
              </a:buClr>
              <a:buFontTx/>
              <a:buChar char="•"/>
              <a:defRPr/>
            </a:pPr>
            <a:r>
              <a:rPr lang="en-US" sz="2000" dirty="0">
                <a:effectLst>
                  <a:outerShdw blurRad="38100" dist="38100" dir="2700000" algn="tl">
                    <a:srgbClr val="FFFFFF"/>
                  </a:outerShdw>
                </a:effectLst>
                <a:latin typeface="Garamond" pitchFamily="18" charset="0"/>
              </a:rPr>
              <a:t>Although half indicated </a:t>
            </a:r>
            <a:r>
              <a:rPr lang="en-US" sz="2000" dirty="0">
                <a:effectLst>
                  <a:outerShdw blurRad="38100" dist="38100" dir="2700000" algn="tl">
                    <a:srgbClr val="FFFFFF"/>
                  </a:outerShdw>
                </a:effectLst>
                <a:latin typeface="Garamond" pitchFamily="18" charset="0"/>
              </a:rPr>
              <a:t>that either they or someone close to them had been a </a:t>
            </a:r>
            <a:r>
              <a:rPr lang="en-US" sz="2000" dirty="0">
                <a:effectLst>
                  <a:outerShdw blurRad="38100" dist="38100" dir="2700000" algn="tl">
                    <a:srgbClr val="FFFFFF"/>
                  </a:outerShdw>
                </a:effectLst>
                <a:latin typeface="Garamond" pitchFamily="18" charset="0"/>
              </a:rPr>
              <a:t>victim, the same amount of pediatricians (around half) estimated </a:t>
            </a:r>
            <a:r>
              <a:rPr lang="en-US" sz="2000" dirty="0">
                <a:effectLst>
                  <a:outerShdw blurRad="38100" dist="38100" dir="2700000" algn="tl">
                    <a:srgbClr val="FFFFFF"/>
                  </a:outerShdw>
                </a:effectLst>
                <a:latin typeface="Garamond" pitchFamily="18" charset="0"/>
              </a:rPr>
              <a:t>prevalence of IPV in their practice to be “very rare” (1 in 1,000) or “rare” (10 in 1,000</a:t>
            </a:r>
            <a:r>
              <a:rPr lang="en-US" sz="2000" dirty="0">
                <a:effectLst>
                  <a:outerShdw blurRad="38100" dist="38100" dir="2700000" algn="tl">
                    <a:srgbClr val="FFFFFF"/>
                  </a:outerShdw>
                </a:effectLst>
                <a:latin typeface="Garamond" pitchFamily="18" charset="0"/>
              </a:rPr>
              <a:t>).</a:t>
            </a:r>
            <a:endParaRPr lang="en-US" sz="2000" dirty="0">
              <a:effectLst>
                <a:outerShdw blurRad="38100" dist="38100" dir="2700000" algn="tl">
                  <a:srgbClr val="FFFFFF"/>
                </a:outerShdw>
              </a:effectLst>
              <a:latin typeface="Garamond"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mtClean="0"/>
              <a:t>What is Project RADAR?</a:t>
            </a:r>
          </a:p>
        </p:txBody>
      </p:sp>
      <p:sp>
        <p:nvSpPr>
          <p:cNvPr id="93187" name="Rectangle 3"/>
          <p:cNvSpPr>
            <a:spLocks noGrp="1" noChangeArrowheads="1"/>
          </p:cNvSpPr>
          <p:nvPr>
            <p:ph type="body" idx="1"/>
          </p:nvPr>
        </p:nvSpPr>
        <p:spPr>
          <a:xfrm>
            <a:off x="0" y="1447800"/>
            <a:ext cx="8839200" cy="5410200"/>
          </a:xfrm>
        </p:spPr>
        <p:txBody>
          <a:bodyPr/>
          <a:lstStyle/>
          <a:p>
            <a:pPr eaLnBrk="1" hangingPunct="1">
              <a:lnSpc>
                <a:spcPct val="90000"/>
              </a:lnSpc>
              <a:buFontTx/>
              <a:buNone/>
              <a:defRPr/>
            </a:pPr>
            <a:r>
              <a:rPr lang="en-US" dirty="0" smtClean="0"/>
              <a:t>   Project RADAR is an initiative of VDH’s Office of Family Health Services that was developed to enable health care providers to effectively recognize and respond to intimate partner violence (IPV) by providing:</a:t>
            </a:r>
          </a:p>
          <a:p>
            <a:pPr eaLnBrk="1" hangingPunct="1">
              <a:lnSpc>
                <a:spcPct val="90000"/>
              </a:lnSpc>
              <a:buFontTx/>
              <a:buNone/>
              <a:defRPr/>
            </a:pPr>
            <a:endParaRPr lang="en-US" sz="2400" dirty="0" smtClean="0"/>
          </a:p>
          <a:p>
            <a:pPr lvl="1" eaLnBrk="1" hangingPunct="1">
              <a:lnSpc>
                <a:spcPct val="90000"/>
              </a:lnSpc>
              <a:buFont typeface="Wingdings" pitchFamily="2" charset="2"/>
              <a:buChar char="Ø"/>
              <a:defRPr/>
            </a:pPr>
            <a:r>
              <a:rPr lang="en-US" dirty="0" smtClean="0"/>
              <a:t>“Best Practice” Policies, Guidelines, and Assessment Tools</a:t>
            </a:r>
          </a:p>
          <a:p>
            <a:pPr lvl="1" eaLnBrk="1" hangingPunct="1">
              <a:lnSpc>
                <a:spcPct val="90000"/>
              </a:lnSpc>
              <a:buFont typeface="Wingdings" pitchFamily="2" charset="2"/>
              <a:buChar char="Ø"/>
              <a:defRPr/>
            </a:pPr>
            <a:r>
              <a:rPr lang="en-US" dirty="0" smtClean="0"/>
              <a:t>Training Programs and Specialty-Specific Curricula</a:t>
            </a:r>
          </a:p>
          <a:p>
            <a:pPr lvl="1" eaLnBrk="1" hangingPunct="1">
              <a:lnSpc>
                <a:spcPct val="90000"/>
              </a:lnSpc>
              <a:buFont typeface="Wingdings" pitchFamily="2" charset="2"/>
              <a:buChar char="Ø"/>
              <a:defRPr/>
            </a:pPr>
            <a:r>
              <a:rPr lang="en-US" dirty="0" smtClean="0"/>
              <a:t>Awareness and Educational Materials</a:t>
            </a:r>
          </a:p>
          <a:p>
            <a:pPr lvl="1" eaLnBrk="1" hangingPunct="1">
              <a:lnSpc>
                <a:spcPct val="90000"/>
              </a:lnSpc>
              <a:buFont typeface="Wingdings" pitchFamily="2" charset="2"/>
              <a:buChar char="Ø"/>
              <a:defRPr/>
            </a:pPr>
            <a:r>
              <a:rPr lang="en-US" dirty="0" smtClean="0"/>
              <a:t>Current Research Findings on Intimate Partner Violence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defRPr/>
            </a:pPr>
            <a:r>
              <a:rPr lang="en-US" sz="4000" smtClean="0"/>
              <a:t>Challenges to Accurately </a:t>
            </a:r>
            <a:br>
              <a:rPr lang="en-US" sz="4000" smtClean="0"/>
            </a:br>
            <a:r>
              <a:rPr lang="en-US" sz="4000" smtClean="0"/>
              <a:t>Identifying and Diagnosing IPV</a:t>
            </a:r>
          </a:p>
        </p:txBody>
      </p:sp>
      <p:sp>
        <p:nvSpPr>
          <p:cNvPr id="239619" name="Rectangle 3"/>
          <p:cNvSpPr>
            <a:spLocks noGrp="1" noChangeArrowheads="1"/>
          </p:cNvSpPr>
          <p:nvPr>
            <p:ph type="body" sz="half" idx="1"/>
          </p:nvPr>
        </p:nvSpPr>
        <p:spPr>
          <a:xfrm>
            <a:off x="457200" y="1828800"/>
            <a:ext cx="7924800" cy="4495800"/>
          </a:xfrm>
        </p:spPr>
        <p:txBody>
          <a:bodyPr/>
          <a:lstStyle/>
          <a:p>
            <a:pPr eaLnBrk="1" hangingPunct="1">
              <a:lnSpc>
                <a:spcPct val="90000"/>
              </a:lnSpc>
              <a:defRPr/>
            </a:pPr>
            <a:r>
              <a:rPr lang="en-US" sz="2000" smtClean="0"/>
              <a:t>Chief complaints initially seem unrelated to IPV</a:t>
            </a:r>
          </a:p>
          <a:p>
            <a:pPr eaLnBrk="1" hangingPunct="1">
              <a:lnSpc>
                <a:spcPct val="90000"/>
              </a:lnSpc>
              <a:defRPr/>
            </a:pPr>
            <a:r>
              <a:rPr lang="en-US" sz="2000" smtClean="0"/>
              <a:t>Time</a:t>
            </a:r>
          </a:p>
          <a:p>
            <a:pPr eaLnBrk="1" hangingPunct="1">
              <a:lnSpc>
                <a:spcPct val="90000"/>
              </a:lnSpc>
              <a:defRPr/>
            </a:pPr>
            <a:r>
              <a:rPr lang="en-US" sz="2000" smtClean="0"/>
              <a:t>Limited resources</a:t>
            </a:r>
          </a:p>
          <a:p>
            <a:pPr eaLnBrk="1" hangingPunct="1">
              <a:lnSpc>
                <a:spcPct val="90000"/>
              </a:lnSpc>
              <a:defRPr/>
            </a:pPr>
            <a:r>
              <a:rPr lang="en-US" sz="2000" smtClean="0"/>
              <a:t>Provider may suspect, but be hesitant to ask </a:t>
            </a:r>
          </a:p>
          <a:p>
            <a:pPr lvl="1" eaLnBrk="1" hangingPunct="1">
              <a:lnSpc>
                <a:spcPct val="90000"/>
              </a:lnSpc>
              <a:defRPr/>
            </a:pPr>
            <a:r>
              <a:rPr lang="en-US" sz="1800" smtClean="0"/>
              <a:t>Don’t ask directly about cause of injury</a:t>
            </a:r>
          </a:p>
          <a:p>
            <a:pPr lvl="1" eaLnBrk="1" hangingPunct="1">
              <a:lnSpc>
                <a:spcPct val="90000"/>
              </a:lnSpc>
              <a:defRPr/>
            </a:pPr>
            <a:r>
              <a:rPr lang="en-US" sz="1800" smtClean="0"/>
              <a:t>Have too low/high suspicion index</a:t>
            </a:r>
          </a:p>
          <a:p>
            <a:pPr lvl="1" eaLnBrk="1" hangingPunct="1">
              <a:lnSpc>
                <a:spcPct val="90000"/>
              </a:lnSpc>
              <a:defRPr/>
            </a:pPr>
            <a:r>
              <a:rPr lang="en-US" sz="1800" smtClean="0"/>
              <a:t>Co-presentation of behavioral health/</a:t>
            </a:r>
          </a:p>
          <a:p>
            <a:pPr lvl="1" eaLnBrk="1" hangingPunct="1">
              <a:lnSpc>
                <a:spcPct val="90000"/>
              </a:lnSpc>
              <a:buFontTx/>
              <a:buNone/>
              <a:defRPr/>
            </a:pPr>
            <a:r>
              <a:rPr lang="en-US" sz="1800" smtClean="0"/>
              <a:t>	substance use </a:t>
            </a:r>
          </a:p>
          <a:p>
            <a:pPr eaLnBrk="1" hangingPunct="1">
              <a:lnSpc>
                <a:spcPct val="90000"/>
              </a:lnSpc>
              <a:defRPr/>
            </a:pPr>
            <a:r>
              <a:rPr lang="en-US" sz="2000" smtClean="0"/>
              <a:t>“Patient Resistance” to Problem</a:t>
            </a:r>
          </a:p>
          <a:p>
            <a:pPr lvl="1" eaLnBrk="1" hangingPunct="1">
              <a:lnSpc>
                <a:spcPct val="90000"/>
              </a:lnSpc>
              <a:defRPr/>
            </a:pPr>
            <a:r>
              <a:rPr lang="en-US" sz="1800" smtClean="0"/>
              <a:t>May provide inaccurate history</a:t>
            </a:r>
          </a:p>
          <a:p>
            <a:pPr lvl="1" eaLnBrk="1" hangingPunct="1">
              <a:lnSpc>
                <a:spcPct val="90000"/>
              </a:lnSpc>
              <a:defRPr/>
            </a:pPr>
            <a:r>
              <a:rPr lang="en-US" sz="1800" smtClean="0"/>
              <a:t>May have skewed perception of problem</a:t>
            </a:r>
          </a:p>
          <a:p>
            <a:pPr lvl="1" eaLnBrk="1" hangingPunct="1">
              <a:lnSpc>
                <a:spcPct val="90000"/>
              </a:lnSpc>
              <a:buFontTx/>
              <a:buNone/>
              <a:defRPr/>
            </a:pPr>
            <a:r>
              <a:rPr lang="en-US" sz="1800" smtClean="0"/>
              <a:t>	(may blame self and or minimize abuse)</a:t>
            </a:r>
          </a:p>
          <a:p>
            <a:pPr eaLnBrk="1" hangingPunct="1">
              <a:lnSpc>
                <a:spcPct val="90000"/>
              </a:lnSpc>
              <a:defRPr/>
            </a:pPr>
            <a:r>
              <a:rPr lang="en-US" sz="2000" smtClean="0"/>
              <a:t>No consensus about whether and/or what age it is okay to ask parent/caregiver about IPV when child is in room.  </a:t>
            </a:r>
          </a:p>
          <a:p>
            <a:pPr lvl="1" eaLnBrk="1" hangingPunct="1">
              <a:lnSpc>
                <a:spcPct val="90000"/>
              </a:lnSpc>
              <a:buFontTx/>
              <a:buNone/>
              <a:defRPr/>
            </a:pPr>
            <a:endParaRPr lang="en-US" sz="1800" smtClean="0"/>
          </a:p>
        </p:txBody>
      </p:sp>
      <p:pic>
        <p:nvPicPr>
          <p:cNvPr id="22532" name="Picture 4" descr="Ped2"/>
          <p:cNvPicPr>
            <a:picLocks noChangeAspect="1" noChangeArrowheads="1"/>
          </p:cNvPicPr>
          <p:nvPr/>
        </p:nvPicPr>
        <p:blipFill>
          <a:blip r:embed="rId3" cstate="print"/>
          <a:srcRect/>
          <a:stretch>
            <a:fillRect/>
          </a:stretch>
        </p:blipFill>
        <p:spPr bwMode="auto">
          <a:xfrm>
            <a:off x="6172200" y="1828800"/>
            <a:ext cx="2449513" cy="367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0" y="304800"/>
            <a:ext cx="6781800" cy="1371600"/>
          </a:xfrm>
        </p:spPr>
        <p:txBody>
          <a:bodyPr/>
          <a:lstStyle/>
          <a:p>
            <a:pPr eaLnBrk="1" hangingPunct="1">
              <a:defRPr/>
            </a:pPr>
            <a:r>
              <a:rPr lang="en-US" sz="4000" smtClean="0"/>
              <a:t>The Hospital Policy </a:t>
            </a:r>
            <a:br>
              <a:rPr lang="en-US" sz="4000" smtClean="0"/>
            </a:br>
            <a:r>
              <a:rPr lang="en-US" sz="4000" smtClean="0"/>
              <a:t>Analysis Project</a:t>
            </a:r>
          </a:p>
        </p:txBody>
      </p:sp>
      <p:sp>
        <p:nvSpPr>
          <p:cNvPr id="284675" name="Rectangle 3"/>
          <p:cNvSpPr>
            <a:spLocks noGrp="1" noChangeArrowheads="1"/>
          </p:cNvSpPr>
          <p:nvPr>
            <p:ph type="body" idx="1"/>
          </p:nvPr>
        </p:nvSpPr>
        <p:spPr>
          <a:xfrm>
            <a:off x="381000" y="1981200"/>
            <a:ext cx="8229600" cy="4495800"/>
          </a:xfrm>
        </p:spPr>
        <p:txBody>
          <a:bodyPr/>
          <a:lstStyle/>
          <a:p>
            <a:pPr eaLnBrk="1" hangingPunct="1">
              <a:lnSpc>
                <a:spcPct val="90000"/>
              </a:lnSpc>
              <a:buFontTx/>
              <a:buNone/>
              <a:defRPr/>
            </a:pPr>
            <a:r>
              <a:rPr lang="en-US" sz="2800" u="sng" smtClean="0"/>
              <a:t>Characteristics of Participating Hospitals</a:t>
            </a:r>
          </a:p>
          <a:p>
            <a:pPr eaLnBrk="1" hangingPunct="1">
              <a:lnSpc>
                <a:spcPct val="90000"/>
              </a:lnSpc>
              <a:defRPr/>
            </a:pPr>
            <a:r>
              <a:rPr lang="en-US" sz="2800" smtClean="0"/>
              <a:t>62 hospitals participated (RR=76.5%)</a:t>
            </a:r>
          </a:p>
          <a:p>
            <a:pPr eaLnBrk="1" hangingPunct="1">
              <a:lnSpc>
                <a:spcPct val="90000"/>
              </a:lnSpc>
              <a:defRPr/>
            </a:pPr>
            <a:r>
              <a:rPr lang="en-US" sz="2800" smtClean="0"/>
              <a:t>Distributed across the five health planning districts</a:t>
            </a:r>
          </a:p>
          <a:p>
            <a:pPr eaLnBrk="1" hangingPunct="1">
              <a:lnSpc>
                <a:spcPct val="90000"/>
              </a:lnSpc>
              <a:defRPr/>
            </a:pPr>
            <a:r>
              <a:rPr lang="en-US" sz="2800" smtClean="0"/>
              <a:t>Equally distributed in terms of bed size and average number of ED visits annually  </a:t>
            </a:r>
          </a:p>
          <a:p>
            <a:pPr eaLnBrk="1" hangingPunct="1">
              <a:lnSpc>
                <a:spcPct val="90000"/>
              </a:lnSpc>
              <a:defRPr/>
            </a:pPr>
            <a:r>
              <a:rPr lang="en-US" sz="2800" smtClean="0"/>
              <a:t>67% of study hospitals in a health system, compared to 61% of all Virginia hospitals</a:t>
            </a:r>
          </a:p>
          <a:p>
            <a:pPr eaLnBrk="1" hangingPunct="1">
              <a:lnSpc>
                <a:spcPct val="90000"/>
              </a:lnSpc>
              <a:defRPr/>
            </a:pPr>
            <a:r>
              <a:rPr lang="en-US" sz="2800" smtClean="0"/>
              <a:t>Type of ownership (public, private, government) of study hospitals representative of ownership distribution of all Virginia hospitals.  </a:t>
            </a:r>
          </a:p>
        </p:txBody>
      </p:sp>
      <p:pic>
        <p:nvPicPr>
          <p:cNvPr id="23556" name="Picture 4" descr="2120019"/>
          <p:cNvPicPr>
            <a:picLocks noChangeAspect="1" noChangeArrowheads="1"/>
          </p:cNvPicPr>
          <p:nvPr/>
        </p:nvPicPr>
        <p:blipFill>
          <a:blip r:embed="rId3" cstate="print"/>
          <a:srcRect/>
          <a:stretch>
            <a:fillRect/>
          </a:stretch>
        </p:blipFill>
        <p:spPr bwMode="auto">
          <a:xfrm>
            <a:off x="6400800" y="228600"/>
            <a:ext cx="2532063" cy="1701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304800" y="228600"/>
            <a:ext cx="8229600" cy="1143000"/>
          </a:xfrm>
        </p:spPr>
        <p:txBody>
          <a:bodyPr/>
          <a:lstStyle/>
          <a:p>
            <a:pPr eaLnBrk="1" hangingPunct="1">
              <a:defRPr/>
            </a:pPr>
            <a:r>
              <a:rPr lang="en-US" sz="4000" smtClean="0"/>
              <a:t>The Hospital Policy </a:t>
            </a:r>
            <a:br>
              <a:rPr lang="en-US" sz="4000" smtClean="0"/>
            </a:br>
            <a:r>
              <a:rPr lang="en-US" sz="4000" smtClean="0"/>
              <a:t>Analysis Project</a:t>
            </a:r>
          </a:p>
        </p:txBody>
      </p:sp>
      <p:sp>
        <p:nvSpPr>
          <p:cNvPr id="285699" name="Rectangle 3"/>
          <p:cNvSpPr>
            <a:spLocks noGrp="1" noChangeArrowheads="1"/>
          </p:cNvSpPr>
          <p:nvPr>
            <p:ph type="body" idx="1"/>
          </p:nvPr>
        </p:nvSpPr>
        <p:spPr>
          <a:xfrm>
            <a:off x="381000" y="1981200"/>
            <a:ext cx="8763000" cy="4876800"/>
          </a:xfrm>
        </p:spPr>
        <p:txBody>
          <a:bodyPr/>
          <a:lstStyle/>
          <a:p>
            <a:pPr eaLnBrk="1" hangingPunct="1">
              <a:lnSpc>
                <a:spcPct val="80000"/>
              </a:lnSpc>
              <a:buFontTx/>
              <a:buNone/>
              <a:defRPr/>
            </a:pPr>
            <a:r>
              <a:rPr lang="en-US" sz="2800" u="sng" smtClean="0"/>
              <a:t>Key Findings</a:t>
            </a:r>
          </a:p>
          <a:p>
            <a:pPr eaLnBrk="1" hangingPunct="1">
              <a:lnSpc>
                <a:spcPct val="80000"/>
              </a:lnSpc>
              <a:defRPr/>
            </a:pPr>
            <a:r>
              <a:rPr lang="en-US" sz="2400" smtClean="0"/>
              <a:t>Only 24.6% of participating hospitals had a ‘stand-alone’ policy on IPV.  </a:t>
            </a:r>
          </a:p>
          <a:p>
            <a:pPr eaLnBrk="1" hangingPunct="1">
              <a:lnSpc>
                <a:spcPct val="80000"/>
              </a:lnSpc>
              <a:defRPr/>
            </a:pPr>
            <a:r>
              <a:rPr lang="en-US" sz="2400" smtClean="0"/>
              <a:t>36.1% did not provide any definition of IPV or DV anywhere in the policy.  </a:t>
            </a:r>
          </a:p>
          <a:p>
            <a:pPr eaLnBrk="1" hangingPunct="1">
              <a:lnSpc>
                <a:spcPct val="80000"/>
              </a:lnSpc>
              <a:defRPr/>
            </a:pPr>
            <a:r>
              <a:rPr lang="en-US" sz="2400" smtClean="0"/>
              <a:t>Only 2.4% referenced JCAHO standards on abuse.</a:t>
            </a:r>
          </a:p>
          <a:p>
            <a:pPr eaLnBrk="1" hangingPunct="1">
              <a:lnSpc>
                <a:spcPct val="80000"/>
              </a:lnSpc>
              <a:defRPr/>
            </a:pPr>
            <a:r>
              <a:rPr lang="en-US" sz="2400" smtClean="0"/>
              <a:t>Reporting requirements regarding IPV were unclearly or incorrectly stated in 59% of the policies that we reviewed.</a:t>
            </a:r>
          </a:p>
          <a:p>
            <a:pPr eaLnBrk="1" hangingPunct="1">
              <a:lnSpc>
                <a:spcPct val="80000"/>
              </a:lnSpc>
              <a:defRPr/>
            </a:pPr>
            <a:r>
              <a:rPr lang="en-US" sz="2400" smtClean="0"/>
              <a:t>Referral sources with phone numbers were provided in 49.2% of the policies, but only 13.1% included a written safety plan.</a:t>
            </a:r>
          </a:p>
          <a:p>
            <a:pPr eaLnBrk="1" hangingPunct="1">
              <a:lnSpc>
                <a:spcPct val="80000"/>
              </a:lnSpc>
              <a:defRPr/>
            </a:pPr>
            <a:r>
              <a:rPr lang="en-US" sz="2400" smtClean="0"/>
              <a:t>37.7% made mention of requiring staff training/education on IPV, but only 1.6% discussed how to address employees affected by IPV and only 6.6% discussed related security issues (e.g. what to do if an abuser is on-site)</a:t>
            </a:r>
          </a:p>
          <a:p>
            <a:pPr eaLnBrk="1" hangingPunct="1">
              <a:lnSpc>
                <a:spcPct val="80000"/>
              </a:lnSpc>
              <a:buFontTx/>
              <a:buNone/>
              <a:defRPr/>
            </a:pPr>
            <a:endParaRPr lang="en-US" sz="2400" smtClean="0"/>
          </a:p>
        </p:txBody>
      </p:sp>
      <p:pic>
        <p:nvPicPr>
          <p:cNvPr id="24580" name="Picture 4" descr="PS012021"/>
          <p:cNvPicPr>
            <a:picLocks noChangeAspect="1" noChangeArrowheads="1"/>
          </p:cNvPicPr>
          <p:nvPr/>
        </p:nvPicPr>
        <p:blipFill>
          <a:blip r:embed="rId3" cstate="print"/>
          <a:srcRect/>
          <a:stretch>
            <a:fillRect/>
          </a:stretch>
        </p:blipFill>
        <p:spPr bwMode="auto">
          <a:xfrm>
            <a:off x="6731000" y="228600"/>
            <a:ext cx="2413000" cy="216693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sz="4000" smtClean="0"/>
              <a:t>Challenges to Accurately </a:t>
            </a:r>
            <a:br>
              <a:rPr lang="en-US" sz="4000" smtClean="0"/>
            </a:br>
            <a:r>
              <a:rPr lang="en-US" sz="4000" smtClean="0"/>
              <a:t>Identifying and Diagnosing IPV</a:t>
            </a:r>
          </a:p>
        </p:txBody>
      </p:sp>
      <p:sp>
        <p:nvSpPr>
          <p:cNvPr id="116739" name="Rectangle 3"/>
          <p:cNvSpPr>
            <a:spLocks noGrp="1" noChangeArrowheads="1"/>
          </p:cNvSpPr>
          <p:nvPr>
            <p:ph type="body" sz="half" idx="1"/>
          </p:nvPr>
        </p:nvSpPr>
        <p:spPr>
          <a:xfrm>
            <a:off x="457200" y="1828800"/>
            <a:ext cx="7924800" cy="4495800"/>
          </a:xfrm>
        </p:spPr>
        <p:txBody>
          <a:bodyPr/>
          <a:lstStyle/>
          <a:p>
            <a:pPr eaLnBrk="1" hangingPunct="1">
              <a:lnSpc>
                <a:spcPct val="90000"/>
              </a:lnSpc>
              <a:defRPr/>
            </a:pPr>
            <a:r>
              <a:rPr lang="en-US" sz="2400" smtClean="0"/>
              <a:t>Chief complaints initially seem unrelated to IPV</a:t>
            </a:r>
          </a:p>
          <a:p>
            <a:pPr eaLnBrk="1" hangingPunct="1">
              <a:lnSpc>
                <a:spcPct val="90000"/>
              </a:lnSpc>
              <a:defRPr/>
            </a:pPr>
            <a:r>
              <a:rPr lang="en-US" sz="2400" smtClean="0"/>
              <a:t>Time</a:t>
            </a:r>
          </a:p>
          <a:p>
            <a:pPr eaLnBrk="1" hangingPunct="1">
              <a:lnSpc>
                <a:spcPct val="90000"/>
              </a:lnSpc>
              <a:defRPr/>
            </a:pPr>
            <a:r>
              <a:rPr lang="en-US" sz="2400" smtClean="0"/>
              <a:t>Limited resources</a:t>
            </a:r>
          </a:p>
          <a:p>
            <a:pPr eaLnBrk="1" hangingPunct="1">
              <a:lnSpc>
                <a:spcPct val="90000"/>
              </a:lnSpc>
              <a:defRPr/>
            </a:pPr>
            <a:r>
              <a:rPr lang="en-US" sz="2400" smtClean="0"/>
              <a:t>Provider may suspect, but be hesitant to ask </a:t>
            </a:r>
          </a:p>
          <a:p>
            <a:pPr lvl="1" eaLnBrk="1" hangingPunct="1">
              <a:lnSpc>
                <a:spcPct val="90000"/>
              </a:lnSpc>
              <a:defRPr/>
            </a:pPr>
            <a:r>
              <a:rPr lang="en-US" sz="2000" smtClean="0"/>
              <a:t>Don’t ask directly about cause of injury</a:t>
            </a:r>
          </a:p>
          <a:p>
            <a:pPr lvl="1" eaLnBrk="1" hangingPunct="1">
              <a:lnSpc>
                <a:spcPct val="90000"/>
              </a:lnSpc>
              <a:defRPr/>
            </a:pPr>
            <a:r>
              <a:rPr lang="en-US" sz="2000" smtClean="0"/>
              <a:t>Have too low/high suspicion index</a:t>
            </a:r>
          </a:p>
          <a:p>
            <a:pPr lvl="1" eaLnBrk="1" hangingPunct="1">
              <a:lnSpc>
                <a:spcPct val="90000"/>
              </a:lnSpc>
              <a:defRPr/>
            </a:pPr>
            <a:r>
              <a:rPr lang="en-US" sz="2000" smtClean="0"/>
              <a:t>Co-presentation of behavioral health/</a:t>
            </a:r>
          </a:p>
          <a:p>
            <a:pPr lvl="1" eaLnBrk="1" hangingPunct="1">
              <a:lnSpc>
                <a:spcPct val="90000"/>
              </a:lnSpc>
              <a:buFontTx/>
              <a:buNone/>
              <a:defRPr/>
            </a:pPr>
            <a:r>
              <a:rPr lang="en-US" sz="2000" smtClean="0"/>
              <a:t>	substance use </a:t>
            </a:r>
          </a:p>
          <a:p>
            <a:pPr eaLnBrk="1" hangingPunct="1">
              <a:lnSpc>
                <a:spcPct val="90000"/>
              </a:lnSpc>
              <a:defRPr/>
            </a:pPr>
            <a:r>
              <a:rPr lang="en-US" sz="2400" smtClean="0"/>
              <a:t>“Patient Resistance” to Problem</a:t>
            </a:r>
          </a:p>
          <a:p>
            <a:pPr lvl="1" eaLnBrk="1" hangingPunct="1">
              <a:lnSpc>
                <a:spcPct val="90000"/>
              </a:lnSpc>
              <a:defRPr/>
            </a:pPr>
            <a:r>
              <a:rPr lang="en-US" sz="2000" smtClean="0"/>
              <a:t>May provide inaccurate history</a:t>
            </a:r>
          </a:p>
          <a:p>
            <a:pPr lvl="1" eaLnBrk="1" hangingPunct="1">
              <a:lnSpc>
                <a:spcPct val="90000"/>
              </a:lnSpc>
              <a:defRPr/>
            </a:pPr>
            <a:r>
              <a:rPr lang="en-US" sz="2000" smtClean="0"/>
              <a:t>May have skewed perception of problem</a:t>
            </a:r>
          </a:p>
          <a:p>
            <a:pPr lvl="1" eaLnBrk="1" hangingPunct="1">
              <a:lnSpc>
                <a:spcPct val="90000"/>
              </a:lnSpc>
              <a:buFontTx/>
              <a:buNone/>
              <a:defRPr/>
            </a:pPr>
            <a:r>
              <a:rPr lang="en-US" sz="2000" smtClean="0"/>
              <a:t>	(may blame self and or minimize abuse)</a:t>
            </a:r>
          </a:p>
        </p:txBody>
      </p:sp>
      <p:pic>
        <p:nvPicPr>
          <p:cNvPr id="25604" name="Picture 11" descr="4505998-1801x2700"/>
          <p:cNvPicPr>
            <a:picLocks noChangeAspect="1" noChangeArrowheads="1"/>
          </p:cNvPicPr>
          <p:nvPr>
            <p:ph sz="half" idx="2"/>
          </p:nvPr>
        </p:nvPicPr>
        <p:blipFill>
          <a:blip r:embed="rId3" cstate="print"/>
          <a:srcRect/>
          <a:stretch>
            <a:fillRect/>
          </a:stretch>
        </p:blipFill>
        <p:spPr>
          <a:xfrm>
            <a:off x="5789613" y="3657600"/>
            <a:ext cx="3354387" cy="2238375"/>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smtClean="0"/>
              <a:t>How Do I Begin?</a:t>
            </a:r>
          </a:p>
        </p:txBody>
      </p:sp>
      <p:sp>
        <p:nvSpPr>
          <p:cNvPr id="119811" name="Rectangle 3"/>
          <p:cNvSpPr>
            <a:spLocks noGrp="1" noChangeArrowheads="1"/>
          </p:cNvSpPr>
          <p:nvPr>
            <p:ph type="body" idx="1"/>
          </p:nvPr>
        </p:nvSpPr>
        <p:spPr>
          <a:xfrm>
            <a:off x="457200" y="1981200"/>
            <a:ext cx="8229600" cy="4495800"/>
          </a:xfrm>
        </p:spPr>
        <p:txBody>
          <a:bodyPr/>
          <a:lstStyle/>
          <a:p>
            <a:pPr eaLnBrk="1" hangingPunct="1">
              <a:defRPr/>
            </a:pPr>
            <a:r>
              <a:rPr lang="en-US" smtClean="0"/>
              <a:t>Add printed materials to the </a:t>
            </a:r>
          </a:p>
          <a:p>
            <a:pPr eaLnBrk="1" hangingPunct="1">
              <a:buFontTx/>
              <a:buNone/>
              <a:defRPr/>
            </a:pPr>
            <a:r>
              <a:rPr lang="en-US" smtClean="0"/>
              <a:t>	office/clinic environment</a:t>
            </a:r>
          </a:p>
          <a:p>
            <a:pPr eaLnBrk="1" hangingPunct="1">
              <a:defRPr/>
            </a:pPr>
            <a:r>
              <a:rPr lang="en-US" smtClean="0"/>
              <a:t>Make screening part of your routine</a:t>
            </a:r>
          </a:p>
          <a:p>
            <a:pPr lvl="1" eaLnBrk="1" hangingPunct="1">
              <a:defRPr/>
            </a:pPr>
            <a:r>
              <a:rPr lang="en-US" smtClean="0"/>
              <a:t>Include prompts/forms in chart</a:t>
            </a:r>
          </a:p>
          <a:p>
            <a:pPr lvl="1" eaLnBrk="1" hangingPunct="1">
              <a:defRPr/>
            </a:pPr>
            <a:r>
              <a:rPr lang="en-US" smtClean="0"/>
              <a:t>Include questions about IPV in health surveys/hx</a:t>
            </a:r>
          </a:p>
          <a:p>
            <a:pPr eaLnBrk="1" hangingPunct="1">
              <a:defRPr/>
            </a:pPr>
            <a:r>
              <a:rPr lang="en-US" smtClean="0"/>
              <a:t>Frame screening questions so that they make patients comfortable</a:t>
            </a:r>
          </a:p>
          <a:p>
            <a:pPr eaLnBrk="1" hangingPunct="1">
              <a:defRPr/>
            </a:pPr>
            <a:r>
              <a:rPr lang="en-US" smtClean="0"/>
              <a:t>Utilize RADAR methodology</a:t>
            </a:r>
          </a:p>
        </p:txBody>
      </p:sp>
      <p:pic>
        <p:nvPicPr>
          <p:cNvPr id="26628" name="Picture 8" descr="illwoman2"/>
          <p:cNvPicPr>
            <a:picLocks noChangeAspect="1" noChangeArrowheads="1"/>
          </p:cNvPicPr>
          <p:nvPr/>
        </p:nvPicPr>
        <p:blipFill>
          <a:blip r:embed="rId2" cstate="print"/>
          <a:srcRect/>
          <a:stretch>
            <a:fillRect/>
          </a:stretch>
        </p:blipFill>
        <p:spPr bwMode="auto">
          <a:xfrm>
            <a:off x="6019800" y="1295400"/>
            <a:ext cx="2879725" cy="191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0"/>
            <a:ext cx="8229600" cy="1143000"/>
          </a:xfrm>
        </p:spPr>
        <p:txBody>
          <a:bodyPr/>
          <a:lstStyle/>
          <a:p>
            <a:pPr eaLnBrk="1" hangingPunct="1">
              <a:defRPr/>
            </a:pPr>
            <a:r>
              <a:rPr lang="en-US" smtClean="0"/>
              <a:t>Management of Patient Care</a:t>
            </a:r>
          </a:p>
        </p:txBody>
      </p:sp>
      <p:sp>
        <p:nvSpPr>
          <p:cNvPr id="120835" name="Rectangle 3"/>
          <p:cNvSpPr>
            <a:spLocks noGrp="1" noChangeArrowheads="1"/>
          </p:cNvSpPr>
          <p:nvPr>
            <p:ph type="body" idx="1"/>
          </p:nvPr>
        </p:nvSpPr>
        <p:spPr>
          <a:xfrm>
            <a:off x="457200" y="1676400"/>
            <a:ext cx="8229600" cy="4953000"/>
          </a:xfrm>
        </p:spPr>
        <p:txBody>
          <a:bodyPr/>
          <a:lstStyle/>
          <a:p>
            <a:pPr algn="ctr" eaLnBrk="1" hangingPunct="1">
              <a:lnSpc>
                <a:spcPct val="80000"/>
              </a:lnSpc>
              <a:buFontTx/>
              <a:buNone/>
              <a:defRPr/>
            </a:pPr>
            <a:r>
              <a:rPr lang="en-US" sz="3600" b="1" u="sng" smtClean="0"/>
              <a:t>Use your</a:t>
            </a:r>
            <a:r>
              <a:rPr lang="en-US" sz="2800" b="1" u="sng" smtClean="0"/>
              <a:t> </a:t>
            </a:r>
            <a:r>
              <a:rPr lang="en-US" sz="4400" b="1" u="sng" smtClean="0">
                <a:solidFill>
                  <a:srgbClr val="6699FF"/>
                </a:solidFill>
                <a:effectLst>
                  <a:outerShdw blurRad="38100" dist="38100" dir="2700000" algn="tl">
                    <a:srgbClr val="000000"/>
                  </a:outerShdw>
                </a:effectLst>
              </a:rPr>
              <a:t>RADAR</a:t>
            </a:r>
            <a:endParaRPr lang="en-US" sz="3600" b="1" u="sng"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R</a:t>
            </a:r>
            <a:r>
              <a:rPr lang="en-US" sz="4000" smtClean="0">
                <a:solidFill>
                  <a:srgbClr val="6699FF"/>
                </a:solidFill>
                <a:effectLst>
                  <a:outerShdw blurRad="38100" dist="38100" dir="2700000" algn="tl">
                    <a:srgbClr val="000000"/>
                  </a:outerShdw>
                </a:effectLst>
              </a:rPr>
              <a:t>outinely inquire about violence</a:t>
            </a:r>
            <a:endParaRPr lang="en-US" sz="4400"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sk direct questions</a:t>
            </a:r>
          </a:p>
          <a:p>
            <a:pPr eaLnBrk="1" hangingPunct="1">
              <a:lnSpc>
                <a:spcPct val="80000"/>
              </a:lnSpc>
              <a:buFontTx/>
              <a:buNone/>
              <a:defRPr/>
            </a:pPr>
            <a:r>
              <a:rPr lang="en-US" sz="4400" smtClean="0"/>
              <a:t>	D</a:t>
            </a:r>
            <a:r>
              <a:rPr lang="en-US" sz="4400" smtClean="0">
                <a:solidFill>
                  <a:srgbClr val="6699FF"/>
                </a:solidFill>
                <a:effectLst>
                  <a:outerShdw blurRad="38100" dist="38100" dir="2700000" algn="tl">
                    <a:srgbClr val="000000"/>
                  </a:outerShdw>
                </a:effectLst>
              </a:rPr>
              <a:t>ocument findings</a:t>
            </a: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ssess safety</a:t>
            </a:r>
          </a:p>
          <a:p>
            <a:pPr eaLnBrk="1" hangingPunct="1">
              <a:lnSpc>
                <a:spcPct val="80000"/>
              </a:lnSpc>
              <a:buFontTx/>
              <a:buNone/>
              <a:defRPr/>
            </a:pPr>
            <a:r>
              <a:rPr lang="en-US" sz="4400" smtClean="0"/>
              <a:t>	R</a:t>
            </a:r>
            <a:r>
              <a:rPr lang="en-US" sz="4400" smtClean="0">
                <a:solidFill>
                  <a:srgbClr val="6699FF"/>
                </a:solidFill>
                <a:effectLst>
                  <a:outerShdw blurRad="38100" dist="38100" dir="2700000" algn="tl">
                    <a:srgbClr val="000000"/>
                  </a:outerShdw>
                </a:effectLst>
              </a:rPr>
              <a:t>eview options and referrals</a:t>
            </a:r>
          </a:p>
          <a:p>
            <a:pPr eaLnBrk="1" hangingPunct="1">
              <a:lnSpc>
                <a:spcPct val="80000"/>
              </a:lnSpc>
              <a:defRPr/>
            </a:pPr>
            <a:endParaRPr lang="en-US" sz="1600" smtClean="0"/>
          </a:p>
          <a:p>
            <a:pPr eaLnBrk="1" hangingPunct="1">
              <a:lnSpc>
                <a:spcPct val="80000"/>
              </a:lnSpc>
              <a:defRPr/>
            </a:pPr>
            <a:endParaRPr lang="en-US" sz="1600" smtClean="0"/>
          </a:p>
          <a:p>
            <a:pPr lvl="1" eaLnBrk="1" hangingPunct="1">
              <a:lnSpc>
                <a:spcPct val="80000"/>
              </a:lnSpc>
              <a:defRPr/>
            </a:pPr>
            <a:r>
              <a:rPr lang="en-US" sz="1400" smtClean="0"/>
              <a:t>RADAR action steps developed by the Massachusetts Medical Society, </a:t>
            </a:r>
            <a:r>
              <a:rPr lang="en-US" sz="1400" smtClean="0">
                <a:cs typeface="Times New Roman" pitchFamily="18" charset="0"/>
              </a:rPr>
              <a:t>©1997, 2004.  Adapted with permission</a:t>
            </a:r>
          </a:p>
          <a:p>
            <a:pPr eaLnBrk="1" hangingPunct="1">
              <a:lnSpc>
                <a:spcPct val="80000"/>
              </a:lnSpc>
              <a:buFontTx/>
              <a:buNone/>
              <a:defRPr/>
            </a:pPr>
            <a:endParaRPr lang="en-US" sz="4400" smtClean="0">
              <a:solidFill>
                <a:srgbClr val="6699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eaLnBrk="1" hangingPunct="1">
              <a:defRPr/>
            </a:pPr>
            <a:r>
              <a:rPr lang="en-US" smtClean="0"/>
              <a:t>Routinely Inquire About Violence</a:t>
            </a:r>
          </a:p>
        </p:txBody>
      </p:sp>
      <p:sp>
        <p:nvSpPr>
          <p:cNvPr id="241667" name="Rectangle 3"/>
          <p:cNvSpPr>
            <a:spLocks noGrp="1" noChangeArrowheads="1"/>
          </p:cNvSpPr>
          <p:nvPr>
            <p:ph type="body" sz="half" idx="1"/>
          </p:nvPr>
        </p:nvSpPr>
        <p:spPr>
          <a:xfrm>
            <a:off x="304800" y="1371600"/>
            <a:ext cx="6934200" cy="5257800"/>
          </a:xfrm>
        </p:spPr>
        <p:txBody>
          <a:bodyPr/>
          <a:lstStyle/>
          <a:p>
            <a:pPr eaLnBrk="1" hangingPunct="1">
              <a:defRPr/>
            </a:pPr>
            <a:endParaRPr lang="en-US" sz="1600" smtClean="0"/>
          </a:p>
          <a:p>
            <a:pPr eaLnBrk="1" hangingPunct="1">
              <a:defRPr/>
            </a:pPr>
            <a:r>
              <a:rPr lang="en-US" sz="2800" smtClean="0"/>
              <a:t>Ask even if physical indicators are absent</a:t>
            </a:r>
          </a:p>
          <a:p>
            <a:pPr eaLnBrk="1" hangingPunct="1">
              <a:defRPr/>
            </a:pPr>
            <a:r>
              <a:rPr lang="en-US" sz="2800" smtClean="0"/>
              <a:t>Use private setting/space</a:t>
            </a:r>
          </a:p>
          <a:p>
            <a:pPr eaLnBrk="1" hangingPunct="1">
              <a:defRPr/>
            </a:pPr>
            <a:r>
              <a:rPr lang="en-US" sz="2800" smtClean="0"/>
              <a:t>Add in with other routine inquires </a:t>
            </a:r>
          </a:p>
          <a:p>
            <a:pPr lvl="1" eaLnBrk="1" hangingPunct="1">
              <a:defRPr/>
            </a:pPr>
            <a:r>
              <a:rPr lang="en-US" sz="2400" smtClean="0"/>
              <a:t>Weapons in home, child passenger safety, nutrition, violence</a:t>
            </a:r>
          </a:p>
          <a:p>
            <a:pPr eaLnBrk="1" hangingPunct="1">
              <a:defRPr/>
            </a:pPr>
            <a:r>
              <a:rPr lang="en-US" sz="2800" smtClean="0"/>
              <a:t>Use framing statements</a:t>
            </a:r>
          </a:p>
          <a:p>
            <a:pPr lvl="1" eaLnBrk="1" hangingPunct="1">
              <a:defRPr/>
            </a:pPr>
            <a:r>
              <a:rPr lang="en-US" sz="2400" smtClean="0"/>
              <a:t>“Because violence is common in many people’s lives, I’ve begun to ask all my patients about it.”</a:t>
            </a:r>
          </a:p>
          <a:p>
            <a:pPr lvl="1" eaLnBrk="1" hangingPunct="1">
              <a:defRPr/>
            </a:pPr>
            <a:r>
              <a:rPr lang="en-US" sz="2400" smtClean="0"/>
              <a:t>(For teens) “Many teens your age experience physical and sexual violence, so I ask all of my patients about it.”</a:t>
            </a:r>
          </a:p>
          <a:p>
            <a:pPr eaLnBrk="1" hangingPunct="1">
              <a:buFontTx/>
              <a:buNone/>
              <a:defRPr/>
            </a:pPr>
            <a:endParaRPr lang="en-US" sz="2800" smtClean="0"/>
          </a:p>
          <a:p>
            <a:pPr eaLnBrk="1" hangingPunct="1">
              <a:defRPr/>
            </a:pPr>
            <a:endParaRPr lang="en-US" sz="1600" smtClean="0"/>
          </a:p>
        </p:txBody>
      </p:sp>
      <p:pic>
        <p:nvPicPr>
          <p:cNvPr id="28676" name="Picture 4" descr="teen1"/>
          <p:cNvPicPr>
            <a:picLocks noChangeAspect="1" noChangeArrowheads="1"/>
          </p:cNvPicPr>
          <p:nvPr/>
        </p:nvPicPr>
        <p:blipFill>
          <a:blip r:embed="rId2" cstate="print"/>
          <a:srcRect/>
          <a:stretch>
            <a:fillRect/>
          </a:stretch>
        </p:blipFill>
        <p:spPr bwMode="auto">
          <a:xfrm>
            <a:off x="6858000" y="1828800"/>
            <a:ext cx="1984375" cy="2957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smtClean="0"/>
              <a:t>ASK DIRECT QUESTIONS</a:t>
            </a:r>
          </a:p>
        </p:txBody>
      </p:sp>
      <p:sp>
        <p:nvSpPr>
          <p:cNvPr id="122883" name="Rectangle 3"/>
          <p:cNvSpPr>
            <a:spLocks noGrp="1" noChangeArrowheads="1"/>
          </p:cNvSpPr>
          <p:nvPr>
            <p:ph type="body" sz="half" idx="1"/>
          </p:nvPr>
        </p:nvSpPr>
        <p:spPr>
          <a:xfrm>
            <a:off x="457200" y="1600200"/>
            <a:ext cx="5105400" cy="4724400"/>
          </a:xfrm>
        </p:spPr>
        <p:txBody>
          <a:bodyPr/>
          <a:lstStyle/>
          <a:p>
            <a:pPr eaLnBrk="1" hangingPunct="1">
              <a:defRPr/>
            </a:pPr>
            <a:r>
              <a:rPr lang="en-US" sz="2800" dirty="0" smtClean="0"/>
              <a:t>Validate and be non-judgmental</a:t>
            </a:r>
          </a:p>
          <a:p>
            <a:pPr eaLnBrk="1" hangingPunct="1">
              <a:defRPr/>
            </a:pPr>
            <a:r>
              <a:rPr lang="en-US" sz="2800" dirty="0" smtClean="0"/>
              <a:t>Use culturally/linguistically appropriate language</a:t>
            </a:r>
          </a:p>
          <a:p>
            <a:pPr eaLnBrk="1" hangingPunct="1">
              <a:defRPr/>
            </a:pPr>
            <a:r>
              <a:rPr lang="en-US" sz="2800" dirty="0" smtClean="0"/>
              <a:t>Examples:</a:t>
            </a:r>
          </a:p>
          <a:p>
            <a:pPr lvl="1" eaLnBrk="1" hangingPunct="1">
              <a:defRPr/>
            </a:pPr>
            <a:r>
              <a:rPr lang="en-US" sz="2400" dirty="0" smtClean="0"/>
              <a:t>“Do you ever feel afraid of your partner?”</a:t>
            </a:r>
          </a:p>
          <a:p>
            <a:pPr lvl="1" eaLnBrk="1" hangingPunct="1">
              <a:defRPr/>
            </a:pPr>
            <a:r>
              <a:rPr lang="en-US" sz="2400" dirty="0" smtClean="0"/>
              <a:t>“Are you in a relationship with a person who physically hurts or threatens you?”</a:t>
            </a:r>
          </a:p>
          <a:p>
            <a:pPr lvl="1" eaLnBrk="1" hangingPunct="1">
              <a:defRPr/>
            </a:pPr>
            <a:r>
              <a:rPr lang="en-US" sz="2400" dirty="0" smtClean="0"/>
              <a:t>“Is it safe for you to go home?”</a:t>
            </a:r>
          </a:p>
        </p:txBody>
      </p:sp>
      <p:pic>
        <p:nvPicPr>
          <p:cNvPr id="29700" name="Picture 6" descr="4891477-2712x1804"/>
          <p:cNvPicPr>
            <a:picLocks noChangeAspect="1" noChangeArrowheads="1"/>
          </p:cNvPicPr>
          <p:nvPr>
            <p:ph sz="half" idx="2"/>
          </p:nvPr>
        </p:nvPicPr>
        <p:blipFill>
          <a:blip r:embed="rId3" cstate="print"/>
          <a:srcRect/>
          <a:stretch>
            <a:fillRect/>
          </a:stretch>
        </p:blipFill>
        <p:spPr>
          <a:xfrm>
            <a:off x="6019800" y="1676400"/>
            <a:ext cx="2751138" cy="4135438"/>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0"/>
            <a:ext cx="8229600" cy="1112838"/>
          </a:xfrm>
        </p:spPr>
        <p:txBody>
          <a:bodyPr/>
          <a:lstStyle/>
          <a:p>
            <a:pPr eaLnBrk="1" hangingPunct="1">
              <a:defRPr/>
            </a:pPr>
            <a:r>
              <a:rPr lang="en-US" smtClean="0"/>
              <a:t>Document Findings</a:t>
            </a:r>
          </a:p>
        </p:txBody>
      </p:sp>
      <p:sp>
        <p:nvSpPr>
          <p:cNvPr id="123907" name="Rectangle 3"/>
          <p:cNvSpPr>
            <a:spLocks noGrp="1" noChangeArrowheads="1"/>
          </p:cNvSpPr>
          <p:nvPr>
            <p:ph type="body" idx="1"/>
          </p:nvPr>
        </p:nvSpPr>
        <p:spPr>
          <a:xfrm>
            <a:off x="533400" y="1752600"/>
            <a:ext cx="8610600" cy="5257800"/>
          </a:xfrm>
        </p:spPr>
        <p:txBody>
          <a:bodyPr/>
          <a:lstStyle/>
          <a:p>
            <a:pPr eaLnBrk="1" hangingPunct="1">
              <a:lnSpc>
                <a:spcPct val="80000"/>
              </a:lnSpc>
              <a:buFontTx/>
              <a:buNone/>
              <a:defRPr/>
            </a:pPr>
            <a:endParaRPr lang="en-US" sz="2400" smtClean="0"/>
          </a:p>
          <a:p>
            <a:pPr eaLnBrk="1" hangingPunct="1">
              <a:lnSpc>
                <a:spcPct val="80000"/>
              </a:lnSpc>
              <a:defRPr/>
            </a:pPr>
            <a:endParaRPr lang="en-US" sz="2400" smtClean="0"/>
          </a:p>
          <a:p>
            <a:pPr eaLnBrk="1" hangingPunct="1">
              <a:lnSpc>
                <a:spcPct val="80000"/>
              </a:lnSpc>
              <a:defRPr/>
            </a:pPr>
            <a:r>
              <a:rPr lang="en-US" sz="2400" smtClean="0"/>
              <a:t>Include:</a:t>
            </a:r>
          </a:p>
          <a:p>
            <a:pPr lvl="1" eaLnBrk="1" hangingPunct="1">
              <a:lnSpc>
                <a:spcPct val="80000"/>
              </a:lnSpc>
              <a:defRPr/>
            </a:pPr>
            <a:r>
              <a:rPr lang="en-US" sz="2000" smtClean="0"/>
              <a:t>Patient’s statements about incident, relationship, injuries</a:t>
            </a:r>
          </a:p>
          <a:p>
            <a:pPr lvl="1" eaLnBrk="1" hangingPunct="1">
              <a:lnSpc>
                <a:spcPct val="80000"/>
              </a:lnSpc>
              <a:defRPr/>
            </a:pPr>
            <a:r>
              <a:rPr lang="en-US" sz="2000" smtClean="0"/>
              <a:t>Relevant history </a:t>
            </a:r>
          </a:p>
          <a:p>
            <a:pPr lvl="1" eaLnBrk="1" hangingPunct="1">
              <a:lnSpc>
                <a:spcPct val="80000"/>
              </a:lnSpc>
              <a:defRPr/>
            </a:pPr>
            <a:r>
              <a:rPr lang="en-US" sz="2000" smtClean="0"/>
              <a:t>Results of physical examination</a:t>
            </a:r>
          </a:p>
          <a:p>
            <a:pPr lvl="1" eaLnBrk="1" hangingPunct="1">
              <a:lnSpc>
                <a:spcPct val="80000"/>
              </a:lnSpc>
              <a:defRPr/>
            </a:pPr>
            <a:r>
              <a:rPr lang="en-US" sz="2000" smtClean="0"/>
              <a:t>Laboratory and other diagnostic procedures</a:t>
            </a:r>
          </a:p>
          <a:p>
            <a:pPr lvl="1" eaLnBrk="1" hangingPunct="1">
              <a:lnSpc>
                <a:spcPct val="80000"/>
              </a:lnSpc>
              <a:defRPr/>
            </a:pPr>
            <a:r>
              <a:rPr lang="en-US" sz="2000" smtClean="0"/>
              <a:t>Results of health and safety assessments, interventions, and referrals</a:t>
            </a:r>
          </a:p>
          <a:p>
            <a:pPr eaLnBrk="1" hangingPunct="1">
              <a:lnSpc>
                <a:spcPct val="80000"/>
              </a:lnSpc>
              <a:defRPr/>
            </a:pPr>
            <a:r>
              <a:rPr lang="en-US" sz="2400" smtClean="0"/>
              <a:t>Use body diagram</a:t>
            </a:r>
          </a:p>
          <a:p>
            <a:pPr eaLnBrk="1" hangingPunct="1">
              <a:lnSpc>
                <a:spcPct val="80000"/>
              </a:lnSpc>
              <a:defRPr/>
            </a:pPr>
            <a:r>
              <a:rPr lang="en-US" sz="2400" smtClean="0"/>
              <a:t>File reports when required by law</a:t>
            </a:r>
          </a:p>
          <a:p>
            <a:pPr eaLnBrk="1" hangingPunct="1">
              <a:lnSpc>
                <a:spcPct val="80000"/>
              </a:lnSpc>
              <a:buFontTx/>
              <a:buNone/>
              <a:defRPr/>
            </a:pPr>
            <a:endParaRPr lang="en-US" sz="1800" smtClean="0"/>
          </a:p>
          <a:p>
            <a:pPr eaLnBrk="1" hangingPunct="1">
              <a:lnSpc>
                <a:spcPct val="80000"/>
              </a:lnSpc>
              <a:buFontTx/>
              <a:buNone/>
              <a:defRPr/>
            </a:pPr>
            <a:r>
              <a:rPr lang="en-US" sz="2400" b="1" i="1" smtClean="0"/>
              <a:t>Safety Note:  </a:t>
            </a:r>
          </a:p>
          <a:p>
            <a:pPr eaLnBrk="1" hangingPunct="1">
              <a:lnSpc>
                <a:spcPct val="80000"/>
              </a:lnSpc>
              <a:buFont typeface="Wingdings" pitchFamily="2" charset="2"/>
              <a:buChar char="v"/>
              <a:defRPr/>
            </a:pPr>
            <a:r>
              <a:rPr lang="en-US" sz="2400" b="1" i="1" smtClean="0"/>
              <a:t>IPV should not be documented on any discharge forms or billing statements, as it may increase the risk of violence to the victim.</a:t>
            </a:r>
          </a:p>
          <a:p>
            <a:pPr eaLnBrk="1" hangingPunct="1">
              <a:lnSpc>
                <a:spcPct val="80000"/>
              </a:lnSpc>
              <a:defRPr/>
            </a:pPr>
            <a:endParaRPr lang="en-US" sz="2400" smtClean="0"/>
          </a:p>
        </p:txBody>
      </p:sp>
      <p:pic>
        <p:nvPicPr>
          <p:cNvPr id="30724" name="Picture 4" descr="xRay"/>
          <p:cNvPicPr>
            <a:picLocks noChangeAspect="1" noChangeArrowheads="1"/>
          </p:cNvPicPr>
          <p:nvPr/>
        </p:nvPicPr>
        <p:blipFill>
          <a:blip r:embed="rId2" cstate="print"/>
          <a:srcRect/>
          <a:stretch>
            <a:fillRect/>
          </a:stretch>
        </p:blipFill>
        <p:spPr bwMode="auto">
          <a:xfrm>
            <a:off x="3124200" y="914400"/>
            <a:ext cx="2559050" cy="191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p:txBody>
          <a:bodyPr/>
          <a:lstStyle/>
          <a:p>
            <a:pPr eaLnBrk="1" hangingPunct="1">
              <a:defRPr/>
            </a:pPr>
            <a:r>
              <a:rPr lang="en-US" smtClean="0"/>
              <a:t>Assess Safety</a:t>
            </a:r>
          </a:p>
        </p:txBody>
      </p:sp>
      <p:sp>
        <p:nvSpPr>
          <p:cNvPr id="124933" name="Rectangle 5"/>
          <p:cNvSpPr>
            <a:spLocks noGrp="1" noChangeArrowheads="1"/>
          </p:cNvSpPr>
          <p:nvPr>
            <p:ph type="body" sz="half" idx="1"/>
          </p:nvPr>
        </p:nvSpPr>
        <p:spPr>
          <a:xfrm>
            <a:off x="1143000" y="1981200"/>
            <a:ext cx="6781800" cy="4572000"/>
          </a:xfrm>
        </p:spPr>
        <p:txBody>
          <a:bodyPr/>
          <a:lstStyle/>
          <a:p>
            <a:pPr lvl="1" eaLnBrk="1" hangingPunct="1">
              <a:buClr>
                <a:schemeClr val="tx1"/>
              </a:buClr>
              <a:buFontTx/>
              <a:buChar char="•"/>
              <a:defRPr/>
            </a:pPr>
            <a:r>
              <a:rPr lang="en-US" dirty="0" smtClean="0"/>
              <a:t>Review history of abuse</a:t>
            </a:r>
          </a:p>
          <a:p>
            <a:pPr lvl="2" eaLnBrk="1" hangingPunct="1">
              <a:defRPr/>
            </a:pPr>
            <a:r>
              <a:rPr lang="en-US" sz="2000" dirty="0" smtClean="0"/>
              <a:t>Escalation in frequency, severity</a:t>
            </a:r>
          </a:p>
          <a:p>
            <a:pPr lvl="2" eaLnBrk="1" hangingPunct="1">
              <a:defRPr/>
            </a:pPr>
            <a:r>
              <a:rPr lang="en-US" sz="2000" dirty="0" smtClean="0"/>
              <a:t>Threats of homicide/suicide</a:t>
            </a:r>
          </a:p>
          <a:p>
            <a:pPr lvl="2" eaLnBrk="1" hangingPunct="1">
              <a:defRPr/>
            </a:pPr>
            <a:r>
              <a:rPr lang="en-US" sz="2000" dirty="0" smtClean="0"/>
              <a:t>Weapons used or available</a:t>
            </a:r>
          </a:p>
          <a:p>
            <a:pPr lvl="1" eaLnBrk="1" hangingPunct="1">
              <a:buFontTx/>
              <a:buChar char="•"/>
              <a:defRPr/>
            </a:pPr>
            <a:r>
              <a:rPr lang="en-US" sz="2400" dirty="0" smtClean="0"/>
              <a:t>Inquire as to whether the batterer has harmed the child(</a:t>
            </a:r>
            <a:r>
              <a:rPr lang="en-US" sz="2400" dirty="0" err="1" smtClean="0"/>
              <a:t>ren</a:t>
            </a:r>
            <a:r>
              <a:rPr lang="en-US" sz="2400" dirty="0" smtClean="0"/>
              <a:t>)</a:t>
            </a:r>
          </a:p>
          <a:p>
            <a:pPr lvl="1" eaLnBrk="1" hangingPunct="1">
              <a:buFontTx/>
              <a:buChar char="•"/>
              <a:defRPr/>
            </a:pPr>
            <a:r>
              <a:rPr lang="en-US" sz="2400" dirty="0" smtClean="0"/>
              <a:t>Determine what </a:t>
            </a:r>
            <a:r>
              <a:rPr lang="en-US" sz="2400" b="1" dirty="0" smtClean="0"/>
              <a:t>patient</a:t>
            </a:r>
            <a:r>
              <a:rPr lang="en-US" sz="2400" dirty="0" smtClean="0"/>
              <a:t> perceives as risks and strengths</a:t>
            </a:r>
          </a:p>
          <a:p>
            <a:pPr lvl="1" eaLnBrk="1" hangingPunct="1">
              <a:buFontTx/>
              <a:buChar char="•"/>
              <a:defRPr/>
            </a:pPr>
            <a:r>
              <a:rPr lang="en-US" sz="2400" dirty="0" smtClean="0"/>
              <a:t>Safety planning/protective strategies should be employed, regardless of whether victim plans</a:t>
            </a:r>
          </a:p>
          <a:p>
            <a:pPr lvl="1" eaLnBrk="1" hangingPunct="1">
              <a:buFontTx/>
              <a:buNone/>
              <a:defRPr/>
            </a:pPr>
            <a:r>
              <a:rPr lang="en-US" sz="2400" dirty="0" smtClean="0"/>
              <a:t>   to stay or leave</a:t>
            </a:r>
          </a:p>
        </p:txBody>
      </p:sp>
      <p:pic>
        <p:nvPicPr>
          <p:cNvPr id="31748" name="Picture 6" descr="Boy"/>
          <p:cNvPicPr>
            <a:picLocks noChangeAspect="1" noChangeArrowheads="1"/>
          </p:cNvPicPr>
          <p:nvPr/>
        </p:nvPicPr>
        <p:blipFill>
          <a:blip r:embed="rId3" cstate="print"/>
          <a:srcRect/>
          <a:stretch>
            <a:fillRect/>
          </a:stretch>
        </p:blipFill>
        <p:spPr bwMode="auto">
          <a:xfrm>
            <a:off x="0" y="0"/>
            <a:ext cx="1636713" cy="2490788"/>
          </a:xfrm>
          <a:prstGeom prst="rect">
            <a:avLst/>
          </a:prstGeom>
          <a:noFill/>
          <a:ln w="9525">
            <a:noFill/>
            <a:miter lim="800000"/>
            <a:headEnd/>
            <a:tailEnd/>
          </a:ln>
        </p:spPr>
      </p:pic>
      <p:pic>
        <p:nvPicPr>
          <p:cNvPr id="31749" name="Picture 8" descr="4557798-2700x1801"/>
          <p:cNvPicPr>
            <a:picLocks noChangeAspect="1" noChangeArrowheads="1"/>
          </p:cNvPicPr>
          <p:nvPr>
            <p:ph sz="half" idx="2"/>
          </p:nvPr>
        </p:nvPicPr>
        <p:blipFill>
          <a:blip r:embed="rId4" cstate="print"/>
          <a:srcRect/>
          <a:stretch>
            <a:fillRect/>
          </a:stretch>
        </p:blipFill>
        <p:spPr>
          <a:xfrm>
            <a:off x="6705600" y="304800"/>
            <a:ext cx="2211388" cy="33147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971800" y="762000"/>
            <a:ext cx="4953000" cy="838200"/>
          </a:xfrm>
        </p:spPr>
        <p:txBody>
          <a:bodyPr/>
          <a:lstStyle/>
          <a:p>
            <a:pPr eaLnBrk="1" hangingPunct="1">
              <a:defRPr/>
            </a:pPr>
            <a:r>
              <a:rPr lang="en-US" smtClean="0"/>
              <a:t>Training Objectives</a:t>
            </a:r>
          </a:p>
        </p:txBody>
      </p:sp>
      <p:sp>
        <p:nvSpPr>
          <p:cNvPr id="103427" name="Rectangle 3"/>
          <p:cNvSpPr>
            <a:spLocks noGrp="1" noChangeArrowheads="1"/>
          </p:cNvSpPr>
          <p:nvPr>
            <p:ph type="body" idx="1"/>
          </p:nvPr>
        </p:nvSpPr>
        <p:spPr>
          <a:xfrm>
            <a:off x="152400" y="2362200"/>
            <a:ext cx="8991600" cy="3048000"/>
          </a:xfrm>
        </p:spPr>
        <p:txBody>
          <a:bodyPr/>
          <a:lstStyle/>
          <a:p>
            <a:pPr eaLnBrk="1" hangingPunct="1">
              <a:lnSpc>
                <a:spcPct val="80000"/>
              </a:lnSpc>
              <a:buFontTx/>
              <a:buNone/>
              <a:defRPr/>
            </a:pPr>
            <a:r>
              <a:rPr lang="en-US" sz="2800" smtClean="0"/>
              <a:t>    By the end of this training, participants will be able to:</a:t>
            </a:r>
          </a:p>
          <a:p>
            <a:pPr eaLnBrk="1" hangingPunct="1">
              <a:lnSpc>
                <a:spcPct val="80000"/>
              </a:lnSpc>
              <a:buFontTx/>
              <a:buNone/>
              <a:defRPr/>
            </a:pPr>
            <a:endParaRPr lang="en-US" sz="2000" smtClean="0"/>
          </a:p>
          <a:p>
            <a:pPr lvl="1" eaLnBrk="1" hangingPunct="1">
              <a:lnSpc>
                <a:spcPct val="80000"/>
              </a:lnSpc>
              <a:buFont typeface="Wingdings" pitchFamily="2" charset="2"/>
              <a:buChar char="ü"/>
              <a:defRPr/>
            </a:pPr>
            <a:r>
              <a:rPr lang="en-US" sz="2400" smtClean="0"/>
              <a:t>Define intimate partner violence (IPV)</a:t>
            </a:r>
          </a:p>
          <a:p>
            <a:pPr lvl="1" eaLnBrk="1" hangingPunct="1">
              <a:lnSpc>
                <a:spcPct val="80000"/>
              </a:lnSpc>
              <a:buFont typeface="Wingdings" pitchFamily="2" charset="2"/>
              <a:buChar char="ü"/>
              <a:defRPr/>
            </a:pPr>
            <a:r>
              <a:rPr lang="en-US" sz="2400" smtClean="0"/>
              <a:t>Perform specific screening, assessment, and intervention strategies</a:t>
            </a:r>
          </a:p>
          <a:p>
            <a:pPr lvl="1" eaLnBrk="1" hangingPunct="1">
              <a:lnSpc>
                <a:spcPct val="80000"/>
              </a:lnSpc>
              <a:buFont typeface="Wingdings" pitchFamily="2" charset="2"/>
              <a:buChar char="ü"/>
              <a:defRPr/>
            </a:pPr>
            <a:r>
              <a:rPr lang="en-US" sz="2400" smtClean="0"/>
              <a:t>Identify and formulate responses to challenges specific to the health care setting</a:t>
            </a:r>
          </a:p>
          <a:p>
            <a:pPr lvl="1" eaLnBrk="1" hangingPunct="1">
              <a:lnSpc>
                <a:spcPct val="80000"/>
              </a:lnSpc>
              <a:buFont typeface="Wingdings" pitchFamily="2" charset="2"/>
              <a:buChar char="ü"/>
              <a:defRPr/>
            </a:pPr>
            <a:r>
              <a:rPr lang="en-US" sz="2400" smtClean="0"/>
              <a:t>Direct victims of IPV to appropriate resources </a:t>
            </a:r>
          </a:p>
          <a:p>
            <a:pPr lvl="1" eaLnBrk="1" hangingPunct="1">
              <a:lnSpc>
                <a:spcPct val="80000"/>
              </a:lnSpc>
              <a:buFont typeface="Wingdings" pitchFamily="2" charset="2"/>
              <a:buChar char="ü"/>
              <a:defRPr/>
            </a:pPr>
            <a:r>
              <a:rPr lang="en-US" sz="2400" smtClean="0"/>
              <a:t>Train providers using the RADAR curricula</a:t>
            </a:r>
          </a:p>
        </p:txBody>
      </p:sp>
      <p:pic>
        <p:nvPicPr>
          <p:cNvPr id="5124" name="Picture 30" descr="classroom"/>
          <p:cNvPicPr>
            <a:picLocks noChangeAspect="1" noChangeArrowheads="1"/>
          </p:cNvPicPr>
          <p:nvPr/>
        </p:nvPicPr>
        <p:blipFill>
          <a:blip r:embed="rId2" cstate="print"/>
          <a:srcRect/>
          <a:stretch>
            <a:fillRect/>
          </a:stretch>
        </p:blipFill>
        <p:spPr bwMode="auto">
          <a:xfrm>
            <a:off x="0" y="152400"/>
            <a:ext cx="2897188" cy="1930400"/>
          </a:xfrm>
          <a:prstGeom prst="rect">
            <a:avLst/>
          </a:prstGeom>
          <a:noFill/>
          <a:ln w="9525">
            <a:noFill/>
            <a:miter lim="800000"/>
            <a:headEnd/>
            <a:tailEnd/>
          </a:ln>
        </p:spPr>
      </p:pic>
      <p:pic>
        <p:nvPicPr>
          <p:cNvPr id="5125" name="Picture 31" descr="nurse1"/>
          <p:cNvPicPr>
            <a:picLocks noChangeAspect="1" noChangeArrowheads="1"/>
          </p:cNvPicPr>
          <p:nvPr/>
        </p:nvPicPr>
        <p:blipFill>
          <a:blip r:embed="rId3" cstate="print"/>
          <a:srcRect/>
          <a:stretch>
            <a:fillRect/>
          </a:stretch>
        </p:blipFill>
        <p:spPr bwMode="auto">
          <a:xfrm>
            <a:off x="7543800" y="4495800"/>
            <a:ext cx="1481138" cy="222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209800" y="304800"/>
            <a:ext cx="7162800" cy="1143000"/>
          </a:xfrm>
        </p:spPr>
        <p:txBody>
          <a:bodyPr/>
          <a:lstStyle/>
          <a:p>
            <a:pPr eaLnBrk="1" hangingPunct="1">
              <a:defRPr/>
            </a:pPr>
            <a:r>
              <a:rPr lang="en-US" sz="4000" smtClean="0"/>
              <a:t>Review Options and Referrals</a:t>
            </a:r>
          </a:p>
        </p:txBody>
      </p:sp>
      <p:sp>
        <p:nvSpPr>
          <p:cNvPr id="126979" name="Rectangle 3"/>
          <p:cNvSpPr>
            <a:spLocks noGrp="1" noChangeArrowheads="1"/>
          </p:cNvSpPr>
          <p:nvPr>
            <p:ph type="body" sz="half" idx="1"/>
          </p:nvPr>
        </p:nvSpPr>
        <p:spPr>
          <a:xfrm>
            <a:off x="457200" y="1905000"/>
            <a:ext cx="8686800" cy="4495800"/>
          </a:xfrm>
        </p:spPr>
        <p:txBody>
          <a:bodyPr/>
          <a:lstStyle/>
          <a:p>
            <a:pPr eaLnBrk="1" hangingPunct="1">
              <a:defRPr/>
            </a:pPr>
            <a:endParaRPr lang="en-US" sz="2400" smtClean="0"/>
          </a:p>
          <a:p>
            <a:pPr eaLnBrk="1" hangingPunct="1">
              <a:defRPr/>
            </a:pPr>
            <a:r>
              <a:rPr lang="en-US" sz="2400" smtClean="0"/>
              <a:t>Become familiar with a variety of resources </a:t>
            </a:r>
          </a:p>
          <a:p>
            <a:pPr eaLnBrk="1" hangingPunct="1">
              <a:defRPr/>
            </a:pPr>
            <a:r>
              <a:rPr lang="en-US" sz="2400" smtClean="0"/>
              <a:t>Let the patient decide what is the safest option</a:t>
            </a:r>
          </a:p>
          <a:p>
            <a:pPr eaLnBrk="1" hangingPunct="1">
              <a:defRPr/>
            </a:pPr>
            <a:r>
              <a:rPr lang="en-US" sz="2400" smtClean="0"/>
              <a:t>Possible referrals may include:</a:t>
            </a:r>
          </a:p>
          <a:p>
            <a:pPr lvl="1" eaLnBrk="1" hangingPunct="1">
              <a:defRPr/>
            </a:pPr>
            <a:r>
              <a:rPr lang="en-US" sz="2000" smtClean="0"/>
              <a:t>Local/statewide hotlines</a:t>
            </a:r>
          </a:p>
          <a:p>
            <a:pPr lvl="1" eaLnBrk="1" hangingPunct="1">
              <a:defRPr/>
            </a:pPr>
            <a:r>
              <a:rPr lang="en-US" sz="2000" smtClean="0"/>
              <a:t>Counselors </a:t>
            </a:r>
          </a:p>
          <a:p>
            <a:pPr lvl="1" eaLnBrk="1" hangingPunct="1">
              <a:defRPr/>
            </a:pPr>
            <a:r>
              <a:rPr lang="en-US" sz="2000" smtClean="0"/>
              <a:t>Social Workers</a:t>
            </a:r>
          </a:p>
          <a:p>
            <a:pPr lvl="1" eaLnBrk="1" hangingPunct="1">
              <a:defRPr/>
            </a:pPr>
            <a:r>
              <a:rPr lang="en-US" sz="2000" smtClean="0"/>
              <a:t>Shelters/domestic violence programs </a:t>
            </a:r>
          </a:p>
          <a:p>
            <a:pPr lvl="1" eaLnBrk="1" hangingPunct="1">
              <a:defRPr/>
            </a:pPr>
            <a:r>
              <a:rPr lang="en-US" sz="2000" smtClean="0"/>
              <a:t>Legal Resources</a:t>
            </a:r>
          </a:p>
          <a:p>
            <a:pPr eaLnBrk="1" hangingPunct="1">
              <a:defRPr/>
            </a:pPr>
            <a:r>
              <a:rPr lang="en-US" sz="2400" smtClean="0"/>
              <a:t>Schedule follow-up appointment or plan</a:t>
            </a:r>
          </a:p>
        </p:txBody>
      </p:sp>
      <p:pic>
        <p:nvPicPr>
          <p:cNvPr id="32772" name="Picture 12" descr="support"/>
          <p:cNvPicPr>
            <a:picLocks noChangeAspect="1" noChangeArrowheads="1"/>
          </p:cNvPicPr>
          <p:nvPr/>
        </p:nvPicPr>
        <p:blipFill>
          <a:blip r:embed="rId2" cstate="print"/>
          <a:srcRect/>
          <a:stretch>
            <a:fillRect/>
          </a:stretch>
        </p:blipFill>
        <p:spPr bwMode="auto">
          <a:xfrm>
            <a:off x="5943600" y="3581400"/>
            <a:ext cx="2806700" cy="1881188"/>
          </a:xfrm>
          <a:prstGeom prst="rect">
            <a:avLst/>
          </a:prstGeom>
          <a:noFill/>
          <a:ln w="9525">
            <a:noFill/>
            <a:miter lim="800000"/>
            <a:headEnd/>
            <a:tailEnd/>
          </a:ln>
        </p:spPr>
      </p:pic>
      <p:pic>
        <p:nvPicPr>
          <p:cNvPr id="32773" name="Picture 13" descr="support2"/>
          <p:cNvPicPr>
            <a:picLocks noChangeAspect="1" noChangeArrowheads="1"/>
          </p:cNvPicPr>
          <p:nvPr>
            <p:ph sz="half" idx="2"/>
          </p:nvPr>
        </p:nvPicPr>
        <p:blipFill>
          <a:blip r:embed="rId3" cstate="print"/>
          <a:srcRect/>
          <a:stretch>
            <a:fillRect/>
          </a:stretch>
        </p:blipFill>
        <p:spPr>
          <a:xfrm>
            <a:off x="0" y="381000"/>
            <a:ext cx="2532063" cy="168910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0"/>
            <a:ext cx="8229600" cy="1143000"/>
          </a:xfrm>
        </p:spPr>
        <p:txBody>
          <a:bodyPr/>
          <a:lstStyle/>
          <a:p>
            <a:pPr eaLnBrk="1" hangingPunct="1">
              <a:defRPr/>
            </a:pPr>
            <a:r>
              <a:rPr lang="en-US" smtClean="0"/>
              <a:t>Management of Patient Care</a:t>
            </a:r>
          </a:p>
        </p:txBody>
      </p:sp>
      <p:sp>
        <p:nvSpPr>
          <p:cNvPr id="129027" name="Rectangle 3"/>
          <p:cNvSpPr>
            <a:spLocks noGrp="1" noChangeArrowheads="1"/>
          </p:cNvSpPr>
          <p:nvPr>
            <p:ph type="body" idx="1"/>
          </p:nvPr>
        </p:nvSpPr>
        <p:spPr>
          <a:xfrm>
            <a:off x="457200" y="1676400"/>
            <a:ext cx="8229600" cy="4953000"/>
          </a:xfrm>
        </p:spPr>
        <p:txBody>
          <a:bodyPr/>
          <a:lstStyle/>
          <a:p>
            <a:pPr algn="ctr" eaLnBrk="1" hangingPunct="1">
              <a:lnSpc>
                <a:spcPct val="80000"/>
              </a:lnSpc>
              <a:buFontTx/>
              <a:buNone/>
              <a:defRPr/>
            </a:pPr>
            <a:r>
              <a:rPr lang="en-US" sz="3600" b="1" u="sng" smtClean="0"/>
              <a:t>Use your</a:t>
            </a:r>
            <a:r>
              <a:rPr lang="en-US" sz="2800" b="1" u="sng" smtClean="0"/>
              <a:t> </a:t>
            </a:r>
            <a:r>
              <a:rPr lang="en-US" sz="4400" b="1" u="sng" smtClean="0">
                <a:solidFill>
                  <a:srgbClr val="6699FF"/>
                </a:solidFill>
                <a:effectLst>
                  <a:outerShdw blurRad="38100" dist="38100" dir="2700000" algn="tl">
                    <a:srgbClr val="000000"/>
                  </a:outerShdw>
                </a:effectLst>
              </a:rPr>
              <a:t>RADAR</a:t>
            </a:r>
            <a:endParaRPr lang="en-US" sz="3600" b="1" u="sng"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R</a:t>
            </a:r>
            <a:r>
              <a:rPr lang="en-US" sz="4000" smtClean="0">
                <a:solidFill>
                  <a:srgbClr val="6699FF"/>
                </a:solidFill>
                <a:effectLst>
                  <a:outerShdw blurRad="38100" dist="38100" dir="2700000" algn="tl">
                    <a:srgbClr val="000000"/>
                  </a:outerShdw>
                </a:effectLst>
              </a:rPr>
              <a:t>outinely inquire about violence</a:t>
            </a:r>
            <a:endParaRPr lang="en-US" sz="4400" smtClean="0">
              <a:solidFill>
                <a:srgbClr val="6699FF"/>
              </a:solidFill>
              <a:effectLst>
                <a:outerShdw blurRad="38100" dist="38100" dir="2700000" algn="tl">
                  <a:srgbClr val="000000"/>
                </a:outerShdw>
              </a:effectLst>
            </a:endParaRP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sk direct questions</a:t>
            </a:r>
          </a:p>
          <a:p>
            <a:pPr eaLnBrk="1" hangingPunct="1">
              <a:lnSpc>
                <a:spcPct val="80000"/>
              </a:lnSpc>
              <a:buFontTx/>
              <a:buNone/>
              <a:defRPr/>
            </a:pPr>
            <a:r>
              <a:rPr lang="en-US" sz="4400" smtClean="0"/>
              <a:t>	D</a:t>
            </a:r>
            <a:r>
              <a:rPr lang="en-US" sz="4400" smtClean="0">
                <a:solidFill>
                  <a:srgbClr val="6699FF"/>
                </a:solidFill>
                <a:effectLst>
                  <a:outerShdw blurRad="38100" dist="38100" dir="2700000" algn="tl">
                    <a:srgbClr val="000000"/>
                  </a:outerShdw>
                </a:effectLst>
              </a:rPr>
              <a:t>ocument findings</a:t>
            </a:r>
          </a:p>
          <a:p>
            <a:pPr eaLnBrk="1" hangingPunct="1">
              <a:lnSpc>
                <a:spcPct val="80000"/>
              </a:lnSpc>
              <a:buFontTx/>
              <a:buNone/>
              <a:defRPr/>
            </a:pPr>
            <a:r>
              <a:rPr lang="en-US" sz="4400" smtClean="0"/>
              <a:t>	A</a:t>
            </a:r>
            <a:r>
              <a:rPr lang="en-US" sz="4400" smtClean="0">
                <a:solidFill>
                  <a:srgbClr val="6699FF"/>
                </a:solidFill>
                <a:effectLst>
                  <a:outerShdw blurRad="38100" dist="38100" dir="2700000" algn="tl">
                    <a:srgbClr val="000000"/>
                  </a:outerShdw>
                </a:effectLst>
              </a:rPr>
              <a:t>ssess safety</a:t>
            </a:r>
          </a:p>
          <a:p>
            <a:pPr eaLnBrk="1" hangingPunct="1">
              <a:lnSpc>
                <a:spcPct val="80000"/>
              </a:lnSpc>
              <a:buFontTx/>
              <a:buNone/>
              <a:defRPr/>
            </a:pPr>
            <a:r>
              <a:rPr lang="en-US" sz="4400" smtClean="0"/>
              <a:t>	R</a:t>
            </a:r>
            <a:r>
              <a:rPr lang="en-US" sz="4400" smtClean="0">
                <a:solidFill>
                  <a:srgbClr val="6699FF"/>
                </a:solidFill>
                <a:effectLst>
                  <a:outerShdw blurRad="38100" dist="38100" dir="2700000" algn="tl">
                    <a:srgbClr val="000000"/>
                  </a:outerShdw>
                </a:effectLst>
              </a:rPr>
              <a:t>eview options and referrals</a:t>
            </a:r>
          </a:p>
          <a:p>
            <a:pPr eaLnBrk="1" hangingPunct="1">
              <a:lnSpc>
                <a:spcPct val="80000"/>
              </a:lnSpc>
              <a:defRPr/>
            </a:pPr>
            <a:endParaRPr lang="en-US" sz="1600" smtClean="0"/>
          </a:p>
          <a:p>
            <a:pPr eaLnBrk="1" hangingPunct="1">
              <a:lnSpc>
                <a:spcPct val="80000"/>
              </a:lnSpc>
              <a:defRPr/>
            </a:pPr>
            <a:endParaRPr lang="en-US" sz="1600" smtClean="0"/>
          </a:p>
          <a:p>
            <a:pPr lvl="1" eaLnBrk="1" hangingPunct="1">
              <a:lnSpc>
                <a:spcPct val="80000"/>
              </a:lnSpc>
              <a:defRPr/>
            </a:pPr>
            <a:r>
              <a:rPr lang="en-US" sz="1400" smtClean="0"/>
              <a:t>RADAR action steps developed by the Massachusetts Medical Society, </a:t>
            </a:r>
            <a:r>
              <a:rPr lang="en-US" sz="1400" smtClean="0">
                <a:cs typeface="Times New Roman" pitchFamily="18" charset="0"/>
              </a:rPr>
              <a:t>©1997, 2004.  Adapted with permission</a:t>
            </a:r>
          </a:p>
          <a:p>
            <a:pPr eaLnBrk="1" hangingPunct="1">
              <a:lnSpc>
                <a:spcPct val="80000"/>
              </a:lnSpc>
              <a:buFontTx/>
              <a:buNone/>
              <a:defRPr/>
            </a:pPr>
            <a:endParaRPr lang="en-US" sz="4400" smtClean="0">
              <a:solidFill>
                <a:srgbClr val="6699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600200" y="228600"/>
            <a:ext cx="6934200" cy="1143000"/>
          </a:xfrm>
        </p:spPr>
        <p:txBody>
          <a:bodyPr/>
          <a:lstStyle/>
          <a:p>
            <a:pPr eaLnBrk="1" hangingPunct="1">
              <a:defRPr/>
            </a:pPr>
            <a:r>
              <a:rPr lang="en-US" smtClean="0"/>
              <a:t>Cultural Considerations </a:t>
            </a:r>
          </a:p>
        </p:txBody>
      </p:sp>
      <p:sp>
        <p:nvSpPr>
          <p:cNvPr id="216067" name="Rectangle 3"/>
          <p:cNvSpPr>
            <a:spLocks noGrp="1" noChangeArrowheads="1"/>
          </p:cNvSpPr>
          <p:nvPr>
            <p:ph type="body" sz="half" idx="1"/>
          </p:nvPr>
        </p:nvSpPr>
        <p:spPr>
          <a:xfrm>
            <a:off x="1066800" y="1447800"/>
            <a:ext cx="8077200" cy="4724400"/>
          </a:xfrm>
        </p:spPr>
        <p:txBody>
          <a:bodyPr/>
          <a:lstStyle/>
          <a:p>
            <a:pPr lvl="2" eaLnBrk="1" hangingPunct="1">
              <a:buClr>
                <a:schemeClr val="tx1"/>
              </a:buClr>
              <a:defRPr/>
            </a:pPr>
            <a:r>
              <a:rPr lang="en-US" smtClean="0"/>
              <a:t>Religious beliefs, values, social relationships can</a:t>
            </a:r>
          </a:p>
          <a:p>
            <a:pPr lvl="2" eaLnBrk="1" hangingPunct="1">
              <a:buClr>
                <a:schemeClr val="tx1"/>
              </a:buClr>
              <a:buFontTx/>
              <a:buNone/>
              <a:defRPr/>
            </a:pPr>
            <a:r>
              <a:rPr lang="en-US" smtClean="0"/>
              <a:t>   affect decisions and options for victims and perpetrators.</a:t>
            </a:r>
          </a:p>
          <a:p>
            <a:pPr lvl="2" eaLnBrk="1" hangingPunct="1">
              <a:buClr>
                <a:schemeClr val="tx1"/>
              </a:buClr>
              <a:defRPr/>
            </a:pPr>
            <a:r>
              <a:rPr lang="en-US" smtClean="0"/>
              <a:t>Cultural responses to IPV can vary across populations.</a:t>
            </a:r>
          </a:p>
          <a:p>
            <a:pPr lvl="2" eaLnBrk="1" hangingPunct="1">
              <a:buClr>
                <a:schemeClr val="tx1"/>
              </a:buClr>
              <a:defRPr/>
            </a:pPr>
            <a:r>
              <a:rPr lang="en-US" smtClean="0"/>
              <a:t>Institutional racism and other forms of discrimination can influence outcomes.</a:t>
            </a:r>
          </a:p>
          <a:p>
            <a:pPr lvl="2" eaLnBrk="1" hangingPunct="1">
              <a:buClr>
                <a:schemeClr val="tx1"/>
              </a:buClr>
              <a:defRPr/>
            </a:pPr>
            <a:r>
              <a:rPr lang="en-US" smtClean="0"/>
              <a:t>Acceptable behaviors within a culture can be interpreted as false positives.</a:t>
            </a:r>
          </a:p>
          <a:p>
            <a:pPr lvl="2" eaLnBrk="1" hangingPunct="1">
              <a:buClr>
                <a:schemeClr val="tx1"/>
              </a:buClr>
              <a:defRPr/>
            </a:pPr>
            <a:r>
              <a:rPr lang="en-US" smtClean="0"/>
              <a:t>Availability of language/culture interpreters for diversity of victims served is critical.</a:t>
            </a:r>
          </a:p>
        </p:txBody>
      </p:sp>
      <p:pic>
        <p:nvPicPr>
          <p:cNvPr id="34820" name="Picture 4" descr="religion"/>
          <p:cNvPicPr>
            <a:picLocks noChangeAspect="1" noChangeArrowheads="1"/>
          </p:cNvPicPr>
          <p:nvPr/>
        </p:nvPicPr>
        <p:blipFill>
          <a:blip r:embed="rId2" cstate="print"/>
          <a:srcRect/>
          <a:stretch>
            <a:fillRect/>
          </a:stretch>
        </p:blipFill>
        <p:spPr bwMode="auto">
          <a:xfrm>
            <a:off x="0" y="1676400"/>
            <a:ext cx="1909763" cy="2922588"/>
          </a:xfrm>
          <a:prstGeom prst="rect">
            <a:avLst/>
          </a:prstGeom>
          <a:noFill/>
          <a:ln w="9525">
            <a:noFill/>
            <a:miter lim="800000"/>
            <a:headEnd/>
            <a:tailEnd/>
          </a:ln>
        </p:spPr>
      </p:pic>
      <p:pic>
        <p:nvPicPr>
          <p:cNvPr id="34821" name="Picture 5" descr="elderly7"/>
          <p:cNvPicPr>
            <a:picLocks noChangeAspect="1" noChangeArrowheads="1"/>
          </p:cNvPicPr>
          <p:nvPr/>
        </p:nvPicPr>
        <p:blipFill>
          <a:blip r:embed="rId3" cstate="print"/>
          <a:srcRect/>
          <a:stretch>
            <a:fillRect/>
          </a:stretch>
        </p:blipFill>
        <p:spPr bwMode="auto">
          <a:xfrm>
            <a:off x="7467600" y="4768850"/>
            <a:ext cx="1389063"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533400" y="0"/>
            <a:ext cx="8382000" cy="1828800"/>
          </a:xfrm>
        </p:spPr>
        <p:txBody>
          <a:bodyPr/>
          <a:lstStyle/>
          <a:p>
            <a:pPr eaLnBrk="1" hangingPunct="1">
              <a:defRPr/>
            </a:pPr>
            <a:r>
              <a:rPr lang="en-US" sz="3600" smtClean="0"/>
              <a:t>Helpful Information on Mandated   Reporting v. Confidentiality</a:t>
            </a:r>
          </a:p>
        </p:txBody>
      </p:sp>
      <p:sp>
        <p:nvSpPr>
          <p:cNvPr id="197635" name="Rectangle 3"/>
          <p:cNvSpPr>
            <a:spLocks noGrp="1" noChangeArrowheads="1"/>
          </p:cNvSpPr>
          <p:nvPr>
            <p:ph type="body" idx="1"/>
          </p:nvPr>
        </p:nvSpPr>
        <p:spPr>
          <a:xfrm>
            <a:off x="152400" y="1905000"/>
            <a:ext cx="8382000" cy="4495800"/>
          </a:xfrm>
        </p:spPr>
        <p:txBody>
          <a:bodyPr/>
          <a:lstStyle/>
          <a:p>
            <a:pPr eaLnBrk="1" hangingPunct="1">
              <a:lnSpc>
                <a:spcPct val="80000"/>
              </a:lnSpc>
              <a:defRPr/>
            </a:pPr>
            <a:r>
              <a:rPr lang="en-US" sz="2800" smtClean="0"/>
              <a:t>When the IPV victim is a physically and mentally </a:t>
            </a:r>
          </a:p>
          <a:p>
            <a:pPr eaLnBrk="1" hangingPunct="1">
              <a:lnSpc>
                <a:spcPct val="80000"/>
              </a:lnSpc>
              <a:buFontTx/>
              <a:buNone/>
              <a:defRPr/>
            </a:pPr>
            <a:r>
              <a:rPr lang="en-US" sz="2800" smtClean="0"/>
              <a:t>    able adult, providers are </a:t>
            </a:r>
            <a:r>
              <a:rPr lang="en-US" sz="2800" b="1" i="1" smtClean="0"/>
              <a:t>bound by confidentiality</a:t>
            </a:r>
          </a:p>
          <a:p>
            <a:pPr eaLnBrk="1" hangingPunct="1">
              <a:lnSpc>
                <a:spcPct val="80000"/>
              </a:lnSpc>
              <a:buFontTx/>
              <a:buNone/>
              <a:defRPr/>
            </a:pPr>
            <a:r>
              <a:rPr lang="en-US" sz="2800" smtClean="0"/>
              <a:t>    not to contact law enforcement or other agencies </a:t>
            </a:r>
          </a:p>
          <a:p>
            <a:pPr eaLnBrk="1" hangingPunct="1">
              <a:lnSpc>
                <a:spcPct val="80000"/>
              </a:lnSpc>
              <a:buFontTx/>
              <a:buNone/>
              <a:defRPr/>
            </a:pPr>
            <a:r>
              <a:rPr lang="en-US" sz="2800" smtClean="0"/>
              <a:t>    against a victim’s will </a:t>
            </a:r>
            <a:r>
              <a:rPr lang="en-US" sz="2800" b="1" i="1" smtClean="0"/>
              <a:t>unless wounds have been inflicted by specific weapons</a:t>
            </a:r>
            <a:r>
              <a:rPr lang="en-US" sz="2800" smtClean="0"/>
              <a:t> such as firearms or knives.  (Code of Virginia § 54.1-2967 &amp; § 18.2-308)</a:t>
            </a:r>
          </a:p>
          <a:p>
            <a:pPr eaLnBrk="1" hangingPunct="1">
              <a:lnSpc>
                <a:spcPct val="80000"/>
              </a:lnSpc>
              <a:buFontTx/>
              <a:buNone/>
              <a:defRPr/>
            </a:pPr>
            <a:endParaRPr lang="en-US" sz="2800" smtClean="0"/>
          </a:p>
          <a:p>
            <a:pPr eaLnBrk="1" hangingPunct="1">
              <a:lnSpc>
                <a:spcPct val="80000"/>
              </a:lnSpc>
              <a:defRPr/>
            </a:pPr>
            <a:r>
              <a:rPr lang="en-US" sz="2800" smtClean="0"/>
              <a:t>When a child or elder is the victim of abuse, mandated reporting statutes apply.  (Code of Virginia § 63.2-1509 and Code of Virginia § 63.2-1606)</a:t>
            </a:r>
          </a:p>
          <a:p>
            <a:pPr eaLnBrk="1" hangingPunct="1">
              <a:lnSpc>
                <a:spcPct val="80000"/>
              </a:lnSpc>
              <a:buFontTx/>
              <a:buNone/>
              <a:defRPr/>
            </a:pPr>
            <a:r>
              <a:rPr lang="en-US" sz="2800" smtClean="0"/>
              <a:t> </a:t>
            </a:r>
          </a:p>
        </p:txBody>
      </p:sp>
      <p:pic>
        <p:nvPicPr>
          <p:cNvPr id="35844" name="Picture 4" descr="3206003-2290x1526"/>
          <p:cNvPicPr>
            <a:picLocks noChangeAspect="1" noChangeArrowheads="1"/>
          </p:cNvPicPr>
          <p:nvPr/>
        </p:nvPicPr>
        <p:blipFill>
          <a:blip r:embed="rId2" cstate="print"/>
          <a:srcRect/>
          <a:stretch>
            <a:fillRect/>
          </a:stretch>
        </p:blipFill>
        <p:spPr bwMode="auto">
          <a:xfrm>
            <a:off x="7735888" y="0"/>
            <a:ext cx="1408112" cy="2111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en-US" sz="4000" smtClean="0"/>
              <a:t>General Management of </a:t>
            </a:r>
            <a:br>
              <a:rPr lang="en-US" sz="4000" smtClean="0"/>
            </a:br>
            <a:r>
              <a:rPr lang="en-US" sz="4000" smtClean="0"/>
              <a:t>Abused Patients</a:t>
            </a:r>
          </a:p>
        </p:txBody>
      </p:sp>
      <p:sp>
        <p:nvSpPr>
          <p:cNvPr id="131075" name="Rectangle 3"/>
          <p:cNvSpPr>
            <a:spLocks noGrp="1" noChangeArrowheads="1"/>
          </p:cNvSpPr>
          <p:nvPr>
            <p:ph type="body" idx="1"/>
          </p:nvPr>
        </p:nvSpPr>
        <p:spPr/>
        <p:txBody>
          <a:bodyPr/>
          <a:lstStyle/>
          <a:p>
            <a:pPr eaLnBrk="1" hangingPunct="1">
              <a:defRPr/>
            </a:pPr>
            <a:r>
              <a:rPr lang="en-US" smtClean="0"/>
              <a:t>Support and protect victim</a:t>
            </a:r>
          </a:p>
          <a:p>
            <a:pPr eaLnBrk="1" hangingPunct="1">
              <a:defRPr/>
            </a:pPr>
            <a:r>
              <a:rPr lang="en-US" smtClean="0"/>
              <a:t>Avoid judgmental statements</a:t>
            </a:r>
          </a:p>
          <a:p>
            <a:pPr eaLnBrk="1" hangingPunct="1">
              <a:defRPr/>
            </a:pPr>
            <a:r>
              <a:rPr lang="en-US" smtClean="0"/>
              <a:t>Report if child or elder abuse/neglect suspected</a:t>
            </a:r>
          </a:p>
          <a:p>
            <a:pPr eaLnBrk="1" hangingPunct="1">
              <a:defRPr/>
            </a:pPr>
            <a:r>
              <a:rPr lang="en-US" smtClean="0"/>
              <a:t>Protect victim confidentiality</a:t>
            </a:r>
          </a:p>
          <a:p>
            <a:pPr eaLnBrk="1" hangingPunct="1">
              <a:defRPr/>
            </a:pPr>
            <a:r>
              <a:rPr lang="en-US" smtClean="0"/>
              <a:t>Enlist social work/crisis services support</a:t>
            </a:r>
          </a:p>
          <a:p>
            <a:pPr eaLnBrk="1" hangingPunct="1">
              <a:defRPr/>
            </a:pPr>
            <a:r>
              <a:rPr lang="en-US" smtClean="0"/>
              <a:t>Ensure follow up regarding both IPV and medical issues</a:t>
            </a:r>
          </a:p>
        </p:txBody>
      </p:sp>
      <p:pic>
        <p:nvPicPr>
          <p:cNvPr id="36868" name="Picture 6" descr="MPj03990530000[1]"/>
          <p:cNvPicPr>
            <a:picLocks noChangeAspect="1" noChangeArrowheads="1"/>
          </p:cNvPicPr>
          <p:nvPr/>
        </p:nvPicPr>
        <p:blipFill>
          <a:blip r:embed="rId2" cstate="print"/>
          <a:srcRect/>
          <a:stretch>
            <a:fillRect/>
          </a:stretch>
        </p:blipFill>
        <p:spPr bwMode="auto">
          <a:xfrm>
            <a:off x="3581400" y="5181600"/>
            <a:ext cx="2724150" cy="1555750"/>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defRPr/>
            </a:pPr>
            <a:r>
              <a:rPr lang="en-US" smtClean="0"/>
              <a:t>A Public Health Approach to IPV</a:t>
            </a:r>
          </a:p>
        </p:txBody>
      </p:sp>
      <p:sp>
        <p:nvSpPr>
          <p:cNvPr id="214019" name="Rectangle 3"/>
          <p:cNvSpPr>
            <a:spLocks noGrp="1" noChangeArrowheads="1"/>
          </p:cNvSpPr>
          <p:nvPr>
            <p:ph type="body" idx="1"/>
          </p:nvPr>
        </p:nvSpPr>
        <p:spPr>
          <a:xfrm>
            <a:off x="457200" y="1371600"/>
            <a:ext cx="8229600" cy="4953000"/>
          </a:xfrm>
        </p:spPr>
        <p:txBody>
          <a:bodyPr/>
          <a:lstStyle/>
          <a:p>
            <a:pPr eaLnBrk="1" hangingPunct="1">
              <a:lnSpc>
                <a:spcPct val="90000"/>
              </a:lnSpc>
              <a:defRPr/>
            </a:pPr>
            <a:r>
              <a:rPr lang="en-US" sz="2800" smtClean="0"/>
              <a:t>Success is routine screening, assessment, and education, NOT</a:t>
            </a:r>
          </a:p>
          <a:p>
            <a:pPr lvl="1" eaLnBrk="1" hangingPunct="1">
              <a:lnSpc>
                <a:spcPct val="90000"/>
              </a:lnSpc>
              <a:defRPr/>
            </a:pPr>
            <a:r>
              <a:rPr lang="en-US" sz="2400" smtClean="0"/>
              <a:t>Disclosure</a:t>
            </a:r>
          </a:p>
          <a:p>
            <a:pPr lvl="1" eaLnBrk="1" hangingPunct="1">
              <a:lnSpc>
                <a:spcPct val="90000"/>
              </a:lnSpc>
              <a:defRPr/>
            </a:pPr>
            <a:r>
              <a:rPr lang="en-US" sz="2400" smtClean="0"/>
              <a:t>Leaving the relationship</a:t>
            </a:r>
          </a:p>
          <a:p>
            <a:pPr lvl="2" eaLnBrk="1" hangingPunct="1">
              <a:lnSpc>
                <a:spcPct val="90000"/>
              </a:lnSpc>
              <a:defRPr/>
            </a:pPr>
            <a:r>
              <a:rPr lang="en-US" sz="2000" smtClean="0"/>
              <a:t>Leaving actually significantly increases the risk of severe injury or death</a:t>
            </a:r>
          </a:p>
          <a:p>
            <a:pPr eaLnBrk="1" hangingPunct="1">
              <a:lnSpc>
                <a:spcPct val="90000"/>
              </a:lnSpc>
              <a:defRPr/>
            </a:pPr>
            <a:r>
              <a:rPr lang="en-US" sz="2800" smtClean="0"/>
              <a:t>You do not need to “FIX” the problem</a:t>
            </a:r>
          </a:p>
          <a:p>
            <a:pPr eaLnBrk="1" hangingPunct="1">
              <a:lnSpc>
                <a:spcPct val="90000"/>
              </a:lnSpc>
              <a:defRPr/>
            </a:pPr>
            <a:r>
              <a:rPr lang="en-US" sz="2800" smtClean="0"/>
              <a:t>Key is to:</a:t>
            </a:r>
          </a:p>
          <a:p>
            <a:pPr lvl="1" eaLnBrk="1" hangingPunct="1">
              <a:lnSpc>
                <a:spcPct val="90000"/>
              </a:lnSpc>
              <a:defRPr/>
            </a:pPr>
            <a:r>
              <a:rPr lang="en-US" sz="2400" smtClean="0"/>
              <a:t>Be there</a:t>
            </a:r>
          </a:p>
          <a:p>
            <a:pPr lvl="1" eaLnBrk="1" hangingPunct="1">
              <a:lnSpc>
                <a:spcPct val="90000"/>
              </a:lnSpc>
              <a:defRPr/>
            </a:pPr>
            <a:r>
              <a:rPr lang="en-US" sz="2400" smtClean="0"/>
              <a:t>Listen</a:t>
            </a:r>
          </a:p>
          <a:p>
            <a:pPr lvl="1" eaLnBrk="1" hangingPunct="1">
              <a:lnSpc>
                <a:spcPct val="90000"/>
              </a:lnSpc>
              <a:defRPr/>
            </a:pPr>
            <a:r>
              <a:rPr lang="en-US" sz="2400" smtClean="0"/>
              <a:t>Educate</a:t>
            </a:r>
          </a:p>
          <a:p>
            <a:pPr lvl="1" eaLnBrk="1" hangingPunct="1">
              <a:lnSpc>
                <a:spcPct val="90000"/>
              </a:lnSpc>
              <a:defRPr/>
            </a:pPr>
            <a:r>
              <a:rPr lang="en-US" sz="2400" smtClean="0"/>
              <a:t>Refer</a:t>
            </a:r>
          </a:p>
        </p:txBody>
      </p:sp>
      <p:pic>
        <p:nvPicPr>
          <p:cNvPr id="37892" name="Picture 4" descr="MPj03867600000[1]"/>
          <p:cNvPicPr>
            <a:picLocks noChangeAspect="1" noChangeArrowheads="1"/>
          </p:cNvPicPr>
          <p:nvPr/>
        </p:nvPicPr>
        <p:blipFill>
          <a:blip r:embed="rId3" cstate="print"/>
          <a:srcRect/>
          <a:stretch>
            <a:fillRect/>
          </a:stretch>
        </p:blipFill>
        <p:spPr bwMode="auto">
          <a:xfrm>
            <a:off x="4191000" y="4191000"/>
            <a:ext cx="3352800" cy="239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381000" y="457200"/>
            <a:ext cx="8229600" cy="1143000"/>
          </a:xfrm>
        </p:spPr>
        <p:txBody>
          <a:bodyPr/>
          <a:lstStyle/>
          <a:p>
            <a:pPr eaLnBrk="1" hangingPunct="1">
              <a:defRPr/>
            </a:pPr>
            <a:r>
              <a:rPr lang="en-US" sz="4000" smtClean="0"/>
              <a:t>Review: Why is Routine </a:t>
            </a:r>
            <a:br>
              <a:rPr lang="en-US" sz="4000" smtClean="0"/>
            </a:br>
            <a:r>
              <a:rPr lang="en-US" sz="4000" smtClean="0"/>
              <a:t>Screening and Assessment so Critical to the Health Care Role?</a:t>
            </a:r>
          </a:p>
        </p:txBody>
      </p:sp>
      <p:sp>
        <p:nvSpPr>
          <p:cNvPr id="210947" name="Rectangle 3"/>
          <p:cNvSpPr>
            <a:spLocks noGrp="1" noChangeArrowheads="1"/>
          </p:cNvSpPr>
          <p:nvPr>
            <p:ph type="body" idx="1"/>
          </p:nvPr>
        </p:nvSpPr>
        <p:spPr>
          <a:xfrm>
            <a:off x="1981200" y="2209800"/>
            <a:ext cx="8229600" cy="4495800"/>
          </a:xfrm>
        </p:spPr>
        <p:txBody>
          <a:bodyPr/>
          <a:lstStyle/>
          <a:p>
            <a:pPr eaLnBrk="1" hangingPunct="1">
              <a:lnSpc>
                <a:spcPct val="90000"/>
              </a:lnSpc>
              <a:defRPr/>
            </a:pPr>
            <a:r>
              <a:rPr lang="en-US" smtClean="0"/>
              <a:t>It can relieve suffering and save lives.</a:t>
            </a:r>
          </a:p>
          <a:p>
            <a:pPr eaLnBrk="1" hangingPunct="1">
              <a:lnSpc>
                <a:spcPct val="90000"/>
              </a:lnSpc>
              <a:defRPr/>
            </a:pPr>
            <a:r>
              <a:rPr lang="en-US" smtClean="0"/>
              <a:t>It’s good medical practice.</a:t>
            </a:r>
          </a:p>
          <a:p>
            <a:pPr eaLnBrk="1" hangingPunct="1">
              <a:lnSpc>
                <a:spcPct val="90000"/>
              </a:lnSpc>
              <a:defRPr/>
            </a:pPr>
            <a:r>
              <a:rPr lang="en-US" smtClean="0"/>
              <a:t>IPV impacts patient health and treatment outcomes.</a:t>
            </a:r>
          </a:p>
          <a:p>
            <a:pPr eaLnBrk="1" hangingPunct="1">
              <a:lnSpc>
                <a:spcPct val="90000"/>
              </a:lnSpc>
              <a:defRPr/>
            </a:pPr>
            <a:r>
              <a:rPr lang="en-US" smtClean="0"/>
              <a:t>Unidentified IPV costs money and time</a:t>
            </a:r>
          </a:p>
          <a:p>
            <a:pPr eaLnBrk="1" hangingPunct="1">
              <a:lnSpc>
                <a:spcPct val="90000"/>
              </a:lnSpc>
              <a:defRPr/>
            </a:pPr>
            <a:r>
              <a:rPr lang="en-US" smtClean="0"/>
              <a:t>Potential future liability</a:t>
            </a:r>
          </a:p>
          <a:p>
            <a:pPr eaLnBrk="1" hangingPunct="1">
              <a:lnSpc>
                <a:spcPct val="90000"/>
              </a:lnSpc>
              <a:defRPr/>
            </a:pPr>
            <a:r>
              <a:rPr lang="en-US" smtClean="0"/>
              <a:t>JCAHO and Professional Association</a:t>
            </a:r>
          </a:p>
          <a:p>
            <a:pPr eaLnBrk="1" hangingPunct="1">
              <a:lnSpc>
                <a:spcPct val="90000"/>
              </a:lnSpc>
              <a:buFontTx/>
              <a:buNone/>
              <a:defRPr/>
            </a:pPr>
            <a:r>
              <a:rPr lang="en-US" smtClean="0"/>
              <a:t>	 Standards</a:t>
            </a:r>
          </a:p>
        </p:txBody>
      </p:sp>
      <p:pic>
        <p:nvPicPr>
          <p:cNvPr id="38916" name="Picture 4" descr="j0186002"/>
          <p:cNvPicPr>
            <a:picLocks noChangeAspect="1" noChangeArrowheads="1"/>
          </p:cNvPicPr>
          <p:nvPr/>
        </p:nvPicPr>
        <p:blipFill>
          <a:blip r:embed="rId2" cstate="print"/>
          <a:srcRect/>
          <a:stretch>
            <a:fillRect/>
          </a:stretch>
        </p:blipFill>
        <p:spPr bwMode="auto">
          <a:xfrm>
            <a:off x="0" y="2209800"/>
            <a:ext cx="1865313" cy="1917700"/>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sz="4000" smtClean="0"/>
              <a:t>The Outcomes of Taking a Public Health Approach to IPV</a:t>
            </a:r>
          </a:p>
        </p:txBody>
      </p:sp>
      <p:sp>
        <p:nvSpPr>
          <p:cNvPr id="133123" name="Rectangle 3"/>
          <p:cNvSpPr>
            <a:spLocks noGrp="1" noChangeArrowheads="1"/>
          </p:cNvSpPr>
          <p:nvPr>
            <p:ph type="body" idx="1"/>
          </p:nvPr>
        </p:nvSpPr>
        <p:spPr>
          <a:xfrm>
            <a:off x="228600" y="2133600"/>
            <a:ext cx="7315200" cy="4495800"/>
          </a:xfrm>
        </p:spPr>
        <p:txBody>
          <a:bodyPr/>
          <a:lstStyle/>
          <a:p>
            <a:pPr eaLnBrk="1" hangingPunct="1">
              <a:defRPr/>
            </a:pPr>
            <a:r>
              <a:rPr lang="en-US" smtClean="0"/>
              <a:t>Enhanced safety for victims</a:t>
            </a:r>
          </a:p>
          <a:p>
            <a:pPr eaLnBrk="1" hangingPunct="1">
              <a:defRPr/>
            </a:pPr>
            <a:r>
              <a:rPr lang="en-US" smtClean="0"/>
              <a:t>Improved care and satisfaction of </a:t>
            </a:r>
          </a:p>
          <a:p>
            <a:pPr eaLnBrk="1" hangingPunct="1">
              <a:buFontTx/>
              <a:buNone/>
              <a:defRPr/>
            </a:pPr>
            <a:r>
              <a:rPr lang="en-US" smtClean="0"/>
              <a:t>   patients</a:t>
            </a:r>
          </a:p>
          <a:p>
            <a:pPr eaLnBrk="1" hangingPunct="1">
              <a:defRPr/>
            </a:pPr>
            <a:r>
              <a:rPr lang="en-US" smtClean="0"/>
              <a:t>Attitudinal change</a:t>
            </a:r>
          </a:p>
          <a:p>
            <a:pPr eaLnBrk="1" hangingPunct="1">
              <a:defRPr/>
            </a:pPr>
            <a:r>
              <a:rPr lang="en-US" smtClean="0"/>
              <a:t>Decrease in homicides</a:t>
            </a:r>
          </a:p>
          <a:p>
            <a:pPr eaLnBrk="1" hangingPunct="1">
              <a:defRPr/>
            </a:pPr>
            <a:r>
              <a:rPr lang="en-US" smtClean="0"/>
              <a:t>Increase in positive health outcomes</a:t>
            </a:r>
          </a:p>
          <a:p>
            <a:pPr eaLnBrk="1" hangingPunct="1">
              <a:buFontTx/>
              <a:buNone/>
              <a:defRPr/>
            </a:pPr>
            <a:endParaRPr lang="en-US" smtClean="0"/>
          </a:p>
        </p:txBody>
      </p:sp>
      <p:pic>
        <p:nvPicPr>
          <p:cNvPr id="39940" name="Picture 8" descr="what a team[1]"/>
          <p:cNvPicPr>
            <a:picLocks noChangeAspect="1" noChangeArrowheads="1"/>
          </p:cNvPicPr>
          <p:nvPr/>
        </p:nvPicPr>
        <p:blipFill>
          <a:blip r:embed="rId2" cstate="print"/>
          <a:srcRect/>
          <a:stretch>
            <a:fillRect/>
          </a:stretch>
        </p:blipFill>
        <p:spPr bwMode="auto">
          <a:xfrm>
            <a:off x="6324600" y="1752600"/>
            <a:ext cx="2605088" cy="347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0"/>
            <a:ext cx="8229600" cy="1143000"/>
          </a:xfrm>
        </p:spPr>
        <p:txBody>
          <a:bodyPr/>
          <a:lstStyle/>
          <a:p>
            <a:pPr eaLnBrk="1" hangingPunct="1">
              <a:defRPr/>
            </a:pPr>
            <a:r>
              <a:rPr lang="en-US" smtClean="0"/>
              <a:t>Resources for Providers</a:t>
            </a:r>
          </a:p>
        </p:txBody>
      </p:sp>
      <p:sp>
        <p:nvSpPr>
          <p:cNvPr id="242691" name="Rectangle 3"/>
          <p:cNvSpPr>
            <a:spLocks noGrp="1" noChangeArrowheads="1"/>
          </p:cNvSpPr>
          <p:nvPr>
            <p:ph type="body" idx="1"/>
          </p:nvPr>
        </p:nvSpPr>
        <p:spPr>
          <a:xfrm>
            <a:off x="228600" y="1143000"/>
            <a:ext cx="8915400" cy="5715000"/>
          </a:xfrm>
        </p:spPr>
        <p:txBody>
          <a:bodyPr/>
          <a:lstStyle/>
          <a:p>
            <a:pPr eaLnBrk="1" hangingPunct="1">
              <a:lnSpc>
                <a:spcPct val="80000"/>
              </a:lnSpc>
              <a:defRPr/>
            </a:pPr>
            <a:r>
              <a:rPr lang="en-US" sz="2000" dirty="0" smtClean="0"/>
              <a:t>VDH’s Project RADAR </a:t>
            </a:r>
          </a:p>
          <a:p>
            <a:pPr lvl="1" eaLnBrk="1" hangingPunct="1">
              <a:lnSpc>
                <a:spcPct val="80000"/>
              </a:lnSpc>
              <a:defRPr/>
            </a:pPr>
            <a:r>
              <a:rPr lang="en-US" sz="2000" dirty="0" smtClean="0">
                <a:hlinkClick r:id="rId2"/>
              </a:rPr>
              <a:t>www.projectradarva.com/804-864-7705</a:t>
            </a:r>
            <a:endParaRPr lang="en-US" sz="2000" dirty="0" smtClean="0"/>
          </a:p>
          <a:p>
            <a:pPr eaLnBrk="1" hangingPunct="1">
              <a:lnSpc>
                <a:spcPct val="80000"/>
              </a:lnSpc>
              <a:defRPr/>
            </a:pPr>
            <a:r>
              <a:rPr lang="en-US" sz="2000" dirty="0" smtClean="0"/>
              <a:t>Futures Without Violence </a:t>
            </a:r>
          </a:p>
          <a:p>
            <a:pPr lvl="1" eaLnBrk="1" hangingPunct="1">
              <a:lnSpc>
                <a:spcPct val="80000"/>
              </a:lnSpc>
              <a:defRPr/>
            </a:pPr>
            <a:r>
              <a:rPr lang="en-US" sz="2000" dirty="0" smtClean="0">
                <a:hlinkClick r:id="rId3"/>
              </a:rPr>
              <a:t>www.futureswithoutviolence.org/888-Rx-ABUSE</a:t>
            </a:r>
            <a:r>
              <a:rPr lang="en-US" sz="2400" dirty="0" smtClean="0"/>
              <a:t>	</a:t>
            </a:r>
          </a:p>
          <a:p>
            <a:pPr eaLnBrk="1" hangingPunct="1">
              <a:lnSpc>
                <a:spcPct val="80000"/>
              </a:lnSpc>
              <a:defRPr/>
            </a:pPr>
            <a:r>
              <a:rPr lang="en-US" sz="2000" dirty="0" smtClean="0"/>
              <a:t>Virginia Sexual and Domestic Violence Action Alliance </a:t>
            </a:r>
          </a:p>
          <a:p>
            <a:pPr lvl="1" eaLnBrk="1" hangingPunct="1">
              <a:lnSpc>
                <a:spcPct val="80000"/>
              </a:lnSpc>
              <a:defRPr/>
            </a:pPr>
            <a:r>
              <a:rPr lang="en-US" sz="2000" dirty="0" smtClean="0">
                <a:hlinkClick r:id="rId4"/>
              </a:rPr>
              <a:t>www.vsdvalliance.org</a:t>
            </a:r>
            <a:r>
              <a:rPr lang="en-US" sz="2000" dirty="0" smtClean="0"/>
              <a:t>/800-838-8238 (24 hr hotline for victims)</a:t>
            </a:r>
          </a:p>
          <a:p>
            <a:pPr eaLnBrk="1" hangingPunct="1">
              <a:lnSpc>
                <a:spcPct val="80000"/>
              </a:lnSpc>
              <a:defRPr/>
            </a:pPr>
            <a:r>
              <a:rPr lang="en-US" sz="2000" dirty="0" smtClean="0"/>
              <a:t>Centers for Disease Control, National Center for Injury Prevention &amp; Control</a:t>
            </a:r>
          </a:p>
          <a:p>
            <a:pPr lvl="1" eaLnBrk="1" hangingPunct="1">
              <a:lnSpc>
                <a:spcPct val="80000"/>
              </a:lnSpc>
              <a:defRPr/>
            </a:pPr>
            <a:r>
              <a:rPr lang="en-US" sz="2000" dirty="0" smtClean="0">
                <a:hlinkClick r:id="rId5"/>
              </a:rPr>
              <a:t>www.cdc.gov/ncipc</a:t>
            </a:r>
            <a:r>
              <a:rPr lang="en-US" sz="2000" dirty="0" smtClean="0"/>
              <a:t>/800-CDC-INFO</a:t>
            </a:r>
          </a:p>
          <a:p>
            <a:pPr eaLnBrk="1" hangingPunct="1">
              <a:lnSpc>
                <a:spcPct val="80000"/>
              </a:lnSpc>
              <a:defRPr/>
            </a:pPr>
            <a:r>
              <a:rPr lang="en-US" sz="2000" dirty="0" smtClean="0"/>
              <a:t>American Medical Association, Violence Prevention</a:t>
            </a:r>
          </a:p>
          <a:p>
            <a:pPr lvl="1" eaLnBrk="1" hangingPunct="1">
              <a:lnSpc>
                <a:spcPct val="80000"/>
              </a:lnSpc>
              <a:defRPr/>
            </a:pPr>
            <a:r>
              <a:rPr lang="en-US" sz="2000" dirty="0" smtClean="0">
                <a:hlinkClick r:id="rId6"/>
              </a:rPr>
              <a:t>http://www.ama-assn.org/ama/pub/category/3242.html</a:t>
            </a:r>
            <a:endParaRPr lang="en-US" sz="2000" dirty="0" smtClean="0"/>
          </a:p>
          <a:p>
            <a:pPr eaLnBrk="1" hangingPunct="1">
              <a:lnSpc>
                <a:spcPct val="80000"/>
              </a:lnSpc>
              <a:defRPr/>
            </a:pPr>
            <a:r>
              <a:rPr lang="en-US" sz="2000" dirty="0" smtClean="0"/>
              <a:t>Massachusetts Medical Society Violence Prevention Program</a:t>
            </a:r>
          </a:p>
          <a:p>
            <a:pPr lvl="1" eaLnBrk="1" hangingPunct="1">
              <a:lnSpc>
                <a:spcPct val="80000"/>
              </a:lnSpc>
              <a:defRPr/>
            </a:pPr>
            <a:r>
              <a:rPr lang="en-US" sz="2000" dirty="0" smtClean="0">
                <a:hlinkClick r:id="rId7"/>
              </a:rPr>
              <a:t>http://www.massmed.org/AM/Template.cfm?Section=Violence</a:t>
            </a:r>
            <a:r>
              <a:rPr lang="en-US" sz="2000" dirty="0" smtClean="0"/>
              <a:t>/800-322-2303 </a:t>
            </a:r>
          </a:p>
          <a:p>
            <a:pPr eaLnBrk="1" hangingPunct="1">
              <a:lnSpc>
                <a:spcPct val="80000"/>
              </a:lnSpc>
              <a:defRPr/>
            </a:pPr>
            <a:r>
              <a:rPr lang="en-US" sz="2000" dirty="0" smtClean="0"/>
              <a:t>Academy on Violence &amp; Abuse</a:t>
            </a:r>
          </a:p>
          <a:p>
            <a:pPr lvl="1" eaLnBrk="1" hangingPunct="1">
              <a:lnSpc>
                <a:spcPct val="80000"/>
              </a:lnSpc>
              <a:defRPr/>
            </a:pPr>
            <a:r>
              <a:rPr lang="en-US" sz="2000" dirty="0" smtClean="0">
                <a:hlinkClick r:id="rId8"/>
              </a:rPr>
              <a:t>www.avahealth.org</a:t>
            </a:r>
            <a:endParaRPr lang="en-US" sz="2000" dirty="0" smtClean="0"/>
          </a:p>
          <a:p>
            <a:pPr eaLnBrk="1" hangingPunct="1">
              <a:lnSpc>
                <a:spcPct val="80000"/>
              </a:lnSpc>
              <a:defRPr/>
            </a:pPr>
            <a:r>
              <a:rPr lang="en-US" sz="2000" dirty="0" smtClean="0"/>
              <a:t>AAP Violence Intervention and Prevention Program (VIPP)</a:t>
            </a:r>
          </a:p>
          <a:p>
            <a:pPr lvl="1" eaLnBrk="1" hangingPunct="1">
              <a:lnSpc>
                <a:spcPct val="80000"/>
              </a:lnSpc>
              <a:defRPr/>
            </a:pPr>
            <a:r>
              <a:rPr lang="en-US" sz="2000" dirty="0" smtClean="0">
                <a:hlinkClick r:id="rId9"/>
              </a:rPr>
              <a:t>http://www.aap.org/healthtopics/violprev.cfm</a:t>
            </a:r>
            <a:endParaRPr lang="en-US" sz="2000" dirty="0" smtClean="0"/>
          </a:p>
          <a:p>
            <a:pPr lvl="1" eaLnBrk="1" hangingPunct="1">
              <a:lnSpc>
                <a:spcPct val="80000"/>
              </a:lnSpc>
              <a:buFontTx/>
              <a:buNone/>
              <a:defRPr/>
            </a:pPr>
            <a:endParaRPr lang="en-US" sz="2000"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RadarLogo_BLKweb"/>
          <p:cNvPicPr>
            <a:picLocks noChangeAspect="1" noChangeArrowheads="1"/>
          </p:cNvPicPr>
          <p:nvPr/>
        </p:nvPicPr>
        <p:blipFill>
          <a:blip r:embed="rId2" cstate="print"/>
          <a:srcRect/>
          <a:stretch>
            <a:fillRect/>
          </a:stretch>
        </p:blipFill>
        <p:spPr bwMode="auto">
          <a:xfrm>
            <a:off x="4876800" y="4022725"/>
            <a:ext cx="3811588" cy="2835275"/>
          </a:xfrm>
          <a:prstGeom prst="rect">
            <a:avLst/>
          </a:prstGeom>
          <a:noFill/>
          <a:ln w="9525">
            <a:noFill/>
            <a:miter lim="800000"/>
            <a:headEnd/>
            <a:tailEnd/>
          </a:ln>
        </p:spPr>
      </p:pic>
      <p:sp>
        <p:nvSpPr>
          <p:cNvPr id="134150" name="Rectangle 6"/>
          <p:cNvSpPr>
            <a:spLocks noGrp="1" noChangeArrowheads="1"/>
          </p:cNvSpPr>
          <p:nvPr>
            <p:ph type="ctrTitle"/>
          </p:nvPr>
        </p:nvSpPr>
        <p:spPr>
          <a:xfrm>
            <a:off x="685800" y="228600"/>
            <a:ext cx="7772400" cy="1736725"/>
          </a:xfrm>
        </p:spPr>
        <p:txBody>
          <a:bodyPr/>
          <a:lstStyle/>
          <a:p>
            <a:pPr eaLnBrk="1" hangingPunct="1">
              <a:defRPr/>
            </a:pPr>
            <a:r>
              <a:rPr lang="en-US" sz="2800" smtClean="0"/>
              <a:t>For more information about Project RADAR, to request additional training or to order materials, contact:</a:t>
            </a:r>
          </a:p>
        </p:txBody>
      </p:sp>
      <p:sp>
        <p:nvSpPr>
          <p:cNvPr id="134151" name="Rectangle 7"/>
          <p:cNvSpPr>
            <a:spLocks noGrp="1" noChangeArrowheads="1"/>
          </p:cNvSpPr>
          <p:nvPr>
            <p:ph type="subTitle" idx="1"/>
          </p:nvPr>
        </p:nvSpPr>
        <p:spPr>
          <a:xfrm>
            <a:off x="1143000" y="1981200"/>
            <a:ext cx="6858000" cy="1752600"/>
          </a:xfrm>
        </p:spPr>
        <p:txBody>
          <a:bodyPr/>
          <a:lstStyle/>
          <a:p>
            <a:pPr eaLnBrk="1" hangingPunct="1">
              <a:lnSpc>
                <a:spcPct val="80000"/>
              </a:lnSpc>
              <a:defRPr/>
            </a:pPr>
            <a:r>
              <a:rPr lang="en-US" sz="2000" dirty="0" smtClean="0"/>
              <a:t>Laurie K. Crawford, MPA</a:t>
            </a:r>
          </a:p>
          <a:p>
            <a:pPr eaLnBrk="1" hangingPunct="1">
              <a:lnSpc>
                <a:spcPct val="80000"/>
              </a:lnSpc>
              <a:defRPr/>
            </a:pPr>
            <a:r>
              <a:rPr lang="en-US" sz="2000" dirty="0" smtClean="0"/>
              <a:t>Sexual and Domestic Violence Healthcare Outreach Coordinator</a:t>
            </a:r>
          </a:p>
          <a:p>
            <a:pPr eaLnBrk="1" hangingPunct="1">
              <a:lnSpc>
                <a:spcPct val="80000"/>
              </a:lnSpc>
              <a:defRPr/>
            </a:pPr>
            <a:r>
              <a:rPr lang="en-US" sz="2000" dirty="0" smtClean="0"/>
              <a:t> Office of Family Health Services</a:t>
            </a:r>
          </a:p>
          <a:p>
            <a:pPr eaLnBrk="1" hangingPunct="1">
              <a:lnSpc>
                <a:spcPct val="80000"/>
              </a:lnSpc>
              <a:defRPr/>
            </a:pPr>
            <a:r>
              <a:rPr lang="en-US" sz="2000" dirty="0" smtClean="0"/>
              <a:t>Virginia Department of Health </a:t>
            </a:r>
          </a:p>
          <a:p>
            <a:pPr eaLnBrk="1" hangingPunct="1">
              <a:lnSpc>
                <a:spcPct val="80000"/>
              </a:lnSpc>
              <a:defRPr/>
            </a:pPr>
            <a:r>
              <a:rPr lang="en-US" sz="2000" dirty="0" smtClean="0"/>
              <a:t>804-864-7705</a:t>
            </a:r>
          </a:p>
          <a:p>
            <a:pPr eaLnBrk="1" hangingPunct="1">
              <a:lnSpc>
                <a:spcPct val="80000"/>
              </a:lnSpc>
              <a:defRPr/>
            </a:pPr>
            <a:r>
              <a:rPr lang="en-US" sz="2000" dirty="0" smtClean="0"/>
              <a:t>Laurie.Crawford@vdh.virginia.gov</a:t>
            </a:r>
          </a:p>
        </p:txBody>
      </p:sp>
      <p:pic>
        <p:nvPicPr>
          <p:cNvPr id="41989" name="Picture 8" descr="Hotline logo &amp; number-VSDVAA"/>
          <p:cNvPicPr>
            <a:picLocks noChangeAspect="1" noChangeArrowheads="1"/>
          </p:cNvPicPr>
          <p:nvPr/>
        </p:nvPicPr>
        <p:blipFill>
          <a:blip r:embed="rId3" cstate="print"/>
          <a:srcRect/>
          <a:stretch>
            <a:fillRect/>
          </a:stretch>
        </p:blipFill>
        <p:spPr bwMode="auto">
          <a:xfrm>
            <a:off x="304800" y="4059238"/>
            <a:ext cx="4049713" cy="279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4800" y="762000"/>
            <a:ext cx="8229600" cy="1143000"/>
          </a:xfrm>
        </p:spPr>
        <p:txBody>
          <a:bodyPr/>
          <a:lstStyle/>
          <a:p>
            <a:pPr algn="l" eaLnBrk="1" hangingPunct="1">
              <a:defRPr/>
            </a:pPr>
            <a:r>
              <a:rPr lang="en-US" sz="4800" smtClean="0"/>
              <a:t>What is IPV?</a:t>
            </a:r>
          </a:p>
        </p:txBody>
      </p:sp>
      <p:sp>
        <p:nvSpPr>
          <p:cNvPr id="105475" name="Rectangle 3"/>
          <p:cNvSpPr>
            <a:spLocks noGrp="1" noChangeArrowheads="1"/>
          </p:cNvSpPr>
          <p:nvPr>
            <p:ph type="body" sz="half" idx="1"/>
          </p:nvPr>
        </p:nvSpPr>
        <p:spPr>
          <a:xfrm>
            <a:off x="762000" y="2895600"/>
            <a:ext cx="7772400" cy="3352800"/>
          </a:xfrm>
        </p:spPr>
        <p:txBody>
          <a:bodyPr/>
          <a:lstStyle/>
          <a:p>
            <a:pPr eaLnBrk="1" hangingPunct="1">
              <a:buFontTx/>
              <a:buNone/>
              <a:defRPr/>
            </a:pPr>
            <a:r>
              <a:rPr lang="en-US" sz="2800" b="1" smtClean="0"/>
              <a:t>   </a:t>
            </a:r>
            <a:r>
              <a:rPr lang="en-US" sz="2400" b="1" smtClean="0"/>
              <a:t>Intimate Partner Violence (IPV) </a:t>
            </a:r>
            <a:r>
              <a:rPr lang="en-US" sz="2400" smtClean="0"/>
              <a:t>is a pattern of assaultive and coercive behaviors that may include inflicted physical injury, psychological abuse, sexual assault, progressive social isolation, stalking, deprivation, intimidation, and threats.  These behaviors are perpetrated by someone who is, was, or wishes to be involved in an intimate or dating relationship with an adult or adolescent, and are aimed at establishing control by one partner over another.</a:t>
            </a:r>
            <a:endParaRPr lang="en-US" sz="2400" b="1" smtClean="0"/>
          </a:p>
        </p:txBody>
      </p:sp>
      <p:pic>
        <p:nvPicPr>
          <p:cNvPr id="6148" name="Picture 4" descr="man grabbing arm"/>
          <p:cNvPicPr>
            <a:picLocks noChangeAspect="1" noChangeArrowheads="1"/>
          </p:cNvPicPr>
          <p:nvPr/>
        </p:nvPicPr>
        <p:blipFill>
          <a:blip r:embed="rId2" cstate="print"/>
          <a:srcRect/>
          <a:stretch>
            <a:fillRect/>
          </a:stretch>
        </p:blipFill>
        <p:spPr bwMode="auto">
          <a:xfrm>
            <a:off x="6667500" y="457200"/>
            <a:ext cx="2476500" cy="1981200"/>
          </a:xfrm>
          <a:prstGeom prst="rect">
            <a:avLst/>
          </a:prstGeom>
          <a:noFill/>
          <a:ln w="9525">
            <a:noFill/>
            <a:miter lim="800000"/>
            <a:headEnd/>
            <a:tailEnd/>
          </a:ln>
        </p:spPr>
      </p:pic>
      <p:pic>
        <p:nvPicPr>
          <p:cNvPr id="6149" name="Picture 5" descr="abuse1"/>
          <p:cNvPicPr>
            <a:picLocks noChangeAspect="1" noChangeArrowheads="1"/>
          </p:cNvPicPr>
          <p:nvPr>
            <p:ph sz="half" idx="2"/>
          </p:nvPr>
        </p:nvPicPr>
        <p:blipFill>
          <a:blip r:embed="rId3" cstate="print"/>
          <a:srcRect/>
          <a:stretch>
            <a:fillRect/>
          </a:stretch>
        </p:blipFill>
        <p:spPr>
          <a:xfrm>
            <a:off x="0" y="228600"/>
            <a:ext cx="1719263" cy="2582863"/>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p:txBody>
          <a:bodyPr/>
          <a:lstStyle/>
          <a:p>
            <a:pPr eaLnBrk="1" hangingPunct="1">
              <a:defRPr/>
            </a:pPr>
            <a:r>
              <a:rPr lang="en-US" smtClean="0"/>
              <a:t>Who Are Victims and Batterers?</a:t>
            </a:r>
          </a:p>
        </p:txBody>
      </p:sp>
      <p:sp>
        <p:nvSpPr>
          <p:cNvPr id="107525" name="Rectangle 5"/>
          <p:cNvSpPr>
            <a:spLocks noGrp="1" noChangeArrowheads="1"/>
          </p:cNvSpPr>
          <p:nvPr>
            <p:ph type="body" sz="half" idx="1"/>
          </p:nvPr>
        </p:nvSpPr>
        <p:spPr>
          <a:xfrm>
            <a:off x="457200" y="1600200"/>
            <a:ext cx="4038600" cy="4800600"/>
          </a:xfrm>
        </p:spPr>
        <p:txBody>
          <a:bodyPr/>
          <a:lstStyle/>
          <a:p>
            <a:pPr eaLnBrk="1" hangingPunct="1">
              <a:lnSpc>
                <a:spcPct val="80000"/>
              </a:lnSpc>
              <a:buFontTx/>
              <a:buNone/>
              <a:defRPr/>
            </a:pPr>
            <a:r>
              <a:rPr lang="en-US" sz="2400" smtClean="0"/>
              <a:t>VICTIMS:</a:t>
            </a:r>
          </a:p>
          <a:p>
            <a:pPr eaLnBrk="1" hangingPunct="1">
              <a:lnSpc>
                <a:spcPct val="80000"/>
              </a:lnSpc>
              <a:buFontTx/>
              <a:buNone/>
              <a:defRPr/>
            </a:pPr>
            <a:endParaRPr lang="en-US" sz="2000" smtClean="0"/>
          </a:p>
          <a:p>
            <a:pPr eaLnBrk="1" hangingPunct="1">
              <a:lnSpc>
                <a:spcPct val="80000"/>
              </a:lnSpc>
              <a:defRPr/>
            </a:pPr>
            <a:r>
              <a:rPr lang="en-US" sz="2400" smtClean="0"/>
              <a:t>Women and men </a:t>
            </a:r>
          </a:p>
          <a:p>
            <a:pPr eaLnBrk="1" hangingPunct="1">
              <a:lnSpc>
                <a:spcPct val="80000"/>
              </a:lnSpc>
              <a:defRPr/>
            </a:pPr>
            <a:r>
              <a:rPr lang="en-US" sz="2400" smtClean="0"/>
              <a:t>Adolescents, teens, young, middle-aged and older adults </a:t>
            </a:r>
          </a:p>
          <a:p>
            <a:pPr eaLnBrk="1" hangingPunct="1">
              <a:lnSpc>
                <a:spcPct val="80000"/>
              </a:lnSpc>
              <a:defRPr/>
            </a:pPr>
            <a:r>
              <a:rPr lang="en-US" sz="2400" smtClean="0"/>
              <a:t>People of all cultures and religions</a:t>
            </a:r>
          </a:p>
          <a:p>
            <a:pPr eaLnBrk="1" hangingPunct="1">
              <a:lnSpc>
                <a:spcPct val="80000"/>
              </a:lnSpc>
              <a:defRPr/>
            </a:pPr>
            <a:r>
              <a:rPr lang="en-US" sz="2400" smtClean="0"/>
              <a:t>Blue collar, middle class, and wealthy </a:t>
            </a:r>
          </a:p>
          <a:p>
            <a:pPr eaLnBrk="1" hangingPunct="1">
              <a:lnSpc>
                <a:spcPct val="80000"/>
              </a:lnSpc>
              <a:defRPr/>
            </a:pPr>
            <a:r>
              <a:rPr lang="en-US" sz="2400" smtClean="0"/>
              <a:t>Straight, gay, lesbian, and transgender</a:t>
            </a:r>
          </a:p>
          <a:p>
            <a:pPr eaLnBrk="1" hangingPunct="1">
              <a:lnSpc>
                <a:spcPct val="80000"/>
              </a:lnSpc>
              <a:defRPr/>
            </a:pPr>
            <a:r>
              <a:rPr lang="en-US" sz="2400" smtClean="0"/>
              <a:t>Married and unmarried</a:t>
            </a:r>
          </a:p>
          <a:p>
            <a:pPr eaLnBrk="1" hangingPunct="1">
              <a:lnSpc>
                <a:spcPct val="80000"/>
              </a:lnSpc>
              <a:defRPr/>
            </a:pPr>
            <a:r>
              <a:rPr lang="en-US" sz="2400" smtClean="0"/>
              <a:t>People with and without high school or college degrees </a:t>
            </a:r>
          </a:p>
        </p:txBody>
      </p:sp>
      <p:sp>
        <p:nvSpPr>
          <p:cNvPr id="107526" name="Rectangle 6"/>
          <p:cNvSpPr>
            <a:spLocks noGrp="1" noChangeArrowheads="1"/>
          </p:cNvSpPr>
          <p:nvPr>
            <p:ph type="body" sz="half" idx="2"/>
          </p:nvPr>
        </p:nvSpPr>
        <p:spPr>
          <a:xfrm>
            <a:off x="4648200" y="1600200"/>
            <a:ext cx="4038600" cy="4800600"/>
          </a:xfrm>
        </p:spPr>
        <p:txBody>
          <a:bodyPr/>
          <a:lstStyle/>
          <a:p>
            <a:pPr eaLnBrk="1" hangingPunct="1">
              <a:lnSpc>
                <a:spcPct val="80000"/>
              </a:lnSpc>
              <a:buFontTx/>
              <a:buNone/>
              <a:defRPr/>
            </a:pPr>
            <a:r>
              <a:rPr lang="en-US" sz="2400" smtClean="0"/>
              <a:t>BATTERERS:</a:t>
            </a:r>
          </a:p>
          <a:p>
            <a:pPr eaLnBrk="1" hangingPunct="1">
              <a:lnSpc>
                <a:spcPct val="80000"/>
              </a:lnSpc>
              <a:buFontTx/>
              <a:buNone/>
              <a:defRPr/>
            </a:pPr>
            <a:endParaRPr lang="en-US" sz="2000" smtClean="0"/>
          </a:p>
          <a:p>
            <a:pPr eaLnBrk="1" hangingPunct="1">
              <a:lnSpc>
                <a:spcPct val="80000"/>
              </a:lnSpc>
              <a:defRPr/>
            </a:pPr>
            <a:r>
              <a:rPr lang="en-US" sz="2400" smtClean="0"/>
              <a:t>Women and men </a:t>
            </a:r>
          </a:p>
          <a:p>
            <a:pPr eaLnBrk="1" hangingPunct="1">
              <a:lnSpc>
                <a:spcPct val="80000"/>
              </a:lnSpc>
              <a:defRPr/>
            </a:pPr>
            <a:r>
              <a:rPr lang="en-US" sz="2400" smtClean="0"/>
              <a:t>Adolescents, teens, young, middle-aged and older adults </a:t>
            </a:r>
          </a:p>
          <a:p>
            <a:pPr eaLnBrk="1" hangingPunct="1">
              <a:lnSpc>
                <a:spcPct val="80000"/>
              </a:lnSpc>
              <a:defRPr/>
            </a:pPr>
            <a:r>
              <a:rPr lang="en-US" sz="2400" smtClean="0"/>
              <a:t>People of all cultures and religions</a:t>
            </a:r>
          </a:p>
          <a:p>
            <a:pPr eaLnBrk="1" hangingPunct="1">
              <a:lnSpc>
                <a:spcPct val="80000"/>
              </a:lnSpc>
              <a:defRPr/>
            </a:pPr>
            <a:r>
              <a:rPr lang="en-US" sz="2400" smtClean="0"/>
              <a:t>Blue collar, middle class, and wealthy </a:t>
            </a:r>
          </a:p>
          <a:p>
            <a:pPr eaLnBrk="1" hangingPunct="1">
              <a:lnSpc>
                <a:spcPct val="80000"/>
              </a:lnSpc>
              <a:defRPr/>
            </a:pPr>
            <a:r>
              <a:rPr lang="en-US" sz="2400" smtClean="0"/>
              <a:t>Straight, gay, lesbian, and transgender</a:t>
            </a:r>
          </a:p>
          <a:p>
            <a:pPr eaLnBrk="1" hangingPunct="1">
              <a:lnSpc>
                <a:spcPct val="80000"/>
              </a:lnSpc>
              <a:defRPr/>
            </a:pPr>
            <a:r>
              <a:rPr lang="en-US" sz="2400" smtClean="0"/>
              <a:t>Married and unmarried</a:t>
            </a:r>
          </a:p>
          <a:p>
            <a:pPr eaLnBrk="1" hangingPunct="1">
              <a:lnSpc>
                <a:spcPct val="80000"/>
              </a:lnSpc>
              <a:defRPr/>
            </a:pPr>
            <a:r>
              <a:rPr lang="en-US" sz="2400" smtClean="0"/>
              <a:t>People with and without high school or college degrees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990600" y="304800"/>
            <a:ext cx="7696200" cy="1143000"/>
          </a:xfrm>
        </p:spPr>
        <p:txBody>
          <a:bodyPr/>
          <a:lstStyle/>
          <a:p>
            <a:pPr eaLnBrk="1" hangingPunct="1">
              <a:defRPr/>
            </a:pPr>
            <a:r>
              <a:rPr lang="en-US" sz="4000" smtClean="0"/>
              <a:t>The Dynamics of Abuse: </a:t>
            </a:r>
            <a:br>
              <a:rPr lang="en-US" sz="4000" smtClean="0"/>
            </a:br>
            <a:r>
              <a:rPr lang="en-US" sz="4000" smtClean="0"/>
              <a:t>The Power &amp; Control Wheel</a:t>
            </a:r>
          </a:p>
        </p:txBody>
      </p:sp>
      <p:sp>
        <p:nvSpPr>
          <p:cNvPr id="203779" name="Rectangle 3"/>
          <p:cNvSpPr>
            <a:spLocks noGrp="1" noChangeArrowheads="1"/>
          </p:cNvSpPr>
          <p:nvPr>
            <p:ph type="body" idx="1"/>
          </p:nvPr>
        </p:nvSpPr>
        <p:spPr>
          <a:xfrm>
            <a:off x="1524000" y="1905000"/>
            <a:ext cx="7620000" cy="4495800"/>
          </a:xfrm>
        </p:spPr>
        <p:txBody>
          <a:bodyPr/>
          <a:lstStyle/>
          <a:p>
            <a:pPr eaLnBrk="1" hangingPunct="1">
              <a:lnSpc>
                <a:spcPct val="80000"/>
              </a:lnSpc>
              <a:defRPr/>
            </a:pPr>
            <a:r>
              <a:rPr lang="en-US" sz="2800" smtClean="0"/>
              <a:t>In the early 80’s in Duluth, Minnesota, victims of IPV attending educational groups were interviewed about the behaviors of their abusers and factors that influenced why they stayed in violent relationships/returned to their abusers.</a:t>
            </a:r>
          </a:p>
          <a:p>
            <a:pPr eaLnBrk="1" hangingPunct="1">
              <a:lnSpc>
                <a:spcPct val="80000"/>
              </a:lnSpc>
              <a:defRPr/>
            </a:pPr>
            <a:r>
              <a:rPr lang="en-US" sz="2800" smtClean="0"/>
              <a:t>Based on input from over 200 battered women, they developed a framework for understanding IPV.</a:t>
            </a:r>
          </a:p>
          <a:p>
            <a:pPr eaLnBrk="1" hangingPunct="1">
              <a:lnSpc>
                <a:spcPct val="80000"/>
              </a:lnSpc>
              <a:defRPr/>
            </a:pPr>
            <a:r>
              <a:rPr lang="en-US" sz="2800" smtClean="0"/>
              <a:t>Key finding, as conceptualized in the “power and control wheel” is that abusers use an </a:t>
            </a:r>
            <a:r>
              <a:rPr lang="en-US" sz="2800" i="1" smtClean="0"/>
              <a:t>array</a:t>
            </a:r>
            <a:r>
              <a:rPr lang="en-US" sz="2800" smtClean="0"/>
              <a:t> of tactics--</a:t>
            </a:r>
            <a:r>
              <a:rPr lang="en-US" sz="2800" i="1" smtClean="0"/>
              <a:t>apart from physical and sexual violence-</a:t>
            </a:r>
            <a:r>
              <a:rPr lang="en-US" sz="2800" smtClean="0"/>
              <a:t>-to gain and maintain control over their victims.</a:t>
            </a:r>
          </a:p>
        </p:txBody>
      </p:sp>
      <p:pic>
        <p:nvPicPr>
          <p:cNvPr id="8196" name="Picture 4" descr="4502139-2700x1801"/>
          <p:cNvPicPr>
            <a:picLocks noChangeAspect="1" noChangeArrowheads="1"/>
          </p:cNvPicPr>
          <p:nvPr/>
        </p:nvPicPr>
        <p:blipFill>
          <a:blip r:embed="rId2" cstate="print"/>
          <a:srcRect/>
          <a:stretch>
            <a:fillRect/>
          </a:stretch>
        </p:blipFill>
        <p:spPr bwMode="auto">
          <a:xfrm>
            <a:off x="0" y="2362200"/>
            <a:ext cx="1527175" cy="2287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p:cNvSpPr>
            <a:spLocks noChangeArrowheads="1"/>
          </p:cNvSpPr>
          <p:nvPr/>
        </p:nvSpPr>
        <p:spPr bwMode="auto">
          <a:xfrm>
            <a:off x="1371600" y="228600"/>
            <a:ext cx="6324600" cy="6324600"/>
          </a:xfrm>
          <a:prstGeom prst="ellipse">
            <a:avLst/>
          </a:prstGeom>
          <a:solidFill>
            <a:schemeClr val="bg1"/>
          </a:solidFill>
          <a:ln w="76200">
            <a:solidFill>
              <a:schemeClr val="tx2"/>
            </a:solidFill>
            <a:round/>
            <a:headEnd/>
            <a:tailEnd/>
          </a:ln>
        </p:spPr>
        <p:txBody>
          <a:bodyPr wrap="none" anchor="ctr"/>
          <a:lstStyle/>
          <a:p>
            <a:endParaRPr lang="en-US"/>
          </a:p>
        </p:txBody>
      </p:sp>
      <p:sp>
        <p:nvSpPr>
          <p:cNvPr id="9219" name="Oval 3"/>
          <p:cNvSpPr>
            <a:spLocks noChangeArrowheads="1"/>
          </p:cNvSpPr>
          <p:nvPr/>
        </p:nvSpPr>
        <p:spPr bwMode="auto">
          <a:xfrm>
            <a:off x="2070100" y="939800"/>
            <a:ext cx="4991100" cy="4991100"/>
          </a:xfrm>
          <a:prstGeom prst="ellipse">
            <a:avLst/>
          </a:prstGeom>
          <a:solidFill>
            <a:srgbClr val="990000"/>
          </a:solidFill>
          <a:ln w="9525">
            <a:noFill/>
            <a:round/>
            <a:headEnd/>
            <a:tailEnd/>
          </a:ln>
        </p:spPr>
        <p:txBody>
          <a:bodyPr wrap="none" anchor="ctr"/>
          <a:lstStyle/>
          <a:p>
            <a:endParaRPr lang="en-US"/>
          </a:p>
        </p:txBody>
      </p:sp>
      <p:sp>
        <p:nvSpPr>
          <p:cNvPr id="9220" name="Line 4"/>
          <p:cNvSpPr>
            <a:spLocks noChangeShapeType="1"/>
          </p:cNvSpPr>
          <p:nvPr/>
        </p:nvSpPr>
        <p:spPr bwMode="auto">
          <a:xfrm>
            <a:off x="4572000" y="914400"/>
            <a:ext cx="0" cy="5029200"/>
          </a:xfrm>
          <a:prstGeom prst="line">
            <a:avLst/>
          </a:prstGeom>
          <a:noFill/>
          <a:ln w="76200">
            <a:solidFill>
              <a:schemeClr val="bg1"/>
            </a:solidFill>
            <a:round/>
            <a:headEnd/>
            <a:tailEnd/>
          </a:ln>
        </p:spPr>
        <p:txBody>
          <a:bodyPr wrap="none" anchor="ctr"/>
          <a:lstStyle/>
          <a:p>
            <a:endParaRPr lang="en-US"/>
          </a:p>
        </p:txBody>
      </p:sp>
      <p:sp>
        <p:nvSpPr>
          <p:cNvPr id="9221" name="Line 5"/>
          <p:cNvSpPr>
            <a:spLocks noChangeShapeType="1"/>
          </p:cNvSpPr>
          <p:nvPr/>
        </p:nvSpPr>
        <p:spPr bwMode="auto">
          <a:xfrm rot="5408681">
            <a:off x="4571206" y="915194"/>
            <a:ext cx="1588" cy="5029200"/>
          </a:xfrm>
          <a:prstGeom prst="line">
            <a:avLst/>
          </a:prstGeom>
          <a:noFill/>
          <a:ln w="76200">
            <a:solidFill>
              <a:schemeClr val="bg1"/>
            </a:solidFill>
            <a:round/>
            <a:headEnd/>
            <a:tailEnd/>
          </a:ln>
        </p:spPr>
        <p:txBody>
          <a:bodyPr wrap="none" anchor="ctr"/>
          <a:lstStyle/>
          <a:p>
            <a:endParaRPr lang="en-US"/>
          </a:p>
        </p:txBody>
      </p:sp>
      <p:sp>
        <p:nvSpPr>
          <p:cNvPr id="9222" name="Line 6"/>
          <p:cNvSpPr>
            <a:spLocks noChangeShapeType="1"/>
          </p:cNvSpPr>
          <p:nvPr/>
        </p:nvSpPr>
        <p:spPr bwMode="auto">
          <a:xfrm rot="2754719">
            <a:off x="4571206" y="913607"/>
            <a:ext cx="1587" cy="5029200"/>
          </a:xfrm>
          <a:prstGeom prst="line">
            <a:avLst/>
          </a:prstGeom>
          <a:noFill/>
          <a:ln w="76200">
            <a:solidFill>
              <a:schemeClr val="bg1"/>
            </a:solidFill>
            <a:round/>
            <a:headEnd/>
            <a:tailEnd/>
          </a:ln>
        </p:spPr>
        <p:txBody>
          <a:bodyPr wrap="none" anchor="ctr"/>
          <a:lstStyle/>
          <a:p>
            <a:endParaRPr lang="en-US"/>
          </a:p>
        </p:txBody>
      </p:sp>
      <p:sp>
        <p:nvSpPr>
          <p:cNvPr id="9223" name="Line 7"/>
          <p:cNvSpPr>
            <a:spLocks noChangeShapeType="1"/>
          </p:cNvSpPr>
          <p:nvPr/>
        </p:nvSpPr>
        <p:spPr bwMode="auto">
          <a:xfrm rot="2754719">
            <a:off x="4571206" y="912019"/>
            <a:ext cx="1588" cy="5029200"/>
          </a:xfrm>
          <a:prstGeom prst="line">
            <a:avLst/>
          </a:prstGeom>
          <a:noFill/>
          <a:ln w="76200">
            <a:solidFill>
              <a:schemeClr val="bg1"/>
            </a:solidFill>
            <a:round/>
            <a:headEnd/>
            <a:tailEnd/>
          </a:ln>
        </p:spPr>
        <p:txBody>
          <a:bodyPr wrap="none" anchor="ctr"/>
          <a:lstStyle/>
          <a:p>
            <a:endParaRPr lang="en-US"/>
          </a:p>
        </p:txBody>
      </p:sp>
      <p:sp>
        <p:nvSpPr>
          <p:cNvPr id="9224" name="Line 8"/>
          <p:cNvSpPr>
            <a:spLocks noChangeShapeType="1"/>
          </p:cNvSpPr>
          <p:nvPr/>
        </p:nvSpPr>
        <p:spPr bwMode="auto">
          <a:xfrm rot="8141689">
            <a:off x="4570413" y="914400"/>
            <a:ext cx="1587" cy="5029200"/>
          </a:xfrm>
          <a:prstGeom prst="line">
            <a:avLst/>
          </a:prstGeom>
          <a:noFill/>
          <a:ln w="76200">
            <a:solidFill>
              <a:schemeClr val="bg1"/>
            </a:solidFill>
            <a:round/>
            <a:headEnd/>
            <a:tailEnd/>
          </a:ln>
        </p:spPr>
        <p:txBody>
          <a:bodyPr wrap="none" anchor="ctr"/>
          <a:lstStyle/>
          <a:p>
            <a:endParaRPr lang="en-US"/>
          </a:p>
        </p:txBody>
      </p:sp>
      <p:sp>
        <p:nvSpPr>
          <p:cNvPr id="9225" name="Oval 9"/>
          <p:cNvSpPr>
            <a:spLocks noChangeArrowheads="1"/>
          </p:cNvSpPr>
          <p:nvPr/>
        </p:nvSpPr>
        <p:spPr bwMode="auto">
          <a:xfrm>
            <a:off x="3733800" y="2590800"/>
            <a:ext cx="1676400" cy="1676400"/>
          </a:xfrm>
          <a:prstGeom prst="ellipse">
            <a:avLst/>
          </a:prstGeom>
          <a:solidFill>
            <a:srgbClr val="990000"/>
          </a:solidFill>
          <a:ln w="76200">
            <a:solidFill>
              <a:schemeClr val="bg1"/>
            </a:solidFill>
            <a:round/>
            <a:headEnd/>
            <a:tailEnd/>
          </a:ln>
        </p:spPr>
        <p:txBody>
          <a:bodyPr wrap="none" anchor="ctr"/>
          <a:lstStyle/>
          <a:p>
            <a:endParaRPr lang="en-US"/>
          </a:p>
        </p:txBody>
      </p:sp>
      <p:sp>
        <p:nvSpPr>
          <p:cNvPr id="9226" name="WordArt 10"/>
          <p:cNvSpPr>
            <a:spLocks noChangeArrowheads="1" noChangeShapeType="1" noTextEdit="1"/>
          </p:cNvSpPr>
          <p:nvPr/>
        </p:nvSpPr>
        <p:spPr bwMode="auto">
          <a:xfrm>
            <a:off x="3606800" y="685800"/>
            <a:ext cx="1905000" cy="342900"/>
          </a:xfrm>
          <a:prstGeom prst="rect">
            <a:avLst/>
          </a:prstGeom>
        </p:spPr>
        <p:txBody>
          <a:bodyPr spcFirstLastPara="1" wrap="none" fromWordArt="1">
            <a:prstTxWarp prst="textArchUp">
              <a:avLst>
                <a:gd name="adj" fmla="val 10800004"/>
              </a:avLst>
            </a:prstTxWarp>
          </a:bodyPr>
          <a:lstStyle/>
          <a:p>
            <a:pPr algn="ctr"/>
            <a:r>
              <a:rPr lang="en-US" sz="3600" kern="10">
                <a:ln w="9525">
                  <a:noFill/>
                  <a:round/>
                  <a:headEnd/>
                  <a:tailEnd/>
                </a:ln>
                <a:solidFill>
                  <a:schemeClr val="tx2"/>
                </a:solidFill>
                <a:effectLst>
                  <a:outerShdw dist="35921" dir="2700000" algn="ctr" rotWithShape="0">
                    <a:srgbClr val="C0C0C0"/>
                  </a:outerShdw>
                </a:effectLst>
                <a:latin typeface="Impact"/>
              </a:rPr>
              <a:t>VIOLENCE</a:t>
            </a:r>
          </a:p>
        </p:txBody>
      </p:sp>
      <p:sp>
        <p:nvSpPr>
          <p:cNvPr id="9227" name="WordArt 11"/>
          <p:cNvSpPr>
            <a:spLocks noChangeArrowheads="1" noChangeShapeType="1" noTextEdit="1"/>
          </p:cNvSpPr>
          <p:nvPr/>
        </p:nvSpPr>
        <p:spPr bwMode="auto">
          <a:xfrm rot="-2321433">
            <a:off x="2260600" y="1074738"/>
            <a:ext cx="1266825" cy="3048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Physical</a:t>
            </a:r>
          </a:p>
        </p:txBody>
      </p:sp>
      <p:sp>
        <p:nvSpPr>
          <p:cNvPr id="9228" name="WordArt 12"/>
          <p:cNvSpPr>
            <a:spLocks noChangeArrowheads="1" noChangeShapeType="1" noTextEdit="1"/>
          </p:cNvSpPr>
          <p:nvPr/>
        </p:nvSpPr>
        <p:spPr bwMode="auto">
          <a:xfrm rot="2265491">
            <a:off x="5638800" y="1104900"/>
            <a:ext cx="1266825" cy="276225"/>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Sexual</a:t>
            </a:r>
          </a:p>
        </p:txBody>
      </p:sp>
      <p:sp>
        <p:nvSpPr>
          <p:cNvPr id="9229" name="WordArt 13"/>
          <p:cNvSpPr>
            <a:spLocks noChangeArrowheads="1" noChangeShapeType="1" noTextEdit="1"/>
          </p:cNvSpPr>
          <p:nvPr/>
        </p:nvSpPr>
        <p:spPr bwMode="auto">
          <a:xfrm>
            <a:off x="3581400" y="5930900"/>
            <a:ext cx="1905000" cy="342900"/>
          </a:xfrm>
          <a:prstGeom prst="rect">
            <a:avLst/>
          </a:prstGeom>
        </p:spPr>
        <p:txBody>
          <a:bodyPr spcFirstLastPara="1" wrap="none" fromWordArt="1">
            <a:prstTxWarp prst="textArchDown">
              <a:avLst>
                <a:gd name="adj" fmla="val 0"/>
              </a:avLst>
            </a:prstTxWarp>
          </a:bodyPr>
          <a:lstStyle/>
          <a:p>
            <a:pPr algn="ctr"/>
            <a:r>
              <a:rPr lang="en-US" sz="3600" kern="10">
                <a:ln w="9525">
                  <a:noFill/>
                  <a:round/>
                  <a:headEnd/>
                  <a:tailEnd/>
                </a:ln>
                <a:solidFill>
                  <a:schemeClr val="tx2"/>
                </a:solidFill>
                <a:effectLst>
                  <a:outerShdw dist="35921" dir="2700000" algn="ctr" rotWithShape="0">
                    <a:srgbClr val="C0C0C0"/>
                  </a:outerShdw>
                </a:effectLst>
                <a:latin typeface="Impact"/>
              </a:rPr>
              <a:t>VIOLENCE</a:t>
            </a:r>
          </a:p>
        </p:txBody>
      </p:sp>
      <p:sp>
        <p:nvSpPr>
          <p:cNvPr id="9230" name="WordArt 14"/>
          <p:cNvSpPr>
            <a:spLocks noChangeArrowheads="1" noChangeShapeType="1" noTextEdit="1"/>
          </p:cNvSpPr>
          <p:nvPr/>
        </p:nvSpPr>
        <p:spPr bwMode="auto">
          <a:xfrm rot="-2409493">
            <a:off x="5715000" y="5410200"/>
            <a:ext cx="1219200" cy="3048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Sexual</a:t>
            </a:r>
          </a:p>
        </p:txBody>
      </p:sp>
      <p:sp>
        <p:nvSpPr>
          <p:cNvPr id="9231" name="WordArt 15"/>
          <p:cNvSpPr>
            <a:spLocks noChangeArrowheads="1" noChangeShapeType="1" noTextEdit="1"/>
          </p:cNvSpPr>
          <p:nvPr/>
        </p:nvSpPr>
        <p:spPr bwMode="auto">
          <a:xfrm rot="2403203">
            <a:off x="2297113" y="5473700"/>
            <a:ext cx="1219200" cy="3175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tx2"/>
                </a:solidFill>
                <a:effectLst>
                  <a:outerShdw dist="35921" dir="2700000" algn="ctr" rotWithShape="0">
                    <a:srgbClr val="C0C0C0"/>
                  </a:outerShdw>
                </a:effectLst>
                <a:latin typeface="Impact"/>
              </a:rPr>
              <a:t>Physical</a:t>
            </a:r>
          </a:p>
        </p:txBody>
      </p:sp>
      <p:sp>
        <p:nvSpPr>
          <p:cNvPr id="9232" name="WordArt 16"/>
          <p:cNvSpPr>
            <a:spLocks noChangeArrowheads="1" noChangeShapeType="1" noTextEdit="1"/>
          </p:cNvSpPr>
          <p:nvPr/>
        </p:nvSpPr>
        <p:spPr bwMode="auto">
          <a:xfrm rot="6909">
            <a:off x="3911600" y="2946400"/>
            <a:ext cx="1295400" cy="914400"/>
          </a:xfrm>
          <a:prstGeom prst="rect">
            <a:avLst/>
          </a:prstGeom>
        </p:spPr>
        <p:txBody>
          <a:bodyPr wrap="none" fromWordArt="1">
            <a:prstTxWarp prst="textPlain">
              <a:avLst>
                <a:gd name="adj" fmla="val 50000"/>
              </a:avLst>
            </a:prstTxWarp>
          </a:bodyPr>
          <a:lstStyle/>
          <a:p>
            <a:pPr algn="ctr"/>
            <a:r>
              <a:rPr lang="en-US" sz="3200" kern="10">
                <a:ln w="9525">
                  <a:noFill/>
                  <a:round/>
                  <a:headEnd/>
                  <a:tailEnd/>
                </a:ln>
                <a:solidFill>
                  <a:schemeClr val="bg1"/>
                </a:solidFill>
                <a:effectLst>
                  <a:outerShdw dist="35921" dir="2700000" algn="ctr" rotWithShape="0">
                    <a:schemeClr val="tx2"/>
                  </a:outerShdw>
                </a:effectLst>
                <a:latin typeface="Impact"/>
              </a:rPr>
              <a:t>Power</a:t>
            </a:r>
          </a:p>
          <a:p>
            <a:pPr algn="ctr"/>
            <a:r>
              <a:rPr lang="en-US" sz="3200" kern="10">
                <a:ln w="9525">
                  <a:noFill/>
                  <a:round/>
                  <a:headEnd/>
                  <a:tailEnd/>
                </a:ln>
                <a:solidFill>
                  <a:schemeClr val="bg1"/>
                </a:solidFill>
                <a:effectLst>
                  <a:outerShdw dist="35921" dir="2700000" algn="ctr" rotWithShape="0">
                    <a:schemeClr val="tx2"/>
                  </a:outerShdw>
                </a:effectLst>
                <a:latin typeface="Impact"/>
              </a:rPr>
              <a:t>&amp;</a:t>
            </a:r>
          </a:p>
          <a:p>
            <a:pPr algn="ctr"/>
            <a:r>
              <a:rPr lang="en-US" sz="3200" kern="10">
                <a:ln w="9525">
                  <a:noFill/>
                  <a:round/>
                  <a:headEnd/>
                  <a:tailEnd/>
                </a:ln>
                <a:solidFill>
                  <a:schemeClr val="bg1"/>
                </a:solidFill>
                <a:effectLst>
                  <a:outerShdw dist="35921" dir="2700000" algn="ctr" rotWithShape="0">
                    <a:schemeClr val="tx2"/>
                  </a:outerShdw>
                </a:effectLst>
                <a:latin typeface="Impact"/>
              </a:rPr>
              <a:t>Control</a:t>
            </a:r>
          </a:p>
        </p:txBody>
      </p:sp>
      <p:sp>
        <p:nvSpPr>
          <p:cNvPr id="204817" name="Text Box 17"/>
          <p:cNvSpPr txBox="1">
            <a:spLocks noChangeArrowheads="1"/>
          </p:cNvSpPr>
          <p:nvPr/>
        </p:nvSpPr>
        <p:spPr bwMode="auto">
          <a:xfrm>
            <a:off x="3276600" y="4648200"/>
            <a:ext cx="12700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Children</a:t>
            </a:r>
          </a:p>
        </p:txBody>
      </p:sp>
      <p:sp>
        <p:nvSpPr>
          <p:cNvPr id="204818" name="Text Box 18"/>
          <p:cNvSpPr txBox="1">
            <a:spLocks noChangeArrowheads="1"/>
          </p:cNvSpPr>
          <p:nvPr/>
        </p:nvSpPr>
        <p:spPr bwMode="auto">
          <a:xfrm>
            <a:off x="2209800" y="3695700"/>
            <a:ext cx="16002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Male Privilege</a:t>
            </a:r>
          </a:p>
        </p:txBody>
      </p:sp>
      <p:sp>
        <p:nvSpPr>
          <p:cNvPr id="204819" name="Text Box 19"/>
          <p:cNvSpPr txBox="1">
            <a:spLocks noChangeArrowheads="1"/>
          </p:cNvSpPr>
          <p:nvPr/>
        </p:nvSpPr>
        <p:spPr bwMode="auto">
          <a:xfrm>
            <a:off x="2324100" y="2284413"/>
            <a:ext cx="14097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Economic Abuse</a:t>
            </a:r>
          </a:p>
        </p:txBody>
      </p:sp>
      <p:sp>
        <p:nvSpPr>
          <p:cNvPr id="204820" name="Text Box 20"/>
          <p:cNvSpPr txBox="1">
            <a:spLocks noChangeArrowheads="1"/>
          </p:cNvSpPr>
          <p:nvPr/>
        </p:nvSpPr>
        <p:spPr bwMode="auto">
          <a:xfrm>
            <a:off x="4572000" y="1295400"/>
            <a:ext cx="14859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Using Intimidation</a:t>
            </a:r>
          </a:p>
        </p:txBody>
      </p:sp>
      <p:sp>
        <p:nvSpPr>
          <p:cNvPr id="204821" name="Text Box 21"/>
          <p:cNvSpPr txBox="1">
            <a:spLocks noChangeArrowheads="1"/>
          </p:cNvSpPr>
          <p:nvPr/>
        </p:nvSpPr>
        <p:spPr bwMode="auto">
          <a:xfrm>
            <a:off x="3200400" y="1293813"/>
            <a:ext cx="13716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Coercion &amp; Threats</a:t>
            </a:r>
          </a:p>
        </p:txBody>
      </p:sp>
      <p:sp>
        <p:nvSpPr>
          <p:cNvPr id="204822" name="Text Box 22"/>
          <p:cNvSpPr txBox="1">
            <a:spLocks noChangeArrowheads="1"/>
          </p:cNvSpPr>
          <p:nvPr/>
        </p:nvSpPr>
        <p:spPr bwMode="auto">
          <a:xfrm>
            <a:off x="5486400" y="2284413"/>
            <a:ext cx="1295400" cy="915987"/>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Emotional Abuse</a:t>
            </a:r>
          </a:p>
        </p:txBody>
      </p:sp>
      <p:sp>
        <p:nvSpPr>
          <p:cNvPr id="204823" name="Text Box 23"/>
          <p:cNvSpPr txBox="1">
            <a:spLocks noChangeArrowheads="1"/>
          </p:cNvSpPr>
          <p:nvPr/>
        </p:nvSpPr>
        <p:spPr bwMode="auto">
          <a:xfrm>
            <a:off x="5334000" y="3702050"/>
            <a:ext cx="1295400" cy="641350"/>
          </a:xfrm>
          <a:prstGeom prst="rect">
            <a:avLst/>
          </a:prstGeom>
          <a:noFill/>
          <a:ln w="9525">
            <a:noFill/>
            <a:miter lim="800000"/>
            <a:headEnd/>
            <a:tailEnd/>
          </a:ln>
          <a:effectLst>
            <a:outerShdw dist="28398" dir="1593903" algn="ctr" rotWithShape="0">
              <a:schemeClr val="tx2"/>
            </a:outerShdw>
          </a:effectLst>
        </p:spPr>
        <p:txBody>
          <a:bodyPr>
            <a:spAutoFit/>
          </a:bodyPr>
          <a:lstStyle/>
          <a:p>
            <a:pPr algn="r">
              <a:spcBef>
                <a:spcPct val="50000"/>
              </a:spcBef>
              <a:defRPr/>
            </a:pPr>
            <a:r>
              <a:rPr lang="en-US" b="1">
                <a:solidFill>
                  <a:schemeClr val="bg1"/>
                </a:solidFill>
              </a:rPr>
              <a:t>Using Isolation</a:t>
            </a:r>
          </a:p>
        </p:txBody>
      </p:sp>
      <p:sp>
        <p:nvSpPr>
          <p:cNvPr id="204824" name="Text Box 24"/>
          <p:cNvSpPr txBox="1">
            <a:spLocks noChangeArrowheads="1"/>
          </p:cNvSpPr>
          <p:nvPr/>
        </p:nvSpPr>
        <p:spPr bwMode="auto">
          <a:xfrm>
            <a:off x="4546600" y="4648200"/>
            <a:ext cx="1625600" cy="915988"/>
          </a:xfrm>
          <a:prstGeom prst="rect">
            <a:avLst/>
          </a:prstGeom>
          <a:noFill/>
          <a:ln w="9525">
            <a:noFill/>
            <a:miter lim="800000"/>
            <a:headEnd/>
            <a:tailEnd/>
          </a:ln>
          <a:effectLst>
            <a:outerShdw dist="28398" dir="1593903" algn="ctr" rotWithShape="0">
              <a:schemeClr val="tx2"/>
            </a:outerShdw>
          </a:effectLst>
        </p:spPr>
        <p:txBody>
          <a:bodyPr>
            <a:spAutoFit/>
          </a:bodyPr>
          <a:lstStyle/>
          <a:p>
            <a:pPr>
              <a:spcBef>
                <a:spcPct val="50000"/>
              </a:spcBef>
              <a:defRPr/>
            </a:pPr>
            <a:r>
              <a:rPr lang="en-US" b="1">
                <a:solidFill>
                  <a:schemeClr val="bg1"/>
                </a:solidFill>
              </a:rPr>
              <a:t>Minimizing, Denying &amp; Blaming</a:t>
            </a:r>
          </a:p>
        </p:txBody>
      </p:sp>
      <p:grpSp>
        <p:nvGrpSpPr>
          <p:cNvPr id="2" name="Group 25"/>
          <p:cNvGrpSpPr>
            <a:grpSpLocks/>
          </p:cNvGrpSpPr>
          <p:nvPr/>
        </p:nvGrpSpPr>
        <p:grpSpPr bwMode="auto">
          <a:xfrm>
            <a:off x="6858000" y="5105400"/>
            <a:ext cx="1905000" cy="1679575"/>
            <a:chOff x="4320" y="3216"/>
            <a:chExt cx="1200" cy="1058"/>
          </a:xfrm>
        </p:grpSpPr>
        <p:sp>
          <p:nvSpPr>
            <p:cNvPr id="9263" name="AutoShape 26"/>
            <p:cNvSpPr>
              <a:spLocks noChangeArrowheads="1"/>
            </p:cNvSpPr>
            <p:nvPr/>
          </p:nvSpPr>
          <p:spPr bwMode="auto">
            <a:xfrm>
              <a:off x="4320" y="3216"/>
              <a:ext cx="1200" cy="1058"/>
            </a:xfrm>
            <a:prstGeom prst="wedgeRectCallout">
              <a:avLst>
                <a:gd name="adj1" fmla="val -100333"/>
                <a:gd name="adj2" fmla="val -43194"/>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64" name="Text Box 27"/>
            <p:cNvSpPr txBox="1">
              <a:spLocks noChangeArrowheads="1"/>
            </p:cNvSpPr>
            <p:nvPr/>
          </p:nvSpPr>
          <p:spPr bwMode="auto">
            <a:xfrm>
              <a:off x="4424" y="3294"/>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light of the abuse,and not taking her concerns about it seriously</a:t>
              </a:r>
              <a:r>
                <a:rPr lang="en-US" sz="1000" b="1">
                  <a:solidFill>
                    <a:schemeClr val="tx2"/>
                  </a:solidFill>
                  <a:sym typeface="Marlett" pitchFamily="2" charset="2"/>
                </a:rPr>
                <a:t></a:t>
              </a:r>
              <a:r>
                <a:rPr lang="en-US" sz="1000" b="1">
                  <a:solidFill>
                    <a:schemeClr val="tx2"/>
                  </a:solidFill>
                </a:rPr>
                <a:t>Saying the abuse didn’t happen</a:t>
              </a:r>
              <a:r>
                <a:rPr lang="en-US" sz="1000" b="1">
                  <a:solidFill>
                    <a:schemeClr val="tx2"/>
                  </a:solidFill>
                  <a:sym typeface="Marlett" pitchFamily="2" charset="2"/>
                </a:rPr>
                <a:t></a:t>
              </a:r>
              <a:r>
                <a:rPr lang="en-US" sz="1000" b="1">
                  <a:solidFill>
                    <a:schemeClr val="tx2"/>
                  </a:solidFill>
                </a:rPr>
                <a:t> Shifting responsibility for the abusive behavior</a:t>
              </a:r>
              <a:r>
                <a:rPr lang="en-US" sz="1000" b="1">
                  <a:solidFill>
                    <a:schemeClr val="tx2"/>
                  </a:solidFill>
                  <a:sym typeface="Marlett" pitchFamily="2" charset="2"/>
                </a:rPr>
                <a:t></a:t>
              </a:r>
              <a:r>
                <a:rPr lang="en-US" sz="1000" b="1">
                  <a:solidFill>
                    <a:schemeClr val="tx2"/>
                  </a:solidFill>
                </a:rPr>
                <a:t> Saying she caused it</a:t>
              </a:r>
            </a:p>
          </p:txBody>
        </p:sp>
      </p:grpSp>
      <p:grpSp>
        <p:nvGrpSpPr>
          <p:cNvPr id="3" name="Group 28"/>
          <p:cNvGrpSpPr>
            <a:grpSpLocks/>
          </p:cNvGrpSpPr>
          <p:nvPr/>
        </p:nvGrpSpPr>
        <p:grpSpPr bwMode="auto">
          <a:xfrm>
            <a:off x="7239000" y="3429000"/>
            <a:ext cx="1828800" cy="1524000"/>
            <a:chOff x="4560" y="2160"/>
            <a:chExt cx="1152" cy="960"/>
          </a:xfrm>
        </p:grpSpPr>
        <p:sp>
          <p:nvSpPr>
            <p:cNvPr id="9261" name="AutoShape 29"/>
            <p:cNvSpPr>
              <a:spLocks noChangeArrowheads="1"/>
            </p:cNvSpPr>
            <p:nvPr/>
          </p:nvSpPr>
          <p:spPr bwMode="auto">
            <a:xfrm>
              <a:off x="4560" y="2160"/>
              <a:ext cx="1152" cy="960"/>
            </a:xfrm>
            <a:prstGeom prst="wedgeRectCallout">
              <a:avLst>
                <a:gd name="adj1" fmla="val -81509"/>
                <a:gd name="adj2" fmla="val -10000"/>
              </a:avLst>
            </a:prstGeom>
            <a:solidFill>
              <a:srgbClr val="FFCC00">
                <a:alpha val="50195"/>
              </a:srgbClr>
            </a:solidFill>
            <a:ln w="9525">
              <a:solidFill>
                <a:schemeClr val="tx1"/>
              </a:solidFill>
              <a:miter lim="800000"/>
              <a:headEnd/>
              <a:tailEnd/>
            </a:ln>
          </p:spPr>
          <p:txBody>
            <a:bodyPr wrap="none" anchor="ctr"/>
            <a:lstStyle/>
            <a:p>
              <a:pPr algn="ctr"/>
              <a:endParaRPr lang="en-US" sz="1000">
                <a:latin typeface="Times New Roman" pitchFamily="18" charset="0"/>
              </a:endParaRPr>
            </a:p>
          </p:txBody>
        </p:sp>
        <p:sp>
          <p:nvSpPr>
            <p:cNvPr id="9262" name="Text Box 30"/>
            <p:cNvSpPr txBox="1">
              <a:spLocks noChangeArrowheads="1"/>
            </p:cNvSpPr>
            <p:nvPr/>
          </p:nvSpPr>
          <p:spPr bwMode="auto">
            <a:xfrm>
              <a:off x="4624" y="2238"/>
              <a:ext cx="1008" cy="826"/>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Controlling what she does, who she sees and talks to, what she reads, where she goes</a:t>
              </a:r>
              <a:r>
                <a:rPr lang="en-US" sz="1000" b="1">
                  <a:solidFill>
                    <a:schemeClr val="tx2"/>
                  </a:solidFill>
                  <a:sym typeface="Marlett" pitchFamily="2" charset="2"/>
                </a:rPr>
                <a:t>Limiting her outside involvement</a:t>
              </a:r>
              <a:r>
                <a:rPr lang="en-US" sz="1000" b="1">
                  <a:solidFill>
                    <a:schemeClr val="tx2"/>
                  </a:solidFill>
                </a:rPr>
                <a:t> Using jealousy to justify actions</a:t>
              </a:r>
            </a:p>
          </p:txBody>
        </p:sp>
      </p:grpSp>
      <p:grpSp>
        <p:nvGrpSpPr>
          <p:cNvPr id="4" name="Group 31"/>
          <p:cNvGrpSpPr>
            <a:grpSpLocks/>
          </p:cNvGrpSpPr>
          <p:nvPr/>
        </p:nvGrpSpPr>
        <p:grpSpPr bwMode="auto">
          <a:xfrm>
            <a:off x="304800" y="5334000"/>
            <a:ext cx="1828800" cy="1371600"/>
            <a:chOff x="192" y="3360"/>
            <a:chExt cx="1152" cy="864"/>
          </a:xfrm>
        </p:grpSpPr>
        <p:sp>
          <p:nvSpPr>
            <p:cNvPr id="9259" name="AutoShape 32"/>
            <p:cNvSpPr>
              <a:spLocks noChangeArrowheads="1"/>
            </p:cNvSpPr>
            <p:nvPr/>
          </p:nvSpPr>
          <p:spPr bwMode="auto">
            <a:xfrm>
              <a:off x="192" y="3360"/>
              <a:ext cx="1152" cy="864"/>
            </a:xfrm>
            <a:prstGeom prst="wedgeRectCallout">
              <a:avLst>
                <a:gd name="adj1" fmla="val 121009"/>
                <a:gd name="adj2" fmla="val -56829"/>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60" name="Text Box 33"/>
            <p:cNvSpPr txBox="1">
              <a:spLocks noChangeArrowheads="1"/>
            </p:cNvSpPr>
            <p:nvPr/>
          </p:nvSpPr>
          <p:spPr bwMode="auto">
            <a:xfrm>
              <a:off x="264" y="3430"/>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her feel guilty about the children</a:t>
              </a:r>
              <a:r>
                <a:rPr lang="en-US" sz="1000" b="1">
                  <a:solidFill>
                    <a:schemeClr val="tx2"/>
                  </a:solidFill>
                  <a:sym typeface="Marlett" pitchFamily="2" charset="2"/>
                </a:rPr>
                <a:t> Using the children to rely messages Using visitation to harass her</a:t>
              </a:r>
              <a:r>
                <a:rPr lang="en-US" sz="1000" b="1">
                  <a:solidFill>
                    <a:schemeClr val="tx2"/>
                  </a:solidFill>
                </a:rPr>
                <a:t> Threatening to take the children away</a:t>
              </a:r>
            </a:p>
          </p:txBody>
        </p:sp>
      </p:grpSp>
      <p:grpSp>
        <p:nvGrpSpPr>
          <p:cNvPr id="5" name="Group 34"/>
          <p:cNvGrpSpPr>
            <a:grpSpLocks/>
          </p:cNvGrpSpPr>
          <p:nvPr/>
        </p:nvGrpSpPr>
        <p:grpSpPr bwMode="auto">
          <a:xfrm>
            <a:off x="76200" y="3733800"/>
            <a:ext cx="1752600" cy="1371600"/>
            <a:chOff x="48" y="2352"/>
            <a:chExt cx="1104" cy="864"/>
          </a:xfrm>
        </p:grpSpPr>
        <p:sp>
          <p:nvSpPr>
            <p:cNvPr id="9257" name="AutoShape 35"/>
            <p:cNvSpPr>
              <a:spLocks noChangeArrowheads="1"/>
            </p:cNvSpPr>
            <p:nvPr/>
          </p:nvSpPr>
          <p:spPr bwMode="auto">
            <a:xfrm>
              <a:off x="48" y="2352"/>
              <a:ext cx="1104" cy="864"/>
            </a:xfrm>
            <a:prstGeom prst="wedgeRectCallout">
              <a:avLst>
                <a:gd name="adj1" fmla="val 83875"/>
                <a:gd name="adj2" fmla="val -6944"/>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8" name="Text Box 36"/>
            <p:cNvSpPr txBox="1">
              <a:spLocks noChangeArrowheads="1"/>
            </p:cNvSpPr>
            <p:nvPr/>
          </p:nvSpPr>
          <p:spPr bwMode="auto">
            <a:xfrm>
              <a:off x="96" y="2416"/>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Treating her like a servant</a:t>
              </a:r>
              <a:r>
                <a:rPr lang="en-US" sz="1000" b="1">
                  <a:solidFill>
                    <a:schemeClr val="tx2"/>
                  </a:solidFill>
                  <a:sym typeface="Marlett" pitchFamily="2" charset="2"/>
                </a:rPr>
                <a:t>Making all the big decisionsActing like the “master of the castle”</a:t>
              </a:r>
              <a:r>
                <a:rPr lang="en-US" sz="1000" b="1">
                  <a:solidFill>
                    <a:schemeClr val="tx2"/>
                  </a:solidFill>
                </a:rPr>
                <a:t> Being the one to define men’s and women’s roles</a:t>
              </a:r>
            </a:p>
          </p:txBody>
        </p:sp>
      </p:grpSp>
      <p:grpSp>
        <p:nvGrpSpPr>
          <p:cNvPr id="6" name="Group 37"/>
          <p:cNvGrpSpPr>
            <a:grpSpLocks/>
          </p:cNvGrpSpPr>
          <p:nvPr/>
        </p:nvGrpSpPr>
        <p:grpSpPr bwMode="auto">
          <a:xfrm>
            <a:off x="152400" y="1905000"/>
            <a:ext cx="1828800" cy="1676400"/>
            <a:chOff x="96" y="1200"/>
            <a:chExt cx="1152" cy="1056"/>
          </a:xfrm>
        </p:grpSpPr>
        <p:sp>
          <p:nvSpPr>
            <p:cNvPr id="9255" name="AutoShape 38"/>
            <p:cNvSpPr>
              <a:spLocks noChangeArrowheads="1"/>
            </p:cNvSpPr>
            <p:nvPr/>
          </p:nvSpPr>
          <p:spPr bwMode="auto">
            <a:xfrm>
              <a:off x="96" y="1200"/>
              <a:ext cx="1152" cy="1056"/>
            </a:xfrm>
            <a:prstGeom prst="wedgeRectCallout">
              <a:avLst>
                <a:gd name="adj1" fmla="val 70227"/>
                <a:gd name="adj2" fmla="val 577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6" name="Text Box 39"/>
            <p:cNvSpPr txBox="1">
              <a:spLocks noChangeArrowheads="1"/>
            </p:cNvSpPr>
            <p:nvPr/>
          </p:nvSpPr>
          <p:spPr bwMode="auto">
            <a:xfrm>
              <a:off x="168" y="1262"/>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Preventing her from getting or keeping a job</a:t>
              </a:r>
              <a:r>
                <a:rPr lang="en-US" sz="1000" b="1">
                  <a:solidFill>
                    <a:schemeClr val="tx2"/>
                  </a:solidFill>
                  <a:sym typeface="Marlett" pitchFamily="2" charset="2"/>
                </a:rPr>
                <a:t> Making her ask for money</a:t>
              </a:r>
              <a:r>
                <a:rPr lang="en-US" sz="1000" b="1">
                  <a:solidFill>
                    <a:schemeClr val="tx2"/>
                  </a:solidFill>
                </a:rPr>
                <a:t> Giving her an allowance</a:t>
              </a:r>
              <a:r>
                <a:rPr lang="en-US" sz="1000" b="1">
                  <a:solidFill>
                    <a:schemeClr val="tx2"/>
                  </a:solidFill>
                  <a:sym typeface="Marlett" pitchFamily="2" charset="2"/>
                </a:rPr>
                <a:t></a:t>
              </a:r>
              <a:r>
                <a:rPr lang="en-US" sz="1000" b="1">
                  <a:solidFill>
                    <a:schemeClr val="tx2"/>
                  </a:solidFill>
                </a:rPr>
                <a:t> Taking her money </a:t>
              </a:r>
              <a:r>
                <a:rPr lang="en-US" sz="1000" b="1">
                  <a:solidFill>
                    <a:schemeClr val="tx2"/>
                  </a:solidFill>
                  <a:sym typeface="Marlett" pitchFamily="2" charset="2"/>
                </a:rPr>
                <a:t></a:t>
              </a:r>
              <a:r>
                <a:rPr lang="en-US" sz="1000" b="1">
                  <a:solidFill>
                    <a:schemeClr val="tx2"/>
                  </a:solidFill>
                </a:rPr>
                <a:t> Not letting her know about or have access to family income</a:t>
              </a:r>
            </a:p>
          </p:txBody>
        </p:sp>
      </p:grpSp>
      <p:grpSp>
        <p:nvGrpSpPr>
          <p:cNvPr id="7" name="Group 40"/>
          <p:cNvGrpSpPr>
            <a:grpSpLocks/>
          </p:cNvGrpSpPr>
          <p:nvPr/>
        </p:nvGrpSpPr>
        <p:grpSpPr bwMode="auto">
          <a:xfrm>
            <a:off x="7239000" y="76200"/>
            <a:ext cx="1752600" cy="1295400"/>
            <a:chOff x="4560" y="48"/>
            <a:chExt cx="1104" cy="816"/>
          </a:xfrm>
        </p:grpSpPr>
        <p:sp>
          <p:nvSpPr>
            <p:cNvPr id="9253" name="AutoShape 41"/>
            <p:cNvSpPr>
              <a:spLocks noChangeArrowheads="1"/>
            </p:cNvSpPr>
            <p:nvPr/>
          </p:nvSpPr>
          <p:spPr bwMode="auto">
            <a:xfrm>
              <a:off x="4560" y="48"/>
              <a:ext cx="1104" cy="816"/>
            </a:xfrm>
            <a:prstGeom prst="wedgeRectCallout">
              <a:avLst>
                <a:gd name="adj1" fmla="val -133241"/>
                <a:gd name="adj2" fmla="val 7046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4" name="Text Box 42"/>
            <p:cNvSpPr txBox="1">
              <a:spLocks noChangeArrowheads="1"/>
            </p:cNvSpPr>
            <p:nvPr/>
          </p:nvSpPr>
          <p:spPr bwMode="auto">
            <a:xfrm>
              <a:off x="4616" y="94"/>
              <a:ext cx="100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her afraid by using looks, actions, gestures</a:t>
              </a:r>
              <a:r>
                <a:rPr lang="en-US" sz="1000" b="1">
                  <a:solidFill>
                    <a:schemeClr val="tx2"/>
                  </a:solidFill>
                  <a:sym typeface="Marlett" pitchFamily="2" charset="2"/>
                </a:rPr>
                <a:t>Smashing things</a:t>
              </a:r>
              <a:r>
                <a:rPr lang="en-US" sz="1000" b="1">
                  <a:solidFill>
                    <a:schemeClr val="tx2"/>
                  </a:solidFill>
                </a:rPr>
                <a:t> Destroying her property</a:t>
              </a:r>
              <a:r>
                <a:rPr lang="en-US" sz="1000" b="1">
                  <a:solidFill>
                    <a:schemeClr val="tx2"/>
                  </a:solidFill>
                  <a:sym typeface="Marlett" pitchFamily="2" charset="2"/>
                </a:rPr>
                <a:t></a:t>
              </a:r>
              <a:r>
                <a:rPr lang="en-US" sz="1000" b="1">
                  <a:solidFill>
                    <a:schemeClr val="tx2"/>
                  </a:solidFill>
                </a:rPr>
                <a:t> Abusing pets </a:t>
              </a:r>
              <a:r>
                <a:rPr lang="en-US" sz="1000" b="1">
                  <a:solidFill>
                    <a:schemeClr val="tx2"/>
                  </a:solidFill>
                  <a:sym typeface="Marlett" pitchFamily="2" charset="2"/>
                </a:rPr>
                <a:t></a:t>
              </a:r>
              <a:r>
                <a:rPr lang="en-US" sz="1000" b="1">
                  <a:solidFill>
                    <a:schemeClr val="tx2"/>
                  </a:solidFill>
                </a:rPr>
                <a:t> Displaying weapons</a:t>
              </a:r>
            </a:p>
          </p:txBody>
        </p:sp>
      </p:grpSp>
      <p:grpSp>
        <p:nvGrpSpPr>
          <p:cNvPr id="8" name="Group 43"/>
          <p:cNvGrpSpPr>
            <a:grpSpLocks/>
          </p:cNvGrpSpPr>
          <p:nvPr/>
        </p:nvGrpSpPr>
        <p:grpSpPr bwMode="auto">
          <a:xfrm>
            <a:off x="7086600" y="1600200"/>
            <a:ext cx="1981200" cy="1371600"/>
            <a:chOff x="4464" y="1008"/>
            <a:chExt cx="1248" cy="864"/>
          </a:xfrm>
        </p:grpSpPr>
        <p:sp>
          <p:nvSpPr>
            <p:cNvPr id="9251" name="AutoShape 44"/>
            <p:cNvSpPr>
              <a:spLocks noChangeArrowheads="1"/>
            </p:cNvSpPr>
            <p:nvPr/>
          </p:nvSpPr>
          <p:spPr bwMode="auto">
            <a:xfrm>
              <a:off x="4464" y="1008"/>
              <a:ext cx="1248" cy="864"/>
            </a:xfrm>
            <a:prstGeom prst="wedgeRectCallout">
              <a:avLst>
                <a:gd name="adj1" fmla="val -68750"/>
                <a:gd name="adj2" fmla="val 36343"/>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2" name="Text Box 45"/>
            <p:cNvSpPr txBox="1">
              <a:spLocks noChangeArrowheads="1"/>
            </p:cNvSpPr>
            <p:nvPr/>
          </p:nvSpPr>
          <p:spPr bwMode="auto">
            <a:xfrm>
              <a:off x="4504" y="1078"/>
              <a:ext cx="1168" cy="730"/>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Putting her down</a:t>
              </a:r>
              <a:r>
                <a:rPr lang="en-US" sz="1000" b="1">
                  <a:solidFill>
                    <a:schemeClr val="tx2"/>
                  </a:solidFill>
                  <a:sym typeface="Marlett" pitchFamily="2" charset="2"/>
                </a:rPr>
                <a:t>Making her feel bad about herselfCalling her names</a:t>
              </a:r>
              <a:r>
                <a:rPr lang="en-US" sz="1000" b="1">
                  <a:solidFill>
                    <a:schemeClr val="tx2"/>
                  </a:solidFill>
                </a:rPr>
                <a:t> Making her think she’s crazy </a:t>
              </a:r>
              <a:r>
                <a:rPr lang="en-US" sz="1000" b="1">
                  <a:solidFill>
                    <a:schemeClr val="tx2"/>
                  </a:solidFill>
                  <a:sym typeface="Marlett" pitchFamily="2" charset="2"/>
                </a:rPr>
                <a:t></a:t>
              </a:r>
              <a:r>
                <a:rPr lang="en-US" sz="1000" b="1">
                  <a:solidFill>
                    <a:schemeClr val="tx2"/>
                  </a:solidFill>
                </a:rPr>
                <a:t> Playing mind games </a:t>
              </a:r>
              <a:r>
                <a:rPr lang="en-US" sz="1000" b="1">
                  <a:solidFill>
                    <a:schemeClr val="tx2"/>
                  </a:solidFill>
                  <a:sym typeface="Marlett" pitchFamily="2" charset="2"/>
                </a:rPr>
                <a:t></a:t>
              </a:r>
              <a:r>
                <a:rPr lang="en-US" sz="1000" b="1">
                  <a:solidFill>
                    <a:schemeClr val="tx2"/>
                  </a:solidFill>
                </a:rPr>
                <a:t> Humiliating her </a:t>
              </a:r>
              <a:r>
                <a:rPr lang="en-US" sz="1000" b="1">
                  <a:solidFill>
                    <a:schemeClr val="tx2"/>
                  </a:solidFill>
                  <a:sym typeface="Marlett" pitchFamily="2" charset="2"/>
                </a:rPr>
                <a:t></a:t>
              </a:r>
              <a:r>
                <a:rPr lang="en-US" sz="1000" b="1">
                  <a:solidFill>
                    <a:schemeClr val="tx2"/>
                  </a:solidFill>
                </a:rPr>
                <a:t> Making her feel guilty</a:t>
              </a:r>
            </a:p>
          </p:txBody>
        </p:sp>
      </p:grpSp>
      <p:grpSp>
        <p:nvGrpSpPr>
          <p:cNvPr id="9" name="Group 46"/>
          <p:cNvGrpSpPr>
            <a:grpSpLocks/>
          </p:cNvGrpSpPr>
          <p:nvPr/>
        </p:nvGrpSpPr>
        <p:grpSpPr bwMode="auto">
          <a:xfrm>
            <a:off x="152400" y="76200"/>
            <a:ext cx="1828800" cy="1676400"/>
            <a:chOff x="96" y="48"/>
            <a:chExt cx="1152" cy="1056"/>
          </a:xfrm>
        </p:grpSpPr>
        <p:sp>
          <p:nvSpPr>
            <p:cNvPr id="9249" name="AutoShape 47"/>
            <p:cNvSpPr>
              <a:spLocks noChangeArrowheads="1"/>
            </p:cNvSpPr>
            <p:nvPr/>
          </p:nvSpPr>
          <p:spPr bwMode="auto">
            <a:xfrm>
              <a:off x="96" y="48"/>
              <a:ext cx="1152" cy="1056"/>
            </a:xfrm>
            <a:prstGeom prst="wedgeRectCallout">
              <a:avLst>
                <a:gd name="adj1" fmla="val 125259"/>
                <a:gd name="adj2" fmla="val 49148"/>
              </a:avLst>
            </a:prstGeom>
            <a:solidFill>
              <a:srgbClr val="FFCC00">
                <a:alpha val="50195"/>
              </a:srgbClr>
            </a:solidFill>
            <a:ln w="9525">
              <a:solidFill>
                <a:schemeClr val="tx1"/>
              </a:solidFill>
              <a:miter lim="800000"/>
              <a:headEnd/>
              <a:tailEnd/>
            </a:ln>
          </p:spPr>
          <p:txBody>
            <a:bodyPr wrap="none" anchor="ctr"/>
            <a:lstStyle/>
            <a:p>
              <a:pPr algn="ctr"/>
              <a:endParaRPr lang="en-US" sz="2400">
                <a:latin typeface="Times New Roman" pitchFamily="18" charset="0"/>
              </a:endParaRPr>
            </a:p>
          </p:txBody>
        </p:sp>
        <p:sp>
          <p:nvSpPr>
            <p:cNvPr id="9250" name="Text Box 48"/>
            <p:cNvSpPr txBox="1">
              <a:spLocks noChangeArrowheads="1"/>
            </p:cNvSpPr>
            <p:nvPr/>
          </p:nvSpPr>
          <p:spPr bwMode="auto">
            <a:xfrm>
              <a:off x="160" y="104"/>
              <a:ext cx="1008" cy="922"/>
            </a:xfrm>
            <a:prstGeom prst="rect">
              <a:avLst/>
            </a:prstGeom>
            <a:solidFill>
              <a:srgbClr val="FFFFFF"/>
            </a:solidFill>
            <a:ln w="9525">
              <a:noFill/>
              <a:miter lim="800000"/>
              <a:headEnd/>
              <a:tailEnd/>
            </a:ln>
          </p:spPr>
          <p:txBody>
            <a:bodyPr>
              <a:spAutoFit/>
            </a:bodyPr>
            <a:lstStyle/>
            <a:p>
              <a:pPr algn="ctr">
                <a:spcBef>
                  <a:spcPct val="50000"/>
                </a:spcBef>
              </a:pPr>
              <a:r>
                <a:rPr lang="en-US" sz="1000" b="1">
                  <a:solidFill>
                    <a:schemeClr val="tx2"/>
                  </a:solidFill>
                </a:rPr>
                <a:t>Making and/or carrying out threats to do something to hurt her</a:t>
              </a:r>
              <a:r>
                <a:rPr lang="en-US" sz="1000" b="1">
                  <a:solidFill>
                    <a:schemeClr val="tx2"/>
                  </a:solidFill>
                  <a:sym typeface="Marlett" pitchFamily="2" charset="2"/>
                </a:rPr>
                <a:t> Threatening to leave her, to commit suicide, to report her to welfare</a:t>
              </a:r>
              <a:r>
                <a:rPr lang="en-US" sz="1000" b="1">
                  <a:solidFill>
                    <a:schemeClr val="tx2"/>
                  </a:solidFill>
                </a:rPr>
                <a:t> Making her drop charges</a:t>
              </a:r>
              <a:r>
                <a:rPr lang="en-US" sz="1000" b="1">
                  <a:solidFill>
                    <a:schemeClr val="tx2"/>
                  </a:solidFill>
                  <a:sym typeface="Marlett" pitchFamily="2" charset="2"/>
                </a:rPr>
                <a:t></a:t>
              </a:r>
              <a:r>
                <a:rPr lang="en-US" sz="1000" b="1">
                  <a:solidFill>
                    <a:schemeClr val="tx2"/>
                  </a:solidFill>
                </a:rPr>
                <a:t> Making her do illegal things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ppt_w/2"/>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ppt_w/2"/>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ppt_x</p:attrName>
                                        </p:attrNameLst>
                                      </p:cBhvr>
                                      <p:tavLst>
                                        <p:tav tm="0">
                                          <p:val>
                                            <p:strVal val="#ppt_x+#ppt_w/2"/>
                                          </p:val>
                                        </p:tav>
                                        <p:tav tm="100000">
                                          <p:val>
                                            <p:strVal val="#ppt_x"/>
                                          </p:val>
                                        </p:tav>
                                      </p:tavLst>
                                    </p:anim>
                                    <p:anim calcmode="lin" valueType="num">
                                      <p:cBhvr>
                                        <p:cTn id="32" dur="500" fill="hold"/>
                                        <p:tgtEl>
                                          <p:spTgt spid="4"/>
                                        </p:tgtEl>
                                        <p:attrNameLst>
                                          <p:attrName>ppt_y</p:attrName>
                                        </p:attrNameLst>
                                      </p:cBhvr>
                                      <p:tavLst>
                                        <p:tav tm="0">
                                          <p:val>
                                            <p:strVal val="#ppt_y"/>
                                          </p:val>
                                        </p:tav>
                                        <p:tav tm="100000">
                                          <p:val>
                                            <p:strVal val="#ppt_y"/>
                                          </p:val>
                                        </p:tav>
                                      </p:tavLst>
                                    </p:anim>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ppt_x</p:attrName>
                                        </p:attrNameLst>
                                      </p:cBhvr>
                                      <p:tavLst>
                                        <p:tav tm="0">
                                          <p:val>
                                            <p:strVal val="#ppt_x-#ppt_w/2"/>
                                          </p:val>
                                        </p:tav>
                                        <p:tav tm="100000">
                                          <p:val>
                                            <p:strVal val="#ppt_x"/>
                                          </p:val>
                                        </p:tav>
                                      </p:tavLst>
                                    </p:anim>
                                    <p:anim calcmode="lin" valueType="num">
                                      <p:cBhvr>
                                        <p:cTn id="40" dur="500" fill="hold"/>
                                        <p:tgtEl>
                                          <p:spTgt spid="2"/>
                                        </p:tgtEl>
                                        <p:attrNameLst>
                                          <p:attrName>ppt_y</p:attrName>
                                        </p:attrNameLst>
                                      </p:cBhvr>
                                      <p:tavLst>
                                        <p:tav tm="0">
                                          <p:val>
                                            <p:strVal val="#ppt_y"/>
                                          </p:val>
                                        </p:tav>
                                        <p:tav tm="100000">
                                          <p:val>
                                            <p:strVal val="#ppt_y"/>
                                          </p:val>
                                        </p:tav>
                                      </p:tavLst>
                                    </p:anim>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ppt_x</p:attrName>
                                        </p:attrNameLst>
                                      </p:cBhvr>
                                      <p:tavLst>
                                        <p:tav tm="0">
                                          <p:val>
                                            <p:strVal val="#ppt_x-#ppt_w/2"/>
                                          </p:val>
                                        </p:tav>
                                        <p:tav tm="100000">
                                          <p:val>
                                            <p:strVal val="#ppt_x"/>
                                          </p:val>
                                        </p:tav>
                                      </p:tavLst>
                                    </p:anim>
                                    <p:anim calcmode="lin" valueType="num">
                                      <p:cBhvr>
                                        <p:cTn id="48" dur="500" fill="hold"/>
                                        <p:tgtEl>
                                          <p:spTgt spid="3"/>
                                        </p:tgtEl>
                                        <p:attrNameLst>
                                          <p:attrName>ppt_y</p:attrName>
                                        </p:attrNameLst>
                                      </p:cBhvr>
                                      <p:tavLst>
                                        <p:tav tm="0">
                                          <p:val>
                                            <p:strVal val="#ppt_y"/>
                                          </p:val>
                                        </p:tav>
                                        <p:tav tm="100000">
                                          <p:val>
                                            <p:strVal val="#ppt_y"/>
                                          </p:val>
                                        </p:tav>
                                      </p:tavLst>
                                    </p:anim>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ppt_x</p:attrName>
                                        </p:attrNameLst>
                                      </p:cBhvr>
                                      <p:tavLst>
                                        <p:tav tm="0">
                                          <p:val>
                                            <p:strVal val="#ppt_x-#ppt_w/2"/>
                                          </p:val>
                                        </p:tav>
                                        <p:tav tm="100000">
                                          <p:val>
                                            <p:strVal val="#ppt_x"/>
                                          </p:val>
                                        </p:tav>
                                      </p:tavLst>
                                    </p:anim>
                                    <p:anim calcmode="lin" valueType="num">
                                      <p:cBhvr>
                                        <p:cTn id="56" dur="500" fill="hold"/>
                                        <p:tgtEl>
                                          <p:spTgt spid="8"/>
                                        </p:tgtEl>
                                        <p:attrNameLst>
                                          <p:attrName>ppt_y</p:attrName>
                                        </p:attrNameLst>
                                      </p:cBhvr>
                                      <p:tavLst>
                                        <p:tav tm="0">
                                          <p:val>
                                            <p:strVal val="#ppt_y"/>
                                          </p:val>
                                        </p:tav>
                                        <p:tav tm="100000">
                                          <p:val>
                                            <p:strVal val="#ppt_y"/>
                                          </p:val>
                                        </p:tav>
                                      </p:tavLst>
                                    </p:anim>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ppt_x</p:attrName>
                                        </p:attrNameLst>
                                      </p:cBhvr>
                                      <p:tavLst>
                                        <p:tav tm="0">
                                          <p:val>
                                            <p:strVal val="#ppt_x-#ppt_w/2"/>
                                          </p:val>
                                        </p:tav>
                                        <p:tav tm="100000">
                                          <p:val>
                                            <p:strVal val="#ppt_x"/>
                                          </p:val>
                                        </p:tav>
                                      </p:tavLst>
                                    </p:anim>
                                    <p:anim calcmode="lin" valueType="num">
                                      <p:cBhvr>
                                        <p:cTn id="64" dur="500" fill="hold"/>
                                        <p:tgtEl>
                                          <p:spTgt spid="7"/>
                                        </p:tgtEl>
                                        <p:attrNameLst>
                                          <p:attrName>ppt_y</p:attrName>
                                        </p:attrNameLst>
                                      </p:cBhvr>
                                      <p:tavLst>
                                        <p:tav tm="0">
                                          <p:val>
                                            <p:strVal val="#ppt_y"/>
                                          </p:val>
                                        </p:tav>
                                        <p:tav tm="100000">
                                          <p:val>
                                            <p:strVal val="#ppt_y"/>
                                          </p:val>
                                        </p:tav>
                                      </p:tavLst>
                                    </p:anim>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152400"/>
            <a:ext cx="8001000" cy="1143000"/>
          </a:xfrm>
        </p:spPr>
        <p:txBody>
          <a:bodyPr/>
          <a:lstStyle/>
          <a:p>
            <a:pPr eaLnBrk="1" hangingPunct="1">
              <a:defRPr/>
            </a:pPr>
            <a:r>
              <a:rPr lang="en-US" smtClean="0"/>
              <a:t>Factors that Influence Victims</a:t>
            </a:r>
          </a:p>
        </p:txBody>
      </p:sp>
      <p:sp>
        <p:nvSpPr>
          <p:cNvPr id="205827" name="Rectangle 3"/>
          <p:cNvSpPr>
            <a:spLocks noGrp="1" noChangeArrowheads="1"/>
          </p:cNvSpPr>
          <p:nvPr>
            <p:ph type="body" idx="1"/>
          </p:nvPr>
        </p:nvSpPr>
        <p:spPr>
          <a:xfrm>
            <a:off x="1447800" y="1524000"/>
            <a:ext cx="7315200" cy="4876800"/>
          </a:xfrm>
        </p:spPr>
        <p:txBody>
          <a:bodyPr/>
          <a:lstStyle/>
          <a:p>
            <a:pPr eaLnBrk="1" hangingPunct="1">
              <a:lnSpc>
                <a:spcPct val="80000"/>
              </a:lnSpc>
              <a:defRPr/>
            </a:pPr>
            <a:r>
              <a:rPr lang="en-US" sz="2800" smtClean="0"/>
              <a:t>Loss of status</a:t>
            </a:r>
          </a:p>
          <a:p>
            <a:pPr eaLnBrk="1" hangingPunct="1">
              <a:lnSpc>
                <a:spcPct val="80000"/>
              </a:lnSpc>
              <a:defRPr/>
            </a:pPr>
            <a:r>
              <a:rPr lang="en-US" sz="2800" smtClean="0"/>
              <a:t>$$$</a:t>
            </a:r>
          </a:p>
          <a:p>
            <a:pPr eaLnBrk="1" hangingPunct="1">
              <a:lnSpc>
                <a:spcPct val="80000"/>
              </a:lnSpc>
              <a:defRPr/>
            </a:pPr>
            <a:r>
              <a:rPr lang="en-US" sz="2800" smtClean="0"/>
              <a:t>Good times</a:t>
            </a:r>
          </a:p>
          <a:p>
            <a:pPr eaLnBrk="1" hangingPunct="1">
              <a:lnSpc>
                <a:spcPct val="80000"/>
              </a:lnSpc>
              <a:defRPr/>
            </a:pPr>
            <a:r>
              <a:rPr lang="en-US" sz="2800" smtClean="0"/>
              <a:t>Family</a:t>
            </a:r>
          </a:p>
          <a:p>
            <a:pPr eaLnBrk="1" hangingPunct="1">
              <a:lnSpc>
                <a:spcPct val="80000"/>
              </a:lnSpc>
              <a:defRPr/>
            </a:pPr>
            <a:r>
              <a:rPr lang="en-US" sz="2800" smtClean="0"/>
              <a:t>Religion</a:t>
            </a:r>
          </a:p>
          <a:p>
            <a:pPr eaLnBrk="1" hangingPunct="1">
              <a:lnSpc>
                <a:spcPct val="80000"/>
              </a:lnSpc>
              <a:defRPr/>
            </a:pPr>
            <a:r>
              <a:rPr lang="en-US" sz="2800" smtClean="0"/>
              <a:t>Kids</a:t>
            </a:r>
          </a:p>
          <a:p>
            <a:pPr eaLnBrk="1" hangingPunct="1">
              <a:lnSpc>
                <a:spcPct val="80000"/>
              </a:lnSpc>
              <a:defRPr/>
            </a:pPr>
            <a:r>
              <a:rPr lang="en-US" sz="2800" smtClean="0"/>
              <a:t>Culture</a:t>
            </a:r>
          </a:p>
          <a:p>
            <a:pPr eaLnBrk="1" hangingPunct="1">
              <a:lnSpc>
                <a:spcPct val="80000"/>
              </a:lnSpc>
              <a:defRPr/>
            </a:pPr>
            <a:r>
              <a:rPr lang="en-US" sz="2800" smtClean="0"/>
              <a:t>FEAR</a:t>
            </a:r>
          </a:p>
          <a:p>
            <a:pPr eaLnBrk="1" hangingPunct="1">
              <a:lnSpc>
                <a:spcPct val="80000"/>
              </a:lnSpc>
              <a:buFontTx/>
              <a:buNone/>
              <a:defRPr/>
            </a:pPr>
            <a:endParaRPr lang="en-US" sz="2800" smtClean="0"/>
          </a:p>
          <a:p>
            <a:pPr eaLnBrk="1" hangingPunct="1">
              <a:lnSpc>
                <a:spcPct val="80000"/>
              </a:lnSpc>
              <a:buFontTx/>
              <a:buNone/>
              <a:defRPr/>
            </a:pPr>
            <a:r>
              <a:rPr lang="en-US" sz="2800" b="1" smtClean="0"/>
              <a:t>**Intimate partner violence occurs within the context of the victim’s life.</a:t>
            </a:r>
          </a:p>
        </p:txBody>
      </p:sp>
      <p:pic>
        <p:nvPicPr>
          <p:cNvPr id="10244" name="Picture 4" descr="depression2"/>
          <p:cNvPicPr>
            <a:picLocks noChangeAspect="1" noChangeArrowheads="1"/>
          </p:cNvPicPr>
          <p:nvPr/>
        </p:nvPicPr>
        <p:blipFill>
          <a:blip r:embed="rId3" cstate="print"/>
          <a:srcRect/>
          <a:stretch>
            <a:fillRect/>
          </a:stretch>
        </p:blipFill>
        <p:spPr bwMode="auto">
          <a:xfrm>
            <a:off x="5715000" y="1219200"/>
            <a:ext cx="246856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52400" y="152400"/>
            <a:ext cx="8763000" cy="1143000"/>
          </a:xfrm>
        </p:spPr>
        <p:txBody>
          <a:bodyPr/>
          <a:lstStyle/>
          <a:p>
            <a:pPr eaLnBrk="1" hangingPunct="1">
              <a:defRPr/>
            </a:pPr>
            <a:r>
              <a:rPr lang="en-US" sz="4000" smtClean="0"/>
              <a:t>IPV as a Critical Public Health Issue  </a:t>
            </a:r>
          </a:p>
        </p:txBody>
      </p:sp>
      <p:sp>
        <p:nvSpPr>
          <p:cNvPr id="109571" name="Rectangle 3"/>
          <p:cNvSpPr>
            <a:spLocks noGrp="1" noChangeArrowheads="1"/>
          </p:cNvSpPr>
          <p:nvPr>
            <p:ph type="body" idx="1"/>
          </p:nvPr>
        </p:nvSpPr>
        <p:spPr>
          <a:xfrm>
            <a:off x="228600" y="1295400"/>
            <a:ext cx="8229600" cy="5562600"/>
          </a:xfrm>
        </p:spPr>
        <p:txBody>
          <a:bodyPr/>
          <a:lstStyle/>
          <a:p>
            <a:pPr lvl="3" eaLnBrk="1" hangingPunct="1">
              <a:buClr>
                <a:schemeClr val="tx1"/>
              </a:buClr>
              <a:buFontTx/>
              <a:buChar char="•"/>
              <a:defRPr/>
            </a:pPr>
            <a:r>
              <a:rPr lang="en-US" dirty="0" smtClean="0"/>
              <a:t>More than 25% of women are abused by a partner at some point in their lives.</a:t>
            </a:r>
          </a:p>
          <a:p>
            <a:pPr lvl="3" eaLnBrk="1" hangingPunct="1">
              <a:buClr>
                <a:schemeClr val="tx1"/>
              </a:buClr>
              <a:buFontTx/>
              <a:buChar char="•"/>
              <a:defRPr/>
            </a:pPr>
            <a:r>
              <a:rPr lang="en-US" dirty="0" smtClean="0"/>
              <a:t>Based on data from 1995, the CDC concluded that IPV costs the U.S. $4.1 billion each year in </a:t>
            </a:r>
            <a:r>
              <a:rPr lang="en-US" i="1" dirty="0" smtClean="0"/>
              <a:t>direct </a:t>
            </a:r>
            <a:r>
              <a:rPr lang="en-US" dirty="0" smtClean="0"/>
              <a:t>medical costs and another $1.8 billion in </a:t>
            </a:r>
            <a:r>
              <a:rPr lang="en-US" i="1" dirty="0" smtClean="0"/>
              <a:t>indirect</a:t>
            </a:r>
            <a:r>
              <a:rPr lang="en-US" dirty="0" smtClean="0"/>
              <a:t> costs (lost productivity, etc).  Extrapolated to 2003, these costs were estimated at $8.3 billion.  </a:t>
            </a:r>
          </a:p>
          <a:p>
            <a:pPr lvl="3" eaLnBrk="1" hangingPunct="1">
              <a:buClr>
                <a:schemeClr val="tx1"/>
              </a:buClr>
              <a:buFontTx/>
              <a:buChar char="•"/>
              <a:defRPr/>
            </a:pPr>
            <a:r>
              <a:rPr lang="en-US" dirty="0" smtClean="0"/>
              <a:t>Mental health care costs are estimated to be 800% higher for abused versus non abused women.</a:t>
            </a:r>
          </a:p>
          <a:p>
            <a:pPr lvl="3" eaLnBrk="1" hangingPunct="1">
              <a:buClr>
                <a:schemeClr val="tx1"/>
              </a:buClr>
              <a:buFontTx/>
              <a:buChar char="•"/>
              <a:defRPr/>
            </a:pPr>
            <a:r>
              <a:rPr lang="en-US" dirty="0" smtClean="0"/>
              <a:t>In addition to injuries sustained by victims during violent episodes, abuse is linked to:</a:t>
            </a:r>
          </a:p>
          <a:p>
            <a:pPr eaLnBrk="1" hangingPunct="1">
              <a:buFontTx/>
              <a:buNone/>
              <a:defRPr/>
            </a:pPr>
            <a:r>
              <a:rPr lang="en-US" sz="2000" dirty="0" smtClean="0"/>
              <a:t>		   	</a:t>
            </a:r>
            <a:r>
              <a:rPr lang="en-US" sz="1800" dirty="0" smtClean="0"/>
              <a:t>--</a:t>
            </a:r>
            <a:r>
              <a:rPr lang="en-US" sz="2000" dirty="0" smtClean="0"/>
              <a:t>Arthritis			--Chronic neck, back, &amp; 		--Migraines	                                pelvic pain</a:t>
            </a:r>
          </a:p>
          <a:p>
            <a:pPr lvl="1" eaLnBrk="1" hangingPunct="1">
              <a:buFontTx/>
              <a:buNone/>
              <a:defRPr/>
            </a:pPr>
            <a:r>
              <a:rPr lang="en-US" sz="2000" dirty="0" smtClean="0"/>
              <a:t>	      	--Gastrointestinal problems		--STI’s				--Pregnancy Complications	--Substance abuse</a:t>
            </a:r>
          </a:p>
          <a:p>
            <a:pPr lvl="1" eaLnBrk="1" hangingPunct="1">
              <a:buFontTx/>
              <a:buNone/>
              <a:defRPr/>
            </a:pPr>
            <a:r>
              <a:rPr lang="en-US" sz="2000" dirty="0" smtClean="0"/>
              <a:t>	  </a:t>
            </a:r>
          </a:p>
          <a:p>
            <a:pPr lvl="1" eaLnBrk="1" hangingPunct="1">
              <a:buFontTx/>
              <a:buNone/>
              <a:defRPr/>
            </a:pPr>
            <a:r>
              <a:rPr lang="en-US" sz="1800" dirty="0" smtClean="0"/>
              <a:t>	</a:t>
            </a:r>
          </a:p>
        </p:txBody>
      </p:sp>
      <p:pic>
        <p:nvPicPr>
          <p:cNvPr id="11268" name="Picture 14" descr="abuse3"/>
          <p:cNvPicPr>
            <a:picLocks noChangeAspect="1" noChangeArrowheads="1"/>
          </p:cNvPicPr>
          <p:nvPr/>
        </p:nvPicPr>
        <p:blipFill>
          <a:blip r:embed="rId3" cstate="print"/>
          <a:srcRect/>
          <a:stretch>
            <a:fillRect/>
          </a:stretch>
        </p:blipFill>
        <p:spPr bwMode="auto">
          <a:xfrm>
            <a:off x="381000" y="4267200"/>
            <a:ext cx="1462088" cy="219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amwork">
  <a:themeElements>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3583</TotalTime>
  <Words>3292</Words>
  <Application>Microsoft Office PowerPoint</Application>
  <PresentationFormat>On-screen Show (4:3)</PresentationFormat>
  <Paragraphs>398</Paragraphs>
  <Slides>39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Garamond</vt:lpstr>
      <vt:lpstr>Wingdings</vt:lpstr>
      <vt:lpstr>Times New Roman</vt:lpstr>
      <vt:lpstr>Marlett</vt:lpstr>
      <vt:lpstr>Corbel</vt:lpstr>
      <vt:lpstr>Calibri</vt:lpstr>
      <vt:lpstr>Teamwork</vt:lpstr>
      <vt:lpstr>Slide 1</vt:lpstr>
      <vt:lpstr>What is Project RADAR?</vt:lpstr>
      <vt:lpstr>Training Objectives</vt:lpstr>
      <vt:lpstr>What is IPV?</vt:lpstr>
      <vt:lpstr>Who Are Victims and Batterers?</vt:lpstr>
      <vt:lpstr>The Dynamics of Abuse:  The Power &amp; Control Wheel</vt:lpstr>
      <vt:lpstr>Slide 7</vt:lpstr>
      <vt:lpstr>Factors that Influence Victims</vt:lpstr>
      <vt:lpstr>IPV as a Critical Public Health Issue  </vt:lpstr>
      <vt:lpstr>THE CHILDREN… THOSE EXPOSED TO INTIMATE PARTNER VIOLENCE ARE AT SIGNIFICANTLY HIGHER RISK FOR:</vt:lpstr>
      <vt:lpstr>CHILDHOOD EXPOSURE TO VIOLENCE INCREASES THE LIKELIHOOD OF CHILDREN EXPERIENCING:</vt:lpstr>
      <vt:lpstr> The Co-occurrence of  IPV &amp; Child Abuse</vt:lpstr>
      <vt:lpstr>Intimate Partner Homicide:  Paying the Ultimate Price</vt:lpstr>
      <vt:lpstr>IPV is an Issue for ALL  Health Care Providers.</vt:lpstr>
      <vt:lpstr>              Joint Commission Standards Relevant to IPV Policy and Practice</vt:lpstr>
      <vt:lpstr>              Joint Commission Standards Relevant to IPV Policy and Practice</vt:lpstr>
      <vt:lpstr>        Professional Standards</vt:lpstr>
      <vt:lpstr>How Are We Doing in Virginia?  The 2009 Intimate Partner Violence  Health Care Provider Survey</vt:lpstr>
      <vt:lpstr>How Are We Doing in Virginia?  The 2009 Intimate Partner Violence  Health Care Provider Survey</vt:lpstr>
      <vt:lpstr>Challenges to Accurately  Identifying and Diagnosing IPV</vt:lpstr>
      <vt:lpstr>The Hospital Policy  Analysis Project</vt:lpstr>
      <vt:lpstr>The Hospital Policy  Analysis Project</vt:lpstr>
      <vt:lpstr>Challenges to Accurately  Identifying and Diagnosing IPV</vt:lpstr>
      <vt:lpstr>How Do I Begin?</vt:lpstr>
      <vt:lpstr>Management of Patient Care</vt:lpstr>
      <vt:lpstr>Routinely Inquire About Violence</vt:lpstr>
      <vt:lpstr>ASK DIRECT QUESTIONS</vt:lpstr>
      <vt:lpstr>Document Findings</vt:lpstr>
      <vt:lpstr>Assess Safety</vt:lpstr>
      <vt:lpstr>Review Options and Referrals</vt:lpstr>
      <vt:lpstr>Management of Patient Care</vt:lpstr>
      <vt:lpstr>Cultural Considerations </vt:lpstr>
      <vt:lpstr>Helpful Information on Mandated   Reporting v. Confidentiality</vt:lpstr>
      <vt:lpstr>General Management of  Abused Patients</vt:lpstr>
      <vt:lpstr>A Public Health Approach to IPV</vt:lpstr>
      <vt:lpstr>Review: Why is Routine  Screening and Assessment so Critical to the Health Care Role?</vt:lpstr>
      <vt:lpstr>The Outcomes of Taking a Public Health Approach to IPV</vt:lpstr>
      <vt:lpstr>Resources for Providers</vt:lpstr>
      <vt:lpstr>For more information about Project RADAR, to request additional training or to order materials, contact:</vt:lpstr>
    </vt:vector>
  </TitlesOfParts>
  <Company>Virginia Department of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Laurie Crawford</dc:creator>
  <cp:lastModifiedBy>akd80959</cp:lastModifiedBy>
  <cp:revision>88</cp:revision>
  <dcterms:created xsi:type="dcterms:W3CDTF">2005-10-31T17:38:26Z</dcterms:created>
  <dcterms:modified xsi:type="dcterms:W3CDTF">2012-10-05T18:32:30Z</dcterms:modified>
</cp:coreProperties>
</file>