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26.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5"/>
  </p:notesMasterIdLst>
  <p:handoutMasterIdLst>
    <p:handoutMasterId r:id="rId146"/>
  </p:handout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404"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99" r:id="rId65"/>
    <p:sldId id="398"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40" r:id="rId85"/>
    <p:sldId id="40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402" r:id="rId143"/>
    <p:sldId id="403" r:id="rId14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606"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B6D5D44-6587-4D28-BAD2-68A6927A2EA5}" type="datetimeFigureOut">
              <a:rPr lang="en-US" smtClean="0"/>
              <a:t>2/28/2012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CE8D98E8-F7ED-47F8-BD08-9B4B3516E508}"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15DA72E-9F22-4388-8B20-507933F2430D}" type="datetimeFigureOut">
              <a:rPr lang="en-US" smtClean="0"/>
              <a:pPr/>
              <a:t>2/28/2012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3DC6351-6363-4CFD-B0E7-5282EB64A27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www.workplacesrespond.org" TargetMode="External"/><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Module Time: 25 minutes</a:t>
            </a:r>
          </a:p>
          <a:p>
            <a:endParaRPr lang="en-US" dirty="0" smtClean="0"/>
          </a:p>
          <a:p>
            <a:r>
              <a:rPr lang="en-US" b="1" dirty="0" smtClean="0"/>
              <a:t>Training Outline</a:t>
            </a:r>
          </a:p>
          <a:p>
            <a:pPr>
              <a:buFont typeface="Arial"/>
              <a:buChar char="•"/>
            </a:pPr>
            <a:r>
              <a:rPr lang="en-US" dirty="0" smtClean="0"/>
              <a:t>   Workshop guidelines</a:t>
            </a:r>
          </a:p>
          <a:p>
            <a:pPr>
              <a:buFont typeface="Arial"/>
              <a:buChar char="•"/>
            </a:pPr>
            <a:r>
              <a:rPr lang="en-US" dirty="0" smtClean="0"/>
              <a:t>   Pre-training survey</a:t>
            </a:r>
          </a:p>
          <a:p>
            <a:pPr>
              <a:buFont typeface="Arial"/>
              <a:buChar char="•"/>
            </a:pPr>
            <a:r>
              <a:rPr lang="en-US" dirty="0" smtClean="0"/>
              <a:t>   Review the importance of addressing domestic violence (DV) in home visitation programs</a:t>
            </a:r>
          </a:p>
          <a:p>
            <a:pPr>
              <a:buFont typeface="Arial"/>
              <a:buChar char="•"/>
            </a:pPr>
            <a:r>
              <a:rPr lang="en-US" dirty="0" smtClean="0"/>
              <a:t>   Next steps to get started</a:t>
            </a:r>
          </a:p>
          <a:p>
            <a:endParaRPr lang="en-US" dirty="0" smtClean="0"/>
          </a:p>
          <a:p>
            <a:r>
              <a:rPr lang="en-US" b="1" dirty="0" smtClean="0"/>
              <a:t>Overview</a:t>
            </a:r>
          </a:p>
          <a:p>
            <a:r>
              <a:rPr lang="en-US" dirty="0" smtClean="0"/>
              <a:t>The purpose of this module is to help the learner understand how screening for DV or Intimate Partner Violence (IPV) can make a difference in the lives of women and children. The module makes the case for  home visitors—showing  how DV is connected to many other home visitation program outcome goals, and most importantly, demonstrates how talking with health care providers and home visitors increases the likelihood that women are safer and more likely to seek domestic violence advocacy services.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This Train the Trainer curriculum is designed to address the barriers uncovered in this study. </a:t>
            </a:r>
          </a:p>
          <a:p>
            <a:endParaRPr lang="en-US" dirty="0" smtClean="0"/>
          </a:p>
          <a:p>
            <a:r>
              <a:rPr lang="en-US" dirty="0" smtClean="0"/>
              <a:t>These barriers were identified during the implementation of the DOVE project which is described as a promising practice in this chapter. Described as a “Town and Gown” partnership, a university partnered with home visitation programs in several counties. The home visitors who participated in the qualitative study about barriers and facilitators to addressing DV during home visits were a combination of nurses, social workers, and unlicensed home visitors. </a:t>
            </a:r>
          </a:p>
          <a:p>
            <a:endParaRPr lang="en-US" dirty="0" smtClean="0"/>
          </a:p>
          <a:p>
            <a:r>
              <a:rPr lang="en-US" dirty="0" smtClean="0"/>
              <a:t>Eddy T, Kilburn E, Chang C, Bullock L, Sharps P. Facilitators and Barriers for Implementing Home Visit Interventions to Address Intimate Partner Violence: Town and Gown Partnerships. Nursing Clinics of North America. 2008;43:419-435.</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booklet, part of the Amazing Brain Series developed by the Institute for Safe Families (</a:t>
            </a:r>
            <a:r>
              <a:rPr lang="en-US" dirty="0" err="1" smtClean="0"/>
              <a:t>www.instituteforsafefamilies.org</a:t>
            </a:r>
            <a:r>
              <a:rPr lang="en-US" dirty="0" smtClean="0"/>
              <a:t>), is a resource designed for parents. The information provided in the booklet can help parents to understand how violence affects early brain development and may lead to predictable physical, mental, and behavioral problems. The booklet includes strategies that parents can use to support their children such as telling children that the violence is not their fault and asking a child what they are most worried about. A key message is also that we can help our brains to heal as adults. Six key concepts in this Amazing Brain booklet are:</a:t>
            </a:r>
          </a:p>
          <a:p>
            <a:endParaRPr lang="en-US" dirty="0" smtClean="0"/>
          </a:p>
          <a:p>
            <a:pPr marL="232943" indent="-232943">
              <a:buFont typeface="+mj-lt"/>
              <a:buAutoNum type="arabicPeriod"/>
            </a:pPr>
            <a:r>
              <a:rPr lang="en-US" dirty="0" smtClean="0"/>
              <a:t>Trauma such as exposure to violence can affect how the brain organizes and develops</a:t>
            </a:r>
          </a:p>
          <a:p>
            <a:pPr marL="232943" indent="-232943">
              <a:buFont typeface="+mj-lt"/>
              <a:buAutoNum type="arabicPeriod"/>
            </a:pPr>
            <a:r>
              <a:rPr lang="en-US" dirty="0" smtClean="0"/>
              <a:t>Trauma interferes with learning</a:t>
            </a:r>
          </a:p>
          <a:p>
            <a:pPr marL="232943" indent="-232943">
              <a:buFont typeface="+mj-lt"/>
              <a:buAutoNum type="arabicPeriod"/>
            </a:pPr>
            <a:r>
              <a:rPr lang="en-US" dirty="0" smtClean="0"/>
              <a:t>Children can develop posttraumatic stress disorder (PTSD) due to exposure to violence</a:t>
            </a:r>
          </a:p>
          <a:p>
            <a:pPr marL="232943" indent="-232943">
              <a:buFont typeface="+mj-lt"/>
              <a:buAutoNum type="arabicPeriod"/>
            </a:pPr>
            <a:r>
              <a:rPr lang="en-US" dirty="0" smtClean="0"/>
              <a:t>Trauma leads to other health problems</a:t>
            </a:r>
          </a:p>
          <a:p>
            <a:pPr marL="232943" indent="-232943">
              <a:buFont typeface="+mj-lt"/>
              <a:buAutoNum type="arabicPeriod"/>
            </a:pPr>
            <a:r>
              <a:rPr lang="en-US" dirty="0" smtClean="0"/>
              <a:t>You can make a difference</a:t>
            </a:r>
          </a:p>
          <a:p>
            <a:pPr marL="232943" indent="-232943">
              <a:buFont typeface="+mj-lt"/>
              <a:buAutoNum type="arabicPeriod"/>
            </a:pPr>
            <a:r>
              <a:rPr lang="en-US" dirty="0" smtClean="0"/>
              <a:t>It is never too late to change our brains!</a:t>
            </a:r>
          </a:p>
          <a:p>
            <a:pPr marL="232943" indent="-232943">
              <a:buFont typeface="+mj-lt"/>
              <a:buAutoNum type="arabicPeriod"/>
            </a:pPr>
            <a:endParaRPr lang="en-US" dirty="0" smtClean="0"/>
          </a:p>
          <a:p>
            <a:pPr marL="232943" indent="-232943">
              <a:buFont typeface="+mj-lt"/>
              <a:buAutoNum type="arabicPeriod"/>
            </a:pP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105</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The KISS booklets are provided in PDF format on the DVD provided with this training resource manual.</a:t>
            </a:r>
          </a:p>
          <a:p>
            <a:endParaRPr lang="en-US" dirty="0" smtClean="0"/>
          </a:p>
          <a:p>
            <a:r>
              <a:rPr lang="en-US" dirty="0" smtClean="0"/>
              <a:t>Copies can also be purchased by contacting Jo Sterner at the Pennsylvania Coalition Against Domestic Violence (PCADV) at 800-537-2238</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106</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a:t>
            </a:r>
            <a:r>
              <a:rPr lang="en-US" dirty="0" smtClean="0"/>
              <a:t> This 75-page booklet can be downloaded at no cost, in English and French, at: </a:t>
            </a:r>
            <a:r>
              <a:rPr lang="en-US" dirty="0" err="1" smtClean="0"/>
              <a:t>www.lfcc.on.ca</a:t>
            </a:r>
            <a:endParaRPr lang="en-US" dirty="0" smtClean="0"/>
          </a:p>
          <a:p>
            <a:endParaRPr lang="en-US" dirty="0" smtClean="0"/>
          </a:p>
          <a:p>
            <a:r>
              <a:rPr lang="en-US" dirty="0" smtClean="0"/>
              <a:t>The booklet is organized into two sections: one for service providers and one for women. A wide range of topics are covered that address issues spanning from infancy through adolescence to help service providers and mothers respond appropriately to children exposed to domestic violence. </a:t>
            </a:r>
          </a:p>
          <a:p>
            <a:endParaRPr lang="en-US" dirty="0" smtClean="0"/>
          </a:p>
          <a:p>
            <a:r>
              <a:rPr lang="en-US" dirty="0" smtClean="0"/>
              <a:t>Baker L, Cunningham A.  Helping Children Thrive: Supporting Women Abuse Survivors as Mothers. 2004. </a:t>
            </a:r>
            <a:r>
              <a:rPr lang="en-US" dirty="0" err="1" smtClean="0"/>
              <a:t>www.lfac.on.ca</a:t>
            </a:r>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107</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a:t>
            </a:r>
            <a:r>
              <a:rPr lang="en-US" dirty="0" smtClean="0"/>
              <a:t> This as an important partnership between home visitation and domestic violence programs. </a:t>
            </a:r>
          </a:p>
          <a:p>
            <a:endParaRPr lang="en-US" dirty="0" smtClean="0"/>
          </a:p>
          <a:p>
            <a:r>
              <a:rPr lang="en-US" dirty="0" smtClean="0"/>
              <a:t>Ask participants for a show of hands to see if they currently use shelter partnership as a way to enroll women in your home visitation program. </a:t>
            </a:r>
            <a:endParaRPr lang="en-US" dirty="0" smtClean="0"/>
          </a:p>
          <a:p>
            <a:pPr>
              <a:buFont typeface="Arial"/>
              <a:buChar char="•"/>
            </a:pPr>
            <a:r>
              <a:rPr lang="en-US" dirty="0" smtClean="0"/>
              <a:t>   In this randomized, controlled trial, home visits were provided by a therapist and graduate student team for up to eight months after the mother and </a:t>
            </a:r>
            <a:r>
              <a:rPr lang="en-US" dirty="0" err="1" smtClean="0"/>
              <a:t>child(ren</a:t>
            </a:r>
            <a:r>
              <a:rPr lang="en-US" dirty="0" smtClean="0"/>
              <a:t>) left the domestic violence shelter  </a:t>
            </a:r>
          </a:p>
          <a:p>
            <a:pPr>
              <a:buFont typeface="Arial"/>
              <a:buChar char="•"/>
            </a:pPr>
            <a:r>
              <a:rPr lang="en-US" dirty="0" smtClean="0"/>
              <a:t>   The median number of home visits was twenty-three </a:t>
            </a:r>
          </a:p>
          <a:p>
            <a:pPr>
              <a:buFont typeface="Arial"/>
              <a:buChar char="•"/>
            </a:pPr>
            <a:r>
              <a:rPr lang="en-US" dirty="0" smtClean="0"/>
              <a:t>   The prevalence of conduct problems was 15% among children (ages 4 to 9 years old at the start of the study) who received the intervention compared to 53% among children in the control group. Children in the control group received “usual care.” </a:t>
            </a:r>
          </a:p>
          <a:p>
            <a:pPr>
              <a:buFont typeface="Arial"/>
              <a:buChar char="•"/>
            </a:pPr>
            <a:r>
              <a:rPr lang="en-US" dirty="0" smtClean="0"/>
              <a:t>   Aggressive child management strategies were defined as slapping, hitting, and spanking.</a:t>
            </a:r>
          </a:p>
          <a:p>
            <a:endParaRPr lang="en-US" dirty="0" smtClean="0"/>
          </a:p>
          <a:p>
            <a:r>
              <a:rPr lang="en-US" dirty="0" smtClean="0"/>
              <a:t>McDonald R, </a:t>
            </a:r>
            <a:r>
              <a:rPr lang="en-US" dirty="0" err="1" smtClean="0"/>
              <a:t>Jouriles</a:t>
            </a:r>
            <a:r>
              <a:rPr lang="en-US" dirty="0" smtClean="0"/>
              <a:t> EN, </a:t>
            </a:r>
            <a:r>
              <a:rPr lang="en-US" dirty="0" err="1" smtClean="0"/>
              <a:t>Skopp</a:t>
            </a:r>
            <a:r>
              <a:rPr lang="en-US" dirty="0" smtClean="0"/>
              <a:t> NA. Reducing Conduct Problems Among Children Brought to Women’s Shelters: Intervention Effects 24 Months Following Termination of Services. Journal of Family Psychology. 2006;20(1):127-136.</a:t>
            </a:r>
          </a:p>
          <a:p>
            <a:r>
              <a:rPr lang="en-US" dirty="0" smtClean="0"/>
              <a:t> </a:t>
            </a:r>
          </a:p>
          <a:p>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108</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Estimated Module Time: 45 minutes</a:t>
            </a:r>
          </a:p>
          <a:p>
            <a:endParaRPr lang="en-US" b="1" dirty="0" smtClean="0"/>
          </a:p>
          <a:p>
            <a:r>
              <a:rPr lang="en-US" b="1" dirty="0" smtClean="0"/>
              <a:t>Training Outline</a:t>
            </a:r>
          </a:p>
          <a:p>
            <a:pPr>
              <a:buFont typeface="Arial"/>
              <a:buChar char="•"/>
            </a:pPr>
            <a:r>
              <a:rPr lang="en-US" dirty="0" smtClean="0"/>
              <a:t>   Learning objectives </a:t>
            </a:r>
          </a:p>
          <a:p>
            <a:pPr>
              <a:buFont typeface="Arial"/>
              <a:buChar char="•"/>
            </a:pPr>
            <a:r>
              <a:rPr lang="en-US" dirty="0" smtClean="0"/>
              <a:t>   Information on the effects of violence on parenting </a:t>
            </a:r>
          </a:p>
          <a:p>
            <a:pPr>
              <a:buFont typeface="Arial"/>
              <a:buChar char="•"/>
            </a:pPr>
            <a:r>
              <a:rPr lang="en-US" dirty="0" smtClean="0"/>
              <a:t>   Past exposure to violence and resiliency </a:t>
            </a:r>
          </a:p>
          <a:p>
            <a:pPr>
              <a:buFont typeface="Arial"/>
              <a:buChar char="•"/>
            </a:pPr>
            <a:r>
              <a:rPr lang="en-US" dirty="0" smtClean="0"/>
              <a:t>   Universal education with safety card </a:t>
            </a:r>
          </a:p>
          <a:p>
            <a:pPr>
              <a:buFont typeface="Arial"/>
              <a:buChar char="•"/>
            </a:pPr>
            <a:r>
              <a:rPr lang="en-US" dirty="0" smtClean="0"/>
              <a:t>   Video clip and role play with safety card </a:t>
            </a:r>
          </a:p>
          <a:p>
            <a:endParaRPr lang="en-US" b="1" dirty="0" smtClean="0"/>
          </a:p>
          <a:p>
            <a:r>
              <a:rPr lang="en-US" b="1" dirty="0" smtClean="0"/>
              <a:t>Overview</a:t>
            </a:r>
          </a:p>
          <a:p>
            <a:r>
              <a:rPr lang="en-US" dirty="0" smtClean="0"/>
              <a:t>The following slides introduce the issue of adults’ childhood experiences with violence. This topic will be addressed in the home visitor video clip and role play. We discuss the role of the home visitor in talking with parents about their childhood experiences, using the Loving Parents, Loving Kids safety card featured in the slides.</a:t>
            </a:r>
          </a:p>
          <a:p>
            <a:endParaRPr lang="en-US" dirty="0" smtClean="0"/>
          </a:p>
          <a:p>
            <a:r>
              <a:rPr lang="en-US" dirty="0" smtClean="0"/>
              <a:t>Acknowledge that parenting is personal, subjective and can be difficult—especially if there is a history of violence or current violence.</a:t>
            </a:r>
          </a:p>
          <a:p>
            <a:endParaRPr lang="en-US" dirty="0" smtClean="0"/>
          </a:p>
          <a:p>
            <a:r>
              <a:rPr lang="en-US" dirty="0" smtClean="0"/>
              <a:t>Explain how talking with parents about their experiences as children can be a platform for discussing safe homes, safe strategies for caring for children, and what it means to be in a healthy relationship.</a:t>
            </a:r>
          </a:p>
          <a:p>
            <a:endParaRPr lang="en-US" dirty="0" smtClean="0"/>
          </a:p>
          <a:p>
            <a:r>
              <a:rPr lang="en-US" dirty="0" smtClean="0"/>
              <a:t>Remind home visitors that parents who seem uncaring or neglectful—may not know another way based on their life experiences. If we believe change can happen—they are more likely to believe it too.</a:t>
            </a:r>
          </a:p>
          <a:p>
            <a:endParaRPr lang="en-US" dirty="0" smtClean="0"/>
          </a:p>
          <a:p>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109</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Begin by introducing the learning objectives for this module and then review the slides on the impact of violence on parenting and resiliency.  </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110</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Exercise Activity Time: 10 minutes</a:t>
            </a:r>
          </a:p>
          <a:p>
            <a:endParaRPr lang="en-US" dirty="0" smtClean="0"/>
          </a:p>
          <a:p>
            <a:r>
              <a:rPr lang="en-US" b="1" dirty="0" smtClean="0"/>
              <a:t>Notes to Trainer:</a:t>
            </a:r>
            <a:r>
              <a:rPr lang="en-US" dirty="0" smtClean="0"/>
              <a:t> Read the case study below aloud to participants. </a:t>
            </a:r>
          </a:p>
          <a:p>
            <a:endParaRPr lang="en-US" dirty="0" smtClean="0"/>
          </a:p>
          <a:p>
            <a:r>
              <a:rPr lang="en-US" dirty="0" smtClean="0"/>
              <a:t>“Stella is a survivor of childhood exposure to domestic violence and childhood sexual abuse by her father. Prior to having her son (planned pregnancy) at age 23, she had undergone therapy for her abuse, taken classes on the subject, and felt she had ‘dealt’ with her issues.</a:t>
            </a:r>
          </a:p>
          <a:p>
            <a:endParaRPr lang="en-US" dirty="0" smtClean="0"/>
          </a:p>
          <a:p>
            <a:r>
              <a:rPr lang="en-US" dirty="0" smtClean="0"/>
              <a:t>When her son is about 6 months old, she stops bathing him in the kitchen sink and moves him to the regular bathtub. As she puts him in the water, she has a flashback to her own abuse as a child that occurred in the bathroom. Her hands and feet get numb, she hyperventilates—can’t catch her breath, starts crying—all the while realizing that her helpless baby could drown if she doesn’t get him out of the tub right now. She pulls him out—and later that evening tells her husband that he has to bathe the baby in the tub from now on.</a:t>
            </a:r>
          </a:p>
          <a:p>
            <a:endParaRPr lang="en-US" dirty="0" smtClean="0"/>
          </a:p>
          <a:p>
            <a:r>
              <a:rPr lang="en-US" dirty="0" smtClean="0"/>
              <a:t>Stella was totally surprised by what happened, nothing could have prepared her for it, and it came from a place inside her that she didn’t know was there.” </a:t>
            </a:r>
          </a:p>
          <a:p>
            <a:endParaRPr lang="en-US" dirty="0" smtClean="0"/>
          </a:p>
          <a:p>
            <a:r>
              <a:rPr lang="en-US" b="1" dirty="0" smtClean="0"/>
              <a:t>Questions for the audience:</a:t>
            </a:r>
          </a:p>
          <a:p>
            <a:pPr marL="232943" indent="-232943">
              <a:buFont typeface="+mj-lt"/>
              <a:buAutoNum type="arabicPeriod"/>
            </a:pPr>
            <a:r>
              <a:rPr lang="en-US" dirty="0" smtClean="0"/>
              <a:t>Do you think she told her pediatrician or doctor about what happened the first time she tried to give her baby a bath?” (The audience will probably say no; if they do not respond “no”, you can advise the audience that she did not tell her pediatrician).</a:t>
            </a:r>
            <a:endParaRPr lang="en-US" b="1" dirty="0" smtClean="0"/>
          </a:p>
          <a:p>
            <a:pPr marL="232943" indent="-232943">
              <a:buFont typeface="+mj-lt"/>
              <a:buAutoNum type="arabicPeriod"/>
            </a:pPr>
            <a:r>
              <a:rPr lang="en-US" dirty="0" smtClean="0"/>
              <a:t>Why do you think that she did not tell her pediatrician? (Examples of responses will probably include that she was worried that her baby would be taken away by social worker and she would be seen as unfit as a mother).</a:t>
            </a:r>
          </a:p>
          <a:p>
            <a:pPr marL="232943" indent="-232943">
              <a:buFont typeface="+mj-lt"/>
              <a:buAutoNum type="arabicPeriod"/>
            </a:pPr>
            <a:r>
              <a:rPr lang="en-US" dirty="0" smtClean="0"/>
              <a:t>Did she tell friends or family? (The audience will probably respond that she may be afraid to tell her family depending on whether they know about the abuse she experienced, that she was ashamed to tell her friends etc.)</a:t>
            </a:r>
          </a:p>
          <a:p>
            <a:pPr marL="232943" indent="-232943">
              <a:buFont typeface="+mj-lt"/>
              <a:buAutoNum type="arabicPeriod"/>
            </a:pPr>
            <a:r>
              <a:rPr lang="en-US" dirty="0" smtClean="0"/>
              <a:t>Then ask: “Why did I share this case study with you?” (Explain that the goal of this case study and discussion is to recognize the important role of home visitors in identifying issues that otherwise may not be addressed. Mothers may not feel like talking about these issues from their past abuse unless a safe space is created for them to do so. Home visits can provide the opportunity, when it is safe to do so, to problem solve and develop a plan for how to support mothers and address triggers that may occur).</a:t>
            </a:r>
          </a:p>
          <a:p>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111</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Kaufman, J., and E. </a:t>
            </a:r>
            <a:r>
              <a:rPr lang="en-US" dirty="0" err="1" smtClean="0"/>
              <a:t>Zigler</a:t>
            </a:r>
            <a:r>
              <a:rPr lang="en-US" dirty="0" smtClean="0"/>
              <a:t>, 1987, “Do Abused Children become Abusive Parents?” American Journal of Orthopsychiatry 57(2): 186-192</a:t>
            </a:r>
          </a:p>
          <a:p>
            <a:endParaRPr lang="en-US" dirty="0" smtClean="0"/>
          </a:p>
          <a:p>
            <a:r>
              <a:rPr lang="en-US" dirty="0" smtClean="0"/>
              <a:t>Kaufman, J., and E. </a:t>
            </a:r>
            <a:r>
              <a:rPr lang="en-US" dirty="0" err="1" smtClean="0"/>
              <a:t>Zigler</a:t>
            </a:r>
            <a:r>
              <a:rPr lang="en-US" dirty="0" smtClean="0"/>
              <a:t>, 1993, “The Intergenerational Transmission of Abuse is Overstated.” In Current Controversies in Family Violence. Edited by R. J </a:t>
            </a:r>
            <a:r>
              <a:rPr lang="en-US" dirty="0" err="1" smtClean="0"/>
              <a:t>Gelles</a:t>
            </a:r>
            <a:r>
              <a:rPr lang="en-US" dirty="0" smtClean="0"/>
              <a:t> and D. R. </a:t>
            </a:r>
            <a:r>
              <a:rPr lang="en-US" dirty="0" err="1" smtClean="0"/>
              <a:t>Loseke</a:t>
            </a:r>
            <a:r>
              <a:rPr lang="en-US" dirty="0" smtClean="0"/>
              <a:t>, Newbury Park, CA: Sage Publications. </a:t>
            </a:r>
          </a:p>
          <a:p>
            <a:endParaRPr lang="en-US" dirty="0" smtClean="0"/>
          </a:p>
          <a:p>
            <a:r>
              <a:rPr lang="en-US" dirty="0" smtClean="0"/>
              <a:t>Higgins, Gina O’Connell (1994) Resilient Adults: Overcoming a Cruel Past (San Francisco: </a:t>
            </a:r>
            <a:r>
              <a:rPr lang="en-US" dirty="0" err="1" smtClean="0"/>
              <a:t>Jossey</a:t>
            </a:r>
            <a:r>
              <a:rPr lang="en-US" dirty="0" smtClean="0"/>
              <a:t>-Bass)</a:t>
            </a:r>
          </a:p>
          <a:p>
            <a:endParaRPr lang="en-US" dirty="0" smtClean="0"/>
          </a:p>
          <a:p>
            <a:r>
              <a:rPr lang="en-US" dirty="0" smtClean="0"/>
              <a:t>Steele, Brandt F. (1997), “Further Reflections on the Therapy of Those Who Mistreat Children,” in Mary Edna </a:t>
            </a:r>
            <a:r>
              <a:rPr lang="en-US" dirty="0" err="1" smtClean="0"/>
              <a:t>Helfer</a:t>
            </a:r>
            <a:r>
              <a:rPr lang="en-US" dirty="0" smtClean="0"/>
              <a:t>, Ruth S. </a:t>
            </a:r>
            <a:r>
              <a:rPr lang="en-US" dirty="0" err="1" smtClean="0"/>
              <a:t>Kempe</a:t>
            </a:r>
            <a:r>
              <a:rPr lang="en-US" dirty="0" smtClean="0"/>
              <a:t>, and Richard </a:t>
            </a:r>
            <a:r>
              <a:rPr lang="en-US" dirty="0" err="1" smtClean="0"/>
              <a:t>Kempe</a:t>
            </a:r>
            <a:r>
              <a:rPr lang="en-US" dirty="0" smtClean="0"/>
              <a:t>, and Richard D. </a:t>
            </a:r>
            <a:r>
              <a:rPr lang="en-US" dirty="0" err="1" smtClean="0"/>
              <a:t>Krugman</a:t>
            </a:r>
            <a:r>
              <a:rPr lang="en-US" dirty="0" smtClean="0"/>
              <a:t>, eds., The Battered Child, 5th addition (Chicago: University of Chicago Press), Chapter 26. </a:t>
            </a:r>
          </a:p>
          <a:p>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112</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Notes to Trainer: </a:t>
            </a:r>
            <a:r>
              <a:rPr lang="en-US" dirty="0" smtClean="0"/>
              <a:t>Clients may not be ready to disclose past experiences of childhood victimization or exposure to violence. By using a universal education approach, you are planting a seed for clients to recognize that adverse childhood experiences can influence their parenting skills and how they react to stressful situations as adults.</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114</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dirty="0" smtClean="0"/>
              <a:t>Hand out </a:t>
            </a:r>
            <a:r>
              <a:rPr lang="en-US" i="1" dirty="0" smtClean="0"/>
              <a:t>Loving Parent, Loving Kids </a:t>
            </a:r>
            <a:r>
              <a:rPr lang="en-US" dirty="0" smtClean="0"/>
              <a:t>safety cards (order at </a:t>
            </a:r>
            <a:r>
              <a:rPr lang="en-US" dirty="0" err="1" smtClean="0"/>
              <a:t>www.FuturesWithoutViolence.org</a:t>
            </a:r>
            <a:r>
              <a:rPr lang="en-US" dirty="0" smtClean="0"/>
              <a:t>/health) to participants. </a:t>
            </a:r>
          </a:p>
          <a:p>
            <a:endParaRPr lang="en-US" i="0"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The brochure-based, empowerment intervention described in the Eddy study is modeled after the empowerment intervention by McFarlane &amp; Parker (1994) which was developed from the Dutton (1992) empowerment model. McFarlane and Parker have evaluated this brief intervention, which allows a woman to share her story and provides information on the cycle of violence, community resources, and safety planning in several studies including an 18-month clinical trial (McFarlane et al, 2002, 2004; Parker et al, 1999). The empowerment model, which takes approximately 20 minutes, is also featured in the “March of Dimes’ Protocol for Prevention and Intervention, 3rd Edition” (2007).</a:t>
            </a:r>
          </a:p>
          <a:p>
            <a:endParaRPr lang="en-US" dirty="0" smtClean="0"/>
          </a:p>
          <a:p>
            <a:r>
              <a:rPr lang="en-US" dirty="0" smtClean="0"/>
              <a:t>For more information about the DOVE program, contact Phyllis Sharps at </a:t>
            </a:r>
            <a:r>
              <a:rPr lang="en-US" dirty="0" err="1" smtClean="0"/>
              <a:t>psharps@son.jhmi.edu</a:t>
            </a:r>
            <a:endParaRPr lang="en-US" dirty="0" smtClean="0"/>
          </a:p>
          <a:p>
            <a:endParaRPr lang="en-US" dirty="0" smtClean="0"/>
          </a:p>
          <a:p>
            <a:r>
              <a:rPr lang="en-US" dirty="0" smtClean="0"/>
              <a:t>Dutton M. Empowering and Healing the Battered Woman. 1992. Springer, New York, NY</a:t>
            </a:r>
          </a:p>
          <a:p>
            <a:endParaRPr lang="en-US" dirty="0" smtClean="0"/>
          </a:p>
          <a:p>
            <a:r>
              <a:rPr lang="en-US" dirty="0" smtClean="0"/>
              <a:t>Eddy T, Kilburn E, Chang C, Bullock L, Sharps P. Facilitators and Barriers for Implementing Home Visit Interventions to Address Intimate Partner Violence: Town and Gown Partnerships. Nursing Clinics of North America. 2008;43:419-435.</a:t>
            </a:r>
          </a:p>
          <a:p>
            <a:endParaRPr lang="en-US" dirty="0" smtClean="0"/>
          </a:p>
          <a:p>
            <a:r>
              <a:rPr lang="en-US" dirty="0" smtClean="0"/>
              <a:t>March of Dimes. Abuse During Pregnancy: A Protocol for Prevention and Intervention, 3rd Edition. 2007. White Plains, NY.  </a:t>
            </a:r>
            <a:r>
              <a:rPr lang="en-US" dirty="0" err="1" smtClean="0"/>
              <a:t>www.marchofdimes.com</a:t>
            </a:r>
            <a:r>
              <a:rPr lang="en-US" dirty="0" smtClean="0"/>
              <a:t>/nursing</a:t>
            </a:r>
          </a:p>
          <a:p>
            <a:endParaRPr lang="en-US" dirty="0" smtClean="0"/>
          </a:p>
          <a:p>
            <a:r>
              <a:rPr lang="en-US" dirty="0" smtClean="0"/>
              <a:t>McFarlane J, </a:t>
            </a:r>
            <a:r>
              <a:rPr lang="en-US" dirty="0" err="1" smtClean="0"/>
              <a:t>Malecha</a:t>
            </a:r>
            <a:r>
              <a:rPr lang="en-US" dirty="0" smtClean="0"/>
              <a:t> A, Gist J, Watson K, Batten E, Hall I, Smith S. An intervention to increase safety behaviors of abused women: results of a randomized clinical trial. Nursing Research. 2002;51:347-354.</a:t>
            </a:r>
          </a:p>
          <a:p>
            <a:endParaRPr lang="en-US" dirty="0" smtClean="0"/>
          </a:p>
          <a:p>
            <a:r>
              <a:rPr lang="en-US" dirty="0" smtClean="0"/>
              <a:t>McFarlane J, </a:t>
            </a:r>
            <a:r>
              <a:rPr lang="en-US" dirty="0" err="1" smtClean="0"/>
              <a:t>Malecha</a:t>
            </a:r>
            <a:r>
              <a:rPr lang="en-US" dirty="0" smtClean="0"/>
              <a:t> A, Gist J, Watson K, Batten E, Hall I, Smith S. A nursing intervention to increase safety behaviors of abused women that remains effective for 18 months. American Journal of Nursing. 2004;104(3):40-50.</a:t>
            </a:r>
          </a:p>
          <a:p>
            <a:endParaRPr lang="en-US" dirty="0" smtClean="0"/>
          </a:p>
          <a:p>
            <a:r>
              <a:rPr lang="en-US" dirty="0" smtClean="0"/>
              <a:t>Parker B, McFarlane J, </a:t>
            </a:r>
            <a:r>
              <a:rPr lang="en-US" dirty="0" err="1" smtClean="0"/>
              <a:t>Soeken</a:t>
            </a:r>
            <a:r>
              <a:rPr lang="en-US" dirty="0" smtClean="0"/>
              <a:t> K, </a:t>
            </a:r>
            <a:r>
              <a:rPr lang="en-US" dirty="0" err="1" smtClean="0"/>
              <a:t>Sliva</a:t>
            </a:r>
            <a:r>
              <a:rPr lang="en-US" dirty="0" smtClean="0"/>
              <a:t> C, Reel S. Testing an intervention to prevent further abuse to pregnant women. Research in Nursing and Health. 1999;22:59-66.</a:t>
            </a:r>
          </a:p>
          <a:p>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Activity Time: 10 minutes to watch video and 10 minutes for discussion </a:t>
            </a:r>
          </a:p>
          <a:p>
            <a:endParaRPr lang="en-US" b="1" dirty="0" smtClean="0"/>
          </a:p>
          <a:p>
            <a:r>
              <a:rPr lang="en-US" b="1" dirty="0" smtClean="0"/>
              <a:t>Notes to Trainer:</a:t>
            </a:r>
            <a:r>
              <a:rPr lang="en-US" dirty="0" smtClean="0"/>
              <a:t> Show the video clip of the home visitor talking to a client about the </a:t>
            </a:r>
            <a:r>
              <a:rPr lang="en-US" i="1" dirty="0" smtClean="0"/>
              <a:t>Loving Parents, Loving Kids safety card (Ms. Macon, Tiffany and Richie: Home Visitation and the Impact of Childhood Exposure to Violence on Parenting).</a:t>
            </a:r>
          </a:p>
          <a:p>
            <a:endParaRPr lang="en-US" dirty="0" smtClean="0"/>
          </a:p>
          <a:p>
            <a:r>
              <a:rPr lang="en-US" dirty="0" smtClean="0"/>
              <a:t>Then discuss the video clip. Questions to ask include:</a:t>
            </a:r>
          </a:p>
          <a:p>
            <a:pPr>
              <a:buFont typeface="Arial"/>
              <a:buChar char="•"/>
            </a:pPr>
            <a:r>
              <a:rPr lang="en-US" dirty="0" smtClean="0"/>
              <a:t>   Was the home visitor able to build rapport with the client?</a:t>
            </a:r>
          </a:p>
          <a:p>
            <a:pPr>
              <a:buFont typeface="Arial"/>
              <a:buChar char="•"/>
            </a:pPr>
            <a:r>
              <a:rPr lang="en-US" dirty="0" smtClean="0"/>
              <a:t>   What did you think about the way Ms. Macon offered universal education to Tiffany about childhood exposure to violence? Did it feel judgmental?  </a:t>
            </a:r>
          </a:p>
          <a:p>
            <a:pPr>
              <a:buFont typeface="Arial"/>
              <a:buChar char="•"/>
            </a:pPr>
            <a:r>
              <a:rPr lang="en-US" dirty="0" smtClean="0"/>
              <a:t>   Did the client feel like she/he was being judged? Did the home visitor make the client feel comfortable when discussing childhood exposure to violence? </a:t>
            </a:r>
          </a:p>
          <a:p>
            <a:pPr>
              <a:buFont typeface="Arial"/>
              <a:buChar char="•"/>
            </a:pPr>
            <a:r>
              <a:rPr lang="en-US" dirty="0" smtClean="0"/>
              <a:t>   Could discussing childhood exposure to violence with the client create the opportunity to also ask about domestic violence and/or discuss healthy relationships?</a:t>
            </a:r>
          </a:p>
          <a:p>
            <a:pPr>
              <a:buFont typeface="Arial"/>
              <a:buChar char="•"/>
            </a:pPr>
            <a:r>
              <a:rPr lang="en-US" dirty="0" smtClean="0"/>
              <a:t>   How did Ms. Macon handle Richie coming into the picture? What do you think about the idea of educating both fathers and mothers about the impact violence can have on their parenting? </a:t>
            </a:r>
          </a:p>
          <a:p>
            <a:endParaRPr lang="en-US" dirty="0" smtClean="0"/>
          </a:p>
        </p:txBody>
      </p:sp>
      <p:sp>
        <p:nvSpPr>
          <p:cNvPr id="4" name="Slide Number Placeholder 3"/>
          <p:cNvSpPr>
            <a:spLocks noGrp="1"/>
          </p:cNvSpPr>
          <p:nvPr>
            <p:ph type="sldNum" sz="quarter" idx="10"/>
          </p:nvPr>
        </p:nvSpPr>
        <p:spPr/>
        <p:txBody>
          <a:bodyPr/>
          <a:lstStyle/>
          <a:p>
            <a:fld id="{27A5BC6A-EEF4-E244-B83E-6968E23E9FB3}" type="slidenum">
              <a:rPr lang="en-US" smtClean="0"/>
              <a:pPr/>
              <a:t>117</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smtClean="0"/>
              <a:t>Notes to Trainer</a:t>
            </a:r>
          </a:p>
          <a:p>
            <a:endParaRPr lang="en-US" b="1" dirty="0" smtClean="0"/>
          </a:p>
          <a:p>
            <a:pPr>
              <a:buFont typeface="Arial"/>
              <a:buChar char="•"/>
            </a:pPr>
            <a:r>
              <a:rPr lang="en-US" dirty="0" smtClean="0"/>
              <a:t>   Ask participants to form groups of three with each person taking one of the following roles: home visitor, client, and observer.</a:t>
            </a:r>
          </a:p>
          <a:p>
            <a:pPr>
              <a:buFont typeface="Arial"/>
              <a:buChar char="•"/>
            </a:pPr>
            <a:endParaRPr lang="en-US" dirty="0" smtClean="0"/>
          </a:p>
          <a:p>
            <a:pPr>
              <a:buFont typeface="Arial"/>
              <a:buChar char="•"/>
            </a:pPr>
            <a:r>
              <a:rPr lang="en-US" dirty="0" smtClean="0"/>
              <a:t>   Allow five minutes for the role play and 5-7 minutes for discussion.</a:t>
            </a:r>
          </a:p>
          <a:p>
            <a:pPr>
              <a:buFont typeface="Arial"/>
              <a:buChar char="•"/>
            </a:pPr>
            <a:endParaRPr lang="en-US" dirty="0" smtClean="0"/>
          </a:p>
          <a:p>
            <a:pPr>
              <a:buFont typeface="Arial"/>
              <a:buChar char="•"/>
            </a:pPr>
            <a:r>
              <a:rPr lang="en-US" dirty="0" smtClean="0"/>
              <a:t>   Read the following information for this role play: </a:t>
            </a:r>
          </a:p>
          <a:p>
            <a:pPr lvl="1"/>
            <a:r>
              <a:rPr lang="en-US" dirty="0" smtClean="0"/>
              <a:t>Your client is a 19-year old mother of a newborn infant and the discussion is about childhood exposure. </a:t>
            </a:r>
          </a:p>
          <a:p>
            <a:pPr lvl="1"/>
            <a:r>
              <a:rPr lang="en-US" dirty="0" smtClean="0"/>
              <a:t>The home visitor should use the </a:t>
            </a:r>
            <a:r>
              <a:rPr lang="en-US" i="1" dirty="0" smtClean="0"/>
              <a:t>Loving Parents, Loving Kids </a:t>
            </a:r>
            <a:r>
              <a:rPr lang="en-US" dirty="0" smtClean="0"/>
              <a:t>safety card to discuss childhood exposure to violence with this mother by focusing on the following two panels on the card: “What About Your Childhood?” and “Parenting is Hard Work.”  If you are the home visitor, your goal is to use the card to introduce the concept that childhood exposure to violence can affect parenting, discuss possible steps that your client can take if she is feeling out of control or triggered by something happening with her baby, and point out the helpline phone number that is included on the safety card.</a:t>
            </a:r>
          </a:p>
          <a:p>
            <a:pPr lvl="1"/>
            <a:endParaRPr lang="en-US" dirty="0" smtClean="0"/>
          </a:p>
          <a:p>
            <a:pPr>
              <a:buFont typeface="Arial"/>
              <a:buChar char="•"/>
            </a:pPr>
            <a:r>
              <a:rPr lang="en-US" dirty="0" smtClean="0"/>
              <a:t>   Advise observers to note what the home visitor said that worked well.</a:t>
            </a:r>
          </a:p>
          <a:p>
            <a:pPr>
              <a:buFont typeface="Arial"/>
              <a:buChar char="•"/>
            </a:pPr>
            <a:endParaRPr lang="en-US" dirty="0" smtClean="0"/>
          </a:p>
          <a:p>
            <a:pPr>
              <a:buFont typeface="Arial"/>
              <a:buChar char="•"/>
            </a:pPr>
            <a:r>
              <a:rPr lang="en-US" dirty="0" smtClean="0"/>
              <a:t>   Ask participants who role played observers:</a:t>
            </a:r>
          </a:p>
          <a:p>
            <a:pPr lvl="1"/>
            <a:r>
              <a:rPr lang="en-US" dirty="0" smtClean="0"/>
              <a:t>How did the home visitor introduce the safety card? Did she/he make the discussion comfortable? What would you have liked to see more of?</a:t>
            </a:r>
            <a:br>
              <a:rPr lang="en-US" dirty="0" smtClean="0"/>
            </a:br>
            <a:endParaRPr lang="en-US" dirty="0" smtClean="0"/>
          </a:p>
          <a:p>
            <a:pPr>
              <a:buFont typeface="Arial"/>
              <a:buChar char="•"/>
            </a:pPr>
            <a:r>
              <a:rPr lang="en-US" dirty="0" smtClean="0"/>
              <a:t>   Ask participants who role played as clients:</a:t>
            </a:r>
          </a:p>
          <a:p>
            <a:pPr lvl="1"/>
            <a:r>
              <a:rPr lang="en-US" dirty="0" smtClean="0"/>
              <a:t>How did you feel? What would help you to feel more comfortable talking about this?</a:t>
            </a:r>
          </a:p>
          <a:p>
            <a:pPr lvl="1"/>
            <a:endParaRPr lang="en-US" dirty="0" smtClean="0"/>
          </a:p>
          <a:p>
            <a:pPr>
              <a:buFont typeface="Arial"/>
              <a:buChar char="•"/>
            </a:pPr>
            <a:r>
              <a:rPr lang="en-US" dirty="0" smtClean="0"/>
              <a:t>   Ask participants who role played home visitors: </a:t>
            </a:r>
          </a:p>
          <a:p>
            <a:pPr lvl="1"/>
            <a:r>
              <a:rPr lang="en-US" dirty="0" smtClean="0"/>
              <a:t>Were you comfortable talking about the card panels? If not, what did you wish you had more of to make this work better for you? </a:t>
            </a:r>
          </a:p>
        </p:txBody>
      </p:sp>
      <p:sp>
        <p:nvSpPr>
          <p:cNvPr id="4" name="Slide Number Placeholder 3"/>
          <p:cNvSpPr>
            <a:spLocks noGrp="1"/>
          </p:cNvSpPr>
          <p:nvPr>
            <p:ph type="sldNum" sz="quarter" idx="10"/>
          </p:nvPr>
        </p:nvSpPr>
        <p:spPr/>
        <p:txBody>
          <a:bodyPr/>
          <a:lstStyle/>
          <a:p>
            <a:fld id="{27A5BC6A-EEF4-E244-B83E-6968E23E9FB3}" type="slidenum">
              <a:rPr lang="en-US" smtClean="0"/>
              <a:pPr/>
              <a:t>118</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Module Time: 30 minutes</a:t>
            </a:r>
          </a:p>
          <a:p>
            <a:endParaRPr lang="en-US" dirty="0" smtClean="0"/>
          </a:p>
          <a:p>
            <a:r>
              <a:rPr lang="en-US" b="1" dirty="0" smtClean="0"/>
              <a:t>Training Outline</a:t>
            </a:r>
          </a:p>
          <a:p>
            <a:pPr>
              <a:buFont typeface="Arial"/>
              <a:buChar char="•"/>
            </a:pPr>
            <a:r>
              <a:rPr lang="en-US" dirty="0" smtClean="0"/>
              <a:t>   Learning objectives </a:t>
            </a:r>
          </a:p>
          <a:p>
            <a:pPr>
              <a:buFont typeface="Arial"/>
              <a:buChar char="•"/>
            </a:pPr>
            <a:r>
              <a:rPr lang="en-US" dirty="0" smtClean="0"/>
              <a:t>   Characteristics of parenting by men who batter </a:t>
            </a:r>
          </a:p>
          <a:p>
            <a:pPr>
              <a:buFont typeface="Arial"/>
              <a:buChar char="•"/>
            </a:pPr>
            <a:r>
              <a:rPr lang="en-US" dirty="0" smtClean="0"/>
              <a:t>   Fathering after domestic violence initiatives </a:t>
            </a:r>
          </a:p>
          <a:p>
            <a:pPr>
              <a:buFont typeface="Arial"/>
              <a:buChar char="•"/>
            </a:pPr>
            <a:r>
              <a:rPr lang="en-US" dirty="0" smtClean="0"/>
              <a:t>   Something My Father Would Do DVD </a:t>
            </a:r>
          </a:p>
          <a:p>
            <a:pPr>
              <a:buFont typeface="Arial"/>
              <a:buChar char="•"/>
            </a:pPr>
            <a:r>
              <a:rPr lang="en-US" dirty="0" smtClean="0"/>
              <a:t>   Resource on parenting after violence </a:t>
            </a:r>
          </a:p>
          <a:p>
            <a:r>
              <a:rPr lang="en-US" dirty="0" smtClean="0"/>
              <a:t> </a:t>
            </a:r>
          </a:p>
          <a:p>
            <a:r>
              <a:rPr lang="en-US" b="1" dirty="0" smtClean="0"/>
              <a:t>Overview</a:t>
            </a:r>
          </a:p>
          <a:p>
            <a:r>
              <a:rPr lang="en-US" dirty="0" smtClean="0"/>
              <a:t>Men who perpetrate domestic violence often have unhealthy parenting patterns that cause further harm to children who may already be traumatized from witnessing violence. This module covers interventions that promote empathy within fathers by educating them about how violence affects their children. These interventions have shown success with some fathers in reducing violent behaviors and improving parenting skills. </a:t>
            </a:r>
          </a:p>
          <a:p>
            <a:r>
              <a:rPr lang="en-US" dirty="0" smtClean="0"/>
              <a:t> </a:t>
            </a:r>
          </a:p>
          <a:p>
            <a:endParaRPr lang="en-US" dirty="0" smtClean="0"/>
          </a:p>
          <a:p>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119</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Read the learning objectives aloud.</a:t>
            </a:r>
          </a:p>
          <a:p>
            <a:endParaRPr lang="en-US" baseline="30000" dirty="0" smtClean="0"/>
          </a:p>
        </p:txBody>
      </p:sp>
      <p:sp>
        <p:nvSpPr>
          <p:cNvPr id="4" name="Slide Number Placeholder 3"/>
          <p:cNvSpPr>
            <a:spLocks noGrp="1"/>
          </p:cNvSpPr>
          <p:nvPr>
            <p:ph type="sldNum" sz="quarter" idx="10"/>
          </p:nvPr>
        </p:nvSpPr>
        <p:spPr/>
        <p:txBody>
          <a:bodyPr/>
          <a:lstStyle/>
          <a:p>
            <a:fld id="{27A5BC6A-EEF4-E244-B83E-6968E23E9FB3}" type="slidenum">
              <a:rPr lang="en-US" smtClean="0"/>
              <a:pPr/>
              <a:t>120</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Bent-</a:t>
            </a:r>
            <a:r>
              <a:rPr lang="en-US" dirty="0" err="1" smtClean="0"/>
              <a:t>Goodley</a:t>
            </a:r>
            <a:r>
              <a:rPr lang="en-US" dirty="0" smtClean="0"/>
              <a:t> TB. Health </a:t>
            </a:r>
            <a:r>
              <a:rPr lang="en-US" dirty="0" err="1" smtClean="0"/>
              <a:t>Disparites</a:t>
            </a:r>
            <a:r>
              <a:rPr lang="en-US" dirty="0" smtClean="0"/>
              <a:t> and Violence Against Women Why and How Cultural and Societal Influences Matter. Trauma Violence Abuse. April 2007 vol. 8 no. 2 90-104.</a:t>
            </a:r>
          </a:p>
          <a:p>
            <a:endParaRPr lang="en-US" dirty="0" smtClean="0"/>
          </a:p>
          <a:p>
            <a:r>
              <a:rPr lang="en-US" dirty="0" smtClean="0"/>
              <a:t>Silverman JG, Williamson GM. Social ecology and entitlements involved in battering by heterosexual college males: contributions of family and peers. Violence and Victims. 1997;12(2):147-165.</a:t>
            </a:r>
          </a:p>
          <a:p>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121</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Notes to Trainer:</a:t>
            </a:r>
            <a:r>
              <a:rPr lang="en-US" dirty="0" smtClean="0"/>
              <a:t> As we learn more about the effects of exposure to violence on children, we are also learning more about how being abusive in a relationship affects parenting. Researchers and service providers have observed how fathers who perpetrate domestic violence often parent differently. This list describes some of the negative parenting styles that abusers may use. This information is from a resource called “Parenting After Violence” which can be downloaded at </a:t>
            </a:r>
            <a:r>
              <a:rPr lang="en-US" dirty="0" err="1" smtClean="0"/>
              <a:t>www.instituteforsafefamilies.org</a:t>
            </a:r>
            <a:r>
              <a:rPr lang="en-US" dirty="0" smtClean="0"/>
              <a:t>. Examples of negative parenting styles are provided below:</a:t>
            </a:r>
          </a:p>
          <a:p>
            <a:endParaRPr lang="en-US" dirty="0" smtClean="0"/>
          </a:p>
          <a:p>
            <a:pPr>
              <a:buFont typeface="Arial"/>
              <a:buChar char="•"/>
            </a:pPr>
            <a:r>
              <a:rPr lang="en-US" b="1" dirty="0" smtClean="0"/>
              <a:t>   Controlling: </a:t>
            </a:r>
            <a:r>
              <a:rPr lang="en-US" dirty="0" smtClean="0"/>
              <a:t>Controlling behavior is a hallmark of domestic violence and usually extends to the children; never allowing a child to make any choices can make them feel helpless.</a:t>
            </a:r>
          </a:p>
          <a:p>
            <a:pPr>
              <a:buFont typeface="Arial"/>
              <a:buChar char="•"/>
            </a:pPr>
            <a:endParaRPr lang="en-US" dirty="0" smtClean="0"/>
          </a:p>
          <a:p>
            <a:pPr>
              <a:buFont typeface="Arial"/>
              <a:buChar char="•"/>
            </a:pPr>
            <a:r>
              <a:rPr lang="en-US" b="1" dirty="0" smtClean="0"/>
              <a:t>   Very strict discipline and physical punishment: </a:t>
            </a:r>
            <a:r>
              <a:rPr lang="en-US" dirty="0" smtClean="0"/>
              <a:t>There can be many negative consequences of using physical discipline; these experiences can reinforce that it is acceptable to hit and hurt people whom you love.</a:t>
            </a:r>
          </a:p>
          <a:p>
            <a:pPr>
              <a:buFont typeface="Arial"/>
              <a:buChar char="•"/>
            </a:pPr>
            <a:endParaRPr lang="en-US" dirty="0" smtClean="0"/>
          </a:p>
          <a:p>
            <a:pPr>
              <a:buFont typeface="Arial"/>
              <a:buChar char="•"/>
            </a:pPr>
            <a:r>
              <a:rPr lang="en-US" b="1" dirty="0" smtClean="0"/>
              <a:t>   Undermining and/or interfering with mother’s parenting: </a:t>
            </a:r>
            <a:r>
              <a:rPr lang="en-US" dirty="0" smtClean="0"/>
              <a:t>Examples include criticizing the mother in front of the children, teaching the children to put their mother down and call her names, telling children that they do not have to do what their mother asks them to do.</a:t>
            </a:r>
          </a:p>
          <a:p>
            <a:pPr>
              <a:buFont typeface="Arial"/>
              <a:buChar char="•"/>
            </a:pPr>
            <a:endParaRPr lang="en-US" dirty="0" smtClean="0"/>
          </a:p>
          <a:p>
            <a:pPr>
              <a:buFont typeface="Arial"/>
              <a:buChar char="•"/>
            </a:pPr>
            <a:r>
              <a:rPr lang="en-US" b="1" dirty="0" smtClean="0"/>
              <a:t>   Using the children to meet their needs: </a:t>
            </a:r>
            <a:r>
              <a:rPr lang="en-US" dirty="0" smtClean="0"/>
              <a:t>Examples include asking children to report back about what their mother is doing, who she talks to, or where she goes.</a:t>
            </a:r>
          </a:p>
          <a:p>
            <a:pPr>
              <a:buFont typeface="Arial"/>
              <a:buChar char="•"/>
            </a:pPr>
            <a:endParaRPr lang="en-US" dirty="0" smtClean="0"/>
          </a:p>
          <a:p>
            <a:pPr>
              <a:buFont typeface="Arial"/>
              <a:buChar char="•"/>
            </a:pPr>
            <a:r>
              <a:rPr lang="en-US" b="1" dirty="0" smtClean="0"/>
              <a:t>   Limited sense of age appropriateness: </a:t>
            </a:r>
            <a:r>
              <a:rPr lang="en-US" dirty="0" smtClean="0"/>
              <a:t>Abusers often have unrealistic expectations of their children, do not understand age–appropriate behaviors, and use inappropriate discipline methods.</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122</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Giving men more opportunities for change and healing is an essential component to end violence against women and children.</a:t>
            </a:r>
          </a:p>
          <a:p>
            <a:endParaRPr lang="en-US" dirty="0" smtClean="0"/>
          </a:p>
          <a:p>
            <a:r>
              <a:rPr lang="en-US" dirty="0" err="1" smtClean="0"/>
              <a:t>Dovovan</a:t>
            </a:r>
            <a:r>
              <a:rPr lang="en-US" dirty="0" smtClean="0"/>
              <a:t> RJ, Paterson D, </a:t>
            </a:r>
            <a:r>
              <a:rPr lang="en-US" dirty="0" err="1" smtClean="0"/>
              <a:t>Francas</a:t>
            </a:r>
            <a:r>
              <a:rPr lang="en-US" dirty="0" smtClean="0"/>
              <a:t> M. Targeting male perpetrators of intimate partner violence: Western Australia’s “Freedom from Fear” campaign. Social Marketing Quarterly. 1999;5(3):128-144.</a:t>
            </a:r>
          </a:p>
          <a:p>
            <a:endParaRPr lang="en-US" dirty="0" smtClean="0"/>
          </a:p>
          <a:p>
            <a:r>
              <a:rPr lang="en-US" dirty="0" err="1" smtClean="0"/>
              <a:t>Dubowitz</a:t>
            </a:r>
            <a:r>
              <a:rPr lang="en-US" dirty="0" smtClean="0"/>
              <a:t> H, Black MM, Kerr MA, Hussey JM, </a:t>
            </a:r>
            <a:r>
              <a:rPr lang="en-US" dirty="0" err="1" smtClean="0"/>
              <a:t>Morrel</a:t>
            </a:r>
            <a:r>
              <a:rPr lang="en-US" dirty="0" smtClean="0"/>
              <a:t> TM, Everson MD, Starr RH. Type and Timing of Mothers’ Victimization: Effects on Mothers and Children. Pediatrics. 2001;107(4):728-735.</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123</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Guiding principles for fathering after violence programs include:</a:t>
            </a:r>
          </a:p>
          <a:p>
            <a:pPr>
              <a:buFont typeface="Arial"/>
              <a:buChar char="•"/>
            </a:pPr>
            <a:r>
              <a:rPr lang="en-US" dirty="0" smtClean="0"/>
              <a:t>   That the safety of women and children always comes first</a:t>
            </a:r>
          </a:p>
          <a:p>
            <a:pPr>
              <a:buFont typeface="Arial"/>
              <a:buChar char="•"/>
            </a:pPr>
            <a:r>
              <a:rPr lang="en-US" dirty="0" smtClean="0"/>
              <a:t>   That this work must be informed by the experiences of battered women and children</a:t>
            </a:r>
          </a:p>
          <a:p>
            <a:pPr>
              <a:buFont typeface="Arial"/>
              <a:buChar char="•"/>
            </a:pPr>
            <a:r>
              <a:rPr lang="en-US" dirty="0" smtClean="0"/>
              <a:t>   Critical awareness of cultural context in which parenting occurs</a:t>
            </a:r>
          </a:p>
          <a:p>
            <a:pPr>
              <a:buFont typeface="Arial"/>
              <a:buChar char="•"/>
            </a:pPr>
            <a:r>
              <a:rPr lang="en-US" dirty="0" smtClean="0"/>
              <a:t>   Abuse is a deliberate choice and a learned behavior that must be unlearned</a:t>
            </a:r>
          </a:p>
          <a:p>
            <a:pPr>
              <a:buFont typeface="Arial"/>
              <a:buChar char="•"/>
            </a:pPr>
            <a:r>
              <a:rPr lang="en-US" dirty="0" smtClean="0"/>
              <a:t>   Working with fathers is an essential piece of ending violence against women and children</a:t>
            </a:r>
          </a:p>
          <a:p>
            <a:pPr>
              <a:buFont typeface="Arial"/>
              <a:buChar char="•"/>
            </a:pPr>
            <a:r>
              <a:rPr lang="en-US" dirty="0" smtClean="0"/>
              <a:t>   Work with fathers must embrace notions of non-violence broadly</a:t>
            </a:r>
          </a:p>
          <a:p>
            <a:pPr>
              <a:buFont typeface="Arial"/>
              <a:buChar char="•"/>
            </a:pPr>
            <a:r>
              <a:rPr lang="en-US" dirty="0" smtClean="0"/>
              <a:t>   Service coordination is essential</a:t>
            </a:r>
          </a:p>
          <a:p>
            <a:endParaRPr lang="en-US" dirty="0" smtClean="0"/>
          </a:p>
          <a:p>
            <a:r>
              <a:rPr lang="en-US" dirty="0" smtClean="0"/>
              <a:t>Examples of fathering after DV programs include:</a:t>
            </a:r>
          </a:p>
          <a:p>
            <a:pPr>
              <a:buFont typeface="Arial"/>
              <a:buChar char="•"/>
            </a:pPr>
            <a:r>
              <a:rPr lang="en-US" dirty="0" smtClean="0"/>
              <a:t>   Domestic Abuse Project, Minneapolis, MN</a:t>
            </a:r>
          </a:p>
          <a:p>
            <a:pPr>
              <a:buFont typeface="Arial"/>
              <a:buChar char="•"/>
            </a:pPr>
            <a:r>
              <a:rPr lang="en-US" dirty="0" smtClean="0"/>
              <a:t>   Child Witness to Violence Project, Boston, MA</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124</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Review the DVD before the training and consider showing at least one of the men’s stories and asking some of the discussion questions below:</a:t>
            </a:r>
          </a:p>
          <a:p>
            <a:endParaRPr lang="en-US" dirty="0" smtClean="0"/>
          </a:p>
          <a:p>
            <a:r>
              <a:rPr lang="en-US" b="1" dirty="0" smtClean="0"/>
              <a:t>QUESTIONS</a:t>
            </a:r>
          </a:p>
          <a:p>
            <a:pPr>
              <a:buFont typeface="Arial"/>
              <a:buChar char="•"/>
            </a:pPr>
            <a:r>
              <a:rPr lang="en-US" dirty="0" smtClean="0"/>
              <a:t>   What is your first impression about this story?</a:t>
            </a:r>
          </a:p>
          <a:p>
            <a:pPr>
              <a:buFont typeface="Arial"/>
              <a:buChar char="•"/>
            </a:pPr>
            <a:r>
              <a:rPr lang="en-US" dirty="0" smtClean="0"/>
              <a:t>   What did you like the best and least about this story?</a:t>
            </a:r>
          </a:p>
          <a:p>
            <a:pPr>
              <a:buFont typeface="Arial"/>
              <a:buChar char="•"/>
            </a:pPr>
            <a:r>
              <a:rPr lang="en-US" dirty="0" smtClean="0"/>
              <a:t>   What does this story tell you about fatherhood and violence?</a:t>
            </a:r>
          </a:p>
          <a:p>
            <a:pPr>
              <a:buFont typeface="Arial"/>
              <a:buChar char="•"/>
            </a:pPr>
            <a:r>
              <a:rPr lang="en-US" dirty="0" smtClean="0"/>
              <a:t>   What does this story tell you about the effects of violence on children? How does domestic violence affect children across the lifespan? </a:t>
            </a:r>
          </a:p>
          <a:p>
            <a:pPr>
              <a:buFont typeface="Arial"/>
              <a:buChar char="•"/>
            </a:pPr>
            <a:r>
              <a:rPr lang="en-US" dirty="0" smtClean="0"/>
              <a:t>   How do you think culture may affect this man’s life choices?</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125</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smtClean="0"/>
              <a:t>Estimated Module Time: 20 minutes</a:t>
            </a:r>
          </a:p>
          <a:p>
            <a:endParaRPr lang="en-US" b="1" dirty="0" smtClean="0"/>
          </a:p>
          <a:p>
            <a:r>
              <a:rPr lang="en-US" b="1" dirty="0" smtClean="0"/>
              <a:t>Training Outline</a:t>
            </a:r>
          </a:p>
          <a:p>
            <a:pPr>
              <a:buFont typeface="Arial"/>
              <a:buChar char="•"/>
            </a:pPr>
            <a:r>
              <a:rPr lang="en-US" dirty="0" smtClean="0"/>
              <a:t>   Learning objectives </a:t>
            </a:r>
          </a:p>
          <a:p>
            <a:pPr>
              <a:buFont typeface="Arial"/>
              <a:buChar char="•"/>
            </a:pPr>
            <a:r>
              <a:rPr lang="en-US" dirty="0" smtClean="0"/>
              <a:t>   Brainstorming session on strategies to enhance home visitors’ safety </a:t>
            </a:r>
          </a:p>
          <a:p>
            <a:pPr>
              <a:buFont typeface="Arial"/>
              <a:buChar char="•"/>
            </a:pPr>
            <a:r>
              <a:rPr lang="en-US" dirty="0" smtClean="0"/>
              <a:t>   Secondary traumatic stress </a:t>
            </a:r>
          </a:p>
          <a:p>
            <a:pPr>
              <a:buFont typeface="Arial"/>
              <a:buChar char="•"/>
            </a:pPr>
            <a:r>
              <a:rPr lang="en-US" dirty="0" smtClean="0"/>
              <a:t>   Handout on common reactions to working with trauma</a:t>
            </a:r>
          </a:p>
          <a:p>
            <a:pPr>
              <a:buFont typeface="Arial"/>
              <a:buChar char="•"/>
            </a:pPr>
            <a:r>
              <a:rPr lang="en-US" dirty="0" smtClean="0"/>
              <a:t>   Strategies for home visitors and program managers </a:t>
            </a:r>
          </a:p>
          <a:p>
            <a:pPr>
              <a:buFont typeface="Arial"/>
              <a:buChar char="•"/>
            </a:pPr>
            <a:r>
              <a:rPr lang="en-US" dirty="0" smtClean="0"/>
              <a:t>   Organizational self-assessment tool </a:t>
            </a:r>
          </a:p>
          <a:p>
            <a:endParaRPr lang="en-US" b="1" dirty="0" smtClean="0"/>
          </a:p>
          <a:p>
            <a:r>
              <a:rPr lang="en-US" b="1" dirty="0" smtClean="0"/>
              <a:t>Overview</a:t>
            </a:r>
          </a:p>
          <a:p>
            <a:r>
              <a:rPr lang="en-US" dirty="0" smtClean="0"/>
              <a:t>Working with clients who experience trauma can affect the caregiver/service provider, creating secondary traumatic stress. This module reviews personal safety and self-care strategies for caregivers and policies that managers can implement to support their staff.  </a:t>
            </a:r>
          </a:p>
          <a:p>
            <a:endParaRPr lang="en-US" dirty="0" smtClean="0"/>
          </a:p>
          <a:p>
            <a:r>
              <a:rPr lang="en-US" dirty="0" smtClean="0"/>
              <a:t>The subsequent slides can be used as a large group brainstorming session to ask participants what they do to enhance their safety during home visits, especially when they suspect or know that domestic violence is occurring in a household.</a:t>
            </a:r>
          </a:p>
          <a:p>
            <a:endParaRPr lang="en-US" dirty="0" smtClean="0"/>
          </a:p>
          <a:p>
            <a:r>
              <a:rPr lang="en-US" dirty="0" smtClean="0"/>
              <a:t>Review the explanation of secondary traumatic stress and acknowledge that personal experiences with violence can impact how home visitors respond to clients experiencing violence and vulnerability to secondary traumatic stress. Then provide the handout on common reactions to caring for survivors of trauma and give participants a few minutes to review the handout.</a:t>
            </a:r>
          </a:p>
          <a:p>
            <a:endParaRPr lang="en-US" dirty="0" smtClean="0"/>
          </a:p>
          <a:p>
            <a:r>
              <a:rPr lang="en-US" dirty="0" smtClean="0"/>
              <a:t>Home visitors face unique challenges and risks when working with families who are experiencing domestic violence. Home visitors may see things while visiting clients in their homes that other service providers working with the same family are not aware of such as escalating tension, threatening behaviors, and signs of violence (broken furniture, hole in the wall etc.). Because a home visitor may be in the home when physical violence erupts, it is essential that home visitation programs have a safety protocol for staff to follow when they are working with families experiencing domestic violence.</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126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You may want to read the next sentence aloud</a:t>
            </a:r>
            <a:r>
              <a:rPr lang="en-US" dirty="0" smtClean="0"/>
              <a:t> </a:t>
            </a:r>
            <a:r>
              <a:rPr lang="en-US" dirty="0" smtClean="0"/>
              <a:t>.</a:t>
            </a:r>
          </a:p>
          <a:p>
            <a:endParaRPr lang="en-US" dirty="0" smtClean="0"/>
          </a:p>
          <a:p>
            <a:r>
              <a:rPr lang="en-US" dirty="0" smtClean="0"/>
              <a:t>Home visitors may observe a wide range of environmental clues indicating that domestic violence may be present including damaged furniture, doors, and/or walls; high levels of tension in the home; rigid family roles; mistrust of outsiders; high levels of anxiety exhibited by the mother and/or children; and violent acting-out by children.</a:t>
            </a:r>
          </a:p>
          <a:p>
            <a:endParaRPr lang="en-US" dirty="0" smtClean="0"/>
          </a:p>
          <a:p>
            <a:r>
              <a:rPr lang="en-US" dirty="0" err="1" smtClean="0"/>
              <a:t>Evanson</a:t>
            </a:r>
            <a:r>
              <a:rPr lang="en-US" dirty="0" smtClean="0"/>
              <a:t>, T. (2006). Addressing Domestic Violence Through Maternal-Child Health Home Visiting: What We Do and Do Not Know . Journal of Community Health Nursing 23:2, 95-111 </a:t>
            </a:r>
          </a:p>
          <a:p>
            <a:endParaRPr lang="en-US" dirty="0" smtClean="0"/>
          </a:p>
          <a:p>
            <a:r>
              <a:rPr lang="en-US" dirty="0" err="1" smtClean="0"/>
              <a:t>Landenburger</a:t>
            </a:r>
            <a:r>
              <a:rPr lang="en-US" dirty="0" smtClean="0"/>
              <a:t>, Campbell, &amp; Rodriquez. 2004 [Textbook: Family Violence and Nursing Practice, J. Humphreys &amp; J. Campbell, </a:t>
            </a:r>
            <a:r>
              <a:rPr lang="en-US" dirty="0" err="1" smtClean="0"/>
              <a:t>Eds</a:t>
            </a:r>
            <a:r>
              <a:rPr lang="en-US" dirty="0" smtClean="0"/>
              <a:t>]</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Read the learning objectives aloud.</a:t>
            </a:r>
          </a:p>
          <a:p>
            <a:endParaRPr lang="en-US" baseline="30000" dirty="0" smtClean="0"/>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127</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Estimated Activity Time: 10 minutes</a:t>
            </a:r>
          </a:p>
          <a:p>
            <a:endParaRPr lang="en-US" b="1" dirty="0" smtClean="0"/>
          </a:p>
          <a:p>
            <a:r>
              <a:rPr lang="en-US" b="1" dirty="0" smtClean="0"/>
              <a:t>Notes to Trainer: </a:t>
            </a:r>
            <a:r>
              <a:rPr lang="en-US" dirty="0" smtClean="0"/>
              <a:t>Other service providers that work with families experiencing domestic violence and have contact with families in their homes may have protocols and safety strategies that could be helpful for home visitors.</a:t>
            </a:r>
          </a:p>
          <a:p>
            <a:endParaRPr lang="en-US" dirty="0" smtClean="0"/>
          </a:p>
          <a:p>
            <a:r>
              <a:rPr lang="en-US" dirty="0" smtClean="0"/>
              <a:t>Inviting service providers such as police officers and child protection workers to do a brown bag lunch training provides the opportunity for cross-training and building partnerships between agencies that are often working with the same families.</a:t>
            </a:r>
          </a:p>
          <a:p>
            <a:endParaRPr lang="en-US" dirty="0" smtClean="0"/>
          </a:p>
          <a:p>
            <a:r>
              <a:rPr lang="en-US" dirty="0" smtClean="0"/>
              <a:t>These safety strategies are discussed along with other practical lessons learned about working with domestic violence within the context of home visits in the following publication:</a:t>
            </a:r>
          </a:p>
          <a:p>
            <a:pPr lvl="1"/>
            <a:r>
              <a:rPr lang="en-US" dirty="0" smtClean="0"/>
              <a:t>“Chamberlain L. Addressing Domestic Violence within the Context of Home Visitation”</a:t>
            </a:r>
          </a:p>
          <a:p>
            <a:endParaRPr lang="en-US" dirty="0" smtClean="0"/>
          </a:p>
          <a:p>
            <a:r>
              <a:rPr lang="en-US" dirty="0" smtClean="0"/>
              <a:t>This is a great topic for brainstorming. Ask participants what they do to stay safe during home visits, especially when they have concerns about a particular situation. Create a list of strategies that the audience recommends (working together as pairs to do home visits, wearing slip on shoes that can be slipped into quickly, keep car keys easily accessible, etc.)</a:t>
            </a:r>
          </a:p>
          <a:p>
            <a:endParaRPr lang="en-US" dirty="0" smtClean="0"/>
          </a:p>
          <a:p>
            <a:r>
              <a:rPr lang="en-US" dirty="0" smtClean="0"/>
              <a:t>Home visitors have emphasized how important it is to look for behavioral clues and to always be aware and to not get too comfortable that you ignore warning signs that it may not be a safe situation.</a:t>
            </a:r>
          </a:p>
          <a:p>
            <a:endParaRPr lang="en-US" dirty="0" smtClean="0"/>
          </a:p>
          <a:p>
            <a:r>
              <a:rPr lang="en-US" dirty="0" smtClean="0"/>
              <a:t>Chamberlain L. Addressing Domestic Violence within the Context of Home Visitation. Journal of Emotional Abuse, Volume 8 (1/2): 2008; available online at http://</a:t>
            </a:r>
            <a:r>
              <a:rPr lang="en-US" dirty="0" err="1" smtClean="0"/>
              <a:t>jea.haworthpress.com</a:t>
            </a:r>
            <a:endParaRPr lang="en-US" dirty="0" smtClean="0"/>
          </a:p>
          <a:p>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128</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i="1" dirty="0" smtClean="0"/>
              <a:t>Workplaces Respond to Domestic and Sexual Violence: A National Resource Center</a:t>
            </a:r>
            <a:r>
              <a:rPr lang="en-US" dirty="0" smtClean="0"/>
              <a:t>, makes it easier than ever for employers to adopt vitally important policies to protect employees from domestic and sexual violence. The new </a:t>
            </a:r>
            <a:r>
              <a:rPr lang="en-US" i="1" dirty="0" smtClean="0"/>
              <a:t>Center</a:t>
            </a:r>
            <a:r>
              <a:rPr lang="en-US" dirty="0" smtClean="0"/>
              <a:t> was formed by a partnership of seven national organizations led by Futures Without Violence, and funded by the Justice Department’s Office on Violence Against Women (OVW). For more information, visit: </a:t>
            </a:r>
            <a:r>
              <a:rPr lang="en-US" u="sng" dirty="0" smtClean="0">
                <a:hlinkClick r:id="rId3"/>
              </a:rPr>
              <a:t>www.workplacesrespond.org</a:t>
            </a:r>
            <a:r>
              <a:rPr lang="en-US" dirty="0" smtClean="0"/>
              <a:t> </a:t>
            </a:r>
            <a:endParaRPr lang="en-US" dirty="0" smtClean="0"/>
          </a:p>
          <a:p>
            <a:endParaRPr lang="en-US" dirty="0" smtClean="0"/>
          </a:p>
          <a:p>
            <a:r>
              <a:rPr lang="en-US" dirty="0" smtClean="0"/>
              <a:t>Encourage program managers to implement strength-based practices so that only staff who have had training on domestic violence, who are comfortable with doing screening, and who are prepared to respond appropriately to disclosures are doing assessment with clients.</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131</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Trauma-informed Organizational Self Assessment. The National Center on Family Homelessness. Download at </a:t>
            </a:r>
            <a:r>
              <a:rPr lang="en-US" dirty="0" err="1" smtClean="0"/>
              <a:t>www.familyhomelessness.org</a:t>
            </a:r>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132</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Module Time: 20 minutes</a:t>
            </a:r>
          </a:p>
          <a:p>
            <a:endParaRPr lang="en-US" b="1" dirty="0" smtClean="0"/>
          </a:p>
          <a:p>
            <a:r>
              <a:rPr lang="en-US" b="1" dirty="0" smtClean="0"/>
              <a:t>Training Outline</a:t>
            </a:r>
          </a:p>
          <a:p>
            <a:pPr>
              <a:buFont typeface="Arial"/>
              <a:buChar char="•"/>
            </a:pPr>
            <a:r>
              <a:rPr lang="en-US" dirty="0" smtClean="0"/>
              <a:t>   Learning objectives </a:t>
            </a:r>
          </a:p>
          <a:p>
            <a:pPr>
              <a:buFont typeface="Arial"/>
              <a:buChar char="•"/>
            </a:pPr>
            <a:r>
              <a:rPr lang="en-US" dirty="0" smtClean="0"/>
              <a:t>   Key considerations </a:t>
            </a:r>
          </a:p>
          <a:p>
            <a:pPr>
              <a:buFont typeface="Arial"/>
              <a:buChar char="•"/>
            </a:pPr>
            <a:r>
              <a:rPr lang="en-US" dirty="0" smtClean="0"/>
              <a:t>   Supporting mothers </a:t>
            </a:r>
          </a:p>
          <a:p>
            <a:pPr>
              <a:buFont typeface="Arial"/>
              <a:buChar char="•"/>
            </a:pPr>
            <a:r>
              <a:rPr lang="en-US" dirty="0" smtClean="0"/>
              <a:t>   Resource</a:t>
            </a:r>
          </a:p>
          <a:p>
            <a:endParaRPr lang="en-US" b="1" dirty="0" smtClean="0"/>
          </a:p>
          <a:p>
            <a:r>
              <a:rPr lang="en-US" b="1" dirty="0" smtClean="0"/>
              <a:t>Overview</a:t>
            </a:r>
          </a:p>
          <a:p>
            <a:r>
              <a:rPr lang="en-US" dirty="0" smtClean="0"/>
              <a:t>This module offers a brief introduction to a complex topic that should be part of continuing education for home visitors. While all states have mandated reporting for child abuse, requirements and procedures vary considerably by county and state. It is important for trainers to be aware of local response practices. Trainers should consult with their local child protection agency before doing any training to learn the basics and have referral information for further training and consultation available. </a:t>
            </a:r>
          </a:p>
          <a:p>
            <a:r>
              <a:rPr lang="en-US" dirty="0" smtClean="0"/>
              <a:t> </a:t>
            </a:r>
          </a:p>
          <a:p>
            <a:r>
              <a:rPr lang="en-US" dirty="0" smtClean="0"/>
              <a:t>If time allows, this module provides an excellent opportunity for a guest speaker to talk about mandated reporting for child abuse in your jurisdiction.</a:t>
            </a:r>
          </a:p>
          <a:p>
            <a:endParaRPr lang="en-US" dirty="0" smtClean="0"/>
          </a:p>
          <a:p>
            <a:r>
              <a:rPr lang="en-US" dirty="0" smtClean="0"/>
              <a:t>For more information on state laws and regulations go to: </a:t>
            </a:r>
            <a:r>
              <a:rPr lang="en-US" dirty="0" err="1" smtClean="0"/>
              <a:t>www.FuturesWithoutViolence.org</a:t>
            </a:r>
            <a:r>
              <a:rPr lang="en-US" dirty="0" smtClean="0"/>
              <a:t> to see a compendium of state statutes and policies on DV and healthcare. </a:t>
            </a:r>
          </a:p>
        </p:txBody>
      </p:sp>
      <p:sp>
        <p:nvSpPr>
          <p:cNvPr id="4" name="Slide Number Placeholder 3"/>
          <p:cNvSpPr>
            <a:spLocks noGrp="1"/>
          </p:cNvSpPr>
          <p:nvPr>
            <p:ph type="sldNum" sz="quarter" idx="10"/>
          </p:nvPr>
        </p:nvSpPr>
        <p:spPr/>
        <p:txBody>
          <a:bodyPr/>
          <a:lstStyle/>
          <a:p>
            <a:fld id="{27A5BC6A-EEF4-E244-B83E-6968E23E9FB3}" type="slidenum">
              <a:rPr lang="en-US" smtClean="0"/>
              <a:pPr/>
              <a:t>133</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Read the learning objectives aloud.</a:t>
            </a:r>
          </a:p>
          <a:p>
            <a:endParaRPr lang="en-US" baseline="30000" dirty="0" smtClean="0"/>
          </a:p>
          <a:p>
            <a:endParaRPr lang="en-US" b="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134</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Notes to Trainer:</a:t>
            </a:r>
            <a:r>
              <a:rPr lang="en-US" dirty="0" smtClean="0"/>
              <a:t> Encourage home visitors to request and program managers to arrange cross-training with their local/regional child protection agencies.  It is very helpful to include domestic violence advocates in these trainings to identify strategies for collaboration on cases where domestic violence and child maltreatment are co-occurring. Periodic brown bag lunches or other opportunities for home visitors, child welfare workers and domestic violence advocates to meet and brainstorm about best practices can lead to a more coordinated response to domestic violence and child maltreatment.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135</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Before you do training, learn about the reporting requirement for your county. Information that you will need to know includes:</a:t>
            </a:r>
          </a:p>
          <a:p>
            <a:pPr>
              <a:buFont typeface="Arial"/>
              <a:buChar char="•"/>
            </a:pPr>
            <a:r>
              <a:rPr lang="en-US" dirty="0" smtClean="0"/>
              <a:t>   Who is required to report?</a:t>
            </a:r>
          </a:p>
          <a:p>
            <a:pPr>
              <a:buFont typeface="Arial"/>
              <a:buChar char="•"/>
            </a:pPr>
            <a:r>
              <a:rPr lang="en-US" dirty="0" smtClean="0"/>
              <a:t>   What must be reported?</a:t>
            </a:r>
          </a:p>
          <a:p>
            <a:pPr>
              <a:buFont typeface="Arial"/>
              <a:buChar char="•"/>
            </a:pPr>
            <a:r>
              <a:rPr lang="en-US" dirty="0" smtClean="0"/>
              <a:t>   To whom is the report made?</a:t>
            </a:r>
          </a:p>
          <a:p>
            <a:pPr>
              <a:buFont typeface="Arial"/>
              <a:buChar char="•"/>
            </a:pPr>
            <a:r>
              <a:rPr lang="en-US" dirty="0" smtClean="0"/>
              <a:t>   What are the likely outcomes of calling the police or child protective services?</a:t>
            </a:r>
          </a:p>
          <a:p>
            <a:pPr>
              <a:buFont typeface="Arial"/>
              <a:buChar char="•"/>
            </a:pPr>
            <a:r>
              <a:rPr lang="en-US" dirty="0" smtClean="0"/>
              <a:t>   What are the safety considerations you can address with your client?</a:t>
            </a:r>
          </a:p>
          <a:p>
            <a:pPr>
              <a:buFont typeface="Arial"/>
              <a:buChar char="•"/>
            </a:pPr>
            <a:r>
              <a:rPr lang="en-US" dirty="0" smtClean="0"/>
              <a:t>   Are there provisions for confidentiality of reports?</a:t>
            </a:r>
          </a:p>
          <a:p>
            <a:endParaRPr lang="en-US" dirty="0" smtClean="0"/>
          </a:p>
          <a:p>
            <a:r>
              <a:rPr lang="en-US" dirty="0" smtClean="0"/>
              <a:t>Ways to involve the client in the process include asking if she would like to be present when you make the report if that is safe to do and keeping her informed about the process.</a:t>
            </a:r>
          </a:p>
          <a:p>
            <a:endParaRPr lang="en-US" dirty="0" smtClean="0"/>
          </a:p>
          <a:p>
            <a:r>
              <a:rPr lang="en-US" dirty="0" smtClean="0"/>
              <a:t>Encourage participants to contact local domestic violence program/shelter and domestic violence coalitions in their state to learn about additional training, consultation on particular cases, and resources for their clients.</a:t>
            </a:r>
          </a:p>
          <a:p>
            <a:endParaRPr lang="en-US" dirty="0" smtClean="0"/>
          </a:p>
          <a:p>
            <a:r>
              <a:rPr lang="en-US" dirty="0" smtClean="0"/>
              <a:t>Remind participants that making a report can never substitute for the important care they provide.</a:t>
            </a:r>
          </a:p>
          <a:p>
            <a:endParaRPr lang="en-US" dirty="0" smtClean="0"/>
          </a:p>
          <a:p>
            <a:endParaRPr lang="en-US" dirty="0" smtClean="0"/>
          </a:p>
          <a:p>
            <a:endParaRPr lang="en-US" dirty="0" smtClean="0"/>
          </a:p>
          <a:p>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136</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IMPORTANT TIP: </a:t>
            </a:r>
            <a:r>
              <a:rPr lang="en-US" dirty="0" smtClean="0"/>
              <a:t>Before you ask about anything that the client may be worried about being reportable—(INCLUDING immigration status) always discuss limits of confidentiality: </a:t>
            </a:r>
          </a:p>
          <a:p>
            <a:endParaRPr lang="en-US" dirty="0" smtClean="0"/>
          </a:p>
          <a:p>
            <a:r>
              <a:rPr lang="en-US" dirty="0" smtClean="0"/>
              <a:t>(This is a good example of something you might consider using on the top of a self administered form or put on the top of the form the staff fill out so they don’t forget).</a:t>
            </a:r>
          </a:p>
          <a:p>
            <a:endParaRPr lang="en-US" dirty="0" smtClean="0"/>
          </a:p>
          <a:p>
            <a:r>
              <a:rPr lang="en-US" dirty="0" smtClean="0"/>
              <a:t>It is important to research what the law and requirements are in your county/state regarding reporting domestic violence prior to conducting any training. You can add additional slides to this module about what is required in your area and you should be prepared for questions on this topic and offer contacts for additional information and questions that you may not be able to answer.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137</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Module Time: 10 minutes</a:t>
            </a:r>
          </a:p>
          <a:p>
            <a:r>
              <a:rPr lang="en-US" dirty="0" smtClean="0"/>
              <a:t> </a:t>
            </a:r>
          </a:p>
          <a:p>
            <a:r>
              <a:rPr lang="en-US" b="1" dirty="0" smtClean="0"/>
              <a:t>Training Outline</a:t>
            </a:r>
          </a:p>
          <a:p>
            <a:pPr>
              <a:buFont typeface="Arial"/>
              <a:buChar char="•"/>
            </a:pPr>
            <a:r>
              <a:rPr lang="en-US" dirty="0" smtClean="0"/>
              <a:t>   “Where am I” exercise </a:t>
            </a:r>
          </a:p>
          <a:p>
            <a:pPr>
              <a:buFont typeface="Arial"/>
              <a:buChar char="•"/>
            </a:pPr>
            <a:r>
              <a:rPr lang="en-US" dirty="0" smtClean="0"/>
              <a:t>   Post-training survey </a:t>
            </a:r>
          </a:p>
          <a:p>
            <a:r>
              <a:rPr lang="en-US" dirty="0" smtClean="0"/>
              <a:t> </a:t>
            </a:r>
          </a:p>
          <a:p>
            <a:r>
              <a:rPr lang="en-US" b="1" dirty="0" smtClean="0"/>
              <a:t>Overview</a:t>
            </a:r>
          </a:p>
          <a:p>
            <a:r>
              <a:rPr lang="en-US" dirty="0" smtClean="0"/>
              <a:t>If time allows, you can solicit feedback from participants as you transition to the next slide on the “Where Am I” exercise. Ask participants to reflect back to the “Where Am I?” exercise that they completed at the beginning of the training and think about how this training may have impacted their comfort level with addressing domestic violence during home visits.  </a:t>
            </a:r>
          </a:p>
          <a:p>
            <a:endParaRPr lang="en-US" dirty="0" smtClean="0"/>
          </a:p>
        </p:txBody>
      </p:sp>
      <p:sp>
        <p:nvSpPr>
          <p:cNvPr id="4" name="Slide Number Placeholder 3"/>
          <p:cNvSpPr>
            <a:spLocks noGrp="1"/>
          </p:cNvSpPr>
          <p:nvPr>
            <p:ph type="sldNum" sz="quarter" idx="10"/>
          </p:nvPr>
        </p:nvSpPr>
        <p:spPr/>
        <p:txBody>
          <a:bodyPr/>
          <a:lstStyle/>
          <a:p>
            <a:fld id="{27A5BC6A-EEF4-E244-B83E-6968E23E9FB3}" type="slidenum">
              <a:rPr lang="en-US" smtClean="0"/>
              <a:pPr/>
              <a:t>139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Estimated Module Time: 30 minutes </a:t>
            </a:r>
            <a:r>
              <a:rPr lang="en-US" dirty="0" smtClean="0"/>
              <a:t>(Depending on the amount of discussion time and activities)</a:t>
            </a:r>
          </a:p>
          <a:p>
            <a:endParaRPr lang="en-US" b="1" dirty="0" smtClean="0"/>
          </a:p>
          <a:p>
            <a:r>
              <a:rPr lang="en-US" dirty="0" smtClean="0"/>
              <a:t>This module is recommended if your audience has not had previous training on domestic violence or would benefit from an overview of introductory content on domestic violence.  Recommend that participants contact their local domestic violence advocates for more in-depth, comprehensive training on domestic violence.</a:t>
            </a:r>
          </a:p>
          <a:p>
            <a:endParaRPr lang="en-US" b="1" dirty="0" smtClean="0"/>
          </a:p>
          <a:p>
            <a:r>
              <a:rPr lang="en-US" b="1" dirty="0" smtClean="0"/>
              <a:t>Training Outline </a:t>
            </a:r>
          </a:p>
          <a:p>
            <a:pPr>
              <a:buFont typeface="Arial"/>
              <a:buChar char="•"/>
            </a:pPr>
            <a:r>
              <a:rPr lang="en-US" dirty="0" smtClean="0"/>
              <a:t>   Learning objectives </a:t>
            </a:r>
          </a:p>
          <a:p>
            <a:pPr>
              <a:buFont typeface="Arial"/>
              <a:buChar char="•"/>
            </a:pPr>
            <a:r>
              <a:rPr lang="en-US" dirty="0" smtClean="0"/>
              <a:t>   Magnitude of problem, definitions, and key concepts </a:t>
            </a:r>
          </a:p>
          <a:p>
            <a:pPr>
              <a:buFont typeface="Arial"/>
              <a:buChar char="•"/>
            </a:pPr>
            <a:r>
              <a:rPr lang="en-US" dirty="0" smtClean="0"/>
              <a:t>   Culture and domestic violence </a:t>
            </a:r>
          </a:p>
          <a:p>
            <a:pPr>
              <a:buFont typeface="Arial"/>
              <a:buChar char="•"/>
            </a:pPr>
            <a:r>
              <a:rPr lang="en-US" dirty="0" smtClean="0"/>
              <a:t>   Validation and supportive messages </a:t>
            </a:r>
          </a:p>
          <a:p>
            <a:endParaRPr lang="en-US" b="1" dirty="0" smtClean="0"/>
          </a:p>
          <a:p>
            <a:r>
              <a:rPr lang="en-US" b="1" dirty="0" smtClean="0"/>
              <a:t>Overview </a:t>
            </a:r>
          </a:p>
          <a:p>
            <a:r>
              <a:rPr lang="en-US" dirty="0" smtClean="0"/>
              <a:t>The module begins with statistics about how common domestic violence is. This is followed by several key definitions and a handout of the Power and Control Wheel to help participants recognize the many different forms of abuse that can occur within intimate relationships.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Ask participants if anyone would like to share their observations about any impact that the training has had on their level of comfort with addressing domestic violence with clients. </a:t>
            </a:r>
          </a:p>
          <a:p>
            <a:endParaRPr lang="en-US" dirty="0" smtClean="0"/>
          </a:p>
          <a:p>
            <a:r>
              <a:rPr lang="en-US" dirty="0" smtClean="0"/>
              <a:t>A key strategy for effective trainers is always having the last word at a training. Complete the discussion and then provide your closing comments about what you want the participants to take home from this training.</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140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141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Hand-out the post-training survey for participants to complete and provide your contact information for any questions and follow-up.</a:t>
            </a:r>
            <a:endParaRPr lang="en-US" dirty="0" smtClean="0"/>
          </a:p>
          <a:p>
            <a:endParaRPr lang="en-US" dirty="0" smtClean="0"/>
          </a:p>
          <a:p>
            <a:r>
              <a:rPr lang="en-US" dirty="0" smtClean="0"/>
              <a:t>Remind participants that their responses are confidential. </a:t>
            </a:r>
          </a:p>
          <a:p>
            <a:r>
              <a:rPr lang="en-US" dirty="0" smtClean="0"/>
              <a:t> </a:t>
            </a:r>
          </a:p>
          <a:p>
            <a:r>
              <a:rPr lang="en-US" dirty="0" smtClean="0"/>
              <a:t>Share your closing thoughts and thank participants for their time, expertise, and dedication to making a difference for the families and communities they work with.</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142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Notes to Trainer:</a:t>
            </a:r>
            <a:r>
              <a:rPr lang="en-US" dirty="0" smtClean="0"/>
              <a:t> Read the learning objectives aloud.</a:t>
            </a:r>
            <a:endParaRPr lang="en-US" dirty="0" smtClean="0"/>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Due to how common domestic violence is, an estimated 15.5 million children live in households where domestic violence has occurred within the past year.</a:t>
            </a:r>
          </a:p>
          <a:p>
            <a:endParaRPr lang="en-US" dirty="0" smtClean="0"/>
          </a:p>
          <a:p>
            <a:r>
              <a:rPr lang="en-US" dirty="0" smtClean="0"/>
              <a:t>Black MC, </a:t>
            </a:r>
            <a:r>
              <a:rPr lang="en-US" dirty="0" err="1" smtClean="0"/>
              <a:t>Breiding</a:t>
            </a:r>
            <a:r>
              <a:rPr lang="en-US" dirty="0" smtClean="0"/>
              <a:t> MJ, National Center for Injury Prevention and Control, CDC. Adverse Health Conditions and Health Risk Behaviors Associated with Intimate Partner Violence---United States, 2005. MMWR. 2008;57(05):113-117.</a:t>
            </a:r>
          </a:p>
          <a:p>
            <a:endParaRPr lang="en-US" dirty="0" smtClean="0"/>
          </a:p>
          <a:p>
            <a:r>
              <a:rPr lang="en-US" dirty="0" smtClean="0"/>
              <a:t>Silverman JG, Raj A, </a:t>
            </a:r>
            <a:r>
              <a:rPr lang="en-US" dirty="0" err="1" smtClean="0"/>
              <a:t>Mucci</a:t>
            </a:r>
            <a:r>
              <a:rPr lang="en-US" dirty="0" smtClean="0"/>
              <a:t> LA, Hathaway JE. Dating Violence Against Adolescent Girls and Associated Substance Use, Unhealthy Weight Control, Sexual Risk Behavior, Pregnancy, and </a:t>
            </a:r>
            <a:r>
              <a:rPr lang="en-US" dirty="0" err="1" smtClean="0"/>
              <a:t>Suicidality</a:t>
            </a:r>
            <a:r>
              <a:rPr lang="en-US" dirty="0" smtClean="0"/>
              <a:t>. JAMA. 2001;286(5)572-579.</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Sharps and colleagues identified eight studies that assessed DV and used home visitation during the </a:t>
            </a:r>
            <a:r>
              <a:rPr lang="en-US" dirty="0" err="1" smtClean="0"/>
              <a:t>perinatal</a:t>
            </a:r>
            <a:r>
              <a:rPr lang="en-US" dirty="0" smtClean="0"/>
              <a:t> period. All of the studies are described in a detailed table in the publication by Sharps et al. (2008). </a:t>
            </a:r>
          </a:p>
          <a:p>
            <a:endParaRPr lang="en-US" dirty="0" smtClean="0"/>
          </a:p>
          <a:p>
            <a:r>
              <a:rPr lang="en-US" dirty="0" smtClean="0"/>
              <a:t>The considerable variation in estimates of prevalence among home-visited </a:t>
            </a:r>
            <a:r>
              <a:rPr lang="en-US" dirty="0" err="1" smtClean="0"/>
              <a:t>perinatal</a:t>
            </a:r>
            <a:r>
              <a:rPr lang="en-US" dirty="0" smtClean="0"/>
              <a:t> clients is influenced by many factors including whether assessment was routinely implemented, how often the questions were asked, what type of questions/assessment tool was used and how the questions were asked, whether home visitors received training on screening and their comfort level with screening, and differences in the study populations.</a:t>
            </a:r>
          </a:p>
          <a:p>
            <a:endParaRPr lang="en-US" dirty="0" smtClean="0"/>
          </a:p>
          <a:p>
            <a:r>
              <a:rPr lang="en-US" dirty="0" smtClean="0"/>
              <a:t>Sharps PW, Campbell J, </a:t>
            </a:r>
            <a:r>
              <a:rPr lang="en-US" dirty="0" err="1" smtClean="0"/>
              <a:t>Baty</a:t>
            </a:r>
            <a:r>
              <a:rPr lang="en-US" dirty="0" smtClean="0"/>
              <a:t> ML, Walker KS, Bair MH. Merritt Current Evidence on </a:t>
            </a:r>
            <a:r>
              <a:rPr lang="en-US" dirty="0" err="1" smtClean="0"/>
              <a:t>Perinatal</a:t>
            </a:r>
            <a:r>
              <a:rPr lang="en-US" dirty="0" smtClean="0"/>
              <a:t> Home Visiting and Intimate Partner Violence. J </a:t>
            </a:r>
            <a:r>
              <a:rPr lang="en-US" dirty="0" err="1" smtClean="0"/>
              <a:t>Obstet</a:t>
            </a:r>
            <a:r>
              <a:rPr lang="en-US" dirty="0" smtClean="0"/>
              <a:t> </a:t>
            </a:r>
            <a:r>
              <a:rPr lang="en-US" dirty="0" err="1" smtClean="0"/>
              <a:t>Gynecol</a:t>
            </a:r>
            <a:r>
              <a:rPr lang="en-US" dirty="0" smtClean="0"/>
              <a:t> Neonatal </a:t>
            </a:r>
            <a:r>
              <a:rPr lang="en-US" dirty="0" err="1" smtClean="0"/>
              <a:t>Nurs</a:t>
            </a:r>
            <a:r>
              <a:rPr lang="en-US" dirty="0" smtClean="0"/>
              <a:t>. 2008; 37 (4): 480-491. </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Notes to Trainer: </a:t>
            </a:r>
            <a:r>
              <a:rPr lang="en-US" dirty="0" smtClean="0"/>
              <a:t>Advise participants that a definition of reproductive coercion will be provided during this presentation.</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This is the definition of domestic violence.</a:t>
            </a:r>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Estimated Activity Time: 2 minutes </a:t>
            </a:r>
            <a:r>
              <a:rPr lang="en-US" dirty="0" smtClean="0"/>
              <a:t>(a quick question and answer for the audience)</a:t>
            </a:r>
          </a:p>
          <a:p>
            <a:endParaRPr lang="en-US" b="1" dirty="0" smtClean="0"/>
          </a:p>
          <a:p>
            <a:r>
              <a:rPr lang="en-US" b="1" dirty="0" smtClean="0"/>
              <a:t>Notes to Trainer: </a:t>
            </a:r>
            <a:r>
              <a:rPr lang="en-US" dirty="0" smtClean="0"/>
              <a:t>Remind the audience that we are focusing on teens and adults who are experiencing abusive behaviors that are perpetrated by their intimate partners. There would be other reasons and circumstances if we were talking about children who were being physically or sexually abused by a parent or another adult. </a:t>
            </a:r>
          </a:p>
          <a:p>
            <a:endParaRPr lang="en-US" dirty="0" smtClean="0"/>
          </a:p>
          <a:p>
            <a:r>
              <a:rPr lang="en-US" dirty="0" smtClean="0"/>
              <a:t>Reasons why women stay:</a:t>
            </a:r>
          </a:p>
          <a:p>
            <a:pPr>
              <a:buFont typeface="Arial"/>
              <a:buChar char="•"/>
            </a:pPr>
            <a:r>
              <a:rPr lang="en-US" dirty="0" smtClean="0"/>
              <a:t>   Because she loves him and has hope that he will change</a:t>
            </a:r>
          </a:p>
          <a:p>
            <a:pPr>
              <a:buFont typeface="Arial"/>
              <a:buChar char="•"/>
            </a:pPr>
            <a:r>
              <a:rPr lang="en-US" dirty="0" smtClean="0"/>
              <a:t>   Lack of safe option for herself and children</a:t>
            </a:r>
          </a:p>
          <a:p>
            <a:pPr>
              <a:buFont typeface="Arial"/>
              <a:buChar char="•"/>
            </a:pPr>
            <a:r>
              <a:rPr lang="en-US" dirty="0" smtClean="0"/>
              <a:t>   Lack of family or community support/Lack of money or loss of status</a:t>
            </a:r>
          </a:p>
          <a:p>
            <a:pPr>
              <a:buFont typeface="Arial"/>
              <a:buChar char="•"/>
            </a:pPr>
            <a:r>
              <a:rPr lang="en-US" dirty="0" smtClean="0"/>
              <a:t>   Women do leave—but leaving is a process</a:t>
            </a:r>
          </a:p>
          <a:p>
            <a:pPr>
              <a:buFont typeface="Arial"/>
              <a:buChar char="•"/>
            </a:pPr>
            <a:r>
              <a:rPr lang="en-US" dirty="0" smtClean="0"/>
              <a:t>   In some cases, the violence does end</a:t>
            </a:r>
          </a:p>
          <a:p>
            <a:r>
              <a:rPr lang="en-US" dirty="0" smtClean="0"/>
              <a:t>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It is very helpful to have a domestic violence advocate present or on call when you are doing a training on domestic violence. This type of training can trigger painful memories while also creating the opportunity for survivors to process their feelings and experiences.</a:t>
            </a:r>
          </a:p>
          <a:p>
            <a:endParaRPr lang="en-US" dirty="0" smtClean="0"/>
          </a:p>
          <a:p>
            <a:r>
              <a:rPr lang="en-US" dirty="0" smtClean="0"/>
              <a:t>Encourage participants to do what they need to feel safe and comfortable throughout the training such as leaving the room and taking unscheduled breaks. They may also approach one of the trainers at breaks or lunch to talk about issues. As a trainer, you should anticipate that survivors will come forward and want to talk you, or an advocate for support</a:t>
            </a:r>
            <a:r>
              <a:rPr lang="en-US" dirty="0" smtClean="0"/>
              <a:t> </a:t>
            </a:r>
            <a:endParaRPr lang="en-US" dirty="0" smtClean="0"/>
          </a:p>
          <a:p>
            <a:endParaRPr lang="en-US" dirty="0" smtClean="0"/>
          </a:p>
          <a:p>
            <a:r>
              <a:rPr lang="en-US" dirty="0" smtClean="0"/>
              <a:t>Remain aware of anyone who may be reacting to or be affected by the content of the training. A good example of this is the DVD, </a:t>
            </a:r>
            <a:r>
              <a:rPr lang="en-US" i="1" dirty="0" smtClean="0"/>
              <a:t>First Impressions,</a:t>
            </a:r>
            <a:r>
              <a:rPr lang="en-US" dirty="0" smtClean="0"/>
              <a:t> which is used in the module on “The Effects of Domestic Violence on Children,” which sometimes brings up strong emotions. Consider giving extra breaks after particularly sensitive material, or when you observe that someone is having a difficult time. Connect with that person during the break to check-in and ask if he or she would like to talk with someone and determine how follow-up can occur.</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a:t>
            </a:r>
            <a:r>
              <a:rPr lang="en-US" dirty="0" smtClean="0"/>
              <a:t> Provide the Power and Control Wheel handout and allow participants a moment or two to review the handout.</a:t>
            </a:r>
          </a:p>
          <a:p>
            <a:endParaRPr lang="en-US" dirty="0" smtClean="0"/>
          </a:p>
          <a:p>
            <a:r>
              <a:rPr lang="en-US" dirty="0" smtClean="0"/>
              <a:t>For more information on the Wheel go to: </a:t>
            </a:r>
            <a:r>
              <a:rPr lang="en-US" dirty="0" err="1" smtClean="0"/>
              <a:t>www.theduluthmodel.org</a:t>
            </a:r>
            <a:endParaRPr lang="en-US" dirty="0" smtClean="0"/>
          </a:p>
          <a:p>
            <a:endParaRPr lang="en-US" dirty="0" smtClean="0"/>
          </a:p>
          <a:p>
            <a:r>
              <a:rPr lang="en-US" i="1" dirty="0" smtClean="0"/>
              <a:t>A handout on the Power and Control Wheel is available in Appendix B</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Notes to Trainer: </a:t>
            </a:r>
            <a:r>
              <a:rPr lang="en-US" dirty="0" smtClean="0"/>
              <a:t>Every culture has elements that condone men’s controlling behavior of women and some line differentiating what level of abuse is considered acceptable. For example, under certain circumstances, minor violence such as pushing or shoving might be condoned, while abuse beyond that level is considered unacceptable. </a:t>
            </a:r>
          </a:p>
          <a:p>
            <a:endParaRPr lang="en-US" dirty="0" smtClean="0"/>
          </a:p>
          <a:p>
            <a:r>
              <a:rPr lang="en-US" b="1" dirty="0" smtClean="0"/>
              <a:t>Shelter from the Storm, </a:t>
            </a:r>
            <a:r>
              <a:rPr lang="en-US" dirty="0" smtClean="0"/>
              <a:t>a curriculum for mental health clinicians who work with children exposed to domestic violence, raises the point that ethnic/cultural background may influence any of the following factors when domestic violence is present:</a:t>
            </a:r>
          </a:p>
          <a:p>
            <a:pPr>
              <a:buFont typeface="Arial"/>
              <a:buChar char="•"/>
            </a:pPr>
            <a:r>
              <a:rPr lang="en-US" dirty="0" smtClean="0"/>
              <a:t>   The batterer’s tactics</a:t>
            </a:r>
          </a:p>
          <a:p>
            <a:pPr>
              <a:buFont typeface="Arial"/>
              <a:buChar char="•"/>
            </a:pPr>
            <a:r>
              <a:rPr lang="en-US" dirty="0" smtClean="0"/>
              <a:t>   The survivor’s coping strategies</a:t>
            </a:r>
          </a:p>
          <a:p>
            <a:pPr>
              <a:buFont typeface="Arial"/>
              <a:buChar char="•"/>
            </a:pPr>
            <a:r>
              <a:rPr lang="en-US" dirty="0" smtClean="0"/>
              <a:t>   Community response</a:t>
            </a:r>
          </a:p>
          <a:p>
            <a:pPr>
              <a:buFont typeface="Arial"/>
              <a:buChar char="•"/>
            </a:pPr>
            <a:r>
              <a:rPr lang="en-US" dirty="0" smtClean="0"/>
              <a:t>   Institutional response</a:t>
            </a:r>
          </a:p>
          <a:p>
            <a:pPr>
              <a:buFont typeface="Arial"/>
              <a:buChar char="•"/>
            </a:pPr>
            <a:r>
              <a:rPr lang="en-US" dirty="0" smtClean="0"/>
              <a:t>   The individual meaning of violence</a:t>
            </a:r>
          </a:p>
          <a:p>
            <a:pPr>
              <a:buFont typeface="Arial"/>
              <a:buChar char="•"/>
            </a:pPr>
            <a:r>
              <a:rPr lang="en-US" dirty="0" smtClean="0"/>
              <a:t>   The quality of the service provider-client relationships</a:t>
            </a:r>
          </a:p>
          <a:p>
            <a:endParaRPr lang="en-US" dirty="0" smtClean="0"/>
          </a:p>
          <a:p>
            <a:r>
              <a:rPr lang="en-US" dirty="0" smtClean="0"/>
              <a:t>Anyone can be a victim of domestic violence regardless of: age, race, ethnicity, sexual orientation, religion, class, immigration status, disability, region (rural/urban).</a:t>
            </a:r>
          </a:p>
          <a:p>
            <a:endParaRPr lang="en-US" dirty="0" smtClean="0"/>
          </a:p>
          <a:p>
            <a:r>
              <a:rPr lang="en-US" dirty="0" smtClean="0"/>
              <a:t>Some studies show that African American, Native American, and Latina women experience higher rates of domestic violence while others find that when socioeconomic status is accounted for ethnic differences are reduced or eliminated.</a:t>
            </a:r>
          </a:p>
          <a:p>
            <a:endParaRPr lang="en-US" dirty="0" smtClean="0"/>
          </a:p>
          <a:p>
            <a:r>
              <a:rPr lang="en-US" dirty="0" smtClean="0"/>
              <a:t>Mitchell SJ, See HM, </a:t>
            </a:r>
            <a:r>
              <a:rPr lang="en-US" dirty="0" err="1" smtClean="0"/>
              <a:t>Tarkow</a:t>
            </a:r>
            <a:r>
              <a:rPr lang="en-US" dirty="0" smtClean="0"/>
              <a:t> AKH, Cabrera N. Conducting Studies with Fathers: Challenges and Opportunities Applied Development Science 2007, Vol. 11, No. 4, 239-244.</a:t>
            </a:r>
          </a:p>
          <a:p>
            <a:endParaRPr lang="en-US" dirty="0" smtClean="0"/>
          </a:p>
          <a:p>
            <a:r>
              <a:rPr lang="en-US" dirty="0" err="1" smtClean="0"/>
              <a:t>Tjaden</a:t>
            </a:r>
            <a:r>
              <a:rPr lang="en-US" dirty="0" smtClean="0"/>
              <a:t> P, </a:t>
            </a:r>
            <a:r>
              <a:rPr lang="en-US" dirty="0" err="1" smtClean="0"/>
              <a:t>Thoennes</a:t>
            </a:r>
            <a:r>
              <a:rPr lang="en-US" dirty="0" smtClean="0"/>
              <a:t> N. Extent, Nature, and Consequences of Intimate Partner Violence. U.S. Department of Justice, Offices of Justice Programs, National Institute of Justice. Washington, DC. July, 2000.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smtClean="0"/>
              <a:t>Estimated Activity Time: 10 minutes</a:t>
            </a:r>
          </a:p>
          <a:p>
            <a:endParaRPr lang="en-US" b="1" dirty="0" smtClean="0"/>
          </a:p>
          <a:p>
            <a:endParaRPr lang="en-US" b="1" dirty="0" smtClean="0"/>
          </a:p>
          <a:p>
            <a:r>
              <a:rPr lang="en-US" b="1" dirty="0" smtClean="0"/>
              <a:t>Notes to Trainer:</a:t>
            </a:r>
            <a:r>
              <a:rPr lang="en-US" dirty="0" smtClean="0"/>
              <a:t> Distribute the case study on cultural competency and ask participants to read the definitions and scenario (provide a few minutes to do this). Ask the group the following questions:</a:t>
            </a:r>
          </a:p>
          <a:p>
            <a:endParaRPr lang="en-US" dirty="0" smtClean="0"/>
          </a:p>
          <a:p>
            <a:r>
              <a:rPr lang="en-US" b="1" dirty="0" smtClean="0"/>
              <a:t>Question #1: Focusing on cultural and linguistic competency, what concerns do you have about how the home visitor responded to this client’s concerns? </a:t>
            </a:r>
          </a:p>
          <a:p>
            <a:r>
              <a:rPr lang="en-US" b="1" dirty="0" smtClean="0"/>
              <a:t> 	</a:t>
            </a:r>
          </a:p>
          <a:p>
            <a:r>
              <a:rPr lang="en-US" dirty="0" smtClean="0"/>
              <a:t>Concerns about using the client’s husband to interpret should be noted by participants. While the male is usually the head of the household in Dominican culture and is often consulted about health-related decisions, in this situation, the sensitivity of the client’s problem would indicate that using her husband as the interpreter is not appropriate. There may also be religious considerations that may be a barrier to the client asking the husband to use condoms.</a:t>
            </a:r>
          </a:p>
          <a:p>
            <a:endParaRPr lang="en-US" dirty="0" smtClean="0"/>
          </a:p>
          <a:p>
            <a:r>
              <a:rPr lang="en-US" dirty="0" smtClean="0"/>
              <a:t>The client’s concern that her husband would be angry raises significant concerns about domestic violence and/or reproductive coercion. Using the client’s husband or any family member as an interpreter could be dangerous. The husband may retaliate against the client. Other family members may not keep the information confidential or may confront the husband which could lead to retaliation against the client.</a:t>
            </a:r>
          </a:p>
          <a:p>
            <a:endParaRPr lang="en-US" b="1" dirty="0" smtClean="0"/>
          </a:p>
          <a:p>
            <a:r>
              <a:rPr lang="en-US" b="1" dirty="0" smtClean="0"/>
              <a:t>Question #2: What would be a safer approach for this client?</a:t>
            </a:r>
          </a:p>
          <a:p>
            <a:endParaRPr lang="en-US" dirty="0" smtClean="0"/>
          </a:p>
          <a:p>
            <a:r>
              <a:rPr lang="en-US" dirty="0" smtClean="0"/>
              <a:t>Use a trained interpreter (in-person or by phone) who understands Dominican culture, language, and domestic violence to discuss the following concerns with the client:</a:t>
            </a:r>
          </a:p>
          <a:p>
            <a:pPr>
              <a:buFont typeface="Arial"/>
              <a:buChar char="•"/>
            </a:pPr>
            <a:r>
              <a:rPr lang="en-US" dirty="0" smtClean="0"/>
              <a:t>   Ask the client if she is being hurt or threatened by her partner and if her partner is interfering with her ability to make choices about her reproductive health, such as using condom.</a:t>
            </a:r>
          </a:p>
          <a:p>
            <a:pPr>
              <a:buFont typeface="Arial"/>
              <a:buChar char="•"/>
            </a:pPr>
            <a:r>
              <a:rPr lang="en-US" dirty="0" smtClean="0"/>
              <a:t>   Discuss with the client what may be the safest option to notify her husband that he needs treatment for the sexually transmitted infection.</a:t>
            </a:r>
          </a:p>
          <a:p>
            <a:pPr>
              <a:buFont typeface="Arial"/>
              <a:buChar char="•"/>
            </a:pPr>
            <a:r>
              <a:rPr lang="en-US" dirty="0" smtClean="0"/>
              <a:t>   Provide information about sexually transmitted infections and treatment and a safety card that addresses domestic and sexual violence with hotline phone numbers and local resources in Spanish for the client to review and keep if it is safe for her to do so.</a:t>
            </a:r>
          </a:p>
          <a:p>
            <a:pPr>
              <a:buFont typeface="Arial"/>
              <a:buChar char="•"/>
            </a:pP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Activity Time: 2 minutes (quick check with audience)</a:t>
            </a:r>
          </a:p>
          <a:p>
            <a:endParaRPr lang="en-US" b="1" dirty="0" smtClean="0"/>
          </a:p>
          <a:p>
            <a:r>
              <a:rPr lang="en-US" dirty="0" smtClean="0"/>
              <a:t>Key points to cover in group discussion:</a:t>
            </a:r>
          </a:p>
          <a:p>
            <a:endParaRPr lang="en-US" dirty="0" smtClean="0"/>
          </a:p>
          <a:p>
            <a:pPr>
              <a:buFont typeface="Arial"/>
              <a:buChar char="•"/>
            </a:pPr>
            <a:r>
              <a:rPr lang="en-US" dirty="0" smtClean="0"/>
              <a:t>   Goal is not to get her to leave (can be the most dangerous time for her)</a:t>
            </a:r>
          </a:p>
          <a:p>
            <a:pPr>
              <a:buFont typeface="Arial"/>
              <a:buChar char="•"/>
            </a:pPr>
            <a:r>
              <a:rPr lang="en-US" dirty="0" smtClean="0"/>
              <a:t>   Identify the problem and support her by offering harm reduction strategies</a:t>
            </a:r>
          </a:p>
          <a:p>
            <a:pPr>
              <a:buFont typeface="Arial"/>
              <a:buChar char="•"/>
            </a:pPr>
            <a:r>
              <a:rPr lang="en-US" dirty="0" smtClean="0"/>
              <a:t>   Connect her to an advocate for safety planning</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Module Time: 1 hour 15 minutes</a:t>
            </a:r>
          </a:p>
          <a:p>
            <a:endParaRPr lang="en-US" dirty="0" smtClean="0"/>
          </a:p>
          <a:p>
            <a:r>
              <a:rPr lang="en-US" b="1" dirty="0" smtClean="0"/>
              <a:t>Training Outline</a:t>
            </a:r>
          </a:p>
          <a:p>
            <a:pPr>
              <a:buFont typeface="Arial"/>
              <a:buChar char="•"/>
            </a:pPr>
            <a:r>
              <a:rPr lang="en-US" dirty="0" smtClean="0"/>
              <a:t>   Learning objectives </a:t>
            </a:r>
          </a:p>
          <a:p>
            <a:pPr>
              <a:buFont typeface="Arial"/>
              <a:buChar char="•"/>
            </a:pPr>
            <a:r>
              <a:rPr lang="en-US" dirty="0" smtClean="0"/>
              <a:t>   Group discussion exercise </a:t>
            </a:r>
          </a:p>
          <a:p>
            <a:pPr>
              <a:buFont typeface="Arial"/>
              <a:buChar char="•"/>
            </a:pPr>
            <a:r>
              <a:rPr lang="en-US" dirty="0" smtClean="0"/>
              <a:t>   Scripted assessment </a:t>
            </a:r>
          </a:p>
          <a:p>
            <a:pPr>
              <a:buFont typeface="Arial"/>
              <a:buChar char="•"/>
            </a:pPr>
            <a:r>
              <a:rPr lang="en-US" dirty="0" smtClean="0"/>
              <a:t>   Using the </a:t>
            </a:r>
            <a:r>
              <a:rPr lang="en-US" i="1" dirty="0" smtClean="0"/>
              <a:t>Healthy Moms/Happy Babies Safety Card</a:t>
            </a:r>
          </a:p>
          <a:p>
            <a:pPr>
              <a:buFont typeface="Arial"/>
              <a:buChar char="•"/>
            </a:pPr>
            <a:r>
              <a:rPr lang="en-US" dirty="0" smtClean="0"/>
              <a:t>   Using the Relationship Assessment Tool </a:t>
            </a:r>
          </a:p>
          <a:p>
            <a:pPr>
              <a:buFont typeface="Arial"/>
              <a:buChar char="•"/>
            </a:pPr>
            <a:r>
              <a:rPr lang="en-US" dirty="0" smtClean="0"/>
              <a:t>   Partnering with local domestic violence programs and advocates</a:t>
            </a:r>
          </a:p>
          <a:p>
            <a:pPr>
              <a:buFont typeface="Arial"/>
              <a:buChar char="•"/>
            </a:pPr>
            <a:r>
              <a:rPr lang="en-US" dirty="0" smtClean="0"/>
              <a:t>   Safety planning characteristics and defining success </a:t>
            </a:r>
          </a:p>
          <a:p>
            <a:pPr>
              <a:buFont typeface="Arial"/>
              <a:buChar char="•"/>
            </a:pPr>
            <a:r>
              <a:rPr lang="en-US" dirty="0" smtClean="0"/>
              <a:t>   Resources </a:t>
            </a:r>
          </a:p>
          <a:p>
            <a:endParaRPr lang="en-US" dirty="0" smtClean="0"/>
          </a:p>
          <a:p>
            <a:r>
              <a:rPr lang="en-US" b="1" dirty="0" smtClean="0"/>
              <a:t>Overview </a:t>
            </a:r>
          </a:p>
          <a:p>
            <a:r>
              <a:rPr lang="en-US" dirty="0" smtClean="0"/>
              <a:t>Many home visitation programs struggle with domestic violence screening, referral and with building partnerships with local domestic violence programs. Assessment strategies and tools have been developed to integrate screening for domestic violence more comfortably into home visitation programs. The new federal benchmarks for home visitation require that programs document screening, and track referrals. This module will train home visitors how to screen, refer and document these activities as part of routine programming.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Notes to Trainer:</a:t>
            </a:r>
            <a:r>
              <a:rPr lang="en-US" dirty="0" smtClean="0"/>
              <a:t> Read the learning objectives aloud.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Activity Time: 5 minutes</a:t>
            </a:r>
          </a:p>
          <a:p>
            <a:endParaRPr lang="en-US" dirty="0" smtClean="0"/>
          </a:p>
          <a:p>
            <a:r>
              <a:rPr lang="en-US" b="1" dirty="0" smtClean="0"/>
              <a:t>Notes to Trainer: </a:t>
            </a:r>
            <a:r>
              <a:rPr lang="en-US" dirty="0" smtClean="0"/>
              <a:t>Ask participants to take the first statement and just think about it for a minute. Each person should take a second and ask themselves if this was ever true for you—or true for a colleague?</a:t>
            </a:r>
          </a:p>
          <a:p>
            <a:endParaRPr lang="en-US" dirty="0" smtClean="0"/>
          </a:p>
          <a:p>
            <a:r>
              <a:rPr lang="en-US" b="1" dirty="0" smtClean="0"/>
              <a:t>Ask participants: </a:t>
            </a:r>
            <a:r>
              <a:rPr lang="en-US" dirty="0" smtClean="0"/>
              <a:t>“When doing an assessment with one of your clients and working with standardized forms you have to fill out, have you ever not asked a question the way it was written on the form, or changed the order in which the question appeared?”  Ask participants to raise their hands if they think it is a safe environment to share their thoughts.  If they are worried about getting in trouble with their supervisor they may remain silent.”</a:t>
            </a:r>
            <a:endParaRPr lang="en-US" dirty="0" smtClean="0"/>
          </a:p>
          <a:p>
            <a:endParaRPr lang="en-US" dirty="0" smtClean="0"/>
          </a:p>
          <a:p>
            <a:r>
              <a:rPr lang="en-US" b="1" dirty="0" smtClean="0"/>
              <a:t>Question to pose to the audience: </a:t>
            </a:r>
            <a:r>
              <a:rPr lang="en-US" dirty="0" smtClean="0"/>
              <a:t>“Do you think this kind of deviation is a good or bad thing?” Then ask about why participants (hypothetically if need be) might deviate from a form—bringing it back to the statements on the slide. </a:t>
            </a:r>
          </a:p>
          <a:p>
            <a:endParaRPr lang="en-US" dirty="0" smtClean="0"/>
          </a:p>
          <a:p>
            <a:r>
              <a:rPr lang="en-US" dirty="0" smtClean="0"/>
              <a:t>Now let’s look at the second statement—do you think this is true?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Estimated Activity Time: 5-10 minutes</a:t>
            </a:r>
          </a:p>
          <a:p>
            <a:endParaRPr lang="en-US" dirty="0" smtClean="0"/>
          </a:p>
          <a:p>
            <a:r>
              <a:rPr lang="en-US" b="1" dirty="0" smtClean="0"/>
              <a:t>Notes to Trainer:</a:t>
            </a:r>
            <a:r>
              <a:rPr lang="en-US" dirty="0" smtClean="0"/>
              <a:t> Taking the first statement, ask participants: What do you think? Does it work? Why do you think they asked this way? </a:t>
            </a:r>
          </a:p>
          <a:p>
            <a:endParaRPr lang="en-US" dirty="0" smtClean="0"/>
          </a:p>
          <a:p>
            <a:r>
              <a:rPr lang="en-US" b="1" dirty="0" smtClean="0"/>
              <a:t>Answer:</a:t>
            </a:r>
            <a:r>
              <a:rPr lang="en-US" dirty="0" smtClean="0"/>
              <a:t> This assures that clients are clear that the home visitor is looking for a negative answer (same is true of the second question, yes?).</a:t>
            </a:r>
          </a:p>
          <a:p>
            <a:endParaRPr lang="en-US" dirty="0" smtClean="0"/>
          </a:p>
          <a:p>
            <a:r>
              <a:rPr lang="en-US" dirty="0" smtClean="0"/>
              <a:t>A home visitor could ask any of the questions 1-5—asking any of them as they are would allow someone to check their list that the DV screening or assessment was completed, but it may not effectively identify women in violent relationships.</a:t>
            </a:r>
          </a:p>
          <a:p>
            <a:endParaRPr lang="en-US" dirty="0" smtClean="0"/>
          </a:p>
          <a:p>
            <a:r>
              <a:rPr lang="en-US" dirty="0" smtClean="0"/>
              <a:t>Discuss question 3 and 4. What are the problems with these questions?</a:t>
            </a:r>
          </a:p>
          <a:p>
            <a:endParaRPr lang="en-US" dirty="0" smtClean="0"/>
          </a:p>
          <a:p>
            <a:r>
              <a:rPr lang="en-US" b="1" dirty="0" smtClean="0"/>
              <a:t>Answer:</a:t>
            </a:r>
            <a:r>
              <a:rPr lang="en-US" dirty="0" smtClean="0"/>
              <a:t> Using words like domestic violence or asking if someone is abused can be stigmatizing. Also, women in abusive or controlling relationships may not think these words apply to them because what is happening isn’t bad enough. Many clients may imagine that women in violent relationships need to be acutely injured or hospitalized. Or they may say no to a screening question because they don’t want the label of being abused—avoiding labels and describing behaviors. </a:t>
            </a:r>
          </a:p>
          <a:p>
            <a:endParaRPr lang="en-US" dirty="0" smtClean="0"/>
          </a:p>
          <a:p>
            <a:r>
              <a:rPr lang="en-US" dirty="0" smtClean="0"/>
              <a:t>Again this is someone looking to get a ‘no’ from the client, not a yes or positive disclosure of violence.</a:t>
            </a:r>
          </a:p>
          <a:p>
            <a:endParaRPr lang="en-US" b="1" dirty="0" smtClean="0"/>
          </a:p>
          <a:p>
            <a:r>
              <a:rPr lang="en-US" b="1" dirty="0" smtClean="0"/>
              <a:t>Question #5. Ask participants:</a:t>
            </a:r>
            <a:r>
              <a:rPr lang="en-US" dirty="0" smtClean="0"/>
              <a:t> What does this make you think of? Community violence, loose railings or floorboards, etc. This question isn’t direct enough to establish safety in the relationship.</a:t>
            </a:r>
          </a:p>
          <a:p>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It is important to keep in mind fears about immigration status and child welfare workers. This study overview may be interesting to read aloud to participants: </a:t>
            </a:r>
          </a:p>
          <a:p>
            <a:endParaRPr lang="en-US" dirty="0" smtClean="0"/>
          </a:p>
          <a:p>
            <a:r>
              <a:rPr lang="en-US" dirty="0" smtClean="0"/>
              <a:t>In a study by </a:t>
            </a:r>
            <a:r>
              <a:rPr lang="en-US" dirty="0" err="1" smtClean="0"/>
              <a:t>Renker</a:t>
            </a:r>
            <a:r>
              <a:rPr lang="en-US" dirty="0" smtClean="0"/>
              <a:t> &amp; Tonkin (2006), 97% of women stated that they were not embarrassed, angry, or offended by their health care provider asking about domestic violence during prenatal care visits. </a:t>
            </a:r>
          </a:p>
          <a:p>
            <a:endParaRPr lang="en-US" dirty="0" smtClean="0"/>
          </a:p>
          <a:p>
            <a:r>
              <a:rPr lang="en-US" dirty="0" err="1" smtClean="0"/>
              <a:t>Renker</a:t>
            </a:r>
            <a:r>
              <a:rPr lang="en-US" dirty="0" smtClean="0"/>
              <a:t> P, Tonkin P. (2006) Women’s views of confidentiality issues related to and acceptability of prenatal violence screening. Obstetrics and Gynecology, V.107 N.2, February, 2006: 348-354</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dirty="0" smtClean="0"/>
              <a:t>Estimated Activity Time: 2–3 minutes</a:t>
            </a:r>
          </a:p>
          <a:p>
            <a:endParaRPr lang="en-US" b="1" dirty="0" smtClean="0"/>
          </a:p>
          <a:p>
            <a:r>
              <a:rPr lang="en-US" b="1" dirty="0" smtClean="0"/>
              <a:t>Notes to Trainer:</a:t>
            </a:r>
            <a:r>
              <a:rPr lang="en-US" dirty="0" smtClean="0"/>
              <a:t> Hand out the safety card </a:t>
            </a:r>
            <a:r>
              <a:rPr lang="en-US" i="1" dirty="0" smtClean="0"/>
              <a:t>Healthy Moms, Happy Babies to audience. </a:t>
            </a:r>
            <a:r>
              <a:rPr lang="en-US" dirty="0" smtClean="0"/>
              <a:t>This can be turned into a group discussion, quick debrief or small group activity. </a:t>
            </a:r>
          </a:p>
          <a:p>
            <a:endParaRPr lang="en-US" b="1" dirty="0" smtClean="0"/>
          </a:p>
          <a:p>
            <a:r>
              <a:rPr lang="en-US" b="1" dirty="0" smtClean="0"/>
              <a:t>Safety first! </a:t>
            </a:r>
            <a:r>
              <a:rPr lang="en-US" dirty="0" smtClean="0"/>
              <a:t>Never leave this card for the client without going over it with her—it may put her at risk if her partner accidently finds it. After reviewing the card ask your client if it is safe to take the card. </a:t>
            </a:r>
          </a:p>
          <a:p>
            <a:endParaRPr lang="en-US" dirty="0" smtClean="0"/>
          </a:p>
          <a:p>
            <a:r>
              <a:rPr lang="en-US" dirty="0" smtClean="0"/>
              <a:t>This card was developed with the clients safety in mind and modeled after the ‘shoe card’ that domestic violence advocates have used for years—making it easier for the client to hide. </a:t>
            </a:r>
          </a:p>
          <a:p>
            <a:endParaRPr lang="en-US" dirty="0" smtClean="0"/>
          </a:p>
          <a:p>
            <a:r>
              <a:rPr lang="en-US" dirty="0" smtClean="0"/>
              <a:t>To turn the card to a staff prompt you would just need to change the wording on the card to make it an assessment tool. Example from the card: “Do I feel respected, cared for and nurtured by my partner?” Can easily be changed to: “Do </a:t>
            </a:r>
            <a:r>
              <a:rPr lang="en-US" b="1" dirty="0" smtClean="0"/>
              <a:t>you feel respected, cared for and nurtured by your partner?” This works with the other sections of the card as well. </a:t>
            </a:r>
          </a:p>
          <a:p>
            <a:endParaRPr lang="en-US" dirty="0" smtClean="0"/>
          </a:p>
          <a:p>
            <a:r>
              <a:rPr lang="en-US" dirty="0" smtClean="0"/>
              <a:t>Home visitors can introduce this card and say: “We started giving this card to all our Moms. It talks about healthy and safe relationships, it’s kind of like a magazine quiz…” How else might you start the conversation about the card? </a:t>
            </a:r>
          </a:p>
          <a:p>
            <a:endParaRPr lang="en-US" dirty="0" smtClean="0"/>
          </a:p>
          <a:p>
            <a:r>
              <a:rPr lang="en-US" dirty="0" smtClean="0"/>
              <a:t>Take a minute to think about how you might introduce the card. Debrief ideas with the group. </a:t>
            </a:r>
          </a:p>
          <a:p>
            <a:endParaRPr lang="en-US" dirty="0" smtClean="0"/>
          </a:p>
          <a:p>
            <a:r>
              <a:rPr lang="en-US" dirty="0" smtClean="0"/>
              <a:t>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Activity Time: 5 minutes</a:t>
            </a:r>
          </a:p>
          <a:p>
            <a:endParaRPr lang="en-US" dirty="0" smtClean="0"/>
          </a:p>
          <a:p>
            <a:r>
              <a:rPr lang="en-US" dirty="0" smtClean="0"/>
              <a:t>Hand-out the pre-training survey for participants to complete and advise them that they will be asked to do a post-training survey at the end of the training. Allow approximately five minutes for participants to complete the survey. Advise participants that they do not need to put their names on the surveys and that their responses are confidential.</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Notes to Trainer: </a:t>
            </a:r>
            <a:r>
              <a:rPr lang="en-US" dirty="0" smtClean="0"/>
              <a:t>This is the second panel of the safety card </a:t>
            </a:r>
            <a:r>
              <a:rPr lang="en-US" i="1" dirty="0" smtClean="0"/>
              <a:t>Healthy Moms, Happy Babies.</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This section of the card reflects portions of the self-administered Relationship Assessment (see handout) and can be used as a way to introduce that tool.  “This section is similar to this questionnaire we are doing with all our moms, so why don’t we take a minute and have you do that now?” </a:t>
            </a:r>
          </a:p>
          <a:p>
            <a:endParaRPr lang="en-US" dirty="0" smtClean="0"/>
          </a:p>
          <a:p>
            <a:r>
              <a:rPr lang="en-US" b="1" dirty="0" smtClean="0"/>
              <a:t>What to do with a negative screen for domestic violence: </a:t>
            </a:r>
            <a:r>
              <a:rPr lang="en-US" dirty="0" smtClean="0"/>
              <a:t>”I’m glad nothing like this is going on for you. Because many women are in unhealthy or abusive relationships, we are giving this card to all our moms so you will know how to help a friend or family member…”</a:t>
            </a:r>
          </a:p>
          <a:p>
            <a:endParaRPr lang="en-US" b="0"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Notes to Trainer: </a:t>
            </a:r>
            <a:r>
              <a:rPr lang="en-US" dirty="0" smtClean="0"/>
              <a:t>This section of the card highlights home visitation staff’s responsibility to understand state reporting laws and lets clients know that they can turn to you for important information in this area. It may be useful to refer back to slide 28 and the study done by </a:t>
            </a:r>
            <a:r>
              <a:rPr lang="en-US" dirty="0" err="1" smtClean="0"/>
              <a:t>Renker</a:t>
            </a:r>
            <a:r>
              <a:rPr lang="en-US" dirty="0" smtClean="0"/>
              <a:t> to highlight the importance of knowing and informing clients about reporting laws. (For additional information on reporting issues please see Module 11 of this curriculum).</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a:t>
            </a:r>
            <a:r>
              <a:rPr lang="en-US" dirty="0" smtClean="0"/>
              <a:t> Once you have reviewed the card, next review the Relationship Questionnaire. The script at the top of the page is set up to be modified state by state—please encourage participants to make the changes to this assessment tool before using in the field. It may be necessary to read all the questions on the tool aloud to your client, taking a moment to make sure they understand what is being read to them. “So let’s go over this Relationship Assessment Tool together, here is how the scoring for each question works. So for question #1 looking at this scale (read entire scale to client) what number best reflects how you feel?”</a:t>
            </a:r>
          </a:p>
          <a:p>
            <a:endParaRPr lang="en-US" dirty="0" smtClean="0"/>
          </a:p>
          <a:p>
            <a:r>
              <a:rPr lang="en-US" dirty="0" smtClean="0"/>
              <a:t>“Everything you share with me today is confidential unless </a:t>
            </a:r>
            <a:r>
              <a:rPr lang="en-US" i="1" dirty="0" smtClean="0"/>
              <a:t>(NOTE: Participants must double check state law and insert here—this may also include any reports to child welfare for witnessing domestic violence or mandatory reports to police for injury associated with domestic violence for adult women</a:t>
            </a:r>
            <a:r>
              <a:rPr lang="en-US" dirty="0" smtClean="0"/>
              <a:t>) you were to tell me that you are going to hurt yourself, someone has hurt you with a weapon, or your children are being harmed. Those things I would have to report, ok?”</a:t>
            </a:r>
          </a:p>
          <a:p>
            <a:endParaRPr lang="en-US" dirty="0" smtClean="0"/>
          </a:p>
          <a:p>
            <a:r>
              <a:rPr lang="en-US" dirty="0" smtClean="0"/>
              <a:t>Next train home visitors on how to offer support, safety planning and referral if a client scores over 20 on the Relationship Questionnaire. Validate, do a safety plan and refer her to domestic violence advocacy services. </a:t>
            </a:r>
          </a:p>
          <a:p>
            <a:endParaRPr lang="en-US" dirty="0" smtClean="0"/>
          </a:p>
          <a:p>
            <a:r>
              <a:rPr lang="en-US" dirty="0" smtClean="0"/>
              <a:t>AMA: Ad Hoc Committee on Health Literacy for the Council on Scientific Affairs. Health literacy: report of the Council on Scientific Affairs. JAMA. 1999;281: 552-557.</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Notes to Trainer: </a:t>
            </a:r>
            <a:r>
              <a:rPr lang="en-US" dirty="0" smtClean="0"/>
              <a:t>Documentation of what you discussed is important. Using the Relationship Assessment Tool, all you need to do is circle the options to record what you have offered or given your client.</a:t>
            </a:r>
          </a:p>
          <a:p>
            <a:endParaRPr lang="en-US" dirty="0" smtClean="0"/>
          </a:p>
          <a:p>
            <a:r>
              <a:rPr lang="en-US" dirty="0" smtClean="0"/>
              <a:t>Every client should be given the </a:t>
            </a:r>
            <a:r>
              <a:rPr lang="en-US" i="1" dirty="0" smtClean="0"/>
              <a:t>Healthy Moms, Happy Babies card unless it is unsafe for her to take it. Always double check to see if it is ok to leave the card with her.</a:t>
            </a:r>
          </a:p>
          <a:p>
            <a:endParaRPr lang="en-US" dirty="0" smtClean="0"/>
          </a:p>
          <a:p>
            <a:r>
              <a:rPr lang="en-US" b="1" dirty="0" smtClean="0"/>
              <a:t>IMPORTANT! </a:t>
            </a:r>
            <a:r>
              <a:rPr lang="en-US" dirty="0" smtClean="0"/>
              <a:t>The </a:t>
            </a:r>
            <a:r>
              <a:rPr lang="en-US" b="1" i="1" dirty="0" smtClean="0"/>
              <a:t>Healthy Moms, Happy Babies </a:t>
            </a:r>
            <a:r>
              <a:rPr lang="en-US" dirty="0" smtClean="0"/>
              <a:t>card should be given (unless it is unsafe for her to take it) to all clients no matter whether their scores are high or low on the Relationship Assessment Tool. </a:t>
            </a:r>
          </a:p>
          <a:p>
            <a:endParaRPr lang="en-US" dirty="0" smtClean="0"/>
          </a:p>
          <a:p>
            <a:r>
              <a:rPr lang="en-US" dirty="0" smtClean="0"/>
              <a:t>Some women will not be comfortable recording how bad things are in their relationship and sharing that information with her home visitor, but can benefit from receiving the information on the card.</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Notes to Trainer: </a:t>
            </a:r>
            <a:r>
              <a:rPr lang="en-US" dirty="0" smtClean="0"/>
              <a:t>Getting to know your local DV program staff will help ensure that each referral feels genuine and supportive to your clients. </a:t>
            </a:r>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Notes to Trainer: </a:t>
            </a:r>
            <a:r>
              <a:rPr lang="en-US" dirty="0" smtClean="0"/>
              <a:t>This is the section of the safety card you are referring to on the previous slide.</a:t>
            </a:r>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Notes to Trainer:</a:t>
            </a:r>
            <a:r>
              <a:rPr lang="en-US" dirty="0" smtClean="0"/>
              <a:t> Contact the nearest domestic violence shelter or the domestic violence coalition in your state to talk with domestic violence advocates and learn more about safety planning, training, and resources for families who have experienced violence in a relationship.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Activity Time: 10 minutes to watch video and 10 minutes for discussion</a:t>
            </a:r>
          </a:p>
          <a:p>
            <a:endParaRPr lang="en-US" b="1" dirty="0" smtClean="0"/>
          </a:p>
          <a:p>
            <a:r>
              <a:rPr lang="en-US" dirty="0" smtClean="0"/>
              <a:t>Discussion questions to ask after watching this video clip include: </a:t>
            </a:r>
          </a:p>
          <a:p>
            <a:endParaRPr lang="en-US" dirty="0" smtClean="0"/>
          </a:p>
          <a:p>
            <a:pPr marL="232943" indent="-232943">
              <a:buFont typeface="+mj-lt"/>
              <a:buAutoNum type="arabicPeriod"/>
            </a:pPr>
            <a:r>
              <a:rPr lang="en-US" dirty="0" smtClean="0"/>
              <a:t>Let’s start by discussing the opening of the video—what do you think about the way the home visitor began the visit with mom?</a:t>
            </a:r>
          </a:p>
          <a:p>
            <a:pPr marL="232943" indent="-232943">
              <a:buFont typeface="+mj-lt"/>
              <a:buAutoNum type="arabicPeriod"/>
            </a:pPr>
            <a:endParaRPr lang="en-US" dirty="0" smtClean="0"/>
          </a:p>
          <a:p>
            <a:pPr marL="232943" indent="-232943">
              <a:buFont typeface="+mj-lt"/>
              <a:buAutoNum type="arabicPeriod"/>
            </a:pPr>
            <a:r>
              <a:rPr lang="en-US" dirty="0" smtClean="0"/>
              <a:t>How do you think the presentation of the </a:t>
            </a:r>
            <a:r>
              <a:rPr lang="en-US" i="1" dirty="0" smtClean="0"/>
              <a:t>Healthy Moms, Happy Babies card went? Did it feel judgmental or supportive to you? The goal with this question is to get the audience to think about the way the card was introduced and how the home visitor suggests the card can be used for a friend or a family member.	</a:t>
            </a:r>
          </a:p>
          <a:p>
            <a:pPr marL="232943" indent="-232943">
              <a:buFont typeface="+mj-lt"/>
              <a:buAutoNum type="arabicPeriod"/>
            </a:pPr>
            <a:endParaRPr lang="en-US" dirty="0" smtClean="0"/>
          </a:p>
          <a:p>
            <a:pPr marL="232943" indent="-232943">
              <a:buFont typeface="+mj-lt"/>
              <a:buAutoNum type="arabicPeriod"/>
            </a:pPr>
            <a:r>
              <a:rPr lang="en-US" dirty="0" smtClean="0"/>
              <a:t>What do you think about the way that </a:t>
            </a:r>
            <a:r>
              <a:rPr lang="en-US" dirty="0" err="1" smtClean="0"/>
              <a:t>Lonna</a:t>
            </a:r>
            <a:r>
              <a:rPr lang="en-US" dirty="0" smtClean="0"/>
              <a:t> (Home Visitor) handled the way Amber responded to the Relationship Assessment Tool? What did you like about it and what would you change? </a:t>
            </a:r>
          </a:p>
          <a:p>
            <a:pPr marL="232943" indent="-232943">
              <a:buFont typeface="+mj-lt"/>
              <a:buAutoNum type="arabicPeriod"/>
            </a:pPr>
            <a:endParaRPr lang="en-US" dirty="0" smtClean="0"/>
          </a:p>
          <a:p>
            <a:pPr marL="232943" indent="-232943">
              <a:buFont typeface="+mj-lt"/>
              <a:buAutoNum type="arabicPeriod"/>
            </a:pPr>
            <a:r>
              <a:rPr lang="en-US" dirty="0" smtClean="0"/>
              <a:t>What did you think about the situation shown between the two home visitors at the end of the video? How many of you have an opportunity to debrief with colleagues about difficult situations with your clients?</a:t>
            </a:r>
          </a:p>
          <a:p>
            <a:pPr marL="232943" indent="-232943">
              <a:buFont typeface="+mj-lt"/>
              <a:buAutoNum type="arabicPeriod"/>
            </a:pPr>
            <a:endParaRPr lang="en-US" dirty="0" smtClean="0"/>
          </a:p>
          <a:p>
            <a:pPr marL="232943" indent="-232943">
              <a:buFont typeface="+mj-lt"/>
              <a:buAutoNum type="arabicPeriod"/>
            </a:pPr>
            <a:r>
              <a:rPr lang="en-US" dirty="0" smtClean="0"/>
              <a:t>Any final thoughts about what you saw? Doable? Concerns?</a:t>
            </a:r>
          </a:p>
          <a:p>
            <a:pPr marL="232943" indent="-232943">
              <a:buFont typeface="+mj-lt"/>
              <a:buAutoNum type="arabicPeriod"/>
            </a:pP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Many people think domestic violence programs provide only shelter beds. This panel of the card can help clients understand the range of services available in their community. </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Estimated Activity Time: 2-3 minutes</a:t>
            </a:r>
          </a:p>
          <a:p>
            <a:endParaRPr lang="en-US" dirty="0" smtClean="0"/>
          </a:p>
          <a:p>
            <a:r>
              <a:rPr lang="en-US" dirty="0" smtClean="0"/>
              <a:t>Ask participants to follow the directions below. Advise them that they do not have to share what they draw/write.</a:t>
            </a:r>
          </a:p>
          <a:p>
            <a:endParaRPr lang="en-US" dirty="0" smtClean="0"/>
          </a:p>
          <a:p>
            <a:pPr marL="232943" indent="-232943">
              <a:buFont typeface="+mj-lt"/>
              <a:buAutoNum type="arabicPeriod"/>
            </a:pPr>
            <a:r>
              <a:rPr lang="en-US" dirty="0" smtClean="0"/>
              <a:t>Take out a sheet of paper and draw a line with the words “not at all comfortable” on the far left side of their line and the words “very comfortable” on the far right side of their line.</a:t>
            </a:r>
          </a:p>
          <a:p>
            <a:pPr marL="232943" indent="-232943">
              <a:buFont typeface="+mj-lt"/>
              <a:buAutoNum type="arabicPeriod"/>
            </a:pPr>
            <a:endParaRPr lang="en-US" dirty="0" smtClean="0"/>
          </a:p>
          <a:p>
            <a:pPr marL="232943" indent="-232943">
              <a:buFont typeface="+mj-lt"/>
              <a:buAutoNum type="arabicPeriod"/>
            </a:pPr>
            <a:r>
              <a:rPr lang="en-US" dirty="0" smtClean="0"/>
              <a:t>Ask participants to take a minute to think about their comfort level right now with talking to clients about domestic violence—and if he or she feels comfortable asking questions and getting a “yes” as the answer.</a:t>
            </a:r>
          </a:p>
          <a:p>
            <a:pPr marL="232943" indent="-232943">
              <a:buFont typeface="+mj-lt"/>
              <a:buAutoNum type="arabicPeriod"/>
            </a:pPr>
            <a:endParaRPr lang="en-US" dirty="0" smtClean="0"/>
          </a:p>
          <a:p>
            <a:pPr marL="232943" indent="-232943">
              <a:buFont typeface="+mj-lt"/>
              <a:buAutoNum type="arabicPeriod"/>
            </a:pPr>
            <a:r>
              <a:rPr lang="en-US" dirty="0" smtClean="0"/>
              <a:t>Discuss how the goal at the end of today’s session is that each person has personally moved that needle towards the ‘totally comfortable’ end of the scale.</a:t>
            </a:r>
          </a:p>
          <a:p>
            <a:pPr marL="232943" indent="-232943">
              <a:buFont typeface="+mj-lt"/>
              <a:buAutoNum type="arabicPeriod"/>
            </a:pPr>
            <a:endParaRPr lang="en-US" dirty="0" smtClean="0"/>
          </a:p>
          <a:p>
            <a:pPr marL="232943" indent="-232943">
              <a:buFont typeface="+mj-lt"/>
              <a:buAutoNum type="arabicPeriod"/>
            </a:pPr>
            <a:r>
              <a:rPr lang="en-US" dirty="0" smtClean="0"/>
              <a:t>Advise participants that this exercise will be repeated at the end of today’s session and that you will ask them to consider whether the needle moved as a result of the training, where it moved, and their thinking about this in the context of what they have learned.</a:t>
            </a:r>
          </a:p>
          <a:p>
            <a:pPr marL="232943" indent="-232943">
              <a:buFont typeface="+mj-lt"/>
              <a:buAutoNum type="arabicPeriod"/>
            </a:pPr>
            <a:endParaRPr lang="en-US" dirty="0" smtClean="0"/>
          </a:p>
          <a:p>
            <a:pPr marL="232943" indent="-232943">
              <a:buFont typeface="+mj-lt"/>
              <a:buAutoNum type="arabicPeriod"/>
            </a:pPr>
            <a:r>
              <a:rPr lang="en-US" dirty="0" smtClean="0"/>
              <a:t>The exercise is followed by small group discussion (see next slide) to help participants identify and share why it is important for home visitors to know about domestic and sexual violence. </a:t>
            </a:r>
          </a:p>
          <a:p>
            <a:endParaRPr lang="en-US" dirty="0" smtClean="0"/>
          </a:p>
          <a:p>
            <a:pPr defTabSz="465887">
              <a:defRPr/>
            </a:pPr>
            <a:r>
              <a:rPr lang="en-US" dirty="0" smtClean="0"/>
              <a:t>The “Where Am I?” exercise is followed by small group discussion (see next slide) to help participants identify and share why it is important for home visitors to know about domestic and sexual violence. </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If there are not any local resources or you do not have information about local referrals, the National Domestic Violence Hotline can help.</a:t>
            </a:r>
          </a:p>
        </p:txBody>
      </p:sp>
      <p:sp>
        <p:nvSpPr>
          <p:cNvPr id="4" name="Slide Number Placeholder 3"/>
          <p:cNvSpPr>
            <a:spLocks noGrp="1"/>
          </p:cNvSpPr>
          <p:nvPr>
            <p:ph type="sldNum" sz="quarter" idx="10"/>
          </p:nvPr>
        </p:nvSpPr>
        <p:spPr/>
        <p:txBody>
          <a:bodyPr/>
          <a:lstStyle/>
          <a:p>
            <a:fld id="{27A5BC6A-EEF4-E244-B83E-6968E23E9FB3}" type="slidenum">
              <a:rPr lang="en-US" smtClean="0"/>
              <a:pPr/>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This is the panel of the safety card referred to in the previous slide. </a:t>
            </a:r>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Estimated Activity Time: 15-20 minutes</a:t>
            </a:r>
          </a:p>
          <a:p>
            <a:endParaRPr lang="en-US" dirty="0" smtClean="0"/>
          </a:p>
          <a:p>
            <a:r>
              <a:rPr lang="en-US" b="1" dirty="0" smtClean="0"/>
              <a:t>Directions for Role Play</a:t>
            </a:r>
          </a:p>
          <a:p>
            <a:endParaRPr lang="en-US" b="1" dirty="0" smtClean="0"/>
          </a:p>
          <a:p>
            <a:pPr>
              <a:buFont typeface="Arial"/>
              <a:buChar char="•"/>
            </a:pPr>
            <a:r>
              <a:rPr lang="en-US" dirty="0" smtClean="0"/>
              <a:t>   Divide participants into groups of three. </a:t>
            </a:r>
          </a:p>
          <a:p>
            <a:pPr>
              <a:buFont typeface="Arial"/>
              <a:buChar char="•"/>
            </a:pPr>
            <a:endParaRPr lang="en-US" dirty="0" smtClean="0"/>
          </a:p>
          <a:p>
            <a:pPr>
              <a:buFont typeface="Arial"/>
              <a:buChar char="•"/>
            </a:pPr>
            <a:r>
              <a:rPr lang="en-US" dirty="0" smtClean="0"/>
              <a:t>   Advise participants that one person will role play the home visitor, one is the client, and the third person is the observer.</a:t>
            </a:r>
          </a:p>
          <a:p>
            <a:pPr>
              <a:buFont typeface="Arial"/>
              <a:buChar char="•"/>
            </a:pPr>
            <a:endParaRPr lang="en-US" dirty="0" smtClean="0"/>
          </a:p>
          <a:p>
            <a:pPr>
              <a:buFont typeface="Arial"/>
              <a:buChar char="•"/>
            </a:pPr>
            <a:r>
              <a:rPr lang="en-US" dirty="0" smtClean="0"/>
              <a:t>   Advise the person who is role playing the home visitor to use the panel of the card to assess for a controlling relationship.</a:t>
            </a:r>
          </a:p>
          <a:p>
            <a:pPr>
              <a:buFont typeface="Arial"/>
              <a:buChar char="•"/>
            </a:pPr>
            <a:endParaRPr lang="en-US" dirty="0" smtClean="0"/>
          </a:p>
          <a:p>
            <a:pPr>
              <a:buFont typeface="Arial"/>
              <a:buChar char="•"/>
            </a:pPr>
            <a:r>
              <a:rPr lang="en-US" dirty="0" smtClean="0"/>
              <a:t>   Read the scenario, as shown on the slide, aloud to participants: “Your client, Stephanie, is a 24-year-old mother of four children. Using </a:t>
            </a:r>
            <a:r>
              <a:rPr lang="en-US" i="1" dirty="0" smtClean="0"/>
              <a:t>Healthy Moms, Happy Babies </a:t>
            </a:r>
            <a:r>
              <a:rPr lang="en-US" dirty="0" smtClean="0"/>
              <a:t>safety card, please review the first two panels of the card (clients, please answer yes to at least one question from the On Bad Days? section of the </a:t>
            </a:r>
            <a:r>
              <a:rPr lang="en-US" i="1" dirty="0" smtClean="0"/>
              <a:t>Healthy Moms, Happy Babies </a:t>
            </a:r>
            <a:r>
              <a:rPr lang="en-US" dirty="0" smtClean="0"/>
              <a:t>safety card) and follow the key steps you just learned to best help client with safety planning and referral. </a:t>
            </a:r>
          </a:p>
          <a:p>
            <a:pPr>
              <a:buFont typeface="Arial"/>
              <a:buChar char="•"/>
            </a:pPr>
            <a:endParaRPr lang="en-US" dirty="0" smtClean="0"/>
          </a:p>
          <a:p>
            <a:pPr>
              <a:buFont typeface="Arial"/>
              <a:buChar char="•"/>
            </a:pPr>
            <a:r>
              <a:rPr lang="en-US" dirty="0" smtClean="0"/>
              <a:t>   Allow 10 minutes for the role play. </a:t>
            </a:r>
          </a:p>
          <a:p>
            <a:pPr>
              <a:buFont typeface="Arial"/>
              <a:buChar char="•"/>
            </a:pPr>
            <a:endParaRPr lang="en-US" dirty="0" smtClean="0"/>
          </a:p>
          <a:p>
            <a:pPr>
              <a:buFont typeface="Arial"/>
              <a:buChar char="•"/>
            </a:pPr>
            <a:r>
              <a:rPr lang="en-US" dirty="0" smtClean="0"/>
              <a:t>   Ask participants who were the observers of the interaction to think about the kinds of things that the home visitor said that worked well, such as how did she/he introduce the card? Did she/he make the discussion comfortable? What would they have liked to see more of? Did the provider do safety planning with the client? How did the home visitor handle describing the hotline numbers on the back of the card? </a:t>
            </a:r>
          </a:p>
          <a:p>
            <a:pPr>
              <a:buFont typeface="Arial"/>
              <a:buChar char="•"/>
            </a:pPr>
            <a:endParaRPr lang="en-US" dirty="0" smtClean="0"/>
          </a:p>
          <a:p>
            <a:pPr>
              <a:buFont typeface="Arial"/>
              <a:buChar char="•"/>
            </a:pPr>
            <a:r>
              <a:rPr lang="en-US" dirty="0" smtClean="0"/>
              <a:t>   Ask the participants who role played the client how the assessment made them feel.</a:t>
            </a:r>
          </a:p>
          <a:p>
            <a:pPr>
              <a:buFont typeface="Arial"/>
              <a:buChar char="•"/>
            </a:pPr>
            <a:endParaRPr lang="en-US" dirty="0" smtClean="0"/>
          </a:p>
          <a:p>
            <a:pPr>
              <a:buFont typeface="Arial"/>
              <a:buChar char="•"/>
            </a:pPr>
            <a:r>
              <a:rPr lang="en-US" dirty="0" smtClean="0"/>
              <a:t>   Ask participants who role played the home visitor if they were comfortable asking these questions. If some of the home visitors indicated that they were not comfortable, ask what would help to increase their comfort level. </a:t>
            </a:r>
          </a:p>
          <a:p>
            <a:pPr>
              <a:buFont typeface="Arial"/>
              <a:buChar char="•"/>
            </a:pPr>
            <a:endParaRPr lang="en-US" dirty="0" smtClean="0"/>
          </a:p>
          <a:p>
            <a:pPr>
              <a:buFont typeface="Arial"/>
              <a:buChar char="•"/>
            </a:pPr>
            <a:r>
              <a:rPr lang="en-US" dirty="0" smtClean="0"/>
              <a:t>   Ask participants who were the observers to share their thoughts and observations about what they liked and thought would be helpful.</a:t>
            </a:r>
          </a:p>
          <a:p>
            <a:pPr>
              <a:buFont typeface="Arial"/>
              <a:buChar char="•"/>
            </a:pPr>
            <a:endParaRPr lang="en-US" dirty="0" smtClean="0"/>
          </a:p>
          <a:p>
            <a:pPr>
              <a:buFont typeface="Arial"/>
              <a:buChar char="•"/>
            </a:pPr>
            <a:r>
              <a:rPr lang="en-US" dirty="0" smtClean="0"/>
              <a:t>   If there is enough time, you can ask groups to switch roles and do the role play again.</a:t>
            </a:r>
          </a:p>
          <a:p>
            <a:pPr>
              <a:buFont typeface="Arial"/>
              <a:buNone/>
            </a:pP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45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a:t>
            </a:r>
          </a:p>
          <a:p>
            <a:endParaRPr lang="en-US" b="1" dirty="0" smtClean="0"/>
          </a:p>
          <a:p>
            <a:pPr>
              <a:buFont typeface="Arial"/>
              <a:buChar char="•"/>
            </a:pPr>
            <a:r>
              <a:rPr lang="en-US" dirty="0" smtClean="0"/>
              <a:t>   You do not need to be an expert in domestic violence to help women in your home visitation program.</a:t>
            </a:r>
          </a:p>
          <a:p>
            <a:pPr>
              <a:buFont typeface="Arial"/>
              <a:buChar char="•"/>
            </a:pPr>
            <a:r>
              <a:rPr lang="en-US" dirty="0" smtClean="0"/>
              <a:t>   Our job is not to “fix” domestic violence or to tell victims what to do.</a:t>
            </a:r>
          </a:p>
          <a:p>
            <a:pPr>
              <a:buFont typeface="Arial"/>
              <a:buChar char="•"/>
            </a:pPr>
            <a:r>
              <a:rPr lang="en-US" dirty="0" smtClean="0"/>
              <a:t>   Providing support and information can make a difference in the lives of victims.</a:t>
            </a:r>
          </a:p>
          <a:p>
            <a:pPr>
              <a:buFont typeface="Arial"/>
              <a:buChar char="•"/>
            </a:pPr>
            <a:r>
              <a:rPr lang="en-US" dirty="0" smtClean="0"/>
              <a:t>   We can help victims by understanding their situation and recognizing how abuse can impact health, risk behaviors and parenting.</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Notes to Trainer:</a:t>
            </a:r>
            <a:r>
              <a:rPr lang="en-US" dirty="0" smtClean="0"/>
              <a:t> Some programs may consider getting training and certification to use the danger assessment tool. Others programs may refer to DV programs who may use it with clients.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48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dirty="0" smtClean="0"/>
              <a:t>Baker L, Cunningham A. Helping an Abused Woman: 101 Things to Know, Say and Do. 2008. </a:t>
            </a:r>
            <a:r>
              <a:rPr lang="en-US" dirty="0" err="1" smtClean="0"/>
              <a:t>www.lfac.on.ca</a:t>
            </a:r>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49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Module Time: 20 minutes</a:t>
            </a:r>
          </a:p>
          <a:p>
            <a:endParaRPr lang="en-US" dirty="0" smtClean="0"/>
          </a:p>
          <a:p>
            <a:r>
              <a:rPr lang="en-US" b="1" dirty="0" smtClean="0"/>
              <a:t>Training Outline</a:t>
            </a:r>
          </a:p>
          <a:p>
            <a:pPr>
              <a:buFont typeface="Arial"/>
              <a:buChar char="•"/>
            </a:pPr>
            <a:r>
              <a:rPr lang="en-US" dirty="0" smtClean="0"/>
              <a:t>   Learning objectives </a:t>
            </a:r>
          </a:p>
          <a:p>
            <a:pPr>
              <a:buFont typeface="Arial"/>
              <a:buChar char="•"/>
            </a:pPr>
            <a:r>
              <a:rPr lang="en-US" dirty="0" smtClean="0"/>
              <a:t>   Large group discussion </a:t>
            </a:r>
          </a:p>
          <a:p>
            <a:pPr>
              <a:buFont typeface="Arial"/>
              <a:buChar char="•"/>
            </a:pPr>
            <a:r>
              <a:rPr lang="en-US" dirty="0" smtClean="0"/>
              <a:t>   Effects of domestic violence around the time of pregnancy </a:t>
            </a:r>
          </a:p>
          <a:p>
            <a:r>
              <a:rPr lang="en-US" dirty="0" smtClean="0"/>
              <a:t> </a:t>
            </a:r>
          </a:p>
          <a:p>
            <a:r>
              <a:rPr lang="en-US" b="1" dirty="0" smtClean="0"/>
              <a:t>Overview</a:t>
            </a:r>
          </a:p>
          <a:p>
            <a:r>
              <a:rPr lang="en-US" dirty="0" smtClean="0"/>
              <a:t>Improving </a:t>
            </a:r>
            <a:r>
              <a:rPr lang="en-US" dirty="0" err="1" smtClean="0"/>
              <a:t>perinatal</a:t>
            </a:r>
            <a:r>
              <a:rPr lang="en-US" dirty="0" smtClean="0"/>
              <a:t> and birth outcomes are core goals for many home visitation programs. This module makes the connection between pregnancy and domestic violence including associated risk behaviors around the time of pregnancy that are associated with poor birth outcomes, low birth weight, interference with breastfeeding, and postpartum depression. By beginning with a large group discussion to identify these connections, participants demonstrate what they already know about domestic violence and pregnancy through their work and life experiences. </a:t>
            </a:r>
          </a:p>
          <a:p>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Read the learning objectives aloud.</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51</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Activity Time: 15 minutes</a:t>
            </a:r>
          </a:p>
          <a:p>
            <a:endParaRPr lang="en-US" dirty="0" smtClean="0"/>
          </a:p>
          <a:p>
            <a:r>
              <a:rPr lang="en-US" b="1" dirty="0" smtClean="0"/>
              <a:t>Notes to Trainer:</a:t>
            </a:r>
            <a:r>
              <a:rPr lang="en-US" dirty="0" smtClean="0"/>
              <a:t> For this activity, you will need a flipchart and markers.</a:t>
            </a:r>
          </a:p>
          <a:p>
            <a:pPr>
              <a:buFont typeface="Arial"/>
              <a:buChar char="•"/>
            </a:pPr>
            <a:r>
              <a:rPr lang="en-US" dirty="0" smtClean="0"/>
              <a:t>   Ask participants to call out responses to the question “How does domestic violence impact women’s </a:t>
            </a:r>
            <a:r>
              <a:rPr lang="en-US" dirty="0" err="1" smtClean="0"/>
              <a:t>perinatal</a:t>
            </a:r>
            <a:r>
              <a:rPr lang="en-US" dirty="0" smtClean="0"/>
              <a:t> health and their birth outcomes?”</a:t>
            </a:r>
          </a:p>
          <a:p>
            <a:pPr>
              <a:buFont typeface="Arial"/>
              <a:buChar char="•"/>
            </a:pPr>
            <a:r>
              <a:rPr lang="en-US" dirty="0" smtClean="0"/>
              <a:t>   Repeat participants’ responses, clarify as needed and give hints about what is missing. For example, if depression has not been mentioned the facilitator could ask , “So let’s talk about how this might impact moms’ feelings or emotional health…” </a:t>
            </a:r>
          </a:p>
          <a:p>
            <a:pPr>
              <a:buFont typeface="Arial"/>
              <a:buChar char="•"/>
            </a:pPr>
            <a:r>
              <a:rPr lang="en-US" dirty="0" smtClean="0"/>
              <a:t>   If you are working with another trainer, one of you should be the note-taker. The note-taker records what the participants call out onto the flipchart and then tapes sheets when they are full around the room so the responses can be seen by the audience.</a:t>
            </a:r>
          </a:p>
          <a:p>
            <a:pPr>
              <a:buFont typeface="Arial"/>
              <a:buChar char="•"/>
            </a:pPr>
            <a:r>
              <a:rPr lang="en-US" dirty="0" smtClean="0"/>
              <a:t>   When the trainer feels that some of the key effects have been identified, move forward through the next slides in this module to review and highlight examples that were given, as well as anything that was missing. </a:t>
            </a: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52</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Inform participants that a majority of female homicides are women who were murdered by a current or former intimate partner.</a:t>
            </a:r>
          </a:p>
          <a:p>
            <a:endParaRPr lang="en-US" dirty="0" smtClean="0"/>
          </a:p>
          <a:p>
            <a:r>
              <a:rPr lang="en-US" dirty="0" smtClean="0"/>
              <a:t>Pregnancy-associated homicides were analyzed with a national dataset (1991-1999) from the Pregnancy Mortality Surveillance System at the Centers for Disease Control and Prevention for this study.</a:t>
            </a:r>
          </a:p>
          <a:p>
            <a:endParaRPr lang="en-US" dirty="0" smtClean="0"/>
          </a:p>
          <a:p>
            <a:r>
              <a:rPr lang="en-US" dirty="0" smtClean="0"/>
              <a:t>Pregnancy-associated injury deaths and homicides were defined as women who died during or within one year of pregnancy.</a:t>
            </a:r>
          </a:p>
          <a:p>
            <a:endParaRPr lang="en-US" dirty="0" smtClean="0"/>
          </a:p>
          <a:p>
            <a:r>
              <a:rPr lang="en-US" dirty="0" smtClean="0"/>
              <a:t>Of all pregnancy-associated injury deaths, motor vehicle accidents was the leading cause (44.1%) and homicide was the second leading cause (31.0%). The rest of the pregnancy-associated injury deaths were attributed to unintentional injuries (12.7%), suicides (10.3%), and other (2.0%).</a:t>
            </a:r>
          </a:p>
          <a:p>
            <a:endParaRPr lang="en-US" dirty="0" smtClean="0"/>
          </a:p>
          <a:p>
            <a:r>
              <a:rPr lang="en-US" dirty="0" smtClean="0"/>
              <a:t>Chang J, Berg CJ, Saltzman LE, Herndon J. Homicide: A Leading Cause of Injury Deaths Among Pregnancy and Postpartum Women in the United States, 1991-1999. American Journal of Public Health. 2005;95(3):471-477.</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Activity Time: 10 minutes</a:t>
            </a:r>
          </a:p>
          <a:p>
            <a:endParaRPr lang="en-US" dirty="0" smtClean="0"/>
          </a:p>
          <a:p>
            <a:pPr marL="232943" indent="-232943">
              <a:buFont typeface="+mj-lt"/>
              <a:buAutoNum type="arabicPeriod"/>
            </a:pPr>
            <a:r>
              <a:rPr lang="en-US" dirty="0" smtClean="0"/>
              <a:t>Ask participants to discuss this question for five minutes, breaking up into small groups, if feasible. Instruct groups to prepare a brief answer, consisting of two sentences. </a:t>
            </a:r>
          </a:p>
          <a:p>
            <a:pPr marL="232943" indent="-232943">
              <a:buFont typeface="+mj-lt"/>
              <a:buAutoNum type="arabicPeriod"/>
            </a:pPr>
            <a:endParaRPr lang="en-US" dirty="0" smtClean="0"/>
          </a:p>
          <a:p>
            <a:pPr marL="232943" indent="-232943">
              <a:buFont typeface="+mj-lt"/>
              <a:buAutoNum type="arabicPeriod"/>
            </a:pPr>
            <a:r>
              <a:rPr lang="en-US" dirty="0" smtClean="0"/>
              <a:t>Ask each group to share their answers.</a:t>
            </a:r>
          </a:p>
          <a:p>
            <a:pPr marL="232943" indent="-232943">
              <a:buFont typeface="+mj-lt"/>
              <a:buAutoNum type="arabicPeriod"/>
            </a:pPr>
            <a:endParaRPr lang="en-US" dirty="0" smtClean="0"/>
          </a:p>
          <a:p>
            <a:pPr marL="232943" indent="-232943">
              <a:buFont typeface="+mj-lt"/>
              <a:buAutoNum type="arabicPeriod"/>
            </a:pPr>
            <a:r>
              <a:rPr lang="en-US" dirty="0" smtClean="0"/>
              <a:t>Go to the next slide which describes how domestic violence is connected to the goals of many programs that provide home visitation services.</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Experiencing domestic violence around the time of pregnancy has been shown to be associated with substance abuse, mental health problems, and other risk behaviors that are associated with poor pregnancy outcomes.</a:t>
            </a:r>
          </a:p>
          <a:p>
            <a:endParaRPr lang="en-US" dirty="0" smtClean="0"/>
          </a:p>
          <a:p>
            <a:r>
              <a:rPr lang="en-US" dirty="0" err="1" smtClean="0"/>
              <a:t>Amaro</a:t>
            </a:r>
            <a:r>
              <a:rPr lang="en-US" dirty="0" smtClean="0"/>
              <a:t> H, Fried LE, Cabral H. Zuckerman B. Violence During Pregnancy and Substance Use. American Journal of Public Health. 1990;80(5):575-579.</a:t>
            </a:r>
          </a:p>
          <a:p>
            <a:endParaRPr lang="en-US" dirty="0" smtClean="0"/>
          </a:p>
          <a:p>
            <a:r>
              <a:rPr lang="en-US" dirty="0" smtClean="0"/>
              <a:t>Bailey BA, Daugherty RA. Intimate Partner Violence During Pregnancy: Incidence and Associated Health Problems in a Rural Population. Maternal and Child Health Journal. 2007;11(5):495-503.</a:t>
            </a:r>
          </a:p>
          <a:p>
            <a:endParaRPr lang="en-US" dirty="0" smtClean="0"/>
          </a:p>
          <a:p>
            <a:r>
              <a:rPr lang="en-US" dirty="0" smtClean="0"/>
              <a:t>Berenson AB, </a:t>
            </a:r>
            <a:r>
              <a:rPr lang="en-US" dirty="0" err="1" smtClean="0"/>
              <a:t>Wiemann</a:t>
            </a:r>
            <a:r>
              <a:rPr lang="en-US" dirty="0" smtClean="0"/>
              <a:t> CM, Wilkinson GS, Jones WA, Anderson GD. </a:t>
            </a:r>
            <a:r>
              <a:rPr lang="en-US" dirty="0" err="1" smtClean="0"/>
              <a:t>Perinatal</a:t>
            </a:r>
            <a:r>
              <a:rPr lang="en-US" dirty="0" smtClean="0"/>
              <a:t> Morbidity Associated with Violence Experienced by Pregnant Women. American Journal of Obstetrics and Gynecology. 1994;170:1760-1769.</a:t>
            </a:r>
          </a:p>
          <a:p>
            <a:endParaRPr lang="en-US" dirty="0" smtClean="0"/>
          </a:p>
          <a:p>
            <a:r>
              <a:rPr lang="en-US" dirty="0" smtClean="0"/>
              <a:t>Campbell JC, Poland ML, Waller JB, Ager J. Correlates of Battering During Pregnancy. Research in Nursing and Health. 1992;15:219-226.</a:t>
            </a:r>
          </a:p>
          <a:p>
            <a:endParaRPr lang="en-US" dirty="0" smtClean="0"/>
          </a:p>
          <a:p>
            <a:r>
              <a:rPr lang="en-US" dirty="0" smtClean="0"/>
              <a:t>Curry MA. The Interrelationships Between Abuse, Substance Use, and Psychosocial Stress During Pregnancy. JOGNN. 1998;27(6):692-699.</a:t>
            </a:r>
          </a:p>
          <a:p>
            <a:endParaRPr lang="en-US" dirty="0" smtClean="0"/>
          </a:p>
          <a:p>
            <a:r>
              <a:rPr lang="en-US" dirty="0" smtClean="0"/>
              <a:t>Martin SL, Beaumont JL, </a:t>
            </a:r>
            <a:r>
              <a:rPr lang="en-US" dirty="0" err="1" smtClean="0"/>
              <a:t>Kupper</a:t>
            </a:r>
            <a:r>
              <a:rPr lang="en-US" dirty="0" smtClean="0"/>
              <a:t> LL. Substance Use Before and During Pregnancy: Links to Intimate Partner Violence. American Journal of Drug and Alcohol Abuse. 2003;29:599-617.</a:t>
            </a:r>
          </a:p>
          <a:p>
            <a:endParaRPr lang="en-US" dirty="0" smtClean="0"/>
          </a:p>
          <a:p>
            <a:r>
              <a:rPr lang="en-US" dirty="0" smtClean="0"/>
              <a:t>Martin SL, </a:t>
            </a:r>
            <a:r>
              <a:rPr lang="en-US" dirty="0" err="1" smtClean="0"/>
              <a:t>Kilgallen</a:t>
            </a:r>
            <a:r>
              <a:rPr lang="en-US" dirty="0" smtClean="0"/>
              <a:t> B, Dee DL, Dawson S, Campbell JC. Women in Prenatal Care/Substance Abuse Treatment </a:t>
            </a:r>
            <a:r>
              <a:rPr lang="en-US" dirty="0" err="1" smtClean="0"/>
              <a:t>Programme</a:t>
            </a:r>
            <a:r>
              <a:rPr lang="en-US" dirty="0" smtClean="0"/>
              <a:t>: Links between Domestic Violence and Mental Health. Journal of Maternal and Child Health. 1998;2:85-94.</a:t>
            </a:r>
          </a:p>
          <a:p>
            <a:endParaRPr lang="en-US" dirty="0" smtClean="0"/>
          </a:p>
          <a:p>
            <a:r>
              <a:rPr lang="en-US" dirty="0" smtClean="0"/>
              <a:t>McFarlane J, Parker B. </a:t>
            </a:r>
            <a:r>
              <a:rPr lang="en-US" dirty="0" err="1" smtClean="0"/>
              <a:t>Soeken</a:t>
            </a:r>
            <a:r>
              <a:rPr lang="en-US" dirty="0" smtClean="0"/>
              <a:t> K. Physical Abuse, Smoking and Substance Abuse During Pregnancy: Prevalence, Interrelationships and Effects on Birth Weight. Journal of Obstetrics, Gynecology and Neonatal Nursing. 1996;25:313-20.</a:t>
            </a:r>
          </a:p>
          <a:p>
            <a:endParaRPr lang="en-US" dirty="0" smtClean="0"/>
          </a:p>
          <a:p>
            <a:r>
              <a:rPr lang="en-US" dirty="0" smtClean="0"/>
              <a:t>Perham-Hester KA, </a:t>
            </a:r>
            <a:r>
              <a:rPr lang="en-US" dirty="0" err="1" smtClean="0"/>
              <a:t>Gessner</a:t>
            </a:r>
            <a:r>
              <a:rPr lang="en-US" dirty="0" smtClean="0"/>
              <a:t> BD. Correlates of Drinking During the Third Trimester of Pregnancy in Alaska. Maternal and Child Health Journal. 1997;1(3): 165-172.</a:t>
            </a:r>
          </a:p>
        </p:txBody>
      </p:sp>
      <p:sp>
        <p:nvSpPr>
          <p:cNvPr id="4" name="Slide Number Placeholder 3"/>
          <p:cNvSpPr>
            <a:spLocks noGrp="1"/>
          </p:cNvSpPr>
          <p:nvPr>
            <p:ph type="sldNum" sz="quarter" idx="10"/>
          </p:nvPr>
        </p:nvSpPr>
        <p:spPr/>
        <p:txBody>
          <a:bodyPr/>
          <a:lstStyle/>
          <a:p>
            <a:fld id="{27A5BC6A-EEF4-E244-B83E-6968E23E9FB3}" type="slidenum">
              <a:rPr lang="en-US" smtClean="0"/>
              <a:pPr/>
              <a:t>54</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retrospective study by Bullock et al. (2001), rural postpartum women (</a:t>
            </a:r>
            <a:r>
              <a:rPr lang="en-US" dirty="0" err="1" smtClean="0"/>
              <a:t>n</a:t>
            </a:r>
            <a:r>
              <a:rPr lang="en-US" dirty="0" smtClean="0"/>
              <a:t>=293) were interviewed during their hospital stay about their tobacco use and experiences with DV. DV was measured with the Abuse Assessment Screen which includes questions on physical, sexual, and emotional abuse within the past year and since pregnancy. The rate of smoking among abused women during pregnancy is in agreement with other</a:t>
            </a:r>
            <a:r>
              <a:rPr lang="en-US" b="1" dirty="0" smtClean="0"/>
              <a:t> prospective studies </a:t>
            </a:r>
            <a:r>
              <a:rPr lang="en-US" dirty="0" smtClean="0"/>
              <a:t>that found between </a:t>
            </a:r>
            <a:r>
              <a:rPr lang="en-US" b="1" dirty="0" smtClean="0"/>
              <a:t>44% and 60% </a:t>
            </a:r>
            <a:r>
              <a:rPr lang="en-US" dirty="0" smtClean="0"/>
              <a:t>of abused women continue to smoke during pregnancy.</a:t>
            </a:r>
          </a:p>
          <a:p>
            <a:endParaRPr lang="en-US" dirty="0" smtClean="0"/>
          </a:p>
          <a:p>
            <a:r>
              <a:rPr lang="en-US" dirty="0" smtClean="0"/>
              <a:t>Bullock LFC, Mears JLC, Woodcock C, Record R. Retrospective Study of the Association of Stress and Smoking During Pregnancy in Rural Women. Addictive Behaviors. 2001;26:405-413.</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55</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study:</a:t>
            </a:r>
          </a:p>
          <a:p>
            <a:endParaRPr lang="en-US" dirty="0" smtClean="0"/>
          </a:p>
          <a:p>
            <a:pPr>
              <a:buFont typeface="Arial"/>
              <a:buChar char="•"/>
            </a:pPr>
            <a:r>
              <a:rPr lang="en-US" dirty="0" smtClean="0"/>
              <a:t>   Women were significantly more likely than men to experience physical or sexual abuse and abuse of power and control by an intimate partner compared to men.</a:t>
            </a:r>
          </a:p>
          <a:p>
            <a:pPr>
              <a:buFont typeface="Arial"/>
              <a:buChar char="•"/>
            </a:pPr>
            <a:endParaRPr lang="en-US" dirty="0" smtClean="0"/>
          </a:p>
          <a:p>
            <a:pPr>
              <a:buFont typeface="Arial"/>
              <a:buChar char="•"/>
            </a:pPr>
            <a:r>
              <a:rPr lang="en-US" dirty="0" smtClean="0"/>
              <a:t>   Both physical and psychological abuse by an intimate partner were associated with significant physical and mental health problems for male and female victims.</a:t>
            </a:r>
          </a:p>
          <a:p>
            <a:endParaRPr lang="en-US" dirty="0" smtClean="0"/>
          </a:p>
          <a:p>
            <a:r>
              <a:rPr lang="en-US" dirty="0" smtClean="0"/>
              <a:t>Coker AL, Smith PH, Thompson MP, </a:t>
            </a:r>
            <a:r>
              <a:rPr lang="en-US" dirty="0" err="1" smtClean="0"/>
              <a:t>McKeown</a:t>
            </a:r>
            <a:r>
              <a:rPr lang="en-US" dirty="0" smtClean="0"/>
              <a:t> RE, </a:t>
            </a:r>
            <a:r>
              <a:rPr lang="en-US" dirty="0" err="1" smtClean="0"/>
              <a:t>Bethea</a:t>
            </a:r>
            <a:r>
              <a:rPr lang="en-US" dirty="0" smtClean="0"/>
              <a:t> L, Davis KE. Social Support Protects Against the Negative Effects of Partner Violence on Mental Health. Journal of Women’s Health &amp; Gender-Based Medicine. 2002;11(5):465-476.</a:t>
            </a:r>
          </a:p>
          <a:p>
            <a:endParaRPr lang="en-US" dirty="0" smtClean="0"/>
          </a:p>
        </p:txBody>
      </p:sp>
      <p:sp>
        <p:nvSpPr>
          <p:cNvPr id="4" name="Slide Number Placeholder 3"/>
          <p:cNvSpPr>
            <a:spLocks noGrp="1"/>
          </p:cNvSpPr>
          <p:nvPr>
            <p:ph type="sldNum" sz="quarter" idx="10"/>
          </p:nvPr>
        </p:nvSpPr>
        <p:spPr/>
        <p:txBody>
          <a:bodyPr/>
          <a:lstStyle/>
          <a:p>
            <a:fld id="{27A5BC6A-EEF4-E244-B83E-6968E23E9FB3}" type="slidenum">
              <a:rPr lang="en-US" smtClean="0"/>
              <a:pPr/>
              <a:t>56</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Numerous studies have documented the impact of domestic violence on pregnancy. An overview of the effects of domestic violence on women’s reproductive health and pregnancy can be found in a review study by </a:t>
            </a:r>
            <a:r>
              <a:rPr lang="en-US" dirty="0" err="1" smtClean="0"/>
              <a:t>Sarkar</a:t>
            </a:r>
            <a:r>
              <a:rPr lang="en-US" dirty="0" smtClean="0"/>
              <a:t> (2008). </a:t>
            </a:r>
          </a:p>
          <a:p>
            <a:endParaRPr lang="en-US" dirty="0" smtClean="0"/>
          </a:p>
          <a:p>
            <a:r>
              <a:rPr lang="en-US" dirty="0" err="1" smtClean="0"/>
              <a:t>Lipsky</a:t>
            </a:r>
            <a:r>
              <a:rPr lang="en-US" dirty="0" smtClean="0"/>
              <a:t> S, Holt VL, </a:t>
            </a:r>
            <a:r>
              <a:rPr lang="en-US" dirty="0" err="1" smtClean="0"/>
              <a:t>Esterling</a:t>
            </a:r>
            <a:r>
              <a:rPr lang="en-US" dirty="0" smtClean="0"/>
              <a:t> TR, </a:t>
            </a:r>
            <a:r>
              <a:rPr lang="en-US" dirty="0" err="1" smtClean="0"/>
              <a:t>Critchlow</a:t>
            </a:r>
            <a:r>
              <a:rPr lang="en-US" dirty="0" smtClean="0"/>
              <a:t> C. Police-Reported Intimate Partner Violence During Pregnancy and Risk of Antenatal Hospitalization. Maternal and Child Health Journal. 2009;8(2):55-63.  </a:t>
            </a:r>
          </a:p>
          <a:p>
            <a:endParaRPr lang="en-US" dirty="0" smtClean="0"/>
          </a:p>
          <a:p>
            <a:r>
              <a:rPr lang="en-US" dirty="0" err="1" smtClean="0"/>
              <a:t>Moraes</a:t>
            </a:r>
            <a:r>
              <a:rPr lang="en-US" dirty="0" smtClean="0"/>
              <a:t> CL, </a:t>
            </a:r>
            <a:r>
              <a:rPr lang="en-US" dirty="0" err="1" smtClean="0"/>
              <a:t>Amorim</a:t>
            </a:r>
            <a:r>
              <a:rPr lang="en-US" dirty="0" smtClean="0"/>
              <a:t> AR, </a:t>
            </a:r>
            <a:r>
              <a:rPr lang="en-US" dirty="0" err="1" smtClean="0"/>
              <a:t>Reichenheim</a:t>
            </a:r>
            <a:r>
              <a:rPr lang="en-US" dirty="0" smtClean="0"/>
              <a:t> ME. Gestational Weight Gain Differentials in the Presence of Intimate Partner Violence. International Journal of </a:t>
            </a:r>
            <a:r>
              <a:rPr lang="en-US" dirty="0" err="1" smtClean="0"/>
              <a:t>Gynaecology</a:t>
            </a:r>
            <a:r>
              <a:rPr lang="en-US" dirty="0" smtClean="0"/>
              <a:t> and Obstetrics. 2006;95:254-260. </a:t>
            </a:r>
          </a:p>
          <a:p>
            <a:endParaRPr lang="en-US" dirty="0" smtClean="0"/>
          </a:p>
          <a:p>
            <a:r>
              <a:rPr lang="en-US" dirty="0" smtClean="0"/>
              <a:t>Silverman JG, Decker MR, Reed E, Raj A. Intimate Partner Violence Victimization Prior to and During Pregnancy Among Women Residing in 26 U.S. States: Associations with Maternal and Neonatal Health. American Journal of Obstetrics and Gynecology. 2006;195:140-148.</a:t>
            </a:r>
          </a:p>
          <a:p>
            <a:endParaRPr lang="en-US" dirty="0" smtClean="0"/>
          </a:p>
          <a:p>
            <a:r>
              <a:rPr lang="en-US" dirty="0" err="1" smtClean="0"/>
              <a:t>Sarkar</a:t>
            </a:r>
            <a:r>
              <a:rPr lang="en-US" dirty="0" smtClean="0"/>
              <a:t> NN. The Impact of Intimate Partner Violence on Women’s Reproductive Health and Pregnancy Outcome. Journal of Obstetrics and </a:t>
            </a:r>
            <a:r>
              <a:rPr lang="en-US" dirty="0" err="1" smtClean="0"/>
              <a:t>Gynaecology</a:t>
            </a:r>
            <a:r>
              <a:rPr lang="en-US" dirty="0" smtClean="0"/>
              <a:t>. 2008;28(3):266-271.</a:t>
            </a:r>
          </a:p>
          <a:p>
            <a:endParaRPr lang="en-US" dirty="0" smtClean="0"/>
          </a:p>
          <a:p>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57</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study analyzed data from 26 U.S. states that participated in the 2000-2003 Pregnancy Risk Assessment Monitoring System (PRAMS). </a:t>
            </a:r>
          </a:p>
          <a:p>
            <a:endParaRPr lang="en-US" dirty="0" smtClean="0"/>
          </a:p>
          <a:p>
            <a:r>
              <a:rPr lang="en-US" dirty="0" smtClean="0"/>
              <a:t>Domestic violence (DV) was measured by two questions as follows:</a:t>
            </a:r>
          </a:p>
          <a:p>
            <a:endParaRPr lang="en-US" dirty="0" smtClean="0"/>
          </a:p>
          <a:p>
            <a:pPr>
              <a:buFont typeface="Arial"/>
              <a:buChar char="•"/>
            </a:pPr>
            <a:r>
              <a:rPr lang="en-US" dirty="0" smtClean="0"/>
              <a:t>   “During the 12 months before you got pregnant, did your husband or partner push, hit, slap, kick, choke or physically hurt you in any other way?”</a:t>
            </a:r>
          </a:p>
          <a:p>
            <a:pPr>
              <a:buFont typeface="Arial"/>
              <a:buChar char="•"/>
            </a:pPr>
            <a:endParaRPr lang="en-US" dirty="0" smtClean="0"/>
          </a:p>
          <a:p>
            <a:pPr>
              <a:buFont typeface="Arial"/>
              <a:buChar char="•"/>
            </a:pPr>
            <a:r>
              <a:rPr lang="en-US" dirty="0" smtClean="0"/>
              <a:t>   “During your most recent pregnancy, did your husband or partner push, hit, slap, kick, choke, or physically hurt you in any other way?”</a:t>
            </a:r>
          </a:p>
          <a:p>
            <a:endParaRPr lang="en-US" dirty="0" smtClean="0"/>
          </a:p>
          <a:p>
            <a:r>
              <a:rPr lang="en-US" dirty="0" smtClean="0"/>
              <a:t>Women who reported DV in the year prior to pregnancy but not during pregnancy, women who reported DV during pregnancy but not in the year prior to pregnancy, and women who reported DV during the year prior to pregnancy and during pregnancy were significantly less likely to breastfeed their infants.</a:t>
            </a:r>
          </a:p>
          <a:p>
            <a:r>
              <a:rPr lang="en-US" dirty="0" smtClean="0"/>
              <a:t> </a:t>
            </a:r>
          </a:p>
          <a:p>
            <a:r>
              <a:rPr lang="en-US" dirty="0" smtClean="0"/>
              <a:t>Silverman JG, Decker MR, Reed E, Raj A. Intimate Partner Violence Victimization Prior to and During Pregnancy Among Women Residing in 26 U.S. States: Associations with Maternal and Neonatal Health. American Journal of Obstetrics and Gynecology. 2006;195:140-148.</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58</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data is from the Alaska Pregnancy Risk Assessment Monitoring System (PRAMS). Women completed a survey within a few months after delivery and were then contacted again approximately two years later. </a:t>
            </a:r>
          </a:p>
          <a:p>
            <a:endParaRPr lang="en-US" dirty="0" smtClean="0"/>
          </a:p>
          <a:p>
            <a:r>
              <a:rPr lang="en-US" dirty="0" err="1" smtClean="0"/>
              <a:t>Blabey</a:t>
            </a:r>
            <a:r>
              <a:rPr lang="en-US" dirty="0" smtClean="0"/>
              <a:t> MH, Locke ER, Goldsmith YW, Perham-Hester KA. Experience of a Controlling or Threatening Partner Among Mothers with Persistent Symptoms of Depression American Journal of Obstetrics &amp; Gynecology. 2009;201:173.e1-9.</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59</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60</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a:t>
            </a:r>
            <a:r>
              <a:rPr lang="en-US" dirty="0" smtClean="0"/>
              <a:t> Home visitors can reintroduce the card with a focus on this panel like this: “You might remember this card I showed you before? I want to talk about this panel today because we are going to be talking about depression and it helps connect some of the ways people cope when they are in stressful relationships…”</a:t>
            </a:r>
          </a:p>
          <a:p>
            <a:endParaRPr lang="en-US" dirty="0" smtClean="0"/>
          </a:p>
          <a:p>
            <a:r>
              <a:rPr lang="en-US" dirty="0" smtClean="0"/>
              <a:t>It is important to note that this card can be used in conjunction with substance abuse, depression and tobacco cessation assessment tools.</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61</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Module Time: 65 minutes</a:t>
            </a:r>
          </a:p>
          <a:p>
            <a:r>
              <a:rPr lang="en-US" dirty="0" smtClean="0"/>
              <a:t> </a:t>
            </a:r>
          </a:p>
          <a:p>
            <a:r>
              <a:rPr lang="en-US" b="1" dirty="0" smtClean="0"/>
              <a:t>Training Outline </a:t>
            </a:r>
          </a:p>
          <a:p>
            <a:pPr>
              <a:buFont typeface="Arial"/>
              <a:buChar char="•"/>
            </a:pPr>
            <a:r>
              <a:rPr lang="en-US" dirty="0" smtClean="0"/>
              <a:t>   Learning objectives </a:t>
            </a:r>
          </a:p>
          <a:p>
            <a:pPr>
              <a:buFont typeface="Arial"/>
              <a:buChar char="•"/>
            </a:pPr>
            <a:r>
              <a:rPr lang="en-US" dirty="0" smtClean="0"/>
              <a:t>   Definitions, statistics, and examples of reproductive coercion </a:t>
            </a:r>
          </a:p>
          <a:p>
            <a:pPr>
              <a:buFont typeface="Arial"/>
              <a:buChar char="•"/>
            </a:pPr>
            <a:r>
              <a:rPr lang="en-US" dirty="0" smtClean="0"/>
              <a:t>   Group discussion: birth control sabotage </a:t>
            </a:r>
          </a:p>
          <a:p>
            <a:pPr>
              <a:buFont typeface="Arial"/>
              <a:buChar char="•"/>
            </a:pPr>
            <a:r>
              <a:rPr lang="en-US" dirty="0" smtClean="0"/>
              <a:t>   Assessment for reproductive coercion and responding to disclosures </a:t>
            </a:r>
          </a:p>
          <a:p>
            <a:pPr>
              <a:buFont typeface="Arial"/>
              <a:buChar char="•"/>
            </a:pPr>
            <a:r>
              <a:rPr lang="en-US" dirty="0" smtClean="0"/>
              <a:t>   Role play (slide)</a:t>
            </a:r>
          </a:p>
          <a:p>
            <a:endParaRPr lang="en-US" dirty="0" smtClean="0"/>
          </a:p>
          <a:p>
            <a:r>
              <a:rPr lang="en-US" b="1" dirty="0" smtClean="0"/>
              <a:t>Overview </a:t>
            </a:r>
          </a:p>
          <a:p>
            <a:r>
              <a:rPr lang="en-US" dirty="0" smtClean="0"/>
              <a:t>As we have learned more about different forms of abusive and controlling behaviors that are used by partners to maintain power and control in a relationship, patterns of behaviors that affect women’s reproductive health have been identified. These behaviors, which are referred to as reproductive coercion, include forced sex, birth control sabotage, pregnancy pressure, and condom manipulation. Using a skills-based approach, this module includes assessment questions, scripting, and information about birth control options that may be less visible and more effective for clients whose partners are interfering with their birth control.</a:t>
            </a:r>
          </a:p>
          <a:p>
            <a:r>
              <a:rPr lang="en-US" dirty="0" smtClean="0"/>
              <a:t>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62</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Read the learning objectives aloud.  </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Notes to Trainer: </a:t>
            </a:r>
            <a:r>
              <a:rPr lang="en-US" dirty="0" smtClean="0"/>
              <a:t>These are common goals among many home visitation programs. There is an extensive body of research that has shown how domestic violence is connected to each of these outcomes. These connections will be described in this training.</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video is from the Reproductive Health Curriculum—gives a great overview of reproductive coercion and is a good “intro” for this section.</a:t>
            </a:r>
          </a:p>
        </p:txBody>
      </p:sp>
      <p:sp>
        <p:nvSpPr>
          <p:cNvPr id="4" name="Slide Number Placeholder 3"/>
          <p:cNvSpPr>
            <a:spLocks noGrp="1"/>
          </p:cNvSpPr>
          <p:nvPr>
            <p:ph type="sldNum" sz="quarter" idx="10"/>
          </p:nvPr>
        </p:nvSpPr>
        <p:spPr/>
        <p:txBody>
          <a:bodyPr/>
          <a:lstStyle/>
          <a:p>
            <a:fld id="{27A5BC6A-EEF4-E244-B83E-6968E23E9FB3}" type="slidenum">
              <a:rPr lang="en-US" smtClean="0"/>
              <a:pPr/>
              <a:t>64</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Sarkar</a:t>
            </a:r>
            <a:r>
              <a:rPr lang="en-US" dirty="0" smtClean="0"/>
              <a:t> conducted a literature review of publications from 2002 through 2008 on the impact of domestic violence on women’s reproductive health and pregnancy outcomes. </a:t>
            </a:r>
          </a:p>
          <a:p>
            <a:endParaRPr lang="en-US" dirty="0" smtClean="0"/>
          </a:p>
          <a:p>
            <a:r>
              <a:rPr lang="en-US" dirty="0" smtClean="0"/>
              <a:t>In a study by Goodwin et al (2000), women who had unintended pregnancies were 2.5 times more likely to experience physical abuse compared to women whose pregnancies were intended.</a:t>
            </a:r>
          </a:p>
          <a:p>
            <a:endParaRPr lang="en-US" dirty="0" smtClean="0"/>
          </a:p>
          <a:p>
            <a:r>
              <a:rPr lang="en-US" dirty="0" smtClean="0"/>
              <a:t>Goodwin MM, </a:t>
            </a:r>
            <a:r>
              <a:rPr lang="en-US" dirty="0" err="1" smtClean="0"/>
              <a:t>Gazmararian</a:t>
            </a:r>
            <a:r>
              <a:rPr lang="en-US" dirty="0" smtClean="0"/>
              <a:t> JA, Johnson CH, et al. Pregnancy </a:t>
            </a:r>
            <a:r>
              <a:rPr lang="en-US" dirty="0" err="1" smtClean="0"/>
              <a:t>Intendedness</a:t>
            </a:r>
            <a:r>
              <a:rPr lang="en-US" dirty="0" smtClean="0"/>
              <a:t> and physical abuse around the time of pregnancy: Findings form the pregnancy risk assessment monitoring system, 1996-1997. PRAMS Working Group. Pregnancy Risk Assessment Monitoring System. Maternal and Child Health Journal. 2000;4(2):85-92.</a:t>
            </a:r>
          </a:p>
          <a:p>
            <a:endParaRPr lang="en-US" dirty="0" smtClean="0"/>
          </a:p>
          <a:p>
            <a:r>
              <a:rPr lang="en-US" dirty="0" err="1" smtClean="0"/>
              <a:t>Sarkar</a:t>
            </a:r>
            <a:r>
              <a:rPr lang="en-US" dirty="0" smtClean="0"/>
              <a:t> NN. The Impact of Intimate Partner Violence on Women’s Reproductive Health and Pregnancy Outcome. Journal of Obstetrics and </a:t>
            </a:r>
            <a:r>
              <a:rPr lang="en-US" dirty="0" err="1" smtClean="0"/>
              <a:t>Gynaecology</a:t>
            </a:r>
            <a:r>
              <a:rPr lang="en-US" dirty="0" smtClean="0"/>
              <a:t>. 2008;28(3):266-271.</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66</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study with teenage mothers (ages 12-18) who were recruited from a labor and delivery unit at a university hospital, physical abuse by an intimate partner was defined as being hit, slapped, kicked, or physically hurt enough to cause bleeding or having been hit during an argument or while her partner was drunk or high. </a:t>
            </a:r>
          </a:p>
          <a:p>
            <a:endParaRPr lang="en-US" dirty="0" smtClean="0"/>
          </a:p>
          <a:p>
            <a:r>
              <a:rPr lang="en-US" dirty="0" smtClean="0"/>
              <a:t>The odds of repeat pregnancy was 1.9 times higher among teen mothers who were physically abused by their partner within three months of delivery compared to non-abused teen mothers. </a:t>
            </a:r>
          </a:p>
          <a:p>
            <a:endParaRPr lang="en-US" dirty="0" smtClean="0"/>
          </a:p>
          <a:p>
            <a:r>
              <a:rPr lang="en-US" dirty="0" err="1" smtClean="0"/>
              <a:t>Raneri</a:t>
            </a:r>
            <a:r>
              <a:rPr lang="en-US" dirty="0" smtClean="0"/>
              <a:t> LG, </a:t>
            </a:r>
            <a:r>
              <a:rPr lang="en-US" dirty="0" err="1" smtClean="0"/>
              <a:t>Wiemann</a:t>
            </a:r>
            <a:r>
              <a:rPr lang="en-US" dirty="0" smtClean="0"/>
              <a:t> CM. Social Ecological Predictors of Repeat Adolescent Pregnancy. Perspectives on Sexual and Reproductive Health. 2007;39(1):39-47.</a:t>
            </a:r>
          </a:p>
          <a:p>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quotation is from a qualitative study by Miller et al. (2007) on male pregnancy-promoting behaviors and adolescent partner violence. The teen girl was parenting a baby from a different relationship and the abusive relationship started shortly after she broke up with her son’s father. She went to a teen clinic and started Depo-Provera injections without her new partner’s knowledge.</a:t>
            </a:r>
          </a:p>
          <a:p>
            <a:endParaRPr lang="en-US" dirty="0" smtClean="0"/>
          </a:p>
          <a:p>
            <a:r>
              <a:rPr lang="en-US" dirty="0" smtClean="0"/>
              <a:t>Miller E, Decker MR, Reed E, Raj A, Hathaway JE, Silverman JG. Male Partner Pregnancy-Promoting Behaviors and Adolescent Partner Violence: Findings From a Qualitative Study with Adolescent Females. Ambulatory Pediatrics. 2007;7(5):360-366.</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68</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dirty="0" smtClean="0"/>
              <a:t>Decker MR, Silverman JG, Raj A. Dating Violence and Sexually Transmitted Disease/HIV Testing and Diagnosis among Adolescent Females. Pediatrics. 2005;116(2):e272-276.</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69</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quotation is from a qualitative study by Miller et al. (2007) on male pregnancy-promoting behaviors and adolescent partner violence. The teen girl was parenting a baby from a different relationship and the abusive relationship started shortly after she broke up with her son’s father. She went to a teen clinic and started Depo-Provera injections without her new partner’s knowledge.</a:t>
            </a:r>
          </a:p>
          <a:p>
            <a:endParaRPr lang="en-US" dirty="0" smtClean="0"/>
          </a:p>
          <a:p>
            <a:r>
              <a:rPr lang="en-US" dirty="0" smtClean="0"/>
              <a:t>Miller E, Decker MR, Reed E, Raj A, Hathaway JE, Silverman JG. Male Partner Pregnancy-Promoting Behaviors and Adolescent Partner Violence: Findings From a Qualitative Study with Adolescent Females. Ambulatory Pediatrics. 2007;7(5):360-366.</a:t>
            </a:r>
          </a:p>
          <a:p>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70</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Activity Time: 3-5 minutes</a:t>
            </a:r>
          </a:p>
          <a:p>
            <a:endParaRPr lang="en-US" b="1" dirty="0" smtClean="0"/>
          </a:p>
          <a:p>
            <a:pPr marL="232943" indent="-232943">
              <a:buFont typeface="+mj-lt"/>
              <a:buAutoNum type="arabicPeriod"/>
            </a:pPr>
            <a:r>
              <a:rPr lang="en-US" dirty="0" smtClean="0"/>
              <a:t>Ask participants to give some examples of birth control sabotage.  </a:t>
            </a:r>
          </a:p>
          <a:p>
            <a:pPr marL="232943" indent="-232943">
              <a:buFont typeface="+mj-lt"/>
              <a:buAutoNum type="arabicPeriod"/>
            </a:pPr>
            <a:endParaRPr lang="en-US" dirty="0" smtClean="0"/>
          </a:p>
          <a:p>
            <a:pPr marL="232943" indent="-232943">
              <a:buFont typeface="+mj-lt"/>
              <a:buAutoNum type="arabicPeriod"/>
            </a:pPr>
            <a:r>
              <a:rPr lang="en-US" dirty="0" smtClean="0"/>
              <a:t>Proceed to the next slide which provides examples of birth control sabotage and highlight any examples that were not identified by participants. </a:t>
            </a: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71</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Qualitative and quantitative research have shown an association between birth control sabotage and domestic violence.</a:t>
            </a:r>
          </a:p>
          <a:p>
            <a:endParaRPr lang="en-US" dirty="0" smtClean="0"/>
          </a:p>
          <a:p>
            <a:r>
              <a:rPr lang="en-US" dirty="0" err="1" smtClean="0"/>
              <a:t>Fanslow</a:t>
            </a:r>
            <a:r>
              <a:rPr lang="en-US" dirty="0" smtClean="0"/>
              <a:t> et al. (2008) conducted interviews with a random sample of 2,790 women who had ever had sexual intercourse. Women who had ever experienced domestic violence were more likely to have had partners who refused to use condoms or prevented women from using contraception compared to women who had not experienced domestic violence (5.4% vs. 1.3%). </a:t>
            </a:r>
          </a:p>
          <a:p>
            <a:endParaRPr lang="en-US" dirty="0" smtClean="0"/>
          </a:p>
          <a:p>
            <a:r>
              <a:rPr lang="en-US" dirty="0" smtClean="0"/>
              <a:t>Miller et al (2007) conducted interviews with 53 sexually active adolescent females. One-quarter (26%) of participants reported that their abusive male partners were actively trying to get them pregnant. Common tactics used by abusive male partners included:</a:t>
            </a:r>
          </a:p>
          <a:p>
            <a:pPr>
              <a:buFont typeface="Arial"/>
              <a:buChar char="•"/>
            </a:pPr>
            <a:r>
              <a:rPr lang="en-US" dirty="0" smtClean="0"/>
              <a:t>   Manipulating condom use</a:t>
            </a:r>
          </a:p>
          <a:p>
            <a:pPr>
              <a:buFont typeface="Arial"/>
              <a:buChar char="•"/>
            </a:pPr>
            <a:r>
              <a:rPr lang="en-US" dirty="0" smtClean="0"/>
              <a:t>   Sabotaging birth control use</a:t>
            </a:r>
          </a:p>
          <a:p>
            <a:pPr>
              <a:buFont typeface="Arial"/>
              <a:buChar char="•"/>
            </a:pPr>
            <a:r>
              <a:rPr lang="en-US" dirty="0" smtClean="0"/>
              <a:t>   Making explicit statements about wanting her to become pregnant	</a:t>
            </a:r>
          </a:p>
          <a:p>
            <a:endParaRPr lang="en-US" dirty="0" smtClean="0"/>
          </a:p>
          <a:p>
            <a:r>
              <a:rPr lang="en-US" dirty="0" smtClean="0"/>
              <a:t>Campbell J, Pugh LD, Campbell D, </a:t>
            </a:r>
            <a:r>
              <a:rPr lang="en-US" dirty="0" err="1" smtClean="0"/>
              <a:t>Visscher</a:t>
            </a:r>
            <a:r>
              <a:rPr lang="en-US" dirty="0" smtClean="0"/>
              <a:t> M. The Influence of Abuse on Pregnancy Intention. Women’s Health Issues. 1995;5:214-223.</a:t>
            </a:r>
          </a:p>
          <a:p>
            <a:endParaRPr lang="en-US" dirty="0" smtClean="0"/>
          </a:p>
          <a:p>
            <a:r>
              <a:rPr lang="en-US" dirty="0" err="1" smtClean="0"/>
              <a:t>Coggins</a:t>
            </a:r>
            <a:r>
              <a:rPr lang="en-US" dirty="0" smtClean="0"/>
              <a:t> M, Bullock LF. The Wavering Line in the Sand: the Effects of Domestic Violence and Sexual Coercion. Issues in Mental Health Nursing. 2003:24(6-7):723-738.</a:t>
            </a:r>
          </a:p>
          <a:p>
            <a:endParaRPr lang="en-US" dirty="0" smtClean="0"/>
          </a:p>
          <a:p>
            <a:r>
              <a:rPr lang="en-US" dirty="0" err="1" smtClean="0"/>
              <a:t>Fanslow</a:t>
            </a:r>
            <a:r>
              <a:rPr lang="en-US" dirty="0" smtClean="0"/>
              <a:t> J, Whitehead A, Silva M, Robinson E. Contraceptive Use and Associations with Intimate Partner Among a Population-based Sample of New Zealand Women. Australian &amp; New Zealand Journal of Obstetrics &amp; </a:t>
            </a:r>
            <a:r>
              <a:rPr lang="en-US" dirty="0" err="1" smtClean="0"/>
              <a:t>Gynaecology</a:t>
            </a:r>
            <a:r>
              <a:rPr lang="en-US" dirty="0" smtClean="0"/>
              <a:t>. 2008;48(1):83-89.</a:t>
            </a:r>
          </a:p>
          <a:p>
            <a:endParaRPr lang="en-US" dirty="0" smtClean="0"/>
          </a:p>
          <a:p>
            <a:r>
              <a:rPr lang="en-US" dirty="0" smtClean="0"/>
              <a:t>Lang DL, Salazar LF, </a:t>
            </a:r>
            <a:r>
              <a:rPr lang="en-US" dirty="0" err="1" smtClean="0"/>
              <a:t>Wingood</a:t>
            </a:r>
            <a:r>
              <a:rPr lang="en-US" dirty="0" smtClean="0"/>
              <a:t> GM, </a:t>
            </a:r>
            <a:r>
              <a:rPr lang="en-US" dirty="0" err="1" smtClean="0"/>
              <a:t>DiClemente</a:t>
            </a:r>
            <a:r>
              <a:rPr lang="en-US" dirty="0" smtClean="0"/>
              <a:t> RJ, Mikhail I. Associations Between Recent Gender-based Violence and Pregnancy, Sexually Transmitted Infections, Condom Use Practices, and Negotiation of Sexual Practices Among HIV-Positive Women. Journal of Acquired Immune Deficiency Syndromes. 2007;46(2):216-221.</a:t>
            </a:r>
          </a:p>
          <a:p>
            <a:endParaRPr lang="en-US" dirty="0" smtClean="0"/>
          </a:p>
          <a:p>
            <a:r>
              <a:rPr lang="en-US" dirty="0" smtClean="0"/>
              <a:t>Miller E, Decker MR, Reed E, Raj A, Hathaway JE, Silverman JG. Male Partner Pregnancy-Promoting Behaviors and Adolescent Partner Violence: Findings From a Qualitative Study with Adolescent Females. Ambulatory Pediatrics. 2007;7(5):360-366.</a:t>
            </a:r>
          </a:p>
          <a:p>
            <a:endParaRPr lang="en-US" dirty="0" smtClean="0"/>
          </a:p>
          <a:p>
            <a:r>
              <a:rPr lang="en-US" dirty="0" err="1" smtClean="0"/>
              <a:t>Wingood</a:t>
            </a:r>
            <a:r>
              <a:rPr lang="en-US" dirty="0" smtClean="0"/>
              <a:t> GM, </a:t>
            </a:r>
            <a:r>
              <a:rPr lang="en-US" dirty="0" err="1" smtClean="0"/>
              <a:t>DiClemente</a:t>
            </a:r>
            <a:r>
              <a:rPr lang="en-US" dirty="0" smtClean="0"/>
              <a:t> R. The effects of an Abusive Primary Partner on the Condom Use and Sexual Negotiation Practices of African-American Women. Journal of Public Health. 1997;87:1016-1018.</a:t>
            </a:r>
          </a:p>
          <a:p>
            <a:endParaRPr lang="en-US" dirty="0" smtClean="0"/>
          </a:p>
          <a:p>
            <a:endParaRPr lang="en-US" dirty="0" smtClean="0"/>
          </a:p>
          <a:p>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72</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study by Raphael (2005), 474 teen girls on Temporary Assistance to Needy Families completed written surveys.  The teens were recruited from two state-funded Teen Parent Services sites and two community-based health clinics. Seventy percent were between the ages of 15 and 17 at the time of the birth of their first infant (mean =18 years) and 95% of the girls were African Americans. Almost half (43%) of the girls were involved with males who were older by 4 or more years. Fifty-five percent disclosed domestic violence in the past 12 months. Findings included:</a:t>
            </a:r>
          </a:p>
          <a:p>
            <a:pPr>
              <a:buFont typeface="Arial"/>
              <a:buChar char="•"/>
            </a:pPr>
            <a:r>
              <a:rPr lang="en-US" dirty="0" smtClean="0"/>
              <a:t>   Two-thirds (66%) of teen dating violence victims experienced birth control sabotage compared to 34% of non-abused teens</a:t>
            </a:r>
          </a:p>
          <a:p>
            <a:pPr>
              <a:buFont typeface="Arial"/>
              <a:buChar char="•"/>
            </a:pPr>
            <a:r>
              <a:rPr lang="en-US" dirty="0" smtClean="0"/>
              <a:t>   34% of teen dating violence victims reported work or school related sabotage compared to 7% of teens who did not experience dating violence but were sabotaged in relation to work or school.</a:t>
            </a:r>
          </a:p>
          <a:p>
            <a:endParaRPr lang="en-US" dirty="0" smtClean="0"/>
          </a:p>
          <a:p>
            <a:r>
              <a:rPr lang="en-US" dirty="0" smtClean="0"/>
              <a:t>Raphael J. Teens Having Babies: The Unexplored Role of Domestic Violence. The Prevention Researcher. 2005;12(1):15-17.</a:t>
            </a:r>
          </a:p>
          <a:p>
            <a:endParaRPr lang="en-US" dirty="0" smtClean="0"/>
          </a:p>
          <a:p>
            <a:r>
              <a:rPr lang="en-US" dirty="0" smtClean="0"/>
              <a:t>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73</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Please hand out the </a:t>
            </a:r>
            <a:r>
              <a:rPr lang="en-US" i="1" dirty="0" smtClean="0"/>
              <a:t>Loving Parent, Loving Kids safety cards to participants. </a:t>
            </a:r>
          </a:p>
          <a:p>
            <a:endParaRPr lang="en-US" dirty="0" smtClean="0"/>
          </a:p>
          <a:p>
            <a:r>
              <a:rPr lang="en-US" dirty="0" smtClean="0"/>
              <a:t>Advise participants that they can order the cards from Futures Without Violence </a:t>
            </a:r>
            <a:r>
              <a:rPr lang="en-US" u="sng" dirty="0" smtClean="0"/>
              <a:t>www.FuturesWithoutViolence.org</a:t>
            </a:r>
            <a:r>
              <a:rPr lang="en-US" dirty="0" smtClean="0"/>
              <a:t> (write the website on the flipchart). If you do not have the cards available, then use this to discuss the safety card and give everyone ample time to review it so that they can use that information in the role play. </a:t>
            </a:r>
          </a:p>
          <a:p>
            <a:endParaRPr lang="en-US" dirty="0" smtClean="0"/>
          </a:p>
          <a:p>
            <a:r>
              <a:rPr lang="en-US" dirty="0" smtClean="0"/>
              <a:t>Review these sample assessment questions from the </a:t>
            </a:r>
            <a:r>
              <a:rPr lang="en-US" i="1" dirty="0" smtClean="0"/>
              <a:t>Loving Parents, Loving Kids </a:t>
            </a:r>
            <a:r>
              <a:rPr lang="en-US" dirty="0" smtClean="0"/>
              <a:t>safety card and ask participants how well these questions would work with their clients and their comfort level asking these questions.</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Trainers:</a:t>
            </a:r>
            <a:r>
              <a:rPr lang="en-US" dirty="0" smtClean="0"/>
              <a:t> This section closes with a review of the research that has shown that just having the opportunity to talk to a home visitor or health care provider about domestic violence can increase access to domestic violence services. Examples are also provided for home visitation programs that have had significant impact on domestic violence. </a:t>
            </a:r>
          </a:p>
          <a:p>
            <a:endParaRPr lang="en-US" dirty="0" smtClean="0"/>
          </a:p>
          <a:p>
            <a:r>
              <a:rPr lang="en-US" dirty="0" smtClean="0"/>
              <a:t>In this study by McCloskey et al. (2006), 132 women outpatients who disclosed domestic violence in the preceding year were recruited from multiple hospital departments and community agencies. Abused women who talked with their health care providers about the abuse were more likely to use an intervention and exit the abusive relationship. Women who were no longer with their abuser reported better physical health than women who stayed. </a:t>
            </a:r>
          </a:p>
          <a:p>
            <a:endParaRPr lang="en-US" dirty="0" smtClean="0"/>
          </a:p>
          <a:p>
            <a:r>
              <a:rPr lang="en-US" dirty="0" smtClean="0"/>
              <a:t>McCloskey LA, </a:t>
            </a:r>
            <a:r>
              <a:rPr lang="en-US" dirty="0" err="1" smtClean="0"/>
              <a:t>Lichter</a:t>
            </a:r>
            <a:r>
              <a:rPr lang="en-US" dirty="0" smtClean="0"/>
              <a:t> E, Williams C, Gerber M, Wittenberg E, </a:t>
            </a:r>
            <a:r>
              <a:rPr lang="en-US" dirty="0" err="1" smtClean="0"/>
              <a:t>Ganz</a:t>
            </a:r>
            <a:r>
              <a:rPr lang="en-US" dirty="0" smtClean="0"/>
              <a:t> M. Assessing Intimate Partner Violence in Health Care Settings Leads to Women’s Receipt of Interventions and Improved Health. Public Health Reporter. 2006;121(4):435-444.</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Notes to Trainer:</a:t>
            </a:r>
            <a:r>
              <a:rPr lang="en-US" dirty="0" smtClean="0"/>
              <a:t> </a:t>
            </a:r>
            <a:r>
              <a:rPr lang="en-US" dirty="0" err="1" smtClean="0"/>
              <a:t>Implanon</a:t>
            </a:r>
            <a:r>
              <a:rPr lang="en-US" dirty="0" smtClean="0"/>
              <a:t> is a 3-year implantable contraceptive (</a:t>
            </a:r>
            <a:r>
              <a:rPr lang="en-US" dirty="0" err="1" smtClean="0"/>
              <a:t>etonogestrel</a:t>
            </a:r>
            <a:r>
              <a:rPr lang="en-US" dirty="0" smtClean="0"/>
              <a:t>). It is a progestin-only method and does not contain estrogen. Information about </a:t>
            </a:r>
            <a:r>
              <a:rPr lang="en-US" dirty="0" err="1" smtClean="0"/>
              <a:t>Implanon</a:t>
            </a:r>
            <a:r>
              <a:rPr lang="en-US" dirty="0" smtClean="0"/>
              <a:t> and the IUD can be found on the handout “Birth Control Education Handout” (see next slide).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75</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Notes to Trainer:</a:t>
            </a:r>
            <a:r>
              <a:rPr lang="en-US" dirty="0" smtClean="0"/>
              <a:t> Provide the handout Birth Control Education Handout and discuss two or three examples that are listed on the handout including the information provided about that example. Ask participants if they are familiar with the methods described in the handout. If participants indicate that they are not familiar with these methods, brainstorm about how they can learn more about them. For example, asking someone from a local reproductive health clinic to come to talk to their program about these methods and what is available locally.</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76</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Review these intervention strategies from the </a:t>
            </a:r>
            <a:r>
              <a:rPr lang="en-US" i="1" dirty="0" smtClean="0"/>
              <a:t>Loving Parents, Loving Kids </a:t>
            </a:r>
            <a:r>
              <a:rPr lang="en-US" dirty="0" smtClean="0"/>
              <a:t>safety card. Highlight the importance of having local reproductive health referrals to support mothers experiencing reproductive coercion. </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77</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Notes to Trainer:</a:t>
            </a:r>
            <a:r>
              <a:rPr lang="en-US" dirty="0" smtClean="0"/>
              <a:t> This is a good example of where to reintroduce the Relationship Assessment Tool and have the client review it with you for any changes.</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78</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dirty="0" smtClean="0"/>
              <a:t>   “I’m glad you talked to me about this today.”</a:t>
            </a:r>
          </a:p>
          <a:p>
            <a:pPr>
              <a:buFont typeface="Arial"/>
              <a:buChar char="•"/>
            </a:pPr>
            <a:endParaRPr lang="en-US" dirty="0" smtClean="0"/>
          </a:p>
          <a:p>
            <a:pPr>
              <a:buFont typeface="Arial"/>
              <a:buChar char="•"/>
            </a:pPr>
            <a:r>
              <a:rPr lang="en-US" dirty="0" smtClean="0"/>
              <a:t>  “I’m so sorry this happening in your life, you don’t deserve this.”</a:t>
            </a:r>
          </a:p>
          <a:p>
            <a:pPr>
              <a:buFont typeface="Arial"/>
              <a:buChar char="•"/>
            </a:pPr>
            <a:endParaRPr lang="en-US" dirty="0" smtClean="0"/>
          </a:p>
          <a:p>
            <a:pPr>
              <a:buFont typeface="Arial"/>
              <a:buChar char="•"/>
            </a:pPr>
            <a:r>
              <a:rPr lang="en-US" dirty="0" smtClean="0"/>
              <a:t>   “It’s not your fault.”</a:t>
            </a:r>
          </a:p>
          <a:p>
            <a:pPr>
              <a:buFont typeface="Arial"/>
              <a:buNone/>
            </a:pPr>
            <a:endParaRPr lang="en-US" dirty="0" smtClean="0"/>
          </a:p>
          <a:p>
            <a:pPr>
              <a:buFont typeface="Arial"/>
              <a:buChar char="•"/>
            </a:pPr>
            <a:r>
              <a:rPr lang="en-US" dirty="0" smtClean="0"/>
              <a:t>   “I’m worried about the safety of you and your children.”</a:t>
            </a:r>
          </a:p>
          <a:p>
            <a:pPr>
              <a:buFont typeface="Arial"/>
              <a:buChar char="•"/>
            </a:pPr>
            <a:endParaRPr lang="en-US" dirty="0" smtClean="0"/>
          </a:p>
          <a:p>
            <a:pPr>
              <a:buFont typeface="Arial"/>
              <a:buChar char="•"/>
            </a:pPr>
            <a:r>
              <a:rPr lang="en-US" dirty="0" smtClean="0"/>
              <a:t>   “You deserve to be treated with respect.”</a:t>
            </a:r>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79</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Activity Time: 10 minutes to watch video “Marta:  Home Visitation Visit – Assessment for Post Partum Depression and Domestic Violence“ and 10 minutes for discussion.</a:t>
            </a:r>
          </a:p>
          <a:p>
            <a:endParaRPr lang="en-US" b="1" dirty="0" smtClean="0"/>
          </a:p>
          <a:p>
            <a:r>
              <a:rPr lang="en-US" dirty="0" smtClean="0"/>
              <a:t>Discussion questions to ask after watching this video clip include: </a:t>
            </a:r>
          </a:p>
          <a:p>
            <a:pPr marL="232943" indent="-232943">
              <a:buFont typeface="+mj-lt"/>
              <a:buAutoNum type="arabicPeriod"/>
            </a:pPr>
            <a:r>
              <a:rPr lang="en-US" dirty="0" smtClean="0"/>
              <a:t>What do you think worked well?</a:t>
            </a:r>
          </a:p>
          <a:p>
            <a:pPr marL="232943" indent="-232943">
              <a:buFont typeface="+mj-lt"/>
              <a:buAutoNum type="arabicPeriod"/>
            </a:pPr>
            <a:r>
              <a:rPr lang="en-US" dirty="0" smtClean="0"/>
              <a:t>What did not work well? </a:t>
            </a:r>
          </a:p>
          <a:p>
            <a:pPr marL="232943" indent="-232943">
              <a:buFont typeface="+mj-lt"/>
              <a:buAutoNum type="arabicPeriod"/>
            </a:pPr>
            <a:r>
              <a:rPr lang="en-US" dirty="0" smtClean="0"/>
              <a:t>Were there some other questions that should have been asked? (Assessment for hurting the kids should have been included in the depression assessment for example.)</a:t>
            </a:r>
          </a:p>
          <a:p>
            <a:pPr marL="232943" indent="-232943">
              <a:buFont typeface="+mj-lt"/>
              <a:buAutoNum type="arabicPeriod"/>
            </a:pPr>
            <a:r>
              <a:rPr lang="en-US" dirty="0" smtClean="0"/>
              <a:t>How could this approach to integrated assessment be adapted for home visits?</a:t>
            </a:r>
          </a:p>
          <a:p>
            <a:pPr marL="232943" indent="-232943">
              <a:buFont typeface="+mj-lt"/>
              <a:buAutoNum type="arabicPeriod"/>
            </a:pPr>
            <a:r>
              <a:rPr lang="en-US" dirty="0" smtClean="0"/>
              <a:t>How many of you have ever called the hotline “just to see what it was like?” Was this approach effective?</a:t>
            </a:r>
          </a:p>
          <a:p>
            <a:pPr marL="232943" indent="-232943">
              <a:buFont typeface="+mj-lt"/>
              <a:buAutoNum type="arabicPeriod"/>
            </a:pPr>
            <a:r>
              <a:rPr lang="en-US" dirty="0" smtClean="0"/>
              <a:t>What kinds of examples did you see to help “normalize” the conversation?</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80</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smtClean="0"/>
              <a:t>Exercise Activity Time: 15 minutes</a:t>
            </a:r>
          </a:p>
          <a:p>
            <a:endParaRPr lang="en-US" sz="1100" b="1" dirty="0" smtClean="0"/>
          </a:p>
          <a:p>
            <a:pPr>
              <a:buFont typeface="Arial"/>
              <a:buChar char="•"/>
            </a:pPr>
            <a:r>
              <a:rPr lang="en-US" dirty="0" smtClean="0"/>
              <a:t>   Divide participants into groups of three. </a:t>
            </a:r>
          </a:p>
          <a:p>
            <a:pPr>
              <a:buFont typeface="Arial"/>
              <a:buChar char="•"/>
            </a:pPr>
            <a:endParaRPr lang="en-US" dirty="0" smtClean="0"/>
          </a:p>
          <a:p>
            <a:pPr>
              <a:buFont typeface="Arial"/>
              <a:buChar char="•"/>
            </a:pPr>
            <a:r>
              <a:rPr lang="en-US" dirty="0" smtClean="0"/>
              <a:t>   Advise participants that one person will role play the home visitor, one is the client, and the third person is the observer.</a:t>
            </a:r>
          </a:p>
          <a:p>
            <a:pPr>
              <a:buFont typeface="Arial"/>
              <a:buChar char="•"/>
            </a:pPr>
            <a:endParaRPr lang="en-US" dirty="0" smtClean="0"/>
          </a:p>
          <a:p>
            <a:pPr>
              <a:buFont typeface="Arial"/>
              <a:buChar char="•"/>
            </a:pPr>
            <a:r>
              <a:rPr lang="en-US" dirty="0" smtClean="0"/>
              <a:t>   Advise the person who is role playing the home visitor to use the “Let’s Talk Pregnancy” panel of the card to assess for reproductive coercion.</a:t>
            </a:r>
          </a:p>
          <a:p>
            <a:pPr>
              <a:buFont typeface="Arial"/>
              <a:buChar char="•"/>
            </a:pPr>
            <a:endParaRPr lang="en-US" dirty="0" smtClean="0"/>
          </a:p>
          <a:p>
            <a:pPr>
              <a:buFont typeface="Arial"/>
              <a:buChar char="•"/>
            </a:pPr>
            <a:r>
              <a:rPr lang="en-US" dirty="0" smtClean="0"/>
              <a:t>   Read the scenario, as shown on the slide, aloud to participants: </a:t>
            </a:r>
          </a:p>
          <a:p>
            <a:pPr lvl="1">
              <a:buFont typeface="Arial"/>
              <a:buNone/>
            </a:pPr>
            <a:r>
              <a:rPr lang="en-US" dirty="0" smtClean="0"/>
              <a:t>“Your client is a 19 year old mother of a newborn infant and the discussion is about pregnancy spacing. Using the </a:t>
            </a:r>
            <a:r>
              <a:rPr lang="en-US" i="1" dirty="0" smtClean="0"/>
              <a:t>Loving Parents, Loving Kids </a:t>
            </a:r>
            <a:r>
              <a:rPr lang="en-US" dirty="0" smtClean="0"/>
              <a:t>safety card, review the panel, “Let’s Talk Pregnancy,” and ask your client questions about her ability to negotiate unwanted sex, any experiences with birth control sabotage, and her ability to negotiate pregnancy spacing.”</a:t>
            </a:r>
          </a:p>
          <a:p>
            <a:pPr lvl="1">
              <a:buFont typeface="Arial"/>
              <a:buNone/>
            </a:pPr>
            <a:endParaRPr lang="en-US" dirty="0" smtClean="0"/>
          </a:p>
          <a:p>
            <a:pPr>
              <a:buFont typeface="Arial"/>
              <a:buChar char="•"/>
            </a:pPr>
            <a:r>
              <a:rPr lang="en-US" dirty="0" smtClean="0"/>
              <a:t>   Allow 3-5 minutes for the role play.</a:t>
            </a:r>
          </a:p>
          <a:p>
            <a:pPr>
              <a:buFont typeface="Arial"/>
              <a:buChar char="•"/>
            </a:pPr>
            <a:endParaRPr lang="en-US" dirty="0" smtClean="0"/>
          </a:p>
          <a:p>
            <a:pPr>
              <a:buFont typeface="Arial"/>
              <a:buChar char="•"/>
            </a:pPr>
            <a:r>
              <a:rPr lang="en-US" dirty="0" smtClean="0"/>
              <a:t>   Ask the observers to think about the kinds of things that the home visitor said that worked well such as how did she/he introduce the card? Did she/he make the discussion comfortable? What would they have liked to see more of?</a:t>
            </a:r>
          </a:p>
          <a:p>
            <a:pPr>
              <a:buFont typeface="Arial"/>
              <a:buChar char="•"/>
            </a:pPr>
            <a:endParaRPr lang="en-US" dirty="0" smtClean="0"/>
          </a:p>
          <a:p>
            <a:pPr>
              <a:buFont typeface="Arial"/>
              <a:buChar char="•"/>
            </a:pPr>
            <a:r>
              <a:rPr lang="en-US" dirty="0" smtClean="0"/>
              <a:t>   Ask the participants who role played the client how the assessment made them feel.</a:t>
            </a:r>
          </a:p>
          <a:p>
            <a:pPr>
              <a:buFont typeface="Arial"/>
              <a:buChar char="•"/>
            </a:pPr>
            <a:endParaRPr lang="en-US" dirty="0" smtClean="0"/>
          </a:p>
          <a:p>
            <a:pPr>
              <a:buFont typeface="Arial"/>
              <a:buChar char="•"/>
            </a:pPr>
            <a:r>
              <a:rPr lang="en-US" dirty="0" smtClean="0"/>
              <a:t>   Ask participants who role played home visitors if they were comfortable asking these questions. If some of the home visitors indicated that they were not comfortable, ask what would help to increase their comfort level.</a:t>
            </a:r>
          </a:p>
          <a:p>
            <a:pPr>
              <a:buFont typeface="Arial"/>
              <a:buChar char="•"/>
            </a:pPr>
            <a:endParaRPr lang="en-US" dirty="0" smtClean="0"/>
          </a:p>
          <a:p>
            <a:pPr>
              <a:buFont typeface="Arial"/>
              <a:buChar char="•"/>
            </a:pPr>
            <a:r>
              <a:rPr lang="en-US" dirty="0" smtClean="0"/>
              <a:t>   Ask the observers to share their thoughts and observations about what they liked and thought would be helpful. </a:t>
            </a:r>
          </a:p>
          <a:p>
            <a:pPr>
              <a:buFont typeface="Arial"/>
              <a:buChar char="•"/>
            </a:pPr>
            <a:endParaRPr lang="en-US" dirty="0" smtClean="0"/>
          </a:p>
          <a:p>
            <a:pPr>
              <a:buFont typeface="Arial"/>
              <a:buChar char="•"/>
            </a:pPr>
            <a:r>
              <a:rPr lang="en-US" dirty="0" smtClean="0"/>
              <a:t>   If there is enough time you can ask groups to switch roles and do the role play again.</a:t>
            </a:r>
            <a:endParaRPr lang="en-US" sz="1800" dirty="0" smtClean="0"/>
          </a:p>
          <a:p>
            <a:pPr>
              <a:buFont typeface="Arial"/>
              <a:buNone/>
            </a:pP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81</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Reproductive Health and Partner Violence Guidelines; An Integrated Response to Intimate Partner Violence and Reproductive Coercion </a:t>
            </a:r>
            <a:r>
              <a:rPr lang="en-US" dirty="0" smtClean="0"/>
              <a:t>focuses on the transformative role of the reproductive health care provider in identifying and addressing intimate partner violence (IPV) and reproductive coercion. </a:t>
            </a:r>
          </a:p>
          <a:p>
            <a:endParaRPr lang="en-US" dirty="0" smtClean="0"/>
          </a:p>
          <a:p>
            <a:r>
              <a:rPr lang="en-US" dirty="0" smtClean="0"/>
              <a:t>Available in hard copy or as a PDF from the Futures Without Violence online store.  To place orders, visit </a:t>
            </a:r>
            <a:r>
              <a:rPr lang="en-US" dirty="0" err="1" smtClean="0"/>
              <a:t>www.FuturesWithoutViolence.org</a:t>
            </a:r>
            <a:r>
              <a:rPr lang="en-US" dirty="0" smtClean="0"/>
              <a:t>/health</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82</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b="1" dirty="0" smtClean="0"/>
              <a:t>Resource:</a:t>
            </a:r>
            <a:r>
              <a:rPr lang="en-US" dirty="0" smtClean="0"/>
              <a:t> </a:t>
            </a:r>
            <a:r>
              <a:rPr lang="en-US" dirty="0" err="1" smtClean="0"/>
              <a:t>www.knowmoresaymore.org</a:t>
            </a:r>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83</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Read the learning objectives aloud.</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84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study population was primarily unmarried Mexican American and white pregnant women.</a:t>
            </a:r>
          </a:p>
          <a:p>
            <a:endParaRPr lang="en-US" dirty="0" smtClean="0"/>
          </a:p>
          <a:p>
            <a:r>
              <a:rPr lang="en-US" dirty="0" smtClean="0"/>
              <a:t>At the time of this study, domestic violence was not routinely assessed or addressed as part of the Nurse Family Partnership (NFP) home visitation model.</a:t>
            </a:r>
          </a:p>
          <a:p>
            <a:endParaRPr lang="en-US" dirty="0" smtClean="0"/>
          </a:p>
          <a:p>
            <a:r>
              <a:rPr lang="en-US" dirty="0" smtClean="0"/>
              <a:t>It is important to note that NFP has an excellent protocol for dealing with abuse when it comes up and routinely asks about IPV at visit one. However, NFP does not routinely ask at other points during visitation. NFP does ask nurse home visitors to inquire further if they see signs.</a:t>
            </a:r>
          </a:p>
          <a:p>
            <a:endParaRPr lang="en-US" dirty="0" smtClean="0"/>
          </a:p>
          <a:p>
            <a:r>
              <a:rPr lang="en-US" dirty="0" smtClean="0"/>
              <a:t>Olds DL, Robinson J, </a:t>
            </a:r>
            <a:r>
              <a:rPr lang="en-US" dirty="0" err="1" smtClean="0"/>
              <a:t>Pettitt</a:t>
            </a:r>
            <a:r>
              <a:rPr lang="en-US" dirty="0" smtClean="0"/>
              <a:t> L, </a:t>
            </a:r>
            <a:r>
              <a:rPr lang="en-US" dirty="0" err="1" smtClean="0"/>
              <a:t>Luckey</a:t>
            </a:r>
            <a:r>
              <a:rPr lang="en-US" dirty="0" smtClean="0"/>
              <a:t> DW, Holmberg J, Ng RK, </a:t>
            </a:r>
            <a:r>
              <a:rPr lang="en-US" dirty="0" err="1" smtClean="0"/>
              <a:t>Isacks</a:t>
            </a:r>
            <a:r>
              <a:rPr lang="en-US" dirty="0" smtClean="0"/>
              <a:t> K, </a:t>
            </a:r>
            <a:r>
              <a:rPr lang="en-US" dirty="0" err="1" smtClean="0"/>
              <a:t>Sheff</a:t>
            </a:r>
            <a:r>
              <a:rPr lang="en-US" dirty="0" smtClean="0"/>
              <a:t> K, Henderson CR. Effects of Home Visits by Paraprofessionals and by Nurses: Age 4 Follow-up Results of a Randomized Trial. Pediatrics. 2004;114(6):1560-1568.</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Read the learning objectives aloud.</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85</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Activity Time: 10-15 minutes</a:t>
            </a:r>
          </a:p>
          <a:p>
            <a:endParaRPr lang="en-US" dirty="0" smtClean="0"/>
          </a:p>
          <a:p>
            <a:r>
              <a:rPr lang="en-US" b="1" dirty="0" smtClean="0"/>
              <a:t>Notes to Trainer: </a:t>
            </a:r>
            <a:r>
              <a:rPr lang="en-US" dirty="0" smtClean="0"/>
              <a:t>The goal for this large group discussion is for the audience’s expertise to be highlighted—to use their knowledge to educate those around them. Ideally, two people should work together to facilitate this section—one person guiding the discussion and one person recording participants responses on butcher paper, a blackboard, or some other means of recording and sharing feedback.  </a:t>
            </a:r>
          </a:p>
          <a:p>
            <a:endParaRPr lang="en-US" dirty="0" smtClean="0"/>
          </a:p>
          <a:p>
            <a:r>
              <a:rPr lang="en-US" dirty="0" smtClean="0"/>
              <a:t>The facilitator asks the audience: “How does exposure to domestic violence affect children?” The facilitator should be prepared to repeat what is said and clarify and give hints about what is missing. For example, if anxiety and depression have not been mentioned the facilitator could ask, “So let’s talk about how domestic violence might make children feel…” </a:t>
            </a:r>
          </a:p>
          <a:p>
            <a:endParaRPr lang="en-US" dirty="0" smtClean="0"/>
          </a:p>
          <a:p>
            <a:r>
              <a:rPr lang="en-US" dirty="0" smtClean="0"/>
              <a:t>The note-taker records what the participants call out. It is helpful for the note-taker also to repeat what is being said and clarify as needed as the responses are recorded. </a:t>
            </a:r>
          </a:p>
          <a:p>
            <a:endParaRPr lang="en-US" dirty="0" smtClean="0"/>
          </a:p>
          <a:p>
            <a:r>
              <a:rPr lang="en-US" dirty="0" smtClean="0"/>
              <a:t>When the facilitator feels that some of the key effects have been identified, the next three slides on the effects of violence on children can be reviewed to highlight examples that were given as well as anything that was missing.</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86</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studies have shown that children who are exposed to violence have more physical health problems and these problems may persist after the violence has ended.</a:t>
            </a:r>
          </a:p>
          <a:p>
            <a:endParaRPr lang="en-US" dirty="0" smtClean="0"/>
          </a:p>
          <a:p>
            <a:r>
              <a:rPr lang="en-US" dirty="0" smtClean="0"/>
              <a:t>Campbell JC, Lewandowski LA. Mental and Physical Health Effects of Intimate Partner Violence on Women and Children. Psychiatric Clinics of North America. 1997;20(2):353-374.</a:t>
            </a:r>
          </a:p>
          <a:p>
            <a:endParaRPr lang="en-US" dirty="0" smtClean="0"/>
          </a:p>
          <a:p>
            <a:r>
              <a:rPr lang="en-US" dirty="0" smtClean="0"/>
              <a:t>Graham-</a:t>
            </a:r>
            <a:r>
              <a:rPr lang="en-US" dirty="0" err="1" smtClean="0"/>
              <a:t>Bermann</a:t>
            </a:r>
            <a:r>
              <a:rPr lang="en-US" dirty="0" smtClean="0"/>
              <a:t> SA, </a:t>
            </a:r>
            <a:r>
              <a:rPr lang="en-US" dirty="0" err="1" smtClean="0"/>
              <a:t>Seng</a:t>
            </a:r>
            <a:r>
              <a:rPr lang="en-US" dirty="0" smtClean="0"/>
              <a:t> J. Violence Exposure and Traumatic Stress Symptoms as Additional Predictors of Health Problems in High-risk Children. Journal of Pediatrics. 2005;146(3):349-354.</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87</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Children exposed to domestic violence are at much higher risk for mental health problems and have significantly higher usage of mental health services compared to children who are not exposed to domestic violence.</a:t>
            </a:r>
          </a:p>
          <a:p>
            <a:endParaRPr lang="en-US" dirty="0" smtClean="0"/>
          </a:p>
          <a:p>
            <a:r>
              <a:rPr lang="en-US" dirty="0" err="1" smtClean="0"/>
              <a:t>Edelson</a:t>
            </a:r>
            <a:r>
              <a:rPr lang="en-US" dirty="0" smtClean="0"/>
              <a:t> J. Children’s Witnessing of Adult Domestic Violence. Journal of Interpersonal Violence. 1999;14:839-870.</a:t>
            </a:r>
          </a:p>
          <a:p>
            <a:endParaRPr lang="en-US" dirty="0" smtClean="0"/>
          </a:p>
          <a:p>
            <a:r>
              <a:rPr lang="en-US" dirty="0" smtClean="0"/>
              <a:t>Graham-</a:t>
            </a:r>
            <a:r>
              <a:rPr lang="en-US" dirty="0" err="1" smtClean="0"/>
              <a:t>Bermann</a:t>
            </a:r>
            <a:r>
              <a:rPr lang="en-US" dirty="0" smtClean="0"/>
              <a:t> SA, </a:t>
            </a:r>
            <a:r>
              <a:rPr lang="en-US" dirty="0" err="1" smtClean="0"/>
              <a:t>Levendosky</a:t>
            </a:r>
            <a:r>
              <a:rPr lang="en-US" dirty="0" smtClean="0"/>
              <a:t> AA. Traumatic Stress Symptoms in Children of Battered Women. Journal of Interpersonal Violence. 1998;13(1):111-128. </a:t>
            </a:r>
          </a:p>
          <a:p>
            <a:endParaRPr lang="en-US" dirty="0" smtClean="0"/>
          </a:p>
          <a:p>
            <a:r>
              <a:rPr lang="en-US" dirty="0" smtClean="0"/>
              <a:t>Hurt H, </a:t>
            </a:r>
            <a:r>
              <a:rPr lang="en-US" dirty="0" err="1" smtClean="0"/>
              <a:t>Malmud</a:t>
            </a:r>
            <a:r>
              <a:rPr lang="en-US" dirty="0" smtClean="0"/>
              <a:t> E, Brodsky NL, </a:t>
            </a:r>
            <a:r>
              <a:rPr lang="en-US" dirty="0" err="1" smtClean="0"/>
              <a:t>Giannetta</a:t>
            </a:r>
            <a:r>
              <a:rPr lang="en-US" dirty="0" smtClean="0"/>
              <a:t> J. Exposure to Violence: Psychological and Academic Correlates in Child Witnesses. Archives of Pediatric Adolescent Medicine. 2001;155:1351-1356.</a:t>
            </a:r>
          </a:p>
          <a:p>
            <a:endParaRPr lang="en-US" dirty="0" smtClean="0"/>
          </a:p>
          <a:p>
            <a:r>
              <a:rPr lang="en-US" dirty="0" smtClean="0"/>
              <a:t>Lehmann P. Posttraumatic Stress Disorder (PTSD) and Child Witnesses to Mother-Assault: A Summary and Review. Children and Youth Services Review. 2000;22(3/4):275-306.</a:t>
            </a:r>
          </a:p>
          <a:p>
            <a:endParaRPr lang="en-US" dirty="0" smtClean="0"/>
          </a:p>
          <a:p>
            <a:r>
              <a:rPr lang="en-US" dirty="0" smtClean="0"/>
              <a:t>McCloskey LA, Walker M. Posttraumatic Stress in Children Exposed to Family Violence and Single-Event Trauma. Journal of the American Academy of Child and Adolescent Psychiatry. 2000;39:108-115.</a:t>
            </a:r>
          </a:p>
          <a:p>
            <a:endParaRPr lang="en-US" dirty="0" smtClean="0"/>
          </a:p>
          <a:p>
            <a:r>
              <a:rPr lang="en-US" dirty="0" err="1" smtClean="0"/>
              <a:t>Pfouts</a:t>
            </a:r>
            <a:r>
              <a:rPr lang="en-US" dirty="0" smtClean="0"/>
              <a:t> J, </a:t>
            </a:r>
            <a:r>
              <a:rPr lang="en-US" dirty="0" err="1" smtClean="0"/>
              <a:t>Schopler</a:t>
            </a:r>
            <a:r>
              <a:rPr lang="en-US" dirty="0" smtClean="0"/>
              <a:t> J, Henley H. Forgotten Victims of Family Violence. Social Work. 1982; July:367-368.</a:t>
            </a:r>
          </a:p>
          <a:p>
            <a:endParaRPr lang="en-US" dirty="0" smtClean="0"/>
          </a:p>
          <a:p>
            <a:r>
              <a:rPr lang="en-US" dirty="0" err="1" smtClean="0"/>
              <a:t>Spaccarelli</a:t>
            </a:r>
            <a:r>
              <a:rPr lang="en-US" dirty="0" smtClean="0"/>
              <a:t> S, Sandler IN, </a:t>
            </a:r>
            <a:r>
              <a:rPr lang="en-US" dirty="0" err="1" smtClean="0"/>
              <a:t>Roosa</a:t>
            </a:r>
            <a:r>
              <a:rPr lang="en-US" dirty="0" smtClean="0"/>
              <a:t> M. History of Spouse Violence Against Mother: Correlated Risks and Unique Effects in Child Mental Health. Journal of Family Violence. 1994;9(1):79-98.</a:t>
            </a:r>
          </a:p>
          <a:p>
            <a:endParaRPr lang="en-US" dirty="0" smtClean="0"/>
          </a:p>
          <a:p>
            <a:r>
              <a:rPr lang="en-US" dirty="0" err="1" smtClean="0"/>
              <a:t>Wilden</a:t>
            </a:r>
            <a:r>
              <a:rPr lang="en-US" dirty="0" smtClean="0"/>
              <a:t> SR, Williamson WD, Wilson GS. Children of Battered Women: Developmental and Learning Profiles. Clinical Pediatrics. 1991;30:299-304.</a:t>
            </a:r>
          </a:p>
          <a:p>
            <a:endParaRPr lang="en-US" dirty="0" smtClean="0"/>
          </a:p>
          <a:p>
            <a:r>
              <a:rPr lang="en-US" dirty="0" smtClean="0"/>
              <a:t>Wolfe DA, Crooks CV, Lee V, McIntyre-Smith A, Jaffe PG. The Effects of Children’s Exposure to Domestic Violence: A Meta-Analysis and Critique. Clinical Child and Family </a:t>
            </a:r>
          </a:p>
          <a:p>
            <a:r>
              <a:rPr lang="en-US" dirty="0" smtClean="0"/>
              <a:t>Psychology Review. 2003; 6(3):171-187.</a:t>
            </a:r>
          </a:p>
        </p:txBody>
      </p:sp>
      <p:sp>
        <p:nvSpPr>
          <p:cNvPr id="4" name="Slide Number Placeholder 3"/>
          <p:cNvSpPr>
            <a:spLocks noGrp="1"/>
          </p:cNvSpPr>
          <p:nvPr>
            <p:ph type="sldNum" sz="quarter" idx="10"/>
          </p:nvPr>
        </p:nvSpPr>
        <p:spPr/>
        <p:txBody>
          <a:bodyPr/>
          <a:lstStyle/>
          <a:p>
            <a:fld id="{27A5BC6A-EEF4-E244-B83E-6968E23E9FB3}" type="slidenum">
              <a:rPr lang="en-US" smtClean="0"/>
              <a:pPr/>
              <a:t>88</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Exposure to domestic violence has significant consequences for children’s school performance.</a:t>
            </a:r>
          </a:p>
          <a:p>
            <a:endParaRPr lang="en-US" dirty="0" smtClean="0"/>
          </a:p>
          <a:p>
            <a:r>
              <a:rPr lang="en-US" dirty="0" smtClean="0"/>
              <a:t>Hurt H, </a:t>
            </a:r>
            <a:r>
              <a:rPr lang="en-US" dirty="0" err="1" smtClean="0"/>
              <a:t>Malmud</a:t>
            </a:r>
            <a:r>
              <a:rPr lang="en-US" dirty="0" smtClean="0"/>
              <a:t> E, Brodsky NL, </a:t>
            </a:r>
            <a:r>
              <a:rPr lang="en-US" dirty="0" err="1" smtClean="0"/>
              <a:t>Giannetta</a:t>
            </a:r>
            <a:r>
              <a:rPr lang="en-US" dirty="0" smtClean="0"/>
              <a:t> J. Exposure to Violence: Psychological and Academic Correlates in Child Witnesses. Archives of Pediatric Adolescent Medicine. 2001;155:1351-1356.</a:t>
            </a:r>
          </a:p>
          <a:p>
            <a:endParaRPr lang="en-US" dirty="0" smtClean="0"/>
          </a:p>
          <a:p>
            <a:r>
              <a:rPr lang="en-US" dirty="0" err="1" smtClean="0"/>
              <a:t>Kernic</a:t>
            </a:r>
            <a:r>
              <a:rPr lang="en-US" dirty="0" smtClean="0"/>
              <a:t> MA, Holt VL, Wolf ME, McKnight B, </a:t>
            </a:r>
            <a:r>
              <a:rPr lang="en-US" dirty="0" err="1" smtClean="0"/>
              <a:t>Hueber</a:t>
            </a:r>
            <a:r>
              <a:rPr lang="en-US" dirty="0" smtClean="0"/>
              <a:t> CE, </a:t>
            </a:r>
            <a:r>
              <a:rPr lang="en-US" dirty="0" err="1" smtClean="0"/>
              <a:t>Rivara</a:t>
            </a:r>
            <a:r>
              <a:rPr lang="en-US" dirty="0" smtClean="0"/>
              <a:t> FP. Academic and School Health Issues Among Children Exposed to Maternal Intimate Partner Abuse. Archives of Pediatric and Adolescent Medicine. 2002;156:549-555.</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89</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Activity Time: 20 minutes</a:t>
            </a:r>
          </a:p>
          <a:p>
            <a:endParaRPr lang="en-US" b="1" dirty="0" smtClean="0"/>
          </a:p>
          <a:p>
            <a:r>
              <a:rPr lang="en-US" b="1" dirty="0" smtClean="0"/>
              <a:t>First Impressions </a:t>
            </a:r>
            <a:r>
              <a:rPr lang="en-US" dirty="0" smtClean="0"/>
              <a:t>is a DVD that is designed to educate adult caregivers and parents about the effects of exposure to violence on children’s early brain development and their health. The DVD is available on the </a:t>
            </a:r>
            <a:r>
              <a:rPr lang="en-US" dirty="0" err="1" smtClean="0"/>
              <a:t>curriclum</a:t>
            </a:r>
            <a:r>
              <a:rPr lang="en-US" dirty="0" smtClean="0"/>
              <a:t> CD/DVD and is frequently used in trainings for service providers. </a:t>
            </a:r>
          </a:p>
          <a:p>
            <a:endParaRPr lang="en-US" dirty="0" smtClean="0"/>
          </a:p>
          <a:p>
            <a:r>
              <a:rPr lang="en-US" b="1" dirty="0" smtClean="0"/>
              <a:t>Activities: First Impressions DVD </a:t>
            </a:r>
            <a:r>
              <a:rPr lang="en-US" dirty="0" smtClean="0"/>
              <a:t>and Large Group Discussion </a:t>
            </a:r>
          </a:p>
          <a:p>
            <a:pPr>
              <a:buFont typeface="Arial"/>
              <a:buChar char="•"/>
            </a:pPr>
            <a:r>
              <a:rPr lang="en-US" dirty="0" smtClean="0"/>
              <a:t>   For this activity, you will need the First Impressions DVD, a DVD player and speakers. First Impressions is found on the CD/DVD provided for this training. </a:t>
            </a:r>
          </a:p>
          <a:p>
            <a:pPr>
              <a:buFont typeface="Arial"/>
              <a:buChar char="•"/>
            </a:pPr>
            <a:r>
              <a:rPr lang="en-US" dirty="0" smtClean="0"/>
              <a:t>   Play the DVD ahead of the training to check the volume level for the speakers. </a:t>
            </a:r>
          </a:p>
          <a:p>
            <a:pPr>
              <a:buFont typeface="Arial"/>
              <a:buChar char="•"/>
            </a:pPr>
            <a:r>
              <a:rPr lang="en-US" dirty="0" smtClean="0"/>
              <a:t>   First Impressions is approximately 15 minutes in length and is the first selection on the menu (the DVD also includes short clips from the DVD). You also have the option of playing the DVD in English or Spanish.</a:t>
            </a:r>
          </a:p>
          <a:p>
            <a:pPr>
              <a:buFont typeface="Arial"/>
              <a:buChar char="•"/>
            </a:pPr>
            <a:r>
              <a:rPr lang="en-US" dirty="0" smtClean="0"/>
              <a:t>   After you have played First Impressions, ask participants to describe some strategies they could offer to a mother to help her children when they have been exposed to violence. </a:t>
            </a:r>
          </a:p>
          <a:p>
            <a:pPr>
              <a:buFont typeface="Arial"/>
              <a:buChar char="•"/>
            </a:pPr>
            <a:r>
              <a:rPr lang="en-US" dirty="0" smtClean="0"/>
              <a:t>   Allow approximately 5 minutes for this group discussion; there is no note-taking for this discussion.</a:t>
            </a: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90</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Some of the strategies that we heard in the “First Impressions” DVD from parents who have experienced domestic violence and adult survivors who were exposed to domestic violence as children are listed below: </a:t>
            </a:r>
          </a:p>
          <a:p>
            <a:endParaRPr lang="en-US" dirty="0" smtClean="0"/>
          </a:p>
          <a:p>
            <a:pPr>
              <a:buFont typeface="Arial"/>
              <a:buChar char="•"/>
            </a:pPr>
            <a:r>
              <a:rPr lang="en-US" dirty="0" smtClean="0"/>
              <a:t>   Ask children how they are feeling and validate their feelings</a:t>
            </a:r>
          </a:p>
          <a:p>
            <a:pPr>
              <a:buFont typeface="Arial"/>
              <a:buChar char="•"/>
            </a:pPr>
            <a:endParaRPr lang="en-US" dirty="0" smtClean="0"/>
          </a:p>
          <a:p>
            <a:pPr>
              <a:buFont typeface="Arial"/>
              <a:buChar char="•"/>
            </a:pPr>
            <a:r>
              <a:rPr lang="en-US" dirty="0" smtClean="0"/>
              <a:t>   Increase quality time of parents/caregivers with the child </a:t>
            </a:r>
          </a:p>
          <a:p>
            <a:pPr>
              <a:buFont typeface="Arial"/>
              <a:buChar char="•"/>
            </a:pPr>
            <a:endParaRPr lang="en-US" dirty="0" smtClean="0"/>
          </a:p>
          <a:p>
            <a:pPr>
              <a:buFont typeface="Arial"/>
              <a:buChar char="•"/>
            </a:pPr>
            <a:r>
              <a:rPr lang="en-US" dirty="0" smtClean="0"/>
              <a:t>   Reach out to other caregivers to help them understand the child’s situation and how they can be supportive</a:t>
            </a:r>
          </a:p>
          <a:p>
            <a:pPr>
              <a:buFont typeface="Arial"/>
              <a:buChar char="•"/>
            </a:pPr>
            <a:endParaRPr lang="en-US" dirty="0" smtClean="0"/>
          </a:p>
          <a:p>
            <a:pPr>
              <a:buFont typeface="Arial"/>
              <a:buChar char="•"/>
            </a:pPr>
            <a:r>
              <a:rPr lang="en-US" dirty="0" smtClean="0"/>
              <a:t>   Create lots of opportunities for exploring and learning to promote healthy brain development</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91</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Module Time: 30 minutes</a:t>
            </a:r>
          </a:p>
          <a:p>
            <a:r>
              <a:rPr lang="en-US" dirty="0" smtClean="0"/>
              <a:t> </a:t>
            </a:r>
          </a:p>
          <a:p>
            <a:r>
              <a:rPr lang="en-US" b="1" dirty="0" smtClean="0"/>
              <a:t>Training Outline</a:t>
            </a:r>
          </a:p>
          <a:p>
            <a:pPr>
              <a:buFont typeface="Arial"/>
              <a:buChar char="•"/>
            </a:pPr>
            <a:r>
              <a:rPr lang="en-US" dirty="0" smtClean="0"/>
              <a:t>   Learning objectives </a:t>
            </a:r>
          </a:p>
          <a:p>
            <a:pPr>
              <a:buFont typeface="Arial"/>
              <a:buChar char="•"/>
            </a:pPr>
            <a:r>
              <a:rPr lang="en-US" dirty="0" smtClean="0"/>
              <a:t>   Information on the effects of violence on parenting </a:t>
            </a:r>
          </a:p>
          <a:p>
            <a:pPr>
              <a:buFont typeface="Arial"/>
              <a:buChar char="•"/>
            </a:pPr>
            <a:r>
              <a:rPr lang="en-US" dirty="0" smtClean="0"/>
              <a:t>   Past exposure to violence and resiliency </a:t>
            </a:r>
          </a:p>
          <a:p>
            <a:pPr>
              <a:buFont typeface="Arial"/>
              <a:buChar char="•"/>
            </a:pPr>
            <a:r>
              <a:rPr lang="en-US" dirty="0" smtClean="0"/>
              <a:t>   Strategies to strengthen mother-child bond</a:t>
            </a:r>
          </a:p>
          <a:p>
            <a:r>
              <a:rPr lang="en-US" dirty="0" smtClean="0"/>
              <a:t> </a:t>
            </a:r>
          </a:p>
          <a:p>
            <a:r>
              <a:rPr lang="en-US" b="1" dirty="0" smtClean="0"/>
              <a:t>Overview</a:t>
            </a:r>
          </a:p>
          <a:p>
            <a:r>
              <a:rPr lang="en-US" dirty="0" smtClean="0"/>
              <a:t>The impact of exposure to domestic violence goes beyond the health effects on women and children– it also can diminish parenting skills. There are important findings on how to build resiliency in the face of domestic violence and improve mother/child bonding. This module covers multiple tools that home visitors can use to help mothers and children thrive.  </a:t>
            </a:r>
          </a:p>
          <a:p>
            <a:endParaRPr lang="en-US" dirty="0" smtClean="0"/>
          </a:p>
          <a:p>
            <a:endParaRPr lang="en-US" dirty="0" smtClean="0"/>
          </a:p>
          <a:p>
            <a:endParaRPr lang="en-US" dirty="0" smtClean="0"/>
          </a:p>
          <a:p>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92</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Read the learning objectives aloud.</a:t>
            </a:r>
          </a:p>
          <a:p>
            <a:endParaRPr lang="en-US" baseline="30000" dirty="0" smtClean="0"/>
          </a:p>
          <a:p>
            <a:endParaRPr lang="en-US"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93</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Despite excellence in prenatal care, domestic violence was associated with poorer maternal attachment and assessment of infant temperament in this study.</a:t>
            </a:r>
          </a:p>
          <a:p>
            <a:endParaRPr lang="en-US" dirty="0" smtClean="0"/>
          </a:p>
          <a:p>
            <a:r>
              <a:rPr lang="en-US" dirty="0" smtClean="0"/>
              <a:t>Poor maternal-infant attachment is associated with several negative outcomes for children including behavioral problems, aggression, and poorer social interaction.</a:t>
            </a:r>
          </a:p>
          <a:p>
            <a:endParaRPr lang="en-US" dirty="0" smtClean="0"/>
          </a:p>
          <a:p>
            <a:r>
              <a:rPr lang="en-US" dirty="0" err="1" smtClean="0"/>
              <a:t>Quinlivan</a:t>
            </a:r>
            <a:r>
              <a:rPr lang="en-US" dirty="0" smtClean="0"/>
              <a:t> JA, Evans SF. Impact of Domestic Violence and Drug Abuse in Pregnancy on Maternal Attachment and Infant Temperament in Teenage Mothers in the Setting of Best Clinical Practice. Archives of Women’s Mental Health. 2005;8:191-199.</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94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15-year follow-up of the Nurse Family Partnership model, a home visitation program that has been shown to reduce child maltreatment, the treatment effect of home visits on reducing verified child abuse maltreatment reports decreased as the frequency of IPV increased.</a:t>
            </a:r>
          </a:p>
          <a:p>
            <a:endParaRPr lang="en-US" dirty="0" smtClean="0"/>
          </a:p>
          <a:p>
            <a:r>
              <a:rPr lang="en-US" dirty="0" err="1" smtClean="0"/>
              <a:t>Eckenrode</a:t>
            </a:r>
            <a:r>
              <a:rPr lang="en-US" dirty="0" smtClean="0"/>
              <a:t> J, </a:t>
            </a:r>
            <a:r>
              <a:rPr lang="en-US" dirty="0" err="1" smtClean="0"/>
              <a:t>Ganzel</a:t>
            </a:r>
            <a:r>
              <a:rPr lang="en-US" dirty="0" smtClean="0"/>
              <a:t> B, Henderson C, Smith E, Olds D, Powers J, Cole R, </a:t>
            </a:r>
            <a:r>
              <a:rPr lang="en-US" dirty="0" err="1" smtClean="0"/>
              <a:t>Kitzman</a:t>
            </a:r>
            <a:r>
              <a:rPr lang="en-US" dirty="0" smtClean="0"/>
              <a:t> H, </a:t>
            </a:r>
            <a:r>
              <a:rPr lang="en-US" dirty="0" err="1" smtClean="0"/>
              <a:t>Sidora</a:t>
            </a:r>
            <a:r>
              <a:rPr lang="en-US" dirty="0" smtClean="0"/>
              <a:t> K. (2000) Preventing Child Abuse and Neglect with a Program of Nurse Home Visitation: The Limiting Effects of Domestic Violence. </a:t>
            </a:r>
            <a:r>
              <a:rPr lang="en-US" i="1" dirty="0" smtClean="0"/>
              <a:t>Journal of the American Medical Association. 284(11): 1385-1391.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study demonstrates the importance of educating victims about how DV can affect their mental health, their parenting skills, and ultimately, their children’s well-being.</a:t>
            </a:r>
          </a:p>
          <a:p>
            <a:endParaRPr lang="en-US" dirty="0" smtClean="0"/>
          </a:p>
          <a:p>
            <a:r>
              <a:rPr lang="en-US" dirty="0" err="1" smtClean="0"/>
              <a:t>Dubowitz</a:t>
            </a:r>
            <a:r>
              <a:rPr lang="en-US" dirty="0" smtClean="0"/>
              <a:t> H, Black MM, Kerr MA, Hussey JM, </a:t>
            </a:r>
            <a:r>
              <a:rPr lang="en-US" dirty="0" err="1" smtClean="0"/>
              <a:t>Morrel</a:t>
            </a:r>
            <a:r>
              <a:rPr lang="en-US" dirty="0" smtClean="0"/>
              <a:t> TM, Everson MD, Starr RH. Type and Timing of Mothers’ Victimization: Effects on Mothers and Children. Pediatrics. 2001;107(4):728-735.</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95</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Domestic violence is a well-documented risk factor for child abuse.</a:t>
            </a:r>
          </a:p>
          <a:p>
            <a:endParaRPr lang="en-US" dirty="0" smtClean="0"/>
          </a:p>
          <a:p>
            <a:r>
              <a:rPr lang="en-US" dirty="0" err="1" smtClean="0"/>
              <a:t>Rumm</a:t>
            </a:r>
            <a:r>
              <a:rPr lang="en-US" dirty="0" smtClean="0"/>
              <a:t> PD, Cummings P, Krauss MR, Bell MA, </a:t>
            </a:r>
            <a:r>
              <a:rPr lang="en-US" dirty="0" err="1" smtClean="0"/>
              <a:t>Rivara</a:t>
            </a:r>
            <a:r>
              <a:rPr lang="en-US" dirty="0" smtClean="0"/>
              <a:t> FP. Identified spouse abuse as a risk factor for child abuse. Child Abuse and Neglect. 2000;24(11):1375-1381.</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96</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study was conducted with a large sample of 2,544 mothers of first-born children who participated in a Healthy Start home visitation program designed to prevent child abuse among higher risk families.</a:t>
            </a:r>
          </a:p>
          <a:p>
            <a:endParaRPr lang="en-US" dirty="0" smtClean="0"/>
          </a:p>
          <a:p>
            <a:r>
              <a:rPr lang="en-US" dirty="0" smtClean="0"/>
              <a:t>Findings indicate that domestic violence during the first six months of a child’s life is significantly related to physical abuse, psychological abuse, and neglect up to a child’s fifth year. </a:t>
            </a:r>
          </a:p>
          <a:p>
            <a:endParaRPr lang="en-US" dirty="0" smtClean="0"/>
          </a:p>
          <a:p>
            <a:r>
              <a:rPr lang="en-US" dirty="0" smtClean="0"/>
              <a:t>Among home visited families, domestic violence occurred among 38% of the cases of confirmed child abuse.</a:t>
            </a:r>
          </a:p>
          <a:p>
            <a:endParaRPr lang="en-US" dirty="0" smtClean="0"/>
          </a:p>
          <a:p>
            <a:r>
              <a:rPr lang="en-US" dirty="0" err="1" smtClean="0"/>
              <a:t>McGuigan</a:t>
            </a:r>
            <a:r>
              <a:rPr lang="en-US" dirty="0" smtClean="0"/>
              <a:t> WM, Pratt CC. The predictive impact of domestic violence on three types of child maltreatment. Child Abuse &amp; Neglect. 2001;25:869-883.</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97</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Edleson</a:t>
            </a:r>
            <a:r>
              <a:rPr lang="en-US" dirty="0" smtClean="0"/>
              <a:t> JL, </a:t>
            </a:r>
            <a:r>
              <a:rPr lang="en-US" dirty="0" err="1" smtClean="0"/>
              <a:t>Mbilinyi</a:t>
            </a:r>
            <a:r>
              <a:rPr lang="en-US" dirty="0" smtClean="0"/>
              <a:t> LF, </a:t>
            </a:r>
            <a:r>
              <a:rPr lang="en-US" dirty="0" err="1" smtClean="0"/>
              <a:t>Shetty</a:t>
            </a:r>
            <a:r>
              <a:rPr lang="en-US" dirty="0" smtClean="0"/>
              <a:t>, S. Parenting in the context of domestic violence. San Francisco, CA. 2003; Judicial Council of California.</a:t>
            </a:r>
          </a:p>
          <a:p>
            <a:endParaRPr lang="en-US" dirty="0" smtClean="0"/>
          </a:p>
          <a:p>
            <a:r>
              <a:rPr lang="en-US" dirty="0" smtClean="0"/>
              <a:t>Holden GW, Ritchie KL. Linking extreme marital discord, child rearing, and child behavior problems: Evidence from battered women. Child Development, 1991; 62, 311-327.</a:t>
            </a:r>
          </a:p>
          <a:p>
            <a:endParaRPr lang="en-US" dirty="0" smtClean="0"/>
          </a:p>
          <a:p>
            <a:r>
              <a:rPr lang="en-US" dirty="0" smtClean="0"/>
              <a:t>Holden, Stein, Ritchie, Harris, </a:t>
            </a:r>
            <a:r>
              <a:rPr lang="en-US" dirty="0" err="1" smtClean="0"/>
              <a:t>Jouriles</a:t>
            </a:r>
            <a:r>
              <a:rPr lang="en-US" dirty="0" smtClean="0"/>
              <a:t>, Children exposed to </a:t>
            </a:r>
            <a:r>
              <a:rPr lang="en-US" dirty="0" err="1" smtClean="0"/>
              <a:t>maritial</a:t>
            </a:r>
            <a:r>
              <a:rPr lang="en-US" dirty="0" smtClean="0"/>
              <a:t> violence: Theory, research and applied issues, 1998 pp. 289-334.</a:t>
            </a:r>
          </a:p>
          <a:p>
            <a:r>
              <a:rPr lang="en-US" dirty="0" smtClean="0"/>
              <a:t> </a:t>
            </a:r>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98</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dirty="0" err="1" smtClean="0"/>
              <a:t>Levendosky</a:t>
            </a:r>
            <a:r>
              <a:rPr lang="en-US" dirty="0" smtClean="0"/>
              <a:t> AA, </a:t>
            </a:r>
            <a:r>
              <a:rPr lang="en-US" dirty="0" err="1" smtClean="0"/>
              <a:t>Huth</a:t>
            </a:r>
            <a:r>
              <a:rPr lang="en-US" dirty="0" smtClean="0"/>
              <a:t>-Bocks AC, Shapiro DL, &amp; </a:t>
            </a:r>
            <a:r>
              <a:rPr lang="en-US" dirty="0" err="1" smtClean="0"/>
              <a:t>Semel</a:t>
            </a:r>
            <a:r>
              <a:rPr lang="en-US" dirty="0" smtClean="0"/>
              <a:t> MA. The impact of domestic violence on the maternal-child relationship and preschool-age children’s functioning. </a:t>
            </a:r>
            <a:r>
              <a:rPr lang="en-US" i="1" dirty="0" smtClean="0"/>
              <a:t>Journal of Family Psychology, 2003; 17, 275-287. </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99</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Strengthening mother-child bonding is a key strategy for helping children exposed to violence that fits well with home visitation programs’ emphasis on building relationships and promoting healthy parenting skills. </a:t>
            </a:r>
          </a:p>
          <a:p>
            <a:endParaRPr lang="en-US" dirty="0" smtClean="0"/>
          </a:p>
          <a:p>
            <a:r>
              <a:rPr lang="en-US" dirty="0" smtClean="0"/>
              <a:t>Bancroft L, Silverman J. The Batterer as Parent. 2002. Sage Publications, Thousand Oaks, California.</a:t>
            </a:r>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100</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Notes to Trainer: </a:t>
            </a:r>
            <a:r>
              <a:rPr lang="en-US" dirty="0" smtClean="0"/>
              <a:t>This slide provides examples of how victimization can negatively impact a mother’s parenting skills. This slide is adapted from a worksheet that is designed for mothers to review and discuss with a domestic violence advocate during home visits. This tool can be adapted for use by home visitors to help mothers understand how violence can compromise parenting skills and also help her identify things that she is doing to help her children. After each example of a potential impact of victimization on a mother’s parenting, there are questions for her to consider. For example, for “Letting Children Make the Rules,” there are two questions to consider:</a:t>
            </a:r>
          </a:p>
          <a:p>
            <a:endParaRPr lang="en-US" dirty="0" smtClean="0"/>
          </a:p>
          <a:p>
            <a:pPr marL="232943" indent="-232943">
              <a:buFont typeface="+mj-lt"/>
              <a:buAutoNum type="arabicPeriod"/>
            </a:pPr>
            <a:r>
              <a:rPr lang="en-US" dirty="0" smtClean="0"/>
              <a:t>Have there been times when you have given in to the children—let them get away with things because you feel guilty about what was occurring in your relationship?</a:t>
            </a:r>
          </a:p>
          <a:p>
            <a:pPr marL="232943" indent="-232943">
              <a:buFont typeface="+mj-lt"/>
              <a:buAutoNum type="arabicPeriod"/>
            </a:pPr>
            <a:endParaRPr lang="en-US" dirty="0" smtClean="0"/>
          </a:p>
          <a:p>
            <a:pPr marL="232943" indent="-232943">
              <a:buFont typeface="+mj-lt"/>
              <a:buAutoNum type="arabicPeriod"/>
            </a:pPr>
            <a:r>
              <a:rPr lang="en-US" dirty="0" smtClean="0"/>
              <a:t>Have there been times when you have not disciplined or corrected the children to make up for the way the batterer has disciplined them?</a:t>
            </a:r>
          </a:p>
          <a:p>
            <a:endParaRPr lang="en-US" dirty="0" smtClean="0"/>
          </a:p>
          <a:p>
            <a:r>
              <a:rPr lang="en-US" dirty="0" smtClean="0"/>
              <a:t>This information, including the worksheet for mothers, is from the “Understanding Together” workbook that is part of the KISS resources that were previously noted</a:t>
            </a:r>
          </a:p>
          <a:p>
            <a:endParaRPr lang="en-US" dirty="0" smtClean="0"/>
          </a:p>
          <a:p>
            <a:r>
              <a:rPr lang="en-US" dirty="0" smtClean="0"/>
              <a:t>Pennsylvania Coalition Against Domestic Violence. A Kid is So Special (KISS). 2008. </a:t>
            </a:r>
            <a:r>
              <a:rPr lang="en-US" dirty="0" err="1" smtClean="0"/>
              <a:t>www.pcadv.org</a:t>
            </a:r>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101</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Estimated Activity Time: 10 minutes to watch video and 10 minutes for discussion.</a:t>
            </a:r>
          </a:p>
          <a:p>
            <a:endParaRPr lang="en-US" dirty="0" smtClean="0"/>
          </a:p>
          <a:p>
            <a:r>
              <a:rPr lang="en-US" dirty="0" smtClean="0"/>
              <a:t>Discussion questions to ask after watching this video clip include: </a:t>
            </a:r>
          </a:p>
          <a:p>
            <a:pPr marL="232943" indent="-232943">
              <a:buFont typeface="+mj-lt"/>
              <a:buAutoNum type="arabicPeriod"/>
            </a:pPr>
            <a:r>
              <a:rPr lang="en-US" dirty="0" smtClean="0"/>
              <a:t>What do you think about the partnership between the advocate and the home visitor?</a:t>
            </a:r>
          </a:p>
          <a:p>
            <a:pPr marL="232943" indent="-232943">
              <a:buFont typeface="+mj-lt"/>
              <a:buAutoNum type="arabicPeriod"/>
            </a:pPr>
            <a:r>
              <a:rPr lang="en-US" dirty="0" smtClean="0"/>
              <a:t>Do you think that their working together made a difference with the case presented? Why or why not? </a:t>
            </a:r>
          </a:p>
          <a:p>
            <a:pPr marL="232943" indent="-232943">
              <a:buFont typeface="+mj-lt"/>
              <a:buAutoNum type="arabicPeriod"/>
            </a:pPr>
            <a:r>
              <a:rPr lang="en-US" dirty="0" smtClean="0"/>
              <a:t>Are there some other questions that they should have been asked? </a:t>
            </a:r>
          </a:p>
          <a:p>
            <a:pPr marL="232943" indent="-232943">
              <a:buFont typeface="+mj-lt"/>
              <a:buAutoNum type="arabicPeriod"/>
            </a:pPr>
            <a:r>
              <a:rPr lang="en-US" dirty="0" smtClean="0"/>
              <a:t>How many of you have ever worked with a local DV advocacy program? </a:t>
            </a:r>
          </a:p>
          <a:p>
            <a:pPr marL="232943" indent="-232943">
              <a:buFont typeface="+mj-lt"/>
              <a:buAutoNum type="arabicPeriod"/>
            </a:pPr>
            <a:r>
              <a:rPr lang="en-US" dirty="0" smtClean="0"/>
              <a:t>Final thoughts about what you saw? Doable? Concerns? </a:t>
            </a:r>
          </a:p>
          <a:p>
            <a:pPr marL="232943" indent="-232943">
              <a:buFont typeface="+mj-lt"/>
              <a:buAutoNum type="arabicPeriod"/>
            </a:pPr>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102</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Baker L, Cunningham A.  Helping Children Thrive: Supporting Women Abuse Survivors as Mothers. 2004. </a:t>
            </a:r>
            <a:r>
              <a:rPr lang="en-US" dirty="0" err="1" smtClean="0"/>
              <a:t>www.lfac.on.ca</a:t>
            </a:r>
            <a:endParaRPr lang="en-US" dirty="0" smtClean="0"/>
          </a:p>
          <a:p>
            <a:endParaRPr lang="en-US" dirty="0" smtClean="0"/>
          </a:p>
          <a:p>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103</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dirty="0" smtClean="0"/>
              <a:t>Baker L, Cunningham A.  Helping Children Thrive: Supporting Women Abuse Survivors as Mothers. 2004. </a:t>
            </a:r>
            <a:r>
              <a:rPr lang="en-US" dirty="0" err="1" smtClean="0"/>
              <a:t>www.lfac.on.ca</a:t>
            </a:r>
            <a:endParaRPr lang="en-US" dirty="0" smtClean="0"/>
          </a:p>
          <a:p>
            <a:endParaRPr lang="en-US" baseline="0"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104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24600"/>
            <a:ext cx="2133600" cy="365125"/>
          </a:xfrm>
          <a:prstGeom prst="rect">
            <a:avLst/>
          </a:prstGeom>
        </p:spPr>
        <p:txBody>
          <a:bodyPr/>
          <a:lstStyle/>
          <a:p>
            <a:fld id="{BCF9B4B3-3F46-4666-8105-FED4C5AF1DFE}" type="datetimeFigureOut">
              <a:rPr lang="en-US" smtClean="0"/>
              <a:pPr/>
              <a:t>2/28/2012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744A114-B50C-40C9-B8D8-6E5AF3BE2512}" type="slidenum">
              <a:rPr lang="en-US" smtClean="0"/>
              <a:pPr/>
              <a:t>‹#›</a:t>
            </a:fld>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24600"/>
            <a:ext cx="2133600" cy="365125"/>
          </a:xfrm>
          <a:prstGeom prst="rect">
            <a:avLst/>
          </a:prstGeom>
        </p:spPr>
        <p:txBody>
          <a:bodyPr/>
          <a:lstStyle/>
          <a:p>
            <a:fld id="{BCF9B4B3-3F46-4666-8105-FED4C5AF1DFE}" type="datetimeFigureOut">
              <a:rPr lang="en-US" smtClean="0"/>
              <a:pPr/>
              <a:t>2/28/2012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744A114-B50C-40C9-B8D8-6E5AF3BE2512}" type="slidenum">
              <a:rPr lang="en-US" smtClean="0"/>
              <a:pPr/>
              <a:t>‹#›</a:t>
            </a:fld>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24600"/>
            <a:ext cx="2133600" cy="365125"/>
          </a:xfrm>
          <a:prstGeom prst="rect">
            <a:avLst/>
          </a:prstGeom>
        </p:spPr>
        <p:txBody>
          <a:bodyPr/>
          <a:lstStyle/>
          <a:p>
            <a:fld id="{BCF9B4B3-3F46-4666-8105-FED4C5AF1DFE}" type="datetimeFigureOut">
              <a:rPr lang="en-US" smtClean="0"/>
              <a:pPr/>
              <a:t>2/28/2012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744A114-B50C-40C9-B8D8-6E5AF3BE2512}" type="slidenum">
              <a:rPr lang="en-US" smtClean="0"/>
              <a:pPr/>
              <a:t>‹#›</a:t>
            </a:fld>
            <a:endParaRPr lang="en-US"/>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Section Header">
    <p:spTree>
      <p:nvGrpSpPr>
        <p:cNvPr id="1" name=""/>
        <p:cNvGrpSpPr/>
        <p:nvPr/>
      </p:nvGrpSpPr>
      <p:grpSpPr>
        <a:xfrm>
          <a:off x="0" y="0"/>
          <a:ext cx="0" cy="0"/>
          <a:chOff x="0" y="0"/>
          <a:chExt cx="0" cy="0"/>
        </a:xfrm>
      </p:grpSpPr>
      <p:pic>
        <p:nvPicPr>
          <p:cNvPr id="10" name="Picture 9" descr="transition.tif"/>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023360" y="5486400"/>
            <a:ext cx="5120639" cy="1362074"/>
          </a:xfrm>
          <a:prstGeom prst="rect">
            <a:avLst/>
          </a:prstGeom>
        </p:spPr>
        <p:txBody>
          <a:bodyPr anchor="t">
            <a:normAutofit/>
          </a:bodyPr>
          <a:lstStyle>
            <a:lvl1pPr algn="l">
              <a:defRPr lang="en-US" sz="3400" kern="1200" dirty="0">
                <a:solidFill>
                  <a:schemeClr val="bg1"/>
                </a:solidFill>
                <a:effectLst>
                  <a:outerShdw blurRad="25400" dist="38100" dir="2700000" algn="tl">
                    <a:srgbClr val="000000">
                      <a:alpha val="55000"/>
                    </a:srgbClr>
                  </a:outerShdw>
                </a:effectLst>
                <a:latin typeface="Franklin Gothic Demi" pitchFamily="34" charset="0"/>
                <a:ea typeface="+mn-ea"/>
                <a:cs typeface="+mn-cs"/>
              </a:defRPr>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24600"/>
            <a:ext cx="2133600" cy="365125"/>
          </a:xfrm>
          <a:prstGeom prst="rect">
            <a:avLst/>
          </a:prstGeom>
        </p:spPr>
        <p:txBody>
          <a:bodyPr/>
          <a:lstStyle/>
          <a:p>
            <a:fld id="{BCF9B4B3-3F46-4666-8105-FED4C5AF1DFE}" type="datetimeFigureOut">
              <a:rPr lang="en-US" smtClean="0"/>
              <a:pPr/>
              <a:t>2/28/2012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744A114-B50C-40C9-B8D8-6E5AF3BE2512}" type="slidenum">
              <a:rPr lang="en-US" smtClean="0"/>
              <a:pPr/>
              <a:t>‹#›</a:t>
            </a:fld>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24600"/>
            <a:ext cx="2133600" cy="365125"/>
          </a:xfrm>
          <a:prstGeom prst="rect">
            <a:avLst/>
          </a:prstGeom>
        </p:spPr>
        <p:txBody>
          <a:bodyPr/>
          <a:lstStyle/>
          <a:p>
            <a:fld id="{BCF9B4B3-3F46-4666-8105-FED4C5AF1DFE}" type="datetimeFigureOut">
              <a:rPr lang="en-US" smtClean="0"/>
              <a:pPr/>
              <a:t>2/28/2012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744A114-B50C-40C9-B8D8-6E5AF3BE2512}" type="slidenum">
              <a:rPr lang="en-US" smtClean="0"/>
              <a:pPr/>
              <a:t>‹#›</a:t>
            </a:fld>
            <a:endParaRPr lang="en-US"/>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24600"/>
            <a:ext cx="2133600" cy="365125"/>
          </a:xfrm>
          <a:prstGeom prst="rect">
            <a:avLst/>
          </a:prstGeom>
        </p:spPr>
        <p:txBody>
          <a:bodyPr/>
          <a:lstStyle/>
          <a:p>
            <a:fld id="{BCF9B4B3-3F46-4666-8105-FED4C5AF1DFE}" type="datetimeFigureOut">
              <a:rPr lang="en-US" smtClean="0"/>
              <a:pPr/>
              <a:t>2/28/2012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744A114-B50C-40C9-B8D8-6E5AF3BE2512}" type="slidenum">
              <a:rPr lang="en-US" smtClean="0"/>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24600"/>
            <a:ext cx="2133600" cy="365125"/>
          </a:xfrm>
          <a:prstGeom prst="rect">
            <a:avLst/>
          </a:prstGeom>
        </p:spPr>
        <p:txBody>
          <a:bodyPr/>
          <a:lstStyle/>
          <a:p>
            <a:fld id="{BCF9B4B3-3F46-4666-8105-FED4C5AF1DFE}" type="datetimeFigureOut">
              <a:rPr lang="en-US" smtClean="0"/>
              <a:pPr/>
              <a:t>2/28/2012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744A114-B50C-40C9-B8D8-6E5AF3BE2512}" type="slidenum">
              <a:rPr lang="en-US" smtClean="0"/>
              <a:pPr/>
              <a:t>‹#›</a:t>
            </a:fld>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24600"/>
            <a:ext cx="2133600" cy="365125"/>
          </a:xfrm>
          <a:prstGeom prst="rect">
            <a:avLst/>
          </a:prstGeom>
        </p:spPr>
        <p:txBody>
          <a:bodyPr/>
          <a:lstStyle/>
          <a:p>
            <a:fld id="{BCF9B4B3-3F46-4666-8105-FED4C5AF1DFE}" type="datetimeFigureOut">
              <a:rPr lang="en-US" smtClean="0"/>
              <a:pPr/>
              <a:t>2/28/2012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744A114-B50C-40C9-B8D8-6E5AF3BE2512}" type="slidenum">
              <a:rPr lang="en-US" smtClean="0"/>
              <a:pPr/>
              <a:t>‹#›</a:t>
            </a:fld>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365125"/>
          </a:xfrm>
          <a:prstGeom prst="rect">
            <a:avLst/>
          </a:prstGeom>
        </p:spPr>
        <p:txBody>
          <a:bodyPr/>
          <a:lstStyle/>
          <a:p>
            <a:fld id="{BCF9B4B3-3F46-4666-8105-FED4C5AF1DFE}" type="datetimeFigureOut">
              <a:rPr lang="en-US" smtClean="0"/>
              <a:pPr/>
              <a:t>2/28/2012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744A114-B50C-40C9-B8D8-6E5AF3BE2512}" type="slidenum">
              <a:rPr lang="en-US" smtClean="0"/>
              <a:pPr/>
              <a:t>‹#›</a:t>
            </a:fld>
            <a:endParaRPr 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24600"/>
            <a:ext cx="2133600" cy="365125"/>
          </a:xfrm>
          <a:prstGeom prst="rect">
            <a:avLst/>
          </a:prstGeom>
        </p:spPr>
        <p:txBody>
          <a:bodyPr/>
          <a:lstStyle/>
          <a:p>
            <a:fld id="{BCF9B4B3-3F46-4666-8105-FED4C5AF1DFE}" type="datetimeFigureOut">
              <a:rPr lang="en-US" smtClean="0"/>
              <a:pPr/>
              <a:t>2/28/2012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744A114-B50C-40C9-B8D8-6E5AF3BE2512}" type="slidenum">
              <a:rPr lang="en-US" smtClean="0"/>
              <a:pPr/>
              <a:t>‹#›</a:t>
            </a:fld>
            <a:endParaRPr lang="en-US"/>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24600"/>
            <a:ext cx="2133600" cy="365125"/>
          </a:xfrm>
          <a:prstGeom prst="rect">
            <a:avLst/>
          </a:prstGeom>
        </p:spPr>
        <p:txBody>
          <a:bodyPr/>
          <a:lstStyle/>
          <a:p>
            <a:fld id="{BCF9B4B3-3F46-4666-8105-FED4C5AF1DFE}" type="datetimeFigureOut">
              <a:rPr lang="en-US" smtClean="0"/>
              <a:pPr/>
              <a:t>2/28/2012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744A114-B50C-40C9-B8D8-6E5AF3BE2512}" type="slidenum">
              <a:rPr lang="en-US" smtClean="0"/>
              <a:pPr/>
              <a:t>‹#›</a:t>
            </a:fld>
            <a:endParaRPr 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bg1">
                    <a:lumMod val="95000"/>
                  </a:schemeClr>
                </a:solidFill>
              </a:defRPr>
            </a:lvl1pPr>
          </a:lstStyle>
          <a:p>
            <a:fld id="{C744A114-B50C-40C9-B8D8-6E5AF3BE251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9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1background.jpg"/>
          <p:cNvPicPr>
            <a:picLocks noChangeAspect="1"/>
          </p:cNvPicPr>
          <p:nvPr/>
        </p:nvPicPr>
        <p:blipFill>
          <a:blip r:embed="rId3" cstate="print"/>
          <a:stretch>
            <a:fillRect/>
          </a:stretch>
        </p:blipFill>
        <p:spPr>
          <a:xfrm>
            <a:off x="0" y="0"/>
            <a:ext cx="9194148" cy="6857999"/>
          </a:xfrm>
          <a:prstGeom prst="rect">
            <a:avLst/>
          </a:prstGeom>
        </p:spPr>
      </p:pic>
      <p:sp>
        <p:nvSpPr>
          <p:cNvPr id="2" name="Title 1"/>
          <p:cNvSpPr>
            <a:spLocks noGrp="1"/>
          </p:cNvSpPr>
          <p:nvPr>
            <p:ph type="ctrTitle"/>
          </p:nvPr>
        </p:nvSpPr>
        <p:spPr>
          <a:xfrm>
            <a:off x="304800" y="6149975"/>
            <a:ext cx="5943600" cy="1470025"/>
          </a:xfrm>
        </p:spPr>
        <p:txBody>
          <a:bodyPr>
            <a:noAutofit/>
          </a:bodyPr>
          <a:lstStyle/>
          <a:p>
            <a:pPr algn="l"/>
            <a:r>
              <a:rPr sz="3200" b="1" dirty="0" smtClean="0">
                <a:solidFill>
                  <a:schemeClr val="bg1"/>
                </a:solidFill>
                <a:latin typeface="Arial Black"/>
              </a:rPr>
              <a:t/>
            </a:r>
            <a:br>
              <a:rPr sz="3200" b="1" dirty="0" smtClean="0">
                <a:solidFill>
                  <a:schemeClr val="bg1"/>
                </a:solidFill>
                <a:latin typeface="Arial Black"/>
              </a:rPr>
            </a:br>
            <a:endParaRPr lang="en-US" sz="3200" dirty="0">
              <a:solidFill>
                <a:schemeClr val="bg1"/>
              </a:solidFill>
              <a:latin typeface="Arial Black"/>
            </a:endParaRPr>
          </a:p>
        </p:txBody>
      </p:sp>
      <p:sp>
        <p:nvSpPr>
          <p:cNvPr id="3" name="Subtitle 2"/>
          <p:cNvSpPr>
            <a:spLocks noGrp="1"/>
          </p:cNvSpPr>
          <p:nvPr>
            <p:ph type="subTitle" idx="1"/>
          </p:nvPr>
        </p:nvSpPr>
        <p:spPr>
          <a:xfrm>
            <a:off x="5029200" y="381000"/>
            <a:ext cx="3962400" cy="4648200"/>
          </a:xfrm>
        </p:spPr>
        <p:txBody>
          <a:bodyPr wrap="none">
            <a:noAutofit/>
          </a:bodyPr>
          <a:lstStyle/>
          <a:p>
            <a:pPr algn="l">
              <a:lnSpc>
                <a:spcPts val="3600"/>
              </a:lnSpc>
              <a:spcBef>
                <a:spcPts val="0"/>
              </a:spcBef>
            </a:pPr>
            <a:r>
              <a:rPr lang="en-US" sz="2800" b="1" dirty="0" smtClean="0">
                <a:solidFill>
                  <a:schemeClr val="bg1"/>
                </a:solidFill>
                <a:effectLst>
                  <a:outerShdw blurRad="50800" dist="38100" dir="2700000" algn="tl" rotWithShape="0">
                    <a:srgbClr val="000000">
                      <a:alpha val="43000"/>
                    </a:srgbClr>
                  </a:outerShdw>
                </a:effectLst>
              </a:rPr>
              <a:t>Healthy Moms, </a:t>
            </a:r>
            <a:br>
              <a:rPr lang="en-US" sz="2800" b="1" dirty="0" smtClean="0">
                <a:solidFill>
                  <a:schemeClr val="bg1"/>
                </a:solidFill>
                <a:effectLst>
                  <a:outerShdw blurRad="50800" dist="38100" dir="2700000" algn="tl" rotWithShape="0">
                    <a:srgbClr val="000000">
                      <a:alpha val="43000"/>
                    </a:srgbClr>
                  </a:outerShdw>
                </a:effectLst>
              </a:rPr>
            </a:br>
            <a:r>
              <a:rPr lang="en-US" sz="2800" b="1" dirty="0" smtClean="0">
                <a:solidFill>
                  <a:schemeClr val="bg1"/>
                </a:solidFill>
                <a:effectLst>
                  <a:outerShdw blurRad="50800" dist="38100" dir="2700000" algn="tl" rotWithShape="0">
                    <a:srgbClr val="000000">
                      <a:alpha val="43000"/>
                    </a:srgbClr>
                  </a:outerShdw>
                </a:effectLst>
              </a:rPr>
              <a:t>Happy Babies:</a:t>
            </a:r>
            <a:endParaRPr lang="en-US" sz="3000" dirty="0" smtClean="0">
              <a:solidFill>
                <a:srgbClr val="FF8000"/>
              </a:solidFill>
              <a:effectLst>
                <a:outerShdw blurRad="50800" dist="38100" dir="2700000" algn="tl" rotWithShape="0">
                  <a:srgbClr val="000000">
                    <a:alpha val="43000"/>
                  </a:srgbClr>
                </a:outerShdw>
              </a:effectLst>
              <a:latin typeface="Calibri"/>
            </a:endParaRPr>
          </a:p>
          <a:p>
            <a:pPr algn="l">
              <a:lnSpc>
                <a:spcPts val="3600"/>
              </a:lnSpc>
              <a:spcBef>
                <a:spcPts val="0"/>
              </a:spcBef>
            </a:pPr>
            <a:r>
              <a:rPr lang="en-US" sz="3000" dirty="0" smtClean="0">
                <a:solidFill>
                  <a:srgbClr val="FF8000"/>
                </a:solidFill>
                <a:effectLst>
                  <a:outerShdw blurRad="50800" dist="38100" dir="2700000" algn="tl" rotWithShape="0">
                    <a:srgbClr val="000000">
                      <a:alpha val="43000"/>
                    </a:srgbClr>
                  </a:outerShdw>
                </a:effectLst>
                <a:latin typeface="Calibri"/>
              </a:rPr>
              <a:t>Domestic Violence, </a:t>
            </a:r>
          </a:p>
          <a:p>
            <a:pPr algn="l">
              <a:lnSpc>
                <a:spcPts val="3600"/>
              </a:lnSpc>
              <a:spcBef>
                <a:spcPts val="0"/>
              </a:spcBef>
            </a:pPr>
            <a:r>
              <a:rPr lang="en-US" sz="3000" dirty="0" smtClean="0">
                <a:solidFill>
                  <a:srgbClr val="FF8000"/>
                </a:solidFill>
                <a:effectLst>
                  <a:outerShdw blurRad="50800" dist="38100" dir="2700000" algn="tl" rotWithShape="0">
                    <a:srgbClr val="000000">
                      <a:alpha val="43000"/>
                    </a:srgbClr>
                  </a:outerShdw>
                </a:effectLst>
                <a:latin typeface="Calibri"/>
              </a:rPr>
              <a:t>Reproductive Coercion </a:t>
            </a:r>
          </a:p>
          <a:p>
            <a:pPr algn="l">
              <a:lnSpc>
                <a:spcPts val="3600"/>
              </a:lnSpc>
              <a:spcBef>
                <a:spcPts val="0"/>
              </a:spcBef>
            </a:pPr>
            <a:r>
              <a:rPr lang="en-US" sz="3000" dirty="0" smtClean="0">
                <a:solidFill>
                  <a:srgbClr val="FF8000"/>
                </a:solidFill>
                <a:effectLst>
                  <a:outerShdw blurRad="50800" dist="38100" dir="2700000" algn="tl" rotWithShape="0">
                    <a:srgbClr val="000000">
                      <a:alpha val="43000"/>
                    </a:srgbClr>
                  </a:outerShdw>
                </a:effectLst>
                <a:latin typeface="Calibri"/>
              </a:rPr>
              <a:t>and Children Exposed</a:t>
            </a:r>
          </a:p>
        </p:txBody>
      </p:sp>
      <p:sp>
        <p:nvSpPr>
          <p:cNvPr id="6" name="Title 1"/>
          <p:cNvSpPr txBox="1">
            <a:spLocks/>
          </p:cNvSpPr>
          <p:nvPr/>
        </p:nvSpPr>
        <p:spPr>
          <a:xfrm>
            <a:off x="304800" y="6203172"/>
            <a:ext cx="6400800" cy="571500"/>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0" normalizeH="0" baseline="0" noProof="0" dirty="0" smtClean="0">
                <a:ln>
                  <a:noFill/>
                </a:ln>
                <a:solidFill>
                  <a:schemeClr val="bg1"/>
                </a:solidFill>
                <a:effectLst/>
                <a:uLnTx/>
                <a:uFillTx/>
                <a:latin typeface="Calibri"/>
                <a:ea typeface="+mj-ea"/>
                <a:cs typeface="+mj-cs"/>
              </a:rPr>
              <a:t>Introduction and Workshop Guidelines</a:t>
            </a:r>
            <a:endParaRPr kumimoji="0" lang="en-US" sz="2200" b="0" i="0" u="none" strike="noStrike" kern="1200" cap="none" spc="0" normalizeH="0" baseline="0" noProof="0" dirty="0">
              <a:ln>
                <a:noFill/>
              </a:ln>
              <a:solidFill>
                <a:schemeClr val="bg1"/>
              </a:solidFill>
              <a:effectLst/>
              <a:uLnTx/>
              <a:uFillTx/>
              <a:latin typeface="Arial Black"/>
              <a:ea typeface="+mj-ea"/>
              <a:cs typeface="+mj-cs"/>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228600"/>
            <a:ext cx="2133600" cy="2514600"/>
          </a:xfrm>
        </p:spPr>
        <p:txBody>
          <a:bodyPr>
            <a:noAutofit/>
          </a:bodyPr>
          <a:lstStyle/>
          <a:p>
            <a:pPr algn="l">
              <a:lnSpc>
                <a:spcPts val="2800"/>
              </a:lnSpc>
            </a:pPr>
            <a:r>
              <a:rPr lang="en-US" sz="2800" dirty="0" smtClean="0">
                <a:solidFill>
                  <a:schemeClr val="bg1">
                    <a:lumMod val="95000"/>
                  </a:schemeClr>
                </a:solidFill>
              </a:rPr>
              <a:t>Barriers to Identifying and Addressing Domestic Violence </a:t>
            </a:r>
            <a:endParaRPr lang="en-US" sz="2800" dirty="0">
              <a:solidFill>
                <a:schemeClr val="bg1">
                  <a:lumMod val="95000"/>
                </a:schemeClr>
              </a:solidFill>
            </a:endParaRPr>
          </a:p>
        </p:txBody>
      </p:sp>
      <p:sp>
        <p:nvSpPr>
          <p:cNvPr id="5" name="Content Placeholder 2"/>
          <p:cNvSpPr>
            <a:spLocks noGrp="1"/>
          </p:cNvSpPr>
          <p:nvPr>
            <p:ph idx="1"/>
          </p:nvPr>
        </p:nvSpPr>
        <p:spPr>
          <a:xfrm>
            <a:off x="2819400" y="304800"/>
            <a:ext cx="6096000" cy="5334000"/>
          </a:xfrm>
        </p:spPr>
        <p:txBody>
          <a:bodyPr>
            <a:noAutofit/>
          </a:bodyPr>
          <a:lstStyle/>
          <a:p>
            <a:pPr>
              <a:lnSpc>
                <a:spcPts val="2600"/>
              </a:lnSpc>
              <a:buNone/>
            </a:pPr>
            <a:r>
              <a:rPr lang="en-US" sz="2400" dirty="0" smtClean="0">
                <a:solidFill>
                  <a:srgbClr val="FF842B"/>
                </a:solidFill>
                <a:latin typeface="Arial Black"/>
                <a:cs typeface="Arial Black"/>
              </a:rPr>
              <a:t>   Home visitors identified the following barriers during the implementation phase of a </a:t>
            </a:r>
            <a:r>
              <a:rPr lang="en-US" sz="2400" dirty="0" err="1" smtClean="0">
                <a:solidFill>
                  <a:srgbClr val="FF842B"/>
                </a:solidFill>
                <a:latin typeface="Arial Black"/>
                <a:cs typeface="Arial Black"/>
              </a:rPr>
              <a:t>perinatal</a:t>
            </a:r>
            <a:r>
              <a:rPr lang="en-US" sz="2400" dirty="0" smtClean="0">
                <a:solidFill>
                  <a:srgbClr val="FF842B"/>
                </a:solidFill>
                <a:latin typeface="Arial Black"/>
                <a:cs typeface="Arial Black"/>
              </a:rPr>
              <a:t> home visitation program to reduce domestic violence (DV):</a:t>
            </a:r>
            <a:endParaRPr lang="en-US" sz="2400" dirty="0" smtClean="0"/>
          </a:p>
          <a:p>
            <a:pPr marL="795338" lvl="1" indent="-338138">
              <a:lnSpc>
                <a:spcPts val="2400"/>
              </a:lnSpc>
              <a:spcBef>
                <a:spcPts val="2376"/>
              </a:spcBef>
              <a:buClr>
                <a:schemeClr val="tx1">
                  <a:lumMod val="50000"/>
                  <a:lumOff val="50000"/>
                </a:schemeClr>
              </a:buClr>
              <a:buFont typeface="Arial"/>
              <a:buChar char="•"/>
            </a:pPr>
            <a:r>
              <a:rPr lang="en-US" sz="2400" dirty="0" smtClean="0">
                <a:solidFill>
                  <a:schemeClr val="accent1">
                    <a:lumMod val="50000"/>
                  </a:schemeClr>
                </a:solidFill>
              </a:rPr>
              <a:t>Comfort levels with initiating conversations with clients about DV</a:t>
            </a:r>
          </a:p>
          <a:p>
            <a:pPr marL="795338" lvl="1" indent="-338138">
              <a:lnSpc>
                <a:spcPts val="1400"/>
              </a:lnSpc>
              <a:buClr>
                <a:schemeClr val="tx1">
                  <a:lumMod val="50000"/>
                  <a:lumOff val="50000"/>
                </a:schemeClr>
              </a:buClr>
              <a:buFont typeface="Arial"/>
              <a:buChar char="•"/>
            </a:pPr>
            <a:endParaRPr lang="en-US" sz="2400" dirty="0" smtClean="0">
              <a:solidFill>
                <a:schemeClr val="accent1">
                  <a:lumMod val="50000"/>
                </a:schemeClr>
              </a:solidFill>
            </a:endParaRPr>
          </a:p>
          <a:p>
            <a:pPr marL="795338" lvl="1" indent="-338138">
              <a:lnSpc>
                <a:spcPts val="2400"/>
              </a:lnSpc>
              <a:buClr>
                <a:schemeClr val="tx1">
                  <a:lumMod val="50000"/>
                  <a:lumOff val="50000"/>
                </a:schemeClr>
              </a:buClr>
              <a:buFont typeface="Arial"/>
              <a:buChar char="•"/>
            </a:pPr>
            <a:r>
              <a:rPr lang="en-US" sz="2400" dirty="0" smtClean="0">
                <a:solidFill>
                  <a:schemeClr val="accent1">
                    <a:lumMod val="50000"/>
                  </a:schemeClr>
                </a:solidFill>
              </a:rPr>
              <a:t>Feelings of frustration and stress when   working with clients experiencing DV</a:t>
            </a:r>
          </a:p>
          <a:p>
            <a:pPr marL="795338" lvl="1" indent="-338138">
              <a:lnSpc>
                <a:spcPts val="1400"/>
              </a:lnSpc>
              <a:buClr>
                <a:schemeClr val="tx1">
                  <a:lumMod val="50000"/>
                  <a:lumOff val="50000"/>
                </a:schemeClr>
              </a:buClr>
              <a:buFont typeface="Arial"/>
              <a:buChar char="•"/>
            </a:pPr>
            <a:endParaRPr lang="en-US" sz="2400" dirty="0" smtClean="0">
              <a:solidFill>
                <a:schemeClr val="accent1">
                  <a:lumMod val="50000"/>
                </a:schemeClr>
              </a:solidFill>
            </a:endParaRPr>
          </a:p>
          <a:p>
            <a:pPr marL="795338" lvl="1" indent="-338138">
              <a:lnSpc>
                <a:spcPts val="2400"/>
              </a:lnSpc>
              <a:buClr>
                <a:schemeClr val="tx1">
                  <a:lumMod val="50000"/>
                  <a:lumOff val="50000"/>
                </a:schemeClr>
              </a:buClr>
              <a:buFont typeface="Arial"/>
              <a:buChar char="•"/>
            </a:pPr>
            <a:r>
              <a:rPr lang="en-US" sz="2400" dirty="0" smtClean="0">
                <a:solidFill>
                  <a:schemeClr val="accent1">
                    <a:lumMod val="50000"/>
                  </a:schemeClr>
                </a:solidFill>
              </a:rPr>
              <a:t>Concerns about personal safety when working in homes where DV may escalate</a:t>
            </a:r>
          </a:p>
          <a:p>
            <a:pPr marL="0" indent="0"/>
            <a:endParaRPr lang="en-US" sz="2400" dirty="0" smtClean="0">
              <a:solidFill>
                <a:schemeClr val="accent1">
                  <a:lumMod val="50000"/>
                </a:schemeClr>
              </a:solidFill>
            </a:endParaRPr>
          </a:p>
        </p:txBody>
      </p:sp>
      <p:sp>
        <p:nvSpPr>
          <p:cNvPr id="9" name="Slide Number Placeholder 5"/>
          <p:cNvSpPr>
            <a:spLocks noGrp="1"/>
          </p:cNvSpPr>
          <p:nvPr>
            <p:ph type="sldNum" sz="quarter" idx="12"/>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10</a:t>
            </a:fld>
            <a:endParaRPr lang="en-US" sz="1400" dirty="0"/>
          </a:p>
        </p:txBody>
      </p:sp>
      <p:sp>
        <p:nvSpPr>
          <p:cNvPr id="6" name="Rectangle 5"/>
          <p:cNvSpPr/>
          <p:nvPr/>
        </p:nvSpPr>
        <p:spPr>
          <a:xfrm>
            <a:off x="1236789" y="5933420"/>
            <a:ext cx="1636185" cy="338554"/>
          </a:xfrm>
          <a:prstGeom prst="rect">
            <a:avLst/>
          </a:prstGeom>
        </p:spPr>
        <p:txBody>
          <a:bodyPr wrap="none">
            <a:spAutoFit/>
          </a:bodyPr>
          <a:lstStyle/>
          <a:p>
            <a:r>
              <a:rPr lang="en-US" sz="1600" dirty="0" smtClean="0">
                <a:solidFill>
                  <a:schemeClr val="tx1">
                    <a:lumMod val="50000"/>
                    <a:lumOff val="50000"/>
                  </a:schemeClr>
                </a:solidFill>
              </a:rPr>
              <a:t>(Eddy et al, 2008)</a:t>
            </a:r>
            <a:endParaRPr lang="en-US" sz="1600" dirty="0">
              <a:solidFill>
                <a:schemeClr val="tx1">
                  <a:lumMod val="50000"/>
                  <a:lumOff val="50000"/>
                </a:schemeClr>
              </a:solidFill>
            </a:endParaRPr>
          </a:p>
        </p:txBody>
      </p:sp>
      <p:pic>
        <p:nvPicPr>
          <p:cNvPr id="7" name="Picture 6" descr="barrier.png"/>
          <p:cNvPicPr>
            <a:picLocks noChangeAspect="1"/>
          </p:cNvPicPr>
          <p:nvPr/>
        </p:nvPicPr>
        <p:blipFill>
          <a:blip r:embed="rId3" cstate="print"/>
          <a:stretch>
            <a:fillRect/>
          </a:stretch>
        </p:blipFill>
        <p:spPr>
          <a:xfrm>
            <a:off x="-304800" y="3006983"/>
            <a:ext cx="4114800" cy="2825234"/>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par>
                          <p:cTn id="13" fill="hold">
                            <p:stCondLst>
                              <p:cond delay="2000"/>
                            </p:stCondLst>
                            <p:childTnLst>
                              <p:par>
                                <p:cTn id="14" presetID="53"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152400"/>
            <a:ext cx="2133600" cy="2362200"/>
          </a:xfrm>
        </p:spPr>
        <p:txBody>
          <a:bodyPr>
            <a:noAutofit/>
          </a:bodyPr>
          <a:lstStyle/>
          <a:p>
            <a:pPr algn="l">
              <a:lnSpc>
                <a:spcPts val="2600"/>
              </a:lnSpc>
            </a:pPr>
            <a:r>
              <a:rPr lang="en-US" sz="2800" dirty="0" smtClean="0">
                <a:solidFill>
                  <a:schemeClr val="bg1">
                    <a:lumMod val="95000"/>
                  </a:schemeClr>
                </a:solidFill>
              </a:rPr>
              <a:t>Most Consistent Protective Factor for Children Exposed to Domestic Violence</a:t>
            </a:r>
            <a:endParaRPr lang="en-US" sz="2600" dirty="0" smtClean="0">
              <a:solidFill>
                <a:schemeClr val="bg1">
                  <a:lumMod val="95000"/>
                </a:schemeClr>
              </a:solidFill>
            </a:endParaRPr>
          </a:p>
        </p:txBody>
      </p:sp>
      <p:sp>
        <p:nvSpPr>
          <p:cNvPr id="5" name="Content Placeholder 2"/>
          <p:cNvSpPr>
            <a:spLocks noGrp="1"/>
          </p:cNvSpPr>
          <p:nvPr>
            <p:ph idx="1"/>
          </p:nvPr>
        </p:nvSpPr>
        <p:spPr>
          <a:xfrm>
            <a:off x="2971800" y="152400"/>
            <a:ext cx="5715000" cy="4449763"/>
          </a:xfrm>
        </p:spPr>
        <p:txBody>
          <a:bodyPr>
            <a:noAutofit/>
          </a:bodyPr>
          <a:lstStyle/>
          <a:p>
            <a:pPr marL="0" indent="0">
              <a:lnSpc>
                <a:spcPct val="90000"/>
              </a:lnSpc>
              <a:buNone/>
            </a:pPr>
            <a:endParaRPr lang="en-US" sz="2800" dirty="0" smtClean="0">
              <a:solidFill>
                <a:schemeClr val="accent1">
                  <a:lumMod val="50000"/>
                </a:schemeClr>
              </a:solidFill>
            </a:endParaRPr>
          </a:p>
          <a:p>
            <a:pPr indent="-1588">
              <a:lnSpc>
                <a:spcPts val="3200"/>
              </a:lnSpc>
              <a:buClr>
                <a:schemeClr val="tx1">
                  <a:lumMod val="50000"/>
                  <a:lumOff val="50000"/>
                </a:schemeClr>
              </a:buClr>
              <a:buNone/>
            </a:pPr>
            <a:r>
              <a:rPr lang="en-US" dirty="0" smtClean="0">
                <a:solidFill>
                  <a:schemeClr val="accent1">
                    <a:lumMod val="50000"/>
                  </a:schemeClr>
                </a:solidFill>
              </a:rPr>
              <a:t>Children’s emotional recovery from exposure to DV depends more on the quality of their relationship with the </a:t>
            </a:r>
            <a:r>
              <a:rPr lang="en-US" dirty="0" err="1" smtClean="0">
                <a:solidFill>
                  <a:schemeClr val="accent1">
                    <a:lumMod val="50000"/>
                  </a:schemeClr>
                </a:solidFill>
              </a:rPr>
              <a:t>nonbattering</a:t>
            </a:r>
            <a:r>
              <a:rPr lang="en-US" dirty="0" smtClean="0">
                <a:solidFill>
                  <a:schemeClr val="accent1">
                    <a:lumMod val="50000"/>
                  </a:schemeClr>
                </a:solidFill>
              </a:rPr>
              <a:t> parent than any other single factor	</a:t>
            </a:r>
          </a:p>
          <a:p>
            <a:pPr lvl="1">
              <a:lnSpc>
                <a:spcPct val="90000"/>
              </a:lnSpc>
              <a:buNone/>
            </a:pPr>
            <a:endParaRPr dirty="0"/>
          </a:p>
          <a:p>
            <a:pPr marL="1263650" lvl="3" indent="-349250">
              <a:lnSpc>
                <a:spcPts val="2400"/>
              </a:lnSpc>
              <a:spcBef>
                <a:spcPts val="0"/>
              </a:spcBef>
              <a:spcAft>
                <a:spcPts val="600"/>
              </a:spcAft>
              <a:buClr>
                <a:srgbClr val="618DC3"/>
              </a:buClr>
              <a:defRPr/>
            </a:pPr>
            <a:endParaRPr sz="2800" dirty="0" smtClean="0">
              <a:solidFill>
                <a:schemeClr val="accent1">
                  <a:lumMod val="50000"/>
                </a:schemeClr>
              </a:solidFill>
            </a:endParaRPr>
          </a:p>
          <a:p>
            <a:pPr lvl="3">
              <a:lnSpc>
                <a:spcPts val="2400"/>
              </a:lnSpc>
              <a:spcBef>
                <a:spcPts val="0"/>
              </a:spcBef>
              <a:spcAft>
                <a:spcPts val="600"/>
              </a:spcAft>
              <a:defRPr/>
            </a:pPr>
            <a:endParaRPr sz="2800" dirty="0" smtClean="0">
              <a:solidFill>
                <a:schemeClr val="accent1">
                  <a:lumMod val="50000"/>
                </a:schemeClr>
              </a:solidFill>
            </a:endParaRPr>
          </a:p>
        </p:txBody>
      </p:sp>
      <p:sp>
        <p:nvSpPr>
          <p:cNvPr id="6" name="TextBox 5"/>
          <p:cNvSpPr txBox="1"/>
          <p:nvPr/>
        </p:nvSpPr>
        <p:spPr>
          <a:xfrm>
            <a:off x="3581400" y="4800600"/>
            <a:ext cx="4114800" cy="539635"/>
          </a:xfrm>
          <a:prstGeom prst="rect">
            <a:avLst/>
          </a:prstGeom>
          <a:noFill/>
        </p:spPr>
        <p:txBody>
          <a:bodyPr wrap="square" rtlCol="0">
            <a:spAutoFit/>
          </a:bodyPr>
          <a:lstStyle/>
          <a:p>
            <a:pPr>
              <a:lnSpc>
                <a:spcPct val="90000"/>
              </a:lnSpc>
              <a:buNone/>
            </a:pPr>
            <a:endParaRPr lang="en-US" sz="1600" dirty="0" smtClean="0">
              <a:solidFill>
                <a:schemeClr val="tx1">
                  <a:lumMod val="50000"/>
                  <a:lumOff val="50000"/>
                </a:schemeClr>
              </a:solidFill>
            </a:endParaRPr>
          </a:p>
          <a:p>
            <a:pPr>
              <a:lnSpc>
                <a:spcPct val="90000"/>
              </a:lnSpc>
            </a:pPr>
            <a:r>
              <a:rPr lang="en-US" sz="1600" dirty="0" smtClean="0">
                <a:solidFill>
                  <a:schemeClr val="tx1">
                    <a:lumMod val="50000"/>
                    <a:lumOff val="50000"/>
                  </a:schemeClr>
                </a:solidFill>
              </a:rPr>
              <a:t> (Bancroft &amp; Silverman, 2002)</a:t>
            </a:r>
          </a:p>
        </p:txBody>
      </p:sp>
      <p:pic>
        <p:nvPicPr>
          <p:cNvPr id="8" name="Picture 7" descr="repl.1.tif"/>
          <p:cNvPicPr>
            <a:picLocks noChangeAspect="1"/>
          </p:cNvPicPr>
          <p:nvPr/>
        </p:nvPicPr>
        <p:blipFill>
          <a:blip r:embed="rId3" cstate="print"/>
          <a:stretch>
            <a:fillRect/>
          </a:stretch>
        </p:blipFill>
        <p:spPr>
          <a:xfrm>
            <a:off x="379476" y="2209800"/>
            <a:ext cx="3049524" cy="4572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04800"/>
            <a:ext cx="2133600" cy="1143000"/>
          </a:xfrm>
        </p:spPr>
        <p:txBody>
          <a:bodyPr>
            <a:noAutofit/>
          </a:bodyPr>
          <a:lstStyle/>
          <a:p>
            <a:pPr algn="l">
              <a:lnSpc>
                <a:spcPts val="2600"/>
              </a:lnSpc>
            </a:pPr>
            <a:r>
              <a:rPr lang="en-US" sz="2800" dirty="0" smtClean="0">
                <a:solidFill>
                  <a:schemeClr val="bg1"/>
                </a:solidFill>
              </a:rPr>
              <a:t>Ways That Violence May Affect a</a:t>
            </a:r>
            <a:br>
              <a:rPr lang="en-US" sz="2800" dirty="0" smtClean="0">
                <a:solidFill>
                  <a:schemeClr val="bg1"/>
                </a:solidFill>
              </a:rPr>
            </a:br>
            <a:r>
              <a:rPr lang="en-US" sz="2800" dirty="0" smtClean="0">
                <a:solidFill>
                  <a:schemeClr val="bg1"/>
                </a:solidFill>
              </a:rPr>
              <a:t>Mother’s Parenting</a:t>
            </a:r>
            <a:endParaRPr lang="en-US" sz="2600" dirty="0" smtClean="0">
              <a:solidFill>
                <a:schemeClr val="bg1"/>
              </a:solidFill>
            </a:endParaRPr>
          </a:p>
        </p:txBody>
      </p:sp>
      <p:sp>
        <p:nvSpPr>
          <p:cNvPr id="5" name="Content Placeholder 2"/>
          <p:cNvSpPr>
            <a:spLocks noGrp="1"/>
          </p:cNvSpPr>
          <p:nvPr>
            <p:ph idx="1"/>
          </p:nvPr>
        </p:nvSpPr>
        <p:spPr>
          <a:xfrm>
            <a:off x="2971800" y="152400"/>
            <a:ext cx="5715000" cy="4449763"/>
          </a:xfrm>
        </p:spPr>
        <p:txBody>
          <a:bodyPr>
            <a:noAutofit/>
          </a:bodyPr>
          <a:lstStyle/>
          <a:p>
            <a:pPr marL="0" indent="0">
              <a:lnSpc>
                <a:spcPct val="90000"/>
              </a:lnSpc>
              <a:buClr>
                <a:schemeClr val="tx1">
                  <a:lumMod val="50000"/>
                  <a:lumOff val="50000"/>
                </a:schemeClr>
              </a:buClr>
              <a:buFont typeface="Lucida Grande"/>
              <a:buChar char="&gt;"/>
            </a:pPr>
            <a:endParaRPr lang="en-US" sz="2800" dirty="0" smtClean="0">
              <a:solidFill>
                <a:schemeClr val="accent1">
                  <a:lumMod val="50000"/>
                </a:schemeClr>
              </a:solidFill>
            </a:endParaRPr>
          </a:p>
          <a:p>
            <a:pPr>
              <a:buClr>
                <a:schemeClr val="tx1">
                  <a:lumMod val="50000"/>
                  <a:lumOff val="50000"/>
                </a:schemeClr>
              </a:buClr>
            </a:pPr>
            <a:r>
              <a:rPr lang="en-US" dirty="0" smtClean="0">
                <a:solidFill>
                  <a:schemeClr val="accent1">
                    <a:lumMod val="50000"/>
                  </a:schemeClr>
                </a:solidFill>
              </a:rPr>
              <a:t>Letting children make the rules</a:t>
            </a:r>
          </a:p>
          <a:p>
            <a:pPr>
              <a:buClr>
                <a:schemeClr val="tx1">
                  <a:lumMod val="50000"/>
                  <a:lumOff val="50000"/>
                </a:schemeClr>
              </a:buClr>
            </a:pPr>
            <a:r>
              <a:rPr lang="en-US" dirty="0" smtClean="0">
                <a:solidFill>
                  <a:schemeClr val="accent1">
                    <a:lumMod val="50000"/>
                  </a:schemeClr>
                </a:solidFill>
              </a:rPr>
              <a:t>Unable to pay attention</a:t>
            </a:r>
          </a:p>
          <a:p>
            <a:pPr>
              <a:buClr>
                <a:schemeClr val="tx1">
                  <a:lumMod val="50000"/>
                  <a:lumOff val="50000"/>
                </a:schemeClr>
              </a:buClr>
            </a:pPr>
            <a:r>
              <a:rPr lang="en-US" dirty="0" smtClean="0">
                <a:solidFill>
                  <a:schemeClr val="accent1">
                    <a:lumMod val="50000"/>
                  </a:schemeClr>
                </a:solidFill>
              </a:rPr>
              <a:t>Unable to control anger</a:t>
            </a:r>
          </a:p>
          <a:p>
            <a:pPr>
              <a:buClr>
                <a:schemeClr val="tx1">
                  <a:lumMod val="50000"/>
                  <a:lumOff val="50000"/>
                </a:schemeClr>
              </a:buClr>
            </a:pPr>
            <a:r>
              <a:rPr lang="en-US" dirty="0" smtClean="0">
                <a:solidFill>
                  <a:schemeClr val="accent1">
                    <a:lumMod val="50000"/>
                  </a:schemeClr>
                </a:solidFill>
              </a:rPr>
              <a:t>Feeling stressed and tired</a:t>
            </a:r>
          </a:p>
          <a:p>
            <a:pPr>
              <a:buClr>
                <a:schemeClr val="tx1">
                  <a:lumMod val="50000"/>
                  <a:lumOff val="50000"/>
                </a:schemeClr>
              </a:buClr>
            </a:pPr>
            <a:r>
              <a:rPr lang="en-US" dirty="0" smtClean="0">
                <a:solidFill>
                  <a:schemeClr val="accent1">
                    <a:lumMod val="50000"/>
                  </a:schemeClr>
                </a:solidFill>
              </a:rPr>
              <a:t>Afraid to discipline</a:t>
            </a:r>
          </a:p>
          <a:p>
            <a:pPr lvl="1">
              <a:lnSpc>
                <a:spcPct val="90000"/>
              </a:lnSpc>
              <a:buClr>
                <a:schemeClr val="tx1">
                  <a:lumMod val="50000"/>
                  <a:lumOff val="50000"/>
                </a:schemeClr>
              </a:buClr>
              <a:buNone/>
            </a:pPr>
            <a:endParaRPr/>
          </a:p>
          <a:p>
            <a:pPr marL="1263650" lvl="3" indent="-349250">
              <a:lnSpc>
                <a:spcPts val="2400"/>
              </a:lnSpc>
              <a:spcBef>
                <a:spcPts val="0"/>
              </a:spcBef>
              <a:spcAft>
                <a:spcPts val="600"/>
              </a:spcAft>
              <a:buClr>
                <a:schemeClr val="tx1">
                  <a:lumMod val="50000"/>
                  <a:lumOff val="50000"/>
                </a:schemeClr>
              </a:buClr>
              <a:buFont typeface="Lucida Grande"/>
              <a:buChar char="&gt;"/>
              <a:defRPr/>
            </a:pPr>
            <a:endParaRPr sz="2800" dirty="0" smtClean="0">
              <a:solidFill>
                <a:schemeClr val="accent1">
                  <a:lumMod val="50000"/>
                </a:schemeClr>
              </a:solidFill>
            </a:endParaRPr>
          </a:p>
          <a:p>
            <a:pPr lvl="3">
              <a:lnSpc>
                <a:spcPts val="2400"/>
              </a:lnSpc>
              <a:spcBef>
                <a:spcPts val="0"/>
              </a:spcBef>
              <a:spcAft>
                <a:spcPts val="600"/>
              </a:spcAft>
              <a:buClr>
                <a:schemeClr val="tx1">
                  <a:lumMod val="50000"/>
                  <a:lumOff val="50000"/>
                </a:schemeClr>
              </a:buClr>
              <a:buFont typeface="Lucida Grande"/>
              <a:buChar char="&gt;"/>
              <a:defRPr/>
            </a:pPr>
            <a:endParaRPr sz="2800" dirty="0" smtClean="0">
              <a:solidFill>
                <a:schemeClr val="accent1">
                  <a:lumMod val="50000"/>
                </a:schemeClr>
              </a:solidFill>
            </a:endParaRPr>
          </a:p>
        </p:txBody>
      </p:sp>
      <p:sp>
        <p:nvSpPr>
          <p:cNvPr id="6" name="TextBox 5"/>
          <p:cNvSpPr txBox="1"/>
          <p:nvPr/>
        </p:nvSpPr>
        <p:spPr>
          <a:xfrm>
            <a:off x="1676400" y="5458881"/>
            <a:ext cx="3359767" cy="338554"/>
          </a:xfrm>
          <a:prstGeom prst="rect">
            <a:avLst/>
          </a:prstGeom>
          <a:noFill/>
        </p:spPr>
        <p:txBody>
          <a:bodyPr wrap="square" rtlCol="0">
            <a:spAutoFit/>
          </a:bodyPr>
          <a:lstStyle/>
          <a:p>
            <a:r>
              <a:rPr lang="en-US" sz="1600" dirty="0" smtClean="0">
                <a:solidFill>
                  <a:schemeClr val="tx1">
                    <a:lumMod val="50000"/>
                    <a:lumOff val="50000"/>
                  </a:schemeClr>
                </a:solidFill>
              </a:rPr>
              <a:t>Source: A Kid is So Special (KISS)</a:t>
            </a:r>
            <a:endParaRPr lang="en-US" sz="1600" dirty="0">
              <a:solidFill>
                <a:schemeClr val="tx1">
                  <a:lumMod val="50000"/>
                  <a:lumOff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41background.jpg"/>
          <p:cNvPicPr>
            <a:picLocks noChangeAspect="1"/>
          </p:cNvPicPr>
          <p:nvPr/>
        </p:nvPicPr>
        <p:blipFill>
          <a:blip r:embed="rId3" cstate="print"/>
          <a:stretch>
            <a:fillRect/>
          </a:stretch>
        </p:blipFill>
        <p:spPr>
          <a:xfrm>
            <a:off x="-50150" y="0"/>
            <a:ext cx="9194150" cy="6858000"/>
          </a:xfrm>
          <a:prstGeom prst="rect">
            <a:avLst/>
          </a:prstGeom>
        </p:spPr>
      </p:pic>
      <p:sp>
        <p:nvSpPr>
          <p:cNvPr id="3" name="Content Placeholder 2"/>
          <p:cNvSpPr>
            <a:spLocks noGrp="1"/>
          </p:cNvSpPr>
          <p:nvPr>
            <p:ph idx="1"/>
          </p:nvPr>
        </p:nvSpPr>
        <p:spPr>
          <a:xfrm>
            <a:off x="5486400" y="198437"/>
            <a:ext cx="3124200" cy="4449763"/>
          </a:xfrm>
        </p:spPr>
        <p:txBody>
          <a:bodyPr wrap="none">
            <a:noAutofit/>
          </a:bodyPr>
          <a:lstStyle/>
          <a:p>
            <a:pPr>
              <a:buClr>
                <a:srgbClr val="FF842B"/>
              </a:buClr>
              <a:buNone/>
            </a:pPr>
            <a:r>
              <a:rPr sz="2400" dirty="0" smtClean="0">
                <a:solidFill>
                  <a:schemeClr val="accent1">
                    <a:lumMod val="50000"/>
                  </a:schemeClr>
                </a:solidFill>
              </a:rPr>
              <a:t>The following video clip </a:t>
            </a:r>
            <a:endParaRPr lang="en-US" sz="2400" dirty="0" smtClean="0">
              <a:solidFill>
                <a:schemeClr val="accent1">
                  <a:lumMod val="50000"/>
                </a:schemeClr>
              </a:solidFill>
            </a:endParaRPr>
          </a:p>
          <a:p>
            <a:pPr>
              <a:buClr>
                <a:srgbClr val="FF842B"/>
              </a:buClr>
              <a:buNone/>
            </a:pPr>
            <a:r>
              <a:rPr lang="en-US" sz="2400" dirty="0" smtClean="0">
                <a:solidFill>
                  <a:schemeClr val="accent1">
                    <a:lumMod val="50000"/>
                  </a:schemeClr>
                </a:solidFill>
              </a:rPr>
              <a:t>shows home visitation</a:t>
            </a:r>
          </a:p>
          <a:p>
            <a:pPr>
              <a:buClr>
                <a:srgbClr val="FF842B"/>
              </a:buClr>
              <a:buNone/>
            </a:pPr>
            <a:r>
              <a:rPr lang="en-US" sz="2400" dirty="0" smtClean="0">
                <a:solidFill>
                  <a:schemeClr val="accent1">
                    <a:lumMod val="50000"/>
                  </a:schemeClr>
                </a:solidFill>
              </a:rPr>
              <a:t>programs partnering </a:t>
            </a:r>
          </a:p>
          <a:p>
            <a:pPr>
              <a:buClr>
                <a:srgbClr val="FF842B"/>
              </a:buClr>
              <a:buNone/>
            </a:pPr>
            <a:r>
              <a:rPr lang="en-US" sz="2400" dirty="0" smtClean="0">
                <a:solidFill>
                  <a:schemeClr val="accent1">
                    <a:lumMod val="50000"/>
                  </a:schemeClr>
                </a:solidFill>
              </a:rPr>
              <a:t>with domestic violence </a:t>
            </a:r>
          </a:p>
          <a:p>
            <a:pPr>
              <a:buClr>
                <a:srgbClr val="FF842B"/>
              </a:buClr>
              <a:buNone/>
            </a:pPr>
            <a:r>
              <a:rPr lang="en-US" sz="2400" dirty="0" smtClean="0">
                <a:solidFill>
                  <a:schemeClr val="accent1">
                    <a:lumMod val="50000"/>
                  </a:schemeClr>
                </a:solidFill>
              </a:rPr>
              <a:t>advocates to better </a:t>
            </a:r>
          </a:p>
          <a:p>
            <a:pPr>
              <a:buClr>
                <a:srgbClr val="FF842B"/>
              </a:buClr>
              <a:buNone/>
            </a:pPr>
            <a:r>
              <a:rPr lang="en-US" sz="2400" dirty="0" smtClean="0">
                <a:solidFill>
                  <a:schemeClr val="accent1">
                    <a:lumMod val="50000"/>
                  </a:schemeClr>
                </a:solidFill>
              </a:rPr>
              <a:t>serve mothers and their </a:t>
            </a:r>
          </a:p>
          <a:p>
            <a:pPr>
              <a:buClr>
                <a:srgbClr val="FF842B"/>
              </a:buClr>
              <a:buNone/>
            </a:pPr>
            <a:r>
              <a:rPr lang="en-US" sz="2400" dirty="0" smtClean="0">
                <a:solidFill>
                  <a:schemeClr val="accent1">
                    <a:lumMod val="50000"/>
                  </a:schemeClr>
                </a:solidFill>
              </a:rPr>
              <a:t>children.</a:t>
            </a:r>
            <a:endParaRPr sz="2400" dirty="0" smtClean="0">
              <a:solidFill>
                <a:schemeClr val="accent1">
                  <a:lumMod val="50000"/>
                </a:schemeClr>
              </a:solidFill>
            </a:endParaRPr>
          </a:p>
          <a:p>
            <a:pPr marL="1263650" lvl="3" indent="-349250">
              <a:spcBef>
                <a:spcPts val="0"/>
              </a:spcBef>
              <a:spcAft>
                <a:spcPts val="600"/>
              </a:spcAft>
              <a:buClr>
                <a:schemeClr val="tx1">
                  <a:lumMod val="50000"/>
                  <a:lumOff val="50000"/>
                </a:schemeClr>
              </a:buClr>
              <a:buNone/>
              <a:defRPr/>
            </a:pPr>
            <a:endParaRPr sz="2400" dirty="0" smtClean="0">
              <a:solidFill>
                <a:schemeClr val="accent1">
                  <a:lumMod val="50000"/>
                </a:schemeClr>
              </a:solidFill>
            </a:endParaRPr>
          </a:p>
          <a:p>
            <a:pPr lvl="3">
              <a:spcBef>
                <a:spcPts val="0"/>
              </a:spcBef>
              <a:spcAft>
                <a:spcPts val="600"/>
              </a:spcAft>
              <a:defRPr/>
            </a:pPr>
            <a:endParaRPr sz="2400" dirty="0" smtClean="0">
              <a:solidFill>
                <a:schemeClr val="accent1">
                  <a:lumMod val="50000"/>
                </a:schemeClr>
              </a:solidFill>
            </a:endParaRPr>
          </a:p>
          <a:p>
            <a:pPr marL="1263650" lvl="3" indent="-349250">
              <a:spcBef>
                <a:spcPts val="0"/>
              </a:spcBef>
              <a:spcAft>
                <a:spcPts val="600"/>
              </a:spcAft>
              <a:buClr>
                <a:srgbClr val="618DC3"/>
              </a:buClr>
              <a:defRPr/>
            </a:pPr>
            <a:endParaRPr sz="2400" dirty="0" smtClean="0">
              <a:solidFill>
                <a:schemeClr val="accent1">
                  <a:lumMod val="50000"/>
                </a:schemeClr>
              </a:solidFill>
            </a:endParaRPr>
          </a:p>
          <a:p>
            <a:pPr lvl="3">
              <a:spcBef>
                <a:spcPts val="0"/>
              </a:spcBef>
              <a:spcAft>
                <a:spcPts val="600"/>
              </a:spcAft>
              <a:defRPr/>
            </a:pPr>
            <a:endParaRPr sz="2400" dirty="0" smtClean="0">
              <a:solidFill>
                <a:schemeClr val="accent1">
                  <a:lumMod val="50000"/>
                </a:schemeClr>
              </a:solidFill>
            </a:endParaRPr>
          </a:p>
        </p:txBody>
      </p:sp>
      <p:sp>
        <p:nvSpPr>
          <p:cNvPr id="4" name="TextBox 3"/>
          <p:cNvSpPr txBox="1"/>
          <p:nvPr/>
        </p:nvSpPr>
        <p:spPr>
          <a:xfrm>
            <a:off x="457200" y="317212"/>
            <a:ext cx="6629400" cy="954107"/>
          </a:xfrm>
          <a:prstGeom prst="rect">
            <a:avLst/>
          </a:prstGeom>
          <a:noFill/>
        </p:spPr>
        <p:txBody>
          <a:bodyPr wrap="square" rtlCol="0">
            <a:spAutoFit/>
          </a:bodyPr>
          <a:lstStyle/>
          <a:p>
            <a:r>
              <a:rPr lang="en-US" sz="3200" spc="-120" dirty="0" smtClean="0">
                <a:solidFill>
                  <a:srgbClr val="FF842B"/>
                </a:solidFill>
                <a:latin typeface="Arial Black"/>
                <a:cs typeface="Arial Black"/>
              </a:rPr>
              <a:t>Desiree </a:t>
            </a:r>
            <a:r>
              <a:rPr lang="en-US" sz="3200" spc="-120" dirty="0" smtClean="0">
                <a:solidFill>
                  <a:schemeClr val="tx1">
                    <a:lumMod val="50000"/>
                    <a:lumOff val="50000"/>
                  </a:schemeClr>
                </a:solidFill>
                <a:latin typeface="Arial Black"/>
                <a:cs typeface="Arial Black"/>
              </a:rPr>
              <a:t>Video Clip </a:t>
            </a:r>
          </a:p>
          <a:p>
            <a:endParaRPr lang="en-US" sz="2400" dirty="0">
              <a:solidFill>
                <a:schemeClr val="bg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81000"/>
            <a:ext cx="2133600" cy="1981200"/>
          </a:xfrm>
        </p:spPr>
        <p:txBody>
          <a:bodyPr>
            <a:noAutofit/>
          </a:bodyPr>
          <a:lstStyle/>
          <a:p>
            <a:pPr algn="l">
              <a:lnSpc>
                <a:spcPts val="2600"/>
              </a:lnSpc>
            </a:pPr>
            <a:r>
              <a:rPr lang="en-US" sz="2800" dirty="0" smtClean="0">
                <a:solidFill>
                  <a:schemeClr val="bg1"/>
                </a:solidFill>
              </a:rPr>
              <a:t>Strategies to Strengthen Mother/Child Bond </a:t>
            </a:r>
            <a:endParaRPr lang="en-US" sz="2600" dirty="0" smtClean="0">
              <a:solidFill>
                <a:schemeClr val="bg1"/>
              </a:solidFill>
            </a:endParaRPr>
          </a:p>
        </p:txBody>
      </p:sp>
      <p:sp>
        <p:nvSpPr>
          <p:cNvPr id="5" name="Content Placeholder 2"/>
          <p:cNvSpPr>
            <a:spLocks noGrp="1"/>
          </p:cNvSpPr>
          <p:nvPr>
            <p:ph idx="1"/>
          </p:nvPr>
        </p:nvSpPr>
        <p:spPr>
          <a:xfrm>
            <a:off x="2971800" y="152400"/>
            <a:ext cx="5943600" cy="4449763"/>
          </a:xfrm>
        </p:spPr>
        <p:txBody>
          <a:bodyPr>
            <a:noAutofit/>
          </a:bodyPr>
          <a:lstStyle/>
          <a:p>
            <a:pPr marL="0" indent="0">
              <a:lnSpc>
                <a:spcPct val="90000"/>
              </a:lnSpc>
              <a:buClr>
                <a:schemeClr val="tx1">
                  <a:lumMod val="50000"/>
                  <a:lumOff val="50000"/>
                </a:schemeClr>
              </a:buClr>
              <a:buFont typeface="Lucida Grande"/>
              <a:buChar char="&gt;"/>
            </a:pPr>
            <a:endParaRPr lang="en-US" sz="2800" dirty="0" smtClean="0">
              <a:solidFill>
                <a:schemeClr val="accent1">
                  <a:lumMod val="50000"/>
                </a:schemeClr>
              </a:solidFill>
            </a:endParaRPr>
          </a:p>
          <a:p>
            <a:pPr>
              <a:lnSpc>
                <a:spcPts val="2400"/>
              </a:lnSpc>
              <a:buClr>
                <a:schemeClr val="tx1">
                  <a:lumMod val="50000"/>
                  <a:lumOff val="50000"/>
                </a:schemeClr>
              </a:buClr>
              <a:buNone/>
            </a:pPr>
            <a:r>
              <a:rPr lang="en-US" dirty="0" smtClean="0">
                <a:solidFill>
                  <a:srgbClr val="FF842B"/>
                </a:solidFill>
                <a:latin typeface="Arial Black"/>
                <a:cs typeface="Arial Black"/>
              </a:rPr>
              <a:t>(Script for mothers) </a:t>
            </a:r>
          </a:p>
          <a:p>
            <a:pPr marL="0" indent="0">
              <a:lnSpc>
                <a:spcPts val="3300"/>
              </a:lnSpc>
              <a:buClr>
                <a:schemeClr val="tx1">
                  <a:lumMod val="50000"/>
                  <a:lumOff val="50000"/>
                </a:schemeClr>
              </a:buClr>
              <a:buNone/>
            </a:pPr>
            <a:r>
              <a:rPr lang="en-US" dirty="0" smtClean="0">
                <a:solidFill>
                  <a:srgbClr val="FF842B"/>
                </a:solidFill>
                <a:latin typeface="Arial Black"/>
                <a:cs typeface="Arial Black"/>
              </a:rPr>
              <a:t>Reassure your children and tell them that:</a:t>
            </a:r>
          </a:p>
          <a:p>
            <a:pPr marL="795338" lvl="1" indent="-338138">
              <a:buClr>
                <a:schemeClr val="tx1">
                  <a:lumMod val="50000"/>
                  <a:lumOff val="50000"/>
                </a:schemeClr>
              </a:buClr>
              <a:buFont typeface="Arial"/>
              <a:buChar char="•"/>
            </a:pPr>
            <a:r>
              <a:rPr lang="en-US" sz="3200" dirty="0" smtClean="0">
                <a:solidFill>
                  <a:schemeClr val="accent1">
                    <a:lumMod val="50000"/>
                  </a:schemeClr>
                </a:solidFill>
              </a:rPr>
              <a:t>You will take care of them </a:t>
            </a:r>
            <a:r>
              <a:rPr sz="3200" dirty="0" smtClean="0">
                <a:solidFill>
                  <a:schemeClr val="accent1">
                    <a:lumMod val="50000"/>
                  </a:schemeClr>
                </a:solidFill>
              </a:rPr>
              <a:t>the</a:t>
            </a:r>
            <a:r>
              <a:rPr lang="en-US" sz="3200" dirty="0" smtClean="0">
                <a:solidFill>
                  <a:schemeClr val="accent1">
                    <a:lumMod val="50000"/>
                  </a:schemeClr>
                </a:solidFill>
              </a:rPr>
              <a:t> best you can</a:t>
            </a:r>
          </a:p>
          <a:p>
            <a:pPr marL="795338" lvl="1" indent="-338138">
              <a:buClr>
                <a:schemeClr val="tx1">
                  <a:lumMod val="50000"/>
                  <a:lumOff val="50000"/>
                </a:schemeClr>
              </a:buClr>
              <a:buFont typeface="Arial"/>
              <a:buChar char="•"/>
            </a:pPr>
            <a:r>
              <a:rPr lang="en-US" sz="3200" dirty="0" smtClean="0">
                <a:solidFill>
                  <a:schemeClr val="accent1">
                    <a:lumMod val="50000"/>
                  </a:schemeClr>
                </a:solidFill>
              </a:rPr>
              <a:t>You love them unconditionally</a:t>
            </a:r>
          </a:p>
          <a:p>
            <a:pPr marL="795338" lvl="1" indent="-338138">
              <a:buClr>
                <a:schemeClr val="tx1">
                  <a:lumMod val="50000"/>
                  <a:lumOff val="50000"/>
                </a:schemeClr>
              </a:buClr>
              <a:buFont typeface="Arial"/>
              <a:buChar char="•"/>
            </a:pPr>
            <a:r>
              <a:rPr lang="en-US" sz="3200" dirty="0" smtClean="0">
                <a:solidFill>
                  <a:schemeClr val="accent1">
                    <a:lumMod val="50000"/>
                  </a:schemeClr>
                </a:solidFill>
              </a:rPr>
              <a:t>You will help them make a plan to be as safe as possible</a:t>
            </a:r>
          </a:p>
          <a:p>
            <a:pPr lvl="1">
              <a:lnSpc>
                <a:spcPct val="90000"/>
              </a:lnSpc>
              <a:buClr>
                <a:schemeClr val="tx1">
                  <a:lumMod val="50000"/>
                  <a:lumOff val="50000"/>
                </a:schemeClr>
              </a:buClr>
              <a:buNone/>
            </a:pPr>
            <a:endParaRPr dirty="0"/>
          </a:p>
          <a:p>
            <a:pPr marL="1263650" lvl="3" indent="-349250">
              <a:lnSpc>
                <a:spcPts val="2400"/>
              </a:lnSpc>
              <a:spcBef>
                <a:spcPts val="0"/>
              </a:spcBef>
              <a:spcAft>
                <a:spcPts val="600"/>
              </a:spcAft>
              <a:buClr>
                <a:schemeClr val="tx1">
                  <a:lumMod val="50000"/>
                  <a:lumOff val="50000"/>
                </a:schemeClr>
              </a:buClr>
              <a:buFont typeface="Lucida Grande"/>
              <a:buChar char="&gt;"/>
              <a:defRPr/>
            </a:pPr>
            <a:endParaRPr sz="2800" dirty="0" smtClean="0">
              <a:solidFill>
                <a:schemeClr val="accent1">
                  <a:lumMod val="50000"/>
                </a:schemeClr>
              </a:solidFill>
            </a:endParaRPr>
          </a:p>
          <a:p>
            <a:pPr lvl="3">
              <a:lnSpc>
                <a:spcPts val="2400"/>
              </a:lnSpc>
              <a:spcBef>
                <a:spcPts val="0"/>
              </a:spcBef>
              <a:spcAft>
                <a:spcPts val="600"/>
              </a:spcAft>
              <a:buClr>
                <a:schemeClr val="tx1">
                  <a:lumMod val="50000"/>
                  <a:lumOff val="50000"/>
                </a:schemeClr>
              </a:buClr>
              <a:buFont typeface="Lucida Grande"/>
              <a:buChar char="&gt;"/>
              <a:defRPr/>
            </a:pPr>
            <a:endParaRPr sz="2800" dirty="0" smtClean="0">
              <a:solidFill>
                <a:schemeClr val="accent1">
                  <a:lumMod val="50000"/>
                </a:schemeClr>
              </a:solidFill>
            </a:endParaRPr>
          </a:p>
        </p:txBody>
      </p:sp>
      <p:sp>
        <p:nvSpPr>
          <p:cNvPr id="8" name="Slide Number Placeholder 5"/>
          <p:cNvSpPr>
            <a:spLocks noGrp="1"/>
          </p:cNvSpPr>
          <p:nvPr>
            <p:ph type="sldNum" sz="quarter" idx="12"/>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103</a:t>
            </a:fld>
            <a:endParaRPr lang="en-US" sz="1400" dirty="0"/>
          </a:p>
        </p:txBody>
      </p:sp>
      <p:pic>
        <p:nvPicPr>
          <p:cNvPr id="6" name="Picture 5" descr="example.png"/>
          <p:cNvPicPr>
            <a:picLocks noChangeAspect="1"/>
          </p:cNvPicPr>
          <p:nvPr/>
        </p:nvPicPr>
        <p:blipFill>
          <a:blip r:embed="rId3" cstate="print"/>
          <a:stretch>
            <a:fillRect/>
          </a:stretch>
        </p:blipFill>
        <p:spPr>
          <a:xfrm>
            <a:off x="-59796" y="4287508"/>
            <a:ext cx="3717396" cy="2570492"/>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81000"/>
            <a:ext cx="2133600" cy="1143000"/>
          </a:xfrm>
        </p:spPr>
        <p:txBody>
          <a:bodyPr>
            <a:noAutofit/>
          </a:bodyPr>
          <a:lstStyle/>
          <a:p>
            <a:pPr algn="l">
              <a:lnSpc>
                <a:spcPts val="2600"/>
              </a:lnSpc>
            </a:pPr>
            <a:r>
              <a:rPr lang="en-US" sz="2800" dirty="0" smtClean="0">
                <a:solidFill>
                  <a:schemeClr val="bg1"/>
                </a:solidFill>
              </a:rPr>
              <a:t>Strategies to Strengthen Mother/</a:t>
            </a:r>
            <a:br>
              <a:rPr lang="en-US" sz="2800" dirty="0" smtClean="0">
                <a:solidFill>
                  <a:schemeClr val="bg1"/>
                </a:solidFill>
              </a:rPr>
            </a:br>
            <a:r>
              <a:rPr lang="en-US" sz="2800" dirty="0" smtClean="0">
                <a:solidFill>
                  <a:schemeClr val="bg1"/>
                </a:solidFill>
              </a:rPr>
              <a:t>Child Bond </a:t>
            </a:r>
            <a:endParaRPr lang="en-US" sz="2600" dirty="0" smtClean="0">
              <a:solidFill>
                <a:schemeClr val="bg1"/>
              </a:solidFill>
            </a:endParaRPr>
          </a:p>
        </p:txBody>
      </p:sp>
      <p:sp>
        <p:nvSpPr>
          <p:cNvPr id="5" name="Content Placeholder 2"/>
          <p:cNvSpPr>
            <a:spLocks noGrp="1"/>
          </p:cNvSpPr>
          <p:nvPr>
            <p:ph idx="1"/>
          </p:nvPr>
        </p:nvSpPr>
        <p:spPr>
          <a:xfrm>
            <a:off x="2971800" y="152400"/>
            <a:ext cx="5715000" cy="4449763"/>
          </a:xfrm>
        </p:spPr>
        <p:txBody>
          <a:bodyPr>
            <a:noAutofit/>
          </a:bodyPr>
          <a:lstStyle/>
          <a:p>
            <a:pPr marL="0" indent="0">
              <a:lnSpc>
                <a:spcPct val="90000"/>
              </a:lnSpc>
              <a:buClr>
                <a:schemeClr val="tx1">
                  <a:lumMod val="50000"/>
                  <a:lumOff val="50000"/>
                </a:schemeClr>
              </a:buClr>
              <a:buFont typeface="Lucida Grande"/>
              <a:buChar char="&gt;"/>
            </a:pPr>
            <a:endParaRPr lang="en-US" sz="2800" dirty="0" smtClean="0">
              <a:solidFill>
                <a:schemeClr val="accent1">
                  <a:lumMod val="50000"/>
                </a:schemeClr>
              </a:solidFill>
            </a:endParaRPr>
          </a:p>
          <a:p>
            <a:pPr>
              <a:lnSpc>
                <a:spcPct val="90000"/>
              </a:lnSpc>
              <a:buClr>
                <a:schemeClr val="tx1">
                  <a:lumMod val="50000"/>
                  <a:lumOff val="50000"/>
                </a:schemeClr>
              </a:buClr>
              <a:buNone/>
            </a:pPr>
            <a:r>
              <a:rPr lang="en-US" dirty="0" smtClean="0">
                <a:solidFill>
                  <a:srgbClr val="FF842B"/>
                </a:solidFill>
                <a:latin typeface="Arial Black"/>
                <a:cs typeface="Arial Black"/>
              </a:rPr>
              <a:t>Moms can:</a:t>
            </a:r>
          </a:p>
          <a:p>
            <a:pPr marL="804863" lvl="1" indent="-347663">
              <a:lnSpc>
                <a:spcPct val="90000"/>
              </a:lnSpc>
              <a:buClr>
                <a:schemeClr val="tx1">
                  <a:lumMod val="50000"/>
                  <a:lumOff val="50000"/>
                </a:schemeClr>
              </a:buClr>
              <a:buFont typeface="Arial"/>
              <a:buChar char="•"/>
            </a:pPr>
            <a:r>
              <a:rPr lang="en-US" dirty="0" smtClean="0">
                <a:solidFill>
                  <a:schemeClr val="accent1">
                    <a:lumMod val="50000"/>
                  </a:schemeClr>
                </a:solidFill>
              </a:rPr>
              <a:t>Be willing to talk about the violence</a:t>
            </a:r>
          </a:p>
          <a:p>
            <a:pPr marL="804863" lvl="1" indent="-347663">
              <a:lnSpc>
                <a:spcPct val="90000"/>
              </a:lnSpc>
              <a:buClr>
                <a:schemeClr val="tx1">
                  <a:lumMod val="50000"/>
                  <a:lumOff val="50000"/>
                </a:schemeClr>
              </a:buClr>
              <a:buFont typeface="Arial"/>
              <a:buChar char="•"/>
            </a:pPr>
            <a:r>
              <a:rPr lang="en-US" dirty="0" smtClean="0">
                <a:solidFill>
                  <a:schemeClr val="accent1">
                    <a:lumMod val="50000"/>
                  </a:schemeClr>
                </a:solidFill>
              </a:rPr>
              <a:t>Respect their child’s feelings</a:t>
            </a:r>
          </a:p>
          <a:p>
            <a:pPr marL="804863" lvl="1" indent="-347663">
              <a:lnSpc>
                <a:spcPct val="90000"/>
              </a:lnSpc>
              <a:buClr>
                <a:schemeClr val="tx1">
                  <a:lumMod val="50000"/>
                  <a:lumOff val="50000"/>
                </a:schemeClr>
              </a:buClr>
              <a:buFont typeface="Arial"/>
              <a:buChar char="•"/>
            </a:pPr>
            <a:r>
              <a:rPr lang="en-US" dirty="0" smtClean="0">
                <a:solidFill>
                  <a:schemeClr val="accent1">
                    <a:lumMod val="50000"/>
                  </a:schemeClr>
                </a:solidFill>
              </a:rPr>
              <a:t>Acknowledge that these feelings are okay</a:t>
            </a:r>
          </a:p>
          <a:p>
            <a:pPr marL="804863" lvl="1" indent="-347663">
              <a:lnSpc>
                <a:spcPct val="90000"/>
              </a:lnSpc>
              <a:buClr>
                <a:schemeClr val="tx1">
                  <a:lumMod val="50000"/>
                  <a:lumOff val="50000"/>
                </a:schemeClr>
              </a:buClr>
              <a:buFont typeface="Arial"/>
              <a:buChar char="•"/>
            </a:pPr>
            <a:r>
              <a:rPr lang="en-US" dirty="0" smtClean="0">
                <a:solidFill>
                  <a:schemeClr val="accent1">
                    <a:lumMod val="50000"/>
                  </a:schemeClr>
                </a:solidFill>
              </a:rPr>
              <a:t>Help </a:t>
            </a:r>
            <a:r>
              <a:rPr dirty="0" smtClean="0">
                <a:solidFill>
                  <a:schemeClr val="accent1">
                    <a:lumMod val="50000"/>
                  </a:schemeClr>
                </a:solidFill>
              </a:rPr>
              <a:t>their child to</a:t>
            </a:r>
            <a:r>
              <a:rPr lang="en-US" dirty="0" smtClean="0">
                <a:solidFill>
                  <a:schemeClr val="accent1">
                    <a:lumMod val="50000"/>
                  </a:schemeClr>
                </a:solidFill>
              </a:rPr>
              <a:t> find the words to talk about their feelings</a:t>
            </a:r>
          </a:p>
          <a:p>
            <a:pPr marL="804863" lvl="1" indent="-347663">
              <a:lnSpc>
                <a:spcPct val="90000"/>
              </a:lnSpc>
              <a:buClr>
                <a:schemeClr val="tx1">
                  <a:lumMod val="50000"/>
                  <a:lumOff val="50000"/>
                </a:schemeClr>
              </a:buClr>
              <a:buFont typeface="Arial"/>
              <a:buChar char="•"/>
            </a:pPr>
            <a:r>
              <a:rPr lang="en-US" dirty="0" smtClean="0">
                <a:solidFill>
                  <a:schemeClr val="accent1">
                    <a:lumMod val="50000"/>
                  </a:schemeClr>
                </a:solidFill>
              </a:rPr>
              <a:t>Be prepared to hear things that may be painful</a:t>
            </a:r>
          </a:p>
          <a:p>
            <a:pPr lvl="1">
              <a:lnSpc>
                <a:spcPct val="90000"/>
              </a:lnSpc>
              <a:buClr>
                <a:schemeClr val="tx1">
                  <a:lumMod val="50000"/>
                  <a:lumOff val="50000"/>
                </a:schemeClr>
              </a:buClr>
              <a:buFont typeface="Lucida Grande"/>
              <a:buChar char="&gt;"/>
            </a:pPr>
            <a:endParaRPr lang="en-US" sz="3200" dirty="0" smtClean="0">
              <a:solidFill>
                <a:schemeClr val="accent1">
                  <a:lumMod val="50000"/>
                </a:schemeClr>
              </a:solidFill>
            </a:endParaRPr>
          </a:p>
          <a:p>
            <a:pPr lvl="1">
              <a:lnSpc>
                <a:spcPct val="90000"/>
              </a:lnSpc>
              <a:buClr>
                <a:schemeClr val="tx1">
                  <a:lumMod val="50000"/>
                  <a:lumOff val="50000"/>
                </a:schemeClr>
              </a:buClr>
              <a:buNone/>
            </a:pPr>
            <a:endParaRPr dirty="0"/>
          </a:p>
          <a:p>
            <a:pPr marL="1263650" lvl="3" indent="-349250">
              <a:lnSpc>
                <a:spcPts val="2400"/>
              </a:lnSpc>
              <a:spcBef>
                <a:spcPts val="0"/>
              </a:spcBef>
              <a:spcAft>
                <a:spcPts val="600"/>
              </a:spcAft>
              <a:buClr>
                <a:schemeClr val="tx1">
                  <a:lumMod val="50000"/>
                  <a:lumOff val="50000"/>
                </a:schemeClr>
              </a:buClr>
              <a:buFont typeface="Lucida Grande"/>
              <a:buChar char="&gt;"/>
              <a:defRPr/>
            </a:pPr>
            <a:endParaRPr sz="2800" dirty="0" smtClean="0">
              <a:solidFill>
                <a:schemeClr val="accent1">
                  <a:lumMod val="50000"/>
                </a:schemeClr>
              </a:solidFill>
            </a:endParaRPr>
          </a:p>
          <a:p>
            <a:pPr lvl="3">
              <a:lnSpc>
                <a:spcPts val="2400"/>
              </a:lnSpc>
              <a:spcBef>
                <a:spcPts val="0"/>
              </a:spcBef>
              <a:spcAft>
                <a:spcPts val="600"/>
              </a:spcAft>
              <a:buClr>
                <a:schemeClr val="tx1">
                  <a:lumMod val="50000"/>
                  <a:lumOff val="50000"/>
                </a:schemeClr>
              </a:buClr>
              <a:buFont typeface="Lucida Grande"/>
              <a:buChar char="&gt;"/>
              <a:defRPr/>
            </a:pPr>
            <a:endParaRPr sz="2800" dirty="0" smtClean="0">
              <a:solidFill>
                <a:schemeClr val="accent1">
                  <a:lumMod val="50000"/>
                </a:schemeClr>
              </a:solidFill>
            </a:endParaRPr>
          </a:p>
        </p:txBody>
      </p:sp>
      <p:sp>
        <p:nvSpPr>
          <p:cNvPr id="6" name="Text Box 4"/>
          <p:cNvSpPr txBox="1">
            <a:spLocks noChangeArrowheads="1"/>
          </p:cNvSpPr>
          <p:nvPr/>
        </p:nvSpPr>
        <p:spPr bwMode="auto">
          <a:xfrm>
            <a:off x="914400" y="5458881"/>
            <a:ext cx="2940805" cy="584776"/>
          </a:xfrm>
          <a:prstGeom prst="rect">
            <a:avLst/>
          </a:prstGeom>
          <a:noFill/>
          <a:ln w="9525">
            <a:noFill/>
            <a:miter lim="800000"/>
            <a:headEnd/>
            <a:tailEnd/>
          </a:ln>
        </p:spPr>
        <p:txBody>
          <a:bodyPr wrap="square">
            <a:spAutoFit/>
          </a:bodyPr>
          <a:lstStyle/>
          <a:p>
            <a:r>
              <a:rPr lang="en-US" sz="1600" dirty="0" smtClean="0">
                <a:solidFill>
                  <a:schemeClr val="tx1">
                    <a:lumMod val="50000"/>
                    <a:lumOff val="50000"/>
                  </a:schemeClr>
                </a:solidFill>
              </a:rPr>
              <a:t>(Baker and Cunningham, 2004)</a:t>
            </a:r>
          </a:p>
          <a:p>
            <a:endParaRPr lang="en-US" sz="1600" dirty="0">
              <a:solidFill>
                <a:schemeClr val="tx1">
                  <a:lumMod val="50000"/>
                  <a:lumOff val="50000"/>
                </a:schemeClr>
              </a:solidFill>
            </a:endParaRPr>
          </a:p>
        </p:txBody>
      </p:sp>
      <p:pic>
        <p:nvPicPr>
          <p:cNvPr id="7" name="Picture 6" descr="iStock_000000770617Small.jpg"/>
          <p:cNvPicPr>
            <a:picLocks noChangeAspect="1"/>
          </p:cNvPicPr>
          <p:nvPr/>
        </p:nvPicPr>
        <p:blipFill>
          <a:blip r:embed="rId3" cstate="print"/>
          <a:stretch>
            <a:fillRect/>
          </a:stretch>
        </p:blipFill>
        <p:spPr>
          <a:xfrm>
            <a:off x="-572916" y="2755900"/>
            <a:ext cx="3873994" cy="25781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81000"/>
            <a:ext cx="2133600" cy="1143000"/>
          </a:xfrm>
        </p:spPr>
        <p:txBody>
          <a:bodyPr>
            <a:noAutofit/>
          </a:bodyPr>
          <a:lstStyle/>
          <a:p>
            <a:pPr algn="l">
              <a:lnSpc>
                <a:spcPts val="2600"/>
              </a:lnSpc>
            </a:pPr>
            <a:r>
              <a:rPr lang="en-US" sz="2800" dirty="0" smtClean="0">
                <a:solidFill>
                  <a:schemeClr val="bg1"/>
                </a:solidFill>
              </a:rPr>
              <a:t>Resource</a:t>
            </a:r>
            <a:endParaRPr lang="en-US" sz="2600" dirty="0" smtClean="0">
              <a:solidFill>
                <a:schemeClr val="bg1"/>
              </a:solidFill>
            </a:endParaRPr>
          </a:p>
        </p:txBody>
      </p:sp>
      <p:sp>
        <p:nvSpPr>
          <p:cNvPr id="5" name="Content Placeholder 2"/>
          <p:cNvSpPr>
            <a:spLocks noGrp="1"/>
          </p:cNvSpPr>
          <p:nvPr>
            <p:ph idx="1"/>
          </p:nvPr>
        </p:nvSpPr>
        <p:spPr>
          <a:xfrm>
            <a:off x="2971800" y="350837"/>
            <a:ext cx="5715000" cy="4449763"/>
          </a:xfrm>
        </p:spPr>
        <p:txBody>
          <a:bodyPr>
            <a:noAutofit/>
          </a:bodyPr>
          <a:lstStyle/>
          <a:p>
            <a:pPr>
              <a:buNone/>
            </a:pPr>
            <a:endParaRPr lang="en-US" sz="2800" dirty="0" smtClean="0">
              <a:solidFill>
                <a:schemeClr val="accent1">
                  <a:lumMod val="50000"/>
                </a:schemeClr>
              </a:solidFill>
            </a:endParaRPr>
          </a:p>
          <a:p>
            <a:pPr>
              <a:lnSpc>
                <a:spcPts val="2400"/>
              </a:lnSpc>
              <a:buClr>
                <a:schemeClr val="tx1">
                  <a:lumMod val="50000"/>
                  <a:lumOff val="50000"/>
                </a:schemeClr>
              </a:buClr>
              <a:buNone/>
            </a:pPr>
            <a:r>
              <a:rPr lang="en-US" sz="2800" dirty="0" smtClean="0">
                <a:solidFill>
                  <a:srgbClr val="FF842B"/>
                </a:solidFill>
                <a:latin typeface="Arial Black"/>
                <a:cs typeface="Arial Black"/>
              </a:rPr>
              <a:t>The Amazing Brain Series</a:t>
            </a:r>
          </a:p>
          <a:p>
            <a:pPr>
              <a:lnSpc>
                <a:spcPts val="2400"/>
              </a:lnSpc>
              <a:buClr>
                <a:schemeClr val="tx1">
                  <a:lumMod val="50000"/>
                  <a:lumOff val="50000"/>
                </a:schemeClr>
              </a:buClr>
            </a:pPr>
            <a:endParaRPr lang="en-US" sz="2800" dirty="0" smtClean="0">
              <a:solidFill>
                <a:srgbClr val="FF842B"/>
              </a:solidFill>
              <a:latin typeface="Arial Black"/>
              <a:cs typeface="Arial Black"/>
            </a:endParaRPr>
          </a:p>
          <a:p>
            <a:pPr>
              <a:buClr>
                <a:schemeClr val="tx1">
                  <a:lumMod val="50000"/>
                  <a:lumOff val="50000"/>
                </a:schemeClr>
              </a:buClr>
            </a:pPr>
            <a:r>
              <a:rPr lang="en-US" sz="2800" dirty="0" smtClean="0">
                <a:solidFill>
                  <a:schemeClr val="accent1">
                    <a:lumMod val="50000"/>
                  </a:schemeClr>
                </a:solidFill>
              </a:rPr>
              <a:t>Developed for parents</a:t>
            </a:r>
          </a:p>
          <a:p>
            <a:pPr>
              <a:buClr>
                <a:schemeClr val="tx1">
                  <a:lumMod val="50000"/>
                  <a:lumOff val="50000"/>
                </a:schemeClr>
              </a:buClr>
            </a:pPr>
            <a:r>
              <a:rPr lang="en-US" sz="2800" dirty="0" smtClean="0">
                <a:solidFill>
                  <a:schemeClr val="accent1">
                    <a:lumMod val="50000"/>
                  </a:schemeClr>
                </a:solidFill>
              </a:rPr>
              <a:t>5</a:t>
            </a:r>
            <a:r>
              <a:rPr lang="en-US" sz="2800" baseline="30000" dirty="0" smtClean="0">
                <a:solidFill>
                  <a:schemeClr val="accent1">
                    <a:lumMod val="50000"/>
                  </a:schemeClr>
                </a:solidFill>
              </a:rPr>
              <a:t>th</a:t>
            </a:r>
            <a:r>
              <a:rPr lang="en-US" sz="2800" dirty="0" smtClean="0">
                <a:solidFill>
                  <a:schemeClr val="accent1">
                    <a:lumMod val="50000"/>
                  </a:schemeClr>
                </a:solidFill>
              </a:rPr>
              <a:t> grade reading level</a:t>
            </a:r>
          </a:p>
          <a:p>
            <a:pPr>
              <a:buClr>
                <a:schemeClr val="tx1">
                  <a:lumMod val="50000"/>
                  <a:lumOff val="50000"/>
                </a:schemeClr>
              </a:buClr>
            </a:pPr>
            <a:r>
              <a:rPr lang="en-US" sz="2800" dirty="0" smtClean="0">
                <a:solidFill>
                  <a:schemeClr val="accent1">
                    <a:lumMod val="50000"/>
                  </a:schemeClr>
                </a:solidFill>
              </a:rPr>
              <a:t>Six key factors about early brain development and what children need</a:t>
            </a:r>
          </a:p>
          <a:p>
            <a:pPr lvl="1">
              <a:buClr>
                <a:schemeClr val="tx1">
                  <a:lumMod val="50000"/>
                  <a:lumOff val="50000"/>
                </a:schemeClr>
              </a:buClr>
              <a:buFont typeface="Lucida Grande"/>
              <a:buChar char="&gt;"/>
            </a:pPr>
            <a:endParaRPr lang="en-US" dirty="0" smtClean="0">
              <a:solidFill>
                <a:schemeClr val="accent1">
                  <a:lumMod val="50000"/>
                </a:schemeClr>
              </a:solidFill>
            </a:endParaRPr>
          </a:p>
          <a:p>
            <a:pPr lvl="1">
              <a:lnSpc>
                <a:spcPct val="90000"/>
              </a:lnSpc>
              <a:buClr>
                <a:schemeClr val="tx1">
                  <a:lumMod val="50000"/>
                  <a:lumOff val="50000"/>
                </a:schemeClr>
              </a:buClr>
              <a:buFont typeface="Lucida Grande"/>
              <a:buChar char="&gt;"/>
            </a:pPr>
            <a:endParaRPr lang="en-US" sz="3200" dirty="0" smtClean="0">
              <a:solidFill>
                <a:schemeClr val="accent1">
                  <a:lumMod val="50000"/>
                </a:schemeClr>
              </a:solidFill>
            </a:endParaRPr>
          </a:p>
          <a:p>
            <a:pPr lvl="1">
              <a:lnSpc>
                <a:spcPct val="90000"/>
              </a:lnSpc>
              <a:buClr>
                <a:schemeClr val="tx1">
                  <a:lumMod val="50000"/>
                  <a:lumOff val="50000"/>
                </a:schemeClr>
              </a:buClr>
              <a:buNone/>
            </a:pPr>
            <a:endParaRPr dirty="0"/>
          </a:p>
          <a:p>
            <a:pPr marL="1263650" lvl="3" indent="-349250">
              <a:lnSpc>
                <a:spcPts val="2400"/>
              </a:lnSpc>
              <a:spcBef>
                <a:spcPts val="0"/>
              </a:spcBef>
              <a:spcAft>
                <a:spcPts val="600"/>
              </a:spcAft>
              <a:buClr>
                <a:schemeClr val="tx1">
                  <a:lumMod val="50000"/>
                  <a:lumOff val="50000"/>
                </a:schemeClr>
              </a:buClr>
              <a:buFont typeface="Lucida Grande"/>
              <a:buChar char="&gt;"/>
              <a:defRPr/>
            </a:pPr>
            <a:endParaRPr sz="2800" dirty="0" smtClean="0">
              <a:solidFill>
                <a:schemeClr val="accent1">
                  <a:lumMod val="50000"/>
                </a:schemeClr>
              </a:solidFill>
            </a:endParaRPr>
          </a:p>
          <a:p>
            <a:pPr lvl="3">
              <a:lnSpc>
                <a:spcPts val="2400"/>
              </a:lnSpc>
              <a:spcBef>
                <a:spcPts val="0"/>
              </a:spcBef>
              <a:spcAft>
                <a:spcPts val="600"/>
              </a:spcAft>
              <a:buClr>
                <a:schemeClr val="tx1">
                  <a:lumMod val="50000"/>
                  <a:lumOff val="50000"/>
                </a:schemeClr>
              </a:buClr>
              <a:buFont typeface="Lucida Grande"/>
              <a:buChar char="&gt;"/>
              <a:defRPr/>
            </a:pPr>
            <a:endParaRPr sz="2800" dirty="0" smtClean="0">
              <a:solidFill>
                <a:schemeClr val="accent1">
                  <a:lumMod val="50000"/>
                </a:schemeClr>
              </a:solidFill>
            </a:endParaRPr>
          </a:p>
        </p:txBody>
      </p:sp>
      <p:pic>
        <p:nvPicPr>
          <p:cNvPr id="6" name="Content Placeholder 9" descr="amazing brain brochure-trauma.jpg"/>
          <p:cNvPicPr>
            <a:picLocks noChangeAspect="1"/>
          </p:cNvPicPr>
          <p:nvPr/>
        </p:nvPicPr>
        <p:blipFill>
          <a:blip r:embed="rId3" cstate="screen"/>
          <a:stretch>
            <a:fillRect/>
          </a:stretch>
        </p:blipFill>
        <p:spPr>
          <a:xfrm>
            <a:off x="342900" y="3779313"/>
            <a:ext cx="5257800" cy="292628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81000"/>
            <a:ext cx="2133600" cy="1143000"/>
          </a:xfrm>
        </p:spPr>
        <p:txBody>
          <a:bodyPr>
            <a:noAutofit/>
          </a:bodyPr>
          <a:lstStyle/>
          <a:p>
            <a:pPr algn="l">
              <a:lnSpc>
                <a:spcPts val="2600"/>
              </a:lnSpc>
            </a:pPr>
            <a:r>
              <a:rPr lang="en-US" sz="2800" dirty="0" smtClean="0">
                <a:solidFill>
                  <a:schemeClr val="bg1"/>
                </a:solidFill>
              </a:rPr>
              <a:t>Resource</a:t>
            </a:r>
            <a:endParaRPr lang="en-US" sz="2600" dirty="0" smtClean="0">
              <a:solidFill>
                <a:schemeClr val="bg1"/>
              </a:solidFill>
            </a:endParaRPr>
          </a:p>
        </p:txBody>
      </p:sp>
      <p:sp>
        <p:nvSpPr>
          <p:cNvPr id="5" name="Content Placeholder 2"/>
          <p:cNvSpPr>
            <a:spLocks noGrp="1"/>
          </p:cNvSpPr>
          <p:nvPr>
            <p:ph idx="1"/>
          </p:nvPr>
        </p:nvSpPr>
        <p:spPr>
          <a:xfrm>
            <a:off x="2971800" y="503237"/>
            <a:ext cx="5715000" cy="4449763"/>
          </a:xfrm>
        </p:spPr>
        <p:txBody>
          <a:bodyPr>
            <a:noAutofit/>
          </a:bodyPr>
          <a:lstStyle/>
          <a:p>
            <a:pPr marL="0" indent="0">
              <a:lnSpc>
                <a:spcPts val="2800"/>
              </a:lnSpc>
              <a:buClr>
                <a:schemeClr val="tx1">
                  <a:lumMod val="50000"/>
                  <a:lumOff val="50000"/>
                </a:schemeClr>
              </a:buClr>
              <a:buFont typeface="Lucida Grande"/>
              <a:buChar char="&gt;"/>
            </a:pPr>
            <a:endParaRPr lang="en-US" sz="2800" dirty="0" smtClean="0">
              <a:solidFill>
                <a:schemeClr val="accent1">
                  <a:lumMod val="50000"/>
                </a:schemeClr>
              </a:solidFill>
            </a:endParaRPr>
          </a:p>
          <a:p>
            <a:pPr>
              <a:lnSpc>
                <a:spcPts val="2800"/>
              </a:lnSpc>
              <a:buClr>
                <a:schemeClr val="tx1">
                  <a:lumMod val="50000"/>
                  <a:lumOff val="50000"/>
                </a:schemeClr>
              </a:buClr>
            </a:pPr>
            <a:r>
              <a:rPr lang="en-US" sz="2800" dirty="0" smtClean="0">
                <a:solidFill>
                  <a:schemeClr val="accent1">
                    <a:lumMod val="50000"/>
                  </a:schemeClr>
                </a:solidFill>
              </a:rPr>
              <a:t>Series of booklets developed by the Pennsylvania Coalition Against Domestic Violence</a:t>
            </a:r>
          </a:p>
          <a:p>
            <a:pPr>
              <a:lnSpc>
                <a:spcPts val="2800"/>
              </a:lnSpc>
              <a:buClr>
                <a:schemeClr val="tx1">
                  <a:lumMod val="50000"/>
                  <a:lumOff val="50000"/>
                </a:schemeClr>
              </a:buClr>
            </a:pPr>
            <a:r>
              <a:rPr lang="en-US" sz="2800" dirty="0" smtClean="0">
                <a:solidFill>
                  <a:schemeClr val="accent1">
                    <a:lumMod val="50000"/>
                  </a:schemeClr>
                </a:solidFill>
              </a:rPr>
              <a:t>These interactive booklets are designed to strengthen mother/child bonds 	</a:t>
            </a:r>
          </a:p>
          <a:p>
            <a:pPr marL="687388" lvl="1" indent="-349250">
              <a:lnSpc>
                <a:spcPts val="2800"/>
              </a:lnSpc>
              <a:buClr>
                <a:srgbClr val="7EBE28"/>
              </a:buClr>
              <a:buFont typeface="Arial"/>
              <a:buChar char="•"/>
            </a:pPr>
            <a:r>
              <a:rPr lang="en-US" dirty="0" smtClean="0">
                <a:solidFill>
                  <a:schemeClr val="accent1">
                    <a:lumMod val="50000"/>
                  </a:schemeClr>
                </a:solidFill>
              </a:rPr>
              <a:t>“Growing Together” discusses child development</a:t>
            </a:r>
          </a:p>
          <a:p>
            <a:pPr marL="687388" lvl="1" indent="-349250">
              <a:lnSpc>
                <a:spcPts val="2800"/>
              </a:lnSpc>
              <a:buClr>
                <a:srgbClr val="7EBE28"/>
              </a:buClr>
              <a:buFont typeface="Arial"/>
              <a:buChar char="•"/>
            </a:pPr>
            <a:r>
              <a:rPr lang="en-US" dirty="0" smtClean="0">
                <a:solidFill>
                  <a:schemeClr val="accent1">
                    <a:lumMod val="50000"/>
                  </a:schemeClr>
                </a:solidFill>
              </a:rPr>
              <a:t>“Playing Together” includes information on what a parent can do when there is hurting at home</a:t>
            </a:r>
          </a:p>
          <a:p>
            <a:pPr marL="1263650" lvl="3" indent="-349250">
              <a:lnSpc>
                <a:spcPts val="2800"/>
              </a:lnSpc>
              <a:spcBef>
                <a:spcPts val="0"/>
              </a:spcBef>
              <a:spcAft>
                <a:spcPts val="600"/>
              </a:spcAft>
              <a:buClr>
                <a:schemeClr val="tx1">
                  <a:lumMod val="50000"/>
                  <a:lumOff val="50000"/>
                </a:schemeClr>
              </a:buClr>
              <a:buFont typeface="Lucida Grande"/>
              <a:buChar char="&gt;"/>
              <a:defRPr/>
            </a:pPr>
            <a:endParaRPr sz="2800" dirty="0" smtClean="0">
              <a:solidFill>
                <a:schemeClr val="accent1">
                  <a:lumMod val="50000"/>
                </a:schemeClr>
              </a:solidFill>
            </a:endParaRPr>
          </a:p>
          <a:p>
            <a:pPr lvl="3">
              <a:lnSpc>
                <a:spcPts val="2800"/>
              </a:lnSpc>
              <a:spcBef>
                <a:spcPts val="0"/>
              </a:spcBef>
              <a:spcAft>
                <a:spcPts val="600"/>
              </a:spcAft>
              <a:buClr>
                <a:schemeClr val="tx1">
                  <a:lumMod val="50000"/>
                  <a:lumOff val="50000"/>
                </a:schemeClr>
              </a:buClr>
              <a:buFont typeface="Lucida Grande"/>
              <a:buChar char="&gt;"/>
              <a:defRPr/>
            </a:pPr>
            <a:endParaRPr sz="2800" dirty="0" smtClean="0">
              <a:solidFill>
                <a:schemeClr val="accent1">
                  <a:lumMod val="50000"/>
                </a:schemeClr>
              </a:solidFill>
            </a:endParaRPr>
          </a:p>
        </p:txBody>
      </p:sp>
      <p:sp>
        <p:nvSpPr>
          <p:cNvPr id="6" name="TextBox 5"/>
          <p:cNvSpPr txBox="1"/>
          <p:nvPr/>
        </p:nvSpPr>
        <p:spPr>
          <a:xfrm>
            <a:off x="3345833" y="304800"/>
            <a:ext cx="6331567" cy="523220"/>
          </a:xfrm>
          <a:prstGeom prst="rect">
            <a:avLst/>
          </a:prstGeom>
          <a:noFill/>
        </p:spPr>
        <p:txBody>
          <a:bodyPr wrap="square" rtlCol="0">
            <a:spAutoFit/>
          </a:bodyPr>
          <a:lstStyle/>
          <a:p>
            <a:r>
              <a:rPr lang="en-US" sz="2800" b="1" dirty="0" smtClean="0">
                <a:solidFill>
                  <a:srgbClr val="FF842B"/>
                </a:solidFill>
                <a:latin typeface="Arial Black"/>
                <a:cs typeface="Arial Black"/>
              </a:rPr>
              <a:t>A Kid is So Special (KISS)</a:t>
            </a:r>
            <a:endParaRPr lang="en-US" sz="2800" dirty="0">
              <a:solidFill>
                <a:srgbClr val="FF842B"/>
              </a:solidFill>
              <a:latin typeface="Arial Black"/>
              <a:cs typeface="Arial Black"/>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81000" y="457200"/>
            <a:ext cx="2133600" cy="1143000"/>
          </a:xfrm>
        </p:spPr>
        <p:txBody>
          <a:bodyPr>
            <a:noAutofit/>
          </a:bodyPr>
          <a:lstStyle/>
          <a:p>
            <a:pPr algn="l">
              <a:lnSpc>
                <a:spcPts val="2600"/>
              </a:lnSpc>
            </a:pPr>
            <a:r>
              <a:rPr lang="en-US" sz="2800" dirty="0" smtClean="0">
                <a:solidFill>
                  <a:schemeClr val="bg1"/>
                </a:solidFill>
              </a:rPr>
              <a:t>Resource</a:t>
            </a:r>
            <a:endParaRPr lang="en-US" sz="2600" dirty="0" smtClean="0">
              <a:solidFill>
                <a:schemeClr val="bg1"/>
              </a:solidFill>
            </a:endParaRPr>
          </a:p>
        </p:txBody>
      </p:sp>
      <p:sp>
        <p:nvSpPr>
          <p:cNvPr id="10" name="Content Placeholder 2"/>
          <p:cNvSpPr>
            <a:spLocks noGrp="1"/>
          </p:cNvSpPr>
          <p:nvPr>
            <p:ph idx="1"/>
          </p:nvPr>
        </p:nvSpPr>
        <p:spPr>
          <a:xfrm>
            <a:off x="2971800" y="1676400"/>
            <a:ext cx="5715000" cy="4419600"/>
          </a:xfrm>
        </p:spPr>
        <p:txBody>
          <a:bodyPr>
            <a:noAutofit/>
          </a:bodyPr>
          <a:lstStyle/>
          <a:p>
            <a:pPr>
              <a:lnSpc>
                <a:spcPts val="2600"/>
              </a:lnSpc>
              <a:spcAft>
                <a:spcPct val="15000"/>
              </a:spcAft>
              <a:buClr>
                <a:schemeClr val="tx1">
                  <a:lumMod val="50000"/>
                  <a:lumOff val="50000"/>
                </a:schemeClr>
              </a:buClr>
              <a:buNone/>
            </a:pPr>
            <a:r>
              <a:rPr sz="2800" dirty="0" smtClean="0">
                <a:solidFill>
                  <a:schemeClr val="accent1">
                    <a:lumMod val="50000"/>
                  </a:schemeClr>
                </a:solidFill>
              </a:rPr>
              <a:t>Section for service providers includes:</a:t>
            </a:r>
          </a:p>
          <a:p>
            <a:pPr lvl="1">
              <a:lnSpc>
                <a:spcPts val="2600"/>
              </a:lnSpc>
              <a:spcBef>
                <a:spcPts val="0"/>
              </a:spcBef>
              <a:spcAft>
                <a:spcPct val="15000"/>
              </a:spcAft>
              <a:buClr>
                <a:schemeClr val="tx1">
                  <a:lumMod val="50000"/>
                  <a:lumOff val="50000"/>
                </a:schemeClr>
              </a:buClr>
              <a:buFont typeface="Arial"/>
              <a:buChar char="•"/>
            </a:pPr>
            <a:r>
              <a:rPr dirty="0" smtClean="0">
                <a:solidFill>
                  <a:schemeClr val="accent1">
                    <a:lumMod val="50000"/>
                  </a:schemeClr>
                </a:solidFill>
              </a:rPr>
              <a:t>working with mothers in shelters</a:t>
            </a:r>
          </a:p>
          <a:p>
            <a:pPr lvl="1">
              <a:lnSpc>
                <a:spcPts val="2600"/>
              </a:lnSpc>
              <a:spcBef>
                <a:spcPts val="0"/>
              </a:spcBef>
              <a:spcAft>
                <a:spcPct val="15000"/>
              </a:spcAft>
              <a:buClr>
                <a:schemeClr val="tx1">
                  <a:lumMod val="50000"/>
                  <a:lumOff val="50000"/>
                </a:schemeClr>
              </a:buClr>
              <a:buFont typeface="Arial"/>
              <a:buChar char="•"/>
            </a:pPr>
            <a:r>
              <a:rPr dirty="0" smtClean="0">
                <a:solidFill>
                  <a:schemeClr val="accent1">
                    <a:lumMod val="50000"/>
                  </a:schemeClr>
                </a:solidFill>
              </a:rPr>
              <a:t>how abusers parent</a:t>
            </a:r>
          </a:p>
          <a:p>
            <a:pPr lvl="1">
              <a:lnSpc>
                <a:spcPts val="2600"/>
              </a:lnSpc>
              <a:spcBef>
                <a:spcPts val="0"/>
              </a:spcBef>
              <a:spcAft>
                <a:spcPts val="1200"/>
              </a:spcAft>
              <a:buClr>
                <a:schemeClr val="tx1">
                  <a:lumMod val="50000"/>
                  <a:lumOff val="50000"/>
                </a:schemeClr>
              </a:buClr>
              <a:buFont typeface="Arial"/>
              <a:buChar char="•"/>
            </a:pPr>
            <a:r>
              <a:rPr dirty="0" smtClean="0">
                <a:solidFill>
                  <a:schemeClr val="accent1">
                    <a:lumMod val="50000"/>
                  </a:schemeClr>
                </a:solidFill>
              </a:rPr>
              <a:t>10 principles for service delivery</a:t>
            </a:r>
          </a:p>
          <a:p>
            <a:pPr>
              <a:lnSpc>
                <a:spcPts val="2600"/>
              </a:lnSpc>
              <a:spcAft>
                <a:spcPct val="15000"/>
              </a:spcAft>
              <a:buClr>
                <a:schemeClr val="tx1">
                  <a:lumMod val="50000"/>
                  <a:lumOff val="50000"/>
                </a:schemeClr>
              </a:buClr>
              <a:buNone/>
            </a:pPr>
            <a:r>
              <a:rPr sz="2800" dirty="0" smtClean="0">
                <a:solidFill>
                  <a:schemeClr val="accent1">
                    <a:lumMod val="50000"/>
                  </a:schemeClr>
                </a:solidFill>
              </a:rPr>
              <a:t>Section for women includes:</a:t>
            </a:r>
          </a:p>
          <a:p>
            <a:pPr lvl="1">
              <a:lnSpc>
                <a:spcPts val="2600"/>
              </a:lnSpc>
              <a:spcBef>
                <a:spcPts val="0"/>
              </a:spcBef>
              <a:spcAft>
                <a:spcPct val="15000"/>
              </a:spcAft>
              <a:buClr>
                <a:schemeClr val="tx1">
                  <a:lumMod val="50000"/>
                  <a:lumOff val="50000"/>
                </a:schemeClr>
              </a:buClr>
              <a:buFont typeface="Arial"/>
              <a:buChar char="•"/>
            </a:pPr>
            <a:r>
              <a:rPr dirty="0" smtClean="0">
                <a:solidFill>
                  <a:schemeClr val="accent1">
                    <a:lumMod val="50000"/>
                  </a:schemeClr>
                </a:solidFill>
              </a:rPr>
              <a:t>parenting tips</a:t>
            </a:r>
          </a:p>
          <a:p>
            <a:pPr lvl="1">
              <a:lnSpc>
                <a:spcPts val="2600"/>
              </a:lnSpc>
              <a:spcBef>
                <a:spcPts val="0"/>
              </a:spcBef>
              <a:spcAft>
                <a:spcPct val="15000"/>
              </a:spcAft>
              <a:buClr>
                <a:schemeClr val="tx1">
                  <a:lumMod val="50000"/>
                  <a:lumOff val="50000"/>
                </a:schemeClr>
              </a:buClr>
              <a:buFont typeface="Arial"/>
              <a:buChar char="•"/>
            </a:pPr>
            <a:r>
              <a:rPr dirty="0" smtClean="0">
                <a:solidFill>
                  <a:schemeClr val="accent1">
                    <a:lumMod val="50000"/>
                  </a:schemeClr>
                </a:solidFill>
              </a:rPr>
              <a:t>how abuse affects parenting</a:t>
            </a:r>
          </a:p>
          <a:p>
            <a:pPr lvl="1">
              <a:lnSpc>
                <a:spcPts val="2600"/>
              </a:lnSpc>
              <a:spcBef>
                <a:spcPts val="0"/>
              </a:spcBef>
              <a:spcAft>
                <a:spcPct val="15000"/>
              </a:spcAft>
              <a:buClr>
                <a:schemeClr val="tx1">
                  <a:lumMod val="50000"/>
                  <a:lumOff val="50000"/>
                </a:schemeClr>
              </a:buClr>
              <a:buFont typeface="Arial"/>
              <a:buChar char="•"/>
            </a:pPr>
            <a:r>
              <a:rPr dirty="0" smtClean="0">
                <a:solidFill>
                  <a:schemeClr val="accent1">
                    <a:lumMod val="50000"/>
                  </a:schemeClr>
                </a:solidFill>
              </a:rPr>
              <a:t>strategies to strengthen the mother</a:t>
            </a:r>
            <a:r>
              <a:rPr lang="en-US" dirty="0" smtClean="0">
                <a:solidFill>
                  <a:schemeClr val="accent1">
                    <a:lumMod val="50000"/>
                  </a:schemeClr>
                </a:solidFill>
              </a:rPr>
              <a:t>-</a:t>
            </a:r>
            <a:r>
              <a:rPr dirty="0" smtClean="0">
                <a:solidFill>
                  <a:schemeClr val="accent1">
                    <a:lumMod val="50000"/>
                  </a:schemeClr>
                </a:solidFill>
              </a:rPr>
              <a:t>child bond</a:t>
            </a:r>
          </a:p>
          <a:p>
            <a:pPr marL="1263650" lvl="3" indent="-349250">
              <a:lnSpc>
                <a:spcPts val="2800"/>
              </a:lnSpc>
              <a:spcBef>
                <a:spcPts val="0"/>
              </a:spcBef>
              <a:spcAft>
                <a:spcPts val="600"/>
              </a:spcAft>
              <a:buClr>
                <a:schemeClr val="tx1">
                  <a:lumMod val="50000"/>
                  <a:lumOff val="50000"/>
                </a:schemeClr>
              </a:buClr>
              <a:buFont typeface="Lucida Grande"/>
              <a:buChar char="&gt;"/>
              <a:defRPr/>
            </a:pPr>
            <a:endParaRPr sz="2800" dirty="0" smtClean="0">
              <a:solidFill>
                <a:schemeClr val="accent1">
                  <a:lumMod val="50000"/>
                </a:schemeClr>
              </a:solidFill>
            </a:endParaRPr>
          </a:p>
          <a:p>
            <a:pPr lvl="3">
              <a:lnSpc>
                <a:spcPts val="2800"/>
              </a:lnSpc>
              <a:spcBef>
                <a:spcPts val="0"/>
              </a:spcBef>
              <a:spcAft>
                <a:spcPts val="600"/>
              </a:spcAft>
              <a:buClr>
                <a:schemeClr val="tx1">
                  <a:lumMod val="50000"/>
                  <a:lumOff val="50000"/>
                </a:schemeClr>
              </a:buClr>
              <a:buFont typeface="Lucida Grande"/>
              <a:buChar char="&gt;"/>
              <a:defRPr/>
            </a:pPr>
            <a:endParaRPr sz="2800" dirty="0" smtClean="0">
              <a:solidFill>
                <a:schemeClr val="accent1">
                  <a:lumMod val="50000"/>
                </a:schemeClr>
              </a:solidFill>
            </a:endParaRPr>
          </a:p>
        </p:txBody>
      </p:sp>
      <p:sp>
        <p:nvSpPr>
          <p:cNvPr id="11" name="TextBox 10"/>
          <p:cNvSpPr txBox="1"/>
          <p:nvPr/>
        </p:nvSpPr>
        <p:spPr>
          <a:xfrm>
            <a:off x="2971800" y="457200"/>
            <a:ext cx="6331567" cy="1497846"/>
          </a:xfrm>
          <a:prstGeom prst="rect">
            <a:avLst/>
          </a:prstGeom>
          <a:noFill/>
        </p:spPr>
        <p:txBody>
          <a:bodyPr wrap="square" rtlCol="0">
            <a:spAutoFit/>
          </a:bodyPr>
          <a:lstStyle/>
          <a:p>
            <a:pPr>
              <a:lnSpc>
                <a:spcPts val="2400"/>
              </a:lnSpc>
              <a:spcBef>
                <a:spcPts val="1200"/>
              </a:spcBef>
            </a:pPr>
            <a:r>
              <a:rPr lang="en-US" sz="3200" b="1" dirty="0" smtClean="0">
                <a:solidFill>
                  <a:srgbClr val="FF842B"/>
                </a:solidFill>
                <a:latin typeface="Arial Black"/>
                <a:cs typeface="Arial Black"/>
              </a:rPr>
              <a:t>Helping Children Thrive</a:t>
            </a:r>
            <a:endParaRPr lang="en-US" sz="2800" dirty="0" smtClean="0"/>
          </a:p>
          <a:p>
            <a:pPr>
              <a:lnSpc>
                <a:spcPts val="2400"/>
              </a:lnSpc>
              <a:spcBef>
                <a:spcPts val="1200"/>
              </a:spcBef>
            </a:pPr>
            <a:r>
              <a:rPr lang="en-US" sz="2000" dirty="0" smtClean="0">
                <a:solidFill>
                  <a:schemeClr val="tx1">
                    <a:lumMod val="50000"/>
                    <a:lumOff val="50000"/>
                  </a:schemeClr>
                </a:solidFill>
                <a:latin typeface="Arial Black"/>
                <a:cs typeface="Arial Black"/>
              </a:rPr>
              <a:t>Supporting Women Abuse Survivors                    as Mothers</a:t>
            </a:r>
            <a:r>
              <a:rPr sz="2800" dirty="0" smtClean="0"/>
              <a:t/>
            </a:r>
            <a:br>
              <a:rPr sz="2800" dirty="0" smtClean="0"/>
            </a:br>
            <a:endParaRPr lang="en-US" sz="2800" dirty="0">
              <a:solidFill>
                <a:srgbClr val="FF842B"/>
              </a:solidFill>
              <a:latin typeface="Arial Black"/>
              <a:cs typeface="Arial Black"/>
            </a:endParaRPr>
          </a:p>
        </p:txBody>
      </p:sp>
      <p:sp>
        <p:nvSpPr>
          <p:cNvPr id="12" name="Text Box 4"/>
          <p:cNvSpPr txBox="1">
            <a:spLocks noChangeArrowheads="1"/>
          </p:cNvSpPr>
          <p:nvPr/>
        </p:nvSpPr>
        <p:spPr bwMode="auto">
          <a:xfrm>
            <a:off x="838200" y="5780558"/>
            <a:ext cx="2940805" cy="584776"/>
          </a:xfrm>
          <a:prstGeom prst="rect">
            <a:avLst/>
          </a:prstGeom>
          <a:noFill/>
          <a:ln w="9525">
            <a:noFill/>
            <a:miter lim="800000"/>
            <a:headEnd/>
            <a:tailEnd/>
          </a:ln>
        </p:spPr>
        <p:txBody>
          <a:bodyPr wrap="square">
            <a:spAutoFit/>
          </a:bodyPr>
          <a:lstStyle/>
          <a:p>
            <a:r>
              <a:rPr lang="en-US" sz="1600" dirty="0" smtClean="0">
                <a:solidFill>
                  <a:schemeClr val="tx1">
                    <a:lumMod val="50000"/>
                    <a:lumOff val="50000"/>
                  </a:schemeClr>
                </a:solidFill>
              </a:rPr>
              <a:t>(Baker and Cunningham, 2004)</a:t>
            </a:r>
          </a:p>
          <a:p>
            <a:endParaRPr lang="en-US" sz="1600" dirty="0">
              <a:solidFill>
                <a:schemeClr val="tx1">
                  <a:lumMod val="50000"/>
                  <a:lumOff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2133600" cy="1143000"/>
          </a:xfrm>
        </p:spPr>
        <p:txBody>
          <a:bodyPr>
            <a:noAutofit/>
          </a:bodyPr>
          <a:lstStyle/>
          <a:p>
            <a:pPr algn="l">
              <a:lnSpc>
                <a:spcPts val="2600"/>
              </a:lnSpc>
            </a:pPr>
            <a:r>
              <a:rPr lang="en-US" sz="2800" dirty="0" smtClean="0">
                <a:solidFill>
                  <a:schemeClr val="bg1">
                    <a:lumMod val="95000"/>
                  </a:schemeClr>
                </a:solidFill>
              </a:rPr>
              <a:t>Promising Practice</a:t>
            </a:r>
            <a:endParaRPr lang="en-US" sz="2600" b="1" dirty="0" smtClean="0">
              <a:solidFill>
                <a:schemeClr val="bg1">
                  <a:lumMod val="95000"/>
                </a:schemeClr>
              </a:solidFill>
            </a:endParaRPr>
          </a:p>
        </p:txBody>
      </p:sp>
      <p:sp>
        <p:nvSpPr>
          <p:cNvPr id="5" name="Content Placeholder 2"/>
          <p:cNvSpPr>
            <a:spLocks noGrp="1"/>
          </p:cNvSpPr>
          <p:nvPr>
            <p:ph idx="1"/>
          </p:nvPr>
        </p:nvSpPr>
        <p:spPr>
          <a:xfrm>
            <a:off x="2971800" y="914400"/>
            <a:ext cx="5943600" cy="4419600"/>
          </a:xfrm>
        </p:spPr>
        <p:txBody>
          <a:bodyPr>
            <a:noAutofit/>
          </a:bodyPr>
          <a:lstStyle/>
          <a:p>
            <a:pPr marL="341313" indent="-341313">
              <a:lnSpc>
                <a:spcPts val="2400"/>
              </a:lnSpc>
              <a:buClr>
                <a:schemeClr val="tx1">
                  <a:lumMod val="50000"/>
                  <a:lumOff val="50000"/>
                </a:schemeClr>
              </a:buClr>
            </a:pPr>
            <a:r>
              <a:rPr lang="en-US" sz="2600" dirty="0" smtClean="0">
                <a:solidFill>
                  <a:schemeClr val="accent1">
                    <a:lumMod val="50000"/>
                  </a:schemeClr>
                </a:solidFill>
              </a:rPr>
              <a:t>Mothers and children leaving a domestic violence shelter received weekly home visits</a:t>
            </a:r>
          </a:p>
          <a:p>
            <a:pPr marL="341313" indent="-341313">
              <a:lnSpc>
                <a:spcPts val="2400"/>
              </a:lnSpc>
              <a:spcBef>
                <a:spcPts val="1200"/>
              </a:spcBef>
              <a:buClr>
                <a:schemeClr val="tx1">
                  <a:lumMod val="50000"/>
                  <a:lumOff val="50000"/>
                </a:schemeClr>
              </a:buClr>
            </a:pPr>
            <a:r>
              <a:rPr lang="en-US" sz="2600" dirty="0" smtClean="0">
                <a:solidFill>
                  <a:schemeClr val="accent1">
                    <a:lumMod val="50000"/>
                  </a:schemeClr>
                </a:solidFill>
              </a:rPr>
              <a:t>Home visits focused on improving social support and mothers parenting skills</a:t>
            </a:r>
          </a:p>
          <a:p>
            <a:pPr marL="0">
              <a:lnSpc>
                <a:spcPts val="2400"/>
              </a:lnSpc>
              <a:spcBef>
                <a:spcPts val="2400"/>
              </a:spcBef>
              <a:buClr>
                <a:schemeClr val="tx1">
                  <a:lumMod val="50000"/>
                  <a:lumOff val="50000"/>
                </a:schemeClr>
              </a:buClr>
              <a:buNone/>
            </a:pPr>
            <a:r>
              <a:rPr lang="en-US" sz="2200" dirty="0" smtClean="0">
                <a:solidFill>
                  <a:schemeClr val="tx1">
                    <a:lumMod val="50000"/>
                    <a:lumOff val="50000"/>
                  </a:schemeClr>
                </a:solidFill>
                <a:latin typeface="Arial Black"/>
                <a:cs typeface="Arial Black"/>
              </a:rPr>
              <a:t>Two years after the intervention:</a:t>
            </a:r>
          </a:p>
          <a:p>
            <a:pPr marL="285750" lvl="1">
              <a:lnSpc>
                <a:spcPts val="2400"/>
              </a:lnSpc>
              <a:spcBef>
                <a:spcPts val="900"/>
              </a:spcBef>
              <a:buClr>
                <a:schemeClr val="tx1">
                  <a:lumMod val="50000"/>
                  <a:lumOff val="50000"/>
                </a:schemeClr>
              </a:buClr>
              <a:buFont typeface="Arial"/>
              <a:buChar char="•"/>
            </a:pPr>
            <a:r>
              <a:rPr lang="en-US" sz="2600" dirty="0" smtClean="0">
                <a:solidFill>
                  <a:schemeClr val="accent1">
                    <a:lumMod val="50000"/>
                  </a:schemeClr>
                </a:solidFill>
              </a:rPr>
              <a:t>Children had </a:t>
            </a:r>
            <a:r>
              <a:rPr lang="en-US" sz="2600" dirty="0" smtClean="0">
                <a:solidFill>
                  <a:schemeClr val="accent1">
                    <a:lumMod val="50000"/>
                  </a:schemeClr>
                </a:solidFill>
                <a:sym typeface="Wingdings" pitchFamily="2" charset="2"/>
              </a:rPr>
              <a:t>a reduction in</a:t>
            </a:r>
            <a:r>
              <a:rPr lang="en-US" sz="2600" dirty="0" smtClean="0">
                <a:solidFill>
                  <a:schemeClr val="accent1">
                    <a:lumMod val="50000"/>
                  </a:schemeClr>
                </a:solidFill>
              </a:rPr>
              <a:t> clinical levels of conduct problems </a:t>
            </a:r>
          </a:p>
          <a:p>
            <a:pPr marL="285750" lvl="1">
              <a:lnSpc>
                <a:spcPts val="2400"/>
              </a:lnSpc>
              <a:spcBef>
                <a:spcPts val="1200"/>
              </a:spcBef>
              <a:buClr>
                <a:schemeClr val="tx1">
                  <a:lumMod val="50000"/>
                  <a:lumOff val="50000"/>
                </a:schemeClr>
              </a:buClr>
              <a:buFont typeface="Arial"/>
              <a:buChar char="•"/>
            </a:pPr>
            <a:r>
              <a:rPr lang="en-US" sz="2600" dirty="0" smtClean="0">
                <a:solidFill>
                  <a:schemeClr val="accent1">
                    <a:lumMod val="50000"/>
                  </a:schemeClr>
                </a:solidFill>
              </a:rPr>
              <a:t>Mothers less likely to use aggressive child management strategies </a:t>
            </a:r>
          </a:p>
          <a:p>
            <a:pPr marL="347663" lvl="1" indent="-347663">
              <a:lnSpc>
                <a:spcPts val="2400"/>
              </a:lnSpc>
              <a:spcBef>
                <a:spcPts val="1200"/>
              </a:spcBef>
              <a:buClr>
                <a:schemeClr val="tx1">
                  <a:lumMod val="50000"/>
                  <a:lumOff val="50000"/>
                </a:schemeClr>
              </a:buClr>
              <a:buFont typeface="Arial"/>
              <a:buChar char="•"/>
            </a:pPr>
            <a:r>
              <a:rPr lang="en-US" sz="2600" dirty="0" smtClean="0">
                <a:solidFill>
                  <a:schemeClr val="accent1">
                    <a:lumMod val="50000"/>
                  </a:schemeClr>
                </a:solidFill>
              </a:rPr>
              <a:t>Mothers less likely to return to their abusive partners </a:t>
            </a:r>
          </a:p>
          <a:p>
            <a:pPr marL="1263650" lvl="3" indent="-349250">
              <a:lnSpc>
                <a:spcPts val="2400"/>
              </a:lnSpc>
              <a:spcBef>
                <a:spcPts val="0"/>
              </a:spcBef>
              <a:spcAft>
                <a:spcPts val="600"/>
              </a:spcAft>
              <a:buClr>
                <a:schemeClr val="tx1">
                  <a:lumMod val="50000"/>
                  <a:lumOff val="50000"/>
                </a:schemeClr>
              </a:buClr>
              <a:buFont typeface="Lucida Grande"/>
              <a:buChar char="&gt;"/>
              <a:defRPr/>
            </a:pPr>
            <a:endParaRPr sz="2600" dirty="0" smtClean="0">
              <a:solidFill>
                <a:schemeClr val="accent1">
                  <a:lumMod val="50000"/>
                </a:schemeClr>
              </a:solidFill>
            </a:endParaRPr>
          </a:p>
          <a:p>
            <a:pPr lvl="3">
              <a:lnSpc>
                <a:spcPts val="2400"/>
              </a:lnSpc>
              <a:spcBef>
                <a:spcPts val="0"/>
              </a:spcBef>
              <a:spcAft>
                <a:spcPts val="600"/>
              </a:spcAft>
              <a:buClr>
                <a:schemeClr val="tx1">
                  <a:lumMod val="50000"/>
                  <a:lumOff val="50000"/>
                </a:schemeClr>
              </a:buClr>
              <a:buFont typeface="Lucida Grande"/>
              <a:buChar char="&gt;"/>
              <a:defRPr/>
            </a:pPr>
            <a:endParaRPr sz="2600" dirty="0" smtClean="0">
              <a:solidFill>
                <a:schemeClr val="accent1">
                  <a:lumMod val="50000"/>
                </a:schemeClr>
              </a:solidFill>
            </a:endParaRPr>
          </a:p>
        </p:txBody>
      </p:sp>
      <p:sp>
        <p:nvSpPr>
          <p:cNvPr id="6" name="TextBox 5"/>
          <p:cNvSpPr txBox="1"/>
          <p:nvPr/>
        </p:nvSpPr>
        <p:spPr>
          <a:xfrm>
            <a:off x="2971800" y="309027"/>
            <a:ext cx="6331567" cy="1015663"/>
          </a:xfrm>
          <a:prstGeom prst="rect">
            <a:avLst/>
          </a:prstGeom>
          <a:noFill/>
        </p:spPr>
        <p:txBody>
          <a:bodyPr wrap="square" rtlCol="0">
            <a:spAutoFit/>
          </a:bodyPr>
          <a:lstStyle/>
          <a:p>
            <a:r>
              <a:rPr lang="en-US" sz="3200" b="1" dirty="0" smtClean="0">
                <a:solidFill>
                  <a:srgbClr val="FF842B"/>
                </a:solidFill>
                <a:latin typeface="Arial Black"/>
                <a:cs typeface="Arial Black"/>
              </a:rPr>
              <a:t>Project SUPPORT</a:t>
            </a:r>
            <a:r>
              <a:rPr sz="2800" dirty="0" smtClean="0"/>
              <a:t/>
            </a:r>
            <a:br>
              <a:rPr sz="2800" dirty="0" smtClean="0"/>
            </a:br>
            <a:r>
              <a:rPr sz="2800" dirty="0" smtClean="0"/>
              <a:t/>
            </a:r>
            <a:br>
              <a:rPr sz="2800" dirty="0" smtClean="0"/>
            </a:br>
            <a:endParaRPr lang="en-US" sz="2800" dirty="0">
              <a:solidFill>
                <a:srgbClr val="FF842B"/>
              </a:solidFill>
              <a:latin typeface="Arial Black"/>
              <a:cs typeface="Arial Black"/>
            </a:endParaRPr>
          </a:p>
        </p:txBody>
      </p:sp>
      <p:sp>
        <p:nvSpPr>
          <p:cNvPr id="7" name="Text Box 4"/>
          <p:cNvSpPr txBox="1">
            <a:spLocks noChangeArrowheads="1"/>
          </p:cNvSpPr>
          <p:nvPr/>
        </p:nvSpPr>
        <p:spPr bwMode="auto">
          <a:xfrm>
            <a:off x="685800" y="5857290"/>
            <a:ext cx="3195707" cy="338554"/>
          </a:xfrm>
          <a:prstGeom prst="rect">
            <a:avLst/>
          </a:prstGeom>
          <a:noFill/>
          <a:ln w="9525">
            <a:noFill/>
            <a:miter lim="800000"/>
            <a:headEnd/>
            <a:tailEnd/>
          </a:ln>
        </p:spPr>
        <p:txBody>
          <a:bodyPr wrap="none">
            <a:spAutoFit/>
          </a:bodyPr>
          <a:lstStyle/>
          <a:p>
            <a:r>
              <a:rPr lang="en-US" sz="1600" dirty="0" smtClean="0">
                <a:solidFill>
                  <a:schemeClr val="tx1">
                    <a:lumMod val="50000"/>
                    <a:lumOff val="50000"/>
                  </a:schemeClr>
                </a:solidFill>
              </a:rPr>
              <a:t>(McDonald</a:t>
            </a:r>
            <a:r>
              <a:rPr lang="en-US" sz="1600" dirty="0">
                <a:solidFill>
                  <a:schemeClr val="tx1">
                    <a:lumMod val="50000"/>
                    <a:lumOff val="50000"/>
                  </a:schemeClr>
                </a:solidFill>
              </a:rPr>
              <a:t>, Jouriles, &amp; Skopp, </a:t>
            </a:r>
            <a:r>
              <a:rPr lang="en-US" sz="1600" dirty="0" smtClean="0">
                <a:solidFill>
                  <a:schemeClr val="tx1">
                    <a:lumMod val="50000"/>
                    <a:lumOff val="50000"/>
                  </a:schemeClr>
                </a:solidFill>
              </a:rPr>
              <a:t>2006)</a:t>
            </a:r>
            <a:endParaRPr lang="en-US" sz="1600" dirty="0">
              <a:solidFill>
                <a:schemeClr val="tx1">
                  <a:lumMod val="50000"/>
                  <a:lumOff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T-125background.jpg"/>
          <p:cNvPicPr>
            <a:picLocks noChangeAspect="1"/>
          </p:cNvPicPr>
          <p:nvPr/>
        </p:nvPicPr>
        <p:blipFill>
          <a:blip r:embed="rId3" cstate="print"/>
          <a:stretch>
            <a:fillRect/>
          </a:stretch>
        </p:blipFill>
        <p:spPr>
          <a:xfrm>
            <a:off x="0" y="0"/>
            <a:ext cx="9194150" cy="6858000"/>
          </a:xfrm>
          <a:prstGeom prst="rect">
            <a:avLst/>
          </a:prstGeom>
        </p:spPr>
      </p:pic>
      <p:sp>
        <p:nvSpPr>
          <p:cNvPr id="6" name="Rectangle 5"/>
          <p:cNvSpPr/>
          <p:nvPr/>
        </p:nvSpPr>
        <p:spPr>
          <a:xfrm>
            <a:off x="5486400" y="0"/>
            <a:ext cx="3124200" cy="3970318"/>
          </a:xfrm>
          <a:prstGeom prst="rect">
            <a:avLst/>
          </a:prstGeom>
        </p:spPr>
        <p:txBody>
          <a:bodyPr wrap="square">
            <a:spAutoFit/>
          </a:bodyPr>
          <a:lstStyle/>
          <a:p>
            <a:r>
              <a:rPr sz="3600" dirty="0" smtClean="0">
                <a:solidFill>
                  <a:srgbClr val="FFFFFF"/>
                </a:solidFill>
                <a:effectLst>
                  <a:outerShdw blurRad="50800" dist="38100" dir="2700000" algn="tl" rotWithShape="0">
                    <a:srgbClr val="000000">
                      <a:alpha val="43000"/>
                    </a:srgbClr>
                  </a:outerShdw>
                </a:effectLst>
              </a:rPr>
              <a:t>Childhood Exposure to </a:t>
            </a:r>
            <a:r>
              <a:rPr lang="en-US" sz="3600" dirty="0" smtClean="0">
                <a:solidFill>
                  <a:srgbClr val="FFFFFF"/>
                </a:solidFill>
                <a:effectLst>
                  <a:outerShdw blurRad="50800" dist="38100" dir="2700000" algn="tl" rotWithShape="0">
                    <a:srgbClr val="000000">
                      <a:alpha val="43000"/>
                    </a:srgbClr>
                  </a:outerShdw>
                </a:effectLst>
              </a:rPr>
              <a:t>Domestic </a:t>
            </a:r>
            <a:r>
              <a:rPr sz="3600" dirty="0" smtClean="0">
                <a:solidFill>
                  <a:srgbClr val="FFFFFF"/>
                </a:solidFill>
                <a:effectLst>
                  <a:outerShdw blurRad="50800" dist="38100" dir="2700000" algn="tl" rotWithShape="0">
                    <a:srgbClr val="000000">
                      <a:alpha val="43000"/>
                    </a:srgbClr>
                  </a:outerShdw>
                </a:effectLst>
              </a:rPr>
              <a:t>Violence</a:t>
            </a:r>
            <a:r>
              <a:rPr sz="3600" dirty="0" smtClean="0">
                <a:solidFill>
                  <a:schemeClr val="tx1">
                    <a:lumMod val="50000"/>
                    <a:lumOff val="50000"/>
                  </a:schemeClr>
                </a:solidFill>
                <a:effectLst>
                  <a:outerShdw blurRad="50800" dist="38100" dir="2700000" algn="tl" rotWithShape="0">
                    <a:srgbClr val="000000">
                      <a:alpha val="43000"/>
                    </a:srgbClr>
                  </a:outerShdw>
                </a:effectLst>
              </a:rPr>
              <a:t> </a:t>
            </a:r>
            <a:r>
              <a:rPr sz="3600" dirty="0" smtClean="0">
                <a:solidFill>
                  <a:srgbClr val="FF8000"/>
                </a:solidFill>
                <a:effectLst>
                  <a:outerShdw blurRad="50800" dist="38100" dir="2700000" algn="tl" rotWithShape="0">
                    <a:srgbClr val="000000">
                      <a:alpha val="43000"/>
                    </a:srgbClr>
                  </a:outerShdw>
                </a:effectLst>
              </a:rPr>
              <a:t>and Its Impact on Parenting </a:t>
            </a:r>
            <a:r>
              <a:rPr lang="en-US" sz="3600" dirty="0" smtClean="0">
                <a:solidFill>
                  <a:schemeClr val="accent1">
                    <a:lumMod val="50000"/>
                  </a:schemeClr>
                </a:solidFill>
                <a:effectLst>
                  <a:outerShdw blurRad="50800" dist="38100" dir="2700000" algn="tl" rotWithShape="0">
                    <a:srgbClr val="000000">
                      <a:alpha val="43000"/>
                    </a:srgbClr>
                  </a:outerShdw>
                </a:effectLst>
              </a:rPr>
              <a:t/>
            </a:r>
            <a:br>
              <a:rPr lang="en-US" sz="3600" dirty="0" smtClean="0">
                <a:solidFill>
                  <a:schemeClr val="accent1">
                    <a:lumMod val="50000"/>
                  </a:schemeClr>
                </a:solidFill>
                <a:effectLst>
                  <a:outerShdw blurRad="50800" dist="38100" dir="2700000" algn="tl" rotWithShape="0">
                    <a:srgbClr val="000000">
                      <a:alpha val="43000"/>
                    </a:srgbClr>
                  </a:outerShdw>
                </a:effectLst>
              </a:rPr>
            </a:br>
            <a:endParaRPr lang="en-US" sz="3600" dirty="0">
              <a:solidFill>
                <a:schemeClr val="accent1">
                  <a:lumMod val="50000"/>
                </a:schemeClr>
              </a:solidFill>
              <a:effectLst>
                <a:outerShdw blurRad="50800" dist="38100" dir="2700000" algn="tl" rotWithShape="0">
                  <a:srgbClr val="000000">
                    <a:alpha val="43000"/>
                  </a:srgbClr>
                </a:outerShdw>
              </a:effectLst>
            </a:endParaRPr>
          </a:p>
        </p:txBody>
      </p:sp>
      <p:sp>
        <p:nvSpPr>
          <p:cNvPr id="5" name="Title 1"/>
          <p:cNvSpPr txBox="1">
            <a:spLocks/>
          </p:cNvSpPr>
          <p:nvPr/>
        </p:nvSpPr>
        <p:spPr>
          <a:xfrm>
            <a:off x="762000" y="6203172"/>
            <a:ext cx="5943600" cy="571500"/>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Arial Black"/>
              <a:ea typeface="+mj-ea"/>
              <a:cs typeface="+mj-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304800"/>
            <a:ext cx="2133600" cy="1143000"/>
          </a:xfrm>
        </p:spPr>
        <p:txBody>
          <a:bodyPr>
            <a:noAutofit/>
          </a:bodyPr>
          <a:lstStyle/>
          <a:p>
            <a:pPr algn="l">
              <a:lnSpc>
                <a:spcPts val="2800"/>
              </a:lnSpc>
            </a:pPr>
            <a:r>
              <a:rPr lang="en-US" sz="2800" dirty="0" smtClean="0">
                <a:solidFill>
                  <a:schemeClr val="bg1"/>
                </a:solidFill>
              </a:rPr>
              <a:t>Promising Practice: DOVE</a:t>
            </a:r>
            <a:endParaRPr lang="en-US" sz="2800" dirty="0">
              <a:solidFill>
                <a:schemeClr val="bg1"/>
              </a:solidFill>
            </a:endParaRPr>
          </a:p>
        </p:txBody>
      </p:sp>
      <p:sp>
        <p:nvSpPr>
          <p:cNvPr id="5" name="Content Placeholder 2"/>
          <p:cNvSpPr>
            <a:spLocks noGrp="1"/>
          </p:cNvSpPr>
          <p:nvPr>
            <p:ph idx="1"/>
          </p:nvPr>
        </p:nvSpPr>
        <p:spPr>
          <a:xfrm>
            <a:off x="3200400" y="304800"/>
            <a:ext cx="5486400" cy="4449763"/>
          </a:xfrm>
        </p:spPr>
        <p:txBody>
          <a:bodyPr>
            <a:noAutofit/>
          </a:bodyPr>
          <a:lstStyle/>
          <a:p>
            <a:pPr>
              <a:lnSpc>
                <a:spcPts val="2800"/>
              </a:lnSpc>
              <a:buClr>
                <a:schemeClr val="tx1">
                  <a:lumMod val="50000"/>
                  <a:lumOff val="50000"/>
                </a:schemeClr>
              </a:buClr>
            </a:pPr>
            <a:endParaRPr lang="en-US" sz="2800" dirty="0" smtClean="0">
              <a:solidFill>
                <a:schemeClr val="accent1">
                  <a:lumMod val="50000"/>
                </a:schemeClr>
              </a:solidFill>
            </a:endParaRPr>
          </a:p>
          <a:p>
            <a:pPr>
              <a:lnSpc>
                <a:spcPts val="2800"/>
              </a:lnSpc>
              <a:spcAft>
                <a:spcPts val="1200"/>
              </a:spcAft>
              <a:buClr>
                <a:schemeClr val="tx1">
                  <a:lumMod val="50000"/>
                  <a:lumOff val="50000"/>
                </a:schemeClr>
              </a:buClr>
            </a:pPr>
            <a:r>
              <a:rPr lang="en-US" sz="2800" dirty="0" smtClean="0">
                <a:solidFill>
                  <a:schemeClr val="accent1">
                    <a:lumMod val="50000"/>
                  </a:schemeClr>
                </a:solidFill>
              </a:rPr>
              <a:t>DOVE: Domestic Violence Enhanced Home Visitation Program</a:t>
            </a:r>
          </a:p>
          <a:p>
            <a:pPr>
              <a:lnSpc>
                <a:spcPts val="2800"/>
              </a:lnSpc>
              <a:spcAft>
                <a:spcPts val="1200"/>
              </a:spcAft>
              <a:buClr>
                <a:schemeClr val="tx1">
                  <a:lumMod val="50000"/>
                  <a:lumOff val="50000"/>
                </a:schemeClr>
              </a:buClr>
            </a:pPr>
            <a:r>
              <a:rPr lang="en-US" sz="2800" dirty="0" smtClean="0">
                <a:solidFill>
                  <a:schemeClr val="accent1">
                    <a:lumMod val="50000"/>
                  </a:schemeClr>
                </a:solidFill>
              </a:rPr>
              <a:t>Brochure-based, empowerment intervention delivered by public health nurses to reduce domestic violence among pregnant and post-partum women</a:t>
            </a:r>
          </a:p>
          <a:p>
            <a:pPr>
              <a:lnSpc>
                <a:spcPts val="2800"/>
              </a:lnSpc>
              <a:spcAft>
                <a:spcPts val="1200"/>
              </a:spcAft>
              <a:buClr>
                <a:schemeClr val="tx1">
                  <a:lumMod val="50000"/>
                  <a:lumOff val="50000"/>
                </a:schemeClr>
              </a:buClr>
            </a:pPr>
            <a:r>
              <a:rPr lang="en-US" sz="2800" dirty="0" smtClean="0">
                <a:solidFill>
                  <a:schemeClr val="accent1">
                    <a:lumMod val="50000"/>
                  </a:schemeClr>
                </a:solidFill>
              </a:rPr>
              <a:t>Randomized controlled trial in urban and rural settings</a:t>
            </a:r>
          </a:p>
          <a:p>
            <a:pPr marL="0" indent="0">
              <a:lnSpc>
                <a:spcPts val="2800"/>
              </a:lnSpc>
              <a:buClr>
                <a:schemeClr val="tx1">
                  <a:lumMod val="50000"/>
                  <a:lumOff val="50000"/>
                </a:schemeClr>
              </a:buClr>
            </a:pPr>
            <a:endParaRPr lang="en-US" sz="2800" dirty="0" smtClean="0">
              <a:solidFill>
                <a:schemeClr val="accent1">
                  <a:lumMod val="50000"/>
                </a:schemeClr>
              </a:solidFill>
            </a:endParaRPr>
          </a:p>
        </p:txBody>
      </p:sp>
      <p:sp>
        <p:nvSpPr>
          <p:cNvPr id="9" name="Slide Number Placeholder 5"/>
          <p:cNvSpPr>
            <a:spLocks noGrp="1"/>
          </p:cNvSpPr>
          <p:nvPr>
            <p:ph type="sldNum" sz="quarter" idx="12"/>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11</a:t>
            </a:fld>
            <a:endParaRPr lang="en-US" sz="1400" dirty="0"/>
          </a:p>
        </p:txBody>
      </p:sp>
      <p:pic>
        <p:nvPicPr>
          <p:cNvPr id="6" name="Picture 5" descr="woman5.png"/>
          <p:cNvPicPr>
            <a:picLocks noChangeAspect="1"/>
          </p:cNvPicPr>
          <p:nvPr/>
        </p:nvPicPr>
        <p:blipFill>
          <a:blip r:embed="rId3" cstate="print"/>
          <a:stretch>
            <a:fillRect/>
          </a:stretch>
        </p:blipFill>
        <p:spPr>
          <a:xfrm>
            <a:off x="0" y="2596185"/>
            <a:ext cx="6404037" cy="4261815"/>
          </a:xfrm>
          <a:prstGeom prst="rect">
            <a:avLst/>
          </a:prstGeom>
        </p:spPr>
      </p:pic>
      <p:sp>
        <p:nvSpPr>
          <p:cNvPr id="7" name="Rectangle 6"/>
          <p:cNvSpPr/>
          <p:nvPr/>
        </p:nvSpPr>
        <p:spPr>
          <a:xfrm>
            <a:off x="3733800" y="5425589"/>
            <a:ext cx="1636185" cy="338554"/>
          </a:xfrm>
          <a:prstGeom prst="rect">
            <a:avLst/>
          </a:prstGeom>
        </p:spPr>
        <p:txBody>
          <a:bodyPr wrap="none">
            <a:spAutoFit/>
          </a:bodyPr>
          <a:lstStyle/>
          <a:p>
            <a:r>
              <a:rPr lang="en-US" sz="1600" dirty="0" smtClean="0">
                <a:solidFill>
                  <a:schemeClr val="tx1">
                    <a:lumMod val="50000"/>
                    <a:lumOff val="50000"/>
                  </a:schemeClr>
                </a:solidFill>
              </a:rPr>
              <a:t>(Eddy et al, 2008)</a:t>
            </a:r>
            <a:endParaRPr lang="en-US" sz="1600" dirty="0">
              <a:solidFill>
                <a:schemeClr val="tx1">
                  <a:lumMod val="50000"/>
                  <a:lumOff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par>
                          <p:cTn id="13" fill="hold">
                            <p:stCondLst>
                              <p:cond delay="2000"/>
                            </p:stCondLst>
                            <p:childTnLst>
                              <p:par>
                                <p:cTn id="14" presetID="53"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81000"/>
            <a:ext cx="2133600" cy="1143000"/>
          </a:xfrm>
        </p:spPr>
        <p:txBody>
          <a:bodyPr>
            <a:noAutofit/>
          </a:bodyPr>
          <a:lstStyle/>
          <a:p>
            <a:pPr algn="l">
              <a:lnSpc>
                <a:spcPts val="2600"/>
              </a:lnSpc>
            </a:pPr>
            <a:r>
              <a:rPr lang="en-US" sz="2800" dirty="0" smtClean="0">
                <a:solidFill>
                  <a:schemeClr val="bg1"/>
                </a:solidFill>
              </a:rPr>
              <a:t>Learning Objectives</a:t>
            </a:r>
            <a:endParaRPr lang="en-US" sz="2600" dirty="0" smtClean="0">
              <a:solidFill>
                <a:schemeClr val="bg1"/>
              </a:solidFill>
            </a:endParaRPr>
          </a:p>
        </p:txBody>
      </p:sp>
      <p:pic>
        <p:nvPicPr>
          <p:cNvPr id="6" name="Picture 5" descr="pencil.png"/>
          <p:cNvPicPr>
            <a:picLocks noChangeAspect="1"/>
          </p:cNvPicPr>
          <p:nvPr/>
        </p:nvPicPr>
        <p:blipFill>
          <a:blip r:embed="rId3" cstate="print"/>
          <a:stretch>
            <a:fillRect/>
          </a:stretch>
        </p:blipFill>
        <p:spPr>
          <a:xfrm>
            <a:off x="0" y="2590800"/>
            <a:ext cx="5056405" cy="4038600"/>
          </a:xfrm>
          <a:prstGeom prst="rect">
            <a:avLst/>
          </a:prstGeom>
        </p:spPr>
      </p:pic>
      <p:sp>
        <p:nvSpPr>
          <p:cNvPr id="8" name="Content Placeholder 2"/>
          <p:cNvSpPr txBox="1">
            <a:spLocks/>
          </p:cNvSpPr>
          <p:nvPr/>
        </p:nvSpPr>
        <p:spPr>
          <a:xfrm>
            <a:off x="2971800" y="533400"/>
            <a:ext cx="5715000" cy="4449763"/>
          </a:xfrm>
          <a:prstGeom prst="rect">
            <a:avLst/>
          </a:prstGeom>
        </p:spPr>
        <p:txBody>
          <a:bodyPr>
            <a:noAutofit/>
          </a:bodyPr>
          <a:lstStyle/>
          <a:p>
            <a:pPr marL="455613" lvl="0" indent="-455613">
              <a:lnSpc>
                <a:spcPts val="2400"/>
              </a:lnSpc>
              <a:spcBef>
                <a:spcPct val="20000"/>
              </a:spcBef>
              <a:defRPr/>
            </a:pPr>
            <a:r>
              <a:rPr lang="en-US" sz="3200" dirty="0" smtClean="0">
                <a:solidFill>
                  <a:schemeClr val="tx1">
                    <a:lumMod val="50000"/>
                    <a:lumOff val="50000"/>
                  </a:schemeClr>
                </a:solidFill>
                <a:latin typeface="Arial Black"/>
                <a:cs typeface="Arial Black"/>
              </a:rPr>
              <a:t>1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List two ways that violence may affect a mother’s parenting.</a:t>
            </a:r>
            <a:endParaRPr kumimoji="0" lang="en-US" sz="28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455613" lvl="0" indent="-455613">
              <a:lnSpc>
                <a:spcPts val="2400"/>
              </a:lnSpc>
              <a:spcBef>
                <a:spcPts val="1872"/>
              </a:spcBef>
              <a:defRPr/>
            </a:pPr>
            <a:r>
              <a:rPr lang="en-US" sz="2800" dirty="0" smtClean="0">
                <a:solidFill>
                  <a:schemeClr val="tx1">
                    <a:lumMod val="50000"/>
                    <a:lumOff val="50000"/>
                  </a:schemeClr>
                </a:solidFill>
                <a:latin typeface="Arial Black"/>
                <a:cs typeface="Arial Black"/>
              </a:rPr>
              <a:t>2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Describe how a parent’s childhood exposure to violence can impact her</a:t>
            </a:r>
            <a:r>
              <a:rPr kumimoji="0" lang="en-US" sz="2400" b="0" i="0" u="none" strike="noStrike" kern="1200" cap="none" spc="0" normalizeH="0" noProof="0" dirty="0" smtClean="0">
                <a:ln>
                  <a:noFill/>
                </a:ln>
                <a:solidFill>
                  <a:schemeClr val="accent1">
                    <a:lumMod val="50000"/>
                  </a:schemeClr>
                </a:solidFill>
                <a:effectLst/>
                <a:uLnTx/>
                <a:uFillTx/>
                <a:latin typeface="+mn-lt"/>
                <a:ea typeface="+mn-ea"/>
                <a:cs typeface="+mn-cs"/>
              </a:rPr>
              <a:t>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parenting.</a:t>
            </a:r>
            <a:endParaRPr kumimoji="0" lang="en-US" sz="28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455613" marR="0" lvl="0" indent="-455613" algn="l" defTabSz="457200" rtl="0" eaLnBrk="1" fontAlgn="auto" latinLnBrk="0" hangingPunct="1">
              <a:lnSpc>
                <a:spcPts val="2400"/>
              </a:lnSpc>
              <a:spcBef>
                <a:spcPts val="1872"/>
              </a:spcBef>
              <a:spcAft>
                <a:spcPts val="0"/>
              </a:spcAft>
              <a:buClrTx/>
              <a:buSzTx/>
              <a:buFont typeface="Arial"/>
              <a:buNone/>
              <a:tabLst/>
              <a:defRPr/>
            </a:pPr>
            <a:r>
              <a:rPr kumimoji="0" lang="en-US" sz="2800" b="0" i="0" u="none" strike="noStrike" kern="1200" cap="none" spc="0" normalizeH="0" baseline="0" noProof="0" dirty="0" smtClean="0">
                <a:ln>
                  <a:noFill/>
                </a:ln>
                <a:solidFill>
                  <a:schemeClr val="tx1">
                    <a:lumMod val="50000"/>
                    <a:lumOff val="50000"/>
                  </a:schemeClr>
                </a:solidFill>
                <a:effectLst/>
                <a:uLnTx/>
                <a:uFillTx/>
                <a:latin typeface="Arial Black"/>
                <a:ea typeface="+mn-ea"/>
                <a:cs typeface="Arial Black"/>
              </a:rPr>
              <a:t>3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Describe the difference between</a:t>
            </a:r>
            <a:r>
              <a:rPr lang="en-US" sz="2400" dirty="0" smtClean="0">
                <a:solidFill>
                  <a:schemeClr val="accent1">
                    <a:lumMod val="50000"/>
                  </a:schemeClr>
                </a:solidFill>
              </a:rPr>
              <a:t>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universal education and assessment with clients</a:t>
            </a:r>
            <a:r>
              <a:rPr kumimoji="0" lang="en-US" sz="2400" b="0" i="0" u="none" strike="noStrike" kern="1200" cap="none" spc="0" normalizeH="0" baseline="0" noProof="0" smtClean="0">
                <a:ln>
                  <a:noFill/>
                </a:ln>
                <a:solidFill>
                  <a:schemeClr val="accent1">
                    <a:lumMod val="50000"/>
                  </a:schemeClr>
                </a:solidFill>
                <a:effectLst/>
                <a:uLnTx/>
                <a:uFillTx/>
                <a:latin typeface="+mn-lt"/>
                <a:ea typeface="+mn-ea"/>
                <a:cs typeface="+mn-cs"/>
              </a:rPr>
              <a:t>.</a:t>
            </a:r>
            <a:endParaRPr kumimoji="0" lang="en-US" sz="2800" b="0" i="0" u="none" strike="noStrike" kern="1200" cap="none" spc="0" normalizeH="0" baseline="0" noProof="0" smtClean="0">
              <a:ln>
                <a:noFill/>
              </a:ln>
              <a:solidFill>
                <a:schemeClr val="accent1">
                  <a:lumMod val="50000"/>
                </a:schemeClr>
              </a:solidFill>
              <a:effectLst/>
              <a:uLnTx/>
              <a:uFillTx/>
              <a:latin typeface="+mn-lt"/>
              <a:ea typeface="+mn-ea"/>
              <a:cs typeface="+mn-cs"/>
            </a:endParaRPr>
          </a:p>
          <a:p>
            <a:pPr marL="455613" lvl="0" indent="-455613">
              <a:lnSpc>
                <a:spcPts val="2400"/>
              </a:lnSpc>
              <a:spcBef>
                <a:spcPts val="1872"/>
              </a:spcBef>
              <a:defRPr/>
            </a:pPr>
            <a:r>
              <a:rPr lang="en-US" sz="2800" smtClean="0">
                <a:solidFill>
                  <a:schemeClr val="tx1">
                    <a:lumMod val="50000"/>
                    <a:lumOff val="50000"/>
                  </a:schemeClr>
                </a:solidFill>
                <a:latin typeface="Arial Black"/>
                <a:cs typeface="Arial Black"/>
              </a:rPr>
              <a:t>4	</a:t>
            </a:r>
            <a:r>
              <a:rPr kumimoji="0" lang="en-US" sz="2400" b="0" i="0" u="none" strike="noStrike" kern="1200" cap="none" spc="0" normalizeH="0" baseline="0" noProof="0" smtClean="0">
                <a:ln>
                  <a:noFill/>
                </a:ln>
                <a:solidFill>
                  <a:schemeClr val="accent1">
                    <a:lumMod val="50000"/>
                  </a:schemeClr>
                </a:solidFill>
                <a:effectLst/>
                <a:uLnTx/>
                <a:uFillTx/>
                <a:latin typeface="+mn-lt"/>
                <a:ea typeface="+mn-ea"/>
                <a:cs typeface="+mn-cs"/>
              </a:rPr>
              <a:t>Explain how the safety </a:t>
            </a:r>
            <a:r>
              <a:rPr lang="en-US" sz="2400" smtClean="0">
                <a:solidFill>
                  <a:schemeClr val="accent1">
                    <a:lumMod val="50000"/>
                  </a:schemeClr>
                </a:solidFill>
              </a:rPr>
              <a:t>c</a:t>
            </a:r>
            <a:r>
              <a:rPr kumimoji="0" lang="en-US" sz="2400" b="0" i="0" u="none" strike="noStrike" kern="1200" cap="none" spc="0" normalizeH="0" baseline="0" noProof="0" smtClean="0">
                <a:ln>
                  <a:noFill/>
                </a:ln>
                <a:solidFill>
                  <a:schemeClr val="accent1">
                    <a:lumMod val="50000"/>
                  </a:schemeClr>
                </a:solidFill>
                <a:effectLst/>
                <a:uLnTx/>
                <a:uFillTx/>
                <a:latin typeface="+mn-lt"/>
                <a:ea typeface="+mn-ea"/>
                <a:cs typeface="+mn-cs"/>
              </a:rPr>
              <a:t>ard can be used for universal assessment to discuss the impact of violence on parenting.</a:t>
            </a:r>
          </a:p>
          <a:p>
            <a:pPr marL="742950" marR="0" lvl="1" indent="-285750" algn="l" defTabSz="457200" rtl="0" eaLnBrk="1" fontAlgn="auto" latinLnBrk="0" hangingPunct="1">
              <a:lnSpc>
                <a:spcPts val="2800"/>
              </a:lnSpc>
              <a:spcBef>
                <a:spcPct val="20000"/>
              </a:spcBef>
              <a:spcAft>
                <a:spcPts val="0"/>
              </a:spcAft>
              <a:buClr>
                <a:schemeClr val="tx1">
                  <a:lumMod val="50000"/>
                  <a:lumOff val="50000"/>
                </a:schemeClr>
              </a:buClr>
              <a:buSzTx/>
              <a:buFont typeface="Lucida Grande"/>
              <a:buChar char="&gt;"/>
              <a:tabLst/>
              <a:defRPr/>
            </a:pPr>
            <a:endParaRPr kumimoji="0" lang="en-US" sz="2800" b="0" i="0" u="none" strike="noStrike" kern="1200" cap="none" spc="0" normalizeH="0" baseline="0" noProof="0" smtClean="0">
              <a:ln>
                <a:noFill/>
              </a:ln>
              <a:solidFill>
                <a:schemeClr val="accent1">
                  <a:lumMod val="50000"/>
                </a:schemeClr>
              </a:solidFill>
              <a:effectLst/>
              <a:uLnTx/>
              <a:uFillTx/>
              <a:latin typeface="+mn-lt"/>
              <a:ea typeface="+mn-ea"/>
              <a:cs typeface="+mn-cs"/>
            </a:endParaRPr>
          </a:p>
          <a:p>
            <a:pPr marL="742950" marR="0" lvl="1" indent="-285750" algn="l" defTabSz="457200" rtl="0" eaLnBrk="1" fontAlgn="auto" latinLnBrk="0" hangingPunct="1">
              <a:lnSpc>
                <a:spcPts val="2800"/>
              </a:lnSpc>
              <a:spcBef>
                <a:spcPct val="20000"/>
              </a:spcBef>
              <a:spcAft>
                <a:spcPts val="0"/>
              </a:spcAft>
              <a:buClr>
                <a:schemeClr val="tx1">
                  <a:lumMod val="50000"/>
                  <a:lumOff val="50000"/>
                </a:schemeClr>
              </a:buClr>
              <a:buSzTx/>
              <a:buFont typeface="Lucida Grande"/>
              <a:buChar char="&gt;"/>
              <a:tabLst/>
              <a:defRPr/>
            </a:pPr>
            <a:endParaRPr kumimoji="0" lang="en-US" sz="28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742950" marR="0" lvl="1" indent="-285750" algn="l" defTabSz="457200" rtl="0" eaLnBrk="1" fontAlgn="auto" latinLnBrk="0" hangingPunct="1">
              <a:lnSpc>
                <a:spcPts val="2800"/>
              </a:lnSpc>
              <a:spcBef>
                <a:spcPct val="20000"/>
              </a:spcBef>
              <a:spcAft>
                <a:spcPts val="0"/>
              </a:spcAft>
              <a:buClr>
                <a:schemeClr val="tx1">
                  <a:lumMod val="50000"/>
                  <a:lumOff val="50000"/>
                </a:schemeClr>
              </a:buClr>
              <a:buSzTx/>
              <a:buFont typeface="Arial"/>
              <a:buNone/>
              <a:tabLst/>
              <a:defRPr/>
            </a:pPr>
            <a:endParaRPr dirty="0"/>
          </a:p>
          <a:p>
            <a:pPr marL="1263650" marR="0" lvl="3" indent="-349250" algn="l" defTabSz="457200" rtl="0" eaLnBrk="1" fontAlgn="auto" latinLnBrk="0" hangingPunct="1">
              <a:lnSpc>
                <a:spcPts val="2800"/>
              </a:lnSpc>
              <a:spcBef>
                <a:spcPts val="0"/>
              </a:spcBef>
              <a:spcAft>
                <a:spcPts val="600"/>
              </a:spcAft>
              <a:buClr>
                <a:schemeClr val="tx1">
                  <a:lumMod val="50000"/>
                  <a:lumOff val="50000"/>
                </a:schemeClr>
              </a:buClr>
              <a:buSzTx/>
              <a:buFont typeface="Lucida Grande"/>
              <a:buChar char="&gt;"/>
              <a:tabLst/>
              <a:defRPr/>
            </a:pPr>
            <a:endParaRPr kumimoji="0" sz="28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1600200" marR="0" lvl="3" indent="-228600" algn="l" defTabSz="457200" rtl="0" eaLnBrk="1" fontAlgn="auto" latinLnBrk="0" hangingPunct="1">
              <a:lnSpc>
                <a:spcPts val="2800"/>
              </a:lnSpc>
              <a:spcBef>
                <a:spcPts val="0"/>
              </a:spcBef>
              <a:spcAft>
                <a:spcPts val="600"/>
              </a:spcAft>
              <a:buClr>
                <a:schemeClr val="tx1">
                  <a:lumMod val="50000"/>
                  <a:lumOff val="50000"/>
                </a:schemeClr>
              </a:buClr>
              <a:buSzTx/>
              <a:buFont typeface="Lucida Grande"/>
              <a:buChar char="&gt;"/>
              <a:tabLst/>
              <a:defRPr/>
            </a:pPr>
            <a:endParaRPr kumimoji="0" sz="28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PT-110background.jpg"/>
          <p:cNvPicPr>
            <a:picLocks noChangeAspect="1"/>
          </p:cNvPicPr>
          <p:nvPr/>
        </p:nvPicPr>
        <p:blipFill>
          <a:blip r:embed="rId3" cstate="print"/>
          <a:stretch>
            <a:fillRect/>
          </a:stretch>
        </p:blipFill>
        <p:spPr>
          <a:xfrm>
            <a:off x="-50150" y="0"/>
            <a:ext cx="9194150" cy="6858000"/>
          </a:xfrm>
          <a:prstGeom prst="rect">
            <a:avLst/>
          </a:prstGeom>
        </p:spPr>
      </p:pic>
      <p:sp>
        <p:nvSpPr>
          <p:cNvPr id="6" name="Rectangle 5"/>
          <p:cNvSpPr/>
          <p:nvPr/>
        </p:nvSpPr>
        <p:spPr>
          <a:xfrm>
            <a:off x="5257800" y="1676400"/>
            <a:ext cx="3124200" cy="2958075"/>
          </a:xfrm>
          <a:prstGeom prst="rect">
            <a:avLst/>
          </a:prstGeom>
        </p:spPr>
        <p:txBody>
          <a:bodyPr wrap="square">
            <a:spAutoFit/>
          </a:bodyPr>
          <a:lstStyle/>
          <a:p>
            <a:pPr>
              <a:lnSpc>
                <a:spcPts val="3200"/>
              </a:lnSpc>
            </a:pPr>
            <a:r>
              <a:rPr lang="en-US" sz="2400" dirty="0" smtClean="0">
                <a:solidFill>
                  <a:schemeClr val="accent1">
                    <a:lumMod val="50000"/>
                  </a:schemeClr>
                </a:solidFill>
              </a:rPr>
              <a:t>Feeling out of control</a:t>
            </a:r>
            <a:br>
              <a:rPr lang="en-US" sz="2400" dirty="0" smtClean="0">
                <a:solidFill>
                  <a:schemeClr val="accent1">
                    <a:lumMod val="50000"/>
                  </a:schemeClr>
                </a:solidFill>
              </a:rPr>
            </a:br>
            <a:endParaRPr lang="en-US" sz="2400" dirty="0" smtClean="0">
              <a:solidFill>
                <a:schemeClr val="accent1">
                  <a:lumMod val="50000"/>
                </a:schemeClr>
              </a:solidFill>
            </a:endParaRPr>
          </a:p>
          <a:p>
            <a:pPr>
              <a:lnSpc>
                <a:spcPts val="3200"/>
              </a:lnSpc>
            </a:pPr>
            <a:r>
              <a:rPr lang="en-US" sz="2400" dirty="0" smtClean="0">
                <a:solidFill>
                  <a:schemeClr val="accent1">
                    <a:lumMod val="50000"/>
                  </a:schemeClr>
                </a:solidFill>
              </a:rPr>
              <a:t>Flooding/Triggering	</a:t>
            </a:r>
            <a:br>
              <a:rPr lang="en-US" sz="2400" dirty="0" smtClean="0">
                <a:solidFill>
                  <a:schemeClr val="accent1">
                    <a:lumMod val="50000"/>
                  </a:schemeClr>
                </a:solidFill>
              </a:rPr>
            </a:br>
            <a:endParaRPr lang="en-US" sz="2400" dirty="0" smtClean="0">
              <a:solidFill>
                <a:schemeClr val="accent1">
                  <a:lumMod val="50000"/>
                </a:schemeClr>
              </a:solidFill>
            </a:endParaRPr>
          </a:p>
          <a:p>
            <a:pPr>
              <a:lnSpc>
                <a:spcPts val="3200"/>
              </a:lnSpc>
            </a:pPr>
            <a:r>
              <a:rPr lang="en-US" sz="2400" dirty="0" smtClean="0">
                <a:solidFill>
                  <a:schemeClr val="accent1">
                    <a:lumMod val="50000"/>
                  </a:schemeClr>
                </a:solidFill>
              </a:rPr>
              <a:t>Feeling Overwhelmed</a:t>
            </a:r>
            <a:br>
              <a:rPr lang="en-US" sz="2400" dirty="0" smtClean="0">
                <a:solidFill>
                  <a:schemeClr val="accent1">
                    <a:lumMod val="50000"/>
                  </a:schemeClr>
                </a:solidFill>
              </a:rPr>
            </a:br>
            <a:endParaRPr lang="en-US" sz="2400" dirty="0" smtClean="0">
              <a:solidFill>
                <a:schemeClr val="accent1">
                  <a:lumMod val="50000"/>
                </a:schemeClr>
              </a:solidFill>
            </a:endParaRPr>
          </a:p>
          <a:p>
            <a:pPr>
              <a:lnSpc>
                <a:spcPts val="3200"/>
              </a:lnSpc>
            </a:pPr>
            <a:r>
              <a:rPr lang="en-US" sz="2400" dirty="0" smtClean="0">
                <a:solidFill>
                  <a:schemeClr val="accent1">
                    <a:lumMod val="50000"/>
                  </a:schemeClr>
                </a:solidFill>
              </a:rPr>
              <a:t>Shame/Anxiety</a:t>
            </a:r>
            <a:br>
              <a:rPr lang="en-US" sz="2400" dirty="0" smtClean="0">
                <a:solidFill>
                  <a:schemeClr val="accent1">
                    <a:lumMod val="50000"/>
                  </a:schemeClr>
                </a:solidFill>
              </a:rPr>
            </a:br>
            <a:endParaRPr lang="en-US" sz="2400" dirty="0">
              <a:solidFill>
                <a:schemeClr val="accent1">
                  <a:lumMod val="50000"/>
                </a:schemeClr>
              </a:solidFill>
            </a:endParaRPr>
          </a:p>
        </p:txBody>
      </p:sp>
      <p:sp>
        <p:nvSpPr>
          <p:cNvPr id="3" name="TextBox 2"/>
          <p:cNvSpPr txBox="1"/>
          <p:nvPr/>
        </p:nvSpPr>
        <p:spPr>
          <a:xfrm>
            <a:off x="5181600" y="304800"/>
            <a:ext cx="3657600" cy="1264449"/>
          </a:xfrm>
          <a:prstGeom prst="rect">
            <a:avLst/>
          </a:prstGeom>
          <a:noFill/>
        </p:spPr>
        <p:txBody>
          <a:bodyPr wrap="square" rtlCol="0">
            <a:spAutoFit/>
          </a:bodyPr>
          <a:lstStyle/>
          <a:p>
            <a:pPr>
              <a:lnSpc>
                <a:spcPts val="3000"/>
              </a:lnSpc>
            </a:pPr>
            <a:r>
              <a:rPr lang="en-US" sz="3200" dirty="0" smtClean="0">
                <a:solidFill>
                  <a:schemeClr val="bg1"/>
                </a:solidFill>
              </a:rPr>
              <a:t>Ways that Exposure  to Violence Can Impact Parenting		</a:t>
            </a:r>
            <a:endParaRPr lang="en-US" sz="3200" dirty="0">
              <a:solidFill>
                <a:schemeClr val="bg1"/>
              </a:solidFill>
            </a:endParaRPr>
          </a:p>
        </p:txBody>
      </p:sp>
      <p:sp>
        <p:nvSpPr>
          <p:cNvPr id="7" name="Title 1"/>
          <p:cNvSpPr txBox="1">
            <a:spLocks/>
          </p:cNvSpPr>
          <p:nvPr/>
        </p:nvSpPr>
        <p:spPr>
          <a:xfrm>
            <a:off x="762000" y="6203172"/>
            <a:ext cx="5943600" cy="571500"/>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bg1"/>
                </a:solidFill>
                <a:effectLst/>
                <a:uLnTx/>
                <a:uFillTx/>
                <a:latin typeface="Calibri"/>
                <a:ea typeface="+mj-ea"/>
                <a:cs typeface="+mj-cs"/>
              </a:rPr>
              <a:t>Case</a:t>
            </a:r>
            <a:r>
              <a:rPr kumimoji="0" lang="en-US" sz="2800" b="1" i="0" u="none" strike="noStrike" kern="1200" cap="none" spc="0" normalizeH="0" noProof="0" dirty="0" smtClean="0">
                <a:ln>
                  <a:noFill/>
                </a:ln>
                <a:solidFill>
                  <a:schemeClr val="bg1"/>
                </a:solidFill>
                <a:effectLst/>
                <a:uLnTx/>
                <a:uFillTx/>
                <a:latin typeface="Calibri"/>
                <a:ea typeface="+mj-ea"/>
                <a:cs typeface="+mj-cs"/>
              </a:rPr>
              <a:t> Study</a:t>
            </a:r>
            <a:endParaRPr kumimoji="0" lang="en-US" sz="3200" b="0" i="0" u="none" strike="noStrike" kern="1200" cap="none" spc="0" normalizeH="0" baseline="0" noProof="0" dirty="0">
              <a:ln>
                <a:noFill/>
              </a:ln>
              <a:solidFill>
                <a:schemeClr val="bg1"/>
              </a:solidFill>
              <a:effectLst/>
              <a:uLnTx/>
              <a:uFillTx/>
              <a:latin typeface="Arial Black"/>
              <a:ea typeface="+mj-ea"/>
              <a:cs typeface="+mj-cs"/>
            </a:endParaRPr>
          </a:p>
        </p:txBody>
      </p:sp>
    </p:spTree>
  </p:cSld>
  <p:clrMapOvr>
    <a:masterClrMapping/>
  </p:clrMapOvr>
  <p:transition spd="med"/>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1000" y="381000"/>
            <a:ext cx="2133600" cy="1143000"/>
          </a:xfrm>
        </p:spPr>
        <p:txBody>
          <a:bodyPr>
            <a:noAutofit/>
          </a:bodyPr>
          <a:lstStyle/>
          <a:p>
            <a:pPr algn="l">
              <a:lnSpc>
                <a:spcPts val="2600"/>
              </a:lnSpc>
            </a:pPr>
            <a:r>
              <a:rPr lang="en-US" sz="2800" dirty="0" smtClean="0">
                <a:solidFill>
                  <a:schemeClr val="bg1">
                    <a:lumMod val="95000"/>
                  </a:schemeClr>
                </a:solidFill>
              </a:rPr>
              <a:t>Resiliency</a:t>
            </a:r>
            <a:endParaRPr lang="en-US" sz="2600" dirty="0" smtClean="0">
              <a:solidFill>
                <a:schemeClr val="bg1">
                  <a:lumMod val="95000"/>
                </a:schemeClr>
              </a:solidFill>
            </a:endParaRPr>
          </a:p>
        </p:txBody>
      </p:sp>
      <p:sp>
        <p:nvSpPr>
          <p:cNvPr id="7" name="Content Placeholder 2"/>
          <p:cNvSpPr>
            <a:spLocks noGrp="1"/>
          </p:cNvSpPr>
          <p:nvPr>
            <p:ph idx="1"/>
          </p:nvPr>
        </p:nvSpPr>
        <p:spPr>
          <a:xfrm>
            <a:off x="2971800" y="228600"/>
            <a:ext cx="5715000" cy="4449763"/>
          </a:xfrm>
        </p:spPr>
        <p:txBody>
          <a:bodyPr>
            <a:noAutofit/>
          </a:bodyPr>
          <a:lstStyle/>
          <a:p>
            <a:pPr>
              <a:lnSpc>
                <a:spcPts val="2800"/>
              </a:lnSpc>
              <a:buClr>
                <a:schemeClr val="tx1">
                  <a:lumMod val="50000"/>
                  <a:lumOff val="50000"/>
                </a:schemeClr>
              </a:buClr>
              <a:buFont typeface="Lucida Grande"/>
              <a:buChar char="&gt;"/>
            </a:pPr>
            <a:endParaRPr lang="en-US" sz="2800" dirty="0" smtClean="0">
              <a:solidFill>
                <a:schemeClr val="accent1">
                  <a:lumMod val="50000"/>
                </a:schemeClr>
              </a:solidFill>
              <a:latin typeface="Arial Black"/>
              <a:cs typeface="Arial Black"/>
            </a:endParaRPr>
          </a:p>
          <a:p>
            <a:pPr>
              <a:lnSpc>
                <a:spcPts val="3200"/>
              </a:lnSpc>
              <a:buClr>
                <a:schemeClr val="tx1">
                  <a:lumMod val="50000"/>
                  <a:lumOff val="50000"/>
                </a:schemeClr>
              </a:buClr>
            </a:pPr>
            <a:r>
              <a:rPr dirty="0" smtClean="0">
                <a:solidFill>
                  <a:schemeClr val="accent1">
                    <a:lumMod val="50000"/>
                  </a:schemeClr>
                </a:solidFill>
              </a:rPr>
              <a:t>Only a third of abused children have grown up to be abusive parents</a:t>
            </a:r>
            <a:r>
              <a:rPr lang="en-US" dirty="0" smtClean="0">
                <a:solidFill>
                  <a:schemeClr val="accent1">
                    <a:lumMod val="50000"/>
                  </a:schemeClr>
                </a:solidFill>
              </a:rPr>
              <a:t>.</a:t>
            </a:r>
            <a:r>
              <a:rPr dirty="0" smtClean="0">
                <a:solidFill>
                  <a:schemeClr val="accent1">
                    <a:lumMod val="50000"/>
                  </a:schemeClr>
                </a:solidFill>
              </a:rPr>
              <a:t> </a:t>
            </a:r>
            <a:r>
              <a:rPr sz="1600" dirty="0" smtClean="0">
                <a:solidFill>
                  <a:srgbClr val="7F7F7F"/>
                </a:solidFill>
              </a:rPr>
              <a:t>(Kaufman et al, 1987; Kaufman et al, 1993)</a:t>
            </a:r>
          </a:p>
          <a:p>
            <a:pPr>
              <a:lnSpc>
                <a:spcPts val="3200"/>
              </a:lnSpc>
              <a:spcBef>
                <a:spcPts val="2568"/>
              </a:spcBef>
              <a:buClr>
                <a:schemeClr val="tx1">
                  <a:lumMod val="50000"/>
                  <a:lumOff val="50000"/>
                </a:schemeClr>
              </a:buClr>
            </a:pPr>
            <a:r>
              <a:rPr lang="en-US" dirty="0" smtClean="0">
                <a:solidFill>
                  <a:schemeClr val="accent1">
                    <a:lumMod val="50000"/>
                  </a:schemeClr>
                </a:solidFill>
              </a:rPr>
              <a:t>Number one factor present </a:t>
            </a:r>
            <a:r>
              <a:rPr dirty="0" smtClean="0">
                <a:solidFill>
                  <a:schemeClr val="accent1">
                    <a:lumMod val="50000"/>
                  </a:schemeClr>
                </a:solidFill>
              </a:rPr>
              <a:t>among</a:t>
            </a:r>
            <a:r>
              <a:rPr lang="en-US" dirty="0" smtClean="0">
                <a:solidFill>
                  <a:schemeClr val="accent1">
                    <a:lumMod val="50000"/>
                  </a:schemeClr>
                </a:solidFill>
              </a:rPr>
              <a:t> those who broke the cycle of abuse: empathy for self and others. </a:t>
            </a:r>
            <a:r>
              <a:rPr lang="en-US" sz="1600" dirty="0" smtClean="0">
                <a:solidFill>
                  <a:schemeClr val="tx1">
                    <a:lumMod val="50000"/>
                    <a:lumOff val="50000"/>
                  </a:schemeClr>
                </a:solidFill>
              </a:rPr>
              <a:t> (Higgins, 1994; Steel 1997</a:t>
            </a:r>
            <a:r>
              <a:rPr sz="1600" dirty="0" smtClean="0">
                <a:solidFill>
                  <a:schemeClr val="tx1">
                    <a:lumMod val="50000"/>
                    <a:lumOff val="50000"/>
                  </a:schemeClr>
                </a:solidFill>
              </a:rPr>
              <a:t>) </a:t>
            </a:r>
            <a:endParaRPr lang="en-US" dirty="0" smtClean="0">
              <a:solidFill>
                <a:schemeClr val="tx1">
                  <a:lumMod val="50000"/>
                  <a:lumOff val="50000"/>
                </a:schemeClr>
              </a:solidFill>
            </a:endParaRPr>
          </a:p>
        </p:txBody>
      </p:sp>
    </p:spTree>
  </p:cSld>
  <p:clrMapOvr>
    <a:masterClrMapping/>
  </p:clrMapOvr>
  <p:transition spd="med"/>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 y="381000"/>
            <a:ext cx="2362200" cy="1143000"/>
          </a:xfrm>
        </p:spPr>
        <p:txBody>
          <a:bodyPr>
            <a:noAutofit/>
          </a:bodyPr>
          <a:lstStyle/>
          <a:p>
            <a:pPr algn="l">
              <a:lnSpc>
                <a:spcPts val="2600"/>
              </a:lnSpc>
            </a:pPr>
            <a:r>
              <a:rPr lang="en-US" sz="2800" dirty="0" smtClean="0">
                <a:solidFill>
                  <a:schemeClr val="bg1"/>
                </a:solidFill>
              </a:rPr>
              <a:t>Strategies for Home Visitors</a:t>
            </a:r>
            <a:endParaRPr lang="en-US" sz="2600" dirty="0" smtClean="0">
              <a:solidFill>
                <a:schemeClr val="bg1"/>
              </a:solidFill>
            </a:endParaRPr>
          </a:p>
        </p:txBody>
      </p:sp>
      <p:sp>
        <p:nvSpPr>
          <p:cNvPr id="5" name="Content Placeholder 4"/>
          <p:cNvSpPr>
            <a:spLocks noGrp="1" noChangeArrowheads="1"/>
          </p:cNvSpPr>
          <p:nvPr>
            <p:ph idx="1"/>
          </p:nvPr>
        </p:nvSpPr>
        <p:spPr>
          <a:xfrm>
            <a:off x="3043119" y="850511"/>
            <a:ext cx="5262681" cy="4331089"/>
          </a:xfrm>
          <a:prstGeom prst="rect">
            <a:avLst/>
          </a:prstGeom>
        </p:spPr>
        <p:txBody>
          <a:bodyPr>
            <a:normAutofit/>
          </a:bodyPr>
          <a:lstStyle/>
          <a:p>
            <a:pPr marL="0" indent="0">
              <a:lnSpc>
                <a:spcPts val="3200"/>
              </a:lnSpc>
              <a:spcAft>
                <a:spcPts val="600"/>
              </a:spcAft>
              <a:buClr>
                <a:schemeClr val="tx1">
                  <a:lumMod val="50000"/>
                  <a:lumOff val="50000"/>
                </a:schemeClr>
              </a:buClr>
              <a:buNone/>
            </a:pPr>
            <a:r>
              <a:rPr lang="en-US" dirty="0" smtClean="0">
                <a:solidFill>
                  <a:schemeClr val="accent1">
                    <a:lumMod val="50000"/>
                  </a:schemeClr>
                </a:solidFill>
              </a:rPr>
              <a:t>Discussing childhood exposure to violence with parents can be a way to discuss healthy relationships, parenting and the impact of violence on health and emotional well-being from infancy to adulthood.</a:t>
            </a:r>
          </a:p>
          <a:p>
            <a:pPr eaLnBrk="1" hangingPunct="1">
              <a:lnSpc>
                <a:spcPts val="2800"/>
              </a:lnSpc>
              <a:buClr>
                <a:schemeClr val="tx1">
                  <a:lumMod val="50000"/>
                  <a:lumOff val="50000"/>
                </a:schemeClr>
              </a:buClr>
              <a:buFont typeface="Lucida Grande"/>
              <a:buChar char="&gt;"/>
            </a:pPr>
            <a:endParaRPr lang="en-US" sz="2800" dirty="0" smtClean="0">
              <a:solidFill>
                <a:schemeClr val="accent1">
                  <a:lumMod val="50000"/>
                </a:schemeClr>
              </a:solidFill>
            </a:endParaRPr>
          </a:p>
          <a:p>
            <a:pPr eaLnBrk="1" hangingPunct="1">
              <a:lnSpc>
                <a:spcPts val="2800"/>
              </a:lnSpc>
              <a:buClr>
                <a:schemeClr val="tx1">
                  <a:lumMod val="50000"/>
                  <a:lumOff val="50000"/>
                </a:schemeClr>
              </a:buClr>
              <a:buFont typeface="Lucida Grande"/>
              <a:buChar char="&gt;"/>
            </a:pPr>
            <a:endParaRPr lang="en-US" sz="2800" dirty="0" smtClean="0">
              <a:solidFill>
                <a:schemeClr val="accent1">
                  <a:lumMod val="50000"/>
                </a:schemeClr>
              </a:solidFill>
            </a:endParaRPr>
          </a:p>
        </p:txBody>
      </p:sp>
      <p:pic>
        <p:nvPicPr>
          <p:cNvPr id="6" name="Picture 5" descr="welcome-mat.png"/>
          <p:cNvPicPr>
            <a:picLocks noChangeAspect="1"/>
          </p:cNvPicPr>
          <p:nvPr/>
        </p:nvPicPr>
        <p:blipFill>
          <a:blip r:embed="rId2" cstate="print"/>
          <a:stretch>
            <a:fillRect/>
          </a:stretch>
        </p:blipFill>
        <p:spPr>
          <a:xfrm>
            <a:off x="-533400" y="3363109"/>
            <a:ext cx="5257800" cy="3494891"/>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04800"/>
            <a:ext cx="2133600" cy="1143000"/>
          </a:xfrm>
        </p:spPr>
        <p:txBody>
          <a:bodyPr>
            <a:noAutofit/>
          </a:bodyPr>
          <a:lstStyle/>
          <a:p>
            <a:pPr algn="l">
              <a:lnSpc>
                <a:spcPts val="2600"/>
              </a:lnSpc>
            </a:pPr>
            <a:r>
              <a:rPr lang="en-US" sz="2800" dirty="0" smtClean="0">
                <a:solidFill>
                  <a:schemeClr val="bg1">
                    <a:lumMod val="95000"/>
                  </a:schemeClr>
                </a:solidFill>
              </a:rPr>
              <a:t>Universal Education vs. Direct </a:t>
            </a:r>
            <a:r>
              <a:rPr sz="2800" dirty="0" smtClean="0">
                <a:solidFill>
                  <a:schemeClr val="bg1">
                    <a:lumMod val="95000"/>
                  </a:schemeClr>
                </a:solidFill>
              </a:rPr>
              <a:t>A</a:t>
            </a:r>
            <a:r>
              <a:rPr lang="en-US" sz="2800" dirty="0" err="1" smtClean="0">
                <a:solidFill>
                  <a:schemeClr val="bg1">
                    <a:lumMod val="95000"/>
                  </a:schemeClr>
                </a:solidFill>
              </a:rPr>
              <a:t>ssessment</a:t>
            </a:r>
            <a:endParaRPr lang="en-US" sz="2600" dirty="0" smtClean="0">
              <a:solidFill>
                <a:schemeClr val="bg1">
                  <a:lumMod val="95000"/>
                </a:schemeClr>
              </a:solidFill>
            </a:endParaRPr>
          </a:p>
        </p:txBody>
      </p:sp>
      <p:sp>
        <p:nvSpPr>
          <p:cNvPr id="5" name="Content Placeholder 2"/>
          <p:cNvSpPr>
            <a:spLocks noGrp="1"/>
          </p:cNvSpPr>
          <p:nvPr>
            <p:ph idx="1"/>
          </p:nvPr>
        </p:nvSpPr>
        <p:spPr>
          <a:xfrm>
            <a:off x="2743200" y="381000"/>
            <a:ext cx="6096000" cy="5715000"/>
          </a:xfrm>
        </p:spPr>
        <p:txBody>
          <a:bodyPr>
            <a:noAutofit/>
          </a:bodyPr>
          <a:lstStyle/>
          <a:p>
            <a:pPr marL="0" indent="0">
              <a:lnSpc>
                <a:spcPts val="3000"/>
              </a:lnSpc>
              <a:buNone/>
            </a:pPr>
            <a:r>
              <a:rPr dirty="0" smtClean="0">
                <a:solidFill>
                  <a:schemeClr val="accent1">
                    <a:lumMod val="50000"/>
                  </a:schemeClr>
                </a:solidFill>
              </a:rPr>
              <a:t>When talking to moms about childhood exposure to violence we recom</a:t>
            </a:r>
            <a:r>
              <a:rPr lang="en-US" dirty="0" smtClean="0">
                <a:solidFill>
                  <a:schemeClr val="accent1">
                    <a:lumMod val="50000"/>
                  </a:schemeClr>
                </a:solidFill>
              </a:rPr>
              <a:t>m</a:t>
            </a:r>
            <a:r>
              <a:rPr dirty="0" smtClean="0">
                <a:solidFill>
                  <a:schemeClr val="accent1">
                    <a:lumMod val="50000"/>
                  </a:schemeClr>
                </a:solidFill>
              </a:rPr>
              <a:t>end universal education rather then direct assessment.</a:t>
            </a:r>
            <a:endParaRPr lang="en-US" dirty="0" smtClean="0">
              <a:solidFill>
                <a:schemeClr val="accent1">
                  <a:lumMod val="50000"/>
                </a:schemeClr>
              </a:solidFill>
            </a:endParaRPr>
          </a:p>
          <a:p>
            <a:pPr>
              <a:lnSpc>
                <a:spcPts val="1000"/>
              </a:lnSpc>
              <a:buNone/>
            </a:pPr>
            <a:endParaRPr dirty="0"/>
          </a:p>
          <a:p>
            <a:pPr algn="ctr">
              <a:lnSpc>
                <a:spcPts val="3000"/>
              </a:lnSpc>
              <a:buNone/>
            </a:pPr>
            <a:r>
              <a:rPr sz="4400" dirty="0" smtClean="0">
                <a:solidFill>
                  <a:srgbClr val="FF842B"/>
                </a:solidFill>
                <a:latin typeface="Arial Black"/>
                <a:cs typeface="Arial Black"/>
              </a:rPr>
              <a:t>Why?</a:t>
            </a:r>
            <a:endParaRPr lang="en-US" sz="4400" dirty="0" smtClean="0">
              <a:solidFill>
                <a:srgbClr val="FF842B"/>
              </a:solidFill>
              <a:latin typeface="Arial Black"/>
              <a:cs typeface="Arial Black"/>
            </a:endParaRPr>
          </a:p>
          <a:p>
            <a:pPr algn="ctr">
              <a:lnSpc>
                <a:spcPts val="0"/>
              </a:lnSpc>
              <a:buNone/>
            </a:pPr>
            <a:endParaRPr dirty="0" smtClean="0">
              <a:solidFill>
                <a:srgbClr val="FF842B"/>
              </a:solidFill>
              <a:latin typeface="Arial Black"/>
              <a:cs typeface="Arial Black"/>
            </a:endParaRPr>
          </a:p>
          <a:p>
            <a:pPr marL="0" indent="0">
              <a:lnSpc>
                <a:spcPts val="3000"/>
              </a:lnSpc>
              <a:buNone/>
            </a:pPr>
            <a:r>
              <a:rPr dirty="0" smtClean="0">
                <a:solidFill>
                  <a:schemeClr val="accent1">
                    <a:lumMod val="50000"/>
                  </a:schemeClr>
                </a:solidFill>
              </a:rPr>
              <a:t>Because disclosure of childhood exposure is not the goal</a:t>
            </a:r>
            <a:r>
              <a:rPr lang="en-US" dirty="0" smtClean="0">
                <a:solidFill>
                  <a:schemeClr val="accent1">
                    <a:lumMod val="50000"/>
                  </a:schemeClr>
                </a:solidFill>
              </a:rPr>
              <a:t>—</a:t>
            </a:r>
            <a:r>
              <a:rPr dirty="0" smtClean="0">
                <a:solidFill>
                  <a:schemeClr val="accent1">
                    <a:lumMod val="50000"/>
                  </a:schemeClr>
                </a:solidFill>
              </a:rPr>
              <a:t>making her aware that she might have unexpected triggers and a plan for what to do is the goal.</a:t>
            </a:r>
          </a:p>
          <a:p>
            <a:pPr lvl="1">
              <a:lnSpc>
                <a:spcPts val="3000"/>
              </a:lnSpc>
              <a:buClr>
                <a:schemeClr val="tx1">
                  <a:lumMod val="50000"/>
                  <a:lumOff val="50000"/>
                </a:schemeClr>
              </a:buClr>
              <a:buFont typeface="Lucida Grande"/>
              <a:buChar char="&gt;"/>
            </a:pPr>
            <a:endParaRPr lang="en-US" sz="3200" dirty="0" smtClean="0">
              <a:solidFill>
                <a:schemeClr val="accent1">
                  <a:lumMod val="50000"/>
                </a:schemeClr>
              </a:solidFill>
            </a:endParaRPr>
          </a:p>
          <a:p>
            <a:pPr lvl="1">
              <a:lnSpc>
                <a:spcPts val="3000"/>
              </a:lnSpc>
              <a:buClr>
                <a:schemeClr val="tx1">
                  <a:lumMod val="50000"/>
                  <a:lumOff val="50000"/>
                </a:schemeClr>
              </a:buClr>
              <a:buNone/>
            </a:pPr>
            <a:endParaRPr dirty="0"/>
          </a:p>
          <a:p>
            <a:pPr marL="1263650" lvl="3" indent="-349250">
              <a:lnSpc>
                <a:spcPts val="3000"/>
              </a:lnSpc>
              <a:spcBef>
                <a:spcPts val="0"/>
              </a:spcBef>
              <a:spcAft>
                <a:spcPts val="600"/>
              </a:spcAft>
              <a:buClr>
                <a:schemeClr val="tx1">
                  <a:lumMod val="50000"/>
                  <a:lumOff val="50000"/>
                </a:schemeClr>
              </a:buClr>
              <a:buFont typeface="Lucida Grande"/>
              <a:buChar char="&gt;"/>
              <a:defRPr/>
            </a:pPr>
            <a:endParaRPr sz="3200" dirty="0" smtClean="0">
              <a:solidFill>
                <a:schemeClr val="accent1">
                  <a:lumMod val="50000"/>
                </a:schemeClr>
              </a:solidFill>
            </a:endParaRPr>
          </a:p>
          <a:p>
            <a:pPr lvl="3">
              <a:lnSpc>
                <a:spcPts val="3000"/>
              </a:lnSpc>
              <a:spcBef>
                <a:spcPts val="0"/>
              </a:spcBef>
              <a:spcAft>
                <a:spcPts val="600"/>
              </a:spcAft>
              <a:buClr>
                <a:schemeClr val="tx1">
                  <a:lumMod val="50000"/>
                  <a:lumOff val="50000"/>
                </a:schemeClr>
              </a:buClr>
              <a:buFont typeface="Lucida Grande"/>
              <a:buChar char="&gt;"/>
              <a:defRPr/>
            </a:pPr>
            <a:endParaRPr sz="3200" dirty="0" smtClean="0">
              <a:solidFill>
                <a:schemeClr val="accent1">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P-4.jpg"/>
          <p:cNvPicPr>
            <a:picLocks noChangeAspect="1"/>
          </p:cNvPicPr>
          <p:nvPr/>
        </p:nvPicPr>
        <p:blipFill>
          <a:blip r:embed="rId3" cstate="print"/>
          <a:stretch>
            <a:fillRect/>
          </a:stretch>
        </p:blipFill>
        <p:spPr>
          <a:xfrm>
            <a:off x="2743200" y="914400"/>
            <a:ext cx="6214303" cy="3534089"/>
          </a:xfrm>
          <a:prstGeom prst="rect">
            <a:avLst/>
          </a:prstGeom>
          <a:ln>
            <a:noFill/>
          </a:ln>
          <a:effectLst>
            <a:outerShdw blurRad="292100" dist="139700" dir="10920000" algn="tl" rotWithShape="0">
              <a:srgbClr val="333333">
                <a:alpha val="65000"/>
              </a:srgbClr>
            </a:outerShdw>
          </a:effectLst>
        </p:spPr>
      </p:pic>
      <p:pic>
        <p:nvPicPr>
          <p:cNvPr id="3" name="Picture 2" descr="L-ParentsL-kids.png"/>
          <p:cNvPicPr>
            <a:picLocks noChangeAspect="1"/>
          </p:cNvPicPr>
          <p:nvPr/>
        </p:nvPicPr>
        <p:blipFill>
          <a:blip r:embed="rId4" cstate="print"/>
          <a:stretch>
            <a:fillRect/>
          </a:stretch>
        </p:blipFill>
        <p:spPr>
          <a:xfrm>
            <a:off x="-381000" y="4137758"/>
            <a:ext cx="5029200" cy="2720242"/>
          </a:xfrm>
          <a:prstGeom prst="rect">
            <a:avLst/>
          </a:prstGeom>
        </p:spPr>
      </p:pic>
      <p:sp>
        <p:nvSpPr>
          <p:cNvPr id="6" name="TextBox 5"/>
          <p:cNvSpPr txBox="1"/>
          <p:nvPr/>
        </p:nvSpPr>
        <p:spPr>
          <a:xfrm>
            <a:off x="152400" y="228600"/>
            <a:ext cx="2133600" cy="2267287"/>
          </a:xfrm>
          <a:prstGeom prst="rect">
            <a:avLst/>
          </a:prstGeom>
          <a:noFill/>
        </p:spPr>
        <p:txBody>
          <a:bodyPr wrap="square" rtlCol="0">
            <a:spAutoFit/>
          </a:bodyPr>
          <a:lstStyle/>
          <a:p>
            <a:pPr>
              <a:lnSpc>
                <a:spcPts val="2400"/>
              </a:lnSpc>
            </a:pPr>
            <a:r>
              <a:rPr lang="en-US" sz="2800" dirty="0" smtClean="0">
                <a:solidFill>
                  <a:schemeClr val="bg1">
                    <a:lumMod val="95000"/>
                  </a:schemeClr>
                </a:solidFill>
                <a:latin typeface="+mj-lt"/>
              </a:rPr>
              <a:t>Educate Mothers About the Impact of Domestic Violence on Parenting</a:t>
            </a:r>
            <a:endParaRPr lang="en-US" sz="2800" dirty="0" smtClean="0">
              <a:solidFill>
                <a:srgbClr val="002060"/>
              </a:solidFill>
              <a:latin typeface="+mj-lt"/>
            </a:endParaRPr>
          </a:p>
        </p:txBody>
      </p:sp>
      <p:sp>
        <p:nvSpPr>
          <p:cNvPr id="7" name="TextBox 6"/>
          <p:cNvSpPr txBox="1"/>
          <p:nvPr/>
        </p:nvSpPr>
        <p:spPr>
          <a:xfrm>
            <a:off x="2743200" y="76200"/>
            <a:ext cx="6400800" cy="718145"/>
          </a:xfrm>
          <a:prstGeom prst="rect">
            <a:avLst/>
          </a:prstGeom>
          <a:noFill/>
        </p:spPr>
        <p:txBody>
          <a:bodyPr wrap="square" rtlCol="0">
            <a:spAutoFit/>
          </a:bodyPr>
          <a:lstStyle/>
          <a:p>
            <a:pPr>
              <a:lnSpc>
                <a:spcPts val="2400"/>
              </a:lnSpc>
            </a:pPr>
            <a:endParaRPr lang="en-US" sz="2400" dirty="0" smtClean="0">
              <a:solidFill>
                <a:srgbClr val="002060"/>
              </a:solidFill>
              <a:latin typeface="+mj-lt"/>
            </a:endParaRPr>
          </a:p>
          <a:p>
            <a:pPr>
              <a:lnSpc>
                <a:spcPts val="2400"/>
              </a:lnSpc>
            </a:pPr>
            <a:r>
              <a:rPr sz="2400" dirty="0" smtClean="0">
                <a:solidFill>
                  <a:schemeClr val="accent1">
                    <a:lumMod val="50000"/>
                  </a:schemeClr>
                </a:solidFill>
                <a:latin typeface="+mj-lt"/>
              </a:rPr>
              <a:t>Use the</a:t>
            </a:r>
            <a:r>
              <a:rPr lang="en-US" sz="2400" dirty="0" smtClean="0">
                <a:solidFill>
                  <a:schemeClr val="accent1">
                    <a:lumMod val="50000"/>
                  </a:schemeClr>
                </a:solidFill>
                <a:latin typeface="+mj-lt"/>
              </a:rPr>
              <a:t> </a:t>
            </a:r>
            <a:r>
              <a:rPr sz="2400" i="1" dirty="0" smtClean="0">
                <a:solidFill>
                  <a:schemeClr val="accent1">
                    <a:lumMod val="50000"/>
                  </a:schemeClr>
                </a:solidFill>
                <a:latin typeface="+mj-lt"/>
              </a:rPr>
              <a:t>Loving Parents, Loving Kids</a:t>
            </a:r>
            <a:r>
              <a:rPr sz="2400" dirty="0" smtClean="0">
                <a:solidFill>
                  <a:schemeClr val="accent1">
                    <a:lumMod val="50000"/>
                  </a:schemeClr>
                </a:solidFill>
                <a:latin typeface="+mj-lt"/>
              </a:rPr>
              <a:t> Safety Card</a:t>
            </a:r>
            <a:endParaRPr lang="en-US" sz="2400" dirty="0">
              <a:solidFill>
                <a:schemeClr val="accent1">
                  <a:lumMod val="50000"/>
                </a:schemeClr>
              </a:solidFill>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P-5.jpg"/>
          <p:cNvPicPr>
            <a:picLocks noChangeAspect="1"/>
          </p:cNvPicPr>
          <p:nvPr/>
        </p:nvPicPr>
        <p:blipFill>
          <a:blip r:embed="rId2" cstate="print"/>
          <a:stretch>
            <a:fillRect/>
          </a:stretch>
        </p:blipFill>
        <p:spPr>
          <a:xfrm>
            <a:off x="2777296" y="1066800"/>
            <a:ext cx="6061904" cy="3465601"/>
          </a:xfrm>
          <a:prstGeom prst="rect">
            <a:avLst/>
          </a:prstGeom>
          <a:ln>
            <a:noFill/>
          </a:ln>
          <a:effectLst>
            <a:outerShdw blurRad="292100" dist="139700" dir="13200000" algn="tl" rotWithShape="0">
              <a:srgbClr val="333333">
                <a:alpha val="65000"/>
              </a:srgbClr>
            </a:outerShdw>
          </a:effectLst>
        </p:spPr>
      </p:pic>
      <p:pic>
        <p:nvPicPr>
          <p:cNvPr id="4" name="Picture 3" descr="L-ParentsL-kids.png"/>
          <p:cNvPicPr>
            <a:picLocks noChangeAspect="1"/>
          </p:cNvPicPr>
          <p:nvPr/>
        </p:nvPicPr>
        <p:blipFill>
          <a:blip r:embed="rId3" cstate="print"/>
          <a:stretch>
            <a:fillRect/>
          </a:stretch>
        </p:blipFill>
        <p:spPr>
          <a:xfrm>
            <a:off x="-457200" y="4333287"/>
            <a:ext cx="5372100" cy="2905713"/>
          </a:xfrm>
          <a:prstGeom prst="rect">
            <a:avLst/>
          </a:prstGeom>
        </p:spPr>
      </p:pic>
      <p:sp>
        <p:nvSpPr>
          <p:cNvPr id="6" name="TextBox 5"/>
          <p:cNvSpPr txBox="1"/>
          <p:nvPr/>
        </p:nvSpPr>
        <p:spPr>
          <a:xfrm>
            <a:off x="152400" y="228600"/>
            <a:ext cx="2133600" cy="1959511"/>
          </a:xfrm>
          <a:prstGeom prst="rect">
            <a:avLst/>
          </a:prstGeom>
          <a:noFill/>
        </p:spPr>
        <p:txBody>
          <a:bodyPr wrap="square" rtlCol="0">
            <a:spAutoFit/>
          </a:bodyPr>
          <a:lstStyle/>
          <a:p>
            <a:pPr>
              <a:lnSpc>
                <a:spcPts val="2400"/>
              </a:lnSpc>
            </a:pPr>
            <a:r>
              <a:rPr lang="en-US" sz="2800" dirty="0" smtClean="0">
                <a:solidFill>
                  <a:schemeClr val="bg1">
                    <a:lumMod val="95000"/>
                  </a:schemeClr>
                </a:solidFill>
                <a:latin typeface="+mj-lt"/>
              </a:rPr>
              <a:t>Educating Mothers About Steps to Take When Triggered</a:t>
            </a:r>
            <a:endParaRPr lang="en-US" sz="2800" dirty="0" smtClean="0">
              <a:solidFill>
                <a:srgbClr val="002060"/>
              </a:solidFill>
              <a:latin typeface="+mj-lt"/>
            </a:endParaRPr>
          </a:p>
        </p:txBody>
      </p:sp>
      <p:sp>
        <p:nvSpPr>
          <p:cNvPr id="7" name="TextBox 6"/>
          <p:cNvSpPr txBox="1"/>
          <p:nvPr/>
        </p:nvSpPr>
        <p:spPr>
          <a:xfrm>
            <a:off x="2743200" y="76200"/>
            <a:ext cx="6400800" cy="718145"/>
          </a:xfrm>
          <a:prstGeom prst="rect">
            <a:avLst/>
          </a:prstGeom>
          <a:noFill/>
        </p:spPr>
        <p:txBody>
          <a:bodyPr wrap="square" rtlCol="0">
            <a:spAutoFit/>
          </a:bodyPr>
          <a:lstStyle/>
          <a:p>
            <a:pPr>
              <a:lnSpc>
                <a:spcPts val="2400"/>
              </a:lnSpc>
            </a:pPr>
            <a:endParaRPr lang="en-US" sz="2400" dirty="0" smtClean="0">
              <a:solidFill>
                <a:srgbClr val="002060"/>
              </a:solidFill>
              <a:latin typeface="+mj-lt"/>
            </a:endParaRPr>
          </a:p>
          <a:p>
            <a:pPr>
              <a:lnSpc>
                <a:spcPts val="2400"/>
              </a:lnSpc>
            </a:pPr>
            <a:r>
              <a:rPr sz="2400" dirty="0" smtClean="0">
                <a:solidFill>
                  <a:schemeClr val="accent1">
                    <a:lumMod val="50000"/>
                  </a:schemeClr>
                </a:solidFill>
                <a:latin typeface="+mj-lt"/>
              </a:rPr>
              <a:t>Use the</a:t>
            </a:r>
            <a:r>
              <a:rPr lang="en-US" sz="2400" dirty="0" smtClean="0">
                <a:solidFill>
                  <a:schemeClr val="accent1">
                    <a:lumMod val="50000"/>
                  </a:schemeClr>
                </a:solidFill>
                <a:latin typeface="+mj-lt"/>
              </a:rPr>
              <a:t> </a:t>
            </a:r>
            <a:r>
              <a:rPr sz="2400" i="1" dirty="0" smtClean="0">
                <a:solidFill>
                  <a:schemeClr val="accent1">
                    <a:lumMod val="50000"/>
                  </a:schemeClr>
                </a:solidFill>
                <a:latin typeface="+mj-lt"/>
              </a:rPr>
              <a:t>Loving Parents, Loving Kids</a:t>
            </a:r>
            <a:r>
              <a:rPr sz="2400" dirty="0" smtClean="0">
                <a:solidFill>
                  <a:schemeClr val="accent1">
                    <a:lumMod val="50000"/>
                  </a:schemeClr>
                </a:solidFill>
                <a:latin typeface="+mj-lt"/>
              </a:rPr>
              <a:t> Safety Card</a:t>
            </a:r>
            <a:endParaRPr lang="en-US" sz="2400" dirty="0">
              <a:solidFill>
                <a:schemeClr val="accent1">
                  <a:lumMod val="50000"/>
                </a:schemeClr>
              </a:solidFill>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PPT-41background.jpg"/>
          <p:cNvPicPr>
            <a:picLocks noChangeAspect="1"/>
          </p:cNvPicPr>
          <p:nvPr/>
        </p:nvPicPr>
        <p:blipFill>
          <a:blip r:embed="rId3" cstate="print"/>
          <a:stretch>
            <a:fillRect/>
          </a:stretch>
        </p:blipFill>
        <p:spPr>
          <a:xfrm>
            <a:off x="-50150" y="0"/>
            <a:ext cx="9194150" cy="6858000"/>
          </a:xfrm>
          <a:prstGeom prst="rect">
            <a:avLst/>
          </a:prstGeom>
        </p:spPr>
      </p:pic>
      <p:sp>
        <p:nvSpPr>
          <p:cNvPr id="2" name="Title 1"/>
          <p:cNvSpPr>
            <a:spLocks noGrp="1"/>
          </p:cNvSpPr>
          <p:nvPr>
            <p:ph type="title"/>
          </p:nvPr>
        </p:nvSpPr>
        <p:spPr>
          <a:xfrm>
            <a:off x="5486400" y="609600"/>
            <a:ext cx="3200400" cy="1143000"/>
          </a:xfrm>
        </p:spPr>
        <p:txBody>
          <a:bodyPr>
            <a:noAutofit/>
          </a:bodyPr>
          <a:lstStyle/>
          <a:p>
            <a:pPr algn="l">
              <a:lnSpc>
                <a:spcPts val="3600"/>
              </a:lnSpc>
            </a:pPr>
            <a:r>
              <a:rPr lang="en-US" sz="4000" dirty="0" smtClean="0">
                <a:solidFill>
                  <a:schemeClr val="accent1">
                    <a:lumMod val="50000"/>
                  </a:schemeClr>
                </a:solidFill>
              </a:rPr>
              <a:t>Providing Universal Education on Childhood Exposure to Violence</a:t>
            </a:r>
          </a:p>
        </p:txBody>
      </p:sp>
      <p:sp>
        <p:nvSpPr>
          <p:cNvPr id="5" name="TextBox 4"/>
          <p:cNvSpPr txBox="1"/>
          <p:nvPr/>
        </p:nvSpPr>
        <p:spPr>
          <a:xfrm>
            <a:off x="419100" y="76200"/>
            <a:ext cx="6629400" cy="1077218"/>
          </a:xfrm>
          <a:prstGeom prst="rect">
            <a:avLst/>
          </a:prstGeom>
          <a:noFill/>
        </p:spPr>
        <p:txBody>
          <a:bodyPr wrap="square" rtlCol="0">
            <a:spAutoFit/>
          </a:bodyPr>
          <a:lstStyle/>
          <a:p>
            <a:r>
              <a:rPr lang="en-US" sz="3200" spc="-120" dirty="0" smtClean="0">
                <a:solidFill>
                  <a:srgbClr val="FF842B"/>
                </a:solidFill>
                <a:latin typeface="Arial Black"/>
                <a:cs typeface="Arial Black"/>
              </a:rPr>
              <a:t>Ms. Macon Home               Visitor </a:t>
            </a:r>
            <a:r>
              <a:rPr lang="en-US" sz="3200" spc="-120" dirty="0" smtClean="0">
                <a:solidFill>
                  <a:schemeClr val="tx1">
                    <a:lumMod val="50000"/>
                    <a:lumOff val="50000"/>
                  </a:schemeClr>
                </a:solidFill>
                <a:latin typeface="Arial Black"/>
                <a:cs typeface="Arial Black"/>
              </a:rPr>
              <a:t>Video Clip </a:t>
            </a:r>
          </a:p>
          <a:p>
            <a:endParaRPr lang="en-US" sz="3200" spc="-120" dirty="0">
              <a:solidFill>
                <a:srgbClr val="FF842B"/>
              </a:solidFill>
              <a:latin typeface="Arial Black"/>
              <a:cs typeface="Arial Black"/>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117background.jpg"/>
          <p:cNvPicPr>
            <a:picLocks noChangeAspect="1"/>
          </p:cNvPicPr>
          <p:nvPr/>
        </p:nvPicPr>
        <p:blipFill>
          <a:blip r:embed="rId3" cstate="print"/>
          <a:stretch>
            <a:fillRect/>
          </a:stretch>
        </p:blipFill>
        <p:spPr>
          <a:xfrm>
            <a:off x="-50150" y="0"/>
            <a:ext cx="9194150" cy="6858000"/>
          </a:xfrm>
          <a:prstGeom prst="rect">
            <a:avLst/>
          </a:prstGeom>
        </p:spPr>
      </p:pic>
      <p:sp>
        <p:nvSpPr>
          <p:cNvPr id="6" name="Rectangle 5"/>
          <p:cNvSpPr/>
          <p:nvPr/>
        </p:nvSpPr>
        <p:spPr>
          <a:xfrm>
            <a:off x="5252919" y="990600"/>
            <a:ext cx="3891081" cy="1041311"/>
          </a:xfrm>
          <a:prstGeom prst="rect">
            <a:avLst/>
          </a:prstGeom>
        </p:spPr>
        <p:txBody>
          <a:bodyPr wrap="square">
            <a:spAutoFit/>
          </a:bodyPr>
          <a:lstStyle/>
          <a:p>
            <a:pPr>
              <a:lnSpc>
                <a:spcPts val="3600"/>
              </a:lnSpc>
              <a:buNone/>
            </a:pPr>
            <a:r>
              <a:rPr lang="en-US" sz="4000" dirty="0" smtClean="0">
                <a:solidFill>
                  <a:srgbClr val="002060"/>
                </a:solidFill>
              </a:rPr>
              <a:t>Role Play with</a:t>
            </a:r>
          </a:p>
          <a:p>
            <a:pPr>
              <a:lnSpc>
                <a:spcPts val="3600"/>
              </a:lnSpc>
              <a:buNone/>
            </a:pPr>
            <a:r>
              <a:rPr lang="en-US" sz="4000" dirty="0" smtClean="0">
                <a:solidFill>
                  <a:srgbClr val="002060"/>
                </a:solidFill>
              </a:rPr>
              <a:t>Safety Card</a:t>
            </a:r>
          </a:p>
        </p:txBody>
      </p:sp>
      <p:pic>
        <p:nvPicPr>
          <p:cNvPr id="5" name="Picture 4" descr="L-ParentsL-kids.png"/>
          <p:cNvPicPr>
            <a:picLocks noChangeAspect="1"/>
          </p:cNvPicPr>
          <p:nvPr/>
        </p:nvPicPr>
        <p:blipFill>
          <a:blip r:embed="rId4" cstate="print"/>
          <a:stretch>
            <a:fillRect/>
          </a:stretch>
        </p:blipFill>
        <p:spPr>
          <a:xfrm>
            <a:off x="-381000" y="0"/>
            <a:ext cx="5181600" cy="280267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PPT-108background.jpg"/>
          <p:cNvPicPr>
            <a:picLocks noChangeAspect="1"/>
          </p:cNvPicPr>
          <p:nvPr/>
        </p:nvPicPr>
        <p:blipFill>
          <a:blip r:embed="rId3" cstate="print"/>
          <a:stretch>
            <a:fillRect/>
          </a:stretch>
        </p:blipFill>
        <p:spPr>
          <a:xfrm>
            <a:off x="-50150" y="0"/>
            <a:ext cx="9194150" cy="6858000"/>
          </a:xfrm>
          <a:prstGeom prst="rect">
            <a:avLst/>
          </a:prstGeom>
        </p:spPr>
      </p:pic>
      <p:sp>
        <p:nvSpPr>
          <p:cNvPr id="6" name="Rectangle 5"/>
          <p:cNvSpPr/>
          <p:nvPr/>
        </p:nvSpPr>
        <p:spPr>
          <a:xfrm>
            <a:off x="5486400" y="685800"/>
            <a:ext cx="3124200" cy="1754327"/>
          </a:xfrm>
          <a:prstGeom prst="rect">
            <a:avLst/>
          </a:prstGeom>
        </p:spPr>
        <p:txBody>
          <a:bodyPr wrap="square">
            <a:spAutoFit/>
          </a:bodyPr>
          <a:lstStyle/>
          <a:p>
            <a:r>
              <a:rPr lang="en-US" sz="3600" dirty="0" smtClean="0">
                <a:solidFill>
                  <a:schemeClr val="bg1"/>
                </a:solidFill>
                <a:effectLst>
                  <a:outerShdw blurRad="50800" dist="38100" dir="2700000" algn="tl" rotWithShape="0">
                    <a:srgbClr val="000000">
                      <a:alpha val="43000"/>
                    </a:srgbClr>
                  </a:outerShdw>
                </a:effectLst>
              </a:rPr>
              <a:t>Fathering</a:t>
            </a:r>
          </a:p>
          <a:p>
            <a:r>
              <a:rPr lang="en-US" sz="3600" dirty="0" smtClean="0">
                <a:solidFill>
                  <a:srgbClr val="FF8000"/>
                </a:solidFill>
                <a:effectLst>
                  <a:outerShdw blurRad="50800" dist="38100" dir="2700000" algn="tl" rotWithShape="0">
                    <a:srgbClr val="000000">
                      <a:alpha val="43000"/>
                    </a:srgbClr>
                  </a:outerShdw>
                </a:effectLst>
              </a:rPr>
              <a:t>After Violence</a:t>
            </a:r>
            <a:br>
              <a:rPr lang="en-US" sz="3600" dirty="0" smtClean="0">
                <a:solidFill>
                  <a:srgbClr val="FF8000"/>
                </a:solidFill>
                <a:effectLst>
                  <a:outerShdw blurRad="50800" dist="38100" dir="2700000" algn="tl" rotWithShape="0">
                    <a:srgbClr val="000000">
                      <a:alpha val="43000"/>
                    </a:srgbClr>
                  </a:outerShdw>
                </a:effectLst>
              </a:rPr>
            </a:br>
            <a:endParaRPr lang="en-US" sz="3600" dirty="0">
              <a:solidFill>
                <a:srgbClr val="FF8000"/>
              </a:solidFill>
              <a:effectLst>
                <a:outerShdw blurRad="50800" dist="38100" dir="2700000" algn="tl" rotWithShape="0">
                  <a:srgbClr val="000000">
                    <a:alpha val="43000"/>
                  </a:srgbClr>
                </a:outerShdw>
              </a:effectLst>
            </a:endParaRPr>
          </a:p>
        </p:txBody>
      </p:sp>
      <p:sp>
        <p:nvSpPr>
          <p:cNvPr id="4" name="Title 1"/>
          <p:cNvSpPr txBox="1">
            <a:spLocks/>
          </p:cNvSpPr>
          <p:nvPr/>
        </p:nvSpPr>
        <p:spPr>
          <a:xfrm>
            <a:off x="762000" y="6203172"/>
            <a:ext cx="5943600" cy="571500"/>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Arial Black"/>
              <a:ea typeface="+mj-ea"/>
              <a:cs typeface="+mj-cs"/>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04800"/>
            <a:ext cx="2133600" cy="1143000"/>
          </a:xfrm>
        </p:spPr>
        <p:txBody>
          <a:bodyPr>
            <a:noAutofit/>
          </a:bodyPr>
          <a:lstStyle/>
          <a:p>
            <a:pPr algn="l">
              <a:lnSpc>
                <a:spcPts val="2800"/>
              </a:lnSpc>
            </a:pPr>
            <a:r>
              <a:rPr lang="en-US" sz="2800" dirty="0" smtClean="0">
                <a:solidFill>
                  <a:schemeClr val="bg1"/>
                </a:solidFill>
              </a:rPr>
              <a:t>Implications for Home Visitation</a:t>
            </a:r>
            <a:endParaRPr lang="en-US" sz="2800" dirty="0">
              <a:solidFill>
                <a:schemeClr val="bg1"/>
              </a:solidFill>
            </a:endParaRPr>
          </a:p>
        </p:txBody>
      </p:sp>
      <p:sp>
        <p:nvSpPr>
          <p:cNvPr id="5" name="Content Placeholder 2"/>
          <p:cNvSpPr>
            <a:spLocks noGrp="1"/>
          </p:cNvSpPr>
          <p:nvPr>
            <p:ph idx="1"/>
          </p:nvPr>
        </p:nvSpPr>
        <p:spPr>
          <a:xfrm>
            <a:off x="3200400" y="503237"/>
            <a:ext cx="5257800" cy="4449763"/>
          </a:xfrm>
        </p:spPr>
        <p:txBody>
          <a:bodyPr>
            <a:noAutofit/>
          </a:bodyPr>
          <a:lstStyle/>
          <a:p>
            <a:pPr>
              <a:lnSpc>
                <a:spcPts val="2800"/>
              </a:lnSpc>
              <a:spcBef>
                <a:spcPts val="1800"/>
              </a:spcBef>
              <a:spcAft>
                <a:spcPct val="25000"/>
              </a:spcAft>
              <a:buClr>
                <a:schemeClr val="tx1">
                  <a:lumMod val="50000"/>
                  <a:lumOff val="50000"/>
                </a:schemeClr>
              </a:buClr>
            </a:pPr>
            <a:r>
              <a:rPr sz="2800" dirty="0" smtClean="0">
                <a:solidFill>
                  <a:schemeClr val="accent1">
                    <a:lumMod val="50000"/>
                  </a:schemeClr>
                </a:solidFill>
              </a:rPr>
              <a:t>DV can reduce the effectiveness of home visitation services</a:t>
            </a:r>
          </a:p>
          <a:p>
            <a:pPr>
              <a:lnSpc>
                <a:spcPts val="2800"/>
              </a:lnSpc>
              <a:spcAft>
                <a:spcPts val="1200"/>
              </a:spcAft>
              <a:buClr>
                <a:schemeClr val="tx1">
                  <a:lumMod val="50000"/>
                  <a:lumOff val="50000"/>
                </a:schemeClr>
              </a:buClr>
            </a:pPr>
            <a:r>
              <a:rPr lang="en-US" sz="2800" dirty="0" smtClean="0">
                <a:solidFill>
                  <a:schemeClr val="accent1">
                    <a:lumMod val="50000"/>
                  </a:schemeClr>
                </a:solidFill>
              </a:rPr>
              <a:t>Home visitors have a unique opportunity to observe clients’ home life and relationship dynamics </a:t>
            </a:r>
          </a:p>
          <a:p>
            <a:pPr>
              <a:lnSpc>
                <a:spcPts val="2800"/>
              </a:lnSpc>
              <a:buClr>
                <a:schemeClr val="tx1">
                  <a:lumMod val="50000"/>
                  <a:lumOff val="50000"/>
                </a:schemeClr>
              </a:buClr>
            </a:pPr>
            <a:r>
              <a:rPr lang="en-US" sz="2800" dirty="0" smtClean="0">
                <a:solidFill>
                  <a:schemeClr val="accent1">
                    <a:lumMod val="50000"/>
                  </a:schemeClr>
                </a:solidFill>
              </a:rPr>
              <a:t>Home visitors have contact with women and children in violent households who may not be allowed to access other service </a:t>
            </a:r>
            <a:r>
              <a:rPr sz="2800" dirty="0" smtClean="0">
                <a:solidFill>
                  <a:schemeClr val="accent1">
                    <a:lumMod val="50000"/>
                  </a:schemeClr>
                </a:solidFill>
              </a:rPr>
              <a:t>providers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81000"/>
            <a:ext cx="2133600" cy="1143000"/>
          </a:xfrm>
        </p:spPr>
        <p:txBody>
          <a:bodyPr>
            <a:noAutofit/>
          </a:bodyPr>
          <a:lstStyle/>
          <a:p>
            <a:pPr algn="l">
              <a:lnSpc>
                <a:spcPts val="2600"/>
              </a:lnSpc>
            </a:pPr>
            <a:r>
              <a:rPr lang="en-US" sz="2800" dirty="0" smtClean="0">
                <a:solidFill>
                  <a:schemeClr val="bg1">
                    <a:lumMod val="95000"/>
                  </a:schemeClr>
                </a:solidFill>
              </a:rPr>
              <a:t>Learning Objectives</a:t>
            </a:r>
            <a:endParaRPr lang="en-US" sz="2600" dirty="0" smtClean="0">
              <a:solidFill>
                <a:schemeClr val="bg1">
                  <a:lumMod val="95000"/>
                </a:schemeClr>
              </a:solidFill>
            </a:endParaRPr>
          </a:p>
        </p:txBody>
      </p:sp>
      <p:pic>
        <p:nvPicPr>
          <p:cNvPr id="6" name="Picture 5" descr="pencil.png"/>
          <p:cNvPicPr>
            <a:picLocks noChangeAspect="1"/>
          </p:cNvPicPr>
          <p:nvPr/>
        </p:nvPicPr>
        <p:blipFill>
          <a:blip r:embed="rId3" cstate="print"/>
          <a:stretch>
            <a:fillRect/>
          </a:stretch>
        </p:blipFill>
        <p:spPr>
          <a:xfrm>
            <a:off x="0" y="2819400"/>
            <a:ext cx="5056405" cy="4038600"/>
          </a:xfrm>
          <a:prstGeom prst="rect">
            <a:avLst/>
          </a:prstGeom>
        </p:spPr>
      </p:pic>
      <p:sp>
        <p:nvSpPr>
          <p:cNvPr id="8" name="Content Placeholder 2"/>
          <p:cNvSpPr txBox="1">
            <a:spLocks/>
          </p:cNvSpPr>
          <p:nvPr/>
        </p:nvSpPr>
        <p:spPr>
          <a:xfrm>
            <a:off x="2971800" y="381000"/>
            <a:ext cx="5715000" cy="5135563"/>
          </a:xfrm>
          <a:prstGeom prst="rect">
            <a:avLst/>
          </a:prstGeom>
        </p:spPr>
        <p:txBody>
          <a:bodyPr>
            <a:noAutofit/>
          </a:bodyPr>
          <a:lstStyle/>
          <a:p>
            <a:pPr marL="342900" marR="0" lvl="0" indent="-342900" algn="l" defTabSz="457200" rtl="0" eaLnBrk="1" fontAlgn="auto" latinLnBrk="0" hangingPunct="1">
              <a:lnSpc>
                <a:spcPts val="2400"/>
              </a:lnSpc>
              <a:spcBef>
                <a:spcPct val="20000"/>
              </a:spcBef>
              <a:spcAft>
                <a:spcPts val="0"/>
              </a:spcAft>
              <a:buClr>
                <a:schemeClr val="tx1">
                  <a:lumMod val="50000"/>
                  <a:lumOff val="50000"/>
                </a:schemeClr>
              </a:buClr>
              <a:buSzTx/>
              <a:buFont typeface="Arial"/>
              <a:buNone/>
              <a:tabLst/>
              <a:defRPr/>
            </a:pPr>
            <a:endParaRPr kumimoji="0" lang="en-US" sz="2800" b="0" i="0" u="none" strike="noStrike" kern="1200" cap="none" spc="0" normalizeH="0" baseline="0" noProof="0" dirty="0" smtClean="0">
              <a:ln>
                <a:noFill/>
              </a:ln>
              <a:solidFill>
                <a:srgbClr val="FF842B"/>
              </a:solidFill>
              <a:effectLst/>
              <a:uLnTx/>
              <a:uFillTx/>
              <a:latin typeface="Arial Black"/>
              <a:ea typeface="+mn-ea"/>
              <a:cs typeface="Arial Black"/>
            </a:endParaRPr>
          </a:p>
          <a:p>
            <a:pPr marL="455613" marR="0" lvl="0" indent="-455613" algn="l" defTabSz="457200" rtl="0" eaLnBrk="1" fontAlgn="auto" latinLnBrk="0" hangingPunct="1">
              <a:lnSpc>
                <a:spcPts val="24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lumMod val="50000"/>
                    <a:lumOff val="50000"/>
                  </a:schemeClr>
                </a:solidFill>
                <a:effectLst/>
                <a:uLnTx/>
                <a:uFillTx/>
                <a:latin typeface="Arial Black"/>
                <a:ea typeface="+mn-ea"/>
                <a:cs typeface="Arial Black"/>
              </a:rPr>
              <a:t>1	</a:t>
            </a:r>
            <a:r>
              <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List three unhealthy parenting traits of men who are abusive to their partners</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a:t>
            </a:r>
          </a:p>
          <a:p>
            <a:pPr marL="455613" marR="0" lvl="0" indent="-455613" algn="l" defTabSz="457200" rtl="0" eaLnBrk="1" fontAlgn="auto" latinLnBrk="0" hangingPunct="1">
              <a:lnSpc>
                <a:spcPts val="2400"/>
              </a:lnSpc>
              <a:spcBef>
                <a:spcPct val="20000"/>
              </a:spcBef>
              <a:spcAft>
                <a:spcPts val="0"/>
              </a:spcAft>
              <a:buClrTx/>
              <a:buSzTx/>
              <a:buFont typeface="Arial"/>
              <a:buNone/>
              <a:tabLst/>
              <a:defRPr/>
            </a:pPr>
            <a:endParaRPr kumimoji="0" sz="32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455613" marR="0" lvl="0" indent="-455613" algn="l" defTabSz="457200" rtl="0" eaLnBrk="1" fontAlgn="auto" latinLnBrk="0" hangingPunct="1">
              <a:lnSpc>
                <a:spcPts val="24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lumMod val="50000"/>
                    <a:lumOff val="50000"/>
                  </a:schemeClr>
                </a:solidFill>
                <a:effectLst/>
                <a:uLnTx/>
                <a:uFillTx/>
                <a:latin typeface="Arial Black"/>
                <a:ea typeface="+mn-ea"/>
                <a:cs typeface="Arial Black"/>
              </a:rPr>
              <a:t>2	</a:t>
            </a:r>
            <a:r>
              <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Identify one potential positive outcome of educating men about the impact of domestic violence on children</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a:t>
            </a: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455613" marR="0" lvl="0" indent="-455613" algn="l" defTabSz="457200" rtl="0" eaLnBrk="1" fontAlgn="auto" latinLnBrk="0" hangingPunct="1">
              <a:lnSpc>
                <a:spcPts val="24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455613" marR="0" lvl="0" indent="-455613" algn="l" defTabSz="457200" rtl="0" eaLnBrk="1" fontAlgn="auto" latinLnBrk="0" hangingPunct="1">
              <a:lnSpc>
                <a:spcPts val="24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lumMod val="50000"/>
                    <a:lumOff val="50000"/>
                  </a:schemeClr>
                </a:solidFill>
                <a:effectLst/>
                <a:uLnTx/>
                <a:uFillTx/>
                <a:latin typeface="Arial Black"/>
                <a:ea typeface="+mn-ea"/>
                <a:cs typeface="Arial Black"/>
              </a:rPr>
              <a:t>3	</a:t>
            </a:r>
            <a:r>
              <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Describe a resource that addresses fathering after domestic violence</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a:t>
            </a: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2133600" cy="1143000"/>
          </a:xfrm>
        </p:spPr>
        <p:txBody>
          <a:bodyPr>
            <a:noAutofit/>
          </a:bodyPr>
          <a:lstStyle/>
          <a:p>
            <a:pPr algn="l">
              <a:lnSpc>
                <a:spcPts val="2600"/>
              </a:lnSpc>
            </a:pPr>
            <a:r>
              <a:rPr sz="2800" dirty="0" smtClean="0">
                <a:solidFill>
                  <a:schemeClr val="bg1">
                    <a:lumMod val="95000"/>
                  </a:schemeClr>
                </a:solidFill>
              </a:rPr>
              <a:t>Parenting After Violence</a:t>
            </a:r>
            <a:endParaRPr lang="en-US" sz="2600" dirty="0" smtClean="0">
              <a:solidFill>
                <a:schemeClr val="bg1">
                  <a:lumMod val="95000"/>
                </a:schemeClr>
              </a:solidFill>
            </a:endParaRPr>
          </a:p>
        </p:txBody>
      </p:sp>
      <p:sp>
        <p:nvSpPr>
          <p:cNvPr id="5" name="Content Placeholder 2"/>
          <p:cNvSpPr>
            <a:spLocks noGrp="1"/>
          </p:cNvSpPr>
          <p:nvPr>
            <p:ph idx="1"/>
          </p:nvPr>
        </p:nvSpPr>
        <p:spPr>
          <a:xfrm>
            <a:off x="2895600" y="579437"/>
            <a:ext cx="5867400" cy="4449763"/>
          </a:xfrm>
        </p:spPr>
        <p:txBody>
          <a:bodyPr>
            <a:noAutofit/>
          </a:bodyPr>
          <a:lstStyle/>
          <a:p>
            <a:pPr>
              <a:lnSpc>
                <a:spcPct val="90000"/>
              </a:lnSpc>
              <a:spcAft>
                <a:spcPct val="50000"/>
              </a:spcAft>
              <a:buClr>
                <a:schemeClr val="tx1">
                  <a:lumMod val="50000"/>
                  <a:lumOff val="50000"/>
                </a:schemeClr>
              </a:buClr>
            </a:pPr>
            <a:r>
              <a:rPr sz="2800" dirty="0" smtClean="0">
                <a:solidFill>
                  <a:schemeClr val="accent1">
                    <a:lumMod val="50000"/>
                  </a:schemeClr>
                </a:solidFill>
              </a:rPr>
              <a:t>Many men who have used violence grew up in abusive households and have lived through the cycle of violence</a:t>
            </a:r>
            <a:r>
              <a:rPr lang="en-US" sz="2800" dirty="0" smtClean="0">
                <a:solidFill>
                  <a:schemeClr val="accent1">
                    <a:lumMod val="50000"/>
                  </a:schemeClr>
                </a:solidFill>
              </a:rPr>
              <a:t>.</a:t>
            </a:r>
            <a:r>
              <a:rPr sz="2800" dirty="0" smtClean="0">
                <a:solidFill>
                  <a:schemeClr val="accent1">
                    <a:lumMod val="50000"/>
                  </a:schemeClr>
                </a:solidFill>
              </a:rPr>
              <a:t> </a:t>
            </a:r>
            <a:r>
              <a:rPr sz="1600" dirty="0" smtClean="0">
                <a:solidFill>
                  <a:schemeClr val="tx1">
                    <a:lumMod val="50000"/>
                    <a:lumOff val="50000"/>
                  </a:schemeClr>
                </a:solidFill>
              </a:rPr>
              <a:t>(Silverman and Williamson, 1997)</a:t>
            </a:r>
          </a:p>
          <a:p>
            <a:pPr>
              <a:lnSpc>
                <a:spcPct val="90000"/>
              </a:lnSpc>
              <a:spcAft>
                <a:spcPct val="50000"/>
              </a:spcAft>
              <a:buClr>
                <a:schemeClr val="tx1">
                  <a:lumMod val="50000"/>
                  <a:lumOff val="50000"/>
                </a:schemeClr>
              </a:buClr>
            </a:pPr>
            <a:endParaRPr sz="1600" dirty="0" smtClean="0">
              <a:solidFill>
                <a:schemeClr val="accent1">
                  <a:lumMod val="50000"/>
                </a:schemeClr>
              </a:solidFill>
            </a:endParaRPr>
          </a:p>
          <a:p>
            <a:pPr>
              <a:lnSpc>
                <a:spcPct val="90000"/>
              </a:lnSpc>
              <a:spcAft>
                <a:spcPct val="50000"/>
              </a:spcAft>
              <a:buClr>
                <a:schemeClr val="tx1">
                  <a:lumMod val="50000"/>
                  <a:lumOff val="50000"/>
                </a:schemeClr>
              </a:buClr>
            </a:pPr>
            <a:r>
              <a:rPr sz="2800" dirty="0" smtClean="0">
                <a:solidFill>
                  <a:schemeClr val="accent1">
                    <a:lumMod val="50000"/>
                  </a:schemeClr>
                </a:solidFill>
              </a:rPr>
              <a:t>Many mothers who have suffered abuse want their children to have safer and healthier contact with their fathers</a:t>
            </a:r>
            <a:r>
              <a:rPr lang="en-US" sz="2800" dirty="0" smtClean="0">
                <a:solidFill>
                  <a:schemeClr val="accent1">
                    <a:lumMod val="50000"/>
                  </a:schemeClr>
                </a:solidFill>
              </a:rPr>
              <a:t>.</a:t>
            </a:r>
            <a:r>
              <a:rPr sz="2800" dirty="0" smtClean="0">
                <a:solidFill>
                  <a:schemeClr val="accent1">
                    <a:lumMod val="50000"/>
                  </a:schemeClr>
                </a:solidFill>
              </a:rPr>
              <a:t> </a:t>
            </a:r>
            <a:r>
              <a:rPr sz="1600" dirty="0" smtClean="0">
                <a:solidFill>
                  <a:schemeClr val="tx1">
                    <a:lumMod val="50000"/>
                    <a:lumOff val="50000"/>
                  </a:schemeClr>
                </a:solidFill>
              </a:rPr>
              <a:t>(Bent-Goodley and Williams, 2007)</a:t>
            </a:r>
          </a:p>
          <a:p>
            <a:pPr>
              <a:lnSpc>
                <a:spcPts val="2800"/>
              </a:lnSpc>
              <a:buClr>
                <a:schemeClr val="tx1">
                  <a:lumMod val="50000"/>
                  <a:lumOff val="50000"/>
                </a:schemeClr>
              </a:buClr>
              <a:buFont typeface="Lucida Grande"/>
              <a:buChar char="&gt;"/>
            </a:pPr>
            <a:endParaRPr lang="en-US" sz="2800" dirty="0">
              <a:solidFill>
                <a:schemeClr val="accent1">
                  <a:lumMod val="50000"/>
                </a:schemeClr>
              </a:solidFill>
            </a:endParaRPr>
          </a:p>
        </p:txBody>
      </p:sp>
      <p:pic>
        <p:nvPicPr>
          <p:cNvPr id="6" name="Picture 5" descr="Stroller.png"/>
          <p:cNvPicPr>
            <a:picLocks noChangeAspect="1"/>
          </p:cNvPicPr>
          <p:nvPr/>
        </p:nvPicPr>
        <p:blipFill>
          <a:blip r:embed="rId3" cstate="print"/>
          <a:stretch>
            <a:fillRect/>
          </a:stretch>
        </p:blipFill>
        <p:spPr>
          <a:xfrm>
            <a:off x="0" y="990600"/>
            <a:ext cx="3407614" cy="5105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04800"/>
            <a:ext cx="2133600" cy="1143000"/>
          </a:xfrm>
        </p:spPr>
        <p:txBody>
          <a:bodyPr>
            <a:noAutofit/>
          </a:bodyPr>
          <a:lstStyle/>
          <a:p>
            <a:pPr algn="l">
              <a:lnSpc>
                <a:spcPts val="2600"/>
              </a:lnSpc>
            </a:pPr>
            <a:r>
              <a:rPr lang="en-US" sz="2800" dirty="0" smtClean="0">
                <a:solidFill>
                  <a:schemeClr val="bg1">
                    <a:lumMod val="95000"/>
                  </a:schemeClr>
                </a:solidFill>
              </a:rPr>
              <a:t>Unhealthy Parenting Traits of Abusive Men</a:t>
            </a:r>
            <a:endParaRPr lang="en-US" sz="2600" dirty="0" smtClean="0">
              <a:solidFill>
                <a:schemeClr val="bg1">
                  <a:lumMod val="95000"/>
                </a:schemeClr>
              </a:solidFill>
            </a:endParaRPr>
          </a:p>
        </p:txBody>
      </p:sp>
      <p:sp>
        <p:nvSpPr>
          <p:cNvPr id="5" name="Content Placeholder 2"/>
          <p:cNvSpPr>
            <a:spLocks noGrp="1"/>
          </p:cNvSpPr>
          <p:nvPr>
            <p:ph idx="1"/>
          </p:nvPr>
        </p:nvSpPr>
        <p:spPr>
          <a:xfrm>
            <a:off x="2895600" y="381000"/>
            <a:ext cx="5867400" cy="4449763"/>
          </a:xfrm>
        </p:spPr>
        <p:txBody>
          <a:bodyPr>
            <a:noAutofit/>
          </a:bodyPr>
          <a:lstStyle/>
          <a:p>
            <a:pPr marL="341313" indent="-341313">
              <a:lnSpc>
                <a:spcPts val="2800"/>
              </a:lnSpc>
              <a:buClr>
                <a:schemeClr val="tx1">
                  <a:lumMod val="50000"/>
                  <a:lumOff val="50000"/>
                </a:schemeClr>
              </a:buClr>
            </a:pPr>
            <a:r>
              <a:rPr lang="en-US" sz="2800" dirty="0" smtClean="0">
                <a:solidFill>
                  <a:schemeClr val="accent1">
                    <a:lumMod val="50000"/>
                  </a:schemeClr>
                </a:solidFill>
              </a:rPr>
              <a:t>Controlling</a:t>
            </a:r>
          </a:p>
          <a:p>
            <a:pPr marL="341313" indent="-341313">
              <a:lnSpc>
                <a:spcPts val="1000"/>
              </a:lnSpc>
              <a:buClr>
                <a:schemeClr val="tx1">
                  <a:lumMod val="50000"/>
                  <a:lumOff val="50000"/>
                </a:schemeClr>
              </a:buClr>
            </a:pPr>
            <a:endParaRPr lang="en-US" sz="2800" dirty="0" smtClean="0">
              <a:solidFill>
                <a:schemeClr val="accent1">
                  <a:lumMod val="50000"/>
                </a:schemeClr>
              </a:solidFill>
            </a:endParaRPr>
          </a:p>
          <a:p>
            <a:pPr marL="341313" indent="-341313">
              <a:lnSpc>
                <a:spcPts val="2800"/>
              </a:lnSpc>
              <a:buClr>
                <a:schemeClr val="tx1">
                  <a:lumMod val="50000"/>
                  <a:lumOff val="50000"/>
                </a:schemeClr>
              </a:buClr>
            </a:pPr>
            <a:r>
              <a:rPr lang="en-US" sz="2800" dirty="0" smtClean="0">
                <a:solidFill>
                  <a:schemeClr val="accent1">
                    <a:lumMod val="50000"/>
                  </a:schemeClr>
                </a:solidFill>
              </a:rPr>
              <a:t>Very strict discipline—more likely to use physical punishment</a:t>
            </a:r>
          </a:p>
          <a:p>
            <a:pPr marL="341313" indent="-341313">
              <a:lnSpc>
                <a:spcPts val="1000"/>
              </a:lnSpc>
              <a:buClr>
                <a:schemeClr val="tx1">
                  <a:lumMod val="50000"/>
                  <a:lumOff val="50000"/>
                </a:schemeClr>
              </a:buClr>
            </a:pPr>
            <a:endParaRPr lang="en-US" sz="2800" dirty="0" smtClean="0">
              <a:solidFill>
                <a:schemeClr val="accent1">
                  <a:lumMod val="50000"/>
                </a:schemeClr>
              </a:solidFill>
            </a:endParaRPr>
          </a:p>
          <a:p>
            <a:pPr marL="341313" indent="-341313">
              <a:lnSpc>
                <a:spcPts val="2800"/>
              </a:lnSpc>
              <a:buClr>
                <a:schemeClr val="tx1">
                  <a:lumMod val="50000"/>
                  <a:lumOff val="50000"/>
                </a:schemeClr>
              </a:buClr>
            </a:pPr>
            <a:r>
              <a:rPr lang="en-US" sz="2800" dirty="0" smtClean="0">
                <a:solidFill>
                  <a:schemeClr val="accent1">
                    <a:lumMod val="50000"/>
                  </a:schemeClr>
                </a:solidFill>
              </a:rPr>
              <a:t>Under-involved</a:t>
            </a:r>
          </a:p>
          <a:p>
            <a:pPr marL="341313" indent="-341313">
              <a:lnSpc>
                <a:spcPts val="1000"/>
              </a:lnSpc>
              <a:buClr>
                <a:schemeClr val="tx1">
                  <a:lumMod val="50000"/>
                  <a:lumOff val="50000"/>
                </a:schemeClr>
              </a:buClr>
            </a:pPr>
            <a:endParaRPr lang="en-US" sz="2800" dirty="0" smtClean="0">
              <a:solidFill>
                <a:schemeClr val="accent1">
                  <a:lumMod val="50000"/>
                </a:schemeClr>
              </a:solidFill>
            </a:endParaRPr>
          </a:p>
          <a:p>
            <a:pPr marL="341313" indent="-341313">
              <a:lnSpc>
                <a:spcPts val="2800"/>
              </a:lnSpc>
              <a:buClr>
                <a:schemeClr val="tx1">
                  <a:lumMod val="50000"/>
                  <a:lumOff val="50000"/>
                </a:schemeClr>
              </a:buClr>
            </a:pPr>
            <a:r>
              <a:rPr lang="en-US" sz="2800" dirty="0" smtClean="0">
                <a:solidFill>
                  <a:schemeClr val="accent1">
                    <a:lumMod val="50000"/>
                  </a:schemeClr>
                </a:solidFill>
              </a:rPr>
              <a:t>Undermining and/or interfering with mother’s parenting</a:t>
            </a:r>
          </a:p>
          <a:p>
            <a:pPr marL="341313" indent="-341313">
              <a:lnSpc>
                <a:spcPts val="1000"/>
              </a:lnSpc>
              <a:buClr>
                <a:schemeClr val="tx1">
                  <a:lumMod val="50000"/>
                  <a:lumOff val="50000"/>
                </a:schemeClr>
              </a:buClr>
            </a:pPr>
            <a:endParaRPr lang="en-US" sz="2800" dirty="0" smtClean="0">
              <a:solidFill>
                <a:schemeClr val="accent1">
                  <a:lumMod val="50000"/>
                </a:schemeClr>
              </a:solidFill>
            </a:endParaRPr>
          </a:p>
          <a:p>
            <a:pPr marL="341313" indent="-341313">
              <a:lnSpc>
                <a:spcPts val="2800"/>
              </a:lnSpc>
              <a:buClr>
                <a:schemeClr val="tx1">
                  <a:lumMod val="50000"/>
                  <a:lumOff val="50000"/>
                </a:schemeClr>
              </a:buClr>
            </a:pPr>
            <a:r>
              <a:rPr lang="en-US" sz="2800" dirty="0" smtClean="0">
                <a:solidFill>
                  <a:schemeClr val="accent1">
                    <a:lumMod val="50000"/>
                  </a:schemeClr>
                </a:solidFill>
              </a:rPr>
              <a:t>Using the children to meet their needs</a:t>
            </a:r>
          </a:p>
          <a:p>
            <a:pPr marL="341313" indent="-341313">
              <a:lnSpc>
                <a:spcPts val="1000"/>
              </a:lnSpc>
              <a:buClr>
                <a:schemeClr val="tx1">
                  <a:lumMod val="50000"/>
                  <a:lumOff val="50000"/>
                </a:schemeClr>
              </a:buClr>
            </a:pPr>
            <a:endParaRPr lang="en-US" sz="2800" dirty="0" smtClean="0">
              <a:solidFill>
                <a:schemeClr val="accent1">
                  <a:lumMod val="50000"/>
                </a:schemeClr>
              </a:solidFill>
            </a:endParaRPr>
          </a:p>
          <a:p>
            <a:pPr marL="341313" indent="-341313">
              <a:lnSpc>
                <a:spcPts val="2800"/>
              </a:lnSpc>
              <a:buClr>
                <a:schemeClr val="tx1">
                  <a:lumMod val="50000"/>
                  <a:lumOff val="50000"/>
                </a:schemeClr>
              </a:buClr>
            </a:pPr>
            <a:r>
              <a:rPr lang="en-US" sz="2800" dirty="0" smtClean="0">
                <a:solidFill>
                  <a:schemeClr val="accent1">
                    <a:lumMod val="50000"/>
                  </a:schemeClr>
                </a:solidFill>
              </a:rPr>
              <a:t>Limited sense of age appropriateness</a:t>
            </a:r>
          </a:p>
          <a:p>
            <a:pPr>
              <a:lnSpc>
                <a:spcPts val="2800"/>
              </a:lnSpc>
              <a:buClr>
                <a:schemeClr val="tx1">
                  <a:lumMod val="50000"/>
                  <a:lumOff val="50000"/>
                </a:schemeClr>
              </a:buClr>
            </a:pPr>
            <a:endParaRPr lang="en-US" sz="2800" dirty="0" smtClean="0">
              <a:solidFill>
                <a:schemeClr val="accent1">
                  <a:lumMod val="50000"/>
                </a:schemeClr>
              </a:solidFill>
            </a:endParaRPr>
          </a:p>
          <a:p>
            <a:pPr>
              <a:lnSpc>
                <a:spcPts val="2800"/>
              </a:lnSpc>
              <a:buClr>
                <a:schemeClr val="tx1">
                  <a:lumMod val="50000"/>
                  <a:lumOff val="50000"/>
                </a:schemeClr>
              </a:buClr>
            </a:pPr>
            <a:endParaRPr lang="en-US" sz="2800" dirty="0">
              <a:solidFill>
                <a:schemeClr val="accent1">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81000"/>
            <a:ext cx="2133600" cy="1143000"/>
          </a:xfrm>
        </p:spPr>
        <p:txBody>
          <a:bodyPr>
            <a:noAutofit/>
          </a:bodyPr>
          <a:lstStyle/>
          <a:p>
            <a:pPr algn="l">
              <a:lnSpc>
                <a:spcPts val="2600"/>
              </a:lnSpc>
            </a:pPr>
            <a:r>
              <a:rPr sz="2800" dirty="0" smtClean="0">
                <a:solidFill>
                  <a:schemeClr val="bg1"/>
                </a:solidFill>
              </a:rPr>
              <a:t>Fathering After Violence</a:t>
            </a:r>
            <a:endParaRPr lang="en-US" sz="2600" dirty="0" smtClean="0">
              <a:solidFill>
                <a:schemeClr val="bg1"/>
              </a:solidFill>
            </a:endParaRPr>
          </a:p>
        </p:txBody>
      </p:sp>
      <p:sp>
        <p:nvSpPr>
          <p:cNvPr id="5" name="Content Placeholder 2"/>
          <p:cNvSpPr>
            <a:spLocks noGrp="1"/>
          </p:cNvSpPr>
          <p:nvPr>
            <p:ph idx="1"/>
          </p:nvPr>
        </p:nvSpPr>
        <p:spPr>
          <a:xfrm>
            <a:off x="2895600" y="731837"/>
            <a:ext cx="5867400" cy="4449763"/>
          </a:xfrm>
        </p:spPr>
        <p:txBody>
          <a:bodyPr>
            <a:noAutofit/>
          </a:bodyPr>
          <a:lstStyle/>
          <a:p>
            <a:pPr>
              <a:lnSpc>
                <a:spcPts val="2800"/>
              </a:lnSpc>
              <a:spcBef>
                <a:spcPts val="0"/>
              </a:spcBef>
              <a:buClr>
                <a:schemeClr val="tx1">
                  <a:lumMod val="50000"/>
                  <a:lumOff val="50000"/>
                </a:schemeClr>
              </a:buClr>
              <a:defRPr/>
            </a:pPr>
            <a:r>
              <a:rPr sz="2800" dirty="0" smtClean="0">
                <a:solidFill>
                  <a:schemeClr val="accent1">
                    <a:lumMod val="50000"/>
                  </a:schemeClr>
                </a:solidFill>
              </a:rPr>
              <a:t>Understanding the effects of domestic violence on their children can be an important motivator for abusive fathers to change their violent behavior </a:t>
            </a:r>
            <a:r>
              <a:rPr sz="1600" dirty="0" smtClean="0">
                <a:solidFill>
                  <a:schemeClr val="tx1">
                    <a:lumMod val="50000"/>
                    <a:lumOff val="50000"/>
                  </a:schemeClr>
                </a:solidFill>
              </a:rPr>
              <a:t>(Donovan and Paterson, 1999)</a:t>
            </a:r>
          </a:p>
          <a:p>
            <a:pPr>
              <a:lnSpc>
                <a:spcPts val="2800"/>
              </a:lnSpc>
              <a:spcBef>
                <a:spcPts val="0"/>
              </a:spcBef>
              <a:spcAft>
                <a:spcPct val="25000"/>
              </a:spcAft>
              <a:buClr>
                <a:schemeClr val="tx1">
                  <a:lumMod val="50000"/>
                  <a:lumOff val="50000"/>
                </a:schemeClr>
              </a:buClr>
              <a:defRPr/>
            </a:pPr>
            <a:endParaRPr lang="en-US" sz="2800" dirty="0" smtClean="0">
              <a:solidFill>
                <a:schemeClr val="accent1">
                  <a:lumMod val="50000"/>
                </a:schemeClr>
              </a:solidFill>
            </a:endParaRPr>
          </a:p>
          <a:p>
            <a:pPr marL="1255713" lvl="2" indent="-336550">
              <a:lnSpc>
                <a:spcPts val="2800"/>
              </a:lnSpc>
              <a:spcBef>
                <a:spcPts val="0"/>
              </a:spcBef>
              <a:spcAft>
                <a:spcPct val="25000"/>
              </a:spcAft>
              <a:buClr>
                <a:schemeClr val="tx1">
                  <a:lumMod val="50000"/>
                  <a:lumOff val="50000"/>
                </a:schemeClr>
              </a:buClr>
              <a:defRPr/>
            </a:pPr>
            <a:r>
              <a:rPr sz="2800" dirty="0" smtClean="0">
                <a:solidFill>
                  <a:schemeClr val="accent1">
                    <a:lumMod val="50000"/>
                  </a:schemeClr>
                </a:solidFill>
              </a:rPr>
              <a:t>Positive involvement by a father figure can be very beneficial to children’s development</a:t>
            </a:r>
            <a:r>
              <a:rPr lang="en-US" sz="2800" dirty="0" smtClean="0">
                <a:solidFill>
                  <a:schemeClr val="accent1">
                    <a:lumMod val="50000"/>
                  </a:schemeClr>
                </a:solidFill>
              </a:rPr>
              <a:t> </a:t>
            </a:r>
            <a:r>
              <a:rPr sz="1600" dirty="0" smtClean="0">
                <a:solidFill>
                  <a:schemeClr val="tx1">
                    <a:lumMod val="50000"/>
                    <a:lumOff val="50000"/>
                  </a:schemeClr>
                </a:solidFill>
              </a:rPr>
              <a:t>(Dubowitz et al, 2001)</a:t>
            </a:r>
          </a:p>
          <a:p>
            <a:pPr>
              <a:lnSpc>
                <a:spcPts val="2800"/>
              </a:lnSpc>
              <a:buClr>
                <a:schemeClr val="tx1">
                  <a:lumMod val="50000"/>
                  <a:lumOff val="50000"/>
                </a:schemeClr>
              </a:buClr>
              <a:buFont typeface="Lucida Grande"/>
              <a:buChar char="&gt;"/>
            </a:pPr>
            <a:endParaRPr lang="en-US" sz="2800" dirty="0" smtClean="0">
              <a:solidFill>
                <a:schemeClr val="accent1">
                  <a:lumMod val="50000"/>
                </a:schemeClr>
              </a:solidFill>
            </a:endParaRPr>
          </a:p>
          <a:p>
            <a:pPr>
              <a:lnSpc>
                <a:spcPts val="2800"/>
              </a:lnSpc>
              <a:buClr>
                <a:schemeClr val="tx1">
                  <a:lumMod val="50000"/>
                  <a:lumOff val="50000"/>
                </a:schemeClr>
              </a:buClr>
              <a:buFont typeface="Lucida Grande"/>
              <a:buChar char="&gt;"/>
            </a:pPr>
            <a:endParaRPr lang="en-US" sz="2800" dirty="0">
              <a:solidFill>
                <a:schemeClr val="accent1">
                  <a:lumMod val="50000"/>
                </a:schemeClr>
              </a:solidFill>
            </a:endParaRPr>
          </a:p>
        </p:txBody>
      </p:sp>
      <p:pic>
        <p:nvPicPr>
          <p:cNvPr id="6" name="Picture 5" descr="shutterstock_46191823 daddy and baby.jpg"/>
          <p:cNvPicPr>
            <a:picLocks noChangeAspect="1"/>
          </p:cNvPicPr>
          <p:nvPr/>
        </p:nvPicPr>
        <p:blipFill>
          <a:blip r:embed="rId3" cstate="print"/>
          <a:stretch>
            <a:fillRect/>
          </a:stretch>
        </p:blipFill>
        <p:spPr>
          <a:xfrm>
            <a:off x="304800" y="3581400"/>
            <a:ext cx="3733800" cy="24892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04800"/>
            <a:ext cx="2133600" cy="1143000"/>
          </a:xfrm>
        </p:spPr>
        <p:txBody>
          <a:bodyPr>
            <a:noAutofit/>
          </a:bodyPr>
          <a:lstStyle/>
          <a:p>
            <a:pPr algn="l">
              <a:lnSpc>
                <a:spcPts val="2600"/>
              </a:lnSpc>
            </a:pPr>
            <a:r>
              <a:rPr lang="en-US" sz="2800" dirty="0" smtClean="0">
                <a:solidFill>
                  <a:schemeClr val="bg1">
                    <a:lumMod val="95000"/>
                  </a:schemeClr>
                </a:solidFill>
              </a:rPr>
              <a:t>Fathering After Domestic Violence Initiatives</a:t>
            </a:r>
            <a:endParaRPr lang="en-US" sz="2600" dirty="0" smtClean="0">
              <a:solidFill>
                <a:schemeClr val="bg1">
                  <a:lumMod val="95000"/>
                </a:schemeClr>
              </a:solidFill>
            </a:endParaRPr>
          </a:p>
        </p:txBody>
      </p:sp>
      <p:sp>
        <p:nvSpPr>
          <p:cNvPr id="5" name="Content Placeholder 2"/>
          <p:cNvSpPr>
            <a:spLocks noGrp="1"/>
          </p:cNvSpPr>
          <p:nvPr>
            <p:ph idx="1"/>
          </p:nvPr>
        </p:nvSpPr>
        <p:spPr>
          <a:xfrm>
            <a:off x="2895600" y="914400"/>
            <a:ext cx="5867400" cy="4449763"/>
          </a:xfrm>
        </p:spPr>
        <p:txBody>
          <a:bodyPr>
            <a:noAutofit/>
          </a:bodyPr>
          <a:lstStyle/>
          <a:p>
            <a:pPr>
              <a:lnSpc>
                <a:spcPts val="2600"/>
              </a:lnSpc>
              <a:spcAft>
                <a:spcPct val="25000"/>
              </a:spcAft>
              <a:buClr>
                <a:schemeClr val="tx1">
                  <a:lumMod val="50000"/>
                  <a:lumOff val="50000"/>
                </a:schemeClr>
              </a:buClr>
            </a:pPr>
            <a:r>
              <a:rPr lang="en-US" sz="2800" dirty="0" smtClean="0">
                <a:solidFill>
                  <a:schemeClr val="accent1">
                    <a:lumMod val="50000"/>
                  </a:schemeClr>
                </a:solidFill>
              </a:rPr>
              <a:t>There are programs that are designed to improve the parenting skills of men who batter</a:t>
            </a:r>
          </a:p>
          <a:p>
            <a:pPr>
              <a:lnSpc>
                <a:spcPts val="2600"/>
              </a:lnSpc>
              <a:spcAft>
                <a:spcPct val="25000"/>
              </a:spcAft>
              <a:buClr>
                <a:schemeClr val="tx1">
                  <a:lumMod val="50000"/>
                  <a:lumOff val="50000"/>
                </a:schemeClr>
              </a:buClr>
            </a:pPr>
            <a:r>
              <a:rPr lang="en-US" sz="2800" dirty="0" smtClean="0">
                <a:solidFill>
                  <a:schemeClr val="accent1">
                    <a:lumMod val="50000"/>
                  </a:schemeClr>
                </a:solidFill>
              </a:rPr>
              <a:t>These programs focus on the safety of the mother and children as the first priority</a:t>
            </a:r>
          </a:p>
          <a:p>
            <a:pPr>
              <a:lnSpc>
                <a:spcPts val="2600"/>
              </a:lnSpc>
              <a:buClr>
                <a:schemeClr val="tx1">
                  <a:lumMod val="50000"/>
                  <a:lumOff val="50000"/>
                </a:schemeClr>
              </a:buClr>
              <a:buNone/>
            </a:pPr>
            <a:endParaRPr lang="en-US" sz="2800" dirty="0" smtClean="0">
              <a:solidFill>
                <a:schemeClr val="accent1">
                  <a:lumMod val="50000"/>
                </a:schemeClr>
              </a:solidFill>
            </a:endParaRPr>
          </a:p>
          <a:p>
            <a:pPr>
              <a:lnSpc>
                <a:spcPts val="2600"/>
              </a:lnSpc>
              <a:buClr>
                <a:schemeClr val="tx1">
                  <a:lumMod val="50000"/>
                  <a:lumOff val="50000"/>
                </a:schemeClr>
              </a:buClr>
              <a:buFont typeface="Lucida Grande"/>
              <a:buChar char="&gt;"/>
            </a:pPr>
            <a:endParaRPr lang="en-US" sz="2800" dirty="0">
              <a:solidFill>
                <a:schemeClr val="accent1">
                  <a:lumMod val="50000"/>
                </a:schemeClr>
              </a:solidFill>
            </a:endParaRPr>
          </a:p>
        </p:txBody>
      </p:sp>
      <p:pic>
        <p:nvPicPr>
          <p:cNvPr id="7" name="Picture 6" descr="repl.9.jpg"/>
          <p:cNvPicPr>
            <a:picLocks noChangeAspect="1"/>
          </p:cNvPicPr>
          <p:nvPr/>
        </p:nvPicPr>
        <p:blipFill>
          <a:blip r:embed="rId3" cstate="print"/>
          <a:stretch>
            <a:fillRect/>
          </a:stretch>
        </p:blipFill>
        <p:spPr>
          <a:xfrm>
            <a:off x="762000" y="3129280"/>
            <a:ext cx="4572000" cy="304292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304800"/>
            <a:ext cx="2133600" cy="1143000"/>
          </a:xfrm>
        </p:spPr>
        <p:txBody>
          <a:bodyPr>
            <a:noAutofit/>
          </a:bodyPr>
          <a:lstStyle/>
          <a:p>
            <a:pPr algn="l">
              <a:lnSpc>
                <a:spcPts val="2400"/>
              </a:lnSpc>
            </a:pPr>
            <a:r>
              <a:rPr lang="en-US" sz="2800" dirty="0" smtClean="0">
                <a:solidFill>
                  <a:schemeClr val="bg1">
                    <a:lumMod val="95000"/>
                  </a:schemeClr>
                </a:solidFill>
              </a:rPr>
              <a:t>Resource</a:t>
            </a:r>
            <a:br>
              <a:rPr lang="en-US" sz="2800" dirty="0" smtClean="0">
                <a:solidFill>
                  <a:schemeClr val="bg1">
                    <a:lumMod val="95000"/>
                  </a:schemeClr>
                </a:solidFill>
              </a:rPr>
            </a:br>
            <a:endParaRPr lang="en-US" sz="2600" dirty="0" smtClean="0">
              <a:solidFill>
                <a:schemeClr val="bg1">
                  <a:lumMod val="95000"/>
                </a:schemeClr>
              </a:solidFill>
            </a:endParaRPr>
          </a:p>
        </p:txBody>
      </p:sp>
      <p:sp>
        <p:nvSpPr>
          <p:cNvPr id="5" name="Content Placeholder 2"/>
          <p:cNvSpPr>
            <a:spLocks noGrp="1"/>
          </p:cNvSpPr>
          <p:nvPr>
            <p:ph idx="1"/>
          </p:nvPr>
        </p:nvSpPr>
        <p:spPr>
          <a:xfrm>
            <a:off x="2819400" y="1371600"/>
            <a:ext cx="5867400" cy="4267200"/>
          </a:xfrm>
        </p:spPr>
        <p:txBody>
          <a:bodyPr>
            <a:noAutofit/>
          </a:bodyPr>
          <a:lstStyle/>
          <a:p>
            <a:pPr>
              <a:lnSpc>
                <a:spcPts val="1000"/>
              </a:lnSpc>
              <a:buNone/>
            </a:pPr>
            <a:endParaRPr lang="en-US" sz="2800" dirty="0" smtClean="0">
              <a:solidFill>
                <a:schemeClr val="accent1">
                  <a:lumMod val="50000"/>
                </a:schemeClr>
              </a:solidFill>
            </a:endParaRPr>
          </a:p>
          <a:p>
            <a:pPr marL="341313" indent="-341313">
              <a:lnSpc>
                <a:spcPts val="2800"/>
              </a:lnSpc>
              <a:spcAft>
                <a:spcPts val="0"/>
              </a:spcAft>
              <a:buClr>
                <a:schemeClr val="tx1">
                  <a:lumMod val="50000"/>
                  <a:lumOff val="50000"/>
                </a:schemeClr>
              </a:buClr>
            </a:pPr>
            <a:r>
              <a:rPr lang="en-US" sz="2800" dirty="0" smtClean="0">
                <a:solidFill>
                  <a:schemeClr val="accent1">
                    <a:lumMod val="50000"/>
                  </a:schemeClr>
                </a:solidFill>
              </a:rPr>
              <a:t>15-minute DVD features stories of three men who grew up with abusive fathers and how they grappled with their own choices as fathers</a:t>
            </a:r>
          </a:p>
          <a:p>
            <a:pPr marL="1146175" lvl="2" indent="-346075">
              <a:lnSpc>
                <a:spcPts val="2800"/>
              </a:lnSpc>
              <a:spcBef>
                <a:spcPts val="1872"/>
              </a:spcBef>
              <a:buClr>
                <a:schemeClr val="tx1">
                  <a:lumMod val="50000"/>
                  <a:lumOff val="50000"/>
                </a:schemeClr>
              </a:buClr>
            </a:pPr>
            <a:r>
              <a:rPr lang="en-US" sz="2800" dirty="0" smtClean="0">
                <a:solidFill>
                  <a:schemeClr val="accent1">
                    <a:lumMod val="50000"/>
                  </a:schemeClr>
                </a:solidFill>
              </a:rPr>
              <a:t>Includes discussion questions for general audiences and questions to ask when working with men who batter</a:t>
            </a:r>
          </a:p>
          <a:p>
            <a:pPr marL="0" indent="0">
              <a:lnSpc>
                <a:spcPct val="100000"/>
              </a:lnSpc>
              <a:spcAft>
                <a:spcPts val="0"/>
              </a:spcAft>
              <a:buNone/>
            </a:pPr>
            <a:endParaRPr lang="en-US" sz="2000" dirty="0" smtClean="0"/>
          </a:p>
          <a:p>
            <a:pPr marL="0" indent="0">
              <a:lnSpc>
                <a:spcPct val="100000"/>
              </a:lnSpc>
              <a:spcAft>
                <a:spcPts val="0"/>
              </a:spcAft>
            </a:pPr>
            <a:endParaRPr lang="en-US" sz="2000" dirty="0" smtClean="0"/>
          </a:p>
          <a:p>
            <a:pPr>
              <a:lnSpc>
                <a:spcPts val="2800"/>
              </a:lnSpc>
              <a:buClr>
                <a:schemeClr val="tx1">
                  <a:lumMod val="50000"/>
                  <a:lumOff val="50000"/>
                </a:schemeClr>
              </a:buClr>
              <a:buNone/>
            </a:pPr>
            <a:endParaRPr lang="en-US" sz="2800" dirty="0" smtClean="0">
              <a:solidFill>
                <a:schemeClr val="accent1">
                  <a:lumMod val="50000"/>
                </a:schemeClr>
              </a:solidFill>
            </a:endParaRPr>
          </a:p>
          <a:p>
            <a:pPr>
              <a:lnSpc>
                <a:spcPts val="2800"/>
              </a:lnSpc>
              <a:buClr>
                <a:schemeClr val="tx1">
                  <a:lumMod val="50000"/>
                  <a:lumOff val="50000"/>
                </a:schemeClr>
              </a:buClr>
              <a:buFont typeface="Lucida Grande"/>
              <a:buChar char="&gt;"/>
            </a:pPr>
            <a:endParaRPr lang="en-US" sz="2800" dirty="0">
              <a:solidFill>
                <a:schemeClr val="accent1">
                  <a:lumMod val="50000"/>
                </a:schemeClr>
              </a:solidFill>
            </a:endParaRPr>
          </a:p>
        </p:txBody>
      </p:sp>
      <p:pic>
        <p:nvPicPr>
          <p:cNvPr id="6" name="Picture 5" descr="FAV-CDcoverLoRes.jpg"/>
          <p:cNvPicPr>
            <a:picLocks noChangeAspect="1"/>
          </p:cNvPicPr>
          <p:nvPr/>
        </p:nvPicPr>
        <p:blipFill>
          <a:blip r:embed="rId3" cstate="print"/>
          <a:stretch>
            <a:fillRect/>
          </a:stretch>
        </p:blipFill>
        <p:spPr>
          <a:xfrm>
            <a:off x="457200" y="3581400"/>
            <a:ext cx="2819400" cy="2811180"/>
          </a:xfrm>
          <a:prstGeom prst="rect">
            <a:avLst/>
          </a:prstGeom>
          <a:solidFill>
            <a:srgbClr val="FFFFFF">
              <a:shade val="85000"/>
            </a:srgbClr>
          </a:solidFill>
          <a:ln w="88900" cap="sq">
            <a:solidFill>
              <a:srgbClr val="FFFFFF"/>
            </a:solidFill>
            <a:miter lim="800000"/>
          </a:ln>
          <a:effectLst>
            <a:outerShdw blurRad="114300" dist="145034" dir="2700000" algn="tl" rotWithShape="0">
              <a:srgbClr val="000000">
                <a:alpha val="32000"/>
              </a:srgbClr>
            </a:outerShdw>
          </a:effectLst>
          <a:scene3d>
            <a:camera prst="orthographicFront"/>
            <a:lightRig rig="twoPt" dir="t">
              <a:rot lat="0" lon="0" rev="7200000"/>
            </a:lightRig>
          </a:scene3d>
          <a:sp3d>
            <a:bevelT w="25400" h="19050"/>
            <a:contourClr>
              <a:srgbClr val="FFFFFF"/>
            </a:contourClr>
          </a:sp3d>
        </p:spPr>
      </p:pic>
      <p:sp>
        <p:nvSpPr>
          <p:cNvPr id="7" name="Title 1"/>
          <p:cNvSpPr txBox="1">
            <a:spLocks/>
          </p:cNvSpPr>
          <p:nvPr/>
        </p:nvSpPr>
        <p:spPr>
          <a:xfrm>
            <a:off x="2819400" y="152400"/>
            <a:ext cx="5744300" cy="14478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29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FF842B"/>
                </a:solidFill>
                <a:effectLst/>
                <a:uLnTx/>
                <a:uFillTx/>
                <a:latin typeface="Arial Black"/>
                <a:ea typeface="+mj-ea"/>
                <a:cs typeface="Arial Black"/>
              </a:rPr>
              <a:t>Something My Father Would Do:</a:t>
            </a:r>
            <a:r>
              <a:rPr lang="en-US" sz="2800" dirty="0" smtClean="0">
                <a:solidFill>
                  <a:srgbClr val="FF842B"/>
                </a:solidFill>
                <a:latin typeface="Arial Black"/>
                <a:ea typeface="+mj-ea"/>
                <a:cs typeface="Arial Black"/>
              </a:rPr>
              <a:t> </a:t>
            </a:r>
            <a:r>
              <a:rPr kumimoji="0" lang="en-US" sz="2800" b="0" i="0" u="none" strike="noStrike" kern="1200" cap="none" spc="0" normalizeH="0" baseline="0" noProof="0" dirty="0" smtClean="0">
                <a:ln>
                  <a:noFill/>
                </a:ln>
                <a:solidFill>
                  <a:srgbClr val="FF842B"/>
                </a:solidFill>
                <a:effectLst/>
                <a:uLnTx/>
                <a:uFillTx/>
                <a:latin typeface="Arial Black"/>
                <a:ea typeface="+mj-ea"/>
                <a:cs typeface="Arial Black"/>
              </a:rPr>
              <a:t>Overcoming Legacies of Family Violence</a:t>
            </a:r>
            <a:endParaRPr kumimoji="0" lang="en-US" sz="2600" b="0" i="0" u="none" strike="noStrike" kern="1200" cap="none" spc="0" normalizeH="0" baseline="0" noProof="0" dirty="0" smtClean="0">
              <a:ln>
                <a:noFill/>
              </a:ln>
              <a:solidFill>
                <a:srgbClr val="FF842B"/>
              </a:solidFill>
              <a:effectLst/>
              <a:uLnTx/>
              <a:uFillTx/>
              <a:latin typeface="Arial Black"/>
              <a:ea typeface="+mj-ea"/>
              <a:cs typeface="Arial Black"/>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118background.jpg"/>
          <p:cNvPicPr>
            <a:picLocks noChangeAspect="1"/>
          </p:cNvPicPr>
          <p:nvPr/>
        </p:nvPicPr>
        <p:blipFill>
          <a:blip r:embed="rId3" cstate="print"/>
          <a:stretch>
            <a:fillRect/>
          </a:stretch>
        </p:blipFill>
        <p:spPr>
          <a:xfrm>
            <a:off x="-50150" y="0"/>
            <a:ext cx="9194150" cy="6858000"/>
          </a:xfrm>
          <a:prstGeom prst="rect">
            <a:avLst/>
          </a:prstGeom>
        </p:spPr>
      </p:pic>
      <p:sp>
        <p:nvSpPr>
          <p:cNvPr id="6" name="Rectangle 5"/>
          <p:cNvSpPr/>
          <p:nvPr/>
        </p:nvSpPr>
        <p:spPr>
          <a:xfrm>
            <a:off x="5176719" y="228600"/>
            <a:ext cx="3891081" cy="3416320"/>
          </a:xfrm>
          <a:prstGeom prst="rect">
            <a:avLst/>
          </a:prstGeom>
        </p:spPr>
        <p:txBody>
          <a:bodyPr wrap="square">
            <a:spAutoFit/>
          </a:bodyPr>
          <a:lstStyle/>
          <a:p>
            <a:pPr lvl="0">
              <a:spcBef>
                <a:spcPct val="0"/>
              </a:spcBef>
              <a:defRPr/>
            </a:pPr>
            <a:r>
              <a:rPr lang="en-US" sz="3600" dirty="0" smtClean="0">
                <a:solidFill>
                  <a:schemeClr val="bg1"/>
                </a:solidFill>
                <a:effectLst>
                  <a:outerShdw blurRad="50800" dist="38100" dir="2700000" algn="tl" rotWithShape="0">
                    <a:srgbClr val="000000">
                      <a:alpha val="43000"/>
                    </a:srgbClr>
                  </a:outerShdw>
                </a:effectLst>
              </a:rPr>
              <a:t>Preparing Your Program </a:t>
            </a:r>
          </a:p>
          <a:p>
            <a:pPr lvl="0">
              <a:spcBef>
                <a:spcPct val="0"/>
              </a:spcBef>
              <a:defRPr/>
            </a:pPr>
            <a:r>
              <a:rPr lang="en-US" sz="3600" dirty="0" smtClean="0">
                <a:solidFill>
                  <a:srgbClr val="FF8000"/>
                </a:solidFill>
                <a:effectLst>
                  <a:outerShdw blurRad="50800" dist="38100" dir="2700000" algn="tl" rotWithShape="0">
                    <a:srgbClr val="000000">
                      <a:alpha val="43000"/>
                    </a:srgbClr>
                  </a:outerShdw>
                </a:effectLst>
              </a:rPr>
              <a:t>and Supporting Staff Exposed to Violence and Trauma</a:t>
            </a:r>
          </a:p>
        </p:txBody>
      </p:sp>
      <p:sp>
        <p:nvSpPr>
          <p:cNvPr id="5" name="Title 1"/>
          <p:cNvSpPr txBox="1">
            <a:spLocks/>
          </p:cNvSpPr>
          <p:nvPr/>
        </p:nvSpPr>
        <p:spPr>
          <a:xfrm>
            <a:off x="762000" y="6203172"/>
            <a:ext cx="5943600" cy="571500"/>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Arial Black"/>
              <a:ea typeface="+mj-ea"/>
              <a:cs typeface="+mj-cs"/>
            </a:endParaRPr>
          </a:p>
        </p:txBody>
      </p:sp>
    </p:spTree>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81000"/>
            <a:ext cx="2133600" cy="1143000"/>
          </a:xfrm>
        </p:spPr>
        <p:txBody>
          <a:bodyPr>
            <a:noAutofit/>
          </a:bodyPr>
          <a:lstStyle/>
          <a:p>
            <a:pPr algn="l">
              <a:lnSpc>
                <a:spcPts val="2600"/>
              </a:lnSpc>
            </a:pPr>
            <a:r>
              <a:rPr lang="en-US" sz="2800" dirty="0" smtClean="0">
                <a:solidFill>
                  <a:schemeClr val="bg1">
                    <a:lumMod val="95000"/>
                  </a:schemeClr>
                </a:solidFill>
              </a:rPr>
              <a:t>Learning Objectives</a:t>
            </a:r>
            <a:endParaRPr lang="en-US" sz="2600" dirty="0" smtClean="0">
              <a:solidFill>
                <a:schemeClr val="bg1">
                  <a:lumMod val="95000"/>
                </a:schemeClr>
              </a:solidFill>
            </a:endParaRPr>
          </a:p>
        </p:txBody>
      </p:sp>
      <p:sp>
        <p:nvSpPr>
          <p:cNvPr id="5" name="Content Placeholder 2"/>
          <p:cNvSpPr>
            <a:spLocks noGrp="1"/>
          </p:cNvSpPr>
          <p:nvPr>
            <p:ph idx="1"/>
          </p:nvPr>
        </p:nvSpPr>
        <p:spPr>
          <a:xfrm>
            <a:off x="2971800" y="914400"/>
            <a:ext cx="5715000" cy="2590800"/>
          </a:xfrm>
        </p:spPr>
        <p:txBody>
          <a:bodyPr>
            <a:noAutofit/>
          </a:bodyPr>
          <a:lstStyle/>
          <a:p>
            <a:pPr marL="455613" indent="-455613">
              <a:lnSpc>
                <a:spcPts val="2400"/>
              </a:lnSpc>
              <a:buClr>
                <a:schemeClr val="tx1">
                  <a:lumMod val="50000"/>
                  <a:lumOff val="50000"/>
                </a:schemeClr>
              </a:buClr>
              <a:buNone/>
            </a:pPr>
            <a:r>
              <a:rPr lang="en-US" dirty="0" smtClean="0">
                <a:solidFill>
                  <a:schemeClr val="tx1">
                    <a:lumMod val="50000"/>
                    <a:lumOff val="50000"/>
                  </a:schemeClr>
                </a:solidFill>
                <a:latin typeface="Arial Black"/>
                <a:cs typeface="Arial Black"/>
              </a:rPr>
              <a:t>1	</a:t>
            </a:r>
            <a:r>
              <a:rPr lang="en-US" sz="2400" dirty="0" smtClean="0">
                <a:solidFill>
                  <a:schemeClr val="accent1">
                    <a:lumMod val="50000"/>
                  </a:schemeClr>
                </a:solidFill>
                <a:cs typeface="Arial Black"/>
              </a:rPr>
              <a:t>Name two strategies to enhance personal safety for home visitors who are working with families experiencing domestic violence.</a:t>
            </a:r>
          </a:p>
          <a:p>
            <a:pPr marL="455613" indent="-455613">
              <a:lnSpc>
                <a:spcPts val="2400"/>
              </a:lnSpc>
              <a:buClr>
                <a:schemeClr val="tx1">
                  <a:lumMod val="50000"/>
                  <a:lumOff val="50000"/>
                </a:schemeClr>
              </a:buClr>
              <a:buNone/>
            </a:pPr>
            <a:endParaRPr lang="en-US" sz="2400" dirty="0" smtClean="0">
              <a:solidFill>
                <a:schemeClr val="accent1">
                  <a:lumMod val="50000"/>
                </a:schemeClr>
              </a:solidFill>
              <a:cs typeface="Arial Black"/>
            </a:endParaRPr>
          </a:p>
          <a:p>
            <a:pPr marL="455613" indent="-455613">
              <a:lnSpc>
                <a:spcPts val="2400"/>
              </a:lnSpc>
              <a:buClr>
                <a:schemeClr val="tx1">
                  <a:lumMod val="50000"/>
                  <a:lumOff val="50000"/>
                </a:schemeClr>
              </a:buClr>
              <a:buNone/>
            </a:pPr>
            <a:r>
              <a:rPr lang="en-US" dirty="0" smtClean="0">
                <a:solidFill>
                  <a:schemeClr val="tx1">
                    <a:lumMod val="50000"/>
                    <a:lumOff val="50000"/>
                  </a:schemeClr>
                </a:solidFill>
                <a:latin typeface="Arial Black"/>
                <a:cs typeface="Arial Black"/>
              </a:rPr>
              <a:t>2</a:t>
            </a:r>
            <a:r>
              <a:rPr lang="en-US" sz="2400" dirty="0" smtClean="0">
                <a:solidFill>
                  <a:schemeClr val="accent1">
                    <a:lumMod val="50000"/>
                  </a:schemeClr>
                </a:solidFill>
                <a:cs typeface="Arial Black"/>
              </a:rPr>
              <a:t>	Name two common reactions when caring for survivors of trauma.</a:t>
            </a:r>
          </a:p>
          <a:p>
            <a:pPr marL="514350" indent="-514350">
              <a:lnSpc>
                <a:spcPts val="2600"/>
              </a:lnSpc>
              <a:buClr>
                <a:schemeClr val="tx1">
                  <a:lumMod val="50000"/>
                  <a:lumOff val="50000"/>
                </a:schemeClr>
              </a:buClr>
              <a:buNone/>
            </a:pPr>
            <a:endParaRPr lang="en-US" sz="2800" dirty="0" smtClean="0">
              <a:solidFill>
                <a:srgbClr val="FF842B"/>
              </a:solidFill>
              <a:cs typeface="Arial Black"/>
            </a:endParaRPr>
          </a:p>
          <a:p>
            <a:pPr>
              <a:lnSpc>
                <a:spcPts val="2600"/>
              </a:lnSpc>
              <a:buClr>
                <a:schemeClr val="tx1">
                  <a:lumMod val="50000"/>
                  <a:lumOff val="50000"/>
                </a:schemeClr>
              </a:buClr>
              <a:buNone/>
            </a:pPr>
            <a:endParaRPr lang="en-US" sz="2800" dirty="0" smtClean="0">
              <a:solidFill>
                <a:srgbClr val="FF842B"/>
              </a:solidFill>
              <a:latin typeface="Arial Black"/>
              <a:cs typeface="Arial Black"/>
            </a:endParaRPr>
          </a:p>
        </p:txBody>
      </p:sp>
      <p:pic>
        <p:nvPicPr>
          <p:cNvPr id="6" name="Picture 5" descr="pencil.png"/>
          <p:cNvPicPr>
            <a:picLocks noChangeAspect="1"/>
          </p:cNvPicPr>
          <p:nvPr/>
        </p:nvPicPr>
        <p:blipFill>
          <a:blip r:embed="rId3" cstate="print"/>
          <a:stretch>
            <a:fillRect/>
          </a:stretch>
        </p:blipFill>
        <p:spPr>
          <a:xfrm>
            <a:off x="0" y="2438400"/>
            <a:ext cx="5056405" cy="4038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04800" y="457200"/>
            <a:ext cx="2133600" cy="1143000"/>
          </a:xfrm>
        </p:spPr>
        <p:txBody>
          <a:bodyPr>
            <a:noAutofit/>
          </a:bodyPr>
          <a:lstStyle/>
          <a:p>
            <a:pPr algn="l">
              <a:lnSpc>
                <a:spcPts val="2600"/>
              </a:lnSpc>
            </a:pPr>
            <a:r>
              <a:rPr lang="en-US" sz="2800" dirty="0" smtClean="0">
                <a:solidFill>
                  <a:schemeClr val="bg1"/>
                </a:solidFill>
              </a:rPr>
              <a:t>Personal Safety Strategies  for Home Visitors</a:t>
            </a:r>
            <a:endParaRPr lang="en-US" sz="2600" dirty="0" smtClean="0">
              <a:solidFill>
                <a:schemeClr val="bg1"/>
              </a:solidFill>
            </a:endParaRPr>
          </a:p>
        </p:txBody>
      </p:sp>
      <p:sp>
        <p:nvSpPr>
          <p:cNvPr id="7" name="Content Placeholder 2"/>
          <p:cNvSpPr>
            <a:spLocks noGrp="1"/>
          </p:cNvSpPr>
          <p:nvPr>
            <p:ph idx="1"/>
          </p:nvPr>
        </p:nvSpPr>
        <p:spPr>
          <a:xfrm>
            <a:off x="2819400" y="122237"/>
            <a:ext cx="5867400" cy="5821363"/>
          </a:xfrm>
        </p:spPr>
        <p:txBody>
          <a:bodyPr>
            <a:noAutofit/>
          </a:bodyPr>
          <a:lstStyle/>
          <a:p>
            <a:pPr marL="341313" indent="-341313">
              <a:lnSpc>
                <a:spcPts val="2400"/>
              </a:lnSpc>
              <a:spcAft>
                <a:spcPts val="600"/>
              </a:spcAft>
              <a:buClr>
                <a:schemeClr val="tx1">
                  <a:lumMod val="50000"/>
                  <a:lumOff val="50000"/>
                </a:schemeClr>
              </a:buClr>
            </a:pPr>
            <a:r>
              <a:rPr lang="en-US" sz="2600" dirty="0" smtClean="0">
                <a:solidFill>
                  <a:schemeClr val="accent1">
                    <a:lumMod val="50000"/>
                  </a:schemeClr>
                </a:solidFill>
              </a:rPr>
              <a:t>Meet with the client at the office if the situation does not feel safe</a:t>
            </a:r>
          </a:p>
          <a:p>
            <a:pPr marL="341313" indent="-341313">
              <a:lnSpc>
                <a:spcPts val="2400"/>
              </a:lnSpc>
              <a:spcAft>
                <a:spcPts val="600"/>
              </a:spcAft>
              <a:buClr>
                <a:schemeClr val="tx1">
                  <a:lumMod val="50000"/>
                  <a:lumOff val="50000"/>
                </a:schemeClr>
              </a:buClr>
            </a:pPr>
            <a:r>
              <a:rPr lang="en-US" sz="2600" dirty="0" smtClean="0">
                <a:solidFill>
                  <a:schemeClr val="accent1">
                    <a:lumMod val="50000"/>
                  </a:schemeClr>
                </a:solidFill>
              </a:rPr>
              <a:t>Establish check-in times with the home office</a:t>
            </a:r>
          </a:p>
          <a:p>
            <a:pPr marL="341313" indent="-341313">
              <a:lnSpc>
                <a:spcPts val="2400"/>
              </a:lnSpc>
              <a:spcAft>
                <a:spcPts val="600"/>
              </a:spcAft>
              <a:buClr>
                <a:schemeClr val="tx1">
                  <a:lumMod val="50000"/>
                  <a:lumOff val="50000"/>
                </a:schemeClr>
              </a:buClr>
            </a:pPr>
            <a:r>
              <a:rPr lang="en-US" sz="2600" dirty="0" smtClean="0">
                <a:solidFill>
                  <a:schemeClr val="accent1">
                    <a:lumMod val="50000"/>
                  </a:schemeClr>
                </a:solidFill>
              </a:rPr>
              <a:t>Park with the front of your vehicle pointed towards exit</a:t>
            </a:r>
          </a:p>
          <a:p>
            <a:pPr marL="341313" indent="-341313">
              <a:lnSpc>
                <a:spcPts val="2400"/>
              </a:lnSpc>
              <a:spcAft>
                <a:spcPts val="600"/>
              </a:spcAft>
              <a:buClr>
                <a:schemeClr val="tx1">
                  <a:lumMod val="50000"/>
                  <a:lumOff val="50000"/>
                </a:schemeClr>
              </a:buClr>
            </a:pPr>
            <a:r>
              <a:rPr lang="en-US" sz="2600" dirty="0" smtClean="0">
                <a:solidFill>
                  <a:schemeClr val="accent1">
                    <a:lumMod val="50000"/>
                  </a:schemeClr>
                </a:solidFill>
              </a:rPr>
              <a:t>Observe and listen before entering a household</a:t>
            </a:r>
          </a:p>
          <a:p>
            <a:pPr marL="341313" indent="-341313">
              <a:lnSpc>
                <a:spcPts val="2400"/>
              </a:lnSpc>
              <a:spcAft>
                <a:spcPts val="600"/>
              </a:spcAft>
              <a:buClr>
                <a:schemeClr val="tx1">
                  <a:lumMod val="50000"/>
                  <a:lumOff val="50000"/>
                </a:schemeClr>
              </a:buClr>
            </a:pPr>
            <a:r>
              <a:rPr lang="en-US" sz="2600" dirty="0" smtClean="0">
                <a:solidFill>
                  <a:schemeClr val="accent1">
                    <a:lumMod val="50000"/>
                  </a:schemeClr>
                </a:solidFill>
              </a:rPr>
              <a:t>Do not enter the household until you see the client at the door</a:t>
            </a:r>
          </a:p>
          <a:p>
            <a:pPr marL="341313" indent="-341313">
              <a:lnSpc>
                <a:spcPts val="2400"/>
              </a:lnSpc>
              <a:spcAft>
                <a:spcPts val="600"/>
              </a:spcAft>
              <a:buClr>
                <a:schemeClr val="tx1">
                  <a:lumMod val="50000"/>
                  <a:lumOff val="50000"/>
                </a:schemeClr>
              </a:buClr>
            </a:pPr>
            <a:r>
              <a:rPr lang="en-US" sz="2600" dirty="0" smtClean="0">
                <a:solidFill>
                  <a:schemeClr val="accent1">
                    <a:lumMod val="50000"/>
                  </a:schemeClr>
                </a:solidFill>
              </a:rPr>
              <a:t>Position yourself near the door/exit in the household</a:t>
            </a:r>
          </a:p>
          <a:p>
            <a:pPr marL="341313" indent="-341313">
              <a:lnSpc>
                <a:spcPts val="2400"/>
              </a:lnSpc>
              <a:spcAft>
                <a:spcPts val="600"/>
              </a:spcAft>
              <a:buClr>
                <a:schemeClr val="tx1">
                  <a:lumMod val="50000"/>
                  <a:lumOff val="50000"/>
                </a:schemeClr>
              </a:buClr>
            </a:pPr>
            <a:r>
              <a:rPr lang="en-US" sz="2600" dirty="0" smtClean="0">
                <a:solidFill>
                  <a:schemeClr val="accent1">
                    <a:lumMod val="50000"/>
                  </a:schemeClr>
                </a:solidFill>
              </a:rPr>
              <a:t>Have emergency numbers programmed into your cell phone and                            set on auto-dial</a:t>
            </a:r>
          </a:p>
        </p:txBody>
      </p:sp>
      <p:sp>
        <p:nvSpPr>
          <p:cNvPr id="5" name="Slide Number Placeholder 5"/>
          <p:cNvSpPr>
            <a:spLocks noGrp="1"/>
          </p:cNvSpPr>
          <p:nvPr>
            <p:ph type="sldNum" sz="quarter" idx="12"/>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128</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457200"/>
            <a:ext cx="2133600" cy="1143000"/>
          </a:xfrm>
        </p:spPr>
        <p:txBody>
          <a:bodyPr>
            <a:noAutofit/>
          </a:bodyPr>
          <a:lstStyle/>
          <a:p>
            <a:pPr algn="l">
              <a:lnSpc>
                <a:spcPts val="2600"/>
              </a:lnSpc>
            </a:pPr>
            <a:r>
              <a:rPr lang="en-US" sz="2800" dirty="0" smtClean="0">
                <a:solidFill>
                  <a:schemeClr val="bg1">
                    <a:lumMod val="95000"/>
                  </a:schemeClr>
                </a:solidFill>
              </a:rPr>
              <a:t>Secondary Traumatic Stress</a:t>
            </a:r>
            <a:endParaRPr lang="en-US" sz="2600" dirty="0" smtClean="0">
              <a:solidFill>
                <a:schemeClr val="bg1">
                  <a:lumMod val="95000"/>
                </a:schemeClr>
              </a:solidFill>
            </a:endParaRPr>
          </a:p>
        </p:txBody>
      </p:sp>
      <p:sp>
        <p:nvSpPr>
          <p:cNvPr id="5" name="Content Placeholder 2"/>
          <p:cNvSpPr>
            <a:spLocks noGrp="1"/>
          </p:cNvSpPr>
          <p:nvPr>
            <p:ph idx="1"/>
          </p:nvPr>
        </p:nvSpPr>
        <p:spPr>
          <a:xfrm>
            <a:off x="2895600" y="960437"/>
            <a:ext cx="5867400" cy="4449763"/>
          </a:xfrm>
        </p:spPr>
        <p:txBody>
          <a:bodyPr>
            <a:noAutofit/>
          </a:bodyPr>
          <a:lstStyle/>
          <a:p>
            <a:pPr indent="-1588">
              <a:buClr>
                <a:schemeClr val="tx1">
                  <a:lumMod val="50000"/>
                  <a:lumOff val="50000"/>
                </a:schemeClr>
              </a:buClr>
              <a:buNone/>
            </a:pPr>
            <a:r>
              <a:rPr lang="en-US" sz="2800" dirty="0" smtClean="0">
                <a:solidFill>
                  <a:schemeClr val="accent1">
                    <a:lumMod val="50000"/>
                  </a:schemeClr>
                </a:solidFill>
              </a:rPr>
              <a:t>Secondary traumatic stress, also referred to as vicarious trauma, burnout, and compassion fatigue, describes how caring for trauma survivors can have a negative impact on service providers.</a:t>
            </a:r>
          </a:p>
          <a:p>
            <a:pPr indent="-1588">
              <a:buClr>
                <a:schemeClr val="tx1">
                  <a:lumMod val="50000"/>
                  <a:lumOff val="50000"/>
                </a:schemeClr>
              </a:buClr>
              <a:buNone/>
            </a:pPr>
            <a:endParaRPr lang="en-US" sz="2800" dirty="0" smtClean="0">
              <a:solidFill>
                <a:schemeClr val="accent1">
                  <a:lumMod val="50000"/>
                </a:schemeClr>
              </a:solidFill>
            </a:endParaRPr>
          </a:p>
          <a:p>
            <a:pPr marL="2005013" indent="-1436688">
              <a:buClr>
                <a:schemeClr val="tx1">
                  <a:lumMod val="50000"/>
                  <a:lumOff val="50000"/>
                </a:schemeClr>
              </a:buClr>
              <a:buNone/>
            </a:pPr>
            <a:r>
              <a:rPr lang="en-US" sz="2800" dirty="0" smtClean="0">
                <a:solidFill>
                  <a:srgbClr val="FF8000"/>
                </a:solidFill>
              </a:rPr>
              <a:t>Handout: </a:t>
            </a:r>
            <a:r>
              <a:rPr lang="en-US" sz="2800" dirty="0" smtClean="0">
                <a:solidFill>
                  <a:srgbClr val="7F7F7F"/>
                </a:solidFill>
              </a:rPr>
              <a:t>Secondary Trauma Handout</a:t>
            </a:r>
            <a:endParaRPr lang="en-US" sz="2800" dirty="0">
              <a:solidFill>
                <a:srgbClr val="7F7F7F"/>
              </a:solidFill>
            </a:endParaRPr>
          </a:p>
        </p:txBody>
      </p:sp>
      <p:pic>
        <p:nvPicPr>
          <p:cNvPr id="7" name="Picture 6" descr="repl.8.jpg"/>
          <p:cNvPicPr>
            <a:picLocks noChangeAspect="1"/>
          </p:cNvPicPr>
          <p:nvPr/>
        </p:nvPicPr>
        <p:blipFill>
          <a:blip r:embed="rId2" cstate="print"/>
          <a:stretch>
            <a:fillRect/>
          </a:stretch>
        </p:blipFill>
        <p:spPr>
          <a:xfrm>
            <a:off x="457200" y="2743200"/>
            <a:ext cx="2734056" cy="36576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T-13background.jpg"/>
          <p:cNvPicPr>
            <a:picLocks noChangeAspect="1"/>
          </p:cNvPicPr>
          <p:nvPr/>
        </p:nvPicPr>
        <p:blipFill>
          <a:blip r:embed="rId3" cstate="print"/>
          <a:stretch>
            <a:fillRect/>
          </a:stretch>
        </p:blipFill>
        <p:spPr>
          <a:xfrm>
            <a:off x="0" y="0"/>
            <a:ext cx="9194150" cy="6858000"/>
          </a:xfrm>
          <a:prstGeom prst="rect">
            <a:avLst/>
          </a:prstGeom>
        </p:spPr>
      </p:pic>
      <p:sp>
        <p:nvSpPr>
          <p:cNvPr id="6" name="Rectangle 5"/>
          <p:cNvSpPr/>
          <p:nvPr/>
        </p:nvSpPr>
        <p:spPr>
          <a:xfrm>
            <a:off x="5562600" y="627489"/>
            <a:ext cx="3786012" cy="3416320"/>
          </a:xfrm>
          <a:prstGeom prst="rect">
            <a:avLst/>
          </a:prstGeom>
        </p:spPr>
        <p:txBody>
          <a:bodyPr wrap="square">
            <a:spAutoFit/>
          </a:bodyPr>
          <a:lstStyle/>
          <a:p>
            <a:r>
              <a:rPr lang="en-US" sz="3600" dirty="0" smtClean="0">
                <a:solidFill>
                  <a:schemeClr val="bg1">
                    <a:lumMod val="95000"/>
                  </a:schemeClr>
                </a:solidFill>
                <a:effectLst>
                  <a:outerShdw blurRad="50800" dist="38100" dir="2700000" algn="tl" rotWithShape="0">
                    <a:srgbClr val="000000">
                      <a:alpha val="43000"/>
                    </a:srgbClr>
                  </a:outerShdw>
                </a:effectLst>
              </a:rPr>
              <a:t>Overview </a:t>
            </a:r>
          </a:p>
          <a:p>
            <a:r>
              <a:rPr lang="en-US" sz="3600" dirty="0" smtClean="0">
                <a:solidFill>
                  <a:schemeClr val="bg1">
                    <a:lumMod val="95000"/>
                  </a:schemeClr>
                </a:solidFill>
                <a:effectLst>
                  <a:outerShdw blurRad="50800" dist="38100" dir="2700000" algn="tl" rotWithShape="0">
                    <a:srgbClr val="000000">
                      <a:alpha val="43000"/>
                    </a:srgbClr>
                  </a:outerShdw>
                </a:effectLst>
              </a:rPr>
              <a:t>Of Domestic </a:t>
            </a:r>
          </a:p>
          <a:p>
            <a:r>
              <a:rPr lang="en-US" sz="3600" dirty="0" smtClean="0">
                <a:solidFill>
                  <a:schemeClr val="bg1">
                    <a:lumMod val="95000"/>
                  </a:schemeClr>
                </a:solidFill>
                <a:effectLst>
                  <a:outerShdw blurRad="50800" dist="38100" dir="2700000" algn="tl" rotWithShape="0">
                    <a:srgbClr val="000000">
                      <a:alpha val="43000"/>
                    </a:srgbClr>
                  </a:outerShdw>
                </a:effectLst>
              </a:rPr>
              <a:t>Violence: </a:t>
            </a:r>
          </a:p>
          <a:p>
            <a:r>
              <a:rPr lang="en-US" sz="3600" dirty="0" smtClean="0">
                <a:solidFill>
                  <a:srgbClr val="FF842B"/>
                </a:solidFill>
                <a:effectLst>
                  <a:outerShdw blurRad="50800" dist="38100" dir="2700000" algn="tl" rotWithShape="0">
                    <a:srgbClr val="000000">
                      <a:alpha val="43000"/>
                    </a:srgbClr>
                  </a:outerShdw>
                </a:effectLst>
              </a:rPr>
              <a:t>Definitions </a:t>
            </a:r>
          </a:p>
          <a:p>
            <a:r>
              <a:rPr lang="en-US" sz="3600" dirty="0" smtClean="0">
                <a:solidFill>
                  <a:srgbClr val="FF842B"/>
                </a:solidFill>
                <a:effectLst>
                  <a:outerShdw blurRad="50800" dist="38100" dir="2700000" algn="tl" rotWithShape="0">
                    <a:srgbClr val="000000">
                      <a:alpha val="43000"/>
                    </a:srgbClr>
                  </a:outerShdw>
                </a:effectLst>
              </a:rPr>
              <a:t>and </a:t>
            </a:r>
          </a:p>
          <a:p>
            <a:r>
              <a:rPr lang="en-US" sz="3600" dirty="0" smtClean="0">
                <a:solidFill>
                  <a:srgbClr val="FF842B"/>
                </a:solidFill>
                <a:effectLst>
                  <a:outerShdw blurRad="50800" dist="38100" dir="2700000" algn="tl" rotWithShape="0">
                    <a:srgbClr val="000000">
                      <a:alpha val="43000"/>
                    </a:srgbClr>
                  </a:outerShdw>
                </a:effectLst>
              </a:rPr>
              <a:t>Dynamics</a:t>
            </a:r>
            <a:endParaRPr lang="en-US" sz="3600" dirty="0">
              <a:solidFill>
                <a:srgbClr val="FF842B"/>
              </a:solidFill>
              <a:effectLst>
                <a:outerShdw blurRad="50800" dist="38100" dir="2700000" algn="tl" rotWithShape="0">
                  <a:srgbClr val="000000">
                    <a:alpha val="43000"/>
                  </a:srgbClr>
                </a:outerShdw>
              </a:effectLst>
            </a:endParaRPr>
          </a:p>
        </p:txBody>
      </p:sp>
      <p:sp>
        <p:nvSpPr>
          <p:cNvPr id="4" name="Title 1"/>
          <p:cNvSpPr txBox="1">
            <a:spLocks/>
          </p:cNvSpPr>
          <p:nvPr/>
        </p:nvSpPr>
        <p:spPr>
          <a:xfrm>
            <a:off x="762000" y="6203172"/>
            <a:ext cx="5943600" cy="571500"/>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Arial Black"/>
              <a:ea typeface="+mj-ea"/>
              <a:cs typeface="+mj-cs"/>
            </a:endParaRPr>
          </a:p>
        </p:txBody>
      </p:sp>
    </p:spTree>
  </p:cSld>
  <p:clrMapOvr>
    <a:masterClrMapping/>
  </p:clrMapOvr>
  <p:transition spd="slow"/>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04800"/>
            <a:ext cx="2133600" cy="1143000"/>
          </a:xfrm>
        </p:spPr>
        <p:txBody>
          <a:bodyPr>
            <a:noAutofit/>
          </a:bodyPr>
          <a:lstStyle/>
          <a:p>
            <a:pPr algn="l">
              <a:lnSpc>
                <a:spcPts val="2600"/>
              </a:lnSpc>
            </a:pPr>
            <a:r>
              <a:rPr lang="en-US" sz="2800" dirty="0" smtClean="0">
                <a:solidFill>
                  <a:schemeClr val="bg1">
                    <a:lumMod val="95000"/>
                  </a:schemeClr>
                </a:solidFill>
              </a:rPr>
              <a:t>Exposure to Violence and Secondary Traumatic Stress</a:t>
            </a:r>
            <a:endParaRPr lang="en-US" sz="2600" dirty="0" smtClean="0">
              <a:solidFill>
                <a:schemeClr val="bg1">
                  <a:lumMod val="95000"/>
                </a:schemeClr>
              </a:solidFill>
            </a:endParaRPr>
          </a:p>
        </p:txBody>
      </p:sp>
      <p:sp>
        <p:nvSpPr>
          <p:cNvPr id="5" name="Content Placeholder 2"/>
          <p:cNvSpPr>
            <a:spLocks noGrp="1"/>
          </p:cNvSpPr>
          <p:nvPr>
            <p:ph idx="1"/>
          </p:nvPr>
        </p:nvSpPr>
        <p:spPr>
          <a:xfrm>
            <a:off x="2895600" y="579437"/>
            <a:ext cx="5867400" cy="4449763"/>
          </a:xfrm>
        </p:spPr>
        <p:txBody>
          <a:bodyPr>
            <a:noAutofit/>
          </a:bodyPr>
          <a:lstStyle/>
          <a:p>
            <a:pPr marL="341313" indent="-341313">
              <a:lnSpc>
                <a:spcPts val="2800"/>
              </a:lnSpc>
              <a:buClr>
                <a:schemeClr val="tx1">
                  <a:lumMod val="50000"/>
                  <a:lumOff val="50000"/>
                </a:schemeClr>
              </a:buClr>
            </a:pPr>
            <a:r>
              <a:rPr lang="en-US" sz="2800" dirty="0" smtClean="0">
                <a:solidFill>
                  <a:schemeClr val="accent1">
                    <a:lumMod val="50000"/>
                  </a:schemeClr>
                </a:solidFill>
              </a:rPr>
              <a:t>Lifetime exposure to violence is common among home visitors</a:t>
            </a:r>
          </a:p>
          <a:p>
            <a:pPr marL="341313" indent="-341313">
              <a:lnSpc>
                <a:spcPts val="2800"/>
              </a:lnSpc>
              <a:buClr>
                <a:schemeClr val="tx1">
                  <a:lumMod val="50000"/>
                  <a:lumOff val="50000"/>
                </a:schemeClr>
              </a:buClr>
            </a:pPr>
            <a:endParaRPr lang="en-US" sz="2800" dirty="0" smtClean="0">
              <a:solidFill>
                <a:schemeClr val="accent1">
                  <a:lumMod val="50000"/>
                </a:schemeClr>
              </a:solidFill>
            </a:endParaRPr>
          </a:p>
          <a:p>
            <a:pPr marL="341313" indent="-341313">
              <a:lnSpc>
                <a:spcPts val="2800"/>
              </a:lnSpc>
              <a:buClr>
                <a:schemeClr val="tx1">
                  <a:lumMod val="50000"/>
                  <a:lumOff val="50000"/>
                </a:schemeClr>
              </a:buClr>
            </a:pPr>
            <a:r>
              <a:rPr lang="en-US" sz="2800" dirty="0" smtClean="0">
                <a:solidFill>
                  <a:schemeClr val="accent1">
                    <a:lumMod val="50000"/>
                  </a:schemeClr>
                </a:solidFill>
              </a:rPr>
              <a:t>Working with clients who are experiencing domestic violence can trigger painful memories and trauma for staff</a:t>
            </a:r>
          </a:p>
          <a:p>
            <a:pPr marL="341313" indent="-341313">
              <a:lnSpc>
                <a:spcPts val="2800"/>
              </a:lnSpc>
              <a:buClr>
                <a:schemeClr val="tx1">
                  <a:lumMod val="50000"/>
                  <a:lumOff val="50000"/>
                </a:schemeClr>
              </a:buClr>
            </a:pPr>
            <a:endParaRPr lang="en-US" sz="2800" dirty="0" smtClean="0">
              <a:solidFill>
                <a:schemeClr val="accent1">
                  <a:lumMod val="50000"/>
                </a:schemeClr>
              </a:solidFill>
            </a:endParaRPr>
          </a:p>
          <a:p>
            <a:pPr marL="341313" indent="-341313">
              <a:lnSpc>
                <a:spcPts val="2800"/>
              </a:lnSpc>
              <a:buClr>
                <a:schemeClr val="tx1">
                  <a:lumMod val="50000"/>
                  <a:lumOff val="50000"/>
                </a:schemeClr>
              </a:buClr>
            </a:pPr>
            <a:r>
              <a:rPr lang="en-US" sz="2800" dirty="0" smtClean="0">
                <a:solidFill>
                  <a:schemeClr val="accent1">
                    <a:lumMod val="50000"/>
                  </a:schemeClr>
                </a:solidFill>
              </a:rPr>
              <a:t>A personal history of exposure to violence increases the risk of experiencing secondary traumatic stress</a:t>
            </a:r>
          </a:p>
          <a:p>
            <a:pPr>
              <a:lnSpc>
                <a:spcPts val="2800"/>
              </a:lnSpc>
              <a:buClr>
                <a:schemeClr val="tx1">
                  <a:lumMod val="50000"/>
                  <a:lumOff val="50000"/>
                </a:schemeClr>
              </a:buClr>
              <a:buFont typeface="Lucida Grande"/>
              <a:buChar char="&gt;"/>
            </a:pPr>
            <a:endParaRPr lang="en-US" sz="2800" dirty="0">
              <a:solidFill>
                <a:schemeClr val="accent1">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381000"/>
            <a:ext cx="2133600" cy="1143000"/>
          </a:xfrm>
        </p:spPr>
        <p:txBody>
          <a:bodyPr>
            <a:noAutofit/>
          </a:bodyPr>
          <a:lstStyle/>
          <a:p>
            <a:pPr algn="l">
              <a:lnSpc>
                <a:spcPts val="2600"/>
              </a:lnSpc>
            </a:pPr>
            <a:r>
              <a:rPr lang="en-US" sz="2800" dirty="0" smtClean="0">
                <a:solidFill>
                  <a:schemeClr val="bg1">
                    <a:lumMod val="95000"/>
                  </a:schemeClr>
                </a:solidFill>
              </a:rPr>
              <a:t>Personal Strategies to Prevent Traumatic Stress</a:t>
            </a:r>
            <a:endParaRPr lang="en-US" sz="2600" dirty="0" smtClean="0">
              <a:solidFill>
                <a:schemeClr val="bg1">
                  <a:lumMod val="95000"/>
                </a:schemeClr>
              </a:solidFill>
            </a:endParaRPr>
          </a:p>
        </p:txBody>
      </p:sp>
      <p:sp>
        <p:nvSpPr>
          <p:cNvPr id="5" name="Content Placeholder 2"/>
          <p:cNvSpPr>
            <a:spLocks noGrp="1"/>
          </p:cNvSpPr>
          <p:nvPr>
            <p:ph idx="1"/>
          </p:nvPr>
        </p:nvSpPr>
        <p:spPr>
          <a:xfrm>
            <a:off x="2971800" y="228600"/>
            <a:ext cx="5867400" cy="4449763"/>
          </a:xfrm>
        </p:spPr>
        <p:txBody>
          <a:bodyPr>
            <a:noAutofit/>
          </a:bodyPr>
          <a:lstStyle/>
          <a:p>
            <a:pPr marL="341313" lvl="8" indent="-341313">
              <a:lnSpc>
                <a:spcPts val="2800"/>
              </a:lnSpc>
              <a:spcBef>
                <a:spcPts val="0"/>
              </a:spcBef>
              <a:buClr>
                <a:schemeClr val="tx1">
                  <a:lumMod val="50000"/>
                  <a:lumOff val="50000"/>
                </a:schemeClr>
              </a:buClr>
            </a:pPr>
            <a:r>
              <a:rPr lang="en-US" sz="2800" dirty="0" smtClean="0">
                <a:solidFill>
                  <a:schemeClr val="accent1">
                    <a:lumMod val="50000"/>
                  </a:schemeClr>
                </a:solidFill>
              </a:rPr>
              <a:t>Identify resources available through employee assistance/human resource programs</a:t>
            </a:r>
          </a:p>
          <a:p>
            <a:pPr marL="341313" lvl="8" indent="-341313">
              <a:lnSpc>
                <a:spcPts val="1000"/>
              </a:lnSpc>
              <a:spcBef>
                <a:spcPts val="0"/>
              </a:spcBef>
              <a:buClr>
                <a:schemeClr val="tx1">
                  <a:lumMod val="50000"/>
                  <a:lumOff val="50000"/>
                </a:schemeClr>
              </a:buClr>
              <a:buNone/>
            </a:pPr>
            <a:endParaRPr lang="en-US" sz="2800" dirty="0" smtClean="0">
              <a:solidFill>
                <a:schemeClr val="accent1">
                  <a:lumMod val="50000"/>
                </a:schemeClr>
              </a:solidFill>
            </a:endParaRPr>
          </a:p>
          <a:p>
            <a:pPr marL="341313" lvl="8" indent="-341313">
              <a:lnSpc>
                <a:spcPts val="2800"/>
              </a:lnSpc>
              <a:spcBef>
                <a:spcPts val="0"/>
              </a:spcBef>
              <a:spcAft>
                <a:spcPts val="600"/>
              </a:spcAft>
              <a:buClr>
                <a:schemeClr val="tx1">
                  <a:lumMod val="50000"/>
                  <a:lumOff val="50000"/>
                </a:schemeClr>
              </a:buClr>
            </a:pPr>
            <a:r>
              <a:rPr lang="en-US" sz="2800" dirty="0" smtClean="0">
                <a:solidFill>
                  <a:schemeClr val="accent1">
                    <a:lumMod val="50000"/>
                  </a:schemeClr>
                </a:solidFill>
              </a:rPr>
              <a:t>Implement debriefing sessions and periodic case reviews</a:t>
            </a:r>
          </a:p>
          <a:p>
            <a:pPr marL="341313" lvl="8" indent="-341313">
              <a:lnSpc>
                <a:spcPts val="1000"/>
              </a:lnSpc>
              <a:spcBef>
                <a:spcPts val="0"/>
              </a:spcBef>
              <a:spcAft>
                <a:spcPts val="600"/>
              </a:spcAft>
              <a:buClr>
                <a:schemeClr val="tx1">
                  <a:lumMod val="50000"/>
                  <a:lumOff val="50000"/>
                </a:schemeClr>
              </a:buClr>
              <a:buNone/>
            </a:pPr>
            <a:endParaRPr lang="en-US" sz="2800" dirty="0" smtClean="0">
              <a:solidFill>
                <a:schemeClr val="accent1">
                  <a:lumMod val="50000"/>
                </a:schemeClr>
              </a:solidFill>
            </a:endParaRPr>
          </a:p>
          <a:p>
            <a:pPr marL="341313" lvl="8" indent="-341313">
              <a:lnSpc>
                <a:spcPts val="2800"/>
              </a:lnSpc>
              <a:spcBef>
                <a:spcPts val="0"/>
              </a:spcBef>
              <a:spcAft>
                <a:spcPts val="600"/>
              </a:spcAft>
              <a:buClr>
                <a:schemeClr val="tx1">
                  <a:lumMod val="50000"/>
                  <a:lumOff val="50000"/>
                </a:schemeClr>
              </a:buClr>
            </a:pPr>
            <a:r>
              <a:rPr lang="en-US" sz="2800" dirty="0" smtClean="0">
                <a:solidFill>
                  <a:schemeClr val="accent1">
                    <a:lumMod val="50000"/>
                  </a:schemeClr>
                </a:solidFill>
              </a:rPr>
              <a:t>Develop plans for how to respond to different situations that are stressful for staff</a:t>
            </a:r>
          </a:p>
          <a:p>
            <a:pPr marL="341313" lvl="8" indent="-341313">
              <a:lnSpc>
                <a:spcPts val="1000"/>
              </a:lnSpc>
              <a:spcBef>
                <a:spcPts val="0"/>
              </a:spcBef>
              <a:spcAft>
                <a:spcPts val="600"/>
              </a:spcAft>
              <a:buClr>
                <a:schemeClr val="tx1">
                  <a:lumMod val="50000"/>
                  <a:lumOff val="50000"/>
                </a:schemeClr>
              </a:buClr>
              <a:buNone/>
            </a:pPr>
            <a:endParaRPr lang="en-US" sz="2800" dirty="0" smtClean="0">
              <a:solidFill>
                <a:schemeClr val="accent1">
                  <a:lumMod val="50000"/>
                </a:schemeClr>
              </a:solidFill>
            </a:endParaRPr>
          </a:p>
          <a:p>
            <a:pPr marL="341313" lvl="8" indent="-341313">
              <a:lnSpc>
                <a:spcPts val="2800"/>
              </a:lnSpc>
              <a:spcBef>
                <a:spcPts val="0"/>
              </a:spcBef>
              <a:spcAft>
                <a:spcPts val="1200"/>
              </a:spcAft>
              <a:buClr>
                <a:schemeClr val="tx1">
                  <a:lumMod val="50000"/>
                  <a:lumOff val="50000"/>
                </a:schemeClr>
              </a:buClr>
            </a:pPr>
            <a:r>
              <a:rPr lang="en-US" sz="2800" dirty="0" smtClean="0">
                <a:solidFill>
                  <a:schemeClr val="accent1">
                    <a:lumMod val="50000"/>
                  </a:schemeClr>
                </a:solidFill>
              </a:rPr>
              <a:t>Offer stress management training     to staff</a:t>
            </a:r>
          </a:p>
          <a:p>
            <a:pPr marL="341313" lvl="8" indent="-341313">
              <a:lnSpc>
                <a:spcPts val="2800"/>
              </a:lnSpc>
              <a:spcBef>
                <a:spcPts val="0"/>
              </a:spcBef>
              <a:spcAft>
                <a:spcPts val="1200"/>
              </a:spcAft>
              <a:buClr>
                <a:schemeClr val="tx1">
                  <a:lumMod val="50000"/>
                  <a:lumOff val="50000"/>
                </a:schemeClr>
              </a:buClr>
            </a:pPr>
            <a:r>
              <a:rPr lang="en-US" sz="2800" dirty="0" smtClean="0">
                <a:solidFill>
                  <a:schemeClr val="accent1">
                    <a:lumMod val="50000"/>
                  </a:schemeClr>
                </a:solidFill>
              </a:rPr>
              <a:t>Implement policies to maintain a secure and violence-free work environment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28600"/>
            <a:ext cx="2438400" cy="1143000"/>
          </a:xfrm>
        </p:spPr>
        <p:txBody>
          <a:bodyPr>
            <a:noAutofit/>
          </a:bodyPr>
          <a:lstStyle/>
          <a:p>
            <a:pPr algn="l">
              <a:lnSpc>
                <a:spcPts val="2600"/>
              </a:lnSpc>
            </a:pPr>
            <a:r>
              <a:rPr lang="en-US" sz="2800" dirty="0" smtClean="0">
                <a:solidFill>
                  <a:schemeClr val="bg1">
                    <a:lumMod val="95000"/>
                  </a:schemeClr>
                </a:solidFill>
              </a:rPr>
              <a:t>Resource: Trauma-Informed Organizational Self-Assessment</a:t>
            </a:r>
            <a:endParaRPr lang="en-US" sz="2600" dirty="0" smtClean="0">
              <a:solidFill>
                <a:schemeClr val="bg1">
                  <a:lumMod val="95000"/>
                </a:schemeClr>
              </a:solidFill>
            </a:endParaRPr>
          </a:p>
        </p:txBody>
      </p:sp>
      <p:sp>
        <p:nvSpPr>
          <p:cNvPr id="5" name="Content Placeholder 2"/>
          <p:cNvSpPr>
            <a:spLocks noGrp="1"/>
          </p:cNvSpPr>
          <p:nvPr>
            <p:ph idx="1"/>
          </p:nvPr>
        </p:nvSpPr>
        <p:spPr>
          <a:xfrm>
            <a:off x="2971800" y="350837"/>
            <a:ext cx="5867400" cy="6126163"/>
          </a:xfrm>
        </p:spPr>
        <p:txBody>
          <a:bodyPr>
            <a:noAutofit/>
          </a:bodyPr>
          <a:lstStyle/>
          <a:p>
            <a:pPr marL="341313" indent="-341313">
              <a:lnSpc>
                <a:spcPts val="2800"/>
              </a:lnSpc>
              <a:buClr>
                <a:schemeClr val="tx1">
                  <a:lumMod val="50000"/>
                  <a:lumOff val="50000"/>
                </a:schemeClr>
              </a:buClr>
            </a:pPr>
            <a:r>
              <a:rPr lang="en-US" sz="2800" dirty="0" smtClean="0">
                <a:solidFill>
                  <a:schemeClr val="accent1">
                    <a:lumMod val="50000"/>
                  </a:schemeClr>
                </a:solidFill>
              </a:rPr>
              <a:t>Instrument designed to help agencies create trauma-informed, supportive work environments</a:t>
            </a:r>
          </a:p>
          <a:p>
            <a:pPr marL="341313" indent="-341313">
              <a:lnSpc>
                <a:spcPts val="2800"/>
              </a:lnSpc>
              <a:spcBef>
                <a:spcPts val="1872"/>
              </a:spcBef>
              <a:buClr>
                <a:schemeClr val="tx1">
                  <a:lumMod val="50000"/>
                  <a:lumOff val="50000"/>
                </a:schemeClr>
              </a:buClr>
            </a:pPr>
            <a:r>
              <a:rPr lang="en-US" sz="2800" dirty="0" smtClean="0">
                <a:solidFill>
                  <a:schemeClr val="accent1">
                    <a:lumMod val="50000"/>
                  </a:schemeClr>
                </a:solidFill>
              </a:rPr>
              <a:t>Checklist format for organizations to evaluate:</a:t>
            </a:r>
          </a:p>
          <a:p>
            <a:pPr marL="1031875" lvl="1" indent="-339725">
              <a:lnSpc>
                <a:spcPts val="2800"/>
              </a:lnSpc>
              <a:spcBef>
                <a:spcPts val="1200"/>
              </a:spcBef>
              <a:buClr>
                <a:srgbClr val="FF8000"/>
              </a:buClr>
              <a:buFont typeface="Arial"/>
              <a:buChar char="•"/>
            </a:pPr>
            <a:r>
              <a:rPr lang="en-US" dirty="0" smtClean="0">
                <a:solidFill>
                  <a:schemeClr val="accent1">
                    <a:lumMod val="50000"/>
                  </a:schemeClr>
                </a:solidFill>
              </a:rPr>
              <a:t>Training and education</a:t>
            </a:r>
          </a:p>
          <a:p>
            <a:pPr marL="1031875" lvl="1" indent="-339725">
              <a:lnSpc>
                <a:spcPts val="2800"/>
              </a:lnSpc>
              <a:spcBef>
                <a:spcPts val="72"/>
              </a:spcBef>
              <a:buClr>
                <a:srgbClr val="FF8000"/>
              </a:buClr>
              <a:buFont typeface="Arial"/>
              <a:buChar char="•"/>
            </a:pPr>
            <a:r>
              <a:rPr lang="en-US" dirty="0" smtClean="0">
                <a:solidFill>
                  <a:schemeClr val="accent1">
                    <a:lumMod val="50000"/>
                  </a:schemeClr>
                </a:solidFill>
              </a:rPr>
              <a:t>Support and supervision </a:t>
            </a:r>
          </a:p>
          <a:p>
            <a:pPr marL="1031875" lvl="1" indent="-339725">
              <a:lnSpc>
                <a:spcPts val="2800"/>
              </a:lnSpc>
              <a:spcBef>
                <a:spcPts val="72"/>
              </a:spcBef>
              <a:buClr>
                <a:srgbClr val="FF8000"/>
              </a:buClr>
              <a:buFont typeface="Arial"/>
              <a:buChar char="•"/>
            </a:pPr>
            <a:r>
              <a:rPr lang="en-US" dirty="0" smtClean="0">
                <a:solidFill>
                  <a:schemeClr val="accent1">
                    <a:lumMod val="50000"/>
                  </a:schemeClr>
                </a:solidFill>
              </a:rPr>
              <a:t>Communication</a:t>
            </a:r>
          </a:p>
          <a:p>
            <a:pPr marL="1031875" lvl="1" indent="-339725">
              <a:lnSpc>
                <a:spcPts val="2800"/>
              </a:lnSpc>
              <a:spcBef>
                <a:spcPts val="72"/>
              </a:spcBef>
              <a:buClr>
                <a:srgbClr val="FF8000"/>
              </a:buClr>
              <a:buFont typeface="Arial"/>
              <a:buChar char="•"/>
            </a:pPr>
            <a:r>
              <a:rPr lang="en-US" dirty="0" smtClean="0">
                <a:solidFill>
                  <a:schemeClr val="accent1">
                    <a:lumMod val="50000"/>
                  </a:schemeClr>
                </a:solidFill>
              </a:rPr>
              <a:t>Employee control and input</a:t>
            </a:r>
          </a:p>
          <a:p>
            <a:pPr marL="1031875" lvl="1" indent="-339725">
              <a:lnSpc>
                <a:spcPts val="2800"/>
              </a:lnSpc>
              <a:spcBef>
                <a:spcPts val="72"/>
              </a:spcBef>
              <a:buClr>
                <a:srgbClr val="FF8000"/>
              </a:buClr>
              <a:buFont typeface="Arial"/>
              <a:buChar char="•"/>
            </a:pPr>
            <a:r>
              <a:rPr lang="en-US" dirty="0" smtClean="0">
                <a:solidFill>
                  <a:schemeClr val="accent1">
                    <a:lumMod val="50000"/>
                  </a:schemeClr>
                </a:solidFill>
              </a:rPr>
              <a:t>Work environment</a:t>
            </a:r>
          </a:p>
          <a:p>
            <a:pPr>
              <a:lnSpc>
                <a:spcPts val="2800"/>
              </a:lnSpc>
              <a:spcBef>
                <a:spcPts val="1872"/>
              </a:spcBef>
              <a:buClr>
                <a:schemeClr val="tx1">
                  <a:lumMod val="50000"/>
                  <a:lumOff val="50000"/>
                </a:schemeClr>
              </a:buClr>
            </a:pPr>
            <a:r>
              <a:rPr lang="en-US" sz="2800" dirty="0" smtClean="0">
                <a:solidFill>
                  <a:schemeClr val="accent1">
                    <a:lumMod val="50000"/>
                  </a:schemeClr>
                </a:solidFill>
              </a:rPr>
              <a:t>Self–assessment handout for employees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PPT-133background.jpg"/>
          <p:cNvPicPr>
            <a:picLocks noChangeAspect="1"/>
          </p:cNvPicPr>
          <p:nvPr/>
        </p:nvPicPr>
        <p:blipFill>
          <a:blip r:embed="rId3" cstate="print"/>
          <a:stretch>
            <a:fillRect/>
          </a:stretch>
        </p:blipFill>
        <p:spPr>
          <a:xfrm>
            <a:off x="-50150" y="0"/>
            <a:ext cx="9194150" cy="6858000"/>
          </a:xfrm>
          <a:prstGeom prst="rect">
            <a:avLst/>
          </a:prstGeom>
        </p:spPr>
      </p:pic>
      <p:sp>
        <p:nvSpPr>
          <p:cNvPr id="4" name="TextBox 3"/>
          <p:cNvSpPr txBox="1"/>
          <p:nvPr/>
        </p:nvSpPr>
        <p:spPr>
          <a:xfrm>
            <a:off x="5334000" y="685800"/>
            <a:ext cx="3352800" cy="2862322"/>
          </a:xfrm>
          <a:prstGeom prst="rect">
            <a:avLst/>
          </a:prstGeom>
          <a:noFill/>
        </p:spPr>
        <p:txBody>
          <a:bodyPr wrap="square" rtlCol="0">
            <a:spAutoFit/>
          </a:bodyPr>
          <a:lstStyle/>
          <a:p>
            <a:pPr>
              <a:buNone/>
            </a:pPr>
            <a:r>
              <a:rPr lang="en-US" sz="3600" dirty="0" smtClean="0">
                <a:solidFill>
                  <a:schemeClr val="bg1"/>
                </a:solidFill>
                <a:effectLst>
                  <a:outerShdw blurRad="50800" dist="38100" dir="2700000" algn="tl" rotWithShape="0">
                    <a:srgbClr val="000000">
                      <a:alpha val="43000"/>
                    </a:srgbClr>
                  </a:outerShdw>
                </a:effectLst>
              </a:rPr>
              <a:t>Mandated </a:t>
            </a:r>
          </a:p>
          <a:p>
            <a:pPr>
              <a:buNone/>
            </a:pPr>
            <a:r>
              <a:rPr lang="en-US" sz="3600" dirty="0" smtClean="0">
                <a:solidFill>
                  <a:schemeClr val="bg1"/>
                </a:solidFill>
                <a:effectLst>
                  <a:outerShdw blurRad="50800" dist="38100" dir="2700000" algn="tl" rotWithShape="0">
                    <a:srgbClr val="000000">
                      <a:alpha val="43000"/>
                    </a:srgbClr>
                  </a:outerShdw>
                </a:effectLst>
              </a:rPr>
              <a:t>Reporting for </a:t>
            </a:r>
          </a:p>
          <a:p>
            <a:pPr>
              <a:buNone/>
            </a:pPr>
            <a:r>
              <a:rPr lang="en-US" sz="3600" dirty="0" smtClean="0">
                <a:solidFill>
                  <a:schemeClr val="bg1"/>
                </a:solidFill>
                <a:effectLst>
                  <a:outerShdw blurRad="50800" dist="38100" dir="2700000" algn="tl" rotWithShape="0">
                    <a:srgbClr val="000000">
                      <a:alpha val="43000"/>
                    </a:srgbClr>
                  </a:outerShdw>
                </a:effectLst>
              </a:rPr>
              <a:t>Child Abuse:</a:t>
            </a:r>
          </a:p>
          <a:p>
            <a:pPr>
              <a:buNone/>
            </a:pPr>
            <a:r>
              <a:rPr lang="en-US" sz="3600" dirty="0" smtClean="0">
                <a:solidFill>
                  <a:srgbClr val="FF8000"/>
                </a:solidFill>
                <a:effectLst>
                  <a:outerShdw blurRad="50800" dist="38100" dir="2700000" algn="tl" rotWithShape="0">
                    <a:srgbClr val="000000">
                      <a:alpha val="43000"/>
                    </a:srgbClr>
                  </a:outerShdw>
                </a:effectLst>
              </a:rPr>
              <a:t>Challenges and                              Considerations</a:t>
            </a:r>
          </a:p>
        </p:txBody>
      </p:sp>
      <p:sp>
        <p:nvSpPr>
          <p:cNvPr id="10" name="Title 1"/>
          <p:cNvSpPr txBox="1">
            <a:spLocks/>
          </p:cNvSpPr>
          <p:nvPr/>
        </p:nvSpPr>
        <p:spPr>
          <a:xfrm>
            <a:off x="762000" y="6203172"/>
            <a:ext cx="5943600" cy="571500"/>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Arial Black"/>
              <a:ea typeface="+mj-ea"/>
              <a:cs typeface="+mj-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304800"/>
            <a:ext cx="2133600" cy="1143000"/>
          </a:xfrm>
        </p:spPr>
        <p:txBody>
          <a:bodyPr>
            <a:noAutofit/>
          </a:bodyPr>
          <a:lstStyle/>
          <a:p>
            <a:pPr algn="l">
              <a:lnSpc>
                <a:spcPts val="2600"/>
              </a:lnSpc>
            </a:pPr>
            <a:r>
              <a:rPr lang="en-US" sz="2800" dirty="0" smtClean="0">
                <a:solidFill>
                  <a:schemeClr val="bg1">
                    <a:lumMod val="95000"/>
                  </a:schemeClr>
                </a:solidFill>
              </a:rPr>
              <a:t>Learning Objectives</a:t>
            </a:r>
            <a:endParaRPr lang="en-US" sz="2600" dirty="0" smtClean="0">
              <a:solidFill>
                <a:schemeClr val="bg1">
                  <a:lumMod val="95000"/>
                </a:schemeClr>
              </a:solidFill>
            </a:endParaRPr>
          </a:p>
        </p:txBody>
      </p:sp>
      <p:pic>
        <p:nvPicPr>
          <p:cNvPr id="6" name="Picture 5" descr="pencil.png"/>
          <p:cNvPicPr>
            <a:picLocks noChangeAspect="1"/>
          </p:cNvPicPr>
          <p:nvPr/>
        </p:nvPicPr>
        <p:blipFill>
          <a:blip r:embed="rId3" cstate="print"/>
          <a:stretch>
            <a:fillRect/>
          </a:stretch>
        </p:blipFill>
        <p:spPr>
          <a:xfrm>
            <a:off x="0" y="2819400"/>
            <a:ext cx="5056405" cy="4038600"/>
          </a:xfrm>
          <a:prstGeom prst="rect">
            <a:avLst/>
          </a:prstGeom>
        </p:spPr>
      </p:pic>
      <p:sp>
        <p:nvSpPr>
          <p:cNvPr id="8" name="Content Placeholder 2"/>
          <p:cNvSpPr txBox="1">
            <a:spLocks/>
          </p:cNvSpPr>
          <p:nvPr/>
        </p:nvSpPr>
        <p:spPr>
          <a:xfrm>
            <a:off x="2895600" y="457200"/>
            <a:ext cx="5867400" cy="5105400"/>
          </a:xfrm>
          <a:prstGeom prst="rect">
            <a:avLst/>
          </a:prstGeom>
        </p:spPr>
        <p:txBody>
          <a:bodyPr>
            <a:noAutofit/>
          </a:bodyPr>
          <a:lstStyle/>
          <a:p>
            <a:pPr marL="455613" lvl="0" indent="-455613">
              <a:lnSpc>
                <a:spcPts val="2400"/>
              </a:lnSpc>
              <a:spcBef>
                <a:spcPct val="20000"/>
              </a:spcBef>
              <a:defRPr/>
            </a:pPr>
            <a:r>
              <a:rPr lang="en-US" sz="2800" dirty="0" smtClean="0">
                <a:solidFill>
                  <a:schemeClr val="tx1">
                    <a:lumMod val="50000"/>
                    <a:lumOff val="50000"/>
                  </a:schemeClr>
                </a:solidFill>
                <a:latin typeface="Arial Black"/>
                <a:cs typeface="Arial Black"/>
              </a:rPr>
              <a:t>1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Describe two key considerations for addressing child maltreatment when domestic violence is also present.</a:t>
            </a:r>
            <a:endParaRPr kumimoji="0" lang="en-US" sz="2800" b="0" i="0" u="none" strike="noStrike" kern="1200" cap="none" spc="0" normalizeH="0" baseline="0" noProof="0" dirty="0" smtClean="0">
              <a:ln>
                <a:noFill/>
              </a:ln>
              <a:solidFill>
                <a:schemeClr val="tx1">
                  <a:lumMod val="50000"/>
                  <a:lumOff val="50000"/>
                </a:schemeClr>
              </a:solidFill>
              <a:effectLst/>
              <a:uLnTx/>
              <a:uFillTx/>
              <a:latin typeface="Arial Black"/>
              <a:ea typeface="+mn-ea"/>
              <a:cs typeface="Arial Black"/>
            </a:endParaRPr>
          </a:p>
          <a:p>
            <a:pPr marL="455613" lvl="0" indent="-455613">
              <a:lnSpc>
                <a:spcPts val="2400"/>
              </a:lnSpc>
              <a:spcBef>
                <a:spcPts val="2472"/>
              </a:spcBef>
              <a:defRPr/>
            </a:pPr>
            <a:r>
              <a:rPr lang="en-US" sz="2800" dirty="0" smtClean="0">
                <a:solidFill>
                  <a:schemeClr val="tx1">
                    <a:lumMod val="50000"/>
                    <a:lumOff val="50000"/>
                  </a:schemeClr>
                </a:solidFill>
                <a:latin typeface="Arial Black"/>
                <a:cs typeface="Arial Black"/>
              </a:rPr>
              <a:t>2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Identify two strategies to support and involve mothers when making a mandated report to child protective services.</a:t>
            </a:r>
            <a:endParaRPr kumimoji="0" lang="en-US" sz="2800" b="0" i="0" u="none" strike="noStrike" kern="1200" cap="none" spc="0" normalizeH="0" baseline="0" noProof="0" dirty="0" smtClean="0">
              <a:ln>
                <a:noFill/>
              </a:ln>
              <a:solidFill>
                <a:schemeClr val="tx1">
                  <a:lumMod val="50000"/>
                  <a:lumOff val="50000"/>
                </a:schemeClr>
              </a:solidFill>
              <a:effectLst/>
              <a:uLnTx/>
              <a:uFillTx/>
              <a:latin typeface="Arial Black"/>
              <a:ea typeface="+mn-ea"/>
              <a:cs typeface="Arial Black"/>
            </a:endParaRPr>
          </a:p>
          <a:p>
            <a:pPr marL="455613" lvl="0" indent="-455613">
              <a:lnSpc>
                <a:spcPts val="2400"/>
              </a:lnSpc>
              <a:spcBef>
                <a:spcPts val="2472"/>
              </a:spcBef>
              <a:defRPr/>
            </a:pPr>
            <a:r>
              <a:rPr lang="en-US" sz="2800" dirty="0" smtClean="0">
                <a:solidFill>
                  <a:schemeClr val="tx1">
                    <a:lumMod val="50000"/>
                    <a:lumOff val="50000"/>
                  </a:schemeClr>
                </a:solidFill>
                <a:latin typeface="Arial Black"/>
                <a:cs typeface="Arial Black"/>
              </a:rPr>
              <a:t>3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Explain the importance of working with child welfare workers and other community partners to learn more about procedures and practices in your community</a:t>
            </a:r>
            <a:r>
              <a:rPr lang="en-US" sz="2400" dirty="0" smtClean="0">
                <a:solidFill>
                  <a:schemeClr val="accent1">
                    <a:lumMod val="50000"/>
                  </a:schemeClr>
                </a:solidFill>
              </a:rPr>
              <a:t>.</a:t>
            </a:r>
            <a:endPar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514350" marR="0" lvl="0" indent="-514350" algn="l" defTabSz="457200" rtl="0" eaLnBrk="1" fontAlgn="auto" latinLnBrk="0" hangingPunct="1">
              <a:lnSpc>
                <a:spcPts val="24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342900" marR="0" lvl="0" indent="-342900" algn="l" defTabSz="457200" rtl="0" eaLnBrk="1" fontAlgn="auto" latinLnBrk="0" hangingPunct="1">
              <a:lnSpc>
                <a:spcPts val="2400"/>
              </a:lnSpc>
              <a:spcBef>
                <a:spcPct val="20000"/>
              </a:spcBef>
              <a:spcAft>
                <a:spcPts val="0"/>
              </a:spcAft>
              <a:buClr>
                <a:schemeClr val="tx1">
                  <a:lumMod val="50000"/>
                  <a:lumOff val="50000"/>
                </a:schemeClr>
              </a:buClr>
              <a:buSzTx/>
              <a:buFont typeface="Lucida Grande"/>
              <a:buChar char="&gt;"/>
              <a:tabLst/>
              <a:defRPr/>
            </a:pPr>
            <a:endParaRPr kumimoji="0" lang="en-US" sz="28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342900" marR="0" lvl="0" indent="-342900" algn="l" defTabSz="457200" rtl="0" eaLnBrk="1" fontAlgn="auto" latinLnBrk="0" hangingPunct="1">
              <a:lnSpc>
                <a:spcPts val="2400"/>
              </a:lnSpc>
              <a:spcBef>
                <a:spcPct val="20000"/>
              </a:spcBef>
              <a:spcAft>
                <a:spcPts val="0"/>
              </a:spcAft>
              <a:buClr>
                <a:schemeClr val="tx1">
                  <a:lumMod val="50000"/>
                  <a:lumOff val="50000"/>
                </a:schemeClr>
              </a:buClr>
              <a:buSzTx/>
              <a:buFont typeface="Lucida Grande"/>
              <a:buChar char="&gt;"/>
              <a:tabLst/>
              <a:defRPr/>
            </a:pPr>
            <a:endParaRPr kumimoji="0" lang="en-US" sz="2800" b="0" i="0" u="none" strike="noStrike" kern="1200" cap="none" spc="0" normalizeH="0" baseline="0" noProof="0" dirty="0">
              <a:ln>
                <a:noFill/>
              </a:ln>
              <a:solidFill>
                <a:schemeClr val="accent1">
                  <a:lumMod val="50000"/>
                </a:schemeClr>
              </a:solidFill>
              <a:effectLst/>
              <a:uLnTx/>
              <a:uFillTx/>
              <a:latin typeface="+mn-lt"/>
              <a:ea typeface="+mn-ea"/>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381000"/>
            <a:ext cx="2362200" cy="1143000"/>
          </a:xfrm>
        </p:spPr>
        <p:txBody>
          <a:bodyPr>
            <a:noAutofit/>
          </a:bodyPr>
          <a:lstStyle/>
          <a:p>
            <a:pPr algn="l">
              <a:lnSpc>
                <a:spcPts val="2600"/>
              </a:lnSpc>
            </a:pPr>
            <a:r>
              <a:rPr lang="en-US" sz="2800" dirty="0" smtClean="0">
                <a:solidFill>
                  <a:schemeClr val="bg1">
                    <a:lumMod val="95000"/>
                  </a:schemeClr>
                </a:solidFill>
              </a:rPr>
              <a:t>Key Considerations </a:t>
            </a:r>
            <a:endParaRPr lang="en-US" sz="2600" dirty="0" smtClean="0">
              <a:solidFill>
                <a:schemeClr val="bg1">
                  <a:lumMod val="95000"/>
                </a:schemeClr>
              </a:solidFill>
            </a:endParaRPr>
          </a:p>
        </p:txBody>
      </p:sp>
      <p:sp>
        <p:nvSpPr>
          <p:cNvPr id="5" name="Content Placeholder 2"/>
          <p:cNvSpPr>
            <a:spLocks noGrp="1"/>
          </p:cNvSpPr>
          <p:nvPr>
            <p:ph idx="1"/>
          </p:nvPr>
        </p:nvSpPr>
        <p:spPr>
          <a:xfrm>
            <a:off x="2895600" y="503237"/>
            <a:ext cx="6096000" cy="4449763"/>
          </a:xfrm>
        </p:spPr>
        <p:txBody>
          <a:bodyPr>
            <a:noAutofit/>
          </a:bodyPr>
          <a:lstStyle/>
          <a:p>
            <a:pPr marL="341313" indent="-341313">
              <a:lnSpc>
                <a:spcPts val="2400"/>
              </a:lnSpc>
              <a:spcBef>
                <a:spcPts val="1776"/>
              </a:spcBef>
              <a:buClr>
                <a:schemeClr val="tx1">
                  <a:lumMod val="50000"/>
                  <a:lumOff val="50000"/>
                </a:schemeClr>
              </a:buClr>
            </a:pPr>
            <a:r>
              <a:rPr lang="en-US" sz="2400" dirty="0" smtClean="0">
                <a:solidFill>
                  <a:schemeClr val="accent1">
                    <a:lumMod val="50000"/>
                  </a:schemeClr>
                </a:solidFill>
              </a:rPr>
              <a:t>Batterers may threaten that they will get sole custody if their partner seeks a divorce</a:t>
            </a:r>
          </a:p>
          <a:p>
            <a:pPr marL="341313" indent="-341313">
              <a:lnSpc>
                <a:spcPts val="2400"/>
              </a:lnSpc>
              <a:spcBef>
                <a:spcPts val="1776"/>
              </a:spcBef>
              <a:buClr>
                <a:schemeClr val="tx1">
                  <a:lumMod val="50000"/>
                  <a:lumOff val="50000"/>
                </a:schemeClr>
              </a:buClr>
            </a:pPr>
            <a:r>
              <a:rPr sz="2400" dirty="0" smtClean="0">
                <a:solidFill>
                  <a:schemeClr val="accent1">
                    <a:lumMod val="50000"/>
                  </a:schemeClr>
                </a:solidFill>
              </a:rPr>
              <a:t>Moms may be charged with failure to protect</a:t>
            </a:r>
            <a:endParaRPr lang="en-US" sz="2400" dirty="0" smtClean="0">
              <a:solidFill>
                <a:schemeClr val="accent1">
                  <a:lumMod val="50000"/>
                </a:schemeClr>
              </a:solidFill>
            </a:endParaRPr>
          </a:p>
          <a:p>
            <a:pPr marL="341313" indent="-341313">
              <a:lnSpc>
                <a:spcPts val="2400"/>
              </a:lnSpc>
              <a:spcBef>
                <a:spcPts val="1776"/>
              </a:spcBef>
              <a:buClr>
                <a:schemeClr val="tx1">
                  <a:lumMod val="50000"/>
                  <a:lumOff val="50000"/>
                </a:schemeClr>
              </a:buClr>
            </a:pPr>
            <a:r>
              <a:rPr lang="en-US" sz="2400" dirty="0" smtClean="0">
                <a:solidFill>
                  <a:schemeClr val="accent1">
                    <a:lumMod val="50000"/>
                  </a:schemeClr>
                </a:solidFill>
              </a:rPr>
              <a:t>Cross-training with child welfare workers is essential to understand how batterers may manipulate systems and service providers in ways that can further endanger battered women and their children</a:t>
            </a:r>
          </a:p>
          <a:p>
            <a:pPr marL="341313" indent="-341313">
              <a:lnSpc>
                <a:spcPts val="2400"/>
              </a:lnSpc>
              <a:spcBef>
                <a:spcPts val="1776"/>
              </a:spcBef>
              <a:buClr>
                <a:schemeClr val="tx1">
                  <a:lumMod val="50000"/>
                  <a:lumOff val="50000"/>
                </a:schemeClr>
              </a:buClr>
            </a:pPr>
            <a:r>
              <a:rPr lang="en-US" sz="2400" dirty="0" smtClean="0">
                <a:solidFill>
                  <a:schemeClr val="accent1">
                    <a:lumMod val="50000"/>
                  </a:schemeClr>
                </a:solidFill>
              </a:rPr>
              <a:t>Promoting safety and keeping children in the care of their non-battering parent whenever possible are core principles in intervention</a:t>
            </a:r>
          </a:p>
          <a:p>
            <a:pPr marL="341313" indent="-341313">
              <a:lnSpc>
                <a:spcPts val="2400"/>
              </a:lnSpc>
              <a:spcBef>
                <a:spcPts val="1776"/>
              </a:spcBef>
              <a:buFont typeface="+mj-lt"/>
              <a:buAutoNum type="arabicPeriod"/>
            </a:pPr>
            <a:endParaRPr lang="en-US" sz="2400" dirty="0" smtClean="0">
              <a:solidFill>
                <a:schemeClr val="accent1">
                  <a:lumMod val="50000"/>
                </a:schemeClr>
              </a:solidFill>
            </a:endParaRPr>
          </a:p>
          <a:p>
            <a:pPr marL="341313" indent="-341313">
              <a:lnSpc>
                <a:spcPts val="2400"/>
              </a:lnSpc>
              <a:spcBef>
                <a:spcPts val="1776"/>
              </a:spcBef>
              <a:buNone/>
            </a:pPr>
            <a:endParaRPr lang="en-US" sz="2400" dirty="0" smtClean="0">
              <a:solidFill>
                <a:schemeClr val="accent1">
                  <a:lumMod val="50000"/>
                </a:schemeClr>
              </a:solidFill>
            </a:endParaRPr>
          </a:p>
          <a:p>
            <a:pPr marL="341313" indent="-341313">
              <a:lnSpc>
                <a:spcPts val="2400"/>
              </a:lnSpc>
              <a:spcBef>
                <a:spcPts val="1776"/>
              </a:spcBef>
              <a:buClr>
                <a:schemeClr val="tx1">
                  <a:lumMod val="50000"/>
                  <a:lumOff val="50000"/>
                </a:schemeClr>
              </a:buClr>
              <a:buFont typeface="Lucida Grande"/>
              <a:buChar char="&gt;"/>
            </a:pPr>
            <a:endParaRPr lang="en-US" sz="2400" dirty="0" smtClean="0">
              <a:solidFill>
                <a:schemeClr val="accent1">
                  <a:lumMod val="50000"/>
                </a:schemeClr>
              </a:solidFill>
            </a:endParaRPr>
          </a:p>
          <a:p>
            <a:pPr marL="341313" indent="-341313">
              <a:lnSpc>
                <a:spcPts val="2400"/>
              </a:lnSpc>
              <a:spcBef>
                <a:spcPts val="1776"/>
              </a:spcBef>
              <a:buClr>
                <a:schemeClr val="tx1">
                  <a:lumMod val="50000"/>
                  <a:lumOff val="50000"/>
                </a:schemeClr>
              </a:buClr>
              <a:buFont typeface="Lucida Grande"/>
              <a:buChar char="&gt;"/>
            </a:pPr>
            <a:endParaRPr lang="en-US" sz="2400" dirty="0">
              <a:solidFill>
                <a:schemeClr val="accent1">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228600"/>
            <a:ext cx="2362200" cy="2514600"/>
          </a:xfrm>
        </p:spPr>
        <p:txBody>
          <a:bodyPr>
            <a:noAutofit/>
          </a:bodyPr>
          <a:lstStyle/>
          <a:p>
            <a:pPr lvl="0" algn="l" defTabSz="914400">
              <a:lnSpc>
                <a:spcPct val="85000"/>
              </a:lnSpc>
              <a:defRPr/>
            </a:pPr>
            <a:r>
              <a:rPr lang="en-US" sz="2700" dirty="0" smtClean="0">
                <a:solidFill>
                  <a:schemeClr val="bg1">
                    <a:lumMod val="95000"/>
                  </a:schemeClr>
                </a:solidFill>
              </a:rPr>
              <a:t>Supporting Mothers When Making a Mandated Report to Child Protective Services</a:t>
            </a:r>
            <a:endParaRPr lang="en-US" sz="2700" b="1" dirty="0" smtClean="0">
              <a:solidFill>
                <a:schemeClr val="bg1">
                  <a:lumMod val="95000"/>
                </a:schemeClr>
              </a:solidFill>
            </a:endParaRPr>
          </a:p>
        </p:txBody>
      </p:sp>
      <p:sp>
        <p:nvSpPr>
          <p:cNvPr id="5" name="Content Placeholder 2"/>
          <p:cNvSpPr>
            <a:spLocks noGrp="1"/>
          </p:cNvSpPr>
          <p:nvPr>
            <p:ph idx="1"/>
          </p:nvPr>
        </p:nvSpPr>
        <p:spPr>
          <a:xfrm>
            <a:off x="2895600" y="381000"/>
            <a:ext cx="6096000" cy="4449763"/>
          </a:xfrm>
        </p:spPr>
        <p:txBody>
          <a:bodyPr>
            <a:noAutofit/>
          </a:bodyPr>
          <a:lstStyle/>
          <a:p>
            <a:pPr>
              <a:lnSpc>
                <a:spcPts val="3200"/>
              </a:lnSpc>
              <a:spcAft>
                <a:spcPts val="800"/>
              </a:spcAft>
              <a:buClr>
                <a:schemeClr val="tx1">
                  <a:lumMod val="50000"/>
                  <a:lumOff val="50000"/>
                </a:schemeClr>
              </a:buClr>
            </a:pPr>
            <a:r>
              <a:rPr lang="en-US" dirty="0" smtClean="0">
                <a:solidFill>
                  <a:schemeClr val="accent1">
                    <a:lumMod val="50000"/>
                  </a:schemeClr>
                </a:solidFill>
              </a:rPr>
              <a:t>Inform your client of your requirement to report</a:t>
            </a:r>
          </a:p>
          <a:p>
            <a:pPr>
              <a:lnSpc>
                <a:spcPts val="3200"/>
              </a:lnSpc>
              <a:spcAft>
                <a:spcPts val="800"/>
              </a:spcAft>
              <a:buClr>
                <a:schemeClr val="tx1">
                  <a:lumMod val="50000"/>
                  <a:lumOff val="50000"/>
                </a:schemeClr>
              </a:buClr>
            </a:pPr>
            <a:r>
              <a:rPr lang="en-US" dirty="0" smtClean="0">
                <a:solidFill>
                  <a:schemeClr val="accent1">
                    <a:lumMod val="50000"/>
                  </a:schemeClr>
                </a:solidFill>
              </a:rPr>
              <a:t>Explain what is likely to happen when the report is made</a:t>
            </a:r>
          </a:p>
          <a:p>
            <a:pPr>
              <a:lnSpc>
                <a:spcPts val="3200"/>
              </a:lnSpc>
              <a:spcAft>
                <a:spcPts val="800"/>
              </a:spcAft>
              <a:buClr>
                <a:schemeClr val="tx1">
                  <a:lumMod val="50000"/>
                  <a:lumOff val="50000"/>
                </a:schemeClr>
              </a:buClr>
            </a:pPr>
            <a:r>
              <a:rPr lang="en-US" dirty="0" smtClean="0">
                <a:solidFill>
                  <a:schemeClr val="accent1">
                    <a:lumMod val="50000"/>
                  </a:schemeClr>
                </a:solidFill>
              </a:rPr>
              <a:t>Ask your client if she is willing to call or meet with an advocate to develop a safety plan in case of retaliation</a:t>
            </a:r>
          </a:p>
          <a:p>
            <a:pPr marL="795338" lvl="1" indent="-338138">
              <a:lnSpc>
                <a:spcPts val="3200"/>
              </a:lnSpc>
              <a:spcAft>
                <a:spcPts val="800"/>
              </a:spcAft>
              <a:buClr>
                <a:schemeClr val="tx1">
                  <a:lumMod val="50000"/>
                  <a:lumOff val="50000"/>
                </a:schemeClr>
              </a:buClr>
              <a:buFont typeface="Arial"/>
              <a:buChar char="•"/>
            </a:pPr>
            <a:r>
              <a:rPr lang="en-US" sz="3200" dirty="0" smtClean="0">
                <a:solidFill>
                  <a:schemeClr val="accent1">
                    <a:lumMod val="50000"/>
                  </a:schemeClr>
                </a:solidFill>
              </a:rPr>
              <a:t>Maximize the role of the client in the process</a:t>
            </a:r>
          </a:p>
          <a:p>
            <a:pPr marL="514350" indent="-514350">
              <a:lnSpc>
                <a:spcPts val="3200"/>
              </a:lnSpc>
              <a:buClr>
                <a:schemeClr val="tx1">
                  <a:lumMod val="50000"/>
                  <a:lumOff val="50000"/>
                </a:schemeClr>
              </a:buClr>
            </a:pPr>
            <a:endParaRPr lang="en-US" dirty="0" smtClean="0">
              <a:solidFill>
                <a:schemeClr val="accent1">
                  <a:lumMod val="50000"/>
                </a:schemeClr>
              </a:solidFill>
            </a:endParaRPr>
          </a:p>
          <a:p>
            <a:pPr marL="514350" indent="-514350">
              <a:lnSpc>
                <a:spcPts val="3200"/>
              </a:lnSpc>
              <a:buClr>
                <a:schemeClr val="tx1">
                  <a:lumMod val="50000"/>
                  <a:lumOff val="50000"/>
                </a:schemeClr>
              </a:buClr>
            </a:pPr>
            <a:endParaRPr lang="en-US" dirty="0" smtClean="0">
              <a:solidFill>
                <a:schemeClr val="accent1">
                  <a:lumMod val="50000"/>
                </a:schemeClr>
              </a:solidFill>
            </a:endParaRPr>
          </a:p>
          <a:p>
            <a:pPr>
              <a:lnSpc>
                <a:spcPts val="3200"/>
              </a:lnSpc>
              <a:buClr>
                <a:schemeClr val="tx1">
                  <a:lumMod val="50000"/>
                  <a:lumOff val="50000"/>
                </a:schemeClr>
              </a:buClr>
            </a:pPr>
            <a:endParaRPr lang="en-US" dirty="0" smtClean="0">
              <a:solidFill>
                <a:schemeClr val="accent1">
                  <a:lumMod val="50000"/>
                </a:schemeClr>
              </a:solidFill>
            </a:endParaRPr>
          </a:p>
          <a:p>
            <a:pPr>
              <a:lnSpc>
                <a:spcPts val="3200"/>
              </a:lnSpc>
              <a:buClr>
                <a:schemeClr val="tx1">
                  <a:lumMod val="50000"/>
                  <a:lumOff val="50000"/>
                </a:schemeClr>
              </a:buClr>
            </a:pPr>
            <a:endParaRPr lang="en-US" dirty="0">
              <a:solidFill>
                <a:schemeClr val="accent1">
                  <a:lumMod val="50000"/>
                </a:schemeClr>
              </a:solidFill>
            </a:endParaRPr>
          </a:p>
        </p:txBody>
      </p:sp>
      <p:pic>
        <p:nvPicPr>
          <p:cNvPr id="6" name="Picture 5" descr="76040828_LOREZ.jpg"/>
          <p:cNvPicPr>
            <a:picLocks noChangeAspect="1"/>
          </p:cNvPicPr>
          <p:nvPr/>
        </p:nvPicPr>
        <p:blipFill>
          <a:blip r:embed="rId3" cstate="print"/>
          <a:stretch>
            <a:fillRect/>
          </a:stretch>
        </p:blipFill>
        <p:spPr>
          <a:xfrm>
            <a:off x="304801" y="4393208"/>
            <a:ext cx="3352800" cy="223619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a:spLocks noGrp="1"/>
          </p:cNvSpPr>
          <p:nvPr>
            <p:ph type="title"/>
          </p:nvPr>
        </p:nvSpPr>
        <p:spPr>
          <a:xfrm>
            <a:off x="152400" y="304800"/>
            <a:ext cx="2362200" cy="2438400"/>
          </a:xfrm>
        </p:spPr>
        <p:txBody>
          <a:bodyPr>
            <a:noAutofit/>
          </a:bodyPr>
          <a:lstStyle/>
          <a:p>
            <a:pPr algn="l">
              <a:lnSpc>
                <a:spcPts val="2400"/>
              </a:lnSpc>
            </a:pPr>
            <a:r>
              <a:rPr lang="en-US" sz="2800" dirty="0" smtClean="0">
                <a:solidFill>
                  <a:schemeClr val="bg1">
                    <a:lumMod val="95000"/>
                  </a:schemeClr>
                </a:solidFill>
                <a:latin typeface="+mn-lt"/>
              </a:rPr>
              <a:t>Example: </a:t>
            </a:r>
            <a:r>
              <a:rPr lang="en-US" sz="2800" b="1" u="sng" dirty="0" smtClean="0">
                <a:solidFill>
                  <a:schemeClr val="bg1">
                    <a:lumMod val="95000"/>
                  </a:schemeClr>
                </a:solidFill>
                <a:latin typeface="+mn-lt"/>
              </a:rPr>
              <a:t/>
            </a:r>
            <a:br>
              <a:rPr lang="en-US" sz="2800" b="1" u="sng" dirty="0" smtClean="0">
                <a:solidFill>
                  <a:schemeClr val="bg1">
                    <a:lumMod val="95000"/>
                  </a:schemeClr>
                </a:solidFill>
                <a:latin typeface="+mn-lt"/>
              </a:rPr>
            </a:br>
            <a:r>
              <a:rPr lang="en-US" sz="2400" dirty="0" smtClean="0">
                <a:solidFill>
                  <a:schemeClr val="bg1">
                    <a:lumMod val="95000"/>
                  </a:schemeClr>
                </a:solidFill>
                <a:latin typeface="+mn-lt"/>
              </a:rPr>
              <a:t>(check your </a:t>
            </a:r>
            <a:r>
              <a:rPr sz="2400" dirty="0" smtClean="0">
                <a:solidFill>
                  <a:schemeClr val="bg1">
                    <a:lumMod val="95000"/>
                  </a:schemeClr>
                </a:solidFill>
                <a:latin typeface="+mn-lt"/>
              </a:rPr>
              <a:t>county</a:t>
            </a:r>
            <a:r>
              <a:rPr lang="en-US" sz="2400" dirty="0" smtClean="0">
                <a:solidFill>
                  <a:schemeClr val="bg1">
                    <a:lumMod val="95000"/>
                  </a:schemeClr>
                </a:solidFill>
                <a:latin typeface="+mn-lt"/>
              </a:rPr>
              <a:t>/state specific </a:t>
            </a:r>
            <a:r>
              <a:rPr lang="en-US" sz="2400" dirty="0" smtClean="0">
                <a:solidFill>
                  <a:schemeClr val="bg1">
                    <a:lumMod val="95000"/>
                  </a:schemeClr>
                </a:solidFill>
              </a:rPr>
              <a:t>requirements</a:t>
            </a:r>
            <a:r>
              <a:rPr lang="en-US" sz="2400" dirty="0" smtClean="0">
                <a:solidFill>
                  <a:schemeClr val="bg1">
                    <a:lumMod val="95000"/>
                  </a:schemeClr>
                </a:solidFill>
                <a:latin typeface="+mn-lt"/>
              </a:rPr>
              <a:t>)</a:t>
            </a:r>
            <a:r>
              <a:rPr lang="en-US" sz="2400" u="sng" dirty="0" smtClean="0">
                <a:latin typeface="+mn-lt"/>
              </a:rPr>
              <a:t/>
            </a:r>
            <a:br>
              <a:rPr lang="en-US" sz="2400" u="sng" dirty="0" smtClean="0">
                <a:latin typeface="+mn-lt"/>
              </a:rPr>
            </a:br>
            <a:endParaRPr sz="2400" dirty="0" smtClean="0"/>
          </a:p>
        </p:txBody>
      </p:sp>
      <p:sp>
        <p:nvSpPr>
          <p:cNvPr id="7" name="Content Placeholder 2"/>
          <p:cNvSpPr>
            <a:spLocks noGrp="1"/>
          </p:cNvSpPr>
          <p:nvPr>
            <p:ph idx="1"/>
          </p:nvPr>
        </p:nvSpPr>
        <p:spPr>
          <a:xfrm>
            <a:off x="2895600" y="457200"/>
            <a:ext cx="6096000" cy="4449763"/>
          </a:xfrm>
        </p:spPr>
        <p:txBody>
          <a:bodyPr>
            <a:noAutofit/>
          </a:bodyPr>
          <a:lstStyle/>
          <a:p>
            <a:pPr marL="0" indent="0">
              <a:lnSpc>
                <a:spcPts val="3200"/>
              </a:lnSpc>
              <a:buNone/>
            </a:pPr>
            <a:r>
              <a:rPr lang="en-US" dirty="0" smtClean="0">
                <a:solidFill>
                  <a:schemeClr val="accent1">
                    <a:lumMod val="50000"/>
                  </a:schemeClr>
                </a:solidFill>
              </a:rPr>
              <a:t>“Everything you share </a:t>
            </a:r>
            <a:r>
              <a:rPr dirty="0" smtClean="0">
                <a:solidFill>
                  <a:schemeClr val="accent1">
                    <a:lumMod val="50000"/>
                  </a:schemeClr>
                </a:solidFill>
              </a:rPr>
              <a:t>with me is</a:t>
            </a:r>
            <a:r>
              <a:rPr lang="en-US" dirty="0" smtClean="0">
                <a:solidFill>
                  <a:schemeClr val="accent1">
                    <a:lumMod val="50000"/>
                  </a:schemeClr>
                </a:solidFill>
              </a:rPr>
              <a:t> confidential. This means what you share with me is not reportable to child welfare,</a:t>
            </a:r>
            <a:r>
              <a:rPr dirty="0" smtClean="0">
                <a:solidFill>
                  <a:schemeClr val="accent1">
                    <a:lumMod val="50000"/>
                  </a:schemeClr>
                </a:solidFill>
              </a:rPr>
              <a:t> INS </a:t>
            </a:r>
            <a:r>
              <a:rPr lang="en-US" dirty="0" smtClean="0">
                <a:solidFill>
                  <a:schemeClr val="accent1">
                    <a:lumMod val="50000"/>
                  </a:schemeClr>
                </a:solidFill>
              </a:rPr>
              <a:t>(Homeland Security) </a:t>
            </a:r>
            <a:r>
              <a:rPr dirty="0" smtClean="0">
                <a:solidFill>
                  <a:schemeClr val="accent1">
                    <a:lumMod val="50000"/>
                  </a:schemeClr>
                </a:solidFill>
              </a:rPr>
              <a:t>or law enforcement. There are just two things that I would have to report-if you are suicidal</a:t>
            </a:r>
            <a:r>
              <a:rPr lang="en-US" dirty="0" smtClean="0">
                <a:solidFill>
                  <a:schemeClr val="accent1">
                    <a:lumMod val="50000"/>
                  </a:schemeClr>
                </a:solidFill>
              </a:rPr>
              <a:t>, or your children are being harmed. T</a:t>
            </a:r>
            <a:r>
              <a:rPr dirty="0" smtClean="0">
                <a:solidFill>
                  <a:schemeClr val="accent1">
                    <a:lumMod val="50000"/>
                  </a:schemeClr>
                </a:solidFill>
              </a:rPr>
              <a:t>he rest stays between us and helps me better understand how I can help you and the baby.</a:t>
            </a:r>
            <a:r>
              <a:rPr lang="en-US" dirty="0" smtClean="0">
                <a:solidFill>
                  <a:schemeClr val="accent1">
                    <a:lumMod val="50000"/>
                  </a:schemeClr>
                </a:solidFill>
              </a:rPr>
              <a:t> ”</a:t>
            </a:r>
          </a:p>
          <a:p>
            <a:pPr lvl="1">
              <a:lnSpc>
                <a:spcPts val="3200"/>
              </a:lnSpc>
              <a:spcAft>
                <a:spcPts val="800"/>
              </a:spcAft>
              <a:buClr>
                <a:schemeClr val="tx1">
                  <a:lumMod val="50000"/>
                  <a:lumOff val="50000"/>
                </a:schemeClr>
              </a:buClr>
              <a:buFont typeface="Lucida Grande"/>
              <a:buChar char="&gt;"/>
            </a:pPr>
            <a:endParaRPr lang="en-US" sz="3200" dirty="0" smtClean="0">
              <a:solidFill>
                <a:schemeClr val="accent1">
                  <a:lumMod val="50000"/>
                </a:schemeClr>
              </a:solidFill>
            </a:endParaRPr>
          </a:p>
          <a:p>
            <a:pPr marL="514350" indent="-514350">
              <a:lnSpc>
                <a:spcPts val="3200"/>
              </a:lnSpc>
              <a:buClr>
                <a:schemeClr val="tx1">
                  <a:lumMod val="50000"/>
                  <a:lumOff val="50000"/>
                </a:schemeClr>
              </a:buClr>
              <a:buFont typeface="Lucida Grande"/>
              <a:buChar char="&gt;"/>
            </a:pPr>
            <a:endParaRPr lang="en-US" dirty="0" smtClean="0">
              <a:solidFill>
                <a:schemeClr val="accent1">
                  <a:lumMod val="50000"/>
                </a:schemeClr>
              </a:solidFill>
            </a:endParaRPr>
          </a:p>
          <a:p>
            <a:pPr marL="514350" indent="-514350">
              <a:lnSpc>
                <a:spcPts val="3200"/>
              </a:lnSpc>
              <a:buClr>
                <a:schemeClr val="tx1">
                  <a:lumMod val="50000"/>
                  <a:lumOff val="50000"/>
                </a:schemeClr>
              </a:buClr>
              <a:buFont typeface="Lucida Grande"/>
              <a:buChar char="&gt;"/>
            </a:pPr>
            <a:endParaRPr lang="en-US" dirty="0" smtClean="0">
              <a:solidFill>
                <a:schemeClr val="accent1">
                  <a:lumMod val="50000"/>
                </a:schemeClr>
              </a:solidFill>
            </a:endParaRPr>
          </a:p>
          <a:p>
            <a:pPr>
              <a:lnSpc>
                <a:spcPts val="3200"/>
              </a:lnSpc>
              <a:buClr>
                <a:schemeClr val="tx1">
                  <a:lumMod val="50000"/>
                  <a:lumOff val="50000"/>
                </a:schemeClr>
              </a:buClr>
              <a:buFont typeface="Lucida Grande"/>
              <a:buChar char="&gt;"/>
            </a:pPr>
            <a:endParaRPr lang="en-US" dirty="0" smtClean="0">
              <a:solidFill>
                <a:schemeClr val="accent1">
                  <a:lumMod val="50000"/>
                </a:schemeClr>
              </a:solidFill>
            </a:endParaRPr>
          </a:p>
          <a:p>
            <a:pPr>
              <a:lnSpc>
                <a:spcPts val="3200"/>
              </a:lnSpc>
              <a:buClr>
                <a:schemeClr val="tx1">
                  <a:lumMod val="50000"/>
                  <a:lumOff val="50000"/>
                </a:schemeClr>
              </a:buClr>
              <a:buFont typeface="Lucida Grande"/>
              <a:buChar char="&gt;"/>
            </a:pPr>
            <a:endParaRPr lang="en-US" dirty="0">
              <a:solidFill>
                <a:schemeClr val="accent1">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1"/>
          <p:cNvSpPr>
            <a:spLocks noGrp="1"/>
          </p:cNvSpPr>
          <p:nvPr>
            <p:ph type="title"/>
          </p:nvPr>
        </p:nvSpPr>
        <p:spPr>
          <a:xfrm>
            <a:off x="76200" y="304800"/>
            <a:ext cx="2362200" cy="2438400"/>
          </a:xfrm>
        </p:spPr>
        <p:txBody>
          <a:bodyPr>
            <a:noAutofit/>
          </a:bodyPr>
          <a:lstStyle/>
          <a:p>
            <a:pPr algn="l">
              <a:lnSpc>
                <a:spcPts val="2400"/>
              </a:lnSpc>
            </a:pPr>
            <a:r>
              <a:rPr lang="en-US" sz="2800" dirty="0" smtClean="0">
                <a:solidFill>
                  <a:schemeClr val="bg1">
                    <a:lumMod val="95000"/>
                  </a:schemeClr>
                </a:solidFill>
                <a:latin typeface="+mn-lt"/>
              </a:rPr>
              <a:t>Key Partnership: Develop a Memorandum of Understanding with your Local Child Welfare Program</a:t>
            </a:r>
            <a:endParaRPr sz="2400" dirty="0" smtClean="0"/>
          </a:p>
        </p:txBody>
      </p:sp>
      <p:sp>
        <p:nvSpPr>
          <p:cNvPr id="11" name="Content Placeholder 2"/>
          <p:cNvSpPr>
            <a:spLocks noGrp="1"/>
          </p:cNvSpPr>
          <p:nvPr>
            <p:ph idx="1"/>
          </p:nvPr>
        </p:nvSpPr>
        <p:spPr>
          <a:xfrm>
            <a:off x="2895600" y="457200"/>
            <a:ext cx="6096000" cy="5791200"/>
          </a:xfrm>
        </p:spPr>
        <p:txBody>
          <a:bodyPr>
            <a:noAutofit/>
          </a:bodyPr>
          <a:lstStyle/>
          <a:p>
            <a:pPr marL="0" indent="0">
              <a:lnSpc>
                <a:spcPts val="3100"/>
              </a:lnSpc>
              <a:buNone/>
            </a:pPr>
            <a:r>
              <a:rPr lang="en-US" sz="3000" dirty="0" smtClean="0">
                <a:solidFill>
                  <a:schemeClr val="accent1">
                    <a:lumMod val="50000"/>
                  </a:schemeClr>
                </a:solidFill>
              </a:rPr>
              <a:t>Unless your state has a law that requires mandated reporting for children who are exposed to domestic violence, reporting all cases of children exposed to domestic violence is discouraged. Such practices often have unintended consequences that prevent mothers from seeking help and may cause greater risk to women and children. In addition, children may be unnecessarily removed from their mother’s care. </a:t>
            </a:r>
            <a:endParaRPr lang="en-US" sz="3000" dirty="0">
              <a:solidFill>
                <a:schemeClr val="accent1">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T-137background.jpg"/>
          <p:cNvPicPr>
            <a:picLocks noChangeAspect="1"/>
          </p:cNvPicPr>
          <p:nvPr/>
        </p:nvPicPr>
        <p:blipFill>
          <a:blip r:embed="rId3" cstate="print"/>
          <a:stretch>
            <a:fillRect/>
          </a:stretch>
        </p:blipFill>
        <p:spPr>
          <a:xfrm>
            <a:off x="-50150" y="0"/>
            <a:ext cx="9194150" cy="6858000"/>
          </a:xfrm>
          <a:prstGeom prst="rect">
            <a:avLst/>
          </a:prstGeom>
        </p:spPr>
      </p:pic>
      <p:sp>
        <p:nvSpPr>
          <p:cNvPr id="6" name="Rectangle 5"/>
          <p:cNvSpPr/>
          <p:nvPr/>
        </p:nvSpPr>
        <p:spPr>
          <a:xfrm>
            <a:off x="5252919" y="381000"/>
            <a:ext cx="3891081" cy="1754327"/>
          </a:xfrm>
          <a:prstGeom prst="rect">
            <a:avLst/>
          </a:prstGeom>
        </p:spPr>
        <p:txBody>
          <a:bodyPr wrap="square">
            <a:spAutoFit/>
          </a:bodyPr>
          <a:lstStyle/>
          <a:p>
            <a:pPr>
              <a:buNone/>
            </a:pPr>
            <a:r>
              <a:rPr lang="en-US" sz="3600" dirty="0" smtClean="0">
                <a:solidFill>
                  <a:schemeClr val="bg1"/>
                </a:solidFill>
                <a:effectLst>
                  <a:outerShdw blurRad="50800" dist="38100" dir="2700000" algn="tl" rotWithShape="0">
                    <a:srgbClr val="000000">
                      <a:alpha val="43000"/>
                    </a:srgbClr>
                  </a:outerShdw>
                </a:effectLst>
              </a:rPr>
              <a:t>Closing and </a:t>
            </a:r>
          </a:p>
          <a:p>
            <a:pPr>
              <a:buNone/>
            </a:pPr>
            <a:r>
              <a:rPr lang="en-US" sz="3600" dirty="0" smtClean="0">
                <a:solidFill>
                  <a:schemeClr val="bg1"/>
                </a:solidFill>
                <a:effectLst>
                  <a:outerShdw blurRad="50800" dist="38100" dir="2700000" algn="tl" rotWithShape="0">
                    <a:srgbClr val="000000">
                      <a:alpha val="43000"/>
                    </a:srgbClr>
                  </a:outerShdw>
                </a:effectLst>
              </a:rPr>
              <a:t>Post-Training Survey</a:t>
            </a:r>
          </a:p>
        </p:txBody>
      </p:sp>
      <p:sp>
        <p:nvSpPr>
          <p:cNvPr id="7" name="Title 1"/>
          <p:cNvSpPr txBox="1">
            <a:spLocks/>
          </p:cNvSpPr>
          <p:nvPr/>
        </p:nvSpPr>
        <p:spPr>
          <a:xfrm>
            <a:off x="762000" y="6203172"/>
            <a:ext cx="5943600" cy="571500"/>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Arial Black"/>
              <a:ea typeface="+mj-ea"/>
              <a:cs typeface="+mj-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04800"/>
            <a:ext cx="2133600" cy="1143000"/>
          </a:xfrm>
        </p:spPr>
        <p:txBody>
          <a:bodyPr>
            <a:noAutofit/>
          </a:bodyPr>
          <a:lstStyle/>
          <a:p>
            <a:pPr algn="l">
              <a:lnSpc>
                <a:spcPts val="2800"/>
              </a:lnSpc>
            </a:pPr>
            <a:r>
              <a:rPr lang="en-US" sz="2800" dirty="0" smtClean="0">
                <a:solidFill>
                  <a:schemeClr val="bg1"/>
                </a:solidFill>
              </a:rPr>
              <a:t>Learning Objectives</a:t>
            </a:r>
            <a:endParaRPr lang="en-US" sz="2800" dirty="0">
              <a:solidFill>
                <a:schemeClr val="bg1"/>
              </a:solidFill>
            </a:endParaRPr>
          </a:p>
        </p:txBody>
      </p:sp>
      <p:sp>
        <p:nvSpPr>
          <p:cNvPr id="5" name="Content Placeholder 2"/>
          <p:cNvSpPr>
            <a:spLocks noGrp="1"/>
          </p:cNvSpPr>
          <p:nvPr>
            <p:ph idx="1"/>
          </p:nvPr>
        </p:nvSpPr>
        <p:spPr>
          <a:xfrm>
            <a:off x="3200400" y="503237"/>
            <a:ext cx="5257800" cy="1858963"/>
          </a:xfrm>
        </p:spPr>
        <p:txBody>
          <a:bodyPr wrap="none">
            <a:normAutofit/>
          </a:bodyPr>
          <a:lstStyle/>
          <a:p>
            <a:pPr>
              <a:lnSpc>
                <a:spcPts val="2400"/>
              </a:lnSpc>
              <a:buNone/>
            </a:pPr>
            <a:endParaRPr lang="en-US" sz="2595" dirty="0" smtClean="0">
              <a:solidFill>
                <a:schemeClr val="accent1">
                  <a:lumMod val="50000"/>
                </a:schemeClr>
              </a:solidFill>
            </a:endParaRPr>
          </a:p>
          <a:p>
            <a:pPr marL="455613" indent="-455613">
              <a:lnSpc>
                <a:spcPts val="2400"/>
              </a:lnSpc>
              <a:spcAft>
                <a:spcPts val="600"/>
              </a:spcAft>
              <a:buNone/>
            </a:pPr>
            <a:r>
              <a:rPr lang="en-US" sz="3600" dirty="0" smtClean="0">
                <a:solidFill>
                  <a:schemeClr val="tx1">
                    <a:lumMod val="50000"/>
                    <a:lumOff val="50000"/>
                  </a:schemeClr>
                </a:solidFill>
                <a:latin typeface="Arial Black"/>
                <a:cs typeface="Arial Black"/>
              </a:rPr>
              <a:t>1</a:t>
            </a:r>
            <a:r>
              <a:rPr lang="en-US" sz="2595" dirty="0" smtClean="0">
                <a:solidFill>
                  <a:schemeClr val="accent1">
                    <a:lumMod val="50000"/>
                  </a:schemeClr>
                </a:solidFill>
              </a:rPr>
              <a:t>  	Describe the prevalence of </a:t>
            </a:r>
            <a:br>
              <a:rPr lang="en-US" sz="2595" dirty="0" smtClean="0">
                <a:solidFill>
                  <a:schemeClr val="accent1">
                    <a:lumMod val="50000"/>
                  </a:schemeClr>
                </a:solidFill>
              </a:rPr>
            </a:br>
            <a:r>
              <a:rPr lang="en-US" sz="2595" dirty="0" smtClean="0">
                <a:solidFill>
                  <a:schemeClr val="accent1">
                    <a:lumMod val="50000"/>
                  </a:schemeClr>
                </a:solidFill>
              </a:rPr>
              <a:t>domestic violence.</a:t>
            </a:r>
          </a:p>
          <a:p>
            <a:pPr>
              <a:buNone/>
            </a:pPr>
            <a:endParaRPr sz="2400" dirty="0" smtClean="0">
              <a:solidFill>
                <a:schemeClr val="accent1">
                  <a:lumMod val="50000"/>
                </a:schemeClr>
              </a:solidFill>
            </a:endParaRPr>
          </a:p>
        </p:txBody>
      </p:sp>
      <p:sp>
        <p:nvSpPr>
          <p:cNvPr id="6" name="Content Placeholder 2"/>
          <p:cNvSpPr txBox="1">
            <a:spLocks/>
          </p:cNvSpPr>
          <p:nvPr/>
        </p:nvSpPr>
        <p:spPr>
          <a:xfrm>
            <a:off x="3200400" y="1828800"/>
            <a:ext cx="5257800" cy="1752600"/>
          </a:xfrm>
          <a:prstGeom prst="rect">
            <a:avLst/>
          </a:prstGeom>
        </p:spPr>
        <p:txBody>
          <a:bodyPr vert="horz" wrap="none" lIns="91440" tIns="45720" rIns="91440" bIns="45720" rtlCol="0">
            <a:normAutofit/>
          </a:bodyPr>
          <a:lstStyle/>
          <a:p>
            <a:pPr marL="342900" marR="0" lvl="0" indent="-342900" algn="l" defTabSz="457200" rtl="0" eaLnBrk="1" fontAlgn="auto" latinLnBrk="0" hangingPunct="1">
              <a:lnSpc>
                <a:spcPts val="2400"/>
              </a:lnSpc>
              <a:spcBef>
                <a:spcPct val="20000"/>
              </a:spcBef>
              <a:spcAft>
                <a:spcPts val="0"/>
              </a:spcAft>
              <a:buClrTx/>
              <a:buSzTx/>
              <a:buFont typeface="Arial"/>
              <a:buNone/>
              <a:tabLst/>
              <a:defRPr/>
            </a:pPr>
            <a:endParaRPr kumimoji="0" lang="en-US" sz="2595"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455613" marR="0" lvl="0" indent="-455613" algn="l" defTabSz="457200" rtl="0" eaLnBrk="1" fontAlgn="auto" latinLnBrk="0" hangingPunct="1">
              <a:lnSpc>
                <a:spcPts val="2400"/>
              </a:lnSpc>
              <a:spcBef>
                <a:spcPct val="20000"/>
              </a:spcBef>
              <a:spcAft>
                <a:spcPts val="600"/>
              </a:spcAft>
              <a:buClrTx/>
              <a:buSzTx/>
              <a:buFont typeface="Arial"/>
              <a:buNone/>
              <a:tabLst/>
              <a:defRPr/>
            </a:pPr>
            <a:r>
              <a:rPr kumimoji="0" lang="en-US" sz="3600" b="0" i="0" u="none" strike="noStrike" kern="1200" cap="none" spc="0" normalizeH="0" baseline="0" noProof="0" dirty="0" smtClean="0">
                <a:ln>
                  <a:noFill/>
                </a:ln>
                <a:solidFill>
                  <a:schemeClr val="tx1">
                    <a:lumMod val="50000"/>
                    <a:lumOff val="50000"/>
                  </a:schemeClr>
                </a:solidFill>
                <a:effectLst/>
                <a:uLnTx/>
                <a:uFillTx/>
                <a:latin typeface="Arial Black"/>
                <a:ea typeface="+mn-ea"/>
                <a:cs typeface="Arial Black"/>
              </a:rPr>
              <a:t>2</a:t>
            </a:r>
            <a:r>
              <a:rPr lang="en-US" sz="2595" dirty="0" smtClean="0">
                <a:solidFill>
                  <a:schemeClr val="accent1">
                    <a:lumMod val="50000"/>
                  </a:schemeClr>
                </a:solidFill>
              </a:rPr>
              <a:t>	</a:t>
            </a:r>
            <a:r>
              <a:rPr kumimoji="0" lang="en-US" sz="2595" b="0" i="0" u="none" strike="noStrike" kern="1200" cap="none" spc="0" normalizeH="0" baseline="0" noProof="0" dirty="0" smtClean="0">
                <a:ln>
                  <a:noFill/>
                </a:ln>
                <a:solidFill>
                  <a:schemeClr val="accent1">
                    <a:lumMod val="50000"/>
                  </a:schemeClr>
                </a:solidFill>
                <a:effectLst/>
                <a:uLnTx/>
                <a:uFillTx/>
                <a:latin typeface="+mn-lt"/>
                <a:ea typeface="+mn-ea"/>
                <a:cs typeface="+mn-cs"/>
              </a:rPr>
              <a:t>List two examples of power and </a:t>
            </a:r>
            <a:r>
              <a:rPr lang="en-US" sz="2595" noProof="0" dirty="0" smtClean="0">
                <a:solidFill>
                  <a:schemeClr val="accent1">
                    <a:lumMod val="50000"/>
                  </a:schemeClr>
                </a:solidFill>
              </a:rPr>
              <a:t/>
            </a:r>
            <a:br>
              <a:rPr lang="en-US" sz="2595" noProof="0" dirty="0" smtClean="0">
                <a:solidFill>
                  <a:schemeClr val="accent1">
                    <a:lumMod val="50000"/>
                  </a:schemeClr>
                </a:solidFill>
              </a:rPr>
            </a:br>
            <a:r>
              <a:rPr kumimoji="0" lang="en-US" sz="2595" b="0" i="0" u="none" strike="noStrike" kern="1200" cap="none" spc="0" normalizeH="0" baseline="0" noProof="0" dirty="0" smtClean="0">
                <a:ln>
                  <a:noFill/>
                </a:ln>
                <a:solidFill>
                  <a:schemeClr val="accent1">
                    <a:lumMod val="50000"/>
                  </a:schemeClr>
                </a:solidFill>
                <a:effectLst/>
                <a:uLnTx/>
                <a:uFillTx/>
                <a:latin typeface="+mn-lt"/>
                <a:ea typeface="+mn-ea"/>
                <a:cs typeface="+mn-cs"/>
              </a:rPr>
              <a:t>control in an abusive relationship.</a:t>
            </a:r>
          </a:p>
        </p:txBody>
      </p:sp>
      <p:pic>
        <p:nvPicPr>
          <p:cNvPr id="8" name="Picture 7" descr="pencil.png"/>
          <p:cNvPicPr>
            <a:picLocks noChangeAspect="1"/>
          </p:cNvPicPr>
          <p:nvPr/>
        </p:nvPicPr>
        <p:blipFill>
          <a:blip r:embed="rId3" cstate="print"/>
          <a:stretch>
            <a:fillRect/>
          </a:stretch>
        </p:blipFill>
        <p:spPr>
          <a:xfrm>
            <a:off x="-838200" y="2438400"/>
            <a:ext cx="5056405" cy="4038600"/>
          </a:xfrm>
          <a:prstGeom prst="rect">
            <a:avLst/>
          </a:prstGeom>
        </p:spPr>
      </p:pic>
      <p:sp>
        <p:nvSpPr>
          <p:cNvPr id="10" name="Content Placeholder 2"/>
          <p:cNvSpPr txBox="1">
            <a:spLocks/>
          </p:cNvSpPr>
          <p:nvPr/>
        </p:nvSpPr>
        <p:spPr>
          <a:xfrm>
            <a:off x="3200400" y="3124200"/>
            <a:ext cx="5257800" cy="2209800"/>
          </a:xfrm>
          <a:prstGeom prst="rect">
            <a:avLst/>
          </a:prstGeom>
        </p:spPr>
        <p:txBody>
          <a:bodyPr vert="horz" wrap="none" lIns="91440" tIns="45720" rIns="91440" bIns="45720" rtlCol="0">
            <a:normAutofit/>
          </a:bodyPr>
          <a:lstStyle/>
          <a:p>
            <a:pPr marL="342900" marR="0" lvl="0" indent="-342900" algn="l" defTabSz="457200" rtl="0" eaLnBrk="1" fontAlgn="auto" latinLnBrk="0" hangingPunct="1">
              <a:lnSpc>
                <a:spcPts val="2400"/>
              </a:lnSpc>
              <a:spcBef>
                <a:spcPct val="20000"/>
              </a:spcBef>
              <a:spcAft>
                <a:spcPts val="0"/>
              </a:spcAft>
              <a:buClrTx/>
              <a:buSzTx/>
              <a:buFont typeface="Arial"/>
              <a:buNone/>
              <a:tabLst/>
              <a:defRPr/>
            </a:pPr>
            <a:endParaRPr kumimoji="0" lang="en-US" sz="2595"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0" marR="0" lvl="0" indent="-514350" algn="l" defTabSz="457200" rtl="0" eaLnBrk="1" fontAlgn="auto" latinLnBrk="0" hangingPunct="1">
              <a:lnSpc>
                <a:spcPts val="2400"/>
              </a:lnSpc>
              <a:spcBef>
                <a:spcPct val="20000"/>
              </a:spcBef>
              <a:spcAft>
                <a:spcPts val="600"/>
              </a:spcAft>
              <a:buClrTx/>
              <a:buSzTx/>
              <a:buFont typeface="Arial"/>
              <a:buNone/>
              <a:tabLst/>
              <a:defRPr/>
            </a:pPr>
            <a:r>
              <a:rPr kumimoji="0" lang="en-US" sz="3600" b="0" i="0" u="none" strike="noStrike" kern="1200" cap="none" spc="0" normalizeH="0" baseline="0" noProof="0" dirty="0" smtClean="0">
                <a:ln>
                  <a:noFill/>
                </a:ln>
                <a:solidFill>
                  <a:srgbClr val="7F7F7F"/>
                </a:solidFill>
                <a:effectLst/>
                <a:uLnTx/>
                <a:uFillTx/>
                <a:latin typeface="Arial Black"/>
                <a:ea typeface="+mn-ea"/>
                <a:cs typeface="Arial Black"/>
              </a:rPr>
              <a:t>3	</a:t>
            </a:r>
            <a:r>
              <a:rPr kumimoji="0" lang="en-US" sz="2595" b="0" i="0" u="none" strike="noStrike" kern="1200" cap="none" spc="0" normalizeH="0" baseline="0" noProof="0" dirty="0" smtClean="0">
                <a:ln>
                  <a:noFill/>
                </a:ln>
                <a:solidFill>
                  <a:schemeClr val="accent1">
                    <a:lumMod val="50000"/>
                  </a:schemeClr>
                </a:solidFill>
                <a:effectLst/>
                <a:uLnTx/>
                <a:uFillTx/>
                <a:latin typeface="+mn-lt"/>
                <a:ea typeface="+mn-ea"/>
                <a:cs typeface="+mn-cs"/>
              </a:rPr>
              <a:t>Discuss two reasons why a </a:t>
            </a:r>
          </a:p>
          <a:p>
            <a:pPr marL="0" marR="0" lvl="0" indent="-514350" algn="l" defTabSz="457200" rtl="0" eaLnBrk="1" fontAlgn="auto" latinLnBrk="0" hangingPunct="1">
              <a:lnSpc>
                <a:spcPts val="1200"/>
              </a:lnSpc>
              <a:spcBef>
                <a:spcPct val="20000"/>
              </a:spcBef>
              <a:spcAft>
                <a:spcPts val="600"/>
              </a:spcAft>
              <a:buClrTx/>
              <a:buSzTx/>
              <a:buFont typeface="Arial"/>
              <a:buNone/>
              <a:tabLst/>
              <a:defRPr/>
            </a:pPr>
            <a:r>
              <a:rPr kumimoji="0" lang="en-US" sz="2595" b="0" i="0" u="none" strike="noStrike" kern="1200" cap="none" spc="0" normalizeH="0" baseline="0" noProof="0" dirty="0" smtClean="0">
                <a:ln>
                  <a:noFill/>
                </a:ln>
                <a:solidFill>
                  <a:schemeClr val="accent1">
                    <a:lumMod val="50000"/>
                  </a:schemeClr>
                </a:solidFill>
                <a:effectLst/>
                <a:uLnTx/>
                <a:uFillTx/>
                <a:latin typeface="+mn-lt"/>
                <a:ea typeface="+mn-ea"/>
                <a:cs typeface="+mn-cs"/>
              </a:rPr>
              <a:t>      woman may stay in an abusive </a:t>
            </a:r>
          </a:p>
          <a:p>
            <a:pPr marL="0" marR="0" lvl="0" indent="-514350" algn="l" defTabSz="457200" rtl="0" eaLnBrk="1" fontAlgn="auto" latinLnBrk="0" hangingPunct="1">
              <a:lnSpc>
                <a:spcPts val="1200"/>
              </a:lnSpc>
              <a:spcBef>
                <a:spcPct val="20000"/>
              </a:spcBef>
              <a:spcAft>
                <a:spcPts val="600"/>
              </a:spcAft>
              <a:buClrTx/>
              <a:buSzTx/>
              <a:buFont typeface="Arial"/>
              <a:buNone/>
              <a:tabLst/>
              <a:defRPr/>
            </a:pPr>
            <a:r>
              <a:rPr kumimoji="0" lang="en-US" sz="2595" b="0" i="0" u="none" strike="noStrike" kern="1200" cap="none" spc="0" normalizeH="0" baseline="0" noProof="0" dirty="0" smtClean="0">
                <a:ln>
                  <a:noFill/>
                </a:ln>
                <a:solidFill>
                  <a:schemeClr val="accent1">
                    <a:lumMod val="50000"/>
                  </a:schemeClr>
                </a:solidFill>
                <a:effectLst/>
                <a:uLnTx/>
                <a:uFillTx/>
                <a:latin typeface="+mn-lt"/>
                <a:ea typeface="+mn-ea"/>
                <a:cs typeface="+mn-cs"/>
              </a:rPr>
              <a:t>      relationship after violence has </a:t>
            </a:r>
          </a:p>
          <a:p>
            <a:pPr marL="0" marR="0" lvl="0" indent="-514350" algn="l" defTabSz="457200" rtl="0" eaLnBrk="1" fontAlgn="auto" latinLnBrk="0" hangingPunct="1">
              <a:lnSpc>
                <a:spcPts val="1200"/>
              </a:lnSpc>
              <a:spcBef>
                <a:spcPct val="20000"/>
              </a:spcBef>
              <a:spcAft>
                <a:spcPts val="600"/>
              </a:spcAft>
              <a:buClrTx/>
              <a:buSzTx/>
              <a:buFont typeface="Arial"/>
              <a:buNone/>
              <a:tabLst/>
              <a:defRPr/>
            </a:pPr>
            <a:r>
              <a:rPr kumimoji="0" lang="en-US" sz="2595" b="0" i="0" u="none" strike="noStrike" kern="1200" cap="none" spc="0" normalizeH="0" baseline="0" noProof="0" dirty="0" smtClean="0">
                <a:ln>
                  <a:noFill/>
                </a:ln>
                <a:solidFill>
                  <a:schemeClr val="accent1">
                    <a:lumMod val="50000"/>
                  </a:schemeClr>
                </a:solidFill>
                <a:effectLst/>
                <a:uLnTx/>
                <a:uFillTx/>
                <a:latin typeface="+mn-lt"/>
                <a:ea typeface="+mn-ea"/>
                <a:cs typeface="+mn-cs"/>
              </a:rPr>
              <a:t>      occurred.</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685800"/>
            <a:ext cx="2133600" cy="1143000"/>
          </a:xfrm>
        </p:spPr>
        <p:txBody>
          <a:bodyPr>
            <a:noAutofit/>
          </a:bodyPr>
          <a:lstStyle/>
          <a:p>
            <a:pPr algn="l">
              <a:lnSpc>
                <a:spcPts val="2600"/>
              </a:lnSpc>
            </a:pPr>
            <a:r>
              <a:rPr sz="2800" dirty="0" smtClean="0">
                <a:solidFill>
                  <a:schemeClr val="bg1">
                    <a:lumMod val="95000"/>
                  </a:schemeClr>
                </a:solidFill>
              </a:rPr>
              <a:t>Exercise: </a:t>
            </a:r>
            <a:r>
              <a:rPr lang="en-US" sz="2800" dirty="0" smtClean="0">
                <a:solidFill>
                  <a:srgbClr val="FFFFFF"/>
                </a:solidFill>
              </a:rPr>
              <a:t>“</a:t>
            </a:r>
            <a:r>
              <a:rPr sz="2800" dirty="0" smtClean="0">
                <a:solidFill>
                  <a:schemeClr val="bg1">
                    <a:lumMod val="95000"/>
                  </a:schemeClr>
                </a:solidFill>
              </a:rPr>
              <a:t>Where </a:t>
            </a:r>
            <a:r>
              <a:rPr lang="en-US" sz="2800" dirty="0" smtClean="0">
                <a:solidFill>
                  <a:schemeClr val="bg1">
                    <a:lumMod val="95000"/>
                  </a:schemeClr>
                </a:solidFill>
              </a:rPr>
              <a:t>A</a:t>
            </a:r>
            <a:r>
              <a:rPr sz="2800" dirty="0" smtClean="0">
                <a:solidFill>
                  <a:schemeClr val="bg1">
                    <a:lumMod val="95000"/>
                  </a:schemeClr>
                </a:solidFill>
              </a:rPr>
              <a:t>m I </a:t>
            </a:r>
            <a:r>
              <a:rPr lang="en-US" sz="2800" dirty="0" smtClean="0">
                <a:solidFill>
                  <a:schemeClr val="bg1">
                    <a:lumMod val="95000"/>
                  </a:schemeClr>
                </a:solidFill>
              </a:rPr>
              <a:t/>
            </a:r>
            <a:br>
              <a:rPr lang="en-US" sz="2800" dirty="0" smtClean="0">
                <a:solidFill>
                  <a:schemeClr val="bg1">
                    <a:lumMod val="95000"/>
                  </a:schemeClr>
                </a:solidFill>
              </a:rPr>
            </a:br>
            <a:r>
              <a:rPr lang="en-US" sz="2800" dirty="0" smtClean="0">
                <a:solidFill>
                  <a:schemeClr val="bg1">
                    <a:lumMod val="95000"/>
                  </a:schemeClr>
                </a:solidFill>
              </a:rPr>
              <a:t>N</a:t>
            </a:r>
            <a:r>
              <a:rPr sz="2800" dirty="0" smtClean="0">
                <a:solidFill>
                  <a:schemeClr val="bg1">
                    <a:lumMod val="95000"/>
                  </a:schemeClr>
                </a:solidFill>
              </a:rPr>
              <a:t>ow?</a:t>
            </a:r>
            <a:r>
              <a:rPr lang="en-US" sz="2800" dirty="0" smtClean="0">
                <a:solidFill>
                  <a:srgbClr val="FFFFFF"/>
                </a:solidFill>
              </a:rPr>
              <a:t>”</a:t>
            </a:r>
            <a:endParaRPr lang="en-US" sz="2600" dirty="0" smtClean="0">
              <a:solidFill>
                <a:srgbClr val="FFFFFF"/>
              </a:solidFill>
            </a:endParaRPr>
          </a:p>
        </p:txBody>
      </p:sp>
      <p:sp>
        <p:nvSpPr>
          <p:cNvPr id="5" name="Content Placeholder 2"/>
          <p:cNvSpPr>
            <a:spLocks noGrp="1"/>
          </p:cNvSpPr>
          <p:nvPr>
            <p:ph idx="1"/>
          </p:nvPr>
        </p:nvSpPr>
        <p:spPr>
          <a:xfrm>
            <a:off x="2895600" y="579437"/>
            <a:ext cx="5867400" cy="4449763"/>
          </a:xfrm>
        </p:spPr>
        <p:txBody>
          <a:bodyPr>
            <a:noAutofit/>
          </a:bodyPr>
          <a:lstStyle/>
          <a:p>
            <a:pPr>
              <a:lnSpc>
                <a:spcPts val="3200"/>
              </a:lnSpc>
              <a:buClr>
                <a:schemeClr val="tx1">
                  <a:lumMod val="50000"/>
                  <a:lumOff val="50000"/>
                </a:schemeClr>
              </a:buClr>
            </a:pPr>
            <a:r>
              <a:rPr lang="en-US" dirty="0" smtClean="0">
                <a:solidFill>
                  <a:schemeClr val="accent1">
                    <a:lumMod val="50000"/>
                  </a:schemeClr>
                </a:solidFill>
              </a:rPr>
              <a:t>On the left end of the meter is “not at all comfortable”</a:t>
            </a:r>
          </a:p>
          <a:p>
            <a:pPr>
              <a:lnSpc>
                <a:spcPts val="3200"/>
              </a:lnSpc>
              <a:buClr>
                <a:schemeClr val="tx1">
                  <a:lumMod val="50000"/>
                  <a:lumOff val="50000"/>
                </a:schemeClr>
              </a:buClr>
            </a:pPr>
            <a:endParaRPr lang="en-US" dirty="0" smtClean="0">
              <a:solidFill>
                <a:schemeClr val="accent1">
                  <a:lumMod val="50000"/>
                </a:schemeClr>
              </a:solidFill>
            </a:endParaRPr>
          </a:p>
          <a:p>
            <a:pPr>
              <a:lnSpc>
                <a:spcPts val="3200"/>
              </a:lnSpc>
              <a:buClr>
                <a:schemeClr val="tx1">
                  <a:lumMod val="50000"/>
                  <a:lumOff val="50000"/>
                </a:schemeClr>
              </a:buClr>
            </a:pPr>
            <a:r>
              <a:rPr lang="en-US" dirty="0" smtClean="0">
                <a:solidFill>
                  <a:schemeClr val="accent1">
                    <a:lumMod val="50000"/>
                  </a:schemeClr>
                </a:solidFill>
              </a:rPr>
              <a:t>On the right end of the meter is “very comfortable”</a:t>
            </a:r>
          </a:p>
          <a:p>
            <a:pPr>
              <a:lnSpc>
                <a:spcPts val="3200"/>
              </a:lnSpc>
              <a:buClr>
                <a:schemeClr val="tx1">
                  <a:lumMod val="50000"/>
                  <a:lumOff val="50000"/>
                </a:schemeClr>
              </a:buClr>
            </a:pPr>
            <a:endParaRPr lang="en-US" dirty="0" smtClean="0">
              <a:solidFill>
                <a:schemeClr val="accent1">
                  <a:lumMod val="50000"/>
                </a:schemeClr>
              </a:solidFill>
            </a:endParaRPr>
          </a:p>
          <a:p>
            <a:pPr>
              <a:lnSpc>
                <a:spcPts val="3200"/>
              </a:lnSpc>
              <a:buClr>
                <a:schemeClr val="tx1">
                  <a:lumMod val="50000"/>
                  <a:lumOff val="50000"/>
                </a:schemeClr>
              </a:buClr>
            </a:pPr>
            <a:r>
              <a:rPr lang="en-US" dirty="0" smtClean="0">
                <a:solidFill>
                  <a:schemeClr val="accent1">
                    <a:lumMod val="50000"/>
                  </a:schemeClr>
                </a:solidFill>
              </a:rPr>
              <a:t>Write down where you are now and compare it to what you wrote down this morning</a:t>
            </a:r>
            <a:endParaRPr dirty="0" smtClean="0">
              <a:solidFill>
                <a:schemeClr val="accent1">
                  <a:lumMod val="50000"/>
                </a:schemeClr>
              </a:solidFill>
            </a:endParaRPr>
          </a:p>
          <a:p>
            <a:pPr>
              <a:lnSpc>
                <a:spcPts val="3200"/>
              </a:lnSpc>
              <a:buClr>
                <a:schemeClr val="tx1">
                  <a:lumMod val="50000"/>
                  <a:lumOff val="50000"/>
                </a:schemeClr>
              </a:buClr>
              <a:buNone/>
            </a:pPr>
            <a:endParaRPr lang="en-US" dirty="0" smtClean="0">
              <a:solidFill>
                <a:schemeClr val="accent1">
                  <a:lumMod val="50000"/>
                </a:schemeClr>
              </a:solidFill>
            </a:endParaRPr>
          </a:p>
          <a:p>
            <a:pPr>
              <a:lnSpc>
                <a:spcPts val="3200"/>
              </a:lnSpc>
              <a:buClr>
                <a:schemeClr val="tx1">
                  <a:lumMod val="50000"/>
                  <a:lumOff val="50000"/>
                </a:schemeClr>
              </a:buClr>
              <a:buFont typeface="Lucida Grande"/>
              <a:buChar char="&gt;"/>
            </a:pPr>
            <a:endParaRPr lang="en-US" dirty="0">
              <a:solidFill>
                <a:schemeClr val="accent1">
                  <a:lumMod val="50000"/>
                </a:schemeClr>
              </a:solidFill>
            </a:endParaRPr>
          </a:p>
        </p:txBody>
      </p:sp>
      <p:pic>
        <p:nvPicPr>
          <p:cNvPr id="6" name="Picture 2" descr="C:\Documents and Settings\virigina\Local Settings\Temporary Internet Files\Content.IE5\HZKKHTK0\MC900351777[1].wmf"/>
          <p:cNvPicPr>
            <a:picLocks noChangeAspect="1" noChangeArrowheads="1"/>
          </p:cNvPicPr>
          <p:nvPr/>
        </p:nvPicPr>
        <p:blipFill>
          <a:blip r:embed="rId3" cstate="print"/>
          <a:srcRect/>
          <a:stretch>
            <a:fillRect/>
          </a:stretch>
        </p:blipFill>
        <p:spPr bwMode="auto">
          <a:xfrm>
            <a:off x="255996" y="2286000"/>
            <a:ext cx="1953804" cy="3522142"/>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04800"/>
            <a:ext cx="2133600" cy="1143000"/>
          </a:xfrm>
        </p:spPr>
        <p:txBody>
          <a:bodyPr>
            <a:noAutofit/>
          </a:bodyPr>
          <a:lstStyle/>
          <a:p>
            <a:pPr algn="l" fontAlgn="auto">
              <a:lnSpc>
                <a:spcPts val="2800"/>
              </a:lnSpc>
              <a:spcAft>
                <a:spcPts val="0"/>
              </a:spcAft>
              <a:defRPr/>
            </a:pPr>
            <a:r>
              <a:rPr lang="en-US" sz="2800" dirty="0" smtClean="0">
                <a:solidFill>
                  <a:schemeClr val="bg1">
                    <a:lumMod val="95000"/>
                  </a:schemeClr>
                </a:solidFill>
              </a:rPr>
              <a:t>Technical Assistance</a:t>
            </a:r>
            <a:endParaRPr lang="en-US" sz="2800" dirty="0">
              <a:solidFill>
                <a:schemeClr val="bg1">
                  <a:lumMod val="95000"/>
                </a:schemeClr>
              </a:solidFill>
            </a:endParaRPr>
          </a:p>
        </p:txBody>
      </p:sp>
      <p:sp>
        <p:nvSpPr>
          <p:cNvPr id="5" name="Content Placeholder 2"/>
          <p:cNvSpPr>
            <a:spLocks noGrp="1"/>
          </p:cNvSpPr>
          <p:nvPr>
            <p:ph idx="1"/>
          </p:nvPr>
        </p:nvSpPr>
        <p:spPr>
          <a:xfrm>
            <a:off x="2514600" y="350837"/>
            <a:ext cx="6629400" cy="5059363"/>
          </a:xfrm>
        </p:spPr>
        <p:txBody>
          <a:bodyPr>
            <a:noAutofit/>
          </a:bodyPr>
          <a:lstStyle/>
          <a:p>
            <a:pPr marL="0" indent="0" fontAlgn="auto">
              <a:lnSpc>
                <a:spcPts val="2400"/>
              </a:lnSpc>
              <a:spcBef>
                <a:spcPts val="0"/>
              </a:spcBef>
              <a:buClr>
                <a:schemeClr val="tx1">
                  <a:lumMod val="50000"/>
                  <a:lumOff val="50000"/>
                </a:schemeClr>
              </a:buClr>
              <a:buNone/>
              <a:defRPr/>
            </a:pPr>
            <a:r>
              <a:rPr lang="en-US" sz="2400" dirty="0" smtClean="0">
                <a:solidFill>
                  <a:schemeClr val="accent1">
                    <a:lumMod val="50000"/>
                  </a:schemeClr>
                </a:solidFill>
                <a:latin typeface="+mj-lt"/>
                <a:cs typeface="Arial" pitchFamily="34" charset="0"/>
              </a:rPr>
              <a:t>For questions about how to introduce and facilitate training vignettes and for other free technical assistance and tools including:</a:t>
            </a:r>
          </a:p>
          <a:p>
            <a:pPr marL="454025" lvl="1" indent="-333375">
              <a:lnSpc>
                <a:spcPts val="2400"/>
              </a:lnSpc>
              <a:buClr>
                <a:schemeClr val="tx1">
                  <a:lumMod val="50000"/>
                  <a:lumOff val="50000"/>
                </a:schemeClr>
              </a:buClr>
              <a:buFont typeface="Arial"/>
              <a:buChar char="•"/>
              <a:defRPr/>
            </a:pPr>
            <a:r>
              <a:rPr lang="en-US" sz="2400" dirty="0" smtClean="0">
                <a:solidFill>
                  <a:schemeClr val="accent1">
                    <a:lumMod val="50000"/>
                  </a:schemeClr>
                </a:solidFill>
                <a:latin typeface="+mj-lt"/>
                <a:cs typeface="Arial" pitchFamily="34" charset="0"/>
              </a:rPr>
              <a:t>Posters</a:t>
            </a:r>
          </a:p>
          <a:p>
            <a:pPr marL="454025" lvl="1" indent="-333375">
              <a:lnSpc>
                <a:spcPts val="2400"/>
              </a:lnSpc>
              <a:buClr>
                <a:schemeClr val="tx1">
                  <a:lumMod val="50000"/>
                  <a:lumOff val="50000"/>
                </a:schemeClr>
              </a:buClr>
              <a:buFont typeface="Arial"/>
              <a:buChar char="•"/>
              <a:defRPr/>
            </a:pPr>
            <a:r>
              <a:rPr lang="en-US" sz="2400" dirty="0" smtClean="0">
                <a:solidFill>
                  <a:schemeClr val="accent1">
                    <a:lumMod val="50000"/>
                  </a:schemeClr>
                </a:solidFill>
                <a:latin typeface="+mj-lt"/>
                <a:cs typeface="Arial" pitchFamily="34" charset="0"/>
              </a:rPr>
              <a:t>Safety cards </a:t>
            </a:r>
          </a:p>
          <a:p>
            <a:pPr marL="454025" lvl="1" indent="-333375">
              <a:lnSpc>
                <a:spcPts val="2400"/>
              </a:lnSpc>
              <a:buClr>
                <a:schemeClr val="tx1">
                  <a:lumMod val="50000"/>
                  <a:lumOff val="50000"/>
                </a:schemeClr>
              </a:buClr>
              <a:buFont typeface="Arial"/>
              <a:buChar char="•"/>
              <a:defRPr/>
            </a:pPr>
            <a:r>
              <a:rPr lang="en-US" sz="2400" dirty="0" smtClean="0">
                <a:solidFill>
                  <a:schemeClr val="accent1">
                    <a:lumMod val="50000"/>
                  </a:schemeClr>
                </a:solidFill>
                <a:latin typeface="+mj-lt"/>
                <a:cs typeface="Arial" pitchFamily="34" charset="0"/>
              </a:rPr>
              <a:t>Guidelines on Reproductive Coercion </a:t>
            </a:r>
          </a:p>
          <a:p>
            <a:pPr indent="-3175" fontAlgn="auto">
              <a:lnSpc>
                <a:spcPts val="2400"/>
              </a:lnSpc>
              <a:spcBef>
                <a:spcPts val="0"/>
              </a:spcBef>
              <a:buClr>
                <a:schemeClr val="tx1">
                  <a:lumMod val="50000"/>
                  <a:lumOff val="50000"/>
                </a:schemeClr>
              </a:buClr>
              <a:buFont typeface="Lucida Grande"/>
              <a:buChar char="&gt;"/>
              <a:defRPr/>
            </a:pPr>
            <a:endParaRPr lang="en-US" sz="2400" dirty="0" smtClean="0">
              <a:solidFill>
                <a:schemeClr val="accent1">
                  <a:lumMod val="50000"/>
                </a:schemeClr>
              </a:solidFill>
              <a:latin typeface="+mj-lt"/>
              <a:cs typeface="Arial" pitchFamily="34" charset="0"/>
            </a:endParaRPr>
          </a:p>
          <a:p>
            <a:pPr marL="63500" indent="-3175" fontAlgn="auto">
              <a:lnSpc>
                <a:spcPts val="2400"/>
              </a:lnSpc>
              <a:spcBef>
                <a:spcPts val="0"/>
              </a:spcBef>
              <a:buClr>
                <a:schemeClr val="tx1">
                  <a:lumMod val="50000"/>
                  <a:lumOff val="50000"/>
                </a:schemeClr>
              </a:buClr>
              <a:buNone/>
              <a:defRPr/>
            </a:pPr>
            <a:r>
              <a:rPr lang="en-US" sz="2400" dirty="0" smtClean="0">
                <a:solidFill>
                  <a:schemeClr val="accent1">
                    <a:lumMod val="50000"/>
                  </a:schemeClr>
                </a:solidFill>
                <a:latin typeface="+mj-lt"/>
                <a:cs typeface="Arial" pitchFamily="34" charset="0"/>
              </a:rPr>
              <a:t>Contact The National Health Resource Center on Domestic Violence, a project of Futures Without Violence:</a:t>
            </a:r>
            <a:endParaRPr lang="en-US" sz="2400" dirty="0" smtClean="0">
              <a:solidFill>
                <a:schemeClr val="accent1">
                  <a:lumMod val="50000"/>
                </a:schemeClr>
              </a:solidFill>
              <a:latin typeface="+mj-lt"/>
            </a:endParaRPr>
          </a:p>
          <a:p>
            <a:pPr marL="455613">
              <a:lnSpc>
                <a:spcPts val="2400"/>
              </a:lnSpc>
              <a:buClr>
                <a:schemeClr val="tx1">
                  <a:lumMod val="50000"/>
                  <a:lumOff val="50000"/>
                </a:schemeClr>
              </a:buClr>
              <a:defRPr/>
            </a:pPr>
            <a:r>
              <a:rPr lang="en-US" sz="2400" dirty="0" smtClean="0">
                <a:solidFill>
                  <a:schemeClr val="accent1">
                    <a:lumMod val="50000"/>
                  </a:schemeClr>
                </a:solidFill>
                <a:latin typeface="+mj-lt"/>
              </a:rPr>
              <a:t>Visit: </a:t>
            </a:r>
            <a:r>
              <a:rPr lang="en-US" sz="1800" dirty="0" err="1" smtClean="0">
                <a:solidFill>
                  <a:srgbClr val="FF842B"/>
                </a:solidFill>
                <a:latin typeface="Arial Black"/>
                <a:cs typeface="Arial Black"/>
              </a:rPr>
              <a:t>www.FuturesWithoutViolence.org</a:t>
            </a:r>
            <a:r>
              <a:rPr lang="en-US" sz="1800" dirty="0" smtClean="0">
                <a:solidFill>
                  <a:srgbClr val="FF842B"/>
                </a:solidFill>
                <a:latin typeface="Arial Black"/>
                <a:cs typeface="Arial Black"/>
              </a:rPr>
              <a:t>/health</a:t>
            </a:r>
          </a:p>
          <a:p>
            <a:pPr marL="455613">
              <a:lnSpc>
                <a:spcPts val="2400"/>
              </a:lnSpc>
              <a:buClr>
                <a:schemeClr val="tx1">
                  <a:lumMod val="50000"/>
                  <a:lumOff val="50000"/>
                </a:schemeClr>
              </a:buClr>
              <a:defRPr/>
            </a:pPr>
            <a:r>
              <a:rPr lang="en-US" sz="2400" dirty="0" smtClean="0">
                <a:solidFill>
                  <a:schemeClr val="accent1">
                    <a:lumMod val="50000"/>
                  </a:schemeClr>
                </a:solidFill>
                <a:latin typeface="+mj-lt"/>
              </a:rPr>
              <a:t>Call Toll-free: </a:t>
            </a:r>
            <a:r>
              <a:rPr lang="en-US" sz="2000" dirty="0" smtClean="0">
                <a:solidFill>
                  <a:srgbClr val="FF842B"/>
                </a:solidFill>
                <a:latin typeface="Arial Black"/>
                <a:cs typeface="Arial Black"/>
              </a:rPr>
              <a:t>888-Rx-ABUSE (792-2873)</a:t>
            </a:r>
          </a:p>
          <a:p>
            <a:pPr marL="455613">
              <a:lnSpc>
                <a:spcPts val="2400"/>
              </a:lnSpc>
              <a:buClr>
                <a:schemeClr val="tx1">
                  <a:lumMod val="50000"/>
                  <a:lumOff val="50000"/>
                </a:schemeClr>
              </a:buClr>
              <a:buNone/>
              <a:defRPr/>
            </a:pPr>
            <a:r>
              <a:rPr lang="en-US" sz="2000" dirty="0" smtClean="0">
                <a:solidFill>
                  <a:srgbClr val="FF842B"/>
                </a:solidFill>
                <a:latin typeface="Arial Black"/>
                <a:cs typeface="Arial Black"/>
              </a:rPr>
              <a:t>		                    800-595-4889 TTY</a:t>
            </a:r>
          </a:p>
          <a:p>
            <a:pPr marL="455613">
              <a:lnSpc>
                <a:spcPts val="2400"/>
              </a:lnSpc>
              <a:buClr>
                <a:schemeClr val="tx1">
                  <a:lumMod val="50000"/>
                  <a:lumOff val="50000"/>
                </a:schemeClr>
              </a:buClr>
              <a:defRPr/>
            </a:pPr>
            <a:r>
              <a:rPr lang="en-US" sz="2400" dirty="0" smtClean="0">
                <a:solidFill>
                  <a:schemeClr val="accent1">
                    <a:lumMod val="50000"/>
                  </a:schemeClr>
                </a:solidFill>
                <a:latin typeface="+mj-lt"/>
              </a:rPr>
              <a:t>Email: </a:t>
            </a:r>
            <a:r>
              <a:rPr lang="en-US" sz="2000" dirty="0" err="1" smtClean="0">
                <a:solidFill>
                  <a:srgbClr val="FF842B"/>
                </a:solidFill>
                <a:latin typeface="Arial Black"/>
                <a:cs typeface="Arial Black"/>
              </a:rPr>
              <a:t>health@FuturesWithoutViolence.org</a:t>
            </a:r>
            <a:endParaRPr lang="en-US" sz="2000" dirty="0" smtClean="0">
              <a:solidFill>
                <a:srgbClr val="FF842B"/>
              </a:solidFill>
              <a:latin typeface="Arial Black"/>
              <a:cs typeface="Arial Black"/>
            </a:endParaRPr>
          </a:p>
          <a:p>
            <a:pPr>
              <a:lnSpc>
                <a:spcPts val="2400"/>
              </a:lnSpc>
              <a:buClr>
                <a:schemeClr val="tx1">
                  <a:lumMod val="50000"/>
                  <a:lumOff val="50000"/>
                </a:schemeClr>
              </a:buClr>
              <a:buFont typeface="Lucida Grande"/>
              <a:buChar char="&gt;"/>
              <a:defRPr/>
            </a:pPr>
            <a:endParaRPr lang="en-US" sz="2400" dirty="0" smtClean="0">
              <a:solidFill>
                <a:schemeClr val="accent1">
                  <a:lumMod val="50000"/>
                </a:schemeClr>
              </a:solidFill>
              <a:latin typeface="+mj-lt"/>
            </a:endParaRPr>
          </a:p>
          <a:p>
            <a:pPr>
              <a:lnSpc>
                <a:spcPts val="2400"/>
              </a:lnSpc>
              <a:buClr>
                <a:schemeClr val="tx1">
                  <a:lumMod val="50000"/>
                  <a:lumOff val="50000"/>
                </a:schemeClr>
              </a:buClr>
              <a:buFont typeface="Lucida Grande"/>
              <a:buChar char="&gt;"/>
            </a:pPr>
            <a:endParaRPr lang="en-US" sz="2400" dirty="0" smtClean="0">
              <a:solidFill>
                <a:schemeClr val="accent1">
                  <a:lumMod val="50000"/>
                </a:schemeClr>
              </a:solidFill>
              <a:latin typeface="+mj-lt"/>
            </a:endParaRPr>
          </a:p>
          <a:p>
            <a:pPr>
              <a:lnSpc>
                <a:spcPts val="2400"/>
              </a:lnSpc>
              <a:buClr>
                <a:schemeClr val="tx1">
                  <a:lumMod val="50000"/>
                  <a:lumOff val="50000"/>
                </a:schemeClr>
              </a:buClr>
              <a:buFont typeface="Lucida Grande"/>
              <a:buChar char="&gt;"/>
            </a:pPr>
            <a:endParaRPr lang="en-US" sz="2400" dirty="0">
              <a:solidFill>
                <a:schemeClr val="accent1">
                  <a:lumMod val="50000"/>
                </a:schemeClr>
              </a:solidFill>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T-3background.jpg"/>
          <p:cNvPicPr>
            <a:picLocks noChangeAspect="1"/>
          </p:cNvPicPr>
          <p:nvPr/>
        </p:nvPicPr>
        <p:blipFill>
          <a:blip r:embed="rId3" cstate="print">
            <a:alphaModFix/>
          </a:blip>
          <a:stretch>
            <a:fillRect/>
          </a:stretch>
        </p:blipFill>
        <p:spPr>
          <a:xfrm>
            <a:off x="-25075" y="0"/>
            <a:ext cx="9194149" cy="6858000"/>
          </a:xfrm>
          <a:prstGeom prst="rect">
            <a:avLst/>
          </a:prstGeom>
        </p:spPr>
      </p:pic>
      <p:sp>
        <p:nvSpPr>
          <p:cNvPr id="6" name="Rectangle 5"/>
          <p:cNvSpPr/>
          <p:nvPr/>
        </p:nvSpPr>
        <p:spPr>
          <a:xfrm>
            <a:off x="5334000" y="1558482"/>
            <a:ext cx="3124200" cy="1747487"/>
          </a:xfrm>
          <a:prstGeom prst="rect">
            <a:avLst/>
          </a:prstGeom>
        </p:spPr>
        <p:txBody>
          <a:bodyPr wrap="square">
            <a:spAutoFit/>
          </a:bodyPr>
          <a:lstStyle/>
          <a:p>
            <a:pPr>
              <a:lnSpc>
                <a:spcPts val="3200"/>
              </a:lnSpc>
            </a:pPr>
            <a:r>
              <a:rPr lang="en-US" sz="3200" dirty="0" smtClean="0">
                <a:solidFill>
                  <a:schemeClr val="accent1">
                    <a:lumMod val="50000"/>
                  </a:schemeClr>
                </a:solidFill>
              </a:rPr>
              <a:t>Please complete the Post-Training Survey</a:t>
            </a:r>
            <a:br>
              <a:rPr lang="en-US" sz="3200" dirty="0" smtClean="0">
                <a:solidFill>
                  <a:schemeClr val="accent1">
                    <a:lumMod val="50000"/>
                  </a:schemeClr>
                </a:solidFill>
              </a:rPr>
            </a:br>
            <a:endParaRPr lang="en-US" sz="3200" dirty="0">
              <a:solidFill>
                <a:schemeClr val="accent1">
                  <a:lumMod val="50000"/>
                </a:schemeClr>
              </a:solidFill>
            </a:endParaRPr>
          </a:p>
        </p:txBody>
      </p:sp>
      <p:sp>
        <p:nvSpPr>
          <p:cNvPr id="3" name="TextBox 2"/>
          <p:cNvSpPr txBox="1"/>
          <p:nvPr/>
        </p:nvSpPr>
        <p:spPr>
          <a:xfrm>
            <a:off x="4800600" y="3733800"/>
            <a:ext cx="4114800" cy="769441"/>
          </a:xfrm>
          <a:prstGeom prst="rect">
            <a:avLst/>
          </a:prstGeom>
          <a:noFill/>
        </p:spPr>
        <p:txBody>
          <a:bodyPr wrap="square" rtlCol="0">
            <a:spAutoFit/>
          </a:bodyPr>
          <a:lstStyle/>
          <a:p>
            <a:pPr algn="ctr"/>
            <a:r>
              <a:rPr lang="en-US" sz="4400" spc="-300" dirty="0" smtClean="0">
                <a:solidFill>
                  <a:srgbClr val="FF842B"/>
                </a:solidFill>
                <a:latin typeface="Arial Black"/>
                <a:cs typeface="Arial Black"/>
              </a:rPr>
              <a:t>Thank You!</a:t>
            </a:r>
            <a:endParaRPr lang="en-US" sz="4400" spc="-300" dirty="0">
              <a:solidFill>
                <a:srgbClr val="FF842B"/>
              </a:solidFill>
              <a:latin typeface="Arial Black"/>
              <a:cs typeface="Arial Black"/>
            </a:endParaRPr>
          </a:p>
        </p:txBody>
      </p:sp>
      <p:sp>
        <p:nvSpPr>
          <p:cNvPr id="8" name="Slide Number Placeholder 5"/>
          <p:cNvSpPr>
            <a:spLocks noGrp="1"/>
          </p:cNvSpPr>
          <p:nvPr>
            <p:ph type="sldNum" sz="quarter" idx="12"/>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142</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about Project Connect </a:t>
            </a:r>
            <a:br>
              <a:rPr lang="en-US" dirty="0" smtClean="0"/>
            </a:br>
            <a:r>
              <a:rPr lang="en-US" dirty="0" smtClean="0"/>
              <a:t>in Virginia?</a:t>
            </a:r>
            <a:endParaRPr lang="en-US" dirty="0"/>
          </a:p>
        </p:txBody>
      </p:sp>
      <p:sp>
        <p:nvSpPr>
          <p:cNvPr id="3" name="Content Placeholder 2"/>
          <p:cNvSpPr>
            <a:spLocks noGrp="1"/>
          </p:cNvSpPr>
          <p:nvPr>
            <p:ph idx="1"/>
          </p:nvPr>
        </p:nvSpPr>
        <p:spPr>
          <a:xfrm>
            <a:off x="-228600" y="2057400"/>
            <a:ext cx="9677400" cy="4525963"/>
          </a:xfrm>
        </p:spPr>
        <p:txBody>
          <a:bodyPr/>
          <a:lstStyle/>
          <a:p>
            <a:pPr marL="0" algn="ctr">
              <a:spcBef>
                <a:spcPts val="0"/>
              </a:spcBef>
              <a:buNone/>
            </a:pPr>
            <a:r>
              <a:rPr lang="en-US" sz="2800" dirty="0" smtClean="0"/>
              <a:t>Laurie K. Crawford, MPA</a:t>
            </a:r>
          </a:p>
          <a:p>
            <a:pPr marL="0" algn="ctr">
              <a:spcBef>
                <a:spcPts val="0"/>
              </a:spcBef>
              <a:buNone/>
            </a:pPr>
            <a:r>
              <a:rPr lang="en-US" sz="2800" dirty="0" smtClean="0"/>
              <a:t>Sexual/Domestic Violence Healthcare Outreach Coordinator</a:t>
            </a:r>
          </a:p>
          <a:p>
            <a:pPr marL="0" algn="ctr">
              <a:spcBef>
                <a:spcPts val="0"/>
              </a:spcBef>
              <a:buNone/>
            </a:pPr>
            <a:r>
              <a:rPr lang="en-US" sz="2800" dirty="0" smtClean="0"/>
              <a:t>Virginia Department of Health</a:t>
            </a:r>
          </a:p>
          <a:p>
            <a:pPr marL="0" algn="ctr">
              <a:spcBef>
                <a:spcPts val="0"/>
              </a:spcBef>
              <a:buNone/>
            </a:pPr>
            <a:r>
              <a:rPr lang="en-US" sz="2800" dirty="0" smtClean="0"/>
              <a:t>Office of Family Health Services</a:t>
            </a:r>
          </a:p>
          <a:p>
            <a:pPr marL="0" algn="ctr">
              <a:spcBef>
                <a:spcPts val="0"/>
              </a:spcBef>
              <a:buNone/>
            </a:pPr>
            <a:r>
              <a:rPr lang="en-US" sz="2800" dirty="0" smtClean="0"/>
              <a:t>804.864.7705</a:t>
            </a:r>
          </a:p>
          <a:p>
            <a:pPr marL="0" algn="ctr">
              <a:spcBef>
                <a:spcPts val="0"/>
              </a:spcBef>
              <a:buNone/>
            </a:pPr>
            <a:r>
              <a:rPr lang="en-US" sz="2800" dirty="0" smtClean="0"/>
              <a:t>Laurie.Crawford@vdh.virginia.gov</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04800"/>
            <a:ext cx="2133600" cy="1143000"/>
          </a:xfrm>
        </p:spPr>
        <p:txBody>
          <a:bodyPr>
            <a:noAutofit/>
          </a:bodyPr>
          <a:lstStyle/>
          <a:p>
            <a:pPr algn="l">
              <a:lnSpc>
                <a:spcPts val="2800"/>
              </a:lnSpc>
            </a:pPr>
            <a:r>
              <a:rPr lang="en-US" sz="2800" dirty="0" smtClean="0">
                <a:solidFill>
                  <a:schemeClr val="bg1"/>
                </a:solidFill>
              </a:rPr>
              <a:t>What We Know</a:t>
            </a:r>
            <a:endParaRPr lang="en-US" sz="2800" dirty="0">
              <a:solidFill>
                <a:schemeClr val="bg1"/>
              </a:solidFill>
            </a:endParaRPr>
          </a:p>
        </p:txBody>
      </p:sp>
      <p:sp>
        <p:nvSpPr>
          <p:cNvPr id="5" name="Content Placeholder 2"/>
          <p:cNvSpPr>
            <a:spLocks noGrp="1"/>
          </p:cNvSpPr>
          <p:nvPr>
            <p:ph idx="1"/>
          </p:nvPr>
        </p:nvSpPr>
        <p:spPr>
          <a:xfrm>
            <a:off x="3200400" y="152400"/>
            <a:ext cx="5257800" cy="4449763"/>
          </a:xfrm>
        </p:spPr>
        <p:txBody>
          <a:bodyPr>
            <a:normAutofit/>
          </a:bodyPr>
          <a:lstStyle/>
          <a:p>
            <a:pPr>
              <a:buNone/>
            </a:pPr>
            <a:endParaRPr lang="en-US" sz="2800" dirty="0" smtClean="0">
              <a:solidFill>
                <a:schemeClr val="accent1">
                  <a:lumMod val="50000"/>
                </a:schemeClr>
              </a:solidFill>
            </a:endParaRPr>
          </a:p>
          <a:p>
            <a:pPr>
              <a:buNone/>
            </a:pPr>
            <a:r>
              <a:rPr lang="en-US" sz="4400" b="1" dirty="0" smtClean="0">
                <a:solidFill>
                  <a:srgbClr val="E46C0A"/>
                </a:solidFill>
                <a:latin typeface="Arial Black"/>
                <a:cs typeface="Arial Black"/>
              </a:rPr>
              <a:t>1 in 4</a:t>
            </a:r>
          </a:p>
          <a:p>
            <a:pPr>
              <a:buNone/>
            </a:pPr>
            <a:r>
              <a:rPr lang="en-US" dirty="0" smtClean="0">
                <a:solidFill>
                  <a:schemeClr val="tx1">
                    <a:lumMod val="50000"/>
                    <a:lumOff val="50000"/>
                  </a:schemeClr>
                </a:solidFill>
              </a:rPr>
              <a:t>(25%) U.S. women                                      </a:t>
            </a:r>
          </a:p>
          <a:p>
            <a:pPr>
              <a:buNone/>
            </a:pPr>
            <a:r>
              <a:rPr lang="en-US" dirty="0" smtClean="0">
                <a:solidFill>
                  <a:schemeClr val="tx1">
                    <a:lumMod val="50000"/>
                    <a:lumOff val="50000"/>
                  </a:schemeClr>
                </a:solidFill>
              </a:rPr>
              <a:t>and </a:t>
            </a:r>
          </a:p>
        </p:txBody>
      </p:sp>
      <p:sp>
        <p:nvSpPr>
          <p:cNvPr id="6" name="Rectangle 5"/>
          <p:cNvSpPr/>
          <p:nvPr/>
        </p:nvSpPr>
        <p:spPr>
          <a:xfrm>
            <a:off x="533400" y="5562600"/>
            <a:ext cx="4572000" cy="584776"/>
          </a:xfrm>
          <a:prstGeom prst="rect">
            <a:avLst/>
          </a:prstGeom>
        </p:spPr>
        <p:txBody>
          <a:bodyPr>
            <a:spAutoFit/>
          </a:bodyPr>
          <a:lstStyle/>
          <a:p>
            <a:r>
              <a:rPr lang="en-US" sz="1600" dirty="0" smtClean="0">
                <a:solidFill>
                  <a:schemeClr val="bg1">
                    <a:lumMod val="50000"/>
                  </a:schemeClr>
                </a:solidFill>
              </a:rPr>
              <a:t>(CDC Morbidity and Mortality Weekly Report, February 2008; Silverman et al, 2001)</a:t>
            </a:r>
            <a:endParaRPr lang="en-US" sz="1600" dirty="0">
              <a:solidFill>
                <a:schemeClr val="bg1">
                  <a:lumMod val="50000"/>
                </a:schemeClr>
              </a:solidFill>
            </a:endParaRPr>
          </a:p>
        </p:txBody>
      </p:sp>
      <p:pic>
        <p:nvPicPr>
          <p:cNvPr id="7" name="Picture 2" descr="C:\Users\Chris\Desktop\New FVPF Images\teen photo.jpg"/>
          <p:cNvPicPr>
            <a:picLocks noChangeAspect="1" noChangeArrowheads="1"/>
          </p:cNvPicPr>
          <p:nvPr/>
        </p:nvPicPr>
        <p:blipFill>
          <a:blip r:embed="rId3" cstate="print"/>
          <a:srcRect l="22229" r="15759" b="44939"/>
          <a:stretch>
            <a:fillRect/>
          </a:stretch>
        </p:blipFill>
        <p:spPr bwMode="auto">
          <a:xfrm>
            <a:off x="304801" y="2162878"/>
            <a:ext cx="2667000" cy="2942521"/>
          </a:xfrm>
          <a:prstGeom prst="rect">
            <a:avLst/>
          </a:prstGeom>
          <a:solidFill>
            <a:srgbClr val="FFFFFF">
              <a:shade val="85000"/>
            </a:srgbClr>
          </a:solidFill>
          <a:ln w="101600" cap="sq">
            <a:solidFill>
              <a:srgbClr val="FDFDFD"/>
            </a:solidFill>
            <a:miter lim="800000"/>
          </a:ln>
          <a:effectLst>
            <a:outerShdw blurRad="50800" dist="38100" dir="8100000" algn="bl" rotWithShape="0">
              <a:srgbClr val="000000">
                <a:alpha val="43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Content Placeholder 2"/>
          <p:cNvSpPr txBox="1">
            <a:spLocks/>
          </p:cNvSpPr>
          <p:nvPr/>
        </p:nvSpPr>
        <p:spPr>
          <a:xfrm>
            <a:off x="3200400" y="2179637"/>
            <a:ext cx="5257800" cy="44497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0" marR="0" lvl="0" indent="0" algn="l" defTabSz="457200" rtl="0" eaLnBrk="1" fontAlgn="auto" latinLnBrk="0" hangingPunct="1">
              <a:lnSpc>
                <a:spcPct val="90000"/>
              </a:lnSpc>
              <a:spcBef>
                <a:spcPct val="20000"/>
              </a:spcBef>
              <a:spcAft>
                <a:spcPts val="0"/>
              </a:spcAft>
              <a:buClrTx/>
              <a:buSzTx/>
              <a:buFont typeface="Arial"/>
              <a:buNone/>
              <a:tabLst/>
              <a:defRPr/>
            </a:pPr>
            <a:r>
              <a:rPr kumimoji="0" lang="en-US" sz="4400" b="1" i="0" u="none" strike="noStrike" kern="1200" cap="none" spc="0" normalizeH="0" baseline="0" noProof="0" dirty="0" smtClean="0">
                <a:ln>
                  <a:noFill/>
                </a:ln>
                <a:solidFill>
                  <a:srgbClr val="E46C0A"/>
                </a:solidFill>
                <a:effectLst/>
                <a:uLnTx/>
                <a:uFillTx/>
                <a:latin typeface="Arial Black"/>
                <a:ea typeface="+mn-ea"/>
                <a:cs typeface="Arial Black"/>
              </a:rPr>
              <a:t>1 in 5</a:t>
            </a:r>
          </a:p>
          <a:p>
            <a:pPr marL="0" marR="0" lvl="0" indent="0" algn="l" defTabSz="457200" rtl="0" eaLnBrk="1" fontAlgn="auto" latinLnBrk="0" hangingPunct="1">
              <a:lnSpc>
                <a:spcPct val="9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(20%) U.S. teen girls report ever experiencing physical and/or sexual partner violence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04800"/>
            <a:ext cx="2133600" cy="1143000"/>
          </a:xfrm>
        </p:spPr>
        <p:txBody>
          <a:bodyPr>
            <a:noAutofit/>
          </a:bodyPr>
          <a:lstStyle/>
          <a:p>
            <a:pPr algn="l">
              <a:lnSpc>
                <a:spcPts val="2800"/>
              </a:lnSpc>
            </a:pPr>
            <a:r>
              <a:rPr sz="2800" dirty="0" smtClean="0">
                <a:solidFill>
                  <a:schemeClr val="bg1"/>
                </a:solidFill>
              </a:rPr>
              <a:t>What We Know</a:t>
            </a:r>
            <a:endParaRPr lang="en-US" sz="2800" dirty="0">
              <a:solidFill>
                <a:schemeClr val="bg1"/>
              </a:solidFill>
            </a:endParaRPr>
          </a:p>
        </p:txBody>
      </p:sp>
      <p:sp>
        <p:nvSpPr>
          <p:cNvPr id="5" name="Content Placeholder 2"/>
          <p:cNvSpPr>
            <a:spLocks noGrp="1"/>
          </p:cNvSpPr>
          <p:nvPr>
            <p:ph idx="1"/>
          </p:nvPr>
        </p:nvSpPr>
        <p:spPr>
          <a:xfrm>
            <a:off x="3200400" y="1066800"/>
            <a:ext cx="5257800" cy="4449763"/>
          </a:xfrm>
        </p:spPr>
        <p:txBody>
          <a:bodyPr>
            <a:normAutofit/>
          </a:bodyPr>
          <a:lstStyle/>
          <a:p>
            <a:pPr>
              <a:buNone/>
            </a:pPr>
            <a:endParaRPr lang="en-US" sz="2800" dirty="0" smtClean="0">
              <a:solidFill>
                <a:schemeClr val="accent1">
                  <a:lumMod val="50000"/>
                </a:schemeClr>
              </a:solidFill>
            </a:endParaRPr>
          </a:p>
          <a:p>
            <a:pPr>
              <a:lnSpc>
                <a:spcPts val="800"/>
              </a:lnSpc>
              <a:spcBef>
                <a:spcPts val="1800"/>
              </a:spcBef>
              <a:spcAft>
                <a:spcPct val="25000"/>
              </a:spcAft>
              <a:buNone/>
            </a:pPr>
            <a:r>
              <a:rPr lang="en-US" dirty="0" smtClean="0">
                <a:solidFill>
                  <a:srgbClr val="FF842B"/>
                </a:solidFill>
                <a:latin typeface="Arial Black"/>
                <a:cs typeface="Arial Black"/>
              </a:rPr>
              <a:t>14% to 52% </a:t>
            </a:r>
          </a:p>
          <a:p>
            <a:pPr>
              <a:lnSpc>
                <a:spcPts val="800"/>
              </a:lnSpc>
              <a:spcBef>
                <a:spcPts val="1800"/>
              </a:spcBef>
              <a:spcAft>
                <a:spcPct val="25000"/>
              </a:spcAft>
              <a:buNone/>
            </a:pPr>
            <a:r>
              <a:rPr lang="en-US" dirty="0" smtClean="0">
                <a:solidFill>
                  <a:schemeClr val="tx1">
                    <a:lumMod val="50000"/>
                    <a:lumOff val="50000"/>
                  </a:schemeClr>
                </a:solidFill>
                <a:latin typeface="+mj-lt"/>
                <a:cs typeface="Arial Black"/>
              </a:rPr>
              <a:t>of home visited </a:t>
            </a:r>
          </a:p>
          <a:p>
            <a:pPr>
              <a:lnSpc>
                <a:spcPts val="800"/>
              </a:lnSpc>
              <a:spcBef>
                <a:spcPts val="1800"/>
              </a:spcBef>
              <a:spcAft>
                <a:spcPct val="25000"/>
              </a:spcAft>
              <a:buNone/>
            </a:pPr>
            <a:r>
              <a:rPr lang="en-US" dirty="0" err="1" smtClean="0">
                <a:solidFill>
                  <a:schemeClr val="tx1">
                    <a:lumMod val="50000"/>
                    <a:lumOff val="50000"/>
                  </a:schemeClr>
                </a:solidFill>
                <a:latin typeface="+mj-lt"/>
                <a:cs typeface="Arial Black"/>
              </a:rPr>
              <a:t>perinatal</a:t>
            </a:r>
            <a:r>
              <a:rPr lang="en-US" dirty="0" smtClean="0">
                <a:solidFill>
                  <a:schemeClr val="tx1">
                    <a:lumMod val="50000"/>
                    <a:lumOff val="50000"/>
                  </a:schemeClr>
                </a:solidFill>
                <a:latin typeface="+mj-lt"/>
                <a:cs typeface="Arial Black"/>
              </a:rPr>
              <a:t> clients </a:t>
            </a:r>
          </a:p>
          <a:p>
            <a:pPr>
              <a:lnSpc>
                <a:spcPts val="800"/>
              </a:lnSpc>
              <a:spcBef>
                <a:spcPts val="1800"/>
              </a:spcBef>
              <a:spcAft>
                <a:spcPct val="25000"/>
              </a:spcAft>
              <a:buNone/>
            </a:pPr>
            <a:r>
              <a:rPr lang="en-US" dirty="0" smtClean="0">
                <a:solidFill>
                  <a:schemeClr val="tx1">
                    <a:lumMod val="50000"/>
                    <a:lumOff val="50000"/>
                  </a:schemeClr>
                </a:solidFill>
                <a:latin typeface="+mj-lt"/>
                <a:cs typeface="Arial Black"/>
              </a:rPr>
              <a:t>experienced </a:t>
            </a:r>
          </a:p>
          <a:p>
            <a:pPr>
              <a:lnSpc>
                <a:spcPts val="800"/>
              </a:lnSpc>
              <a:spcBef>
                <a:spcPts val="1800"/>
              </a:spcBef>
              <a:spcAft>
                <a:spcPct val="25000"/>
              </a:spcAft>
              <a:buNone/>
            </a:pPr>
            <a:r>
              <a:rPr lang="en-US" dirty="0" smtClean="0">
                <a:solidFill>
                  <a:schemeClr val="tx1">
                    <a:lumMod val="50000"/>
                    <a:lumOff val="50000"/>
                  </a:schemeClr>
                </a:solidFill>
                <a:latin typeface="+mj-lt"/>
                <a:cs typeface="Arial Black"/>
              </a:rPr>
              <a:t>domestic violence </a:t>
            </a:r>
          </a:p>
          <a:p>
            <a:pPr>
              <a:lnSpc>
                <a:spcPts val="800"/>
              </a:lnSpc>
              <a:spcBef>
                <a:spcPts val="1800"/>
              </a:spcBef>
              <a:spcAft>
                <a:spcPct val="25000"/>
              </a:spcAft>
              <a:buNone/>
            </a:pPr>
            <a:r>
              <a:rPr lang="en-US" dirty="0" smtClean="0">
                <a:solidFill>
                  <a:schemeClr val="tx1">
                    <a:lumMod val="50000"/>
                    <a:lumOff val="50000"/>
                  </a:schemeClr>
                </a:solidFill>
                <a:latin typeface="+mj-lt"/>
                <a:cs typeface="Arial Black"/>
              </a:rPr>
              <a:t>in the past year</a:t>
            </a:r>
            <a:endParaRPr dirty="0" smtClean="0">
              <a:solidFill>
                <a:schemeClr val="tx1">
                  <a:lumMod val="50000"/>
                  <a:lumOff val="50000"/>
                </a:schemeClr>
              </a:solidFill>
              <a:latin typeface="+mj-lt"/>
              <a:cs typeface="Arial Black"/>
            </a:endParaRPr>
          </a:p>
        </p:txBody>
      </p:sp>
      <p:sp>
        <p:nvSpPr>
          <p:cNvPr id="6" name="Rectangle 5"/>
          <p:cNvSpPr/>
          <p:nvPr/>
        </p:nvSpPr>
        <p:spPr>
          <a:xfrm>
            <a:off x="1143000" y="5715000"/>
            <a:ext cx="1790073" cy="338554"/>
          </a:xfrm>
          <a:prstGeom prst="rect">
            <a:avLst/>
          </a:prstGeom>
        </p:spPr>
        <p:txBody>
          <a:bodyPr wrap="none">
            <a:spAutoFit/>
          </a:bodyPr>
          <a:lstStyle/>
          <a:p>
            <a:r>
              <a:rPr lang="en-US" sz="1600" dirty="0" smtClean="0">
                <a:solidFill>
                  <a:schemeClr val="tx1">
                    <a:lumMod val="50000"/>
                    <a:lumOff val="50000"/>
                  </a:schemeClr>
                </a:solidFill>
              </a:rPr>
              <a:t>(Sharps et al. 2008) </a:t>
            </a:r>
            <a:endParaRPr lang="en-US" sz="1600" dirty="0">
              <a:solidFill>
                <a:schemeClr val="tx1">
                  <a:lumMod val="50000"/>
                  <a:lumOff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228600"/>
            <a:ext cx="2133600" cy="1143000"/>
          </a:xfrm>
        </p:spPr>
        <p:txBody>
          <a:bodyPr>
            <a:noAutofit/>
          </a:bodyPr>
          <a:lstStyle/>
          <a:p>
            <a:pPr algn="l">
              <a:lnSpc>
                <a:spcPts val="2800"/>
              </a:lnSpc>
            </a:pPr>
            <a:r>
              <a:rPr lang="en-US" sz="2800" dirty="0" smtClean="0">
                <a:solidFill>
                  <a:schemeClr val="bg1"/>
                </a:solidFill>
              </a:rPr>
              <a:t>Definitions  of Domestic Violence</a:t>
            </a:r>
            <a:br>
              <a:rPr lang="en-US" sz="2800" dirty="0" smtClean="0">
                <a:solidFill>
                  <a:schemeClr val="bg1"/>
                </a:solidFill>
              </a:rPr>
            </a:br>
            <a:endParaRPr lang="en-US" sz="2800" dirty="0">
              <a:solidFill>
                <a:schemeClr val="bg1"/>
              </a:solidFill>
            </a:endParaRPr>
          </a:p>
        </p:txBody>
      </p:sp>
      <p:pic>
        <p:nvPicPr>
          <p:cNvPr id="6" name="Picture 5" descr="dictioary.png"/>
          <p:cNvPicPr>
            <a:picLocks noChangeAspect="1"/>
          </p:cNvPicPr>
          <p:nvPr/>
        </p:nvPicPr>
        <p:blipFill>
          <a:blip r:embed="rId3" cstate="print"/>
          <a:stretch>
            <a:fillRect/>
          </a:stretch>
        </p:blipFill>
        <p:spPr>
          <a:xfrm>
            <a:off x="228600" y="3962400"/>
            <a:ext cx="4230510" cy="2831994"/>
          </a:xfrm>
          <a:prstGeom prst="rect">
            <a:avLst/>
          </a:prstGeom>
        </p:spPr>
      </p:pic>
      <p:sp>
        <p:nvSpPr>
          <p:cNvPr id="8" name="Content Placeholder 2"/>
          <p:cNvSpPr txBox="1">
            <a:spLocks/>
          </p:cNvSpPr>
          <p:nvPr/>
        </p:nvSpPr>
        <p:spPr>
          <a:xfrm>
            <a:off x="2895600" y="152400"/>
            <a:ext cx="5715000" cy="5257800"/>
          </a:xfrm>
          <a:prstGeom prst="rect">
            <a:avLst/>
          </a:prstGeom>
        </p:spPr>
        <p:txBody>
          <a:bodyPr>
            <a:noAutofit/>
          </a:bodyPr>
          <a:lstStyle/>
          <a:p>
            <a:pPr marL="342900" marR="0" lvl="0" indent="-342900" algn="l" defTabSz="457200" rtl="0" eaLnBrk="1" fontAlgn="auto" latinLnBrk="0" hangingPunct="1">
              <a:lnSpc>
                <a:spcPts val="2800"/>
              </a:lnSpc>
              <a:spcBef>
                <a:spcPct val="20000"/>
              </a:spcBef>
              <a:spcAft>
                <a:spcPts val="0"/>
              </a:spcAft>
              <a:buClr>
                <a:schemeClr val="tx1">
                  <a:lumMod val="50000"/>
                  <a:lumOff val="50000"/>
                </a:schemeClr>
              </a:buClr>
              <a:buSzTx/>
              <a:buFont typeface="Arial"/>
              <a:buChar char="•"/>
              <a:tabLst/>
              <a:defRPr/>
            </a:pPr>
            <a:endParaRPr kumimoji="0" lang="en-US" sz="28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342900" marR="0" lvl="0" indent="-342900" algn="l" defTabSz="457200" rtl="0" eaLnBrk="1" fontAlgn="auto" latinLnBrk="0" hangingPunct="1">
              <a:lnSpc>
                <a:spcPts val="2800"/>
              </a:lnSpc>
              <a:spcBef>
                <a:spcPct val="20000"/>
              </a:spcBef>
              <a:spcAft>
                <a:spcPts val="0"/>
              </a:spcAft>
              <a:buClr>
                <a:schemeClr val="tx1">
                  <a:lumMod val="50000"/>
                  <a:lumOff val="50000"/>
                </a:schemeClr>
              </a:buClr>
              <a:buSzTx/>
              <a:buFont typeface="Arial"/>
              <a:buChar char="•"/>
              <a:tabLst/>
              <a:defRPr/>
            </a:pPr>
            <a:r>
              <a:rPr kumimoji="0" lang="en-US" sz="2800" b="0" i="0" u="none" strike="noStrike" kern="1200" cap="none" spc="0" normalizeH="0" baseline="0" noProof="0" dirty="0" smtClean="0">
                <a:ln>
                  <a:noFill/>
                </a:ln>
                <a:solidFill>
                  <a:schemeClr val="accent1">
                    <a:lumMod val="50000"/>
                  </a:schemeClr>
                </a:solidFill>
                <a:effectLst/>
                <a:uLnTx/>
                <a:uFillTx/>
                <a:latin typeface="+mn-lt"/>
                <a:ea typeface="+mn-ea"/>
                <a:cs typeface="+mn-cs"/>
              </a:rPr>
              <a:t>Legal definitions are often more narrowly defined with particular focus on physical and sexual assault</a:t>
            </a:r>
          </a:p>
          <a:p>
            <a:pPr marL="342900" marR="0" lvl="0" indent="-342900" algn="l" defTabSz="457200" rtl="0" eaLnBrk="1" fontAlgn="auto" latinLnBrk="0" hangingPunct="1">
              <a:lnSpc>
                <a:spcPts val="2800"/>
              </a:lnSpc>
              <a:spcBef>
                <a:spcPct val="20000"/>
              </a:spcBef>
              <a:spcAft>
                <a:spcPts val="0"/>
              </a:spcAft>
              <a:buClr>
                <a:schemeClr val="tx1">
                  <a:lumMod val="50000"/>
                  <a:lumOff val="50000"/>
                </a:schemeClr>
              </a:buClr>
              <a:buSzTx/>
              <a:buFont typeface="Arial"/>
              <a:buChar char="•"/>
              <a:tabLst/>
              <a:defRPr/>
            </a:pPr>
            <a:endParaRPr kumimoji="0" lang="en-US" sz="28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342900" marR="0" lvl="0" indent="-342900" algn="l" defTabSz="457200" rtl="0" eaLnBrk="1" fontAlgn="auto" latinLnBrk="0" hangingPunct="1">
              <a:lnSpc>
                <a:spcPts val="2800"/>
              </a:lnSpc>
              <a:spcBef>
                <a:spcPct val="20000"/>
              </a:spcBef>
              <a:spcAft>
                <a:spcPts val="0"/>
              </a:spcAft>
              <a:buClr>
                <a:schemeClr val="tx1">
                  <a:lumMod val="50000"/>
                  <a:lumOff val="50000"/>
                </a:schemeClr>
              </a:buClr>
              <a:buSzTx/>
              <a:buFont typeface="Arial"/>
              <a:buChar char="•"/>
              <a:tabLst/>
              <a:defRPr/>
            </a:pPr>
            <a:r>
              <a:rPr kumimoji="0" lang="en-US" sz="2800" b="0" i="0" u="none" strike="noStrike" kern="1200" cap="none" spc="0" normalizeH="0" baseline="0" noProof="0" dirty="0" smtClean="0">
                <a:ln>
                  <a:noFill/>
                </a:ln>
                <a:solidFill>
                  <a:schemeClr val="accent1">
                    <a:lumMod val="50000"/>
                  </a:schemeClr>
                </a:solidFill>
                <a:effectLst/>
                <a:uLnTx/>
                <a:uFillTx/>
                <a:latin typeface="+mn-lt"/>
                <a:ea typeface="+mn-ea"/>
                <a:cs typeface="+mn-cs"/>
              </a:rPr>
              <a:t>Public health definitions include a broader range of controlling behaviors that impact health including:</a:t>
            </a:r>
          </a:p>
          <a:p>
            <a:pPr marL="1373188" marR="0" lvl="1" algn="l" defTabSz="457200" rtl="0" eaLnBrk="1" fontAlgn="auto" latinLnBrk="0" hangingPunct="1">
              <a:lnSpc>
                <a:spcPts val="2800"/>
              </a:lnSpc>
              <a:spcBef>
                <a:spcPct val="20000"/>
              </a:spcBef>
              <a:spcAft>
                <a:spcPts val="0"/>
              </a:spcAft>
              <a:buClr>
                <a:schemeClr val="tx1">
                  <a:lumMod val="50000"/>
                  <a:lumOff val="50000"/>
                </a:schemeClr>
              </a:buClr>
              <a:buSzTx/>
              <a:tabLst/>
              <a:defRPr/>
            </a:pPr>
            <a:r>
              <a:rPr lang="en-US" sz="2800" dirty="0" err="1" smtClean="0">
                <a:solidFill>
                  <a:schemeClr val="tx1">
                    <a:lumMod val="50000"/>
                    <a:lumOff val="50000"/>
                  </a:schemeClr>
                </a:solidFill>
              </a:rPr>
              <a:t>e</a:t>
            </a:r>
            <a:r>
              <a:rPr kumimoji="0" lang="en-US" sz="28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motional abuse, social isolation, stalking, intimidation and threats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228600"/>
            <a:ext cx="2133600" cy="2133600"/>
          </a:xfrm>
        </p:spPr>
        <p:txBody>
          <a:bodyPr>
            <a:noAutofit/>
          </a:bodyPr>
          <a:lstStyle/>
          <a:p>
            <a:pPr algn="l" eaLnBrk="0" hangingPunct="0">
              <a:lnSpc>
                <a:spcPts val="2800"/>
              </a:lnSpc>
            </a:pPr>
            <a:r>
              <a:rPr lang="en-US" sz="2800" dirty="0" smtClean="0">
                <a:solidFill>
                  <a:schemeClr val="bg1"/>
                </a:solidFill>
                <a:ea typeface="ＭＳ Ｐゴシック" pitchFamily="34" charset="-128"/>
              </a:rPr>
              <a:t>Domestic and </a:t>
            </a:r>
            <a:br>
              <a:rPr lang="en-US" sz="2800" dirty="0" smtClean="0">
                <a:solidFill>
                  <a:schemeClr val="bg1"/>
                </a:solidFill>
                <a:ea typeface="ＭＳ Ｐゴシック" pitchFamily="34" charset="-128"/>
              </a:rPr>
            </a:br>
            <a:r>
              <a:rPr lang="en-US" sz="2800" dirty="0" smtClean="0">
                <a:solidFill>
                  <a:schemeClr val="bg1"/>
                </a:solidFill>
                <a:ea typeface="ＭＳ Ｐゴシック" pitchFamily="34" charset="-128"/>
              </a:rPr>
              <a:t>Adolescent Relationship Violence</a:t>
            </a:r>
            <a:br>
              <a:rPr lang="en-US" sz="2800" dirty="0" smtClean="0">
                <a:solidFill>
                  <a:schemeClr val="bg1"/>
                </a:solidFill>
                <a:ea typeface="ＭＳ Ｐゴシック" pitchFamily="34" charset="-128"/>
              </a:rPr>
            </a:br>
            <a:r>
              <a:rPr lang="en-US" sz="2800" dirty="0" smtClean="0">
                <a:solidFill>
                  <a:schemeClr val="bg1"/>
                </a:solidFill>
              </a:rPr>
              <a:t/>
            </a:r>
            <a:br>
              <a:rPr lang="en-US" sz="2800" dirty="0" smtClean="0">
                <a:solidFill>
                  <a:schemeClr val="bg1"/>
                </a:solidFill>
              </a:rPr>
            </a:br>
            <a:endParaRPr lang="en-US" sz="2800" dirty="0">
              <a:solidFill>
                <a:schemeClr val="bg1"/>
              </a:solidFill>
            </a:endParaRPr>
          </a:p>
        </p:txBody>
      </p:sp>
      <p:sp>
        <p:nvSpPr>
          <p:cNvPr id="5" name="Content Placeholder 2"/>
          <p:cNvSpPr>
            <a:spLocks noGrp="1"/>
          </p:cNvSpPr>
          <p:nvPr>
            <p:ph idx="1"/>
          </p:nvPr>
        </p:nvSpPr>
        <p:spPr>
          <a:xfrm>
            <a:off x="3200400" y="762000"/>
            <a:ext cx="5257800" cy="5257800"/>
          </a:xfrm>
        </p:spPr>
        <p:txBody>
          <a:bodyPr>
            <a:normAutofit/>
          </a:bodyPr>
          <a:lstStyle/>
          <a:p>
            <a:pPr>
              <a:buNone/>
            </a:pPr>
            <a:endParaRPr lang="en-US" sz="2400" dirty="0" smtClean="0">
              <a:solidFill>
                <a:schemeClr val="accent1">
                  <a:lumMod val="50000"/>
                </a:schemeClr>
              </a:solidFill>
            </a:endParaRPr>
          </a:p>
          <a:p>
            <a:pPr indent="0">
              <a:buNone/>
            </a:pPr>
            <a:r>
              <a:rPr lang="en-US" dirty="0" smtClean="0">
                <a:solidFill>
                  <a:srgbClr val="FF842B"/>
                </a:solidFill>
                <a:latin typeface="Arial Black"/>
                <a:cs typeface="Arial Black"/>
              </a:rPr>
              <a:t>Patterns of coercive                      and controlling behaviors </a:t>
            </a:r>
            <a:r>
              <a:rPr lang="en-US" dirty="0" smtClean="0">
                <a:solidFill>
                  <a:schemeClr val="accent1">
                    <a:lumMod val="50000"/>
                  </a:schemeClr>
                </a:solidFill>
              </a:rPr>
              <a:t>perpetrated by an adult or teen against an intimate partner.</a:t>
            </a:r>
          </a:p>
          <a:p>
            <a:pPr indent="0">
              <a:lnSpc>
                <a:spcPct val="100000"/>
              </a:lnSpc>
            </a:pPr>
            <a:endParaRPr lang="en-US" sz="2400" dirty="0" smtClean="0">
              <a:solidFill>
                <a:schemeClr val="accent1">
                  <a:lumMod val="50000"/>
                </a:schemeClr>
              </a:solidFill>
            </a:endParaRPr>
          </a:p>
          <a:p>
            <a:pPr indent="0">
              <a:lnSpc>
                <a:spcPct val="100000"/>
              </a:lnSpc>
              <a:buNone/>
            </a:pPr>
            <a:endParaRPr dirty="0"/>
          </a:p>
        </p:txBody>
      </p:sp>
      <p:pic>
        <p:nvPicPr>
          <p:cNvPr id="6" name="Picture 4"/>
          <p:cNvPicPr>
            <a:picLocks noChangeAspect="1" noChangeArrowheads="1"/>
          </p:cNvPicPr>
          <p:nvPr/>
        </p:nvPicPr>
        <p:blipFill>
          <a:blip r:embed="rId3" cstate="print"/>
          <a:srcRect/>
          <a:stretch>
            <a:fillRect/>
          </a:stretch>
        </p:blipFill>
        <p:spPr bwMode="auto">
          <a:xfrm>
            <a:off x="533400" y="2172522"/>
            <a:ext cx="2667000" cy="399090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Rectangle 7"/>
          <p:cNvSpPr/>
          <p:nvPr/>
        </p:nvSpPr>
        <p:spPr>
          <a:xfrm>
            <a:off x="3505200" y="4503003"/>
            <a:ext cx="5486400" cy="830997"/>
          </a:xfrm>
          <a:prstGeom prst="rect">
            <a:avLst/>
          </a:prstGeom>
        </p:spPr>
        <p:txBody>
          <a:bodyPr wrap="square">
            <a:spAutoFit/>
          </a:bodyPr>
          <a:lstStyle/>
          <a:p>
            <a:r>
              <a:rPr lang="en-US" sz="1600" dirty="0" smtClean="0">
                <a:solidFill>
                  <a:schemeClr val="tx1">
                    <a:lumMod val="50000"/>
                    <a:lumOff val="50000"/>
                  </a:schemeClr>
                </a:solidFill>
              </a:rPr>
              <a:t>(National Consensus Guidelines on Identifying and Responding to Domestic Violence Victimization in Health Care Settings. San Francisco, CA: Family Violence Prevention Fund)</a:t>
            </a:r>
            <a:endParaRPr lang="en-US" sz="1600" dirty="0">
              <a:solidFill>
                <a:schemeClr val="tx1">
                  <a:lumMod val="50000"/>
                  <a:lumOff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04800"/>
            <a:ext cx="2133600" cy="1143000"/>
          </a:xfrm>
        </p:spPr>
        <p:txBody>
          <a:bodyPr>
            <a:noAutofit/>
          </a:bodyPr>
          <a:lstStyle/>
          <a:p>
            <a:pPr algn="l" eaLnBrk="0" hangingPunct="0">
              <a:lnSpc>
                <a:spcPts val="2800"/>
              </a:lnSpc>
            </a:pPr>
            <a:r>
              <a:rPr sz="2800" dirty="0" smtClean="0">
                <a:solidFill>
                  <a:schemeClr val="bg1">
                    <a:lumMod val="95000"/>
                  </a:schemeClr>
                </a:solidFill>
              </a:rPr>
              <a:t>Group Discussion</a:t>
            </a:r>
            <a:r>
              <a:rPr lang="en-US" sz="2800" dirty="0" smtClean="0">
                <a:solidFill>
                  <a:schemeClr val="bg1">
                    <a:lumMod val="95000"/>
                  </a:schemeClr>
                </a:solidFill>
                <a:ea typeface="ＭＳ Ｐゴシック" pitchFamily="34" charset="-128"/>
              </a:rPr>
              <a:t/>
            </a:r>
            <a:br>
              <a:rPr lang="en-US" sz="2800" dirty="0" smtClean="0">
                <a:solidFill>
                  <a:schemeClr val="bg1">
                    <a:lumMod val="95000"/>
                  </a:schemeClr>
                </a:solidFill>
                <a:ea typeface="ＭＳ Ｐゴシック" pitchFamily="34" charset="-128"/>
              </a:rPr>
            </a:br>
            <a:r>
              <a:rPr lang="en-US" sz="2800" dirty="0" smtClean="0">
                <a:solidFill>
                  <a:schemeClr val="bg1"/>
                </a:solidFill>
              </a:rPr>
              <a:t/>
            </a:r>
            <a:br>
              <a:rPr lang="en-US" sz="2800" dirty="0" smtClean="0">
                <a:solidFill>
                  <a:schemeClr val="bg1"/>
                </a:solidFill>
              </a:rPr>
            </a:br>
            <a:endParaRPr lang="en-US" sz="2800" dirty="0">
              <a:solidFill>
                <a:schemeClr val="bg1"/>
              </a:solidFill>
            </a:endParaRPr>
          </a:p>
        </p:txBody>
      </p:sp>
      <p:sp>
        <p:nvSpPr>
          <p:cNvPr id="5" name="Content Placeholder 2"/>
          <p:cNvSpPr>
            <a:spLocks noGrp="1"/>
          </p:cNvSpPr>
          <p:nvPr>
            <p:ph idx="1"/>
          </p:nvPr>
        </p:nvSpPr>
        <p:spPr>
          <a:xfrm>
            <a:off x="3429000" y="1143000"/>
            <a:ext cx="5257800" cy="5257800"/>
          </a:xfrm>
        </p:spPr>
        <p:txBody>
          <a:bodyPr>
            <a:normAutofit/>
          </a:bodyPr>
          <a:lstStyle/>
          <a:p>
            <a:pPr>
              <a:buNone/>
            </a:pPr>
            <a:endParaRPr lang="en-US" sz="2400" dirty="0" smtClean="0">
              <a:solidFill>
                <a:schemeClr val="accent1">
                  <a:lumMod val="50000"/>
                </a:schemeClr>
              </a:solidFill>
            </a:endParaRPr>
          </a:p>
          <a:p>
            <a:pPr>
              <a:buNone/>
            </a:pPr>
            <a:r>
              <a:rPr sz="4400" dirty="0" smtClean="0">
                <a:solidFill>
                  <a:srgbClr val="FF842B"/>
                </a:solidFill>
                <a:latin typeface="Arial Black"/>
                <a:cs typeface="Arial Black"/>
              </a:rPr>
              <a:t>Why</a:t>
            </a:r>
            <a:r>
              <a:rPr lang="en-US" sz="3600" dirty="0" smtClean="0">
                <a:solidFill>
                  <a:srgbClr val="FF842B"/>
                </a:solidFill>
                <a:latin typeface="+mj-lt"/>
                <a:cs typeface="Arial Black"/>
              </a:rPr>
              <a:t> </a:t>
            </a:r>
            <a:r>
              <a:rPr dirty="0" smtClean="0">
                <a:solidFill>
                  <a:schemeClr val="accent1">
                    <a:lumMod val="50000"/>
                  </a:schemeClr>
                </a:solidFill>
              </a:rPr>
              <a:t>might a woman stay in a relationship when domestic violence has occurred?</a:t>
            </a:r>
            <a:endParaRPr lang="en-US" dirty="0" smtClean="0">
              <a:solidFill>
                <a:schemeClr val="accent1">
                  <a:lumMod val="50000"/>
                </a:schemeClr>
              </a:solidFill>
            </a:endParaRPr>
          </a:p>
          <a:p>
            <a:pPr indent="0">
              <a:lnSpc>
                <a:spcPct val="100000"/>
              </a:lnSpc>
            </a:pPr>
            <a:endParaRPr lang="en-US" sz="2400" dirty="0" smtClean="0">
              <a:solidFill>
                <a:schemeClr val="accent1">
                  <a:lumMod val="50000"/>
                </a:schemeClr>
              </a:solidFill>
            </a:endParaRPr>
          </a:p>
          <a:p>
            <a:pPr indent="0">
              <a:lnSpc>
                <a:spcPct val="100000"/>
              </a:lnSpc>
              <a:buNone/>
            </a:pPr>
            <a:endParaRPr dirty="0"/>
          </a:p>
        </p:txBody>
      </p:sp>
      <p:pic>
        <p:nvPicPr>
          <p:cNvPr id="6" name="Picture 5" descr="group-discussion.jpg"/>
          <p:cNvPicPr>
            <a:picLocks noChangeAspect="1"/>
          </p:cNvPicPr>
          <p:nvPr/>
        </p:nvPicPr>
        <p:blipFill>
          <a:blip r:embed="rId3" cstate="print"/>
          <a:stretch>
            <a:fillRect/>
          </a:stretch>
        </p:blipFill>
        <p:spPr>
          <a:xfrm>
            <a:off x="609600" y="2362200"/>
            <a:ext cx="2743200" cy="410995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457200"/>
            <a:ext cx="8229600" cy="1143000"/>
          </a:xfrm>
        </p:spPr>
        <p:txBody>
          <a:bodyPr>
            <a:normAutofit/>
          </a:bodyPr>
          <a:lstStyle/>
          <a:p>
            <a:pPr algn="l">
              <a:lnSpc>
                <a:spcPts val="2800"/>
              </a:lnSpc>
            </a:pPr>
            <a:r>
              <a:rPr lang="en-US" sz="2800" dirty="0" smtClean="0">
                <a:solidFill>
                  <a:schemeClr val="bg1"/>
                </a:solidFill>
              </a:rPr>
              <a:t>Workshop</a:t>
            </a:r>
            <a:br>
              <a:rPr lang="en-US" sz="2800" dirty="0" smtClean="0">
                <a:solidFill>
                  <a:schemeClr val="bg1"/>
                </a:solidFill>
              </a:rPr>
            </a:br>
            <a:r>
              <a:rPr lang="en-US" sz="2800" dirty="0" smtClean="0">
                <a:solidFill>
                  <a:schemeClr val="bg1"/>
                </a:solidFill>
              </a:rPr>
              <a:t>Guidelines</a:t>
            </a:r>
            <a:endParaRPr lang="en-US" sz="2800" dirty="0">
              <a:solidFill>
                <a:schemeClr val="bg1"/>
              </a:solidFill>
            </a:endParaRPr>
          </a:p>
        </p:txBody>
      </p:sp>
      <p:sp>
        <p:nvSpPr>
          <p:cNvPr id="5" name="Content Placeholder 2"/>
          <p:cNvSpPr>
            <a:spLocks noGrp="1"/>
          </p:cNvSpPr>
          <p:nvPr>
            <p:ph idx="1"/>
          </p:nvPr>
        </p:nvSpPr>
        <p:spPr>
          <a:xfrm>
            <a:off x="2971800" y="609600"/>
            <a:ext cx="6019800" cy="4525963"/>
          </a:xfrm>
        </p:spPr>
        <p:txBody>
          <a:bodyPr>
            <a:normAutofit/>
          </a:bodyPr>
          <a:lstStyle/>
          <a:p>
            <a:pPr marL="0" indent="0">
              <a:lnSpc>
                <a:spcPts val="3200"/>
              </a:lnSpc>
              <a:buNone/>
            </a:pPr>
            <a:r>
              <a:rPr lang="en-US" dirty="0" smtClean="0">
                <a:solidFill>
                  <a:schemeClr val="tx2">
                    <a:lumMod val="75000"/>
                  </a:schemeClr>
                </a:solidFill>
              </a:rPr>
              <a:t>Because family violence is so prevalent, assume that there are survivors among us.</a:t>
            </a:r>
          </a:p>
          <a:p>
            <a:pPr>
              <a:lnSpc>
                <a:spcPts val="3200"/>
              </a:lnSpc>
              <a:spcBef>
                <a:spcPts val="2568"/>
              </a:spcBef>
              <a:buClr>
                <a:schemeClr val="tx1">
                  <a:lumMod val="50000"/>
                  <a:lumOff val="50000"/>
                </a:schemeClr>
              </a:buClr>
            </a:pPr>
            <a:r>
              <a:rPr lang="en-US" dirty="0" smtClean="0">
                <a:solidFill>
                  <a:schemeClr val="tx2">
                    <a:lumMod val="75000"/>
                  </a:schemeClr>
                </a:solidFill>
              </a:rPr>
              <a:t>Be aware of your reactions and take care of yourself first</a:t>
            </a:r>
          </a:p>
          <a:p>
            <a:pPr>
              <a:lnSpc>
                <a:spcPts val="3200"/>
              </a:lnSpc>
              <a:spcBef>
                <a:spcPts val="1968"/>
              </a:spcBef>
              <a:buClr>
                <a:schemeClr val="tx1">
                  <a:lumMod val="50000"/>
                  <a:lumOff val="50000"/>
                </a:schemeClr>
              </a:buClr>
            </a:pPr>
            <a:r>
              <a:rPr lang="en-US" dirty="0" smtClean="0">
                <a:solidFill>
                  <a:schemeClr val="tx2">
                    <a:lumMod val="75000"/>
                  </a:schemeClr>
                </a:solidFill>
              </a:rPr>
              <a:t>Respect confidentiality</a:t>
            </a:r>
            <a:endParaRPr lang="en-US" dirty="0">
              <a:solidFill>
                <a:schemeClr val="tx2">
                  <a:lumMod val="75000"/>
                </a:schemeClr>
              </a:solidFill>
            </a:endParaRPr>
          </a:p>
        </p:txBody>
      </p:sp>
      <p:pic>
        <p:nvPicPr>
          <p:cNvPr id="8" name="Picture 7" descr="iStock_000006964101Medium.jpg"/>
          <p:cNvPicPr>
            <a:picLocks noChangeAspect="1"/>
          </p:cNvPicPr>
          <p:nvPr/>
        </p:nvPicPr>
        <p:blipFill>
          <a:blip r:embed="rId3" cstate="print"/>
          <a:stretch>
            <a:fillRect/>
          </a:stretch>
        </p:blipFill>
        <p:spPr>
          <a:xfrm>
            <a:off x="847162" y="3665831"/>
            <a:ext cx="4419600" cy="293946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304800" y="228600"/>
            <a:ext cx="2133600" cy="1143000"/>
          </a:xfrm>
        </p:spPr>
        <p:txBody>
          <a:bodyPr>
            <a:noAutofit/>
          </a:bodyPr>
          <a:lstStyle/>
          <a:p>
            <a:pPr algn="l">
              <a:lnSpc>
                <a:spcPts val="2800"/>
              </a:lnSpc>
            </a:pPr>
            <a:r>
              <a:rPr lang="en-US" sz="2800" dirty="0" smtClean="0">
                <a:solidFill>
                  <a:schemeClr val="bg1">
                    <a:lumMod val="95000"/>
                  </a:schemeClr>
                </a:solidFill>
              </a:rPr>
              <a:t>Power and Control Wheel</a:t>
            </a:r>
            <a:br>
              <a:rPr lang="en-US" sz="2800" dirty="0" smtClean="0">
                <a:solidFill>
                  <a:schemeClr val="bg1">
                    <a:lumMod val="95000"/>
                  </a:schemeClr>
                </a:solidFill>
              </a:rPr>
            </a:br>
            <a:endParaRPr lang="en-US" sz="2800" dirty="0">
              <a:solidFill>
                <a:schemeClr val="bg1">
                  <a:lumMod val="95000"/>
                </a:schemeClr>
              </a:solidFill>
            </a:endParaRPr>
          </a:p>
        </p:txBody>
      </p:sp>
      <p:sp>
        <p:nvSpPr>
          <p:cNvPr id="7" name="Slide Number Placeholder 5"/>
          <p:cNvSpPr>
            <a:spLocks noGrp="1"/>
          </p:cNvSpPr>
          <p:nvPr>
            <p:ph type="sldNum" sz="quarter" idx="12"/>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20</a:t>
            </a:fld>
            <a:endParaRPr lang="en-US" sz="1400" dirty="0"/>
          </a:p>
        </p:txBody>
      </p:sp>
      <p:sp>
        <p:nvSpPr>
          <p:cNvPr id="13" name="Content Placeholder 2"/>
          <p:cNvSpPr txBox="1">
            <a:spLocks/>
          </p:cNvSpPr>
          <p:nvPr/>
        </p:nvSpPr>
        <p:spPr>
          <a:xfrm>
            <a:off x="5257800" y="304800"/>
            <a:ext cx="5257800" cy="5257800"/>
          </a:xfrm>
          <a:prstGeom prst="rect">
            <a:avLst/>
          </a:prstGeom>
        </p:spPr>
        <p:txBody>
          <a:bodyPr>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smtClean="0">
              <a:ln>
                <a:noFill/>
              </a:ln>
              <a:solidFill>
                <a:schemeClr val="accent1">
                  <a:lumMod val="50000"/>
                </a:schemeClr>
              </a:solidFill>
              <a:effectLst/>
              <a:uLnTx/>
              <a:uFillTx/>
              <a:latin typeface="+mn-lt"/>
              <a:ea typeface="+mn-ea"/>
              <a:cs typeface="+mn-cs"/>
            </a:endParaRPr>
          </a:p>
          <a:p>
            <a:pPr marL="342900" marR="0" lvl="0" indent="-342900" algn="l" defTabSz="457200" rtl="0" eaLnBrk="0" fontAlgn="auto" latinLnBrk="0" hangingPunct="0">
              <a:lnSpc>
                <a:spcPts val="2800"/>
              </a:lnSpc>
              <a:spcBef>
                <a:spcPct val="20000"/>
              </a:spcBef>
              <a:spcAft>
                <a:spcPts val="0"/>
              </a:spcAft>
              <a:buClrTx/>
              <a:buSzTx/>
              <a:buFont typeface="Arial"/>
              <a:buNone/>
              <a:tabLst/>
              <a:defRPr/>
            </a:pPr>
            <a:r>
              <a:rPr kumimoji="0" lang="en-US" sz="2800" b="0" i="0" u="none" strike="noStrike" kern="1200" cap="none" spc="0" normalizeH="0" baseline="0" noProof="0" smtClean="0">
                <a:ln>
                  <a:noFill/>
                </a:ln>
                <a:solidFill>
                  <a:schemeClr val="tx1">
                    <a:lumMod val="50000"/>
                    <a:lumOff val="50000"/>
                  </a:schemeClr>
                </a:solidFill>
                <a:effectLst/>
                <a:uLnTx/>
                <a:uFillTx/>
                <a:latin typeface="+mj-lt"/>
                <a:ea typeface="ＭＳ Ｐゴシック" pitchFamily="34" charset="-128"/>
                <a:cs typeface="+mn-cs"/>
              </a:rPr>
              <a:t>Domestic and dating </a:t>
            </a:r>
          </a:p>
          <a:p>
            <a:pPr marL="342900" marR="0" lvl="0" indent="-342900" algn="l" defTabSz="457200" rtl="0" eaLnBrk="0" fontAlgn="auto" latinLnBrk="0" hangingPunct="0">
              <a:lnSpc>
                <a:spcPts val="2800"/>
              </a:lnSpc>
              <a:spcBef>
                <a:spcPct val="20000"/>
              </a:spcBef>
              <a:spcAft>
                <a:spcPts val="0"/>
              </a:spcAft>
              <a:buClrTx/>
              <a:buSzTx/>
              <a:buFont typeface="Arial"/>
              <a:buNone/>
              <a:tabLst/>
              <a:defRPr/>
            </a:pPr>
            <a:r>
              <a:rPr kumimoji="0" lang="en-US" sz="2800" b="0" i="0" u="none" strike="noStrike" kern="1200" cap="none" spc="0" normalizeH="0" baseline="0" noProof="0" smtClean="0">
                <a:ln>
                  <a:noFill/>
                </a:ln>
                <a:solidFill>
                  <a:schemeClr val="tx1">
                    <a:lumMod val="50000"/>
                    <a:lumOff val="50000"/>
                  </a:schemeClr>
                </a:solidFill>
                <a:effectLst/>
                <a:uLnTx/>
                <a:uFillTx/>
                <a:latin typeface="+mj-lt"/>
                <a:ea typeface="ＭＳ Ｐゴシック" pitchFamily="34" charset="-128"/>
                <a:cs typeface="+mn-cs"/>
              </a:rPr>
              <a:t>violence are </a:t>
            </a:r>
          </a:p>
          <a:p>
            <a:pPr marL="342900" marR="0" lvl="0" indent="-342900" algn="l" defTabSz="457200" rtl="0" eaLnBrk="0" fontAlgn="auto" latinLnBrk="0" hangingPunct="0">
              <a:lnSpc>
                <a:spcPts val="4500"/>
              </a:lnSpc>
              <a:spcBef>
                <a:spcPct val="20000"/>
              </a:spcBef>
              <a:spcAft>
                <a:spcPts val="0"/>
              </a:spcAft>
              <a:buClrTx/>
              <a:buSzTx/>
              <a:buFont typeface="Arial"/>
              <a:buNone/>
              <a:tabLst/>
              <a:defRPr/>
            </a:pPr>
            <a:r>
              <a:rPr kumimoji="0" lang="en-US" sz="4400" b="0" i="0" u="none" strike="noStrike" kern="1200" cap="none" spc="0" normalizeH="0" baseline="0" noProof="0" smtClean="0">
                <a:ln>
                  <a:noFill/>
                </a:ln>
                <a:solidFill>
                  <a:srgbClr val="FF842B"/>
                </a:solidFill>
                <a:effectLst/>
                <a:uLnTx/>
                <a:uFillTx/>
                <a:latin typeface="Arial Black"/>
                <a:ea typeface="ＭＳ Ｐゴシック" pitchFamily="34" charset="-128"/>
                <a:cs typeface="Arial Black"/>
              </a:rPr>
              <a:t>NOT</a:t>
            </a:r>
          </a:p>
          <a:p>
            <a:pPr marL="342900" marR="0" lvl="0" indent="-342900" algn="l" defTabSz="457200" rtl="0" eaLnBrk="0" fontAlgn="auto" latinLnBrk="0" hangingPunct="0">
              <a:lnSpc>
                <a:spcPts val="2800"/>
              </a:lnSpc>
              <a:spcBef>
                <a:spcPct val="20000"/>
              </a:spcBef>
              <a:spcAft>
                <a:spcPts val="0"/>
              </a:spcAft>
              <a:buClrTx/>
              <a:buSzTx/>
              <a:buFont typeface="Arial"/>
              <a:buNone/>
              <a:tabLst/>
              <a:defRPr/>
            </a:pPr>
            <a:r>
              <a:rPr kumimoji="0" lang="en-US" sz="2800" b="0" i="0" u="none" strike="noStrike" kern="1200" cap="none" spc="0" normalizeH="0" baseline="0" noProof="0" smtClean="0">
                <a:ln>
                  <a:noFill/>
                </a:ln>
                <a:solidFill>
                  <a:schemeClr val="tx1">
                    <a:lumMod val="50000"/>
                    <a:lumOff val="50000"/>
                  </a:schemeClr>
                </a:solidFill>
                <a:effectLst/>
                <a:uLnTx/>
                <a:uFillTx/>
                <a:latin typeface="+mj-lt"/>
                <a:ea typeface="ＭＳ Ｐゴシック" pitchFamily="34" charset="-128"/>
                <a:cs typeface="+mn-cs"/>
              </a:rPr>
              <a:t>just physical or </a:t>
            </a:r>
          </a:p>
          <a:p>
            <a:pPr marL="342900" marR="0" lvl="0" indent="-342900" algn="l" defTabSz="457200" rtl="0" eaLnBrk="0" fontAlgn="auto" latinLnBrk="0" hangingPunct="0">
              <a:lnSpc>
                <a:spcPts val="2800"/>
              </a:lnSpc>
              <a:spcBef>
                <a:spcPct val="20000"/>
              </a:spcBef>
              <a:spcAft>
                <a:spcPts val="0"/>
              </a:spcAft>
              <a:buClrTx/>
              <a:buSzTx/>
              <a:buFont typeface="Arial"/>
              <a:buNone/>
              <a:tabLst/>
              <a:defRPr/>
            </a:pPr>
            <a:r>
              <a:rPr kumimoji="0" lang="en-US" sz="2800" b="0" i="0" u="none" strike="noStrike" kern="1200" cap="none" spc="0" normalizeH="0" baseline="0" noProof="0" smtClean="0">
                <a:ln>
                  <a:noFill/>
                </a:ln>
                <a:solidFill>
                  <a:schemeClr val="tx1">
                    <a:lumMod val="50000"/>
                    <a:lumOff val="50000"/>
                  </a:schemeClr>
                </a:solidFill>
                <a:effectLst/>
                <a:uLnTx/>
                <a:uFillTx/>
                <a:latin typeface="+mj-lt"/>
                <a:ea typeface="ＭＳ Ｐゴシック" pitchFamily="34" charset="-128"/>
                <a:cs typeface="+mn-cs"/>
              </a:rPr>
              <a:t>sexual assault!</a:t>
            </a:r>
          </a:p>
          <a:p>
            <a:pPr marL="457200" marR="0" lvl="0" indent="-457200" algn="l" defTabSz="457200" rtl="0" eaLnBrk="0" fontAlgn="auto" latinLnBrk="0" hangingPunct="0">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chemeClr val="tx1">
                  <a:lumMod val="50000"/>
                  <a:lumOff val="50000"/>
                </a:schemeClr>
              </a:solidFill>
              <a:effectLst/>
              <a:uLnTx/>
              <a:uFillTx/>
              <a:latin typeface="Times New Roman" pitchFamily="18" charset="0"/>
              <a:ea typeface="ＭＳ Ｐゴシック" pitchFamily="34" charset="-128"/>
              <a:cs typeface="+mn-cs"/>
            </a:endParaRPr>
          </a:p>
        </p:txBody>
      </p:sp>
      <p:pic>
        <p:nvPicPr>
          <p:cNvPr id="6" name="Picture 5"/>
          <p:cNvPicPr>
            <a:picLocks noChangeAspect="1" noChangeArrowheads="1"/>
          </p:cNvPicPr>
          <p:nvPr/>
        </p:nvPicPr>
        <p:blipFill>
          <a:blip r:embed="rId3" cstate="print"/>
          <a:srcRect/>
          <a:stretch>
            <a:fillRect/>
          </a:stretch>
        </p:blipFill>
        <p:spPr bwMode="auto">
          <a:xfrm>
            <a:off x="0" y="1710861"/>
            <a:ext cx="4191000" cy="5147139"/>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200400" y="304800"/>
            <a:ext cx="5715000" cy="4648200"/>
          </a:xfrm>
        </p:spPr>
        <p:txBody>
          <a:bodyPr>
            <a:noAutofit/>
          </a:bodyPr>
          <a:lstStyle/>
          <a:p>
            <a:pPr>
              <a:buClr>
                <a:schemeClr val="tx1">
                  <a:lumMod val="50000"/>
                  <a:lumOff val="50000"/>
                </a:schemeClr>
              </a:buClr>
            </a:pPr>
            <a:endParaRPr lang="en-US" sz="2800" dirty="0" smtClean="0">
              <a:solidFill>
                <a:schemeClr val="accent1">
                  <a:lumMod val="50000"/>
                </a:schemeClr>
              </a:solidFill>
            </a:endParaRPr>
          </a:p>
          <a:p>
            <a:pPr indent="0">
              <a:buClr>
                <a:schemeClr val="tx1">
                  <a:lumMod val="50000"/>
                  <a:lumOff val="50000"/>
                </a:schemeClr>
              </a:buClr>
              <a:buNone/>
            </a:pPr>
            <a:r>
              <a:rPr lang="en-US" sz="2800" dirty="0" smtClean="0">
                <a:solidFill>
                  <a:srgbClr val="FF842B"/>
                </a:solidFill>
                <a:latin typeface="Arial Black"/>
                <a:cs typeface="Arial Black"/>
              </a:rPr>
              <a:t>Domestic violence </a:t>
            </a:r>
            <a:r>
              <a:rPr lang="en-US" sz="2800" dirty="0" smtClean="0">
                <a:solidFill>
                  <a:schemeClr val="accent1">
                    <a:lumMod val="50000"/>
                  </a:schemeClr>
                </a:solidFill>
              </a:rPr>
              <a:t>cuts across all races, ethnicities, religions, sexual orientation, age groups, and socioeconomic levels </a:t>
            </a:r>
          </a:p>
          <a:p>
            <a:pPr indent="0">
              <a:buClr>
                <a:schemeClr val="tx1">
                  <a:lumMod val="50000"/>
                  <a:lumOff val="50000"/>
                </a:schemeClr>
              </a:buClr>
            </a:pPr>
            <a:endParaRPr lang="en-US" sz="2800" u="sng" dirty="0" smtClean="0">
              <a:solidFill>
                <a:schemeClr val="accent1">
                  <a:lumMod val="50000"/>
                </a:schemeClr>
              </a:solidFill>
            </a:endParaRPr>
          </a:p>
          <a:p>
            <a:pPr marL="687388" indent="-344488">
              <a:buClr>
                <a:schemeClr val="tx1">
                  <a:lumMod val="50000"/>
                  <a:lumOff val="50000"/>
                </a:schemeClr>
              </a:buClr>
            </a:pPr>
            <a:r>
              <a:rPr lang="en-US" sz="2800" u="sng" dirty="0" smtClean="0">
                <a:solidFill>
                  <a:schemeClr val="accent1">
                    <a:lumMod val="50000"/>
                  </a:schemeClr>
                </a:solidFill>
              </a:rPr>
              <a:t>Every</a:t>
            </a:r>
            <a:r>
              <a:rPr lang="en-US" sz="2800" dirty="0" smtClean="0">
                <a:solidFill>
                  <a:schemeClr val="accent1">
                    <a:lumMod val="50000"/>
                  </a:schemeClr>
                </a:solidFill>
              </a:rPr>
              <a:t> culture has elements that </a:t>
            </a:r>
            <a:r>
              <a:rPr lang="en-US" sz="2800" i="1" dirty="0" smtClean="0">
                <a:solidFill>
                  <a:schemeClr val="accent1">
                    <a:lumMod val="50000"/>
                  </a:schemeClr>
                </a:solidFill>
              </a:rPr>
              <a:t>condone</a:t>
            </a:r>
            <a:r>
              <a:rPr lang="en-US" sz="2800" dirty="0" smtClean="0">
                <a:solidFill>
                  <a:schemeClr val="accent1">
                    <a:lumMod val="50000"/>
                  </a:schemeClr>
                </a:solidFill>
              </a:rPr>
              <a:t> domestic violence…</a:t>
            </a:r>
          </a:p>
          <a:p>
            <a:pPr marL="687388" indent="-344488">
              <a:buClr>
                <a:schemeClr val="tx1">
                  <a:lumMod val="50000"/>
                  <a:lumOff val="50000"/>
                </a:schemeClr>
              </a:buClr>
            </a:pPr>
            <a:endParaRPr lang="en-US" sz="2800" b="1" dirty="0" smtClean="0">
              <a:solidFill>
                <a:schemeClr val="accent1">
                  <a:lumMod val="50000"/>
                </a:schemeClr>
              </a:solidFill>
            </a:endParaRPr>
          </a:p>
          <a:p>
            <a:pPr marL="687388" indent="-344488">
              <a:buClr>
                <a:schemeClr val="tx1">
                  <a:lumMod val="50000"/>
                  <a:lumOff val="50000"/>
                </a:schemeClr>
              </a:buClr>
            </a:pPr>
            <a:r>
              <a:rPr lang="en-US" sz="2800" dirty="0" smtClean="0">
                <a:solidFill>
                  <a:schemeClr val="accent1">
                    <a:lumMod val="50000"/>
                  </a:schemeClr>
                </a:solidFill>
              </a:rPr>
              <a:t>and elements that </a:t>
            </a:r>
            <a:r>
              <a:rPr lang="en-US" sz="2800" i="1" dirty="0" smtClean="0">
                <a:solidFill>
                  <a:schemeClr val="accent1">
                    <a:lumMod val="50000"/>
                  </a:schemeClr>
                </a:solidFill>
              </a:rPr>
              <a:t>resist</a:t>
            </a:r>
            <a:r>
              <a:rPr lang="en-US" sz="2800" dirty="0" smtClean="0">
                <a:solidFill>
                  <a:schemeClr val="accent1">
                    <a:lumMod val="50000"/>
                  </a:schemeClr>
                </a:solidFill>
              </a:rPr>
              <a:t> it</a:t>
            </a:r>
            <a:endParaRPr lang="en-US" sz="2800" u="sng" dirty="0" smtClean="0">
              <a:solidFill>
                <a:schemeClr val="accent1">
                  <a:lumMod val="50000"/>
                </a:schemeClr>
              </a:solidFill>
            </a:endParaRPr>
          </a:p>
        </p:txBody>
      </p:sp>
      <p:pic>
        <p:nvPicPr>
          <p:cNvPr id="6" name="Picture 5" descr="repl2.jpg"/>
          <p:cNvPicPr>
            <a:picLocks noChangeAspect="1"/>
          </p:cNvPicPr>
          <p:nvPr/>
        </p:nvPicPr>
        <p:blipFill>
          <a:blip r:embed="rId3" cstate="print"/>
          <a:stretch>
            <a:fillRect/>
          </a:stretch>
        </p:blipFill>
        <p:spPr>
          <a:xfrm>
            <a:off x="-838200" y="2343150"/>
            <a:ext cx="4152900" cy="41529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PPT-22background.jpg"/>
          <p:cNvPicPr>
            <a:picLocks noChangeAspect="1"/>
          </p:cNvPicPr>
          <p:nvPr/>
        </p:nvPicPr>
        <p:blipFill>
          <a:blip r:embed="rId3" cstate="print"/>
          <a:stretch>
            <a:fillRect/>
          </a:stretch>
        </p:blipFill>
        <p:spPr>
          <a:xfrm>
            <a:off x="-50148" y="1"/>
            <a:ext cx="9194148" cy="6857999"/>
          </a:xfrm>
          <a:prstGeom prst="rect">
            <a:avLst/>
          </a:prstGeom>
        </p:spPr>
      </p:pic>
      <p:sp>
        <p:nvSpPr>
          <p:cNvPr id="6" name="Rectangle 5"/>
          <p:cNvSpPr/>
          <p:nvPr/>
        </p:nvSpPr>
        <p:spPr>
          <a:xfrm>
            <a:off x="4495800" y="1371600"/>
            <a:ext cx="3966350" cy="2877711"/>
          </a:xfrm>
          <a:prstGeom prst="rect">
            <a:avLst/>
          </a:prstGeom>
        </p:spPr>
        <p:txBody>
          <a:bodyPr wrap="none">
            <a:spAutoFit/>
          </a:bodyPr>
          <a:lstStyle/>
          <a:p>
            <a:pPr>
              <a:lnSpc>
                <a:spcPts val="3600"/>
              </a:lnSpc>
            </a:pPr>
            <a:r>
              <a:rPr lang="en-US" sz="3600" dirty="0" smtClean="0">
                <a:solidFill>
                  <a:schemeClr val="tx1">
                    <a:lumMod val="50000"/>
                    <a:lumOff val="50000"/>
                  </a:schemeClr>
                </a:solidFill>
                <a:latin typeface="Arial Black"/>
                <a:cs typeface="Arial Black"/>
              </a:rPr>
              <a:t>Cultural</a:t>
            </a:r>
          </a:p>
          <a:p>
            <a:pPr>
              <a:lnSpc>
                <a:spcPts val="3600"/>
              </a:lnSpc>
            </a:pPr>
            <a:r>
              <a:rPr lang="en-US" sz="3600" dirty="0" smtClean="0">
                <a:solidFill>
                  <a:schemeClr val="tx1">
                    <a:lumMod val="50000"/>
                    <a:lumOff val="50000"/>
                  </a:schemeClr>
                </a:solidFill>
                <a:latin typeface="Arial Black"/>
                <a:cs typeface="Arial Black"/>
              </a:rPr>
              <a:t>Competency </a:t>
            </a:r>
          </a:p>
          <a:p>
            <a:pPr>
              <a:lnSpc>
                <a:spcPts val="3600"/>
              </a:lnSpc>
            </a:pPr>
            <a:r>
              <a:rPr lang="en-US" sz="3600" dirty="0" smtClean="0">
                <a:solidFill>
                  <a:schemeClr val="tx1">
                    <a:lumMod val="50000"/>
                    <a:lumOff val="50000"/>
                  </a:schemeClr>
                </a:solidFill>
                <a:latin typeface="Arial Black"/>
                <a:cs typeface="Arial Black"/>
              </a:rPr>
              <a:t>Definitions:</a:t>
            </a:r>
            <a:r>
              <a:rPr lang="en-US" sz="3600" dirty="0" smtClean="0"/>
              <a:t/>
            </a:r>
            <a:br>
              <a:rPr lang="en-US" sz="3600" dirty="0" smtClean="0"/>
            </a:br>
            <a:endParaRPr lang="en-US" sz="3600" dirty="0" smtClean="0"/>
          </a:p>
          <a:p>
            <a:pPr>
              <a:lnSpc>
                <a:spcPts val="3600"/>
              </a:lnSpc>
            </a:pPr>
            <a:r>
              <a:rPr lang="en-US" sz="3600" dirty="0" smtClean="0">
                <a:solidFill>
                  <a:schemeClr val="accent1">
                    <a:lumMod val="50000"/>
                  </a:schemeClr>
                </a:solidFill>
              </a:rPr>
              <a:t>Case Study Handout </a:t>
            </a:r>
          </a:p>
          <a:p>
            <a:pPr>
              <a:lnSpc>
                <a:spcPts val="3600"/>
              </a:lnSpc>
            </a:pPr>
            <a:r>
              <a:rPr lang="en-US" sz="3600" dirty="0" smtClean="0">
                <a:solidFill>
                  <a:schemeClr val="accent1">
                    <a:lumMod val="50000"/>
                  </a:schemeClr>
                </a:solidFill>
              </a:rPr>
              <a:t>and Discussion</a:t>
            </a:r>
            <a:r>
              <a:rPr lang="en-US" sz="3600" dirty="0" smtClean="0"/>
              <a:t/>
            </a:r>
            <a:br>
              <a:rPr lang="en-US" sz="3600" dirty="0" smtClean="0"/>
            </a:br>
            <a:endParaRPr lang="en-US" sz="3600" dirty="0">
              <a:solidFill>
                <a:schemeClr val="tx1">
                  <a:lumMod val="50000"/>
                  <a:lumOff val="50000"/>
                </a:schemeClr>
              </a:solidFill>
            </a:endParaRPr>
          </a:p>
        </p:txBody>
      </p:sp>
      <p:sp>
        <p:nvSpPr>
          <p:cNvPr id="5" name="Slide Number Placeholder 5"/>
          <p:cNvSpPr>
            <a:spLocks noGrp="1"/>
          </p:cNvSpPr>
          <p:nvPr>
            <p:ph type="sldNum" sz="quarter" idx="12"/>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22</a:t>
            </a:fld>
            <a:endParaRPr 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04800"/>
            <a:ext cx="2133600" cy="1143000"/>
          </a:xfrm>
        </p:spPr>
        <p:txBody>
          <a:bodyPr>
            <a:noAutofit/>
          </a:bodyPr>
          <a:lstStyle/>
          <a:p>
            <a:pPr algn="l" eaLnBrk="0" hangingPunct="0">
              <a:lnSpc>
                <a:spcPts val="2800"/>
              </a:lnSpc>
            </a:pPr>
            <a:r>
              <a:rPr sz="2800" dirty="0" smtClean="0">
                <a:solidFill>
                  <a:schemeClr val="bg1">
                    <a:lumMod val="95000"/>
                  </a:schemeClr>
                </a:solidFill>
              </a:rPr>
              <a:t>Group Discussion</a:t>
            </a:r>
            <a:r>
              <a:rPr lang="en-US" sz="2800" dirty="0" smtClean="0">
                <a:solidFill>
                  <a:schemeClr val="bg1">
                    <a:lumMod val="95000"/>
                  </a:schemeClr>
                </a:solidFill>
                <a:ea typeface="ＭＳ Ｐゴシック" pitchFamily="34" charset="-128"/>
              </a:rPr>
              <a:t/>
            </a:r>
            <a:br>
              <a:rPr lang="en-US" sz="2800" dirty="0" smtClean="0">
                <a:solidFill>
                  <a:schemeClr val="bg1">
                    <a:lumMod val="95000"/>
                  </a:schemeClr>
                </a:solidFill>
                <a:ea typeface="ＭＳ Ｐゴシック" pitchFamily="34" charset="-128"/>
              </a:rPr>
            </a:br>
            <a:r>
              <a:rPr lang="en-US" sz="2800" dirty="0" smtClean="0">
                <a:solidFill>
                  <a:schemeClr val="bg1"/>
                </a:solidFill>
              </a:rPr>
              <a:t/>
            </a:r>
            <a:br>
              <a:rPr lang="en-US" sz="2800" dirty="0" smtClean="0">
                <a:solidFill>
                  <a:schemeClr val="bg1"/>
                </a:solidFill>
              </a:rPr>
            </a:br>
            <a:endParaRPr lang="en-US" sz="2800" dirty="0">
              <a:solidFill>
                <a:schemeClr val="bg1"/>
              </a:solidFill>
            </a:endParaRPr>
          </a:p>
        </p:txBody>
      </p:sp>
      <p:sp>
        <p:nvSpPr>
          <p:cNvPr id="5" name="Content Placeholder 2"/>
          <p:cNvSpPr>
            <a:spLocks noGrp="1"/>
          </p:cNvSpPr>
          <p:nvPr>
            <p:ph idx="1"/>
          </p:nvPr>
        </p:nvSpPr>
        <p:spPr>
          <a:xfrm>
            <a:off x="3429000" y="1143000"/>
            <a:ext cx="5257800" cy="5257800"/>
          </a:xfrm>
        </p:spPr>
        <p:txBody>
          <a:bodyPr>
            <a:normAutofit/>
          </a:bodyPr>
          <a:lstStyle/>
          <a:p>
            <a:pPr>
              <a:buNone/>
            </a:pPr>
            <a:endParaRPr lang="en-US" sz="2400" dirty="0" smtClean="0">
              <a:solidFill>
                <a:schemeClr val="accent1">
                  <a:lumMod val="50000"/>
                </a:schemeClr>
              </a:solidFill>
            </a:endParaRPr>
          </a:p>
          <a:p>
            <a:pPr>
              <a:buNone/>
            </a:pPr>
            <a:r>
              <a:rPr sz="4400" dirty="0" smtClean="0">
                <a:solidFill>
                  <a:srgbClr val="FF842B"/>
                </a:solidFill>
                <a:latin typeface="Arial Black"/>
                <a:cs typeface="Arial Black"/>
              </a:rPr>
              <a:t>Given</a:t>
            </a:r>
            <a:r>
              <a:rPr sz="2800" dirty="0" smtClean="0">
                <a:solidFill>
                  <a:schemeClr val="tx2">
                    <a:lumMod val="50000"/>
                  </a:schemeClr>
                </a:solidFill>
                <a:latin typeface="Arial Black"/>
                <a:cs typeface="Arial Black"/>
              </a:rPr>
              <a:t> </a:t>
            </a:r>
            <a:r>
              <a:rPr sz="2800" dirty="0" smtClean="0">
                <a:solidFill>
                  <a:schemeClr val="accent1">
                    <a:lumMod val="50000"/>
                  </a:schemeClr>
                </a:solidFill>
                <a:cs typeface="Arial Black"/>
              </a:rPr>
              <a:t>the </a:t>
            </a:r>
            <a:r>
              <a:rPr sz="2800" dirty="0" smtClean="0">
                <a:solidFill>
                  <a:schemeClr val="accent1">
                    <a:lumMod val="50000"/>
                  </a:schemeClr>
                </a:solidFill>
              </a:rPr>
              <a:t>prevalence and complexity of domestic violence</a:t>
            </a:r>
            <a:r>
              <a:rPr lang="en-US" sz="2800" dirty="0" smtClean="0">
                <a:solidFill>
                  <a:schemeClr val="accent1">
                    <a:lumMod val="50000"/>
                  </a:schemeClr>
                </a:solidFill>
              </a:rPr>
              <a:t>—</a:t>
            </a:r>
            <a:r>
              <a:rPr sz="2800" dirty="0" smtClean="0">
                <a:solidFill>
                  <a:schemeClr val="accent1">
                    <a:lumMod val="50000"/>
                  </a:schemeClr>
                </a:solidFill>
              </a:rPr>
              <a:t>what is the role of the home visitor?</a:t>
            </a:r>
            <a:endParaRPr lang="en-US" sz="2400" dirty="0" smtClean="0">
              <a:solidFill>
                <a:schemeClr val="accent1">
                  <a:lumMod val="50000"/>
                </a:schemeClr>
              </a:solidFill>
            </a:endParaRPr>
          </a:p>
          <a:p>
            <a:pPr indent="0">
              <a:lnSpc>
                <a:spcPct val="100000"/>
              </a:lnSpc>
              <a:buNone/>
            </a:pPr>
            <a:endParaRPr dirty="0"/>
          </a:p>
        </p:txBody>
      </p:sp>
      <p:sp>
        <p:nvSpPr>
          <p:cNvPr id="8" name="Slide Number Placeholder 5"/>
          <p:cNvSpPr>
            <a:spLocks noGrp="1"/>
          </p:cNvSpPr>
          <p:nvPr>
            <p:ph type="sldNum" sz="quarter" idx="12"/>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23</a:t>
            </a:fld>
            <a:endParaRPr lang="en-US" sz="1400" dirty="0"/>
          </a:p>
        </p:txBody>
      </p:sp>
      <p:pic>
        <p:nvPicPr>
          <p:cNvPr id="6" name="Picture 5" descr="group-discussion.jpg"/>
          <p:cNvPicPr>
            <a:picLocks noChangeAspect="1"/>
          </p:cNvPicPr>
          <p:nvPr/>
        </p:nvPicPr>
        <p:blipFill>
          <a:blip r:embed="rId3" cstate="print"/>
          <a:stretch>
            <a:fillRect/>
          </a:stretch>
        </p:blipFill>
        <p:spPr>
          <a:xfrm>
            <a:off x="609600" y="1905000"/>
            <a:ext cx="2743200" cy="410995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PT-24background.jpg"/>
          <p:cNvPicPr>
            <a:picLocks noChangeAspect="1"/>
          </p:cNvPicPr>
          <p:nvPr/>
        </p:nvPicPr>
        <p:blipFill>
          <a:blip r:embed="rId3" cstate="print"/>
          <a:stretch>
            <a:fillRect/>
          </a:stretch>
        </p:blipFill>
        <p:spPr>
          <a:xfrm>
            <a:off x="-50150" y="0"/>
            <a:ext cx="9194150" cy="6858000"/>
          </a:xfrm>
          <a:prstGeom prst="rect">
            <a:avLst/>
          </a:prstGeom>
        </p:spPr>
      </p:pic>
      <p:sp>
        <p:nvSpPr>
          <p:cNvPr id="6" name="Rectangle 5"/>
          <p:cNvSpPr/>
          <p:nvPr/>
        </p:nvSpPr>
        <p:spPr>
          <a:xfrm>
            <a:off x="5410201" y="533400"/>
            <a:ext cx="3124200" cy="4524316"/>
          </a:xfrm>
          <a:prstGeom prst="rect">
            <a:avLst/>
          </a:prstGeom>
        </p:spPr>
        <p:txBody>
          <a:bodyPr wrap="square">
            <a:spAutoFit/>
          </a:bodyPr>
          <a:lstStyle/>
          <a:p>
            <a:r>
              <a:rPr lang="en-US" sz="3600" dirty="0" smtClean="0">
                <a:solidFill>
                  <a:schemeClr val="bg1"/>
                </a:solidFill>
                <a:effectLst>
                  <a:outerShdw blurRad="50800" dist="38100" dir="2700000" algn="tl" rotWithShape="0">
                    <a:srgbClr val="000000">
                      <a:alpha val="43000"/>
                    </a:srgbClr>
                  </a:outerShdw>
                </a:effectLst>
              </a:rPr>
              <a:t>Assessment and Safety Planning </a:t>
            </a:r>
            <a:r>
              <a:rPr lang="en-US" sz="3600" dirty="0" smtClean="0">
                <a:solidFill>
                  <a:srgbClr val="FF842B"/>
                </a:solidFill>
                <a:effectLst>
                  <a:outerShdw blurRad="50800" dist="38100" dir="2700000" algn="tl" rotWithShape="0">
                    <a:srgbClr val="000000">
                      <a:alpha val="43000"/>
                    </a:srgbClr>
                  </a:outerShdw>
                </a:effectLst>
              </a:rPr>
              <a:t>for Domestic Violence in Home Visitation</a:t>
            </a:r>
            <a:r>
              <a:rPr lang="en-US" sz="3600" dirty="0" smtClean="0">
                <a:solidFill>
                  <a:schemeClr val="accent1">
                    <a:lumMod val="50000"/>
                  </a:schemeClr>
                </a:solidFill>
                <a:effectLst>
                  <a:outerShdw blurRad="50800" dist="38100" dir="2700000" algn="tl" rotWithShape="0">
                    <a:srgbClr val="000000">
                      <a:alpha val="43000"/>
                    </a:srgbClr>
                  </a:outerShdw>
                </a:effectLst>
              </a:rPr>
              <a:t/>
            </a:r>
            <a:br>
              <a:rPr lang="en-US" sz="3600" dirty="0" smtClean="0">
                <a:solidFill>
                  <a:schemeClr val="accent1">
                    <a:lumMod val="50000"/>
                  </a:schemeClr>
                </a:solidFill>
                <a:effectLst>
                  <a:outerShdw blurRad="50800" dist="38100" dir="2700000" algn="tl" rotWithShape="0">
                    <a:srgbClr val="000000">
                      <a:alpha val="43000"/>
                    </a:srgbClr>
                  </a:outerShdw>
                </a:effectLst>
              </a:rPr>
            </a:br>
            <a:endParaRPr lang="en-US" sz="3600" dirty="0">
              <a:solidFill>
                <a:schemeClr val="accent1">
                  <a:lumMod val="50000"/>
                </a:schemeClr>
              </a:solidFill>
              <a:effectLst>
                <a:outerShdw blurRad="50800" dist="38100" dir="2700000" algn="tl" rotWithShape="0">
                  <a:srgbClr val="000000">
                    <a:alpha val="43000"/>
                  </a:srgbClr>
                </a:outerShdw>
              </a:effectLst>
            </a:endParaRPr>
          </a:p>
        </p:txBody>
      </p:sp>
      <p:sp>
        <p:nvSpPr>
          <p:cNvPr id="13" name="Title 1"/>
          <p:cNvSpPr txBox="1">
            <a:spLocks/>
          </p:cNvSpPr>
          <p:nvPr/>
        </p:nvSpPr>
        <p:spPr>
          <a:xfrm>
            <a:off x="762000" y="6203172"/>
            <a:ext cx="5943600" cy="571500"/>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Arial Black"/>
              <a:ea typeface="+mj-ea"/>
              <a:cs typeface="+mj-cs"/>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81000"/>
            <a:ext cx="2133600" cy="1143000"/>
          </a:xfrm>
        </p:spPr>
        <p:txBody>
          <a:bodyPr>
            <a:noAutofit/>
          </a:bodyPr>
          <a:lstStyle/>
          <a:p>
            <a:pPr algn="l">
              <a:lnSpc>
                <a:spcPts val="2800"/>
              </a:lnSpc>
            </a:pPr>
            <a:r>
              <a:rPr lang="en-US" sz="2800" dirty="0" smtClean="0">
                <a:solidFill>
                  <a:schemeClr val="bg1"/>
                </a:solidFill>
              </a:rPr>
              <a:t>Learning Objectives</a:t>
            </a:r>
            <a:endParaRPr lang="en-US" sz="2800" dirty="0">
              <a:solidFill>
                <a:schemeClr val="bg1"/>
              </a:solidFill>
            </a:endParaRPr>
          </a:p>
        </p:txBody>
      </p:sp>
      <p:sp>
        <p:nvSpPr>
          <p:cNvPr id="7" name="Slide Number Placeholder 5"/>
          <p:cNvSpPr>
            <a:spLocks noGrp="1"/>
          </p:cNvSpPr>
          <p:nvPr>
            <p:ph type="sldNum" sz="quarter" idx="12"/>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25</a:t>
            </a:fld>
            <a:endParaRPr lang="en-US" sz="1400" dirty="0"/>
          </a:p>
        </p:txBody>
      </p:sp>
      <p:pic>
        <p:nvPicPr>
          <p:cNvPr id="6" name="Picture 5" descr="pencil.png"/>
          <p:cNvPicPr>
            <a:picLocks noChangeAspect="1"/>
          </p:cNvPicPr>
          <p:nvPr/>
        </p:nvPicPr>
        <p:blipFill>
          <a:blip r:embed="rId3" cstate="print"/>
          <a:stretch>
            <a:fillRect/>
          </a:stretch>
        </p:blipFill>
        <p:spPr>
          <a:xfrm>
            <a:off x="-990600" y="2514600"/>
            <a:ext cx="5056405" cy="4038600"/>
          </a:xfrm>
          <a:prstGeom prst="rect">
            <a:avLst/>
          </a:prstGeom>
        </p:spPr>
      </p:pic>
      <p:sp>
        <p:nvSpPr>
          <p:cNvPr id="9" name="Content Placeholder 2"/>
          <p:cNvSpPr txBox="1">
            <a:spLocks/>
          </p:cNvSpPr>
          <p:nvPr/>
        </p:nvSpPr>
        <p:spPr>
          <a:xfrm>
            <a:off x="3200400" y="304800"/>
            <a:ext cx="5257800" cy="4449763"/>
          </a:xfrm>
          <a:prstGeom prst="rect">
            <a:avLst/>
          </a:prstGeom>
        </p:spPr>
        <p:txBody>
          <a:bodyPr>
            <a:noAutofit/>
          </a:bodyPr>
          <a:lstStyle/>
          <a:p>
            <a:pPr marL="457200" marR="0" lvl="0" indent="-457200" algn="l" defTabSz="457200" rtl="0" eaLnBrk="1" fontAlgn="auto" latinLnBrk="0" hangingPunct="1">
              <a:lnSpc>
                <a:spcPts val="2400"/>
              </a:lnSpc>
              <a:spcBef>
                <a:spcPct val="20000"/>
              </a:spcBef>
              <a:spcAft>
                <a:spcPts val="0"/>
              </a:spcAft>
              <a:buClr>
                <a:schemeClr val="tx1">
                  <a:lumMod val="50000"/>
                  <a:lumOff val="50000"/>
                </a:schemeClr>
              </a:buClr>
              <a:buSzTx/>
              <a:buFont typeface="Arial"/>
              <a:buNone/>
              <a:tabLst/>
              <a:defRPr/>
            </a:pPr>
            <a:endPar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514350" marR="0" lvl="0" indent="-514350" algn="l" defTabSz="457200" rtl="0" eaLnBrk="1" fontAlgn="auto" latinLnBrk="0" hangingPunct="1">
              <a:lnSpc>
                <a:spcPts val="2400"/>
              </a:lnSpc>
              <a:spcBef>
                <a:spcPct val="20000"/>
              </a:spcBef>
              <a:spcAft>
                <a:spcPts val="0"/>
              </a:spcAft>
              <a:buClr>
                <a:schemeClr val="tx1">
                  <a:lumMod val="50000"/>
                  <a:lumOff val="50000"/>
                </a:schemeClr>
              </a:buClr>
              <a:buSzTx/>
              <a:buFont typeface="Arial"/>
              <a:buNone/>
              <a:tabLst/>
              <a:defRPr/>
            </a:pPr>
            <a:r>
              <a:rPr kumimoji="0" lang="en-US" sz="3200" b="0" i="0" u="none" strike="noStrike" kern="1200" cap="none" spc="0" normalizeH="0" baseline="0" noProof="0" dirty="0" smtClean="0">
                <a:ln>
                  <a:noFill/>
                </a:ln>
                <a:solidFill>
                  <a:schemeClr val="tx1">
                    <a:lumMod val="50000"/>
                    <a:lumOff val="50000"/>
                  </a:schemeClr>
                </a:solidFill>
                <a:effectLst/>
                <a:uLnTx/>
                <a:uFillTx/>
                <a:latin typeface="Arial Black"/>
                <a:ea typeface="+mn-ea"/>
                <a:cs typeface="Arial Black"/>
              </a:rPr>
              <a:t>1	</a:t>
            </a:r>
            <a:r>
              <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Identify two barriers to home visitors doing domestic violence assessment with clients</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a:t>
            </a:r>
          </a:p>
          <a:p>
            <a:pPr marL="514350" marR="0" lvl="0" indent="-514350" algn="l" defTabSz="457200" rtl="0" eaLnBrk="1" fontAlgn="auto" latinLnBrk="0" hangingPunct="1">
              <a:lnSpc>
                <a:spcPts val="1200"/>
              </a:lnSpc>
              <a:spcBef>
                <a:spcPct val="20000"/>
              </a:spcBef>
              <a:spcAft>
                <a:spcPts val="0"/>
              </a:spcAft>
              <a:buClr>
                <a:schemeClr val="tx1">
                  <a:lumMod val="50000"/>
                  <a:lumOff val="50000"/>
                </a:schemeClr>
              </a:buClr>
              <a:buSzTx/>
              <a:buFont typeface="Arial"/>
              <a:buNone/>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514350" marR="0" lvl="0" indent="-514350" algn="l" defTabSz="457200" rtl="0" eaLnBrk="1" fontAlgn="auto" latinLnBrk="0" hangingPunct="1">
              <a:lnSpc>
                <a:spcPts val="2400"/>
              </a:lnSpc>
              <a:spcBef>
                <a:spcPct val="20000"/>
              </a:spcBef>
              <a:spcAft>
                <a:spcPts val="0"/>
              </a:spcAft>
              <a:buClr>
                <a:schemeClr val="tx1">
                  <a:lumMod val="50000"/>
                  <a:lumOff val="50000"/>
                </a:schemeClr>
              </a:buClr>
              <a:buSzTx/>
              <a:buFont typeface="Arial"/>
              <a:buNone/>
              <a:tabLst/>
              <a:defRPr/>
            </a:pPr>
            <a:r>
              <a:rPr kumimoji="0" lang="en-US" sz="3200" b="0" i="0" u="none" strike="noStrike" kern="1200" cap="none" spc="0" normalizeH="0" baseline="0" noProof="0" dirty="0" smtClean="0">
                <a:ln>
                  <a:noFill/>
                </a:ln>
                <a:solidFill>
                  <a:schemeClr val="tx1">
                    <a:lumMod val="50000"/>
                    <a:lumOff val="50000"/>
                  </a:schemeClr>
                </a:solidFill>
                <a:effectLst/>
                <a:uLnTx/>
                <a:uFillTx/>
                <a:latin typeface="Arial Black"/>
                <a:ea typeface="+mn-ea"/>
                <a:cs typeface="Arial Black"/>
              </a:rPr>
              <a:t>2	</a:t>
            </a:r>
            <a:r>
              <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Demonstrate how to discuss limits of confidentiality prior to screening clients for domestic violence</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a:t>
            </a:r>
          </a:p>
          <a:p>
            <a:pPr marL="514350" marR="0" lvl="0" indent="-514350" algn="l" defTabSz="457200" rtl="0" eaLnBrk="1" fontAlgn="auto" latinLnBrk="0" hangingPunct="1">
              <a:lnSpc>
                <a:spcPts val="1200"/>
              </a:lnSpc>
              <a:spcBef>
                <a:spcPct val="20000"/>
              </a:spcBef>
              <a:spcAft>
                <a:spcPts val="0"/>
              </a:spcAft>
              <a:buClr>
                <a:schemeClr val="tx1">
                  <a:lumMod val="50000"/>
                  <a:lumOff val="50000"/>
                </a:schemeClr>
              </a:buClr>
              <a:buSzTx/>
              <a:buFont typeface="Arial"/>
              <a:buNone/>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514350" lvl="0" indent="-514350">
              <a:lnSpc>
                <a:spcPts val="2400"/>
              </a:lnSpc>
              <a:spcBef>
                <a:spcPct val="20000"/>
              </a:spcBef>
              <a:buClr>
                <a:schemeClr val="tx1">
                  <a:lumMod val="50000"/>
                  <a:lumOff val="50000"/>
                </a:schemeClr>
              </a:buClr>
              <a:defRPr/>
            </a:pPr>
            <a:r>
              <a:rPr kumimoji="0" lang="en-US" sz="3200" b="0" i="0" u="none" strike="noStrike" kern="1200" cap="none" spc="0" normalizeH="0" baseline="0" noProof="0" dirty="0" smtClean="0">
                <a:ln>
                  <a:noFill/>
                </a:ln>
                <a:solidFill>
                  <a:schemeClr val="tx1">
                    <a:lumMod val="50000"/>
                    <a:lumOff val="50000"/>
                  </a:schemeClr>
                </a:solidFill>
                <a:effectLst/>
                <a:uLnTx/>
                <a:uFillTx/>
                <a:latin typeface="Arial Black"/>
                <a:ea typeface="+mn-ea"/>
                <a:cs typeface="Arial Black"/>
              </a:rPr>
              <a:t>3	</a:t>
            </a:r>
            <a:r>
              <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Describe how to use the safety card and the </a:t>
            </a:r>
            <a:r>
              <a:rPr lang="en-US" sz="2400" dirty="0" smtClean="0">
                <a:solidFill>
                  <a:schemeClr val="accent1">
                    <a:lumMod val="50000"/>
                  </a:schemeClr>
                </a:solidFill>
              </a:rPr>
              <a:t>“</a:t>
            </a:r>
            <a:r>
              <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Relationship Assessment Tool</a:t>
            </a:r>
            <a:r>
              <a:rPr lang="en-US" sz="2400" dirty="0" smtClean="0">
                <a:solidFill>
                  <a:schemeClr val="accent1">
                    <a:lumMod val="50000"/>
                  </a:schemeClr>
                </a:solidFill>
              </a:rPr>
              <a:t>”</a:t>
            </a:r>
            <a:r>
              <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 to screen clients for domestic violence</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a:t>
            </a:r>
          </a:p>
          <a:p>
            <a:pPr marL="514350" marR="0" lvl="0" indent="-514350" algn="l" defTabSz="457200" rtl="0" eaLnBrk="1" fontAlgn="auto" latinLnBrk="0" hangingPunct="1">
              <a:lnSpc>
                <a:spcPts val="1200"/>
              </a:lnSpc>
              <a:spcBef>
                <a:spcPct val="20000"/>
              </a:spcBef>
              <a:spcAft>
                <a:spcPts val="0"/>
              </a:spcAft>
              <a:buClr>
                <a:schemeClr val="tx1">
                  <a:lumMod val="50000"/>
                  <a:lumOff val="50000"/>
                </a:schemeClr>
              </a:buClr>
              <a:buSzTx/>
              <a:buFont typeface="Arial"/>
              <a:buNone/>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514350" marR="0" lvl="0" indent="-514350" algn="l" defTabSz="457200" rtl="0" eaLnBrk="1" fontAlgn="auto" latinLnBrk="0" hangingPunct="1">
              <a:lnSpc>
                <a:spcPts val="2400"/>
              </a:lnSpc>
              <a:spcBef>
                <a:spcPct val="20000"/>
              </a:spcBef>
              <a:spcAft>
                <a:spcPts val="0"/>
              </a:spcAft>
              <a:buClr>
                <a:schemeClr val="tx1">
                  <a:lumMod val="50000"/>
                  <a:lumOff val="50000"/>
                </a:schemeClr>
              </a:buClr>
              <a:buSzTx/>
              <a:buFont typeface="Arial"/>
              <a:buNone/>
              <a:tabLst/>
              <a:defRPr/>
            </a:pPr>
            <a:r>
              <a:rPr kumimoji="0" lang="en-US" sz="3200" b="0" i="0" u="none" strike="noStrike" kern="1200" cap="none" spc="0" normalizeH="0" baseline="0" noProof="0" dirty="0" smtClean="0">
                <a:ln>
                  <a:noFill/>
                </a:ln>
                <a:solidFill>
                  <a:schemeClr val="tx1">
                    <a:lumMod val="50000"/>
                    <a:lumOff val="50000"/>
                  </a:schemeClr>
                </a:solidFill>
                <a:effectLst/>
                <a:uLnTx/>
                <a:uFillTx/>
                <a:latin typeface="Arial Black"/>
                <a:ea typeface="+mn-ea"/>
                <a:cs typeface="Arial Black"/>
              </a:rPr>
              <a:t>4	</a:t>
            </a:r>
            <a:r>
              <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List action steps in a safety plan that a client can take if she feels unsafe. </a:t>
            </a:r>
          </a:p>
          <a:p>
            <a:pPr marL="91440" marR="0" lvl="0" indent="0" algn="l" defTabSz="457200" rtl="0" eaLnBrk="1" fontAlgn="auto" latinLnBrk="0" hangingPunct="1">
              <a:lnSpc>
                <a:spcPts val="2400"/>
              </a:lnSpc>
              <a:spcBef>
                <a:spcPct val="20000"/>
              </a:spcBef>
              <a:spcAft>
                <a:spcPts val="600"/>
              </a:spcAft>
              <a:buClrTx/>
              <a:buSzTx/>
              <a:buFont typeface="Arial"/>
              <a:buAutoNum type="arabicPeriod"/>
              <a:tabLst/>
              <a:defRPr/>
            </a:pPr>
            <a:endPar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457200"/>
            <a:ext cx="2133600" cy="1143000"/>
          </a:xfrm>
        </p:spPr>
        <p:txBody>
          <a:bodyPr>
            <a:noAutofit/>
          </a:bodyPr>
          <a:lstStyle/>
          <a:p>
            <a:pPr algn="l">
              <a:lnSpc>
                <a:spcPts val="2800"/>
              </a:lnSpc>
            </a:pPr>
            <a:r>
              <a:rPr sz="2800" dirty="0" smtClean="0">
                <a:solidFill>
                  <a:schemeClr val="bg1"/>
                </a:solidFill>
              </a:rPr>
              <a:t>Group </a:t>
            </a:r>
            <a:r>
              <a:rPr lang="en-US" sz="2800" dirty="0" smtClean="0">
                <a:solidFill>
                  <a:schemeClr val="bg1"/>
                </a:solidFill>
              </a:rPr>
              <a:t>Discussion</a:t>
            </a:r>
            <a:endParaRPr lang="en-US" sz="2800" dirty="0">
              <a:solidFill>
                <a:schemeClr val="bg1"/>
              </a:solidFill>
            </a:endParaRPr>
          </a:p>
        </p:txBody>
      </p:sp>
      <p:sp>
        <p:nvSpPr>
          <p:cNvPr id="5" name="Content Placeholder 2"/>
          <p:cNvSpPr>
            <a:spLocks noGrp="1"/>
          </p:cNvSpPr>
          <p:nvPr>
            <p:ph idx="1"/>
          </p:nvPr>
        </p:nvSpPr>
        <p:spPr>
          <a:xfrm>
            <a:off x="3200400" y="304800"/>
            <a:ext cx="5257800" cy="4449763"/>
          </a:xfrm>
        </p:spPr>
        <p:txBody>
          <a:bodyPr>
            <a:normAutofit/>
          </a:bodyPr>
          <a:lstStyle/>
          <a:p>
            <a:endParaRPr lang="en-US" sz="2800" dirty="0" smtClean="0">
              <a:solidFill>
                <a:schemeClr val="accent1">
                  <a:lumMod val="50000"/>
                </a:schemeClr>
              </a:solidFill>
            </a:endParaRPr>
          </a:p>
          <a:p>
            <a:pPr>
              <a:buClr>
                <a:schemeClr val="tx1">
                  <a:lumMod val="50000"/>
                  <a:lumOff val="50000"/>
                </a:schemeClr>
              </a:buClr>
            </a:pPr>
            <a:r>
              <a:rPr sz="2400" dirty="0" smtClean="0">
                <a:solidFill>
                  <a:schemeClr val="accent1">
                    <a:lumMod val="50000"/>
                  </a:schemeClr>
                </a:solidFill>
              </a:rPr>
              <a:t>Starting and ending conversations about difficult or stigmatizing issues like domestic violence can be </a:t>
            </a:r>
            <a:r>
              <a:rPr lang="en-US" sz="2400" dirty="0" smtClean="0">
                <a:solidFill>
                  <a:schemeClr val="accent1">
                    <a:lumMod val="50000"/>
                  </a:schemeClr>
                </a:solidFill>
              </a:rPr>
              <a:t>challenging during </a:t>
            </a:r>
            <a:r>
              <a:rPr sz="2400" dirty="0" smtClean="0">
                <a:solidFill>
                  <a:schemeClr val="accent1">
                    <a:lumMod val="50000"/>
                  </a:schemeClr>
                </a:solidFill>
              </a:rPr>
              <a:t>home visit</a:t>
            </a:r>
            <a:r>
              <a:rPr lang="en-US" sz="2400" dirty="0" smtClean="0">
                <a:solidFill>
                  <a:schemeClr val="accent1">
                    <a:lumMod val="50000"/>
                  </a:schemeClr>
                </a:solidFill>
              </a:rPr>
              <a:t>s</a:t>
            </a:r>
            <a:r>
              <a:rPr sz="2400" dirty="0" smtClean="0">
                <a:solidFill>
                  <a:schemeClr val="accent1">
                    <a:lumMod val="50000"/>
                  </a:schemeClr>
                </a:solidFill>
              </a:rPr>
              <a:t>. </a:t>
            </a:r>
          </a:p>
          <a:p>
            <a:pPr>
              <a:buClr>
                <a:schemeClr val="tx1">
                  <a:lumMod val="50000"/>
                  <a:lumOff val="50000"/>
                </a:schemeClr>
              </a:buClr>
            </a:pPr>
            <a:endParaRPr sz="2400" dirty="0" smtClean="0">
              <a:solidFill>
                <a:schemeClr val="accent1">
                  <a:lumMod val="50000"/>
                </a:schemeClr>
              </a:solidFill>
            </a:endParaRPr>
          </a:p>
          <a:p>
            <a:pPr>
              <a:buClr>
                <a:schemeClr val="tx1">
                  <a:lumMod val="50000"/>
                  <a:lumOff val="50000"/>
                </a:schemeClr>
              </a:buClr>
            </a:pPr>
            <a:r>
              <a:rPr sz="2400" dirty="0" smtClean="0">
                <a:solidFill>
                  <a:schemeClr val="accent1">
                    <a:lumMod val="50000"/>
                  </a:schemeClr>
                </a:solidFill>
              </a:rPr>
              <a:t>We take care of ourselves by presenting questions and educational messages in a way that feels most comfortable to us. </a:t>
            </a:r>
            <a:endParaRPr lang="en-US" sz="2400" dirty="0" smtClean="0">
              <a:solidFill>
                <a:schemeClr val="accent1">
                  <a:lumMod val="50000"/>
                </a:schemeClr>
              </a:solidFill>
            </a:endParaRPr>
          </a:p>
          <a:p>
            <a:pPr marL="91440" indent="0">
              <a:lnSpc>
                <a:spcPct val="120000"/>
              </a:lnSpc>
              <a:spcAft>
                <a:spcPts val="600"/>
              </a:spcAft>
            </a:pPr>
            <a:endParaRPr lang="en-US" sz="2400" dirty="0" smtClean="0">
              <a:solidFill>
                <a:schemeClr val="accent1">
                  <a:lumMod val="50000"/>
                </a:schemeClr>
              </a:solidFill>
            </a:endParaRPr>
          </a:p>
        </p:txBody>
      </p:sp>
      <p:pic>
        <p:nvPicPr>
          <p:cNvPr id="6" name="Picture 5" descr="group-discussion.jpg"/>
          <p:cNvPicPr>
            <a:picLocks noChangeAspect="1"/>
          </p:cNvPicPr>
          <p:nvPr/>
        </p:nvPicPr>
        <p:blipFill>
          <a:blip r:embed="rId3" cstate="print"/>
          <a:stretch>
            <a:fillRect/>
          </a:stretch>
        </p:blipFill>
        <p:spPr>
          <a:xfrm>
            <a:off x="457200" y="1752600"/>
            <a:ext cx="2743200" cy="410995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04800"/>
            <a:ext cx="2133600" cy="1143000"/>
          </a:xfrm>
        </p:spPr>
        <p:txBody>
          <a:bodyPr>
            <a:noAutofit/>
          </a:bodyPr>
          <a:lstStyle/>
          <a:p>
            <a:pPr algn="l">
              <a:lnSpc>
                <a:spcPts val="2800"/>
              </a:lnSpc>
            </a:pPr>
            <a:r>
              <a:rPr sz="2800" dirty="0" smtClean="0">
                <a:solidFill>
                  <a:schemeClr val="bg1"/>
                </a:solidFill>
              </a:rPr>
              <a:t>Consider </a:t>
            </a:r>
            <a:r>
              <a:rPr lang="en-US" sz="2800" dirty="0" smtClean="0">
                <a:solidFill>
                  <a:schemeClr val="bg1"/>
                </a:solidFill>
              </a:rPr>
              <a:t>T</a:t>
            </a:r>
            <a:r>
              <a:rPr sz="2800" dirty="0" smtClean="0">
                <a:solidFill>
                  <a:schemeClr val="bg1"/>
                </a:solidFill>
              </a:rPr>
              <a:t>hese </a:t>
            </a:r>
            <a:r>
              <a:rPr lang="en-US" sz="2800" dirty="0" smtClean="0">
                <a:solidFill>
                  <a:schemeClr val="bg1"/>
                </a:solidFill>
              </a:rPr>
              <a:t>Q</a:t>
            </a:r>
            <a:r>
              <a:rPr sz="2800" dirty="0" smtClean="0">
                <a:solidFill>
                  <a:schemeClr val="bg1"/>
                </a:solidFill>
              </a:rPr>
              <a:t>uotes from </a:t>
            </a:r>
            <a:r>
              <a:rPr lang="en-US" sz="2800" dirty="0" smtClean="0">
                <a:solidFill>
                  <a:schemeClr val="bg1"/>
                </a:solidFill>
              </a:rPr>
              <a:t>H</a:t>
            </a:r>
            <a:r>
              <a:rPr sz="2800" dirty="0" smtClean="0">
                <a:solidFill>
                  <a:schemeClr val="bg1"/>
                </a:solidFill>
              </a:rPr>
              <a:t>ome </a:t>
            </a:r>
            <a:r>
              <a:rPr lang="en-US" sz="2800" dirty="0" smtClean="0">
                <a:solidFill>
                  <a:schemeClr val="bg1"/>
                </a:solidFill>
              </a:rPr>
              <a:t>V</a:t>
            </a:r>
            <a:r>
              <a:rPr sz="2800" dirty="0" smtClean="0">
                <a:solidFill>
                  <a:schemeClr val="bg1"/>
                </a:solidFill>
              </a:rPr>
              <a:t>isitation </a:t>
            </a:r>
            <a:r>
              <a:rPr lang="en-US" sz="2800" dirty="0" smtClean="0">
                <a:solidFill>
                  <a:schemeClr val="bg1"/>
                </a:solidFill>
              </a:rPr>
              <a:t>S</a:t>
            </a:r>
            <a:r>
              <a:rPr sz="2800" dirty="0" smtClean="0">
                <a:solidFill>
                  <a:schemeClr val="bg1"/>
                </a:solidFill>
              </a:rPr>
              <a:t>taff</a:t>
            </a:r>
            <a:endParaRPr lang="en-US" sz="2800" dirty="0">
              <a:solidFill>
                <a:schemeClr val="bg1"/>
              </a:solidFill>
            </a:endParaRPr>
          </a:p>
        </p:txBody>
      </p:sp>
      <p:sp>
        <p:nvSpPr>
          <p:cNvPr id="5" name="Content Placeholder 2"/>
          <p:cNvSpPr>
            <a:spLocks noGrp="1"/>
          </p:cNvSpPr>
          <p:nvPr>
            <p:ph idx="1"/>
          </p:nvPr>
        </p:nvSpPr>
        <p:spPr>
          <a:xfrm>
            <a:off x="3200400" y="655637"/>
            <a:ext cx="5257800" cy="4449763"/>
          </a:xfrm>
        </p:spPr>
        <p:txBody>
          <a:bodyPr>
            <a:normAutofit/>
          </a:bodyPr>
          <a:lstStyle/>
          <a:p>
            <a:pPr>
              <a:lnSpc>
                <a:spcPts val="2400"/>
              </a:lnSpc>
              <a:buNone/>
            </a:pPr>
            <a:endParaRPr lang="en-US" sz="2400" dirty="0" smtClean="0">
              <a:solidFill>
                <a:schemeClr val="accent1">
                  <a:lumMod val="50000"/>
                </a:schemeClr>
              </a:solidFill>
              <a:latin typeface="+mj-lt"/>
            </a:endParaRPr>
          </a:p>
          <a:p>
            <a:pPr marL="454025" indent="-454025">
              <a:lnSpc>
                <a:spcPts val="2400"/>
              </a:lnSpc>
              <a:buNone/>
            </a:pPr>
            <a:r>
              <a:rPr lang="en-US" dirty="0" smtClean="0">
                <a:solidFill>
                  <a:schemeClr val="tx1">
                    <a:lumMod val="50000"/>
                    <a:lumOff val="50000"/>
                  </a:schemeClr>
                </a:solidFill>
                <a:latin typeface="Arial Black"/>
                <a:cs typeface="Arial Black"/>
              </a:rPr>
              <a:t>1	</a:t>
            </a:r>
            <a:r>
              <a:rPr sz="2400" dirty="0" smtClean="0">
                <a:solidFill>
                  <a:schemeClr val="accent1">
                    <a:lumMod val="50000"/>
                  </a:schemeClr>
                </a:solidFill>
                <a:latin typeface="+mj-lt"/>
              </a:rPr>
              <a:t>“No one is hurting you, right?” </a:t>
            </a:r>
          </a:p>
          <a:p>
            <a:pPr marL="454025" indent="-454025">
              <a:lnSpc>
                <a:spcPts val="2400"/>
              </a:lnSpc>
              <a:spcBef>
                <a:spcPts val="2568"/>
              </a:spcBef>
              <a:buNone/>
            </a:pPr>
            <a:r>
              <a:rPr lang="en-US" dirty="0" smtClean="0">
                <a:solidFill>
                  <a:schemeClr val="tx1">
                    <a:lumMod val="50000"/>
                    <a:lumOff val="50000"/>
                  </a:schemeClr>
                </a:solidFill>
                <a:latin typeface="Arial Black"/>
                <a:cs typeface="Arial Black"/>
              </a:rPr>
              <a:t>2	</a:t>
            </a:r>
            <a:r>
              <a:rPr lang="en-US" sz="2400" dirty="0" smtClean="0">
                <a:solidFill>
                  <a:schemeClr val="accent1">
                    <a:lumMod val="50000"/>
                  </a:schemeClr>
                </a:solidFill>
              </a:rPr>
              <a:t>“</a:t>
            </a:r>
            <a:r>
              <a:rPr sz="2400" dirty="0" smtClean="0">
                <a:solidFill>
                  <a:schemeClr val="accent1">
                    <a:lumMod val="50000"/>
                  </a:schemeClr>
                </a:solidFill>
                <a:latin typeface="+mj-lt"/>
              </a:rPr>
              <a:t>You aren't being abused, are you?</a:t>
            </a:r>
            <a:r>
              <a:rPr lang="en-US" sz="2400" dirty="0" smtClean="0">
                <a:solidFill>
                  <a:schemeClr val="accent1">
                    <a:lumMod val="50000"/>
                  </a:schemeClr>
                </a:solidFill>
              </a:rPr>
              <a:t>”</a:t>
            </a:r>
            <a:endParaRPr lang="en-US" sz="2400" dirty="0" smtClean="0">
              <a:solidFill>
                <a:schemeClr val="accent1">
                  <a:lumMod val="50000"/>
                </a:schemeClr>
              </a:solidFill>
              <a:latin typeface="+mj-lt"/>
            </a:endParaRPr>
          </a:p>
          <a:p>
            <a:pPr marL="454025" indent="-454025">
              <a:lnSpc>
                <a:spcPts val="2400"/>
              </a:lnSpc>
              <a:spcBef>
                <a:spcPts val="2568"/>
              </a:spcBef>
              <a:buNone/>
            </a:pPr>
            <a:r>
              <a:rPr lang="en-US" dirty="0" smtClean="0">
                <a:solidFill>
                  <a:schemeClr val="tx1">
                    <a:lumMod val="50000"/>
                    <a:lumOff val="50000"/>
                  </a:schemeClr>
                </a:solidFill>
                <a:latin typeface="Arial Black"/>
                <a:cs typeface="Arial Black"/>
              </a:rPr>
              <a:t>3	</a:t>
            </a:r>
            <a:r>
              <a:rPr lang="en-US" sz="2400" dirty="0" smtClean="0">
                <a:solidFill>
                  <a:schemeClr val="accent1">
                    <a:lumMod val="50000"/>
                  </a:schemeClr>
                </a:solidFill>
              </a:rPr>
              <a:t>“</a:t>
            </a:r>
            <a:r>
              <a:rPr sz="2400" dirty="0" smtClean="0">
                <a:solidFill>
                  <a:schemeClr val="accent1">
                    <a:lumMod val="50000"/>
                  </a:schemeClr>
                </a:solidFill>
                <a:latin typeface="+mj-lt"/>
              </a:rPr>
              <a:t>Have you been experiencing any</a:t>
            </a:r>
            <a:r>
              <a:rPr lang="en-US" sz="2400" dirty="0" smtClean="0">
                <a:solidFill>
                  <a:schemeClr val="accent1">
                    <a:lumMod val="50000"/>
                  </a:schemeClr>
                </a:solidFill>
                <a:latin typeface="+mj-lt"/>
              </a:rPr>
              <a:t> </a:t>
            </a:r>
            <a:r>
              <a:rPr sz="2400" dirty="0" smtClean="0">
                <a:solidFill>
                  <a:schemeClr val="accent1">
                    <a:lumMod val="50000"/>
                  </a:schemeClr>
                </a:solidFill>
                <a:latin typeface="+mj-lt"/>
              </a:rPr>
              <a:t>domestic violence?</a:t>
            </a:r>
            <a:r>
              <a:rPr lang="en-US" sz="2400" dirty="0" smtClean="0">
                <a:solidFill>
                  <a:schemeClr val="accent1">
                    <a:lumMod val="50000"/>
                  </a:schemeClr>
                </a:solidFill>
              </a:rPr>
              <a:t>”</a:t>
            </a:r>
            <a:endParaRPr lang="en-US" sz="2400" dirty="0" smtClean="0">
              <a:solidFill>
                <a:schemeClr val="accent1">
                  <a:lumMod val="50000"/>
                </a:schemeClr>
              </a:solidFill>
              <a:latin typeface="+mj-lt"/>
            </a:endParaRPr>
          </a:p>
          <a:p>
            <a:pPr marL="454025" indent="-454025">
              <a:lnSpc>
                <a:spcPts val="2400"/>
              </a:lnSpc>
              <a:spcBef>
                <a:spcPts val="2568"/>
              </a:spcBef>
              <a:buNone/>
            </a:pPr>
            <a:r>
              <a:rPr lang="en-US" dirty="0" smtClean="0">
                <a:solidFill>
                  <a:schemeClr val="tx1">
                    <a:lumMod val="50000"/>
                    <a:lumOff val="50000"/>
                  </a:schemeClr>
                </a:solidFill>
                <a:latin typeface="Arial Black"/>
                <a:cs typeface="Arial Black"/>
              </a:rPr>
              <a:t>4	</a:t>
            </a:r>
            <a:r>
              <a:rPr lang="en-US" sz="2400" dirty="0" smtClean="0">
                <a:solidFill>
                  <a:schemeClr val="accent1">
                    <a:lumMod val="50000"/>
                  </a:schemeClr>
                </a:solidFill>
              </a:rPr>
              <a:t>“</a:t>
            </a:r>
            <a:r>
              <a:rPr sz="2400" dirty="0" smtClean="0">
                <a:solidFill>
                  <a:schemeClr val="accent1">
                    <a:lumMod val="50000"/>
                  </a:schemeClr>
                </a:solidFill>
                <a:latin typeface="+mj-lt"/>
              </a:rPr>
              <a:t>Are you being abused by your</a:t>
            </a:r>
            <a:r>
              <a:rPr lang="en-US" sz="2400" dirty="0" smtClean="0">
                <a:solidFill>
                  <a:schemeClr val="accent1">
                    <a:lumMod val="50000"/>
                  </a:schemeClr>
                </a:solidFill>
                <a:latin typeface="+mj-lt"/>
              </a:rPr>
              <a:t> </a:t>
            </a:r>
            <a:r>
              <a:rPr sz="2400" dirty="0" smtClean="0">
                <a:solidFill>
                  <a:schemeClr val="accent1">
                    <a:lumMod val="50000"/>
                  </a:schemeClr>
                </a:solidFill>
                <a:latin typeface="+mj-lt"/>
              </a:rPr>
              <a:t>partner?</a:t>
            </a:r>
            <a:r>
              <a:rPr lang="en-US" sz="2400" dirty="0" smtClean="0">
                <a:solidFill>
                  <a:schemeClr val="accent1">
                    <a:lumMod val="50000"/>
                  </a:schemeClr>
                </a:solidFill>
              </a:rPr>
              <a:t>”</a:t>
            </a:r>
            <a:r>
              <a:rPr sz="2400" dirty="0" smtClean="0">
                <a:solidFill>
                  <a:schemeClr val="accent1">
                    <a:lumMod val="50000"/>
                  </a:schemeClr>
                </a:solidFill>
                <a:latin typeface="+mj-lt"/>
              </a:rPr>
              <a:t> </a:t>
            </a:r>
          </a:p>
          <a:p>
            <a:pPr marL="454025" indent="-454025">
              <a:lnSpc>
                <a:spcPts val="2400"/>
              </a:lnSpc>
              <a:spcBef>
                <a:spcPts val="2568"/>
              </a:spcBef>
              <a:buNone/>
            </a:pPr>
            <a:r>
              <a:rPr lang="en-US" dirty="0" smtClean="0">
                <a:solidFill>
                  <a:schemeClr val="tx1">
                    <a:lumMod val="50000"/>
                    <a:lumOff val="50000"/>
                  </a:schemeClr>
                </a:solidFill>
                <a:latin typeface="Arial Black"/>
                <a:cs typeface="Arial Black"/>
              </a:rPr>
              <a:t>5	</a:t>
            </a:r>
            <a:r>
              <a:rPr lang="en-US" sz="2400" dirty="0" smtClean="0">
                <a:solidFill>
                  <a:schemeClr val="accent1">
                    <a:lumMod val="50000"/>
                  </a:schemeClr>
                </a:solidFill>
              </a:rPr>
              <a:t>“</a:t>
            </a:r>
            <a:r>
              <a:rPr sz="2400" dirty="0" smtClean="0">
                <a:solidFill>
                  <a:schemeClr val="accent1">
                    <a:lumMod val="50000"/>
                  </a:schemeClr>
                </a:solidFill>
                <a:latin typeface="+mj-lt"/>
              </a:rPr>
              <a:t>Are you safe in your home?</a:t>
            </a:r>
            <a:r>
              <a:rPr lang="en-US" sz="2400" dirty="0" smtClean="0">
                <a:solidFill>
                  <a:schemeClr val="accent1">
                    <a:lumMod val="50000"/>
                  </a:schemeClr>
                </a:solidFill>
              </a:rPr>
              <a:t>”</a:t>
            </a:r>
            <a:endParaRPr sz="2400" dirty="0" smtClean="0">
              <a:solidFill>
                <a:schemeClr val="accent1">
                  <a:lumMod val="50000"/>
                </a:schemeClr>
              </a:solidFill>
              <a:latin typeface="+mj-lt"/>
            </a:endParaRPr>
          </a:p>
        </p:txBody>
      </p:sp>
      <p:sp>
        <p:nvSpPr>
          <p:cNvPr id="8" name="Slide Number Placeholder 5"/>
          <p:cNvSpPr>
            <a:spLocks noGrp="1"/>
          </p:cNvSpPr>
          <p:nvPr>
            <p:ph type="sldNum" sz="quarter" idx="12"/>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27</a:t>
            </a:fld>
            <a:endParaRPr lang="en-US" sz="1400" dirty="0"/>
          </a:p>
        </p:txBody>
      </p:sp>
      <p:pic>
        <p:nvPicPr>
          <p:cNvPr id="6" name="Picture 5" descr="example.png"/>
          <p:cNvPicPr>
            <a:picLocks noChangeAspect="1"/>
          </p:cNvPicPr>
          <p:nvPr/>
        </p:nvPicPr>
        <p:blipFill>
          <a:blip r:embed="rId3" cstate="print"/>
          <a:stretch>
            <a:fillRect/>
          </a:stretch>
        </p:blipFill>
        <p:spPr>
          <a:xfrm>
            <a:off x="0" y="4419600"/>
            <a:ext cx="3526367" cy="2438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 y="228600"/>
            <a:ext cx="2438400" cy="3048000"/>
          </a:xfrm>
        </p:spPr>
        <p:txBody>
          <a:bodyPr>
            <a:noAutofit/>
          </a:bodyPr>
          <a:lstStyle/>
          <a:p>
            <a:pPr algn="l">
              <a:lnSpc>
                <a:spcPts val="2800"/>
              </a:lnSpc>
            </a:pPr>
            <a:r>
              <a:rPr sz="2800" dirty="0" smtClean="0">
                <a:solidFill>
                  <a:schemeClr val="bg1"/>
                </a:solidFill>
              </a:rPr>
              <a:t>Starting the </a:t>
            </a:r>
            <a:r>
              <a:rPr lang="en-US" sz="2800" dirty="0" smtClean="0">
                <a:solidFill>
                  <a:schemeClr val="bg1"/>
                </a:solidFill>
              </a:rPr>
              <a:t>C</a:t>
            </a:r>
            <a:r>
              <a:rPr sz="2800" dirty="0" smtClean="0">
                <a:solidFill>
                  <a:schemeClr val="bg1"/>
                </a:solidFill>
              </a:rPr>
              <a:t>onversation: </a:t>
            </a:r>
            <a:r>
              <a:rPr lang="en-US" sz="2800" dirty="0" smtClean="0">
                <a:solidFill>
                  <a:schemeClr val="bg1"/>
                </a:solidFill>
              </a:rPr>
              <a:t>D</a:t>
            </a:r>
            <a:r>
              <a:rPr sz="2800" dirty="0" smtClean="0">
                <a:solidFill>
                  <a:schemeClr val="bg1"/>
                </a:solidFill>
              </a:rPr>
              <a:t>iscuss the </a:t>
            </a:r>
            <a:r>
              <a:rPr lang="en-US" sz="2800" dirty="0" smtClean="0">
                <a:solidFill>
                  <a:schemeClr val="bg1"/>
                </a:solidFill>
              </a:rPr>
              <a:t>L</a:t>
            </a:r>
            <a:r>
              <a:rPr sz="2800" dirty="0" smtClean="0">
                <a:solidFill>
                  <a:schemeClr val="bg1"/>
                </a:solidFill>
              </a:rPr>
              <a:t>imits of </a:t>
            </a:r>
            <a:r>
              <a:rPr lang="en-US" sz="2800" dirty="0" smtClean="0">
                <a:solidFill>
                  <a:schemeClr val="bg1"/>
                </a:solidFill>
              </a:rPr>
              <a:t>C</a:t>
            </a:r>
            <a:r>
              <a:rPr sz="2800" dirty="0" smtClean="0">
                <a:solidFill>
                  <a:schemeClr val="bg1"/>
                </a:solidFill>
              </a:rPr>
              <a:t>onfidentiality and </a:t>
            </a:r>
            <a:r>
              <a:rPr lang="en-US" sz="2800" dirty="0" smtClean="0">
                <a:solidFill>
                  <a:schemeClr val="bg1"/>
                </a:solidFill>
              </a:rPr>
              <a:t>O</a:t>
            </a:r>
            <a:r>
              <a:rPr sz="2800" dirty="0" smtClean="0">
                <a:solidFill>
                  <a:schemeClr val="bg1"/>
                </a:solidFill>
              </a:rPr>
              <a:t>ther </a:t>
            </a:r>
            <a:r>
              <a:rPr lang="en-US" sz="2800" dirty="0" smtClean="0">
                <a:solidFill>
                  <a:schemeClr val="bg1"/>
                </a:solidFill>
              </a:rPr>
              <a:t>C</a:t>
            </a:r>
            <a:r>
              <a:rPr sz="2800" dirty="0" smtClean="0">
                <a:solidFill>
                  <a:schemeClr val="bg1"/>
                </a:solidFill>
              </a:rPr>
              <a:t>lient </a:t>
            </a:r>
            <a:r>
              <a:rPr lang="en-US" sz="2800" dirty="0" smtClean="0">
                <a:solidFill>
                  <a:schemeClr val="bg1"/>
                </a:solidFill>
              </a:rPr>
              <a:t>F</a:t>
            </a:r>
            <a:r>
              <a:rPr sz="2800" dirty="0" smtClean="0">
                <a:solidFill>
                  <a:schemeClr val="bg1"/>
                </a:solidFill>
              </a:rPr>
              <a:t>ears </a:t>
            </a:r>
            <a:r>
              <a:rPr lang="en-US" sz="2800" dirty="0" smtClean="0">
                <a:solidFill>
                  <a:schemeClr val="bg1"/>
                </a:solidFill>
              </a:rPr>
              <a:t/>
            </a:r>
            <a:br>
              <a:rPr lang="en-US" sz="2800" dirty="0" smtClean="0">
                <a:solidFill>
                  <a:schemeClr val="bg1"/>
                </a:solidFill>
              </a:rPr>
            </a:br>
            <a:r>
              <a:rPr lang="en-US" sz="2800" dirty="0" smtClean="0">
                <a:solidFill>
                  <a:schemeClr val="bg1"/>
                </a:solidFill>
              </a:rPr>
              <a:t>Fi</a:t>
            </a:r>
            <a:r>
              <a:rPr sz="2800" dirty="0" smtClean="0">
                <a:solidFill>
                  <a:schemeClr val="bg1"/>
                </a:solidFill>
              </a:rPr>
              <a:t>rst</a:t>
            </a:r>
            <a:endParaRPr lang="en-US" sz="2800" dirty="0">
              <a:solidFill>
                <a:schemeClr val="bg1"/>
              </a:solidFill>
            </a:endParaRPr>
          </a:p>
        </p:txBody>
      </p:sp>
      <p:sp>
        <p:nvSpPr>
          <p:cNvPr id="5" name="Content Placeholder 2"/>
          <p:cNvSpPr>
            <a:spLocks noGrp="1"/>
          </p:cNvSpPr>
          <p:nvPr>
            <p:ph idx="1"/>
          </p:nvPr>
        </p:nvSpPr>
        <p:spPr>
          <a:xfrm>
            <a:off x="3200400" y="304800"/>
            <a:ext cx="5257800" cy="4800600"/>
          </a:xfrm>
        </p:spPr>
        <p:txBody>
          <a:bodyPr>
            <a:noAutofit/>
          </a:bodyPr>
          <a:lstStyle/>
          <a:p>
            <a:pPr>
              <a:lnSpc>
                <a:spcPts val="1740"/>
              </a:lnSpc>
              <a:buNone/>
            </a:pPr>
            <a:r>
              <a:rPr sz="2400" dirty="0" smtClean="0">
                <a:solidFill>
                  <a:srgbClr val="FF842B"/>
                </a:solidFill>
                <a:latin typeface="Arial Black"/>
                <a:cs typeface="Arial Black"/>
              </a:rPr>
              <a:t>Scripts can include </a:t>
            </a:r>
          </a:p>
          <a:p>
            <a:pPr>
              <a:lnSpc>
                <a:spcPts val="1740"/>
              </a:lnSpc>
              <a:buNone/>
            </a:pPr>
            <a:r>
              <a:rPr sz="2400" dirty="0" smtClean="0">
                <a:solidFill>
                  <a:srgbClr val="FF842B"/>
                </a:solidFill>
                <a:latin typeface="Arial Black"/>
                <a:cs typeface="Arial Black"/>
              </a:rPr>
              <a:t>normalizing language:</a:t>
            </a:r>
            <a:endParaRPr lang="en-US" sz="2400" dirty="0" smtClean="0">
              <a:solidFill>
                <a:srgbClr val="FF842B"/>
              </a:solidFill>
              <a:latin typeface="Arial Black"/>
              <a:cs typeface="Arial Black"/>
            </a:endParaRPr>
          </a:p>
          <a:p>
            <a:pPr>
              <a:lnSpc>
                <a:spcPts val="1740"/>
              </a:lnSpc>
            </a:pPr>
            <a:endParaRPr sz="2400" dirty="0" smtClean="0">
              <a:solidFill>
                <a:schemeClr val="accent1">
                  <a:lumMod val="50000"/>
                </a:schemeClr>
              </a:solidFill>
              <a:latin typeface="Arial Black"/>
              <a:cs typeface="Arial Black"/>
            </a:endParaRPr>
          </a:p>
          <a:p>
            <a:pPr>
              <a:buClr>
                <a:schemeClr val="tx1">
                  <a:lumMod val="50000"/>
                  <a:lumOff val="50000"/>
                </a:schemeClr>
              </a:buClr>
            </a:pPr>
            <a:r>
              <a:rPr lang="en-US" sz="2400" dirty="0" smtClean="0">
                <a:solidFill>
                  <a:schemeClr val="accent1">
                    <a:lumMod val="50000"/>
                  </a:schemeClr>
                </a:solidFill>
              </a:rPr>
              <a:t>“</a:t>
            </a:r>
            <a:r>
              <a:rPr sz="2400" dirty="0" smtClean="0">
                <a:solidFill>
                  <a:schemeClr val="accent1">
                    <a:lumMod val="50000"/>
                  </a:schemeClr>
                </a:solidFill>
              </a:rPr>
              <a:t>So many of our moms are struggling in their relationships we have started asking everyone about their partners and how they are being treated....</a:t>
            </a:r>
            <a:r>
              <a:rPr lang="en-US" sz="2400" dirty="0" smtClean="0">
                <a:solidFill>
                  <a:schemeClr val="accent1">
                    <a:lumMod val="50000"/>
                  </a:schemeClr>
                </a:solidFill>
              </a:rPr>
              <a:t>”</a:t>
            </a:r>
            <a:endParaRPr sz="2400" dirty="0" smtClean="0">
              <a:solidFill>
                <a:schemeClr val="accent1">
                  <a:lumMod val="50000"/>
                </a:schemeClr>
              </a:solidFill>
            </a:endParaRPr>
          </a:p>
          <a:p>
            <a:pPr>
              <a:lnSpc>
                <a:spcPts val="1200"/>
              </a:lnSpc>
              <a:buClr>
                <a:schemeClr val="tx1">
                  <a:lumMod val="50000"/>
                  <a:lumOff val="50000"/>
                </a:schemeClr>
              </a:buClr>
            </a:pPr>
            <a:endParaRPr lang="en-US" sz="2400" dirty="0" smtClean="0">
              <a:solidFill>
                <a:schemeClr val="accent1">
                  <a:lumMod val="50000"/>
                </a:schemeClr>
              </a:solidFill>
            </a:endParaRPr>
          </a:p>
          <a:p>
            <a:pPr>
              <a:buClr>
                <a:schemeClr val="tx1">
                  <a:lumMod val="50000"/>
                  <a:lumOff val="50000"/>
                </a:schemeClr>
              </a:buClr>
            </a:pPr>
            <a:r>
              <a:rPr sz="2400" dirty="0" smtClean="0">
                <a:solidFill>
                  <a:schemeClr val="accent1">
                    <a:lumMod val="50000"/>
                  </a:schemeClr>
                </a:solidFill>
              </a:rPr>
              <a:t>Scripts should also address clients</a:t>
            </a:r>
            <a:r>
              <a:rPr lang="en-US" sz="2400" dirty="0" smtClean="0">
                <a:solidFill>
                  <a:schemeClr val="accent1">
                    <a:lumMod val="50000"/>
                  </a:schemeClr>
                </a:solidFill>
              </a:rPr>
              <a:t>’</a:t>
            </a:r>
            <a:r>
              <a:rPr sz="2400" dirty="0" smtClean="0">
                <a:solidFill>
                  <a:schemeClr val="accent1">
                    <a:lumMod val="50000"/>
                  </a:schemeClr>
                </a:solidFill>
              </a:rPr>
              <a:t> fears about what may or may not fall into your state</a:t>
            </a:r>
            <a:r>
              <a:rPr lang="en-US" sz="2400" dirty="0" smtClean="0">
                <a:solidFill>
                  <a:schemeClr val="accent1">
                    <a:lumMod val="50000"/>
                  </a:schemeClr>
                </a:solidFill>
              </a:rPr>
              <a:t>’</a:t>
            </a:r>
            <a:r>
              <a:rPr sz="2400" dirty="0" smtClean="0">
                <a:solidFill>
                  <a:schemeClr val="accent1">
                    <a:lumMod val="50000"/>
                  </a:schemeClr>
                </a:solidFill>
              </a:rPr>
              <a:t>s mandatory reporting requirements</a:t>
            </a:r>
            <a:r>
              <a:rPr lang="en-US" sz="2400" dirty="0" smtClean="0">
                <a:solidFill>
                  <a:schemeClr val="accent1">
                    <a:lumMod val="50000"/>
                  </a:schemeClr>
                </a:solidFill>
              </a:rPr>
              <a:t>.</a:t>
            </a:r>
            <a:endParaRPr sz="2400" dirty="0" smtClean="0">
              <a:solidFill>
                <a:schemeClr val="accent1">
                  <a:lumMod val="50000"/>
                </a:schemeClr>
              </a:solidFill>
            </a:endParaRPr>
          </a:p>
          <a:p>
            <a:endParaRPr sz="2400" dirty="0" smtClean="0">
              <a:solidFill>
                <a:schemeClr val="accent1">
                  <a:lumMod val="50000"/>
                </a:schemeClr>
              </a:solidFill>
            </a:endParaRPr>
          </a:p>
        </p:txBody>
      </p:sp>
      <p:pic>
        <p:nvPicPr>
          <p:cNvPr id="6" name="Picture 5" descr="PBAV01P09_15_jpg_teen.jpg"/>
          <p:cNvPicPr>
            <a:picLocks noChangeAspect="1"/>
          </p:cNvPicPr>
          <p:nvPr/>
        </p:nvPicPr>
        <p:blipFill>
          <a:blip r:embed="rId3" cstate="print"/>
          <a:srcRect/>
          <a:stretch>
            <a:fillRect/>
          </a:stretch>
        </p:blipFill>
        <p:spPr bwMode="auto">
          <a:xfrm>
            <a:off x="304799" y="3276600"/>
            <a:ext cx="3074723" cy="304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304800"/>
            <a:ext cx="2133600" cy="1143000"/>
          </a:xfrm>
        </p:spPr>
        <p:txBody>
          <a:bodyPr>
            <a:noAutofit/>
          </a:bodyPr>
          <a:lstStyle/>
          <a:p>
            <a:pPr algn="l">
              <a:lnSpc>
                <a:spcPts val="2400"/>
              </a:lnSpc>
            </a:pPr>
            <a:r>
              <a:rPr lang="en-US" sz="2800" dirty="0" smtClean="0">
                <a:solidFill>
                  <a:schemeClr val="bg1"/>
                </a:solidFill>
                <a:cs typeface=""/>
              </a:rPr>
              <a:t>Example:</a:t>
            </a:r>
            <a:r>
              <a:rPr lang="en-US" sz="2400" dirty="0" smtClean="0">
                <a:solidFill>
                  <a:schemeClr val="bg1"/>
                </a:solidFill>
                <a:cs typeface=""/>
              </a:rPr>
              <a:t/>
            </a:r>
            <a:br>
              <a:rPr lang="en-US" sz="2400" dirty="0" smtClean="0">
                <a:solidFill>
                  <a:schemeClr val="bg1"/>
                </a:solidFill>
                <a:cs typeface=""/>
              </a:rPr>
            </a:br>
            <a:r>
              <a:rPr lang="en-US" sz="2400" dirty="0" smtClean="0">
                <a:solidFill>
                  <a:schemeClr val="bg1"/>
                </a:solidFill>
                <a:cs typeface=""/>
              </a:rPr>
              <a:t>(check with requirements in your </a:t>
            </a:r>
            <a:br>
              <a:rPr lang="en-US" sz="2400" dirty="0" smtClean="0">
                <a:solidFill>
                  <a:schemeClr val="bg1"/>
                </a:solidFill>
                <a:cs typeface=""/>
              </a:rPr>
            </a:br>
            <a:r>
              <a:rPr sz="2400" dirty="0" smtClean="0">
                <a:solidFill>
                  <a:schemeClr val="bg1"/>
                </a:solidFill>
                <a:cs typeface=""/>
              </a:rPr>
              <a:t>county</a:t>
            </a:r>
            <a:r>
              <a:rPr lang="en-US" sz="2400" dirty="0" smtClean="0">
                <a:solidFill>
                  <a:schemeClr val="bg1"/>
                </a:solidFill>
                <a:cs typeface=""/>
              </a:rPr>
              <a:t>/state)</a:t>
            </a:r>
            <a:r>
              <a:rPr lang="en-US" sz="2400" u="sng" dirty="0" smtClean="0">
                <a:solidFill>
                  <a:schemeClr val="bg1"/>
                </a:solidFill>
                <a:cs typeface=""/>
              </a:rPr>
              <a:t/>
            </a:r>
            <a:br>
              <a:rPr lang="en-US" sz="2400" u="sng" dirty="0" smtClean="0">
                <a:solidFill>
                  <a:schemeClr val="bg1"/>
                </a:solidFill>
                <a:cs typeface=""/>
              </a:rPr>
            </a:br>
            <a:endParaRPr sz="2400" dirty="0" smtClean="0">
              <a:solidFill>
                <a:schemeClr val="bg1"/>
              </a:solidFill>
              <a:cs typeface=""/>
            </a:endParaRPr>
          </a:p>
        </p:txBody>
      </p:sp>
      <p:sp>
        <p:nvSpPr>
          <p:cNvPr id="6" name="Slide Number Placeholder 5"/>
          <p:cNvSpPr>
            <a:spLocks noGrp="1"/>
          </p:cNvSpPr>
          <p:nvPr>
            <p:ph type="sldNum" sz="quarter" idx="12"/>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29</a:t>
            </a:fld>
            <a:endParaRPr lang="en-US" sz="1400" dirty="0"/>
          </a:p>
        </p:txBody>
      </p:sp>
      <p:pic>
        <p:nvPicPr>
          <p:cNvPr id="5" name="Picture 4" descr="example.png"/>
          <p:cNvPicPr>
            <a:picLocks noChangeAspect="1"/>
          </p:cNvPicPr>
          <p:nvPr/>
        </p:nvPicPr>
        <p:blipFill>
          <a:blip r:embed="rId2" cstate="print"/>
          <a:stretch>
            <a:fillRect/>
          </a:stretch>
        </p:blipFill>
        <p:spPr>
          <a:xfrm>
            <a:off x="-228600" y="4114800"/>
            <a:ext cx="4131204" cy="2856631"/>
          </a:xfrm>
          <a:prstGeom prst="rect">
            <a:avLst/>
          </a:prstGeom>
        </p:spPr>
      </p:pic>
      <p:sp>
        <p:nvSpPr>
          <p:cNvPr id="7" name="Content Placeholder 2"/>
          <p:cNvSpPr txBox="1">
            <a:spLocks/>
          </p:cNvSpPr>
          <p:nvPr/>
        </p:nvSpPr>
        <p:spPr>
          <a:xfrm>
            <a:off x="3429000" y="606186"/>
            <a:ext cx="5257800" cy="4449763"/>
          </a:xfrm>
          <a:prstGeom prst="rect">
            <a:avLst/>
          </a:prstGeom>
        </p:spPr>
        <p:txBody>
          <a:bodyPr vert="horz" lIns="91440" tIns="45720" rIns="91440" bIns="45720" rtlCol="0">
            <a:noAutofit/>
          </a:bodyPr>
          <a:lstStyle/>
          <a:p>
            <a:pPr>
              <a:lnSpc>
                <a:spcPts val="2800"/>
              </a:lnSpc>
              <a:spcBef>
                <a:spcPct val="20000"/>
              </a:spcBef>
              <a:buFont typeface="Arial"/>
              <a:buNone/>
              <a:defRPr/>
            </a:pPr>
            <a:r>
              <a:rPr lang="en-US" sz="2800" dirty="0" smtClean="0">
                <a:solidFill>
                  <a:schemeClr val="tx1">
                    <a:lumMod val="50000"/>
                    <a:lumOff val="50000"/>
                  </a:schemeClr>
                </a:solidFill>
              </a:rPr>
              <a:t>“</a:t>
            </a:r>
            <a:r>
              <a:rPr kumimoji="0" lang="en-US"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Everything you share </a:t>
            </a:r>
            <a:r>
              <a:rPr kumimoji="0"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with me is</a:t>
            </a:r>
            <a:r>
              <a:rPr kumimoji="0" lang="en-US"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 confidential. This means what you share with me is not reportable to child welfare,</a:t>
            </a:r>
            <a:r>
              <a:rPr kumimoji="0"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 INS </a:t>
            </a:r>
            <a:r>
              <a:rPr kumimoji="0" lang="en-US"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(now</a:t>
            </a:r>
            <a:r>
              <a:rPr kumimoji="0" lang="en-US" sz="2800" u="none" strike="noStrike" kern="1200" cap="none" spc="0" normalizeH="0" noProof="0" dirty="0" smtClean="0">
                <a:ln>
                  <a:noFill/>
                </a:ln>
                <a:solidFill>
                  <a:schemeClr val="tx1">
                    <a:lumMod val="50000"/>
                    <a:lumOff val="50000"/>
                  </a:schemeClr>
                </a:solidFill>
                <a:effectLst/>
                <a:uLnTx/>
                <a:uFillTx/>
                <a:latin typeface="Calibri"/>
                <a:ea typeface="+mn-ea"/>
                <a:cs typeface="Calibri"/>
              </a:rPr>
              <a:t> Homeland Security) </a:t>
            </a:r>
            <a:r>
              <a:rPr kumimoji="0"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or law enforcement.</a:t>
            </a:r>
            <a:r>
              <a:rPr kumimoji="0" lang="en-US"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 </a:t>
            </a:r>
            <a:r>
              <a:rPr kumimoji="0"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There are just two things that I would have to report</a:t>
            </a:r>
            <a:r>
              <a:rPr lang="en-US" sz="2800" dirty="0" smtClean="0">
                <a:solidFill>
                  <a:srgbClr val="7F7F7F"/>
                </a:solidFill>
              </a:rPr>
              <a:t>—</a:t>
            </a:r>
            <a:r>
              <a:rPr kumimoji="0"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if you are suicidal</a:t>
            </a:r>
            <a:r>
              <a:rPr kumimoji="0" lang="en-US"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 or your children are being harmed. </a:t>
            </a:r>
            <a:endParaRPr lang="en-US" sz="2800" noProof="0" dirty="0" smtClean="0">
              <a:solidFill>
                <a:schemeClr val="tx1">
                  <a:lumMod val="50000"/>
                  <a:lumOff val="50000"/>
                </a:schemeClr>
              </a:solidFill>
              <a:latin typeface="Calibri"/>
              <a:cs typeface="Calibri"/>
            </a:endParaRPr>
          </a:p>
          <a:p>
            <a:pPr>
              <a:lnSpc>
                <a:spcPts val="2800"/>
              </a:lnSpc>
              <a:spcBef>
                <a:spcPct val="20000"/>
              </a:spcBef>
              <a:buFont typeface="Arial"/>
              <a:buNone/>
              <a:defRPr/>
            </a:pPr>
            <a:endParaRPr kumimoji="0" lang="en-US" sz="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endParaRPr>
          </a:p>
          <a:p>
            <a:pPr>
              <a:lnSpc>
                <a:spcPts val="2200"/>
              </a:lnSpc>
              <a:spcBef>
                <a:spcPct val="20000"/>
              </a:spcBef>
              <a:buFont typeface="Arial"/>
              <a:buNone/>
              <a:defRPr/>
            </a:pPr>
            <a:r>
              <a:rPr kumimoji="0" lang="en-US"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T</a:t>
            </a:r>
            <a:r>
              <a:rPr kumimoji="0"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he rest stays between us and </a:t>
            </a:r>
            <a:endParaRPr kumimoji="0" lang="en-US"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endParaRPr>
          </a:p>
          <a:p>
            <a:pPr>
              <a:lnSpc>
                <a:spcPts val="2200"/>
              </a:lnSpc>
              <a:spcBef>
                <a:spcPct val="20000"/>
              </a:spcBef>
              <a:buFont typeface="Arial"/>
              <a:buNone/>
              <a:defRPr/>
            </a:pPr>
            <a:r>
              <a:rPr kumimoji="0"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helps me better understand </a:t>
            </a:r>
            <a:endParaRPr kumimoji="0" lang="en-US"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endParaRPr>
          </a:p>
          <a:p>
            <a:pPr>
              <a:lnSpc>
                <a:spcPts val="2200"/>
              </a:lnSpc>
              <a:spcBef>
                <a:spcPct val="20000"/>
              </a:spcBef>
              <a:buFont typeface="Arial"/>
              <a:buNone/>
              <a:defRPr/>
            </a:pPr>
            <a:r>
              <a:rPr kumimoji="0"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how I can</a:t>
            </a:r>
            <a:r>
              <a:rPr kumimoji="0" lang="en-US"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 </a:t>
            </a:r>
            <a:r>
              <a:rPr kumimoji="0"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help you and </a:t>
            </a:r>
            <a:endParaRPr lang="en-US" sz="2800" dirty="0" smtClean="0">
              <a:solidFill>
                <a:schemeClr val="tx1">
                  <a:lumMod val="50000"/>
                  <a:lumOff val="50000"/>
                </a:schemeClr>
              </a:solidFill>
              <a:latin typeface="Calibri"/>
              <a:cs typeface="Calibri"/>
            </a:endParaRPr>
          </a:p>
          <a:p>
            <a:pPr>
              <a:lnSpc>
                <a:spcPts val="2200"/>
              </a:lnSpc>
              <a:spcBef>
                <a:spcPct val="20000"/>
              </a:spcBef>
              <a:buFont typeface="Arial"/>
              <a:buNone/>
              <a:defRPr/>
            </a:pPr>
            <a:r>
              <a:rPr kumimoji="0" sz="28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the baby.</a:t>
            </a:r>
            <a:r>
              <a:rPr lang="en-US" sz="2800" dirty="0" smtClean="0">
                <a:solidFill>
                  <a:srgbClr val="7F7F7F"/>
                </a:solidFill>
              </a:rPr>
              <a:t>”</a:t>
            </a:r>
            <a:endParaRPr kumimoji="0" lang="en-US" sz="2800" u="none" strike="noStrike" kern="1200" cap="none" spc="0" normalizeH="0" baseline="0" noProof="0" dirty="0" smtClean="0">
              <a:ln>
                <a:noFill/>
              </a:ln>
              <a:solidFill>
                <a:srgbClr val="7F7F7F"/>
              </a:solidFill>
              <a:effectLst/>
              <a:uLnTx/>
              <a:uFillTx/>
              <a:latin typeface="Calibri"/>
              <a:ea typeface="+mn-ea"/>
              <a:cs typeface="Calibri"/>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3background.jpg"/>
          <p:cNvPicPr>
            <a:picLocks noChangeAspect="1"/>
          </p:cNvPicPr>
          <p:nvPr/>
        </p:nvPicPr>
        <p:blipFill>
          <a:blip r:embed="rId3" cstate="print">
            <a:alphaModFix/>
          </a:blip>
          <a:stretch>
            <a:fillRect/>
          </a:stretch>
        </p:blipFill>
        <p:spPr>
          <a:xfrm>
            <a:off x="-1" y="18703"/>
            <a:ext cx="9169075" cy="6839297"/>
          </a:xfrm>
          <a:prstGeom prst="rect">
            <a:avLst/>
          </a:prstGeom>
        </p:spPr>
      </p:pic>
      <p:sp>
        <p:nvSpPr>
          <p:cNvPr id="6" name="Rectangle 5"/>
          <p:cNvSpPr/>
          <p:nvPr/>
        </p:nvSpPr>
        <p:spPr>
          <a:xfrm>
            <a:off x="4191000" y="2057400"/>
            <a:ext cx="3984609" cy="1031051"/>
          </a:xfrm>
          <a:prstGeom prst="rect">
            <a:avLst/>
          </a:prstGeom>
        </p:spPr>
        <p:txBody>
          <a:bodyPr wrap="none">
            <a:spAutoFit/>
          </a:bodyPr>
          <a:lstStyle/>
          <a:p>
            <a:pPr>
              <a:lnSpc>
                <a:spcPts val="3600"/>
              </a:lnSpc>
            </a:pPr>
            <a:r>
              <a:rPr lang="en-US" sz="3600" dirty="0" smtClean="0">
                <a:solidFill>
                  <a:schemeClr val="accent1">
                    <a:lumMod val="50000"/>
                  </a:schemeClr>
                </a:solidFill>
              </a:rPr>
              <a:t>Please complete the </a:t>
            </a:r>
          </a:p>
          <a:p>
            <a:pPr>
              <a:lnSpc>
                <a:spcPts val="3600"/>
              </a:lnSpc>
            </a:pPr>
            <a:r>
              <a:rPr lang="en-US" sz="3600" dirty="0" smtClean="0">
                <a:solidFill>
                  <a:schemeClr val="accent1">
                    <a:lumMod val="50000"/>
                  </a:schemeClr>
                </a:solidFill>
              </a:rPr>
              <a:t>Pre-Training Survey</a:t>
            </a:r>
            <a:endParaRPr lang="en-US" sz="3600" dirty="0">
              <a:solidFill>
                <a:schemeClr val="accent1">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04800"/>
            <a:ext cx="2133600" cy="2120190"/>
          </a:xfrm>
        </p:spPr>
        <p:txBody>
          <a:bodyPr>
            <a:noAutofit/>
          </a:bodyPr>
          <a:lstStyle/>
          <a:p>
            <a:pPr algn="l">
              <a:lnSpc>
                <a:spcPts val="2800"/>
              </a:lnSpc>
            </a:pPr>
            <a:r>
              <a:rPr sz="2800" dirty="0" smtClean="0">
                <a:solidFill>
                  <a:schemeClr val="bg1"/>
                </a:solidFill>
              </a:rPr>
              <a:t>Safety Card on Domestic Violence and Safety Planning</a:t>
            </a:r>
            <a:endParaRPr lang="en-US" sz="2800" dirty="0">
              <a:solidFill>
                <a:schemeClr val="bg1"/>
              </a:solidFill>
            </a:endParaRPr>
          </a:p>
        </p:txBody>
      </p:sp>
      <p:sp>
        <p:nvSpPr>
          <p:cNvPr id="6" name="Rectangle 5"/>
          <p:cNvSpPr/>
          <p:nvPr/>
        </p:nvSpPr>
        <p:spPr>
          <a:xfrm>
            <a:off x="4419600" y="470609"/>
            <a:ext cx="4419600" cy="1954381"/>
          </a:xfrm>
          <a:prstGeom prst="rect">
            <a:avLst/>
          </a:prstGeom>
        </p:spPr>
        <p:txBody>
          <a:bodyPr wrap="square">
            <a:spAutoFit/>
          </a:bodyPr>
          <a:lstStyle/>
          <a:p>
            <a:pPr>
              <a:lnSpc>
                <a:spcPts val="3600"/>
              </a:lnSpc>
            </a:pPr>
            <a:r>
              <a:rPr sz="3600" dirty="0" smtClean="0">
                <a:solidFill>
                  <a:schemeClr val="accent1">
                    <a:lumMod val="50000"/>
                  </a:schemeClr>
                </a:solidFill>
              </a:rPr>
              <a:t>How does using the safety card </a:t>
            </a:r>
            <a:r>
              <a:rPr sz="3600" dirty="0" smtClean="0">
                <a:solidFill>
                  <a:schemeClr val="tx1">
                    <a:lumMod val="50000"/>
                    <a:lumOff val="50000"/>
                  </a:schemeClr>
                </a:solidFill>
              </a:rPr>
              <a:t>support domestic violence screening? </a:t>
            </a:r>
            <a:endParaRPr lang="en-US" sz="3600" dirty="0">
              <a:solidFill>
                <a:schemeClr val="tx1">
                  <a:lumMod val="50000"/>
                  <a:lumOff val="50000"/>
                </a:schemeClr>
              </a:solidFill>
            </a:endParaRPr>
          </a:p>
        </p:txBody>
      </p:sp>
      <p:pic>
        <p:nvPicPr>
          <p:cNvPr id="7" name="Picture 6" descr="H-MomsH-babies.png"/>
          <p:cNvPicPr>
            <a:picLocks noChangeAspect="1"/>
          </p:cNvPicPr>
          <p:nvPr/>
        </p:nvPicPr>
        <p:blipFill>
          <a:blip r:embed="rId3" cstate="print"/>
          <a:stretch>
            <a:fillRect/>
          </a:stretch>
        </p:blipFill>
        <p:spPr>
          <a:xfrm>
            <a:off x="-838200" y="1676400"/>
            <a:ext cx="9144000" cy="4945894"/>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MomsH-babies.png"/>
          <p:cNvPicPr>
            <a:picLocks noChangeAspect="1"/>
          </p:cNvPicPr>
          <p:nvPr/>
        </p:nvPicPr>
        <p:blipFill>
          <a:blip r:embed="rId3" cstate="print"/>
          <a:stretch>
            <a:fillRect/>
          </a:stretch>
        </p:blipFill>
        <p:spPr>
          <a:xfrm>
            <a:off x="-152400" y="4267200"/>
            <a:ext cx="5340266" cy="2888494"/>
          </a:xfrm>
          <a:prstGeom prst="rect">
            <a:avLst/>
          </a:prstGeom>
        </p:spPr>
      </p:pic>
      <p:pic>
        <p:nvPicPr>
          <p:cNvPr id="5" name="Picture 4" descr="2180 HomeVisit PSC.pdf"/>
          <p:cNvPicPr>
            <a:picLocks noChangeAspect="1"/>
          </p:cNvPicPr>
          <p:nvPr/>
        </p:nvPicPr>
        <p:blipFill>
          <a:blip r:embed="rId4" cstate="print"/>
          <a:srcRect l="9244" t="3736" r="7556" b="73080"/>
          <a:stretch>
            <a:fillRect/>
          </a:stretch>
        </p:blipFill>
        <p:spPr>
          <a:xfrm>
            <a:off x="1371600" y="435593"/>
            <a:ext cx="7268113" cy="4212607"/>
          </a:xfrm>
          <a:prstGeom prst="rect">
            <a:avLst/>
          </a:prstGeom>
          <a:effectLst>
            <a:outerShdw blurRad="279400" dist="63500" dir="12900000">
              <a:srgbClr val="000000">
                <a:alpha val="43000"/>
              </a:srgbClr>
            </a:outerShdw>
          </a:effectLst>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MomsH-babies.png"/>
          <p:cNvPicPr>
            <a:picLocks noChangeAspect="1"/>
          </p:cNvPicPr>
          <p:nvPr/>
        </p:nvPicPr>
        <p:blipFill>
          <a:blip r:embed="rId3" cstate="print"/>
          <a:stretch>
            <a:fillRect/>
          </a:stretch>
        </p:blipFill>
        <p:spPr>
          <a:xfrm>
            <a:off x="-152400" y="4267200"/>
            <a:ext cx="5340266" cy="2888494"/>
          </a:xfrm>
          <a:prstGeom prst="rect">
            <a:avLst/>
          </a:prstGeom>
        </p:spPr>
      </p:pic>
      <p:pic>
        <p:nvPicPr>
          <p:cNvPr id="6" name="Picture 5" descr="2180 HomeVisit PSC.pdf"/>
          <p:cNvPicPr>
            <a:picLocks noChangeAspect="1"/>
          </p:cNvPicPr>
          <p:nvPr/>
        </p:nvPicPr>
        <p:blipFill>
          <a:blip r:embed="rId4" cstate="print"/>
          <a:srcRect l="7784" t="26976" r="8292" b="50169"/>
          <a:stretch>
            <a:fillRect/>
          </a:stretch>
        </p:blipFill>
        <p:spPr>
          <a:xfrm>
            <a:off x="1357551" y="381000"/>
            <a:ext cx="7249469" cy="4106517"/>
          </a:xfrm>
          <a:prstGeom prst="rect">
            <a:avLst/>
          </a:prstGeom>
          <a:solidFill>
            <a:schemeClr val="bg1"/>
          </a:solidFill>
          <a:effectLst>
            <a:outerShdw blurRad="279400" dist="63500" dir="12600000">
              <a:srgbClr val="000000">
                <a:alpha val="43000"/>
              </a:srgbClr>
            </a:outerShdw>
          </a:effectLst>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MomsH-babies.png"/>
          <p:cNvPicPr>
            <a:picLocks noChangeAspect="1"/>
          </p:cNvPicPr>
          <p:nvPr/>
        </p:nvPicPr>
        <p:blipFill>
          <a:blip r:embed="rId3" cstate="print"/>
          <a:stretch>
            <a:fillRect/>
          </a:stretch>
        </p:blipFill>
        <p:spPr>
          <a:xfrm>
            <a:off x="-152400" y="4267200"/>
            <a:ext cx="5340266" cy="2888494"/>
          </a:xfrm>
          <a:prstGeom prst="rect">
            <a:avLst/>
          </a:prstGeom>
        </p:spPr>
      </p:pic>
      <p:pic>
        <p:nvPicPr>
          <p:cNvPr id="6" name="Picture 5" descr="2180 HomeVisit PSC.pdf"/>
          <p:cNvPicPr>
            <a:picLocks noChangeAspect="1"/>
          </p:cNvPicPr>
          <p:nvPr/>
        </p:nvPicPr>
        <p:blipFill>
          <a:blip r:embed="rId4" cstate="print"/>
          <a:srcRect l="7783" t="49974" r="7666" b="26986"/>
          <a:stretch>
            <a:fillRect/>
          </a:stretch>
        </p:blipFill>
        <p:spPr>
          <a:xfrm>
            <a:off x="1558044" y="381000"/>
            <a:ext cx="7259644" cy="4114800"/>
          </a:xfrm>
          <a:prstGeom prst="rect">
            <a:avLst/>
          </a:prstGeom>
          <a:solidFill>
            <a:schemeClr val="bg1"/>
          </a:solidFill>
          <a:effectLst>
            <a:outerShdw blurRad="279400" dist="63500" dir="13260000">
              <a:srgbClr val="000000">
                <a:alpha val="43000"/>
              </a:srgbClr>
            </a:outerShdw>
          </a:effectLst>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304800"/>
            <a:ext cx="2362200" cy="1752600"/>
          </a:xfrm>
        </p:spPr>
        <p:txBody>
          <a:bodyPr>
            <a:noAutofit/>
          </a:bodyPr>
          <a:lstStyle/>
          <a:p>
            <a:pPr algn="l">
              <a:lnSpc>
                <a:spcPts val="2600"/>
              </a:lnSpc>
            </a:pPr>
            <a:r>
              <a:rPr sz="2800" dirty="0" smtClean="0">
                <a:solidFill>
                  <a:schemeClr val="bg1">
                    <a:lumMod val="95000"/>
                  </a:schemeClr>
                </a:solidFill>
                <a:cs typeface="Calibri"/>
              </a:rPr>
              <a:t>Relationship</a:t>
            </a:r>
            <a:r>
              <a:rPr lang="en-US" sz="2800" dirty="0" smtClean="0">
                <a:solidFill>
                  <a:schemeClr val="bg1">
                    <a:lumMod val="95000"/>
                  </a:schemeClr>
                </a:solidFill>
                <a:cs typeface="Calibri"/>
              </a:rPr>
              <a:t/>
            </a:r>
            <a:br>
              <a:rPr lang="en-US" sz="2800" dirty="0" smtClean="0">
                <a:solidFill>
                  <a:schemeClr val="bg1">
                    <a:lumMod val="95000"/>
                  </a:schemeClr>
                </a:solidFill>
                <a:cs typeface="Calibri"/>
              </a:rPr>
            </a:br>
            <a:r>
              <a:rPr lang="en-US" sz="2800" dirty="0" smtClean="0">
                <a:solidFill>
                  <a:schemeClr val="bg1">
                    <a:lumMod val="95000"/>
                  </a:schemeClr>
                </a:solidFill>
                <a:cs typeface="Calibri"/>
              </a:rPr>
              <a:t>Assessment Tool</a:t>
            </a:r>
          </a:p>
        </p:txBody>
      </p:sp>
      <p:sp>
        <p:nvSpPr>
          <p:cNvPr id="5" name="Content Placeholder 2"/>
          <p:cNvSpPr>
            <a:spLocks noGrp="1"/>
          </p:cNvSpPr>
          <p:nvPr>
            <p:ph idx="1"/>
          </p:nvPr>
        </p:nvSpPr>
        <p:spPr>
          <a:xfrm>
            <a:off x="3200400" y="304800"/>
            <a:ext cx="5638800" cy="4449763"/>
          </a:xfrm>
        </p:spPr>
        <p:txBody>
          <a:bodyPr>
            <a:normAutofit lnSpcReduction="10000"/>
          </a:bodyPr>
          <a:lstStyle/>
          <a:p>
            <a:pPr>
              <a:buNone/>
            </a:pPr>
            <a:endParaRPr lang="en-US" sz="2400" dirty="0" smtClean="0">
              <a:solidFill>
                <a:schemeClr val="accent1">
                  <a:lumMod val="50000"/>
                </a:schemeClr>
              </a:solidFill>
              <a:latin typeface="+mj-lt"/>
            </a:endParaRPr>
          </a:p>
          <a:p>
            <a:pPr>
              <a:lnSpc>
                <a:spcPts val="2400"/>
              </a:lnSpc>
              <a:buClr>
                <a:schemeClr val="tx1">
                  <a:lumMod val="50000"/>
                  <a:lumOff val="50000"/>
                </a:schemeClr>
              </a:buClr>
              <a:buNone/>
            </a:pPr>
            <a:r>
              <a:rPr dirty="0" smtClean="0">
                <a:solidFill>
                  <a:srgbClr val="FF842B"/>
                </a:solidFill>
                <a:latin typeface="Arial Black"/>
                <a:cs typeface="Arial Black"/>
              </a:rPr>
              <a:t>A </a:t>
            </a:r>
            <a:r>
              <a:rPr lang="en-US" dirty="0" smtClean="0">
                <a:solidFill>
                  <a:srgbClr val="FF842B"/>
                </a:solidFill>
                <a:latin typeface="Arial Black"/>
                <a:cs typeface="Arial Black"/>
              </a:rPr>
              <a:t>good, evidence based</a:t>
            </a:r>
          </a:p>
          <a:p>
            <a:pPr>
              <a:lnSpc>
                <a:spcPts val="2400"/>
              </a:lnSpc>
              <a:buClr>
                <a:schemeClr val="tx1">
                  <a:lumMod val="50000"/>
                  <a:lumOff val="50000"/>
                </a:schemeClr>
              </a:buClr>
              <a:buNone/>
            </a:pPr>
            <a:r>
              <a:rPr dirty="0" smtClean="0">
                <a:solidFill>
                  <a:srgbClr val="FF842B"/>
                </a:solidFill>
                <a:latin typeface="Arial Black"/>
                <a:cs typeface="Arial Black"/>
              </a:rPr>
              <a:t>tool to use</a:t>
            </a:r>
            <a:r>
              <a:rPr lang="en-US" dirty="0" smtClean="0">
                <a:solidFill>
                  <a:srgbClr val="FF842B"/>
                </a:solidFill>
                <a:latin typeface="Arial Black"/>
                <a:cs typeface="Arial Black"/>
              </a:rPr>
              <a:t> </a:t>
            </a:r>
            <a:r>
              <a:rPr dirty="0" smtClean="0">
                <a:solidFill>
                  <a:srgbClr val="FF842B"/>
                </a:solidFill>
                <a:latin typeface="Arial Black"/>
                <a:cs typeface="Arial Black"/>
              </a:rPr>
              <a:t>with clients </a:t>
            </a:r>
          </a:p>
          <a:p>
            <a:pPr>
              <a:lnSpc>
                <a:spcPts val="2400"/>
              </a:lnSpc>
              <a:buClr>
                <a:schemeClr val="tx1">
                  <a:lumMod val="50000"/>
                  <a:lumOff val="50000"/>
                </a:schemeClr>
              </a:buClr>
              <a:buNone/>
            </a:pPr>
            <a:r>
              <a:rPr dirty="0" smtClean="0">
                <a:solidFill>
                  <a:srgbClr val="FF842B"/>
                </a:solidFill>
                <a:latin typeface="Arial Black"/>
                <a:cs typeface="Arial Black"/>
              </a:rPr>
              <a:t>but consider:</a:t>
            </a:r>
            <a:endParaRPr lang="en-US" dirty="0" smtClean="0">
              <a:solidFill>
                <a:srgbClr val="FF842B"/>
              </a:solidFill>
              <a:latin typeface="Arial Black"/>
              <a:cs typeface="Arial Black"/>
            </a:endParaRPr>
          </a:p>
          <a:p>
            <a:pPr>
              <a:lnSpc>
                <a:spcPts val="2400"/>
              </a:lnSpc>
              <a:buClr>
                <a:schemeClr val="tx1">
                  <a:lumMod val="50000"/>
                  <a:lumOff val="50000"/>
                </a:schemeClr>
              </a:buClr>
              <a:buNone/>
            </a:pPr>
            <a:endParaRPr dirty="0"/>
          </a:p>
          <a:p>
            <a:pPr marL="454025" lvl="1" indent="3175">
              <a:lnSpc>
                <a:spcPct val="120000"/>
              </a:lnSpc>
              <a:buClr>
                <a:schemeClr val="tx1">
                  <a:lumMod val="50000"/>
                  <a:lumOff val="50000"/>
                </a:schemeClr>
              </a:buClr>
              <a:buNone/>
            </a:pPr>
            <a:r>
              <a:rPr sz="3200" dirty="0" smtClean="0">
                <a:solidFill>
                  <a:schemeClr val="accent1">
                    <a:lumMod val="50000"/>
                  </a:schemeClr>
                </a:solidFill>
                <a:latin typeface="+mj-lt"/>
              </a:rPr>
              <a:t>Almost a quarter of all adult Americans read at or below a 5th grade level</a:t>
            </a:r>
            <a:r>
              <a:rPr lang="en-US" sz="3200" dirty="0" smtClean="0">
                <a:solidFill>
                  <a:schemeClr val="accent1">
                    <a:lumMod val="50000"/>
                  </a:schemeClr>
                </a:solidFill>
                <a:latin typeface="+mj-lt"/>
              </a:rPr>
              <a:t>.</a:t>
            </a:r>
            <a:r>
              <a:rPr sz="3200" dirty="0" smtClean="0">
                <a:solidFill>
                  <a:schemeClr val="accent1">
                    <a:lumMod val="50000"/>
                  </a:schemeClr>
                </a:solidFill>
                <a:latin typeface="+mj-lt"/>
              </a:rPr>
              <a:t> </a:t>
            </a:r>
          </a:p>
          <a:p>
            <a:pPr lvl="1">
              <a:lnSpc>
                <a:spcPct val="120000"/>
              </a:lnSpc>
              <a:buClr>
                <a:schemeClr val="tx1">
                  <a:lumMod val="50000"/>
                  <a:lumOff val="50000"/>
                </a:schemeClr>
              </a:buClr>
              <a:buNone/>
            </a:pPr>
            <a:r>
              <a:rPr lang="en-US" sz="3200" dirty="0" smtClean="0">
                <a:solidFill>
                  <a:schemeClr val="accent1">
                    <a:lumMod val="50000"/>
                  </a:schemeClr>
                </a:solidFill>
                <a:latin typeface="+mj-lt"/>
              </a:rPr>
              <a:t>(</a:t>
            </a:r>
            <a:r>
              <a:rPr sz="3200" dirty="0" smtClean="0">
                <a:solidFill>
                  <a:schemeClr val="accent1">
                    <a:lumMod val="50000"/>
                  </a:schemeClr>
                </a:solidFill>
                <a:latin typeface="+mj-lt"/>
              </a:rPr>
              <a:t>review verbally if needed</a:t>
            </a:r>
            <a:r>
              <a:rPr lang="en-US" sz="3200" dirty="0" smtClean="0">
                <a:solidFill>
                  <a:schemeClr val="accent1">
                    <a:lumMod val="50000"/>
                  </a:schemeClr>
                </a:solidFill>
                <a:latin typeface="+mj-lt"/>
              </a:rPr>
              <a:t>)</a:t>
            </a:r>
            <a:endParaRPr sz="3200" dirty="0" smtClean="0">
              <a:solidFill>
                <a:schemeClr val="accent1">
                  <a:lumMod val="50000"/>
                </a:schemeClr>
              </a:solidFill>
              <a:latin typeface="+mj-lt"/>
            </a:endParaRPr>
          </a:p>
          <a:p>
            <a:pPr lvl="1" algn="ctr">
              <a:buClr>
                <a:schemeClr val="tx1">
                  <a:lumMod val="50000"/>
                  <a:lumOff val="50000"/>
                </a:schemeClr>
              </a:buClr>
              <a:buFont typeface="Lucida Grande"/>
              <a:buChar char="&gt;"/>
            </a:pPr>
            <a:endParaRPr sz="3200" dirty="0" smtClean="0">
              <a:solidFill>
                <a:schemeClr val="accent1">
                  <a:lumMod val="50000"/>
                </a:schemeClr>
              </a:solidFill>
              <a:latin typeface="+mj-lt"/>
            </a:endParaRPr>
          </a:p>
        </p:txBody>
      </p:sp>
      <p:pic>
        <p:nvPicPr>
          <p:cNvPr id="7" name="Picture 6" descr="check-box.png"/>
          <p:cNvPicPr>
            <a:picLocks noChangeAspect="1"/>
          </p:cNvPicPr>
          <p:nvPr/>
        </p:nvPicPr>
        <p:blipFill>
          <a:blip r:embed="rId3" cstate="print"/>
          <a:stretch>
            <a:fillRect/>
          </a:stretch>
        </p:blipFill>
        <p:spPr>
          <a:xfrm>
            <a:off x="252413" y="2295525"/>
            <a:ext cx="3505200" cy="35052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228600"/>
            <a:ext cx="2133600" cy="1752600"/>
          </a:xfrm>
        </p:spPr>
        <p:txBody>
          <a:bodyPr>
            <a:noAutofit/>
          </a:bodyPr>
          <a:lstStyle/>
          <a:p>
            <a:pPr algn="l">
              <a:lnSpc>
                <a:spcPts val="2600"/>
              </a:lnSpc>
            </a:pPr>
            <a:r>
              <a:rPr lang="en-US" sz="2800" dirty="0" smtClean="0">
                <a:solidFill>
                  <a:schemeClr val="bg1">
                    <a:lumMod val="95000"/>
                  </a:schemeClr>
                </a:solidFill>
              </a:rPr>
              <a:t>Validation:</a:t>
            </a:r>
            <a:br>
              <a:rPr lang="en-US" sz="2800" dirty="0" smtClean="0">
                <a:solidFill>
                  <a:schemeClr val="bg1">
                    <a:lumMod val="95000"/>
                  </a:schemeClr>
                </a:solidFill>
              </a:rPr>
            </a:br>
            <a:r>
              <a:rPr lang="en-US" sz="2800" dirty="0" smtClean="0">
                <a:solidFill>
                  <a:schemeClr val="bg1">
                    <a:lumMod val="95000"/>
                  </a:schemeClr>
                </a:solidFill>
              </a:rPr>
              <a:t>First Step to Safety Planning</a:t>
            </a:r>
          </a:p>
        </p:txBody>
      </p:sp>
      <p:sp>
        <p:nvSpPr>
          <p:cNvPr id="5" name="Content Placeholder 2"/>
          <p:cNvSpPr>
            <a:spLocks noGrp="1"/>
          </p:cNvSpPr>
          <p:nvPr>
            <p:ph idx="1"/>
          </p:nvPr>
        </p:nvSpPr>
        <p:spPr>
          <a:xfrm>
            <a:off x="3200400" y="457200"/>
            <a:ext cx="5257800" cy="4449763"/>
          </a:xfrm>
        </p:spPr>
        <p:txBody>
          <a:bodyPr>
            <a:noAutofit/>
          </a:bodyPr>
          <a:lstStyle/>
          <a:p>
            <a:pPr marL="0" indent="0">
              <a:lnSpc>
                <a:spcPts val="3300"/>
              </a:lnSpc>
              <a:buClr>
                <a:schemeClr val="accent2"/>
              </a:buClr>
              <a:buNone/>
              <a:defRPr/>
            </a:pPr>
            <a:r>
              <a:rPr sz="3000" b="1" dirty="0" smtClean="0">
                <a:solidFill>
                  <a:srgbClr val="FF8000"/>
                </a:solidFill>
                <a:latin typeface="Arial Black"/>
                <a:cs typeface="Arial Black"/>
              </a:rPr>
              <a:t>Can talking about abuse</a:t>
            </a:r>
            <a:r>
              <a:rPr lang="en-US" sz="3000" b="1" dirty="0" smtClean="0">
                <a:solidFill>
                  <a:srgbClr val="FF8000"/>
                </a:solidFill>
                <a:latin typeface="Arial Black"/>
                <a:cs typeface="Arial Black"/>
              </a:rPr>
              <a:t/>
            </a:r>
            <a:br>
              <a:rPr lang="en-US" sz="3000" b="1" dirty="0" smtClean="0">
                <a:solidFill>
                  <a:srgbClr val="FF8000"/>
                </a:solidFill>
                <a:latin typeface="Arial Black"/>
                <a:cs typeface="Arial Black"/>
              </a:rPr>
            </a:br>
            <a:r>
              <a:rPr sz="3000" b="1" dirty="0" smtClean="0">
                <a:solidFill>
                  <a:srgbClr val="FF8000"/>
                </a:solidFill>
                <a:latin typeface="Arial Black"/>
                <a:cs typeface="Arial Black"/>
              </a:rPr>
              <a:t>make a difference?</a:t>
            </a:r>
          </a:p>
          <a:p>
            <a:pPr>
              <a:lnSpc>
                <a:spcPts val="2600"/>
              </a:lnSpc>
              <a:spcBef>
                <a:spcPts val="3120"/>
              </a:spcBef>
              <a:buClr>
                <a:schemeClr val="accent2"/>
              </a:buClr>
              <a:buNone/>
              <a:defRPr/>
            </a:pPr>
            <a:r>
              <a:rPr sz="3000" dirty="0" smtClean="0">
                <a:solidFill>
                  <a:schemeClr val="accent1">
                    <a:lumMod val="50000"/>
                  </a:schemeClr>
                </a:solidFill>
                <a:latin typeface="+mj-lt"/>
              </a:rPr>
              <a:t>Y</a:t>
            </a:r>
            <a:r>
              <a:rPr lang="en-US" sz="3000" dirty="0" smtClean="0">
                <a:solidFill>
                  <a:schemeClr val="accent1">
                    <a:lumMod val="50000"/>
                  </a:schemeClr>
                </a:solidFill>
                <a:latin typeface="+mj-lt"/>
              </a:rPr>
              <a:t>our recognition and validation </a:t>
            </a:r>
          </a:p>
          <a:p>
            <a:pPr>
              <a:lnSpc>
                <a:spcPts val="2600"/>
              </a:lnSpc>
              <a:buClr>
                <a:schemeClr val="accent2"/>
              </a:buClr>
              <a:buNone/>
              <a:defRPr/>
            </a:pPr>
            <a:r>
              <a:rPr lang="en-US" sz="3000" dirty="0" smtClean="0">
                <a:solidFill>
                  <a:schemeClr val="accent1">
                    <a:lumMod val="50000"/>
                  </a:schemeClr>
                </a:solidFill>
                <a:latin typeface="+mj-lt"/>
              </a:rPr>
              <a:t>of her situation is important.    </a:t>
            </a:r>
          </a:p>
          <a:p>
            <a:pPr>
              <a:lnSpc>
                <a:spcPts val="2600"/>
              </a:lnSpc>
              <a:buClr>
                <a:schemeClr val="accent2"/>
              </a:buClr>
              <a:buNone/>
              <a:defRPr/>
            </a:pPr>
            <a:r>
              <a:rPr lang="en-US" sz="3000" dirty="0" smtClean="0">
                <a:solidFill>
                  <a:schemeClr val="accent1">
                    <a:lumMod val="50000"/>
                  </a:schemeClr>
                </a:solidFill>
                <a:latin typeface="+mj-lt"/>
              </a:rPr>
              <a:t>You can help:</a:t>
            </a:r>
            <a:endParaRPr sz="3000" dirty="0" smtClean="0">
              <a:solidFill>
                <a:schemeClr val="accent1">
                  <a:lumMod val="50000"/>
                </a:schemeClr>
              </a:solidFill>
              <a:latin typeface="+mj-lt"/>
            </a:endParaRPr>
          </a:p>
          <a:p>
            <a:pPr marL="919163" lvl="1" indent="-350838">
              <a:lnSpc>
                <a:spcPts val="3000"/>
              </a:lnSpc>
              <a:spcBef>
                <a:spcPts val="1320"/>
              </a:spcBef>
              <a:buClr>
                <a:schemeClr val="tx1">
                  <a:lumMod val="50000"/>
                  <a:lumOff val="50000"/>
                </a:schemeClr>
              </a:buClr>
              <a:buFont typeface="Arial"/>
              <a:buChar char="•"/>
              <a:defRPr/>
            </a:pPr>
            <a:r>
              <a:rPr lang="en-US" sz="3000" dirty="0" smtClean="0">
                <a:solidFill>
                  <a:schemeClr val="accent1">
                    <a:lumMod val="50000"/>
                  </a:schemeClr>
                </a:solidFill>
                <a:latin typeface="+mj-lt"/>
              </a:rPr>
              <a:t>R</a:t>
            </a:r>
            <a:r>
              <a:rPr sz="3000" dirty="0" smtClean="0">
                <a:solidFill>
                  <a:schemeClr val="accent1">
                    <a:lumMod val="50000"/>
                  </a:schemeClr>
                </a:solidFill>
                <a:latin typeface="+mj-lt"/>
              </a:rPr>
              <a:t>educe her sense of isolation and shame</a:t>
            </a:r>
          </a:p>
          <a:p>
            <a:pPr marL="919163" lvl="1" indent="-350838">
              <a:lnSpc>
                <a:spcPts val="3000"/>
              </a:lnSpc>
              <a:spcBef>
                <a:spcPts val="1320"/>
              </a:spcBef>
              <a:buClr>
                <a:schemeClr val="tx1">
                  <a:lumMod val="50000"/>
                  <a:lumOff val="50000"/>
                </a:schemeClr>
              </a:buClr>
              <a:buFont typeface="Arial"/>
              <a:buChar char="•"/>
              <a:defRPr/>
            </a:pPr>
            <a:r>
              <a:rPr sz="3000" dirty="0" smtClean="0">
                <a:solidFill>
                  <a:schemeClr val="accent1">
                    <a:lumMod val="50000"/>
                  </a:schemeClr>
                </a:solidFill>
                <a:latin typeface="+mj-lt"/>
              </a:rPr>
              <a:t>Encourage her to believe a better future is possible</a:t>
            </a:r>
            <a:endParaRPr lang="en-US" sz="3000" dirty="0" smtClean="0">
              <a:solidFill>
                <a:schemeClr val="accent1">
                  <a:lumMod val="50000"/>
                </a:schemeClr>
              </a:solidFill>
              <a:latin typeface="+mj-lt"/>
            </a:endParaRPr>
          </a:p>
        </p:txBody>
      </p:sp>
      <p:pic>
        <p:nvPicPr>
          <p:cNvPr id="6" name="Picture 5" descr="woman3.jpg"/>
          <p:cNvPicPr>
            <a:picLocks noChangeAspect="1"/>
          </p:cNvPicPr>
          <p:nvPr/>
        </p:nvPicPr>
        <p:blipFill>
          <a:blip r:embed="rId2" cstate="print"/>
          <a:stretch>
            <a:fillRect/>
          </a:stretch>
        </p:blipFill>
        <p:spPr>
          <a:xfrm>
            <a:off x="228600" y="3886200"/>
            <a:ext cx="3454309" cy="235502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304800"/>
            <a:ext cx="2286000" cy="2819400"/>
          </a:xfrm>
        </p:spPr>
        <p:txBody>
          <a:bodyPr>
            <a:noAutofit/>
          </a:bodyPr>
          <a:lstStyle/>
          <a:p>
            <a:pPr algn="l">
              <a:lnSpc>
                <a:spcPts val="2800"/>
              </a:lnSpc>
            </a:pPr>
            <a:r>
              <a:rPr sz="2800" dirty="0" smtClean="0">
                <a:solidFill>
                  <a:schemeClr val="bg1">
                    <a:lumMod val="95000"/>
                  </a:schemeClr>
                </a:solidFill>
              </a:rPr>
              <a:t>What </a:t>
            </a:r>
            <a:r>
              <a:rPr lang="en-US" sz="2800" dirty="0" smtClean="0">
                <a:solidFill>
                  <a:schemeClr val="bg1">
                    <a:lumMod val="95000"/>
                  </a:schemeClr>
                </a:solidFill>
              </a:rPr>
              <a:t>S</a:t>
            </a:r>
            <a:r>
              <a:rPr sz="2800" dirty="0" smtClean="0">
                <a:solidFill>
                  <a:schemeClr val="bg1">
                    <a:lumMod val="95000"/>
                  </a:schemeClr>
                </a:solidFill>
              </a:rPr>
              <a:t>hould </a:t>
            </a:r>
            <a:r>
              <a:rPr lang="en-US" sz="2800" dirty="0" smtClean="0">
                <a:solidFill>
                  <a:schemeClr val="bg1">
                    <a:lumMod val="95000"/>
                  </a:schemeClr>
                </a:solidFill>
              </a:rPr>
              <a:t>Y</a:t>
            </a:r>
            <a:r>
              <a:rPr sz="2800" dirty="0" smtClean="0">
                <a:solidFill>
                  <a:schemeClr val="bg1">
                    <a:lumMod val="95000"/>
                  </a:schemeClr>
                </a:solidFill>
              </a:rPr>
              <a:t>ou do </a:t>
            </a:r>
            <a:r>
              <a:rPr lang="en-US" sz="2800" dirty="0" smtClean="0">
                <a:solidFill>
                  <a:schemeClr val="bg1">
                    <a:lumMod val="95000"/>
                  </a:schemeClr>
                </a:solidFill>
              </a:rPr>
              <a:t>W</a:t>
            </a:r>
            <a:r>
              <a:rPr sz="2800" dirty="0" smtClean="0">
                <a:solidFill>
                  <a:schemeClr val="bg1">
                    <a:lumMod val="95000"/>
                  </a:schemeClr>
                </a:solidFill>
              </a:rPr>
              <a:t>hen </a:t>
            </a:r>
            <a:r>
              <a:rPr lang="en-US" sz="2800" dirty="0" smtClean="0">
                <a:solidFill>
                  <a:schemeClr val="bg1">
                    <a:lumMod val="95000"/>
                  </a:schemeClr>
                </a:solidFill>
              </a:rPr>
              <a:t>You G</a:t>
            </a:r>
            <a:r>
              <a:rPr sz="2800" dirty="0" smtClean="0">
                <a:solidFill>
                  <a:schemeClr val="bg1">
                    <a:lumMod val="95000"/>
                  </a:schemeClr>
                </a:solidFill>
              </a:rPr>
              <a:t>et a</a:t>
            </a:r>
            <a:r>
              <a:rPr lang="en-US" sz="2800" dirty="0" smtClean="0">
                <a:solidFill>
                  <a:schemeClr val="bg1">
                    <a:lumMod val="95000"/>
                  </a:schemeClr>
                </a:solidFill>
              </a:rPr>
              <a:t> P</a:t>
            </a:r>
            <a:r>
              <a:rPr sz="2800" dirty="0" smtClean="0">
                <a:solidFill>
                  <a:schemeClr val="bg1">
                    <a:lumMod val="95000"/>
                  </a:schemeClr>
                </a:solidFill>
              </a:rPr>
              <a:t>ositive </a:t>
            </a:r>
            <a:r>
              <a:rPr lang="en-US" sz="2800" dirty="0" smtClean="0">
                <a:solidFill>
                  <a:schemeClr val="bg1">
                    <a:lumMod val="95000"/>
                  </a:schemeClr>
                </a:solidFill>
              </a:rPr>
              <a:t>D</a:t>
            </a:r>
            <a:r>
              <a:rPr sz="2800" dirty="0" smtClean="0">
                <a:solidFill>
                  <a:schemeClr val="bg1">
                    <a:lumMod val="95000"/>
                  </a:schemeClr>
                </a:solidFill>
              </a:rPr>
              <a:t>isclosure of </a:t>
            </a:r>
            <a:r>
              <a:rPr lang="en-US" sz="2800" dirty="0" smtClean="0">
                <a:solidFill>
                  <a:schemeClr val="bg1">
                    <a:lumMod val="95000"/>
                  </a:schemeClr>
                </a:solidFill>
              </a:rPr>
              <a:t>D</a:t>
            </a:r>
            <a:r>
              <a:rPr sz="2800" dirty="0" smtClean="0">
                <a:solidFill>
                  <a:schemeClr val="bg1">
                    <a:lumMod val="95000"/>
                  </a:schemeClr>
                </a:solidFill>
              </a:rPr>
              <a:t>omestic </a:t>
            </a:r>
            <a:r>
              <a:rPr lang="en-US" sz="2800" dirty="0" smtClean="0">
                <a:solidFill>
                  <a:schemeClr val="bg1">
                    <a:lumMod val="95000"/>
                  </a:schemeClr>
                </a:solidFill>
              </a:rPr>
              <a:t>V</a:t>
            </a:r>
            <a:r>
              <a:rPr sz="2800" dirty="0" smtClean="0">
                <a:solidFill>
                  <a:schemeClr val="bg1">
                    <a:lumMod val="95000"/>
                  </a:schemeClr>
                </a:solidFill>
              </a:rPr>
              <a:t>iolence?</a:t>
            </a:r>
            <a:endParaRPr lang="en-US" sz="2800" dirty="0">
              <a:solidFill>
                <a:schemeClr val="bg1">
                  <a:lumMod val="95000"/>
                </a:schemeClr>
              </a:solidFill>
            </a:endParaRPr>
          </a:p>
        </p:txBody>
      </p:sp>
      <p:sp>
        <p:nvSpPr>
          <p:cNvPr id="5" name="Content Placeholder 2"/>
          <p:cNvSpPr>
            <a:spLocks noGrp="1"/>
          </p:cNvSpPr>
          <p:nvPr>
            <p:ph idx="1"/>
          </p:nvPr>
        </p:nvSpPr>
        <p:spPr>
          <a:xfrm>
            <a:off x="3505200" y="884237"/>
            <a:ext cx="5257800" cy="4449763"/>
          </a:xfrm>
        </p:spPr>
        <p:txBody>
          <a:bodyPr>
            <a:noAutofit/>
          </a:bodyPr>
          <a:lstStyle/>
          <a:p>
            <a:pPr>
              <a:lnSpc>
                <a:spcPts val="2600"/>
              </a:lnSpc>
              <a:buClr>
                <a:schemeClr val="tx1">
                  <a:lumMod val="50000"/>
                  <a:lumOff val="50000"/>
                </a:schemeClr>
              </a:buClr>
              <a:buFont typeface="Lucida Grande"/>
              <a:buChar char="&gt;"/>
            </a:pPr>
            <a:endParaRPr lang="en-US" dirty="0" smtClean="0">
              <a:solidFill>
                <a:schemeClr val="accent1">
                  <a:lumMod val="50000"/>
                </a:schemeClr>
              </a:solidFill>
              <a:latin typeface="+mj-lt"/>
            </a:endParaRPr>
          </a:p>
          <a:p>
            <a:pPr marL="341313" indent="-341313">
              <a:buClr>
                <a:schemeClr val="tx1">
                  <a:lumMod val="50000"/>
                  <a:lumOff val="50000"/>
                </a:schemeClr>
              </a:buClr>
              <a:defRPr/>
            </a:pPr>
            <a:r>
              <a:rPr dirty="0" smtClean="0">
                <a:solidFill>
                  <a:schemeClr val="accent1">
                    <a:lumMod val="50000"/>
                  </a:schemeClr>
                </a:solidFill>
                <a:latin typeface="+mj-lt"/>
              </a:rPr>
              <a:t>“I'm so sorry this is happening in your life, you don</a:t>
            </a:r>
            <a:r>
              <a:rPr lang="en-US" dirty="0" smtClean="0">
                <a:solidFill>
                  <a:schemeClr val="accent1">
                    <a:lumMod val="50000"/>
                  </a:schemeClr>
                </a:solidFill>
              </a:rPr>
              <a:t>’</a:t>
            </a:r>
            <a:r>
              <a:rPr dirty="0" smtClean="0">
                <a:solidFill>
                  <a:schemeClr val="accent1">
                    <a:lumMod val="50000"/>
                  </a:schemeClr>
                </a:solidFill>
                <a:latin typeface="+mj-lt"/>
              </a:rPr>
              <a:t>t deserve this”</a:t>
            </a:r>
          </a:p>
          <a:p>
            <a:pPr marL="341313" indent="-341313">
              <a:spcBef>
                <a:spcPts val="1968"/>
              </a:spcBef>
              <a:buClr>
                <a:schemeClr val="tx1">
                  <a:lumMod val="50000"/>
                  <a:lumOff val="50000"/>
                </a:schemeClr>
              </a:buClr>
              <a:defRPr/>
            </a:pPr>
            <a:r>
              <a:rPr dirty="0" smtClean="0">
                <a:solidFill>
                  <a:schemeClr val="accent1">
                    <a:lumMod val="50000"/>
                  </a:schemeClr>
                </a:solidFill>
                <a:latin typeface="+mj-lt"/>
              </a:rPr>
              <a:t>“It’s not your fault”</a:t>
            </a:r>
          </a:p>
          <a:p>
            <a:pPr marL="341313" indent="-341313">
              <a:spcBef>
                <a:spcPts val="1968"/>
              </a:spcBef>
              <a:buClr>
                <a:schemeClr val="tx1">
                  <a:lumMod val="50000"/>
                  <a:lumOff val="50000"/>
                </a:schemeClr>
              </a:buClr>
              <a:defRPr/>
            </a:pPr>
            <a:r>
              <a:rPr dirty="0" smtClean="0">
                <a:solidFill>
                  <a:schemeClr val="accent1">
                    <a:lumMod val="50000"/>
                  </a:schemeClr>
                </a:solidFill>
                <a:latin typeface="+mj-lt"/>
              </a:rPr>
              <a:t>“I’m worried about the safety of you and your children”</a:t>
            </a:r>
          </a:p>
          <a:p>
            <a:pPr marL="91440" indent="0">
              <a:lnSpc>
                <a:spcPts val="2600"/>
              </a:lnSpc>
              <a:spcAft>
                <a:spcPts val="600"/>
              </a:spcAft>
              <a:buClr>
                <a:schemeClr val="tx1">
                  <a:lumMod val="50000"/>
                  <a:lumOff val="50000"/>
                </a:schemeClr>
              </a:buClr>
              <a:buFont typeface="Lucida Grande"/>
              <a:buChar char="&gt;"/>
            </a:pPr>
            <a:endParaRPr lang="en-US" dirty="0" smtClean="0">
              <a:solidFill>
                <a:schemeClr val="accent1">
                  <a:lumMod val="50000"/>
                </a:schemeClr>
              </a:solidFill>
            </a:endParaRPr>
          </a:p>
        </p:txBody>
      </p:sp>
      <p:pic>
        <p:nvPicPr>
          <p:cNvPr id="6" name="Picture 5" descr="consoling.jpg"/>
          <p:cNvPicPr>
            <a:picLocks noChangeAspect="1"/>
          </p:cNvPicPr>
          <p:nvPr/>
        </p:nvPicPr>
        <p:blipFill>
          <a:blip r:embed="rId2" cstate="print"/>
          <a:stretch>
            <a:fillRect/>
          </a:stretch>
        </p:blipFill>
        <p:spPr>
          <a:xfrm>
            <a:off x="228600" y="2590800"/>
            <a:ext cx="2910344" cy="31623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Rectangle 6"/>
          <p:cNvSpPr/>
          <p:nvPr/>
        </p:nvSpPr>
        <p:spPr>
          <a:xfrm>
            <a:off x="3510800" y="457200"/>
            <a:ext cx="2166178" cy="584776"/>
          </a:xfrm>
          <a:prstGeom prst="rect">
            <a:avLst/>
          </a:prstGeom>
        </p:spPr>
        <p:txBody>
          <a:bodyPr wrap="none">
            <a:spAutoFit/>
          </a:bodyPr>
          <a:lstStyle/>
          <a:p>
            <a:pPr>
              <a:buNone/>
            </a:pPr>
            <a:r>
              <a:rPr sz="3200" dirty="0" smtClean="0">
                <a:solidFill>
                  <a:srgbClr val="FF842B"/>
                </a:solidFill>
                <a:latin typeface="Arial Black"/>
                <a:cs typeface="Arial Black"/>
              </a:rPr>
              <a:t>Validate: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228600" y="304800"/>
            <a:ext cx="2133600" cy="2819400"/>
          </a:xfrm>
        </p:spPr>
        <p:txBody>
          <a:bodyPr>
            <a:noAutofit/>
          </a:bodyPr>
          <a:lstStyle/>
          <a:p>
            <a:pPr algn="l">
              <a:lnSpc>
                <a:spcPts val="2800"/>
              </a:lnSpc>
            </a:pPr>
            <a:r>
              <a:rPr lang="en-US" sz="2800" dirty="0" smtClean="0">
                <a:solidFill>
                  <a:schemeClr val="bg1">
                    <a:lumMod val="95000"/>
                  </a:schemeClr>
                </a:solidFill>
              </a:rPr>
              <a:t>Where Should You Document Safety Plans and Referrals?</a:t>
            </a:r>
            <a:endParaRPr lang="en-US" sz="2800" dirty="0">
              <a:solidFill>
                <a:schemeClr val="bg1">
                  <a:lumMod val="95000"/>
                </a:schemeClr>
              </a:solidFill>
            </a:endParaRPr>
          </a:p>
        </p:txBody>
      </p:sp>
      <p:sp>
        <p:nvSpPr>
          <p:cNvPr id="12" name="Content Placeholder 2"/>
          <p:cNvSpPr>
            <a:spLocks noGrp="1"/>
          </p:cNvSpPr>
          <p:nvPr>
            <p:ph idx="1"/>
          </p:nvPr>
        </p:nvSpPr>
        <p:spPr>
          <a:xfrm>
            <a:off x="3276600" y="685800"/>
            <a:ext cx="5410200" cy="4449763"/>
          </a:xfrm>
        </p:spPr>
        <p:txBody>
          <a:bodyPr>
            <a:noAutofit/>
          </a:bodyPr>
          <a:lstStyle/>
          <a:p>
            <a:pPr>
              <a:lnSpc>
                <a:spcPts val="2600"/>
              </a:lnSpc>
              <a:buClr>
                <a:schemeClr val="tx1">
                  <a:lumMod val="50000"/>
                  <a:lumOff val="50000"/>
                </a:schemeClr>
              </a:buClr>
              <a:buFont typeface="Lucida Grande"/>
              <a:buChar char="&gt;"/>
            </a:pPr>
            <a:endParaRPr lang="en-US" dirty="0" smtClean="0">
              <a:solidFill>
                <a:schemeClr val="accent1">
                  <a:lumMod val="50000"/>
                </a:schemeClr>
              </a:solidFill>
              <a:latin typeface="+mj-lt"/>
            </a:endParaRPr>
          </a:p>
          <a:p>
            <a:pPr marL="341313" indent="-341313">
              <a:buClr>
                <a:schemeClr val="tx1">
                  <a:lumMod val="50000"/>
                  <a:lumOff val="50000"/>
                </a:schemeClr>
              </a:buClr>
              <a:defRPr/>
            </a:pPr>
            <a:r>
              <a:rPr lang="en-US" dirty="0" smtClean="0">
                <a:solidFill>
                  <a:schemeClr val="accent1">
                    <a:lumMod val="50000"/>
                  </a:schemeClr>
                </a:solidFill>
                <a:latin typeface="+mj-lt"/>
              </a:rPr>
              <a:t>On pages 2 and 3 of the Relationship Assessment Tool</a:t>
            </a:r>
            <a:endParaRPr dirty="0" smtClean="0">
              <a:solidFill>
                <a:schemeClr val="accent1">
                  <a:lumMod val="50000"/>
                </a:schemeClr>
              </a:solidFill>
              <a:latin typeface="+mj-lt"/>
            </a:endParaRPr>
          </a:p>
          <a:p>
            <a:pPr marL="341313" indent="-341313">
              <a:spcBef>
                <a:spcPts val="1968"/>
              </a:spcBef>
              <a:buClr>
                <a:schemeClr val="tx1">
                  <a:lumMod val="50000"/>
                  <a:lumOff val="50000"/>
                </a:schemeClr>
              </a:buClr>
              <a:defRPr/>
            </a:pPr>
            <a:r>
              <a:rPr lang="en-US" dirty="0" smtClean="0">
                <a:solidFill>
                  <a:schemeClr val="accent1">
                    <a:lumMod val="50000"/>
                  </a:schemeClr>
                </a:solidFill>
                <a:latin typeface="+mj-lt"/>
              </a:rPr>
              <a:t>Safety planning is addressed both in the </a:t>
            </a:r>
            <a:r>
              <a:rPr lang="en-US" i="1" dirty="0" smtClean="0">
                <a:solidFill>
                  <a:schemeClr val="accent1">
                    <a:lumMod val="50000"/>
                  </a:schemeClr>
                </a:solidFill>
                <a:latin typeface="+mj-lt"/>
              </a:rPr>
              <a:t>Healthy Moms, Happy Babies </a:t>
            </a:r>
            <a:r>
              <a:rPr lang="en-US" dirty="0" smtClean="0">
                <a:solidFill>
                  <a:schemeClr val="accent1">
                    <a:lumMod val="50000"/>
                  </a:schemeClr>
                </a:solidFill>
                <a:latin typeface="+mj-lt"/>
              </a:rPr>
              <a:t>Safety Card and Appendix F of this curriculum</a:t>
            </a:r>
            <a:endParaRPr dirty="0" smtClean="0">
              <a:solidFill>
                <a:schemeClr val="accent1">
                  <a:lumMod val="50000"/>
                </a:schemeClr>
              </a:solidFill>
              <a:latin typeface="+mj-lt"/>
            </a:endParaRPr>
          </a:p>
          <a:p>
            <a:pPr marL="91440" indent="0">
              <a:lnSpc>
                <a:spcPts val="2600"/>
              </a:lnSpc>
              <a:spcAft>
                <a:spcPts val="600"/>
              </a:spcAft>
              <a:buClr>
                <a:schemeClr val="tx1">
                  <a:lumMod val="50000"/>
                  <a:lumOff val="50000"/>
                </a:schemeClr>
              </a:buClr>
              <a:buNone/>
            </a:pPr>
            <a:endParaRPr lang="en-US" dirty="0" smtClean="0">
              <a:solidFill>
                <a:schemeClr val="accent1">
                  <a:lumMod val="50000"/>
                </a:schemeClr>
              </a:solidFill>
            </a:endParaRPr>
          </a:p>
        </p:txBody>
      </p:sp>
      <p:sp>
        <p:nvSpPr>
          <p:cNvPr id="13" name="Rectangle 12"/>
          <p:cNvSpPr/>
          <p:nvPr/>
        </p:nvSpPr>
        <p:spPr>
          <a:xfrm>
            <a:off x="3282200" y="457200"/>
            <a:ext cx="2601593" cy="584776"/>
          </a:xfrm>
          <a:prstGeom prst="rect">
            <a:avLst/>
          </a:prstGeom>
        </p:spPr>
        <p:txBody>
          <a:bodyPr wrap="none">
            <a:spAutoFit/>
          </a:bodyPr>
          <a:lstStyle/>
          <a:p>
            <a:pPr>
              <a:buNone/>
            </a:pPr>
            <a:r>
              <a:rPr lang="en-US" sz="3200" dirty="0" smtClean="0">
                <a:solidFill>
                  <a:srgbClr val="FF842B"/>
                </a:solidFill>
                <a:latin typeface="Arial Black"/>
                <a:cs typeface="Arial Black"/>
              </a:rPr>
              <a:t>Document</a:t>
            </a:r>
            <a:r>
              <a:rPr sz="3200" dirty="0" smtClean="0">
                <a:solidFill>
                  <a:srgbClr val="FF842B"/>
                </a:solidFill>
                <a:latin typeface="Arial Black"/>
                <a:cs typeface="Arial Black"/>
              </a:rPr>
              <a:t>:</a:t>
            </a:r>
          </a:p>
        </p:txBody>
      </p:sp>
      <p:pic>
        <p:nvPicPr>
          <p:cNvPr id="14" name="Picture 13" descr="H-MomsH-babies.png"/>
          <p:cNvPicPr>
            <a:picLocks noChangeAspect="1"/>
          </p:cNvPicPr>
          <p:nvPr/>
        </p:nvPicPr>
        <p:blipFill>
          <a:blip r:embed="rId3" cstate="print"/>
          <a:stretch>
            <a:fillRect/>
          </a:stretch>
        </p:blipFill>
        <p:spPr>
          <a:xfrm>
            <a:off x="-609600" y="3969506"/>
            <a:ext cx="5340266" cy="2888494"/>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381000"/>
            <a:ext cx="2133600" cy="1143000"/>
          </a:xfrm>
        </p:spPr>
        <p:txBody>
          <a:bodyPr>
            <a:noAutofit/>
          </a:bodyPr>
          <a:lstStyle/>
          <a:p>
            <a:pPr algn="l">
              <a:lnSpc>
                <a:spcPts val="2600"/>
              </a:lnSpc>
            </a:pPr>
            <a:r>
              <a:rPr lang="en-US" sz="2800" dirty="0" smtClean="0">
                <a:solidFill>
                  <a:schemeClr val="bg1">
                    <a:lumMod val="95000"/>
                  </a:schemeClr>
                </a:solidFill>
              </a:rPr>
              <a:t>When Domestic Violence is Disclosed: </a:t>
            </a:r>
            <a:r>
              <a:rPr sz="2800" dirty="0" smtClean="0">
                <a:solidFill>
                  <a:schemeClr val="bg1">
                    <a:lumMod val="95000"/>
                  </a:schemeClr>
                </a:solidFill>
              </a:rPr>
              <a:t>Provide a </a:t>
            </a:r>
            <a:r>
              <a:rPr lang="en-US" sz="2800" dirty="0" smtClean="0">
                <a:solidFill>
                  <a:schemeClr val="bg1">
                    <a:lumMod val="95000"/>
                  </a:schemeClr>
                </a:solidFill>
              </a:rPr>
              <a:t>‘</a:t>
            </a:r>
            <a:r>
              <a:rPr sz="2800" dirty="0" smtClean="0">
                <a:solidFill>
                  <a:schemeClr val="bg1">
                    <a:lumMod val="95000"/>
                  </a:schemeClr>
                </a:solidFill>
              </a:rPr>
              <a:t>Warm</a:t>
            </a:r>
            <a:r>
              <a:rPr lang="en-US" sz="2800" dirty="0" smtClean="0">
                <a:solidFill>
                  <a:schemeClr val="bg1">
                    <a:lumMod val="95000"/>
                  </a:schemeClr>
                </a:solidFill>
              </a:rPr>
              <a:t>’</a:t>
            </a:r>
            <a:r>
              <a:rPr sz="2800" dirty="0" smtClean="0">
                <a:solidFill>
                  <a:schemeClr val="bg1">
                    <a:lumMod val="95000"/>
                  </a:schemeClr>
                </a:solidFill>
              </a:rPr>
              <a:t> Referral</a:t>
            </a:r>
            <a:endParaRPr lang="en-US" sz="2600" dirty="0" smtClean="0">
              <a:solidFill>
                <a:schemeClr val="bg1">
                  <a:lumMod val="95000"/>
                </a:schemeClr>
              </a:solidFill>
            </a:endParaRPr>
          </a:p>
        </p:txBody>
      </p:sp>
      <p:sp>
        <p:nvSpPr>
          <p:cNvPr id="5" name="Content Placeholder 2"/>
          <p:cNvSpPr>
            <a:spLocks noGrp="1"/>
          </p:cNvSpPr>
          <p:nvPr>
            <p:ph idx="1"/>
          </p:nvPr>
        </p:nvSpPr>
        <p:spPr>
          <a:xfrm>
            <a:off x="3200400" y="304800"/>
            <a:ext cx="5257800" cy="5410200"/>
          </a:xfrm>
        </p:spPr>
        <p:txBody>
          <a:bodyPr wrap="square">
            <a:noAutofit/>
          </a:bodyPr>
          <a:lstStyle/>
          <a:p>
            <a:pPr>
              <a:lnSpc>
                <a:spcPts val="2400"/>
              </a:lnSpc>
            </a:pPr>
            <a:endParaRPr lang="en-US" sz="2400" dirty="0" smtClean="0">
              <a:solidFill>
                <a:schemeClr val="accent1">
                  <a:lumMod val="50000"/>
                </a:schemeClr>
              </a:solidFill>
              <a:latin typeface="+mj-lt"/>
            </a:endParaRPr>
          </a:p>
          <a:p>
            <a:pPr>
              <a:lnSpc>
                <a:spcPts val="2400"/>
              </a:lnSpc>
              <a:buClr>
                <a:schemeClr val="tx1">
                  <a:lumMod val="50000"/>
                  <a:lumOff val="50000"/>
                </a:schemeClr>
              </a:buClr>
            </a:pPr>
            <a:r>
              <a:rPr lang="en-US" sz="2400" dirty="0" smtClean="0">
                <a:solidFill>
                  <a:schemeClr val="accent1">
                    <a:lumMod val="50000"/>
                  </a:schemeClr>
                </a:solidFill>
              </a:rPr>
              <a:t>“</a:t>
            </a:r>
            <a:r>
              <a:rPr sz="2400" dirty="0" smtClean="0">
                <a:solidFill>
                  <a:schemeClr val="accent1">
                    <a:lumMod val="50000"/>
                  </a:schemeClr>
                </a:solidFill>
                <a:latin typeface="+mj-lt"/>
              </a:rPr>
              <a:t>I want to go over this section of the safety card I gave you before, if you ever need to get out of </a:t>
            </a:r>
            <a:r>
              <a:rPr lang="en-US" sz="2400" dirty="0" smtClean="0">
                <a:solidFill>
                  <a:schemeClr val="accent1">
                    <a:lumMod val="50000"/>
                  </a:schemeClr>
                </a:solidFill>
                <a:latin typeface="+mj-lt"/>
              </a:rPr>
              <a:t>the </a:t>
            </a:r>
            <a:r>
              <a:rPr sz="2400" dirty="0" smtClean="0">
                <a:solidFill>
                  <a:schemeClr val="accent1">
                    <a:lumMod val="50000"/>
                  </a:schemeClr>
                </a:solidFill>
                <a:latin typeface="+mj-lt"/>
              </a:rPr>
              <a:t>house quickly it is so helpful to have planned out what you will do and this can help remind you about your next steps</a:t>
            </a:r>
            <a:r>
              <a:rPr lang="en-US" sz="2400" dirty="0" smtClean="0">
                <a:solidFill>
                  <a:schemeClr val="accent1">
                    <a:lumMod val="50000"/>
                  </a:schemeClr>
                </a:solidFill>
                <a:latin typeface="+mj-lt"/>
              </a:rPr>
              <a:t>”</a:t>
            </a:r>
          </a:p>
          <a:p>
            <a:pPr>
              <a:lnSpc>
                <a:spcPts val="2400"/>
              </a:lnSpc>
              <a:spcBef>
                <a:spcPts val="1824"/>
              </a:spcBef>
              <a:buClr>
                <a:schemeClr val="tx1">
                  <a:lumMod val="50000"/>
                  <a:lumOff val="50000"/>
                </a:schemeClr>
              </a:buClr>
            </a:pPr>
            <a:r>
              <a:rPr sz="2400" dirty="0" smtClean="0">
                <a:solidFill>
                  <a:schemeClr val="accent1">
                    <a:lumMod val="50000"/>
                  </a:schemeClr>
                </a:solidFill>
                <a:latin typeface="+mj-lt"/>
              </a:rPr>
              <a:t>Offer referral:</a:t>
            </a:r>
            <a:r>
              <a:rPr lang="en-US" sz="2400" dirty="0" smtClean="0">
                <a:solidFill>
                  <a:schemeClr val="accent1">
                    <a:lumMod val="50000"/>
                  </a:schemeClr>
                </a:solidFill>
                <a:latin typeface="+mj-lt"/>
              </a:rPr>
              <a:t> </a:t>
            </a:r>
            <a:r>
              <a:rPr lang="en-US" sz="2400" dirty="0" smtClean="0">
                <a:solidFill>
                  <a:schemeClr val="accent1">
                    <a:lumMod val="50000"/>
                  </a:schemeClr>
                </a:solidFill>
              </a:rPr>
              <a:t>“</a:t>
            </a:r>
            <a:r>
              <a:rPr sz="2400" dirty="0" smtClean="0">
                <a:solidFill>
                  <a:schemeClr val="accent1">
                    <a:lumMod val="50000"/>
                  </a:schemeClr>
                </a:solidFill>
                <a:latin typeface="+mj-lt"/>
              </a:rPr>
              <a:t>If you are comfortable with this idea I would like to call my colleague at the local program (fill in person's name) Jessica, she is really an expert in what to do next and she can talk with you about supports for you and your children from her program</a:t>
            </a:r>
            <a:r>
              <a:rPr lang="en-US" sz="2400" dirty="0" smtClean="0">
                <a:solidFill>
                  <a:schemeClr val="accent1">
                    <a:lumMod val="50000"/>
                  </a:schemeClr>
                </a:solidFill>
                <a:latin typeface="+mj-lt"/>
              </a:rPr>
              <a:t>…”</a:t>
            </a:r>
            <a:endParaRPr lang="en-US" sz="2400" dirty="0">
              <a:solidFill>
                <a:schemeClr val="accent1">
                  <a:lumMod val="50000"/>
                </a:schemeClr>
              </a:solidFill>
              <a:latin typeface="+mj-lt"/>
            </a:endParaRPr>
          </a:p>
        </p:txBody>
      </p:sp>
      <p:sp>
        <p:nvSpPr>
          <p:cNvPr id="8" name="Slide Number Placeholder 5"/>
          <p:cNvSpPr>
            <a:spLocks noGrp="1"/>
          </p:cNvSpPr>
          <p:nvPr>
            <p:ph type="sldNum" sz="quarter" idx="12"/>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38</a:t>
            </a:fld>
            <a:endParaRPr lang="en-US" sz="1400" dirty="0"/>
          </a:p>
        </p:txBody>
      </p:sp>
      <p:pic>
        <p:nvPicPr>
          <p:cNvPr id="7" name="Picture 6" descr="example.png"/>
          <p:cNvPicPr>
            <a:picLocks noChangeAspect="1"/>
          </p:cNvPicPr>
          <p:nvPr/>
        </p:nvPicPr>
        <p:blipFill>
          <a:blip r:embed="rId3" cstate="print"/>
          <a:stretch>
            <a:fillRect/>
          </a:stretch>
        </p:blipFill>
        <p:spPr>
          <a:xfrm>
            <a:off x="-228600" y="4001369"/>
            <a:ext cx="4131204" cy="2856631"/>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M-3.jpg"/>
          <p:cNvPicPr>
            <a:picLocks noChangeAspect="1"/>
          </p:cNvPicPr>
          <p:nvPr/>
        </p:nvPicPr>
        <p:blipFill>
          <a:blip r:embed="rId3" cstate="print"/>
          <a:stretch>
            <a:fillRect/>
          </a:stretch>
        </p:blipFill>
        <p:spPr>
          <a:xfrm>
            <a:off x="1329496" y="381000"/>
            <a:ext cx="7281104" cy="4114800"/>
          </a:xfrm>
          <a:prstGeom prst="rect">
            <a:avLst/>
          </a:prstGeom>
          <a:ln>
            <a:noFill/>
          </a:ln>
          <a:effectLst>
            <a:outerShdw blurRad="292100" dist="139700" dir="11700000" algn="tl" rotWithShape="0">
              <a:srgbClr val="333333">
                <a:alpha val="65000"/>
              </a:srgbClr>
            </a:outerShdw>
          </a:effectLst>
        </p:spPr>
      </p:pic>
      <p:pic>
        <p:nvPicPr>
          <p:cNvPr id="4" name="Picture 3" descr="H-MomsH-babies.png"/>
          <p:cNvPicPr>
            <a:picLocks noChangeAspect="1"/>
          </p:cNvPicPr>
          <p:nvPr/>
        </p:nvPicPr>
        <p:blipFill>
          <a:blip r:embed="rId4" cstate="print"/>
          <a:stretch>
            <a:fillRect/>
          </a:stretch>
        </p:blipFill>
        <p:spPr>
          <a:xfrm>
            <a:off x="-152400" y="4267200"/>
            <a:ext cx="5340266" cy="2888494"/>
          </a:xfrm>
          <a:prstGeom prst="rect">
            <a:avLst/>
          </a:prstGeom>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457200"/>
            <a:ext cx="2438400" cy="1143000"/>
          </a:xfrm>
        </p:spPr>
        <p:txBody>
          <a:bodyPr>
            <a:normAutofit/>
          </a:bodyPr>
          <a:lstStyle/>
          <a:p>
            <a:pPr algn="l">
              <a:lnSpc>
                <a:spcPts val="2800"/>
              </a:lnSpc>
            </a:pPr>
            <a:r>
              <a:rPr lang="en-US" sz="2800" dirty="0" smtClean="0">
                <a:solidFill>
                  <a:schemeClr val="bg1"/>
                </a:solidFill>
              </a:rPr>
              <a:t>“Where </a:t>
            </a:r>
            <a:br>
              <a:rPr lang="en-US" sz="2800" dirty="0" smtClean="0">
                <a:solidFill>
                  <a:schemeClr val="bg1"/>
                </a:solidFill>
              </a:rPr>
            </a:br>
            <a:r>
              <a:rPr lang="en-US" sz="2800" dirty="0" smtClean="0">
                <a:solidFill>
                  <a:schemeClr val="bg1"/>
                </a:solidFill>
              </a:rPr>
              <a:t>  Am I?” </a:t>
            </a:r>
            <a:endParaRPr lang="en-US" sz="2800" dirty="0">
              <a:solidFill>
                <a:schemeClr val="bg1"/>
              </a:solidFill>
            </a:endParaRPr>
          </a:p>
        </p:txBody>
      </p:sp>
      <p:sp>
        <p:nvSpPr>
          <p:cNvPr id="5" name="Content Placeholder 2"/>
          <p:cNvSpPr>
            <a:spLocks noGrp="1"/>
          </p:cNvSpPr>
          <p:nvPr>
            <p:ph idx="1"/>
          </p:nvPr>
        </p:nvSpPr>
        <p:spPr>
          <a:xfrm>
            <a:off x="3200400" y="762000"/>
            <a:ext cx="5562600" cy="4525963"/>
          </a:xfrm>
        </p:spPr>
        <p:txBody>
          <a:bodyPr>
            <a:normAutofit/>
          </a:bodyPr>
          <a:lstStyle/>
          <a:p>
            <a:pPr marL="0" indent="0">
              <a:buNone/>
            </a:pPr>
            <a:r>
              <a:rPr lang="en-US" dirty="0" smtClean="0">
                <a:solidFill>
                  <a:schemeClr val="accent1">
                    <a:lumMod val="50000"/>
                  </a:schemeClr>
                </a:solidFill>
              </a:rPr>
              <a:t>Draw a “comfort meter”</a:t>
            </a:r>
          </a:p>
          <a:p>
            <a:pPr marL="0" indent="0">
              <a:buNone/>
            </a:pPr>
            <a:endParaRPr lang="en-US" dirty="0" smtClean="0">
              <a:solidFill>
                <a:schemeClr val="accent1">
                  <a:lumMod val="50000"/>
                </a:schemeClr>
              </a:solidFill>
            </a:endParaRPr>
          </a:p>
          <a:p>
            <a:pPr marL="0" indent="0">
              <a:buNone/>
            </a:pPr>
            <a:r>
              <a:rPr lang="en-US" dirty="0" smtClean="0">
                <a:solidFill>
                  <a:schemeClr val="accent1">
                    <a:lumMod val="50000"/>
                  </a:schemeClr>
                </a:solidFill>
              </a:rPr>
              <a:t>On the left end of the meter is     “not at all comfortable”</a:t>
            </a:r>
          </a:p>
          <a:p>
            <a:pPr marL="0" indent="0">
              <a:buNone/>
            </a:pPr>
            <a:endParaRPr lang="en-US" dirty="0" smtClean="0">
              <a:solidFill>
                <a:schemeClr val="accent1">
                  <a:lumMod val="50000"/>
                </a:schemeClr>
              </a:solidFill>
            </a:endParaRPr>
          </a:p>
          <a:p>
            <a:pPr marL="0" indent="0">
              <a:buNone/>
            </a:pPr>
            <a:r>
              <a:rPr lang="en-US" dirty="0" smtClean="0">
                <a:solidFill>
                  <a:schemeClr val="accent1">
                    <a:lumMod val="50000"/>
                  </a:schemeClr>
                </a:solidFill>
              </a:rPr>
              <a:t>On the right end of the meter is “very comfortable”</a:t>
            </a:r>
            <a:endParaRPr dirty="0" smtClean="0">
              <a:solidFill>
                <a:schemeClr val="accent1">
                  <a:lumMod val="50000"/>
                </a:schemeClr>
              </a:solidFill>
            </a:endParaRPr>
          </a:p>
        </p:txBody>
      </p:sp>
      <p:pic>
        <p:nvPicPr>
          <p:cNvPr id="6" name="Picture 2" descr="C:\Documents and Settings\virigina\Local Settings\Temporary Internet Files\Content.IE5\HZKKHTK0\MC900351777[1].wmf"/>
          <p:cNvPicPr>
            <a:picLocks noChangeAspect="1" noChangeArrowheads="1"/>
          </p:cNvPicPr>
          <p:nvPr/>
        </p:nvPicPr>
        <p:blipFill>
          <a:blip r:embed="rId3" cstate="print"/>
          <a:srcRect/>
          <a:stretch>
            <a:fillRect/>
          </a:stretch>
        </p:blipFill>
        <p:spPr bwMode="auto">
          <a:xfrm>
            <a:off x="304800" y="2133600"/>
            <a:ext cx="1826995" cy="3293542"/>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304800"/>
            <a:ext cx="2133600" cy="1143000"/>
          </a:xfrm>
        </p:spPr>
        <p:txBody>
          <a:bodyPr>
            <a:noAutofit/>
          </a:bodyPr>
          <a:lstStyle/>
          <a:p>
            <a:pPr algn="l">
              <a:lnSpc>
                <a:spcPts val="2600"/>
              </a:lnSpc>
            </a:pPr>
            <a:r>
              <a:rPr lang="en-US" sz="2800" dirty="0" smtClean="0">
                <a:solidFill>
                  <a:schemeClr val="bg1">
                    <a:lumMod val="95000"/>
                  </a:schemeClr>
                </a:solidFill>
              </a:rPr>
              <a:t>Role of the Domestic Violence Advocate</a:t>
            </a:r>
            <a:endParaRPr lang="en-US" sz="2600" b="1" dirty="0" smtClean="0">
              <a:solidFill>
                <a:schemeClr val="bg1">
                  <a:lumMod val="95000"/>
                </a:schemeClr>
              </a:solidFill>
            </a:endParaRPr>
          </a:p>
        </p:txBody>
      </p:sp>
      <p:sp>
        <p:nvSpPr>
          <p:cNvPr id="10" name="Content Placeholder 2"/>
          <p:cNvSpPr txBox="1">
            <a:spLocks/>
          </p:cNvSpPr>
          <p:nvPr/>
        </p:nvSpPr>
        <p:spPr>
          <a:xfrm>
            <a:off x="3352800" y="122237"/>
            <a:ext cx="5562600" cy="5668963"/>
          </a:xfrm>
          <a:prstGeom prst="rect">
            <a:avLst/>
          </a:prstGeom>
        </p:spPr>
        <p:txBody>
          <a:bodyPr>
            <a:noAutofit/>
          </a:bodyPr>
          <a:lstStyle/>
          <a:p>
            <a:pPr marL="342900" marR="0" lvl="0" indent="-342900" algn="l" defTabSz="457200" rtl="0" eaLnBrk="1" fontAlgn="auto" latinLnBrk="0" hangingPunct="1">
              <a:lnSpc>
                <a:spcPts val="2400"/>
              </a:lnSpc>
              <a:spcBef>
                <a:spcPct val="20000"/>
              </a:spcBef>
              <a:spcAft>
                <a:spcPts val="0"/>
              </a:spcAft>
              <a:buClr>
                <a:schemeClr val="tx1">
                  <a:lumMod val="50000"/>
                  <a:lumOff val="50000"/>
                </a:schemeClr>
              </a:buClr>
              <a:buSzTx/>
              <a:buFont typeface="Arial"/>
              <a:buChar char="•"/>
              <a:tabLst/>
              <a:defRPr/>
            </a:pPr>
            <a:endParaRPr kumimoji="0" lang="en-US" sz="2400" b="0" i="0" u="none" strike="noStrike" kern="1200" cap="none" spc="0" normalizeH="0" baseline="0" noProof="0" dirty="0" smtClean="0">
              <a:ln>
                <a:noFill/>
              </a:ln>
              <a:solidFill>
                <a:schemeClr val="accent1">
                  <a:lumMod val="50000"/>
                </a:schemeClr>
              </a:solidFill>
              <a:effectLst/>
              <a:uLnTx/>
              <a:uFillTx/>
              <a:latin typeface="+mj-lt"/>
              <a:ea typeface="+mn-ea"/>
              <a:cs typeface="+mn-cs"/>
            </a:endParaRPr>
          </a:p>
          <a:p>
            <a:pPr marL="338138" marR="0" lvl="0" indent="-338138" algn="l" defTabSz="457200" rtl="0" eaLnBrk="1" fontAlgn="auto" latinLnBrk="0" hangingPunct="1">
              <a:lnSpc>
                <a:spcPts val="2400"/>
              </a:lnSpc>
              <a:spcBef>
                <a:spcPct val="20000"/>
              </a:spcBef>
              <a:spcAft>
                <a:spcPts val="0"/>
              </a:spcAft>
              <a:buClr>
                <a:schemeClr val="tx1">
                  <a:lumMod val="50000"/>
                  <a:lumOff val="50000"/>
                </a:schemeClr>
              </a:buClr>
              <a:buSzTx/>
              <a:buFont typeface="Arial"/>
              <a:buChar char="•"/>
              <a:tabLst/>
              <a:defRPr/>
            </a:pP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Domestic violence advocates provide safety planning and support</a:t>
            </a:r>
          </a:p>
          <a:p>
            <a:pPr marL="338138" marR="0" lvl="0" indent="-338138" algn="l" defTabSz="457200" rtl="0" eaLnBrk="1" fontAlgn="auto" latinLnBrk="0" hangingPunct="1">
              <a:lnSpc>
                <a:spcPts val="2400"/>
              </a:lnSpc>
              <a:spcBef>
                <a:spcPts val="1776"/>
              </a:spcBef>
              <a:spcAft>
                <a:spcPts val="0"/>
              </a:spcAft>
              <a:buClr>
                <a:schemeClr val="tx1">
                  <a:lumMod val="50000"/>
                  <a:lumOff val="50000"/>
                </a:schemeClr>
              </a:buClr>
              <a:buSzTx/>
              <a:buFont typeface="Arial"/>
              <a:buChar char="•"/>
              <a:tabLst/>
              <a:defRPr/>
            </a:pPr>
            <a:r>
              <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Safety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planning is designed to assist mothers and children who have experienced domestic violence to think and act in a way to increase personal safety</a:t>
            </a:r>
          </a:p>
          <a:p>
            <a:pPr marL="338138" marR="0" lvl="0" indent="-338138" algn="l" defTabSz="457200" rtl="0" eaLnBrk="1" fontAlgn="auto" latinLnBrk="0" hangingPunct="1">
              <a:lnSpc>
                <a:spcPts val="2400"/>
              </a:lnSpc>
              <a:spcBef>
                <a:spcPts val="1776"/>
              </a:spcBef>
              <a:spcAft>
                <a:spcPts val="0"/>
              </a:spcAft>
              <a:buClr>
                <a:schemeClr val="tx1">
                  <a:lumMod val="50000"/>
                  <a:lumOff val="50000"/>
                </a:schemeClr>
              </a:buClr>
              <a:buSzTx/>
              <a:buFont typeface="Arial"/>
              <a:buChar char="•"/>
              <a:tabLst/>
              <a:defRPr/>
            </a:pP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Home visitors can help clients connect with an advocate to work on a safety plan and additional services like: </a:t>
            </a:r>
          </a:p>
          <a:p>
            <a:pPr marL="687388" marR="0" lvl="0" indent="-338138" algn="l" defTabSz="457200" rtl="0" eaLnBrk="1" fontAlgn="auto" latinLnBrk="0" hangingPunct="1">
              <a:lnSpc>
                <a:spcPts val="2400"/>
              </a:lnSpc>
              <a:spcBef>
                <a:spcPct val="20000"/>
              </a:spcBef>
              <a:spcAft>
                <a:spcPts val="0"/>
              </a:spcAft>
              <a:buClr>
                <a:srgbClr val="7EBE28"/>
              </a:buClr>
              <a:buSzTx/>
              <a:buFont typeface="Arial"/>
              <a:buChar char="•"/>
              <a:defRPr/>
            </a:pPr>
            <a:r>
              <a:rPr kumimoji="0" sz="2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Housing</a:t>
            </a:r>
          </a:p>
          <a:p>
            <a:pPr marL="687388" marR="0" lvl="0" indent="-338138" algn="l" defTabSz="457200" rtl="0" eaLnBrk="1" fontAlgn="auto" latinLnBrk="0" hangingPunct="1">
              <a:lnSpc>
                <a:spcPts val="2400"/>
              </a:lnSpc>
              <a:spcBef>
                <a:spcPct val="20000"/>
              </a:spcBef>
              <a:spcAft>
                <a:spcPts val="0"/>
              </a:spcAft>
              <a:buClr>
                <a:srgbClr val="7EBE28"/>
              </a:buClr>
              <a:buSzTx/>
              <a:buFont typeface="Arial"/>
              <a:buChar char="•"/>
              <a:defRPr/>
            </a:pPr>
            <a:r>
              <a:rPr kumimoji="0" sz="2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Legal</a:t>
            </a:r>
            <a:r>
              <a:rPr kumimoji="0" lang="en-US" sz="2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 advocacy</a:t>
            </a:r>
            <a:endParaRPr kumimoji="0" sz="2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endParaRPr>
          </a:p>
          <a:p>
            <a:pPr marL="687388" marR="0" lvl="0" indent="-338138" algn="l" defTabSz="457200" rtl="0" eaLnBrk="1" fontAlgn="auto" latinLnBrk="0" hangingPunct="1">
              <a:lnSpc>
                <a:spcPts val="2400"/>
              </a:lnSpc>
              <a:spcBef>
                <a:spcPct val="20000"/>
              </a:spcBef>
              <a:spcAft>
                <a:spcPts val="0"/>
              </a:spcAft>
              <a:buClr>
                <a:srgbClr val="7EBE28"/>
              </a:buClr>
              <a:buSzTx/>
              <a:buFont typeface="Arial"/>
              <a:buChar char="•"/>
              <a:defRPr/>
            </a:pPr>
            <a:r>
              <a:rPr kumimoji="0" sz="2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Support groups/counseling</a:t>
            </a:r>
            <a:endParaRPr kumimoji="0" sz="2400" b="0" i="0" u="none" strike="noStrike" kern="1200" cap="none" spc="0" normalizeH="0" baseline="0" noProof="0" dirty="0" smtClean="0">
              <a:ln>
                <a:noFill/>
              </a:ln>
              <a:solidFill>
                <a:schemeClr val="tx1">
                  <a:lumMod val="50000"/>
                  <a:lumOff val="50000"/>
                </a:schemeClr>
              </a:solidFill>
              <a:effectLst/>
              <a:uLnTx/>
              <a:uFillTx/>
              <a:latin typeface="+mj-lt"/>
              <a:ea typeface="+mn-ea"/>
              <a:cs typeface="+mn-cs"/>
            </a:endParaRPr>
          </a:p>
        </p:txBody>
      </p:sp>
      <p:pic>
        <p:nvPicPr>
          <p:cNvPr id="7" name="Picture 6" descr="iStock_000009457802Large.png"/>
          <p:cNvPicPr>
            <a:picLocks noChangeAspect="1"/>
          </p:cNvPicPr>
          <p:nvPr/>
        </p:nvPicPr>
        <p:blipFill>
          <a:blip r:embed="rId3" cstate="print"/>
          <a:stretch>
            <a:fillRect/>
          </a:stretch>
        </p:blipFill>
        <p:spPr>
          <a:xfrm>
            <a:off x="555804" y="1981200"/>
            <a:ext cx="3254196" cy="48768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41background.jpg"/>
          <p:cNvPicPr>
            <a:picLocks noChangeAspect="1"/>
          </p:cNvPicPr>
          <p:nvPr/>
        </p:nvPicPr>
        <p:blipFill>
          <a:blip r:embed="rId3" cstate="print"/>
          <a:stretch>
            <a:fillRect/>
          </a:stretch>
        </p:blipFill>
        <p:spPr>
          <a:xfrm>
            <a:off x="-50150" y="0"/>
            <a:ext cx="9194150" cy="6858000"/>
          </a:xfrm>
          <a:prstGeom prst="rect">
            <a:avLst/>
          </a:prstGeom>
        </p:spPr>
      </p:pic>
      <p:sp>
        <p:nvSpPr>
          <p:cNvPr id="4" name="Title 1"/>
          <p:cNvSpPr>
            <a:spLocks noGrp="1"/>
          </p:cNvSpPr>
          <p:nvPr>
            <p:ph type="title"/>
          </p:nvPr>
        </p:nvSpPr>
        <p:spPr>
          <a:xfrm>
            <a:off x="533400" y="533400"/>
            <a:ext cx="5029200" cy="1143000"/>
          </a:xfrm>
        </p:spPr>
        <p:txBody>
          <a:bodyPr>
            <a:noAutofit/>
          </a:bodyPr>
          <a:lstStyle/>
          <a:p>
            <a:pPr algn="l">
              <a:lnSpc>
                <a:spcPts val="2600"/>
              </a:lnSpc>
            </a:pPr>
            <a:r>
              <a:rPr sz="3200" spc="-120" dirty="0" smtClean="0">
                <a:solidFill>
                  <a:srgbClr val="FF842B"/>
                </a:solidFill>
                <a:latin typeface="Arial Black"/>
                <a:cs typeface="Arial Black"/>
              </a:rPr>
              <a:t>Amber </a:t>
            </a:r>
            <a:r>
              <a:rPr sz="3200" spc="-120" dirty="0" smtClean="0">
                <a:solidFill>
                  <a:schemeClr val="tx1">
                    <a:lumMod val="50000"/>
                    <a:lumOff val="50000"/>
                  </a:schemeClr>
                </a:solidFill>
                <a:latin typeface="Arial Black"/>
                <a:cs typeface="Arial Black"/>
              </a:rPr>
              <a:t>Video Clip</a:t>
            </a:r>
            <a:endParaRPr lang="en-US" sz="3200" b="1" spc="-120" dirty="0" smtClean="0">
              <a:solidFill>
                <a:schemeClr val="tx1">
                  <a:lumMod val="50000"/>
                  <a:lumOff val="50000"/>
                </a:schemeClr>
              </a:solidFill>
              <a:latin typeface="Arial Black"/>
              <a:cs typeface="Arial Black"/>
            </a:endParaRPr>
          </a:p>
        </p:txBody>
      </p:sp>
      <p:sp>
        <p:nvSpPr>
          <p:cNvPr id="5" name="Content Placeholder 2"/>
          <p:cNvSpPr>
            <a:spLocks noGrp="1"/>
          </p:cNvSpPr>
          <p:nvPr>
            <p:ph idx="1"/>
          </p:nvPr>
        </p:nvSpPr>
        <p:spPr>
          <a:xfrm>
            <a:off x="5257800" y="304800"/>
            <a:ext cx="3352800" cy="4449763"/>
          </a:xfrm>
        </p:spPr>
        <p:txBody>
          <a:bodyPr wrap="none">
            <a:noAutofit/>
          </a:bodyPr>
          <a:lstStyle/>
          <a:p>
            <a:pPr>
              <a:buClr>
                <a:schemeClr val="tx1">
                  <a:lumMod val="50000"/>
                  <a:lumOff val="50000"/>
                </a:schemeClr>
              </a:buClr>
              <a:buNone/>
            </a:pPr>
            <a:r>
              <a:rPr lang="en-US" sz="2400" dirty="0" smtClean="0">
                <a:solidFill>
                  <a:schemeClr val="accent1">
                    <a:lumMod val="50000"/>
                  </a:schemeClr>
                </a:solidFill>
              </a:rPr>
              <a:t>The following video clip </a:t>
            </a:r>
          </a:p>
          <a:p>
            <a:pPr>
              <a:buClr>
                <a:schemeClr val="tx1">
                  <a:lumMod val="50000"/>
                  <a:lumOff val="50000"/>
                </a:schemeClr>
              </a:buClr>
              <a:buNone/>
            </a:pPr>
            <a:r>
              <a:rPr lang="en-US" sz="2400" dirty="0" smtClean="0">
                <a:solidFill>
                  <a:schemeClr val="accent1">
                    <a:lumMod val="50000"/>
                  </a:schemeClr>
                </a:solidFill>
              </a:rPr>
              <a:t>demonstrates how to </a:t>
            </a:r>
          </a:p>
          <a:p>
            <a:pPr>
              <a:buClr>
                <a:schemeClr val="tx1">
                  <a:lumMod val="50000"/>
                  <a:lumOff val="50000"/>
                </a:schemeClr>
              </a:buClr>
              <a:buNone/>
            </a:pPr>
            <a:r>
              <a:rPr lang="en-US" sz="2400" dirty="0" smtClean="0">
                <a:solidFill>
                  <a:schemeClr val="accent1">
                    <a:lumMod val="50000"/>
                  </a:schemeClr>
                </a:solidFill>
              </a:rPr>
              <a:t>screen for domestic </a:t>
            </a:r>
          </a:p>
          <a:p>
            <a:pPr>
              <a:buClr>
                <a:schemeClr val="tx1">
                  <a:lumMod val="50000"/>
                  <a:lumOff val="50000"/>
                </a:schemeClr>
              </a:buClr>
              <a:buNone/>
            </a:pPr>
            <a:r>
              <a:rPr lang="en-US" sz="2400" dirty="0" smtClean="0">
                <a:solidFill>
                  <a:schemeClr val="accent1">
                    <a:lumMod val="50000"/>
                  </a:schemeClr>
                </a:solidFill>
              </a:rPr>
              <a:t>violence and educate </a:t>
            </a:r>
          </a:p>
          <a:p>
            <a:pPr>
              <a:buClr>
                <a:schemeClr val="tx1">
                  <a:lumMod val="50000"/>
                  <a:lumOff val="50000"/>
                </a:schemeClr>
              </a:buClr>
              <a:buNone/>
            </a:pPr>
            <a:r>
              <a:rPr lang="en-US" sz="2400" dirty="0" smtClean="0">
                <a:solidFill>
                  <a:schemeClr val="accent1">
                    <a:lumMod val="50000"/>
                  </a:schemeClr>
                </a:solidFill>
              </a:rPr>
              <a:t>about safety planning </a:t>
            </a:r>
          </a:p>
          <a:p>
            <a:pPr>
              <a:buClr>
                <a:schemeClr val="tx1">
                  <a:lumMod val="50000"/>
                  <a:lumOff val="50000"/>
                </a:schemeClr>
              </a:buClr>
              <a:buNone/>
            </a:pPr>
            <a:r>
              <a:rPr lang="en-US" sz="2400" dirty="0" smtClean="0">
                <a:solidFill>
                  <a:schemeClr val="accent1">
                    <a:lumMod val="50000"/>
                  </a:schemeClr>
                </a:solidFill>
              </a:rPr>
              <a:t>and referrals even when </a:t>
            </a:r>
          </a:p>
          <a:p>
            <a:pPr>
              <a:buClr>
                <a:schemeClr val="tx1">
                  <a:lumMod val="50000"/>
                  <a:lumOff val="50000"/>
                </a:schemeClr>
              </a:buClr>
              <a:buNone/>
            </a:pPr>
            <a:r>
              <a:rPr lang="en-US" sz="2400" dirty="0" smtClean="0">
                <a:solidFill>
                  <a:schemeClr val="accent1">
                    <a:lumMod val="50000"/>
                  </a:schemeClr>
                </a:solidFill>
              </a:rPr>
              <a:t>the client isn’t open to </a:t>
            </a:r>
          </a:p>
          <a:p>
            <a:pPr>
              <a:buClr>
                <a:schemeClr val="tx1">
                  <a:lumMod val="50000"/>
                  <a:lumOff val="50000"/>
                </a:schemeClr>
              </a:buClr>
              <a:buNone/>
            </a:pPr>
            <a:r>
              <a:rPr lang="en-US" sz="2400" dirty="0" smtClean="0">
                <a:solidFill>
                  <a:schemeClr val="accent1">
                    <a:lumMod val="50000"/>
                  </a:schemeClr>
                </a:solidFill>
              </a:rPr>
              <a:t>accepting referrals for </a:t>
            </a:r>
          </a:p>
          <a:p>
            <a:pPr>
              <a:buClr>
                <a:schemeClr val="tx1">
                  <a:lumMod val="50000"/>
                  <a:lumOff val="50000"/>
                </a:schemeClr>
              </a:buClr>
              <a:buNone/>
            </a:pPr>
            <a:r>
              <a:rPr lang="en-US" sz="2400" dirty="0" smtClean="0">
                <a:solidFill>
                  <a:schemeClr val="accent1">
                    <a:lumMod val="50000"/>
                  </a:schemeClr>
                </a:solidFill>
              </a:rPr>
              <a:t>domestic violence.</a:t>
            </a:r>
            <a:endParaRPr sz="2400" dirty="0" smtClean="0">
              <a:solidFill>
                <a:schemeClr val="accent1">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M-2.jpg"/>
          <p:cNvPicPr>
            <a:picLocks noChangeAspect="1"/>
          </p:cNvPicPr>
          <p:nvPr/>
        </p:nvPicPr>
        <p:blipFill>
          <a:blip r:embed="rId3" cstate="print"/>
          <a:stretch>
            <a:fillRect/>
          </a:stretch>
        </p:blipFill>
        <p:spPr>
          <a:xfrm>
            <a:off x="1524000" y="381000"/>
            <a:ext cx="7256585" cy="4148602"/>
          </a:xfrm>
          <a:prstGeom prst="rect">
            <a:avLst/>
          </a:prstGeom>
          <a:ln>
            <a:noFill/>
          </a:ln>
          <a:effectLst>
            <a:outerShdw blurRad="292100" dist="139700" dir="13320000" algn="tl" rotWithShape="0">
              <a:srgbClr val="333333">
                <a:alpha val="65000"/>
              </a:srgbClr>
            </a:outerShdw>
          </a:effectLst>
        </p:spPr>
      </p:pic>
      <p:pic>
        <p:nvPicPr>
          <p:cNvPr id="4" name="Picture 3" descr="H-MomsH-babies.png"/>
          <p:cNvPicPr>
            <a:picLocks noChangeAspect="1"/>
          </p:cNvPicPr>
          <p:nvPr/>
        </p:nvPicPr>
        <p:blipFill>
          <a:blip r:embed="rId4" cstate="print"/>
          <a:stretch>
            <a:fillRect/>
          </a:stretch>
        </p:blipFill>
        <p:spPr>
          <a:xfrm>
            <a:off x="-152400" y="4267200"/>
            <a:ext cx="5340266" cy="2888494"/>
          </a:xfrm>
          <a:prstGeom prst="rect">
            <a:avLst/>
          </a:prstGeom>
        </p:spPr>
      </p:pic>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381000"/>
            <a:ext cx="2133600" cy="1143000"/>
          </a:xfrm>
        </p:spPr>
        <p:txBody>
          <a:bodyPr>
            <a:noAutofit/>
          </a:bodyPr>
          <a:lstStyle/>
          <a:p>
            <a:pPr algn="l">
              <a:lnSpc>
                <a:spcPts val="2600"/>
              </a:lnSpc>
            </a:pPr>
            <a:r>
              <a:rPr sz="2800" dirty="0" smtClean="0">
                <a:solidFill>
                  <a:schemeClr val="bg1">
                    <a:lumMod val="95000"/>
                  </a:schemeClr>
                </a:solidFill>
              </a:rPr>
              <a:t>Providing a </a:t>
            </a:r>
            <a:r>
              <a:rPr lang="en-US" sz="2800" dirty="0" smtClean="0">
                <a:solidFill>
                  <a:schemeClr val="bg1">
                    <a:lumMod val="95000"/>
                  </a:schemeClr>
                </a:solidFill>
              </a:rPr>
              <a:t>‘Warm’ </a:t>
            </a:r>
            <a:r>
              <a:rPr sz="2800" dirty="0" smtClean="0">
                <a:solidFill>
                  <a:schemeClr val="bg1">
                    <a:lumMod val="95000"/>
                  </a:schemeClr>
                </a:solidFill>
              </a:rPr>
              <a:t>Referral</a:t>
            </a:r>
            <a:r>
              <a:rPr lang="en-US" sz="2800" dirty="0" smtClean="0">
                <a:solidFill>
                  <a:schemeClr val="bg1">
                    <a:lumMod val="95000"/>
                  </a:schemeClr>
                </a:solidFill>
              </a:rPr>
              <a:t> </a:t>
            </a:r>
            <a:r>
              <a:rPr sz="2800" dirty="0" smtClean="0">
                <a:solidFill>
                  <a:schemeClr val="bg1">
                    <a:lumMod val="95000"/>
                  </a:schemeClr>
                </a:solidFill>
              </a:rPr>
              <a:t>to </a:t>
            </a:r>
            <a:r>
              <a:rPr lang="en-US" sz="2800" dirty="0" smtClean="0">
                <a:solidFill>
                  <a:schemeClr val="bg1">
                    <a:lumMod val="95000"/>
                  </a:schemeClr>
                </a:solidFill>
              </a:rPr>
              <a:t>The </a:t>
            </a:r>
            <a:r>
              <a:rPr sz="2800" dirty="0" smtClean="0">
                <a:solidFill>
                  <a:schemeClr val="bg1">
                    <a:lumMod val="95000"/>
                  </a:schemeClr>
                </a:solidFill>
              </a:rPr>
              <a:t>National Hotline</a:t>
            </a:r>
            <a:endParaRPr lang="en-US" sz="2600" b="1" dirty="0" smtClean="0">
              <a:solidFill>
                <a:schemeClr val="bg1">
                  <a:lumMod val="95000"/>
                </a:schemeClr>
              </a:solidFill>
            </a:endParaRPr>
          </a:p>
        </p:txBody>
      </p:sp>
      <p:sp>
        <p:nvSpPr>
          <p:cNvPr id="5" name="Content Placeholder 2"/>
          <p:cNvSpPr>
            <a:spLocks noGrp="1"/>
          </p:cNvSpPr>
          <p:nvPr>
            <p:ph idx="1"/>
          </p:nvPr>
        </p:nvSpPr>
        <p:spPr>
          <a:xfrm>
            <a:off x="3200400" y="304800"/>
            <a:ext cx="5410200" cy="4449763"/>
          </a:xfrm>
        </p:spPr>
        <p:txBody>
          <a:bodyPr>
            <a:noAutofit/>
          </a:bodyPr>
          <a:lstStyle/>
          <a:p>
            <a:pPr>
              <a:lnSpc>
                <a:spcPts val="2400"/>
              </a:lnSpc>
              <a:buNone/>
            </a:pPr>
            <a:endParaRPr lang="en-US" sz="2400" dirty="0" smtClean="0">
              <a:solidFill>
                <a:schemeClr val="accent1">
                  <a:lumMod val="50000"/>
                </a:schemeClr>
              </a:solidFill>
              <a:latin typeface="+mj-lt"/>
            </a:endParaRPr>
          </a:p>
          <a:p>
            <a:pPr marL="0" indent="0">
              <a:buNone/>
            </a:pPr>
            <a:r>
              <a:rPr lang="en-US" sz="2400" dirty="0" smtClean="0">
                <a:solidFill>
                  <a:schemeClr val="accent1">
                    <a:lumMod val="50000"/>
                  </a:schemeClr>
                </a:solidFill>
              </a:rPr>
              <a:t>“</a:t>
            </a:r>
            <a:r>
              <a:rPr sz="2400" dirty="0" smtClean="0">
                <a:solidFill>
                  <a:schemeClr val="accent1">
                    <a:lumMod val="50000"/>
                  </a:schemeClr>
                </a:solidFill>
              </a:rPr>
              <a:t>On the back of this card there are national</a:t>
            </a:r>
            <a:r>
              <a:rPr lang="en-US" sz="2400" dirty="0" smtClean="0">
                <a:solidFill>
                  <a:schemeClr val="accent1">
                    <a:lumMod val="50000"/>
                  </a:schemeClr>
                </a:solidFill>
              </a:rPr>
              <a:t> confidential</a:t>
            </a:r>
            <a:r>
              <a:rPr sz="2400" dirty="0" smtClean="0">
                <a:solidFill>
                  <a:schemeClr val="accent1">
                    <a:lumMod val="50000"/>
                  </a:schemeClr>
                </a:solidFill>
              </a:rPr>
              <a:t> hotline numbers and the people who work there really care and have helped thousands of women. They are there 24/7 and can help you find local referrals too</a:t>
            </a:r>
            <a:r>
              <a:rPr lang="en-US" sz="2400" dirty="0" smtClean="0">
                <a:solidFill>
                  <a:schemeClr val="accent1">
                    <a:lumMod val="50000"/>
                  </a:schemeClr>
                </a:solidFill>
              </a:rPr>
              <a:t>—</a:t>
            </a:r>
            <a:r>
              <a:rPr sz="2400" dirty="0" smtClean="0">
                <a:solidFill>
                  <a:schemeClr val="accent1">
                    <a:lumMod val="50000"/>
                  </a:schemeClr>
                </a:solidFill>
              </a:rPr>
              <a:t>and often can connect you by phone</a:t>
            </a:r>
            <a:r>
              <a:rPr lang="en-US" sz="2400" dirty="0" smtClean="0">
                <a:solidFill>
                  <a:schemeClr val="accent1">
                    <a:lumMod val="50000"/>
                  </a:schemeClr>
                </a:solidFill>
              </a:rPr>
              <a:t>…”</a:t>
            </a:r>
          </a:p>
          <a:p>
            <a:pPr>
              <a:lnSpc>
                <a:spcPts val="2400"/>
              </a:lnSpc>
              <a:buNone/>
            </a:pPr>
            <a:endParaRPr dirty="0"/>
          </a:p>
        </p:txBody>
      </p:sp>
      <p:pic>
        <p:nvPicPr>
          <p:cNvPr id="6" name="Picture 5" descr="phone.png"/>
          <p:cNvPicPr>
            <a:picLocks noChangeAspect="1"/>
          </p:cNvPicPr>
          <p:nvPr/>
        </p:nvPicPr>
        <p:blipFill>
          <a:blip r:embed="rId3" cstate="print"/>
          <a:stretch>
            <a:fillRect/>
          </a:stretch>
        </p:blipFill>
        <p:spPr>
          <a:xfrm>
            <a:off x="402386" y="2201863"/>
            <a:ext cx="3407614" cy="5105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M-1.jpg"/>
          <p:cNvPicPr>
            <a:picLocks noChangeAspect="1"/>
          </p:cNvPicPr>
          <p:nvPr/>
        </p:nvPicPr>
        <p:blipFill>
          <a:blip r:embed="rId3" cstate="print"/>
          <a:stretch>
            <a:fillRect/>
          </a:stretch>
        </p:blipFill>
        <p:spPr>
          <a:xfrm>
            <a:off x="1219200" y="304800"/>
            <a:ext cx="7406742" cy="4212231"/>
          </a:xfrm>
          <a:prstGeom prst="rect">
            <a:avLst/>
          </a:prstGeom>
          <a:ln>
            <a:noFill/>
          </a:ln>
          <a:effectLst>
            <a:outerShdw blurRad="292100" dist="139700" dir="12780000" algn="tl" rotWithShape="0">
              <a:srgbClr val="333333">
                <a:alpha val="65000"/>
              </a:srgbClr>
            </a:outerShdw>
          </a:effectLst>
        </p:spPr>
      </p:pic>
      <p:pic>
        <p:nvPicPr>
          <p:cNvPr id="4" name="Picture 3" descr="H-MomsH-babies.png"/>
          <p:cNvPicPr>
            <a:picLocks noChangeAspect="1"/>
          </p:cNvPicPr>
          <p:nvPr/>
        </p:nvPicPr>
        <p:blipFill>
          <a:blip r:embed="rId4" cstate="print"/>
          <a:stretch>
            <a:fillRect/>
          </a:stretch>
        </p:blipFill>
        <p:spPr>
          <a:xfrm>
            <a:off x="-152400" y="4267200"/>
            <a:ext cx="5340266" cy="2888494"/>
          </a:xfrm>
          <a:prstGeom prst="rect">
            <a:avLst/>
          </a:prstGeom>
        </p:spPr>
      </p:pic>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457200"/>
            <a:ext cx="2133600" cy="1143000"/>
          </a:xfrm>
        </p:spPr>
        <p:txBody>
          <a:bodyPr>
            <a:noAutofit/>
          </a:bodyPr>
          <a:lstStyle/>
          <a:p>
            <a:pPr algn="l">
              <a:lnSpc>
                <a:spcPts val="2600"/>
              </a:lnSpc>
            </a:pPr>
            <a:r>
              <a:rPr sz="2800" dirty="0" smtClean="0">
                <a:solidFill>
                  <a:schemeClr val="bg1">
                    <a:lumMod val="95000"/>
                  </a:schemeClr>
                </a:solidFill>
              </a:rPr>
              <a:t>R</a:t>
            </a:r>
            <a:r>
              <a:rPr lang="en-US" sz="2800" dirty="0" smtClean="0">
                <a:solidFill>
                  <a:schemeClr val="bg1">
                    <a:lumMod val="95000"/>
                  </a:schemeClr>
                </a:solidFill>
              </a:rPr>
              <a:t>ole</a:t>
            </a:r>
            <a:r>
              <a:rPr sz="2800" dirty="0" smtClean="0">
                <a:solidFill>
                  <a:schemeClr val="bg1">
                    <a:lumMod val="95000"/>
                  </a:schemeClr>
                </a:solidFill>
              </a:rPr>
              <a:t> P</a:t>
            </a:r>
            <a:r>
              <a:rPr lang="en-US" sz="2800" dirty="0" smtClean="0">
                <a:solidFill>
                  <a:schemeClr val="bg1">
                    <a:lumMod val="95000"/>
                  </a:schemeClr>
                </a:solidFill>
              </a:rPr>
              <a:t>lay</a:t>
            </a:r>
            <a:r>
              <a:rPr sz="2800" dirty="0" smtClean="0">
                <a:solidFill>
                  <a:schemeClr val="bg1">
                    <a:lumMod val="95000"/>
                  </a:schemeClr>
                </a:solidFill>
              </a:rPr>
              <a:t> (Option 1)</a:t>
            </a:r>
            <a:endParaRPr lang="en-US" sz="2600" b="1" dirty="0" smtClean="0">
              <a:solidFill>
                <a:schemeClr val="bg1">
                  <a:lumMod val="95000"/>
                </a:schemeClr>
              </a:solidFill>
            </a:endParaRPr>
          </a:p>
        </p:txBody>
      </p:sp>
      <p:sp>
        <p:nvSpPr>
          <p:cNvPr id="5" name="Content Placeholder 2"/>
          <p:cNvSpPr>
            <a:spLocks noGrp="1"/>
          </p:cNvSpPr>
          <p:nvPr>
            <p:ph idx="1"/>
          </p:nvPr>
        </p:nvSpPr>
        <p:spPr>
          <a:xfrm>
            <a:off x="3200400" y="304800"/>
            <a:ext cx="5410200" cy="4876800"/>
          </a:xfrm>
        </p:spPr>
        <p:txBody>
          <a:bodyPr>
            <a:noAutofit/>
          </a:bodyPr>
          <a:lstStyle/>
          <a:p>
            <a:pPr>
              <a:lnSpc>
                <a:spcPts val="2400"/>
              </a:lnSpc>
              <a:buNone/>
            </a:pPr>
            <a:endParaRPr lang="en-US" sz="2400" dirty="0" smtClean="0">
              <a:solidFill>
                <a:schemeClr val="accent1">
                  <a:lumMod val="50000"/>
                </a:schemeClr>
              </a:solidFill>
              <a:latin typeface="+mj-lt"/>
            </a:endParaRPr>
          </a:p>
          <a:p>
            <a:pPr marL="0" indent="0">
              <a:buNone/>
            </a:pPr>
            <a:r>
              <a:rPr sz="2400" dirty="0" smtClean="0">
                <a:solidFill>
                  <a:schemeClr val="accent1">
                    <a:lumMod val="50000"/>
                  </a:schemeClr>
                </a:solidFill>
              </a:rPr>
              <a:t>"Your client, Stephanie, is a 24-year-old mother of</a:t>
            </a:r>
            <a:r>
              <a:rPr lang="en-US" sz="2400" dirty="0" smtClean="0">
                <a:solidFill>
                  <a:schemeClr val="accent1">
                    <a:lumMod val="50000"/>
                  </a:schemeClr>
                </a:solidFill>
              </a:rPr>
              <a:t> </a:t>
            </a:r>
            <a:r>
              <a:rPr sz="2400" dirty="0" smtClean="0">
                <a:solidFill>
                  <a:schemeClr val="accent1">
                    <a:lumMod val="50000"/>
                  </a:schemeClr>
                </a:solidFill>
              </a:rPr>
              <a:t>four children. Using </a:t>
            </a:r>
            <a:r>
              <a:rPr sz="2400" i="1" dirty="0" smtClean="0">
                <a:solidFill>
                  <a:schemeClr val="accent1">
                    <a:lumMod val="50000"/>
                  </a:schemeClr>
                </a:solidFill>
              </a:rPr>
              <a:t>Healthy Moms, Happy Babies</a:t>
            </a:r>
            <a:r>
              <a:rPr sz="2400" dirty="0" smtClean="0">
                <a:solidFill>
                  <a:schemeClr val="accent1">
                    <a:lumMod val="50000"/>
                  </a:schemeClr>
                </a:solidFill>
              </a:rPr>
              <a:t> safety card, please review the first two panels of the card and follow the key steps you just learned to best help </a:t>
            </a:r>
            <a:r>
              <a:rPr lang="en-US" sz="2400" dirty="0" smtClean="0">
                <a:solidFill>
                  <a:schemeClr val="accent1">
                    <a:lumMod val="50000"/>
                  </a:schemeClr>
                </a:solidFill>
              </a:rPr>
              <a:t>the </a:t>
            </a:r>
            <a:r>
              <a:rPr sz="2400" dirty="0" smtClean="0">
                <a:solidFill>
                  <a:schemeClr val="accent1">
                    <a:lumMod val="50000"/>
                  </a:schemeClr>
                </a:solidFill>
              </a:rPr>
              <a:t>client with safety planning and referral.</a:t>
            </a:r>
            <a:endParaRPr dirty="0" smtClean="0"/>
          </a:p>
          <a:p>
            <a:pPr indent="-1588">
              <a:spcBef>
                <a:spcPts val="1824"/>
              </a:spcBef>
              <a:buNone/>
            </a:pPr>
            <a:r>
              <a:rPr sz="2400" dirty="0" smtClean="0">
                <a:solidFill>
                  <a:schemeClr val="tx1">
                    <a:lumMod val="50000"/>
                    <a:lumOff val="50000"/>
                  </a:schemeClr>
                </a:solidFill>
              </a:rPr>
              <a:t>(Clients, please answer yes to at least one question from the</a:t>
            </a:r>
            <a:r>
              <a:rPr lang="en-US" sz="2400" dirty="0" smtClean="0">
                <a:solidFill>
                  <a:schemeClr val="tx1">
                    <a:lumMod val="50000"/>
                    <a:lumOff val="50000"/>
                  </a:schemeClr>
                </a:solidFill>
              </a:rPr>
              <a:t> ‘</a:t>
            </a:r>
            <a:r>
              <a:rPr sz="2400" dirty="0" smtClean="0">
                <a:solidFill>
                  <a:schemeClr val="tx1">
                    <a:lumMod val="50000"/>
                    <a:lumOff val="50000"/>
                  </a:schemeClr>
                </a:solidFill>
              </a:rPr>
              <a:t>On Bad Days</a:t>
            </a:r>
            <a:r>
              <a:rPr lang="en-US" sz="2400" dirty="0" smtClean="0">
                <a:solidFill>
                  <a:schemeClr val="tx1">
                    <a:lumMod val="50000"/>
                    <a:lumOff val="50000"/>
                  </a:schemeClr>
                </a:solidFill>
              </a:rPr>
              <a:t>’</a:t>
            </a:r>
            <a:r>
              <a:rPr sz="2400" dirty="0" smtClean="0">
                <a:solidFill>
                  <a:schemeClr val="tx1">
                    <a:lumMod val="50000"/>
                    <a:lumOff val="50000"/>
                  </a:schemeClr>
                </a:solidFill>
              </a:rPr>
              <a:t> section of the </a:t>
            </a:r>
            <a:r>
              <a:rPr sz="2400" i="1" dirty="0" smtClean="0">
                <a:solidFill>
                  <a:schemeClr val="tx1">
                    <a:lumMod val="50000"/>
                    <a:lumOff val="50000"/>
                  </a:schemeClr>
                </a:solidFill>
              </a:rPr>
              <a:t>Healthy Moms, Happy Babies</a:t>
            </a:r>
            <a:r>
              <a:rPr sz="2400" dirty="0" smtClean="0">
                <a:solidFill>
                  <a:schemeClr val="tx1">
                    <a:lumMod val="50000"/>
                    <a:lumOff val="50000"/>
                  </a:schemeClr>
                </a:solidFill>
              </a:rPr>
              <a:t> safety card).</a:t>
            </a:r>
            <a:endParaRPr lang="en-US" sz="2400" dirty="0">
              <a:solidFill>
                <a:schemeClr val="tx1">
                  <a:lumMod val="50000"/>
                  <a:lumOff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457200"/>
            <a:ext cx="2133600" cy="1143000"/>
          </a:xfrm>
        </p:spPr>
        <p:txBody>
          <a:bodyPr>
            <a:noAutofit/>
          </a:bodyPr>
          <a:lstStyle/>
          <a:p>
            <a:pPr algn="l">
              <a:lnSpc>
                <a:spcPts val="2600"/>
              </a:lnSpc>
            </a:pPr>
            <a:r>
              <a:rPr lang="en-US" sz="2800" dirty="0" smtClean="0">
                <a:solidFill>
                  <a:schemeClr val="bg1">
                    <a:lumMod val="95000"/>
                  </a:schemeClr>
                </a:solidFill>
              </a:rPr>
              <a:t>Defining Success </a:t>
            </a:r>
            <a:endParaRPr lang="en-US" sz="2600" b="1" dirty="0" smtClean="0">
              <a:solidFill>
                <a:schemeClr val="bg1">
                  <a:lumMod val="95000"/>
                </a:schemeClr>
              </a:solidFill>
            </a:endParaRPr>
          </a:p>
        </p:txBody>
      </p:sp>
      <p:sp>
        <p:nvSpPr>
          <p:cNvPr id="5" name="Text Box 6"/>
          <p:cNvSpPr txBox="1">
            <a:spLocks noChangeArrowheads="1"/>
          </p:cNvSpPr>
          <p:nvPr/>
        </p:nvSpPr>
        <p:spPr bwMode="auto">
          <a:xfrm>
            <a:off x="1905000" y="4066401"/>
            <a:ext cx="1778627" cy="276999"/>
          </a:xfrm>
          <a:prstGeom prst="rect">
            <a:avLst/>
          </a:prstGeom>
          <a:noFill/>
          <a:ln w="9525">
            <a:noFill/>
            <a:miter lim="800000"/>
            <a:headEnd/>
            <a:tailEnd/>
          </a:ln>
        </p:spPr>
        <p:txBody>
          <a:bodyPr wrap="none">
            <a:spAutoFit/>
          </a:bodyPr>
          <a:lstStyle/>
          <a:p>
            <a:r>
              <a:rPr lang="en-US" sz="1200" dirty="0" smtClean="0">
                <a:solidFill>
                  <a:schemeClr val="bg1">
                    <a:lumMod val="50000"/>
                  </a:schemeClr>
                </a:solidFill>
                <a:latin typeface="Corbel" pitchFamily="34" charset="0"/>
              </a:rPr>
              <a:t>Futures Without Violence</a:t>
            </a:r>
            <a:endParaRPr lang="en-US" sz="1200" dirty="0">
              <a:solidFill>
                <a:schemeClr val="bg1">
                  <a:lumMod val="50000"/>
                </a:schemeClr>
              </a:solidFill>
              <a:latin typeface="Corbel" pitchFamily="34" charset="0"/>
            </a:endParaRPr>
          </a:p>
        </p:txBody>
      </p:sp>
      <p:sp>
        <p:nvSpPr>
          <p:cNvPr id="6" name="Rounded Rectangular Callout 5"/>
          <p:cNvSpPr/>
          <p:nvPr/>
        </p:nvSpPr>
        <p:spPr>
          <a:xfrm>
            <a:off x="1066800" y="1987621"/>
            <a:ext cx="7278556" cy="1974779"/>
          </a:xfrm>
          <a:prstGeom prst="wedgeRoundRectCallout">
            <a:avLst>
              <a:gd name="adj1" fmla="val 381"/>
              <a:gd name="adj2" fmla="val 72078"/>
              <a:gd name="adj3" fmla="val 16667"/>
            </a:avLst>
          </a:prstGeom>
          <a:solidFill>
            <a:srgbClr val="7EBE28"/>
          </a:solidFill>
          <a:ln>
            <a:noFill/>
          </a:ln>
          <a:effectLst>
            <a:outerShdw blurRad="482600" dist="38100" dir="960000" algn="r">
              <a:srgbClr val="000000">
                <a:alpha val="69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8"/>
          <p:cNvSpPr txBox="1">
            <a:spLocks noChangeArrowheads="1"/>
          </p:cNvSpPr>
          <p:nvPr/>
        </p:nvSpPr>
        <p:spPr bwMode="auto">
          <a:xfrm>
            <a:off x="1842657" y="1804544"/>
            <a:ext cx="7072743" cy="2157856"/>
          </a:xfrm>
          <a:prstGeom prst="rect">
            <a:avLst/>
          </a:prstGeom>
          <a:noFill/>
          <a:ln w="9525">
            <a:noFill/>
            <a:miter lim="800000"/>
            <a:headEnd/>
            <a:tailEnd/>
          </a:ln>
        </p:spPr>
        <p:txBody>
          <a:bodyPr wrap="square">
            <a:spAutoFit/>
          </a:bodyPr>
          <a:lstStyle/>
          <a:p>
            <a:pPr>
              <a:lnSpc>
                <a:spcPts val="3200"/>
              </a:lnSpc>
            </a:pPr>
            <a:endParaRPr lang="en-US" sz="3200" dirty="0">
              <a:latin typeface="Corbel" pitchFamily="34" charset="0"/>
            </a:endParaRPr>
          </a:p>
          <a:p>
            <a:pPr>
              <a:lnSpc>
                <a:spcPts val="3200"/>
              </a:lnSpc>
            </a:pPr>
            <a:r>
              <a:rPr lang="en-US" sz="3200" dirty="0" smtClean="0">
                <a:solidFill>
                  <a:schemeClr val="bg1"/>
                </a:solidFill>
                <a:latin typeface="+mj-lt"/>
              </a:rPr>
              <a:t>Success is measured by our efforts </a:t>
            </a:r>
            <a:br>
              <a:rPr lang="en-US" sz="3200" dirty="0" smtClean="0">
                <a:solidFill>
                  <a:schemeClr val="bg1"/>
                </a:solidFill>
                <a:latin typeface="+mj-lt"/>
              </a:rPr>
            </a:br>
            <a:r>
              <a:rPr lang="en-US" sz="3200" dirty="0" smtClean="0">
                <a:solidFill>
                  <a:schemeClr val="bg1"/>
                </a:solidFill>
                <a:latin typeface="+mj-lt"/>
              </a:rPr>
              <a:t>to reduce isolation and to improve options for safety.</a:t>
            </a:r>
          </a:p>
          <a:p>
            <a:pPr>
              <a:lnSpc>
                <a:spcPts val="3200"/>
              </a:lnSpc>
            </a:pPr>
            <a:endParaRPr lang="en-US" sz="3200" dirty="0">
              <a:solidFill>
                <a:schemeClr val="bg1"/>
              </a:solidFill>
              <a:latin typeface="+mj-lt"/>
            </a:endParaRPr>
          </a:p>
        </p:txBody>
      </p:sp>
      <p:sp>
        <p:nvSpPr>
          <p:cNvPr id="8" name="TextBox 7"/>
          <p:cNvSpPr txBox="1"/>
          <p:nvPr/>
        </p:nvSpPr>
        <p:spPr>
          <a:xfrm>
            <a:off x="1103293" y="1451425"/>
            <a:ext cx="954107" cy="2862322"/>
          </a:xfrm>
          <a:prstGeom prst="rect">
            <a:avLst/>
          </a:prstGeom>
          <a:noFill/>
        </p:spPr>
        <p:txBody>
          <a:bodyPr wrap="none" rtlCol="0">
            <a:spAutoFit/>
          </a:bodyPr>
          <a:lstStyle/>
          <a:p>
            <a:r>
              <a:rPr lang="en-US" sz="18000" dirty="0" smtClean="0">
                <a:solidFill>
                  <a:schemeClr val="bg1"/>
                </a:solidFill>
                <a:latin typeface="Arial" pitchFamily="34" charset="0"/>
                <a:cs typeface="Arial" pitchFamily="34" charset="0"/>
              </a:rPr>
              <a:t>“</a:t>
            </a:r>
            <a:endParaRPr lang="en-US" sz="18000" dirty="0">
              <a:solidFill>
                <a:schemeClr val="bg1"/>
              </a:solidFill>
              <a:latin typeface="Arial" pitchFamily="34" charset="0"/>
              <a:cs typeface="Arial" pitchFamily="34" charset="0"/>
            </a:endParaRPr>
          </a:p>
        </p:txBody>
      </p:sp>
      <p:sp>
        <p:nvSpPr>
          <p:cNvPr id="9" name="TextBox 8"/>
          <p:cNvSpPr txBox="1"/>
          <p:nvPr/>
        </p:nvSpPr>
        <p:spPr>
          <a:xfrm rot="10800000">
            <a:off x="4837093" y="1600200"/>
            <a:ext cx="954107" cy="2862322"/>
          </a:xfrm>
          <a:prstGeom prst="rect">
            <a:avLst/>
          </a:prstGeom>
          <a:noFill/>
        </p:spPr>
        <p:txBody>
          <a:bodyPr wrap="none" rtlCol="0">
            <a:spAutoFit/>
          </a:bodyPr>
          <a:lstStyle/>
          <a:p>
            <a:r>
              <a:rPr lang="en-US" sz="18000" dirty="0" smtClean="0">
                <a:solidFill>
                  <a:schemeClr val="bg1"/>
                </a:solidFill>
                <a:latin typeface="Arial" pitchFamily="34" charset="0"/>
                <a:cs typeface="Arial" pitchFamily="34" charset="0"/>
              </a:rPr>
              <a:t>“</a:t>
            </a:r>
            <a:endParaRPr lang="en-US" sz="18000" dirty="0">
              <a:solidFill>
                <a:schemeClr val="bg1"/>
              </a:solidFill>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0" fill="hold" grpId="1"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0" fill="hold" grpId="1"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7" grpId="1"/>
      <p:bldP spid="8" grpId="0"/>
      <p:bldP spid="8" grpId="1"/>
      <p:bldP spid="9" grpId="0"/>
      <p:bldP spid="9"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MomsH-babies.png"/>
          <p:cNvPicPr>
            <a:picLocks noChangeAspect="1"/>
          </p:cNvPicPr>
          <p:nvPr/>
        </p:nvPicPr>
        <p:blipFill>
          <a:blip r:embed="rId2" cstate="print"/>
          <a:stretch>
            <a:fillRect/>
          </a:stretch>
        </p:blipFill>
        <p:spPr>
          <a:xfrm>
            <a:off x="-304800" y="2209800"/>
            <a:ext cx="9144000" cy="4945894"/>
          </a:xfrm>
          <a:prstGeom prst="rect">
            <a:avLst/>
          </a:prstGeom>
        </p:spPr>
      </p:pic>
      <p:sp>
        <p:nvSpPr>
          <p:cNvPr id="4" name="Title 1"/>
          <p:cNvSpPr>
            <a:spLocks noGrp="1"/>
          </p:cNvSpPr>
          <p:nvPr>
            <p:ph type="title"/>
          </p:nvPr>
        </p:nvSpPr>
        <p:spPr>
          <a:xfrm>
            <a:off x="304800" y="228600"/>
            <a:ext cx="2133600" cy="1487269"/>
          </a:xfrm>
        </p:spPr>
        <p:txBody>
          <a:bodyPr>
            <a:noAutofit/>
          </a:bodyPr>
          <a:lstStyle/>
          <a:p>
            <a:pPr algn="l">
              <a:lnSpc>
                <a:spcPts val="2600"/>
              </a:lnSpc>
            </a:pPr>
            <a:r>
              <a:rPr sz="2800" dirty="0" smtClean="0">
                <a:solidFill>
                  <a:schemeClr val="bg1">
                    <a:lumMod val="95000"/>
                  </a:schemeClr>
                </a:solidFill>
              </a:rPr>
              <a:t>To </a:t>
            </a:r>
            <a:r>
              <a:rPr lang="en-US" sz="2800" dirty="0" smtClean="0">
                <a:solidFill>
                  <a:schemeClr val="bg1">
                    <a:lumMod val="95000"/>
                  </a:schemeClr>
                </a:solidFill>
              </a:rPr>
              <a:t>O</a:t>
            </a:r>
            <a:r>
              <a:rPr sz="2800" dirty="0" smtClean="0">
                <a:solidFill>
                  <a:schemeClr val="bg1">
                    <a:lumMod val="95000"/>
                  </a:schemeClr>
                </a:solidFill>
              </a:rPr>
              <a:t>rder </a:t>
            </a:r>
            <a:r>
              <a:rPr lang="en-US" sz="2800" dirty="0" smtClean="0">
                <a:solidFill>
                  <a:schemeClr val="bg1">
                    <a:lumMod val="95000"/>
                  </a:schemeClr>
                </a:solidFill>
              </a:rPr>
              <a:t>M</a:t>
            </a:r>
            <a:r>
              <a:rPr sz="2800" dirty="0" smtClean="0">
                <a:solidFill>
                  <a:schemeClr val="bg1">
                    <a:lumMod val="95000"/>
                  </a:schemeClr>
                </a:solidFill>
              </a:rPr>
              <a:t>ore of </a:t>
            </a:r>
            <a:r>
              <a:rPr lang="en-US" sz="2800" dirty="0" smtClean="0">
                <a:solidFill>
                  <a:schemeClr val="bg1">
                    <a:lumMod val="95000"/>
                  </a:schemeClr>
                </a:solidFill>
              </a:rPr>
              <a:t>T</a:t>
            </a:r>
            <a:r>
              <a:rPr sz="2800" dirty="0" smtClean="0">
                <a:solidFill>
                  <a:schemeClr val="bg1">
                    <a:lumMod val="95000"/>
                  </a:schemeClr>
                </a:solidFill>
              </a:rPr>
              <a:t>hese </a:t>
            </a:r>
            <a:r>
              <a:rPr lang="en-US" sz="2800" dirty="0" smtClean="0">
                <a:solidFill>
                  <a:schemeClr val="bg1">
                    <a:lumMod val="95000"/>
                  </a:schemeClr>
                </a:solidFill>
              </a:rPr>
              <a:t/>
            </a:r>
            <a:br>
              <a:rPr lang="en-US" sz="2800" dirty="0" smtClean="0">
                <a:solidFill>
                  <a:schemeClr val="bg1">
                    <a:lumMod val="95000"/>
                  </a:schemeClr>
                </a:solidFill>
              </a:rPr>
            </a:br>
            <a:r>
              <a:rPr lang="en-US" sz="2800" dirty="0" smtClean="0">
                <a:solidFill>
                  <a:schemeClr val="bg1">
                    <a:lumMod val="95000"/>
                  </a:schemeClr>
                </a:solidFill>
              </a:rPr>
              <a:t>Free C</a:t>
            </a:r>
            <a:r>
              <a:rPr sz="2800" dirty="0" smtClean="0">
                <a:solidFill>
                  <a:schemeClr val="bg1">
                    <a:lumMod val="95000"/>
                  </a:schemeClr>
                </a:solidFill>
              </a:rPr>
              <a:t>ards: </a:t>
            </a:r>
            <a:br>
              <a:rPr sz="2800" dirty="0" smtClean="0">
                <a:solidFill>
                  <a:schemeClr val="bg1">
                    <a:lumMod val="95000"/>
                  </a:schemeClr>
                </a:solidFill>
              </a:rPr>
            </a:br>
            <a:r>
              <a:rPr sz="2800" dirty="0" smtClean="0">
                <a:solidFill>
                  <a:schemeClr val="bg1">
                    <a:lumMod val="95000"/>
                  </a:schemeClr>
                </a:solidFill>
              </a:rPr>
              <a:t/>
            </a:r>
            <a:br>
              <a:rPr sz="2800" dirty="0" smtClean="0">
                <a:solidFill>
                  <a:schemeClr val="bg1">
                    <a:lumMod val="95000"/>
                  </a:schemeClr>
                </a:solidFill>
              </a:rPr>
            </a:br>
            <a:endParaRPr lang="en-US" sz="2600" b="1" dirty="0" smtClean="0">
              <a:solidFill>
                <a:schemeClr val="bg1">
                  <a:lumMod val="95000"/>
                </a:schemeClr>
              </a:solidFill>
            </a:endParaRPr>
          </a:p>
        </p:txBody>
      </p:sp>
      <p:sp>
        <p:nvSpPr>
          <p:cNvPr id="5" name="TextBox 4"/>
          <p:cNvSpPr txBox="1"/>
          <p:nvPr/>
        </p:nvSpPr>
        <p:spPr>
          <a:xfrm>
            <a:off x="1676400" y="1752600"/>
            <a:ext cx="6678688" cy="1200329"/>
          </a:xfrm>
          <a:prstGeom prst="rect">
            <a:avLst/>
          </a:prstGeom>
          <a:noFill/>
        </p:spPr>
        <p:txBody>
          <a:bodyPr wrap="none" rtlCol="0">
            <a:spAutoFit/>
          </a:bodyPr>
          <a:lstStyle/>
          <a:p>
            <a:r>
              <a:rPr lang="en-US" sz="3600" dirty="0" smtClean="0">
                <a:solidFill>
                  <a:schemeClr val="tx1">
                    <a:lumMod val="65000"/>
                    <a:lumOff val="35000"/>
                  </a:schemeClr>
                </a:solidFill>
              </a:rPr>
              <a:t>www.projectconnectva.com or </a:t>
            </a:r>
          </a:p>
          <a:p>
            <a:r>
              <a:rPr lang="en-US" sz="3600" dirty="0" smtClean="0">
                <a:solidFill>
                  <a:schemeClr val="tx1">
                    <a:lumMod val="65000"/>
                    <a:lumOff val="35000"/>
                  </a:schemeClr>
                </a:solidFill>
              </a:rPr>
              <a:t>futureswithoutviolence.org/health</a:t>
            </a:r>
            <a:endParaRPr lang="en-US" sz="3600" dirty="0">
              <a:solidFill>
                <a:schemeClr val="tx1">
                  <a:lumMod val="65000"/>
                  <a:lumOff val="35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381000"/>
            <a:ext cx="2133600" cy="1143000"/>
          </a:xfrm>
        </p:spPr>
        <p:txBody>
          <a:bodyPr>
            <a:noAutofit/>
          </a:bodyPr>
          <a:lstStyle/>
          <a:p>
            <a:pPr algn="l">
              <a:lnSpc>
                <a:spcPts val="2600"/>
              </a:lnSpc>
            </a:pPr>
            <a:r>
              <a:rPr sz="2800" dirty="0" smtClean="0">
                <a:solidFill>
                  <a:schemeClr val="bg1">
                    <a:lumMod val="95000"/>
                  </a:schemeClr>
                </a:solidFill>
              </a:rPr>
              <a:t>Danger Assessment Tool</a:t>
            </a:r>
            <a:endParaRPr lang="en-US" sz="2600" b="1" dirty="0" smtClean="0">
              <a:solidFill>
                <a:schemeClr val="bg1">
                  <a:lumMod val="95000"/>
                </a:schemeClr>
              </a:solidFill>
            </a:endParaRPr>
          </a:p>
        </p:txBody>
      </p:sp>
      <p:sp>
        <p:nvSpPr>
          <p:cNvPr id="5" name="Content Placeholder 2"/>
          <p:cNvSpPr>
            <a:spLocks noGrp="1"/>
          </p:cNvSpPr>
          <p:nvPr>
            <p:ph idx="1"/>
          </p:nvPr>
        </p:nvSpPr>
        <p:spPr>
          <a:xfrm>
            <a:off x="3200400" y="228600"/>
            <a:ext cx="5410200" cy="5486400"/>
          </a:xfrm>
        </p:spPr>
        <p:txBody>
          <a:bodyPr>
            <a:noAutofit/>
          </a:bodyPr>
          <a:lstStyle/>
          <a:p>
            <a:pPr>
              <a:lnSpc>
                <a:spcPts val="2400"/>
              </a:lnSpc>
              <a:buClr>
                <a:schemeClr val="tx1">
                  <a:lumMod val="50000"/>
                  <a:lumOff val="50000"/>
                </a:schemeClr>
              </a:buClr>
              <a:buNone/>
            </a:pPr>
            <a:endParaRPr lang="en-US" sz="2400" dirty="0" smtClean="0">
              <a:solidFill>
                <a:schemeClr val="accent1">
                  <a:lumMod val="50000"/>
                </a:schemeClr>
              </a:solidFill>
              <a:latin typeface="+mj-lt"/>
            </a:endParaRPr>
          </a:p>
          <a:p>
            <a:pPr>
              <a:lnSpc>
                <a:spcPts val="2400"/>
              </a:lnSpc>
              <a:spcAft>
                <a:spcPts val="0"/>
              </a:spcAft>
              <a:buClr>
                <a:schemeClr val="tx1">
                  <a:lumMod val="50000"/>
                  <a:lumOff val="50000"/>
                </a:schemeClr>
              </a:buClr>
            </a:pPr>
            <a:r>
              <a:rPr sz="2400" dirty="0" smtClean="0">
                <a:solidFill>
                  <a:schemeClr val="accent1">
                    <a:lumMod val="50000"/>
                  </a:schemeClr>
                </a:solidFill>
              </a:rPr>
              <a:t>20-question tool designed to assess for risk of severe injury and potentially lethal assault by a current or former partner</a:t>
            </a:r>
          </a:p>
          <a:p>
            <a:pPr>
              <a:lnSpc>
                <a:spcPts val="2400"/>
              </a:lnSpc>
              <a:spcAft>
                <a:spcPts val="0"/>
              </a:spcAft>
              <a:buClr>
                <a:schemeClr val="tx1">
                  <a:lumMod val="50000"/>
                  <a:lumOff val="50000"/>
                </a:schemeClr>
              </a:buClr>
            </a:pPr>
            <a:r>
              <a:rPr sz="2400" dirty="0" smtClean="0">
                <a:solidFill>
                  <a:schemeClr val="accent1">
                    <a:lumMod val="50000"/>
                  </a:schemeClr>
                </a:solidFill>
              </a:rPr>
              <a:t>Used by domestic violence advocates and other service providers</a:t>
            </a:r>
          </a:p>
          <a:p>
            <a:pPr>
              <a:lnSpc>
                <a:spcPts val="2400"/>
              </a:lnSpc>
              <a:spcAft>
                <a:spcPts val="0"/>
              </a:spcAft>
              <a:buClr>
                <a:schemeClr val="tx1">
                  <a:lumMod val="50000"/>
                  <a:lumOff val="50000"/>
                </a:schemeClr>
              </a:buClr>
            </a:pPr>
            <a:r>
              <a:rPr sz="2400" dirty="0" smtClean="0">
                <a:solidFill>
                  <a:schemeClr val="accent1">
                    <a:lumMod val="50000"/>
                  </a:schemeClr>
                </a:solidFill>
              </a:rPr>
              <a:t>On-line training and certification to use tool is available</a:t>
            </a:r>
          </a:p>
          <a:p>
            <a:pPr>
              <a:lnSpc>
                <a:spcPts val="2400"/>
              </a:lnSpc>
              <a:spcAft>
                <a:spcPts val="0"/>
              </a:spcAft>
              <a:buClr>
                <a:schemeClr val="tx1">
                  <a:lumMod val="50000"/>
                  <a:lumOff val="50000"/>
                </a:schemeClr>
              </a:buClr>
            </a:pPr>
            <a:r>
              <a:rPr sz="2400" dirty="0" smtClean="0">
                <a:solidFill>
                  <a:schemeClr val="accent1">
                    <a:lumMod val="50000"/>
                  </a:schemeClr>
                </a:solidFill>
              </a:rPr>
              <a:t>Can aid home visitors in recognizing indicators of high risk situations and facilitate safety planning</a:t>
            </a:r>
          </a:p>
          <a:p>
            <a:pPr marL="0" indent="0">
              <a:lnSpc>
                <a:spcPts val="2400"/>
              </a:lnSpc>
              <a:spcBef>
                <a:spcPts val="1248"/>
              </a:spcBef>
              <a:spcAft>
                <a:spcPts val="0"/>
              </a:spcAft>
              <a:buClr>
                <a:schemeClr val="tx1">
                  <a:lumMod val="50000"/>
                  <a:lumOff val="50000"/>
                </a:schemeClr>
              </a:buClr>
              <a:buNone/>
            </a:pPr>
            <a:r>
              <a:rPr sz="2700" b="1" dirty="0" smtClean="0">
                <a:solidFill>
                  <a:schemeClr val="accent1">
                    <a:lumMod val="50000"/>
                  </a:schemeClr>
                </a:solidFill>
              </a:rPr>
              <a:t>The absence of indicators on this tool does not mean that a woman is not at risk</a:t>
            </a:r>
            <a:r>
              <a:rPr lang="en-US" sz="2700" b="1" dirty="0" smtClean="0">
                <a:solidFill>
                  <a:schemeClr val="accent1">
                    <a:lumMod val="50000"/>
                  </a:schemeClr>
                </a:solidFill>
              </a:rPr>
              <a:t>.</a:t>
            </a:r>
            <a:endParaRPr lang="en-US" sz="2700" dirty="0" smtClean="0">
              <a:solidFill>
                <a:schemeClr val="accent1">
                  <a:lumMod val="50000"/>
                </a:schemeClr>
              </a:solidFill>
            </a:endParaRPr>
          </a:p>
        </p:txBody>
      </p:sp>
      <p:pic>
        <p:nvPicPr>
          <p:cNvPr id="6" name="Picture 5" descr="check-box.png"/>
          <p:cNvPicPr>
            <a:picLocks noChangeAspect="1"/>
          </p:cNvPicPr>
          <p:nvPr/>
        </p:nvPicPr>
        <p:blipFill>
          <a:blip r:embed="rId3" cstate="print"/>
          <a:stretch>
            <a:fillRect/>
          </a:stretch>
        </p:blipFill>
        <p:spPr>
          <a:xfrm>
            <a:off x="0" y="2667000"/>
            <a:ext cx="3505200" cy="3505200"/>
          </a:xfrm>
          <a:prstGeom prst="rect">
            <a:avLst/>
          </a:prstGeom>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304800"/>
            <a:ext cx="2133600" cy="2819400"/>
          </a:xfrm>
        </p:spPr>
        <p:txBody>
          <a:bodyPr>
            <a:noAutofit/>
          </a:bodyPr>
          <a:lstStyle/>
          <a:p>
            <a:pPr algn="l">
              <a:lnSpc>
                <a:spcPts val="2600"/>
              </a:lnSpc>
            </a:pPr>
            <a:r>
              <a:rPr lang="en-US" sz="2800" dirty="0" smtClean="0">
                <a:solidFill>
                  <a:schemeClr val="bg1">
                    <a:lumMod val="95000"/>
                  </a:schemeClr>
                </a:solidFill>
              </a:rPr>
              <a:t>Additional Resources: Helping an Abused Woman </a:t>
            </a:r>
            <a:br>
              <a:rPr lang="en-US" sz="2800" dirty="0" smtClean="0">
                <a:solidFill>
                  <a:schemeClr val="bg1">
                    <a:lumMod val="95000"/>
                  </a:schemeClr>
                </a:solidFill>
              </a:rPr>
            </a:br>
            <a:r>
              <a:rPr lang="en-US" sz="2800" dirty="0" smtClean="0">
                <a:solidFill>
                  <a:schemeClr val="bg1"/>
                </a:solidFill>
              </a:rPr>
              <a:t>101 Things </a:t>
            </a:r>
            <a:br>
              <a:rPr lang="en-US" sz="2800" dirty="0" smtClean="0">
                <a:solidFill>
                  <a:schemeClr val="bg1"/>
                </a:solidFill>
              </a:rPr>
            </a:br>
            <a:r>
              <a:rPr lang="en-US" sz="2800" dirty="0" smtClean="0">
                <a:solidFill>
                  <a:schemeClr val="bg1"/>
                </a:solidFill>
              </a:rPr>
              <a:t>to Know, </a:t>
            </a:r>
            <a:br>
              <a:rPr lang="en-US" sz="2800" dirty="0" smtClean="0">
                <a:solidFill>
                  <a:schemeClr val="bg1"/>
                </a:solidFill>
              </a:rPr>
            </a:br>
            <a:r>
              <a:rPr lang="en-US" sz="2800" dirty="0" smtClean="0">
                <a:solidFill>
                  <a:schemeClr val="bg1"/>
                </a:solidFill>
              </a:rPr>
              <a:t>Say and Do</a:t>
            </a:r>
            <a:endParaRPr lang="en-US" sz="2600" b="1" dirty="0" smtClean="0">
              <a:solidFill>
                <a:schemeClr val="bg1"/>
              </a:solidFill>
            </a:endParaRPr>
          </a:p>
        </p:txBody>
      </p:sp>
      <p:sp>
        <p:nvSpPr>
          <p:cNvPr id="5" name="Content Placeholder 2"/>
          <p:cNvSpPr>
            <a:spLocks noGrp="1"/>
          </p:cNvSpPr>
          <p:nvPr>
            <p:ph idx="1"/>
          </p:nvPr>
        </p:nvSpPr>
        <p:spPr>
          <a:xfrm>
            <a:off x="3200400" y="304800"/>
            <a:ext cx="5410200" cy="4449763"/>
          </a:xfrm>
        </p:spPr>
        <p:txBody>
          <a:bodyPr>
            <a:noAutofit/>
          </a:bodyPr>
          <a:lstStyle/>
          <a:p>
            <a:pPr>
              <a:lnSpc>
                <a:spcPts val="2400"/>
              </a:lnSpc>
            </a:pPr>
            <a:endParaRPr lang="en-US" sz="2400" dirty="0" smtClean="0">
              <a:solidFill>
                <a:schemeClr val="accent1">
                  <a:lumMod val="50000"/>
                </a:schemeClr>
              </a:solidFill>
              <a:latin typeface="+mj-lt"/>
            </a:endParaRPr>
          </a:p>
          <a:p>
            <a:pPr marL="0" indent="0">
              <a:lnSpc>
                <a:spcPct val="110000"/>
              </a:lnSpc>
              <a:buClr>
                <a:schemeClr val="tx1">
                  <a:lumMod val="50000"/>
                  <a:lumOff val="50000"/>
                </a:schemeClr>
              </a:buClr>
              <a:buNone/>
            </a:pPr>
            <a:r>
              <a:rPr lang="en-US" sz="2400" dirty="0" smtClean="0">
                <a:solidFill>
                  <a:schemeClr val="accent1">
                    <a:lumMod val="50000"/>
                  </a:schemeClr>
                </a:solidFill>
              </a:rPr>
              <a:t>Includes information on the dynamics of abuse, 10 points about coping with abuse, 10 promises not to make women, and handouts for clients.</a:t>
            </a:r>
          </a:p>
          <a:p>
            <a:pPr marL="0" indent="0">
              <a:lnSpc>
                <a:spcPct val="110000"/>
              </a:lnSpc>
              <a:buClr>
                <a:schemeClr val="tx1">
                  <a:lumMod val="50000"/>
                  <a:lumOff val="50000"/>
                </a:schemeClr>
              </a:buClr>
              <a:buNone/>
            </a:pPr>
            <a:endParaRPr lang="en-US" sz="2400" dirty="0" smtClean="0">
              <a:solidFill>
                <a:schemeClr val="accent1">
                  <a:lumMod val="50000"/>
                </a:schemeClr>
              </a:solidFill>
            </a:endParaRPr>
          </a:p>
          <a:p>
            <a:pPr marL="0" indent="0" algn="ctr">
              <a:lnSpc>
                <a:spcPct val="110000"/>
              </a:lnSpc>
              <a:buClr>
                <a:schemeClr val="tx1">
                  <a:lumMod val="50000"/>
                  <a:lumOff val="50000"/>
                </a:schemeClr>
              </a:buClr>
              <a:buNone/>
            </a:pPr>
            <a:r>
              <a:rPr lang="en-US" sz="2400" dirty="0" smtClean="0">
                <a:solidFill>
                  <a:schemeClr val="accent1">
                    <a:lumMod val="50000"/>
                  </a:schemeClr>
                </a:solidFill>
              </a:rPr>
              <a:t>Cost is $30 plus shipping; order online </a:t>
            </a:r>
            <a:r>
              <a:rPr lang="en-US" dirty="0" err="1" smtClean="0">
                <a:solidFill>
                  <a:schemeClr val="tx1">
                    <a:lumMod val="65000"/>
                    <a:lumOff val="35000"/>
                  </a:schemeClr>
                </a:solidFill>
              </a:rPr>
              <a:t>www.lfcc.on.ca</a:t>
            </a:r>
            <a:endParaRPr lang="en-US" dirty="0">
              <a:solidFill>
                <a:schemeClr val="tx1">
                  <a:lumMod val="65000"/>
                  <a:lumOff val="35000"/>
                </a:schemeClr>
              </a:solidFill>
            </a:endParaRPr>
          </a:p>
        </p:txBody>
      </p:sp>
      <p:sp>
        <p:nvSpPr>
          <p:cNvPr id="6" name="TextBox 5"/>
          <p:cNvSpPr txBox="1"/>
          <p:nvPr/>
        </p:nvSpPr>
        <p:spPr>
          <a:xfrm>
            <a:off x="955160" y="5813333"/>
            <a:ext cx="2626240" cy="338554"/>
          </a:xfrm>
          <a:prstGeom prst="rect">
            <a:avLst/>
          </a:prstGeom>
          <a:noFill/>
        </p:spPr>
        <p:txBody>
          <a:bodyPr wrap="none" rtlCol="0">
            <a:spAutoFit/>
          </a:bodyPr>
          <a:lstStyle/>
          <a:p>
            <a:r>
              <a:rPr lang="en-US" sz="1600" dirty="0" smtClean="0">
                <a:solidFill>
                  <a:schemeClr val="tx1">
                    <a:lumMod val="50000"/>
                    <a:lumOff val="50000"/>
                  </a:schemeClr>
                </a:solidFill>
              </a:rPr>
              <a:t>(Baker &amp; Cunningham, 2008)</a:t>
            </a:r>
            <a:endParaRPr lang="en-US" sz="1600" dirty="0">
              <a:solidFill>
                <a:schemeClr val="tx1">
                  <a:lumMod val="50000"/>
                  <a:lumOff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304800"/>
            <a:ext cx="2438400" cy="2438400"/>
          </a:xfrm>
        </p:spPr>
        <p:txBody>
          <a:bodyPr>
            <a:noAutofit/>
          </a:bodyPr>
          <a:lstStyle/>
          <a:p>
            <a:pPr algn="l">
              <a:lnSpc>
                <a:spcPts val="2800"/>
              </a:lnSpc>
            </a:pPr>
            <a:r>
              <a:rPr lang="en-US" sz="2800" dirty="0" smtClean="0">
                <a:solidFill>
                  <a:schemeClr val="bg1"/>
                </a:solidFill>
              </a:rPr>
              <a:t>Getting Started: </a:t>
            </a:r>
            <a:br>
              <a:rPr lang="en-US" sz="2800" dirty="0" smtClean="0">
                <a:solidFill>
                  <a:schemeClr val="bg1"/>
                </a:solidFill>
              </a:rPr>
            </a:br>
            <a:r>
              <a:rPr lang="en-US" sz="2800" dirty="0" smtClean="0">
                <a:solidFill>
                  <a:schemeClr val="bg1"/>
                </a:solidFill>
              </a:rPr>
              <a:t>Small </a:t>
            </a:r>
            <a:br>
              <a:rPr lang="en-US" sz="2800" dirty="0" smtClean="0">
                <a:solidFill>
                  <a:schemeClr val="bg1"/>
                </a:solidFill>
              </a:rPr>
            </a:br>
            <a:r>
              <a:rPr lang="en-US" sz="2800" dirty="0" smtClean="0">
                <a:solidFill>
                  <a:schemeClr val="bg1"/>
                </a:solidFill>
              </a:rPr>
              <a:t>Group Discussion</a:t>
            </a:r>
            <a:endParaRPr lang="en-US" sz="2800" dirty="0">
              <a:solidFill>
                <a:schemeClr val="bg1"/>
              </a:solidFill>
            </a:endParaRPr>
          </a:p>
        </p:txBody>
      </p:sp>
      <p:sp>
        <p:nvSpPr>
          <p:cNvPr id="5" name="Content Placeholder 2"/>
          <p:cNvSpPr>
            <a:spLocks noGrp="1"/>
          </p:cNvSpPr>
          <p:nvPr>
            <p:ph idx="1"/>
          </p:nvPr>
        </p:nvSpPr>
        <p:spPr>
          <a:xfrm>
            <a:off x="3200400" y="1219200"/>
            <a:ext cx="5257800" cy="4449763"/>
          </a:xfrm>
        </p:spPr>
        <p:txBody>
          <a:bodyPr>
            <a:normAutofit/>
          </a:bodyPr>
          <a:lstStyle/>
          <a:p>
            <a:pPr marL="457200" indent="-3175" eaLnBrk="0" hangingPunct="0">
              <a:lnSpc>
                <a:spcPts val="3600"/>
              </a:lnSpc>
              <a:buClr>
                <a:schemeClr val="tx1">
                  <a:lumMod val="50000"/>
                  <a:lumOff val="50000"/>
                </a:schemeClr>
              </a:buClr>
              <a:buNone/>
            </a:pPr>
            <a:r>
              <a:rPr lang="en-US" sz="3600" dirty="0" smtClean="0">
                <a:solidFill>
                  <a:schemeClr val="accent1">
                    <a:lumMod val="50000"/>
                  </a:schemeClr>
                </a:solidFill>
                <a:ea typeface="ＭＳ Ｐゴシック" pitchFamily="34" charset="-128"/>
              </a:rPr>
              <a:t>Why is it important for home visitors to know about domestic                        violence?</a:t>
            </a:r>
          </a:p>
          <a:p>
            <a:pPr marL="0" indent="0"/>
            <a:endParaRPr lang="en-US" sz="2400" dirty="0" smtClean="0">
              <a:solidFill>
                <a:schemeClr val="accent1">
                  <a:lumMod val="50000"/>
                </a:schemeClr>
              </a:solidFill>
            </a:endParaRPr>
          </a:p>
        </p:txBody>
      </p:sp>
      <p:pic>
        <p:nvPicPr>
          <p:cNvPr id="6" name="Picture 5" descr="group-discussion.jpg"/>
          <p:cNvPicPr>
            <a:picLocks noChangeAspect="1"/>
          </p:cNvPicPr>
          <p:nvPr/>
        </p:nvPicPr>
        <p:blipFill>
          <a:blip r:embed="rId3" cstate="print"/>
          <a:stretch>
            <a:fillRect/>
          </a:stretch>
        </p:blipFill>
        <p:spPr>
          <a:xfrm>
            <a:off x="457200" y="2209800"/>
            <a:ext cx="2743200" cy="410995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50background.jpg"/>
          <p:cNvPicPr>
            <a:picLocks noChangeAspect="1"/>
          </p:cNvPicPr>
          <p:nvPr/>
        </p:nvPicPr>
        <p:blipFill>
          <a:blip r:embed="rId3" cstate="print"/>
          <a:stretch>
            <a:fillRect/>
          </a:stretch>
        </p:blipFill>
        <p:spPr>
          <a:xfrm>
            <a:off x="-50150" y="0"/>
            <a:ext cx="9194150" cy="6858000"/>
          </a:xfrm>
          <a:prstGeom prst="rect">
            <a:avLst/>
          </a:prstGeom>
        </p:spPr>
      </p:pic>
      <p:sp>
        <p:nvSpPr>
          <p:cNvPr id="6" name="Rectangle 5"/>
          <p:cNvSpPr/>
          <p:nvPr/>
        </p:nvSpPr>
        <p:spPr>
          <a:xfrm>
            <a:off x="5791200" y="304800"/>
            <a:ext cx="3124200" cy="3970318"/>
          </a:xfrm>
          <a:prstGeom prst="rect">
            <a:avLst/>
          </a:prstGeom>
        </p:spPr>
        <p:txBody>
          <a:bodyPr wrap="square">
            <a:spAutoFit/>
          </a:bodyPr>
          <a:lstStyle/>
          <a:p>
            <a:r>
              <a:rPr sz="3600" dirty="0" smtClean="0">
                <a:solidFill>
                  <a:schemeClr val="bg1"/>
                </a:solidFill>
                <a:effectLst>
                  <a:outerShdw blurRad="50800" dist="38100" dir="2700000" algn="tl" rotWithShape="0">
                    <a:srgbClr val="000000">
                      <a:alpha val="43000"/>
                    </a:srgbClr>
                  </a:outerShdw>
                </a:effectLst>
              </a:rPr>
              <a:t>Impact of Domestic Violence </a:t>
            </a:r>
            <a:endParaRPr lang="en-US" sz="3600" dirty="0" smtClean="0">
              <a:solidFill>
                <a:schemeClr val="bg1"/>
              </a:solidFill>
              <a:effectLst>
                <a:outerShdw blurRad="50800" dist="38100" dir="2700000" algn="tl" rotWithShape="0">
                  <a:srgbClr val="000000">
                    <a:alpha val="43000"/>
                  </a:srgbClr>
                </a:outerShdw>
              </a:effectLst>
            </a:endParaRPr>
          </a:p>
          <a:p>
            <a:r>
              <a:rPr sz="3600" dirty="0" smtClean="0">
                <a:solidFill>
                  <a:srgbClr val="FF8000"/>
                </a:solidFill>
                <a:effectLst>
                  <a:outerShdw blurRad="50800" dist="38100" dir="2700000" algn="tl" rotWithShape="0">
                    <a:srgbClr val="000000">
                      <a:alpha val="43000"/>
                    </a:srgbClr>
                  </a:outerShdw>
                </a:effectLst>
              </a:rPr>
              <a:t>on Perinatal Health </a:t>
            </a:r>
            <a:endParaRPr lang="en-US" sz="3600" dirty="0" smtClean="0">
              <a:solidFill>
                <a:srgbClr val="FF8000"/>
              </a:solidFill>
              <a:effectLst>
                <a:outerShdw blurRad="50800" dist="38100" dir="2700000" algn="tl" rotWithShape="0">
                  <a:srgbClr val="000000">
                    <a:alpha val="43000"/>
                  </a:srgbClr>
                </a:outerShdw>
              </a:effectLst>
            </a:endParaRPr>
          </a:p>
          <a:p>
            <a:r>
              <a:rPr sz="3600" dirty="0" smtClean="0">
                <a:solidFill>
                  <a:srgbClr val="FF8000"/>
                </a:solidFill>
                <a:effectLst>
                  <a:outerShdw blurRad="50800" dist="38100" dir="2700000" algn="tl" rotWithShape="0">
                    <a:srgbClr val="000000">
                      <a:alpha val="43000"/>
                    </a:srgbClr>
                  </a:outerShdw>
                </a:effectLst>
              </a:rPr>
              <a:t>Outcomes</a:t>
            </a:r>
            <a:r>
              <a:rPr lang="en-US" sz="3600" dirty="0" smtClean="0">
                <a:solidFill>
                  <a:srgbClr val="FF8000"/>
                </a:solidFill>
                <a:effectLst>
                  <a:outerShdw blurRad="50800" dist="38100" dir="2700000" algn="tl" rotWithShape="0">
                    <a:srgbClr val="000000">
                      <a:alpha val="43000"/>
                    </a:srgbClr>
                  </a:outerShdw>
                </a:effectLst>
              </a:rPr>
              <a:t/>
            </a:r>
            <a:br>
              <a:rPr lang="en-US" sz="3600" dirty="0" smtClean="0">
                <a:solidFill>
                  <a:srgbClr val="FF8000"/>
                </a:solidFill>
                <a:effectLst>
                  <a:outerShdw blurRad="50800" dist="38100" dir="2700000" algn="tl" rotWithShape="0">
                    <a:srgbClr val="000000">
                      <a:alpha val="43000"/>
                    </a:srgbClr>
                  </a:outerShdw>
                </a:effectLst>
              </a:rPr>
            </a:br>
            <a:endParaRPr lang="en-US" sz="3600" dirty="0">
              <a:solidFill>
                <a:srgbClr val="FF8000"/>
              </a:solidFill>
              <a:effectLst>
                <a:outerShdw blurRad="50800" dist="38100" dir="2700000" algn="tl" rotWithShape="0">
                  <a:srgbClr val="000000">
                    <a:alpha val="43000"/>
                  </a:srgbClr>
                </a:outerShdw>
              </a:effectLst>
            </a:endParaRPr>
          </a:p>
        </p:txBody>
      </p:sp>
      <p:sp>
        <p:nvSpPr>
          <p:cNvPr id="7" name="Title 1"/>
          <p:cNvSpPr txBox="1">
            <a:spLocks/>
          </p:cNvSpPr>
          <p:nvPr/>
        </p:nvSpPr>
        <p:spPr>
          <a:xfrm>
            <a:off x="762000" y="6203172"/>
            <a:ext cx="5943600" cy="571500"/>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Arial Black"/>
              <a:ea typeface="+mj-ea"/>
              <a:cs typeface="+mj-cs"/>
            </a:endParaRPr>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81000"/>
            <a:ext cx="2133600" cy="1143000"/>
          </a:xfrm>
        </p:spPr>
        <p:txBody>
          <a:bodyPr>
            <a:noAutofit/>
          </a:bodyPr>
          <a:lstStyle/>
          <a:p>
            <a:pPr algn="l">
              <a:lnSpc>
                <a:spcPts val="2600"/>
              </a:lnSpc>
            </a:pPr>
            <a:r>
              <a:rPr lang="en-US" sz="2800" dirty="0" smtClean="0">
                <a:solidFill>
                  <a:schemeClr val="bg1">
                    <a:lumMod val="95000"/>
                  </a:schemeClr>
                </a:solidFill>
              </a:rPr>
              <a:t>Learning</a:t>
            </a:r>
            <a:br>
              <a:rPr lang="en-US" sz="2800" dirty="0" smtClean="0">
                <a:solidFill>
                  <a:schemeClr val="bg1">
                    <a:lumMod val="95000"/>
                  </a:schemeClr>
                </a:solidFill>
              </a:rPr>
            </a:br>
            <a:r>
              <a:rPr lang="en-US" sz="2800" dirty="0" smtClean="0">
                <a:solidFill>
                  <a:schemeClr val="bg1">
                    <a:lumMod val="95000"/>
                  </a:schemeClr>
                </a:solidFill>
              </a:rPr>
              <a:t>Objectives</a:t>
            </a:r>
            <a:endParaRPr lang="en-US" sz="2600" b="1" dirty="0" smtClean="0">
              <a:solidFill>
                <a:schemeClr val="bg1">
                  <a:lumMod val="95000"/>
                </a:schemeClr>
              </a:solidFill>
            </a:endParaRPr>
          </a:p>
        </p:txBody>
      </p:sp>
      <p:pic>
        <p:nvPicPr>
          <p:cNvPr id="6" name="Picture 5" descr="pencil.png"/>
          <p:cNvPicPr>
            <a:picLocks noChangeAspect="1"/>
          </p:cNvPicPr>
          <p:nvPr/>
        </p:nvPicPr>
        <p:blipFill>
          <a:blip r:embed="rId3" cstate="print"/>
          <a:stretch>
            <a:fillRect/>
          </a:stretch>
        </p:blipFill>
        <p:spPr>
          <a:xfrm>
            <a:off x="-1143000" y="2362200"/>
            <a:ext cx="5056405" cy="4038600"/>
          </a:xfrm>
          <a:prstGeom prst="rect">
            <a:avLst/>
          </a:prstGeom>
        </p:spPr>
      </p:pic>
      <p:sp>
        <p:nvSpPr>
          <p:cNvPr id="8" name="Content Placeholder 2"/>
          <p:cNvSpPr txBox="1">
            <a:spLocks/>
          </p:cNvSpPr>
          <p:nvPr/>
        </p:nvSpPr>
        <p:spPr>
          <a:xfrm>
            <a:off x="3200400" y="503237"/>
            <a:ext cx="5410200" cy="4449763"/>
          </a:xfrm>
          <a:prstGeom prst="rect">
            <a:avLst/>
          </a:prstGeom>
        </p:spPr>
        <p:txBody>
          <a:bodyPr>
            <a:noAutofit/>
          </a:bodyPr>
          <a:lstStyle/>
          <a:p>
            <a:pPr marL="455613" marR="0" lvl="0" indent="-455613" algn="l" defTabSz="457200" rtl="0" eaLnBrk="1" fontAlgn="auto" latinLnBrk="0" hangingPunct="1">
              <a:lnSpc>
                <a:spcPts val="24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lumMod val="50000"/>
                    <a:lumOff val="50000"/>
                  </a:schemeClr>
                </a:solidFill>
                <a:effectLst/>
                <a:uLnTx/>
                <a:uFillTx/>
                <a:latin typeface="Arial Black"/>
                <a:ea typeface="+mn-ea"/>
                <a:cs typeface="Arial Black"/>
              </a:rPr>
              <a:t>1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List three effects of domestic violence  on women’s risk behaviors during pregnancy.</a:t>
            </a:r>
          </a:p>
          <a:p>
            <a:pPr marL="455613" marR="0" lvl="0" indent="-455613" algn="l" defTabSz="457200" rtl="0" eaLnBrk="1" fontAlgn="auto" latinLnBrk="0" hangingPunct="1">
              <a:lnSpc>
                <a:spcPts val="24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455613" marR="0" lvl="0" indent="-455613" algn="l" defTabSz="457200" rtl="0" eaLnBrk="1" fontAlgn="auto" latinLnBrk="0" hangingPunct="1">
              <a:lnSpc>
                <a:spcPts val="24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lumMod val="50000"/>
                    <a:lumOff val="50000"/>
                  </a:schemeClr>
                </a:solidFill>
                <a:effectLst/>
                <a:uLnTx/>
                <a:uFillTx/>
                <a:latin typeface="Arial Black"/>
                <a:ea typeface="+mn-ea"/>
                <a:cs typeface="Arial Black"/>
              </a:rPr>
              <a:t>2</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 	List two effects of domestic violence    on birth outcomes.</a:t>
            </a:r>
          </a:p>
          <a:p>
            <a:pPr marL="455613" marR="0" lvl="0" indent="-455613" algn="l" defTabSz="457200" rtl="0" eaLnBrk="1" fontAlgn="auto" latinLnBrk="0" hangingPunct="1">
              <a:lnSpc>
                <a:spcPts val="24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455613" marR="0" lvl="0" indent="-455613" algn="l" defTabSz="457200" rtl="0" eaLnBrk="1" fontAlgn="auto" latinLnBrk="0" hangingPunct="1">
              <a:lnSpc>
                <a:spcPts val="24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lumMod val="50000"/>
                    <a:lumOff val="50000"/>
                  </a:schemeClr>
                </a:solidFill>
                <a:effectLst/>
                <a:uLnTx/>
                <a:uFillTx/>
                <a:latin typeface="Arial Black"/>
                <a:ea typeface="+mn-ea"/>
                <a:cs typeface="Arial Black"/>
              </a:rPr>
              <a:t>3</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 	Describe the connection between </a:t>
            </a:r>
            <a:r>
              <a:rPr kumimoji="0" lang="en-US" sz="2400" b="0" i="0" u="none" strike="noStrike" kern="1200" cap="none" spc="0" normalizeH="0" noProof="0" dirty="0" smtClean="0">
                <a:ln>
                  <a:noFill/>
                </a:ln>
                <a:solidFill>
                  <a:schemeClr val="accent1">
                    <a:lumMod val="50000"/>
                  </a:schemeClr>
                </a:solidFill>
                <a:effectLst/>
                <a:uLnTx/>
                <a:uFillTx/>
                <a:latin typeface="+mn-lt"/>
                <a:ea typeface="+mn-ea"/>
                <a:cs typeface="+mn-cs"/>
              </a:rPr>
              <a:t>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domestic violence and breastfeeding.</a:t>
            </a:r>
          </a:p>
          <a:p>
            <a:pPr marL="455613" marR="0" lvl="0" indent="-455613" algn="l" defTabSz="457200" rtl="0" eaLnBrk="1" fontAlgn="auto" latinLnBrk="0" hangingPunct="1">
              <a:lnSpc>
                <a:spcPts val="2400"/>
              </a:lnSpc>
              <a:spcBef>
                <a:spcPct val="20000"/>
              </a:spcBef>
              <a:spcAft>
                <a:spcPts val="0"/>
              </a:spcAft>
              <a:buClrTx/>
              <a:buSzTx/>
              <a:buFont typeface="Arial"/>
              <a:buNone/>
              <a:tabLst/>
              <a:defRPr/>
            </a:pPr>
            <a:endPar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455613" marR="0" lvl="0" indent="-455613" algn="l" defTabSz="457200" rtl="0" eaLnBrk="1" fontAlgn="auto" latinLnBrk="0" hangingPunct="1">
              <a:lnSpc>
                <a:spcPts val="24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lumMod val="50000"/>
                    <a:lumOff val="50000"/>
                  </a:schemeClr>
                </a:solidFill>
                <a:effectLst/>
                <a:uLnTx/>
                <a:uFillTx/>
                <a:latin typeface="Arial Black"/>
                <a:ea typeface="+mn-ea"/>
                <a:cs typeface="Arial Black"/>
              </a:rPr>
              <a:t>4</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  	Explain why women experiencing domestic violence are more likely to   experience postpartum depression.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533400"/>
            <a:ext cx="2133600" cy="1143000"/>
          </a:xfrm>
        </p:spPr>
        <p:txBody>
          <a:bodyPr>
            <a:noAutofit/>
          </a:bodyPr>
          <a:lstStyle/>
          <a:p>
            <a:pPr lvl="1">
              <a:lnSpc>
                <a:spcPts val="2800"/>
              </a:lnSpc>
            </a:pPr>
            <a:r>
              <a:rPr sz="2800" dirty="0" smtClean="0">
                <a:solidFill>
                  <a:schemeClr val="bg1"/>
                </a:solidFill>
                <a:latin typeface="+mj-lt"/>
                <a:cs typeface="Times New Roman" pitchFamily="18" charset="0"/>
              </a:rPr>
              <a:t>Large Group Discussion</a:t>
            </a:r>
          </a:p>
        </p:txBody>
      </p:sp>
      <p:sp>
        <p:nvSpPr>
          <p:cNvPr id="5" name="Content Placeholder 2"/>
          <p:cNvSpPr>
            <a:spLocks noGrp="1"/>
          </p:cNvSpPr>
          <p:nvPr>
            <p:ph idx="1"/>
          </p:nvPr>
        </p:nvSpPr>
        <p:spPr>
          <a:xfrm>
            <a:off x="2819400" y="609600"/>
            <a:ext cx="5638800" cy="4449763"/>
          </a:xfrm>
        </p:spPr>
        <p:txBody>
          <a:bodyPr>
            <a:noAutofit/>
          </a:bodyPr>
          <a:lstStyle/>
          <a:p>
            <a:pPr lvl="1">
              <a:lnSpc>
                <a:spcPts val="3600"/>
              </a:lnSpc>
              <a:buNone/>
            </a:pPr>
            <a:r>
              <a:rPr lang="en-US" sz="3600" dirty="0" smtClean="0">
                <a:solidFill>
                  <a:srgbClr val="FF842B"/>
                </a:solidFill>
                <a:latin typeface="Arial Black"/>
                <a:cs typeface="Arial Black"/>
              </a:rPr>
              <a:t>How </a:t>
            </a:r>
            <a:r>
              <a:rPr lang="en-US" sz="3600" dirty="0" smtClean="0">
                <a:solidFill>
                  <a:schemeClr val="accent1">
                    <a:lumMod val="50000"/>
                  </a:schemeClr>
                </a:solidFill>
                <a:cs typeface="Arial Black"/>
              </a:rPr>
              <a:t>does domestic violence</a:t>
            </a:r>
            <a:r>
              <a:rPr lang="en-US" sz="3600" dirty="0" smtClean="0">
                <a:solidFill>
                  <a:srgbClr val="FF842B"/>
                </a:solidFill>
                <a:cs typeface="Arial Black"/>
              </a:rPr>
              <a:t> </a:t>
            </a:r>
            <a:r>
              <a:rPr sz="3600" dirty="0" smtClean="0">
                <a:solidFill>
                  <a:schemeClr val="accent1">
                    <a:lumMod val="50000"/>
                  </a:schemeClr>
                </a:solidFill>
                <a:latin typeface="+mj-lt"/>
                <a:cs typeface="Times New Roman" pitchFamily="18" charset="0"/>
              </a:rPr>
              <a:t>impact women's perinatal health and their birth outcomes? </a:t>
            </a:r>
            <a:endParaRPr lang="en-US" sz="3600" dirty="0">
              <a:solidFill>
                <a:schemeClr val="accent1">
                  <a:lumMod val="50000"/>
                </a:schemeClr>
              </a:solidFill>
              <a:latin typeface="+mj-lt"/>
              <a:cs typeface="Times New Roman" pitchFamily="18" charset="0"/>
            </a:endParaRPr>
          </a:p>
        </p:txBody>
      </p:sp>
      <p:pic>
        <p:nvPicPr>
          <p:cNvPr id="7" name="Picture 6" descr="repl3.jpg"/>
          <p:cNvPicPr>
            <a:picLocks noChangeAspect="1"/>
          </p:cNvPicPr>
          <p:nvPr/>
        </p:nvPicPr>
        <p:blipFill>
          <a:blip r:embed="rId3" cstate="print"/>
          <a:stretch>
            <a:fillRect/>
          </a:stretch>
        </p:blipFill>
        <p:spPr>
          <a:xfrm>
            <a:off x="380999" y="2894838"/>
            <a:ext cx="5027829" cy="335356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895600" y="685800"/>
            <a:ext cx="5410200" cy="4449763"/>
          </a:xfrm>
          <a:prstGeom prst="rect">
            <a:avLst/>
          </a:prstGeom>
        </p:spPr>
        <p:txBody>
          <a:bodyPr>
            <a:noAutofit/>
          </a:bodyPr>
          <a:lstStyle/>
          <a:p>
            <a:pPr marL="742950" marR="0" lvl="1" indent="-285750" algn="l" defTabSz="457200" rtl="0" eaLnBrk="1" fontAlgn="auto" latinLnBrk="0" hangingPunct="1">
              <a:lnSpc>
                <a:spcPts val="3600"/>
              </a:lnSpc>
              <a:spcBef>
                <a:spcPct val="20000"/>
              </a:spcBef>
              <a:spcAft>
                <a:spcPts val="0"/>
              </a:spcAft>
              <a:buClrTx/>
              <a:buSzTx/>
              <a:buFont typeface="Arial"/>
              <a:buNone/>
              <a:tabLst/>
              <a:defRPr/>
            </a:pPr>
            <a:r>
              <a:rPr kumimoji="0" lang="en-US" sz="3600" b="0" i="0" u="none" strike="noStrike" kern="1200" cap="none" spc="0" normalizeH="0" baseline="0" noProof="0" dirty="0" smtClean="0">
                <a:ln>
                  <a:noFill/>
                </a:ln>
                <a:solidFill>
                  <a:srgbClr val="FF842B"/>
                </a:solidFill>
                <a:effectLst/>
                <a:uLnTx/>
                <a:uFillTx/>
                <a:latin typeface="Arial Black"/>
                <a:ea typeface="+mn-ea"/>
                <a:cs typeface="Arial Black"/>
              </a:rPr>
              <a:t>Homicide</a:t>
            </a:r>
            <a:r>
              <a:rPr kumimoji="0" lang="en-US" sz="36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 is the second leading cause of </a:t>
            </a:r>
            <a:br>
              <a:rPr kumimoji="0" lang="en-US" sz="36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br>
            <a:r>
              <a:rPr kumimoji="0" lang="en-US" sz="36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injury-related deaths among pregnant women. </a:t>
            </a:r>
          </a:p>
          <a:p>
            <a:pPr marL="742950" marR="0" lvl="1" indent="-285750" algn="l" defTabSz="457200" rtl="0" eaLnBrk="1" fontAlgn="auto" latinLnBrk="0" hangingPunct="1">
              <a:lnSpc>
                <a:spcPts val="3600"/>
              </a:lnSpc>
              <a:spcBef>
                <a:spcPct val="20000"/>
              </a:spcBef>
              <a:spcAft>
                <a:spcPts val="0"/>
              </a:spcAft>
              <a:buClrTx/>
              <a:buSzTx/>
              <a:buFont typeface="Arial"/>
              <a:buNone/>
              <a:tabLst/>
              <a:defRPr/>
            </a:pPr>
            <a:endParaRPr kumimoji="0" lang="en-US" sz="3600" b="0" i="0" u="none" strike="noStrike" kern="1200" cap="none" spc="0" normalizeH="0" baseline="0" noProof="0" dirty="0">
              <a:ln>
                <a:noFill/>
              </a:ln>
              <a:solidFill>
                <a:schemeClr val="tx1">
                  <a:lumMod val="50000"/>
                  <a:lumOff val="50000"/>
                </a:schemeClr>
              </a:solidFill>
              <a:effectLst/>
              <a:uLnTx/>
              <a:uFillTx/>
              <a:latin typeface="+mj-lt"/>
              <a:ea typeface="+mn-ea"/>
              <a:cs typeface="Times New Roman" pitchFamily="18" charset="0"/>
            </a:endParaRPr>
          </a:p>
        </p:txBody>
      </p:sp>
      <p:pic>
        <p:nvPicPr>
          <p:cNvPr id="5" name="Picture 2" descr="90603993, Hill Street Studios/Matthew Palmer /Blend Images"/>
          <p:cNvPicPr>
            <a:picLocks noChangeAspect="1" noChangeArrowheads="1"/>
          </p:cNvPicPr>
          <p:nvPr/>
        </p:nvPicPr>
        <p:blipFill>
          <a:blip r:embed="rId3" cstate="screen"/>
          <a:srcRect/>
          <a:stretch>
            <a:fillRect/>
          </a:stretch>
        </p:blipFill>
        <p:spPr bwMode="auto">
          <a:xfrm>
            <a:off x="0" y="3505200"/>
            <a:ext cx="6701918" cy="1828800"/>
          </a:xfrm>
          <a:prstGeom prst="rect">
            <a:avLst/>
          </a:prstGeom>
          <a:noFill/>
          <a:effectLst>
            <a:outerShdw blurRad="76200" dir="18900000" sy="23000" kx="-1200000" algn="bl">
              <a:srgbClr val="000000">
                <a:alpha val="15000"/>
              </a:srgbClr>
            </a:outerShdw>
          </a:effectLst>
        </p:spPr>
      </p:pic>
      <p:sp>
        <p:nvSpPr>
          <p:cNvPr id="6" name="Text Box 4"/>
          <p:cNvSpPr txBox="1">
            <a:spLocks noChangeArrowheads="1"/>
          </p:cNvSpPr>
          <p:nvPr/>
        </p:nvSpPr>
        <p:spPr bwMode="auto">
          <a:xfrm>
            <a:off x="1447800" y="5867400"/>
            <a:ext cx="1750399" cy="338554"/>
          </a:xfrm>
          <a:prstGeom prst="rect">
            <a:avLst/>
          </a:prstGeom>
          <a:noFill/>
          <a:ln w="9525">
            <a:noFill/>
            <a:miter lim="800000"/>
            <a:headEnd/>
            <a:tailEnd/>
          </a:ln>
        </p:spPr>
        <p:txBody>
          <a:bodyPr wrap="none">
            <a:spAutoFit/>
          </a:bodyPr>
          <a:lstStyle/>
          <a:p>
            <a:r>
              <a:rPr lang="en-US" sz="1600" dirty="0" smtClean="0">
                <a:solidFill>
                  <a:schemeClr val="bg1">
                    <a:lumMod val="50000"/>
                  </a:schemeClr>
                </a:solidFill>
                <a:latin typeface="+mj-lt"/>
              </a:rPr>
              <a:t>(Chang </a:t>
            </a:r>
            <a:r>
              <a:rPr lang="en-US" sz="1600" dirty="0">
                <a:solidFill>
                  <a:schemeClr val="bg1">
                    <a:lumMod val="50000"/>
                  </a:schemeClr>
                </a:solidFill>
                <a:latin typeface="+mj-lt"/>
              </a:rPr>
              <a:t>et al, </a:t>
            </a:r>
            <a:r>
              <a:rPr lang="en-US" sz="1600" dirty="0" smtClean="0">
                <a:solidFill>
                  <a:schemeClr val="bg1">
                    <a:lumMod val="50000"/>
                  </a:schemeClr>
                </a:solidFill>
                <a:latin typeface="+mj-lt"/>
              </a:rPr>
              <a:t>2005)</a:t>
            </a:r>
            <a:endParaRPr lang="en-US" sz="1600" dirty="0">
              <a:solidFill>
                <a:schemeClr val="bg1">
                  <a:lumMod val="50000"/>
                </a:schemeClr>
              </a:solidFill>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53"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28600"/>
            <a:ext cx="2133600" cy="1143000"/>
          </a:xfrm>
        </p:spPr>
        <p:txBody>
          <a:bodyPr>
            <a:noAutofit/>
          </a:bodyPr>
          <a:lstStyle/>
          <a:p>
            <a:pPr algn="l">
              <a:lnSpc>
                <a:spcPts val="2600"/>
              </a:lnSpc>
            </a:pPr>
            <a:r>
              <a:rPr lang="en-US" sz="2800" dirty="0" smtClean="0">
                <a:solidFill>
                  <a:schemeClr val="bg1">
                    <a:lumMod val="95000"/>
                  </a:schemeClr>
                </a:solidFill>
              </a:rPr>
              <a:t>Women Who Experience Abuse Around the Time of Pregnancy Are More Likely to:</a:t>
            </a:r>
            <a:endParaRPr lang="en-US" sz="2600" b="1" dirty="0" smtClean="0">
              <a:solidFill>
                <a:schemeClr val="bg1">
                  <a:lumMod val="95000"/>
                </a:schemeClr>
              </a:solidFill>
            </a:endParaRPr>
          </a:p>
        </p:txBody>
      </p:sp>
      <p:sp>
        <p:nvSpPr>
          <p:cNvPr id="5" name="Content Placeholder 2"/>
          <p:cNvSpPr>
            <a:spLocks noGrp="1"/>
          </p:cNvSpPr>
          <p:nvPr>
            <p:ph idx="1"/>
          </p:nvPr>
        </p:nvSpPr>
        <p:spPr>
          <a:xfrm>
            <a:off x="152400" y="228600"/>
            <a:ext cx="8305800" cy="4754563"/>
          </a:xfrm>
        </p:spPr>
        <p:txBody>
          <a:bodyPr>
            <a:noAutofit/>
          </a:bodyPr>
          <a:lstStyle/>
          <a:p>
            <a:pPr marL="3429000" indent="-349250">
              <a:lnSpc>
                <a:spcPts val="2800"/>
              </a:lnSpc>
              <a:spcAft>
                <a:spcPts val="600"/>
              </a:spcAft>
              <a:buClr>
                <a:schemeClr val="tx1">
                  <a:lumMod val="50000"/>
                  <a:lumOff val="50000"/>
                </a:schemeClr>
              </a:buClr>
            </a:pPr>
            <a:r>
              <a:rPr lang="en-US" sz="2400" dirty="0" smtClean="0">
                <a:solidFill>
                  <a:schemeClr val="accent1">
                    <a:lumMod val="50000"/>
                  </a:schemeClr>
                </a:solidFill>
              </a:rPr>
              <a:t>Smoke tobacco</a:t>
            </a:r>
          </a:p>
          <a:p>
            <a:pPr marL="3429000" indent="-349250">
              <a:lnSpc>
                <a:spcPts val="2800"/>
              </a:lnSpc>
              <a:spcAft>
                <a:spcPts val="600"/>
              </a:spcAft>
              <a:buClr>
                <a:schemeClr val="tx1">
                  <a:lumMod val="50000"/>
                  <a:lumOff val="50000"/>
                </a:schemeClr>
              </a:buClr>
            </a:pPr>
            <a:r>
              <a:rPr lang="en-US" sz="2400" dirty="0" smtClean="0">
                <a:solidFill>
                  <a:schemeClr val="accent1">
                    <a:lumMod val="50000"/>
                  </a:schemeClr>
                </a:solidFill>
              </a:rPr>
              <a:t>Drink during pregnancy </a:t>
            </a:r>
          </a:p>
          <a:p>
            <a:pPr marL="3429000" indent="-349250">
              <a:lnSpc>
                <a:spcPts val="2800"/>
              </a:lnSpc>
              <a:spcAft>
                <a:spcPts val="600"/>
              </a:spcAft>
              <a:buClr>
                <a:schemeClr val="tx1">
                  <a:lumMod val="50000"/>
                  <a:lumOff val="50000"/>
                </a:schemeClr>
              </a:buClr>
            </a:pPr>
            <a:r>
              <a:rPr lang="en-US" sz="2400" dirty="0" smtClean="0">
                <a:solidFill>
                  <a:schemeClr val="accent1">
                    <a:lumMod val="50000"/>
                  </a:schemeClr>
                </a:solidFill>
              </a:rPr>
              <a:t>Use drugs </a:t>
            </a:r>
          </a:p>
          <a:p>
            <a:pPr marL="3429000" indent="-349250">
              <a:lnSpc>
                <a:spcPts val="2800"/>
              </a:lnSpc>
              <a:spcAft>
                <a:spcPts val="600"/>
              </a:spcAft>
              <a:buClr>
                <a:schemeClr val="tx1">
                  <a:lumMod val="50000"/>
                  <a:lumOff val="50000"/>
                </a:schemeClr>
              </a:buClr>
            </a:pPr>
            <a:r>
              <a:rPr lang="en-US" sz="2400" dirty="0" smtClean="0">
                <a:solidFill>
                  <a:schemeClr val="accent1">
                    <a:lumMod val="50000"/>
                  </a:schemeClr>
                </a:solidFill>
              </a:rPr>
              <a:t>Experience depression, higher stress, and lower self-esteem </a:t>
            </a:r>
          </a:p>
          <a:p>
            <a:pPr marL="3429000" indent="-349250">
              <a:lnSpc>
                <a:spcPts val="2800"/>
              </a:lnSpc>
              <a:spcAft>
                <a:spcPts val="600"/>
              </a:spcAft>
              <a:buClr>
                <a:schemeClr val="tx1">
                  <a:lumMod val="50000"/>
                  <a:lumOff val="50000"/>
                </a:schemeClr>
              </a:buClr>
            </a:pPr>
            <a:r>
              <a:rPr lang="en-US" sz="2400" dirty="0" smtClean="0">
                <a:solidFill>
                  <a:schemeClr val="accent1">
                    <a:lumMod val="50000"/>
                  </a:schemeClr>
                </a:solidFill>
              </a:rPr>
              <a:t>Attempt suicide </a:t>
            </a:r>
          </a:p>
          <a:p>
            <a:pPr marL="3429000" indent="-349250">
              <a:lnSpc>
                <a:spcPts val="2800"/>
              </a:lnSpc>
              <a:spcAft>
                <a:spcPts val="600"/>
              </a:spcAft>
              <a:buClr>
                <a:schemeClr val="tx1">
                  <a:lumMod val="50000"/>
                  <a:lumOff val="50000"/>
                </a:schemeClr>
              </a:buClr>
            </a:pPr>
            <a:r>
              <a:rPr lang="en-US" sz="2400" dirty="0" smtClean="0">
                <a:solidFill>
                  <a:schemeClr val="accent1">
                    <a:lumMod val="50000"/>
                  </a:schemeClr>
                </a:solidFill>
              </a:rPr>
              <a:t>Receive less emotional support from partners</a:t>
            </a:r>
          </a:p>
          <a:p>
            <a:pPr>
              <a:lnSpc>
                <a:spcPct val="90000"/>
              </a:lnSpc>
              <a:spcAft>
                <a:spcPct val="20000"/>
              </a:spcAft>
            </a:pPr>
            <a:endParaRPr lang="en-US" sz="2400" dirty="0" smtClean="0">
              <a:solidFill>
                <a:schemeClr val="accent1">
                  <a:lumMod val="50000"/>
                </a:schemeClr>
              </a:solidFill>
            </a:endParaRPr>
          </a:p>
          <a:p>
            <a:pPr>
              <a:lnSpc>
                <a:spcPct val="85000"/>
              </a:lnSpc>
              <a:spcBef>
                <a:spcPct val="0"/>
              </a:spcBef>
              <a:spcAft>
                <a:spcPct val="30000"/>
              </a:spcAft>
            </a:pPr>
            <a:endParaRPr lang="en-US" sz="2400" dirty="0" smtClean="0">
              <a:solidFill>
                <a:schemeClr val="accent1">
                  <a:lumMod val="50000"/>
                </a:schemeClr>
              </a:solidFill>
            </a:endParaRPr>
          </a:p>
        </p:txBody>
      </p:sp>
      <p:pic>
        <p:nvPicPr>
          <p:cNvPr id="6" name="Picture 5" descr="alcohol.png"/>
          <p:cNvPicPr>
            <a:picLocks noChangeAspect="1"/>
          </p:cNvPicPr>
          <p:nvPr/>
        </p:nvPicPr>
        <p:blipFill>
          <a:blip r:embed="rId3" cstate="print"/>
          <a:stretch>
            <a:fillRect/>
          </a:stretch>
        </p:blipFill>
        <p:spPr>
          <a:xfrm>
            <a:off x="514381" y="4495800"/>
            <a:ext cx="3695638" cy="2456513"/>
          </a:xfrm>
          <a:prstGeom prst="rect">
            <a:avLst/>
          </a:prstGeom>
        </p:spPr>
      </p:pic>
      <p:sp>
        <p:nvSpPr>
          <p:cNvPr id="8" name="Rectangle 7"/>
          <p:cNvSpPr/>
          <p:nvPr/>
        </p:nvSpPr>
        <p:spPr>
          <a:xfrm>
            <a:off x="2819401" y="4122003"/>
            <a:ext cx="6172199" cy="830997"/>
          </a:xfrm>
          <a:prstGeom prst="rect">
            <a:avLst/>
          </a:prstGeom>
        </p:spPr>
        <p:txBody>
          <a:bodyPr wrap="square">
            <a:spAutoFit/>
          </a:bodyPr>
          <a:lstStyle/>
          <a:p>
            <a:r>
              <a:rPr lang="en-US" sz="1600" dirty="0" smtClean="0">
                <a:solidFill>
                  <a:schemeClr val="tx1">
                    <a:lumMod val="50000"/>
                    <a:lumOff val="50000"/>
                  </a:schemeClr>
                </a:solidFill>
              </a:rPr>
              <a:t>(</a:t>
            </a:r>
            <a:r>
              <a:rPr lang="en-US" sz="1600" dirty="0" err="1" smtClean="0">
                <a:solidFill>
                  <a:schemeClr val="tx1">
                    <a:lumMod val="50000"/>
                    <a:lumOff val="50000"/>
                  </a:schemeClr>
                </a:solidFill>
              </a:rPr>
              <a:t>Amaro</a:t>
            </a:r>
            <a:r>
              <a:rPr lang="en-US" sz="1600" dirty="0" smtClean="0">
                <a:solidFill>
                  <a:schemeClr val="tx1">
                    <a:lumMod val="50000"/>
                    <a:lumOff val="50000"/>
                  </a:schemeClr>
                </a:solidFill>
              </a:rPr>
              <a:t>, 1990; Bailey &amp; Daugherty, 2007; Berenson et al, 1994; Campbell et al, 1992; Curry, 1998; Martin et al, 2006; Martin et al, 2003; Martin et al, 1998; McFarlane et al, 1996; Perham-Hester &amp; </a:t>
            </a:r>
            <a:r>
              <a:rPr lang="en-US" sz="1600" dirty="0" err="1" smtClean="0">
                <a:solidFill>
                  <a:schemeClr val="tx1">
                    <a:lumMod val="50000"/>
                    <a:lumOff val="50000"/>
                  </a:schemeClr>
                </a:solidFill>
              </a:rPr>
              <a:t>Gessner</a:t>
            </a:r>
            <a:r>
              <a:rPr lang="en-US" sz="1600" dirty="0" smtClean="0">
                <a:solidFill>
                  <a:schemeClr val="tx1">
                    <a:lumMod val="50000"/>
                    <a:lumOff val="50000"/>
                  </a:schemeClr>
                </a:solidFill>
              </a:rPr>
              <a:t>, 1997)</a:t>
            </a:r>
            <a:endParaRPr lang="en-US" sz="1600" dirty="0">
              <a:solidFill>
                <a:schemeClr val="tx1">
                  <a:lumMod val="50000"/>
                  <a:lumOff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04800"/>
            <a:ext cx="2133600" cy="1143000"/>
          </a:xfrm>
        </p:spPr>
        <p:txBody>
          <a:bodyPr>
            <a:noAutofit/>
          </a:bodyPr>
          <a:lstStyle/>
          <a:p>
            <a:pPr algn="l">
              <a:lnSpc>
                <a:spcPts val="2600"/>
              </a:lnSpc>
            </a:pPr>
            <a:r>
              <a:rPr lang="en-US" sz="2800" dirty="0" smtClean="0">
                <a:solidFill>
                  <a:schemeClr val="bg1"/>
                </a:solidFill>
              </a:rPr>
              <a:t>Tobacco Cessation and DV</a:t>
            </a:r>
            <a:endParaRPr lang="en-US" sz="2600" b="1" dirty="0" smtClean="0">
              <a:solidFill>
                <a:schemeClr val="bg1"/>
              </a:solidFill>
            </a:endParaRPr>
          </a:p>
        </p:txBody>
      </p:sp>
      <p:sp>
        <p:nvSpPr>
          <p:cNvPr id="5" name="TextBox 4"/>
          <p:cNvSpPr txBox="1"/>
          <p:nvPr/>
        </p:nvSpPr>
        <p:spPr>
          <a:xfrm>
            <a:off x="3276600" y="457200"/>
            <a:ext cx="5257800" cy="3476165"/>
          </a:xfrm>
          <a:prstGeom prst="rect">
            <a:avLst/>
          </a:prstGeom>
          <a:noFill/>
        </p:spPr>
        <p:txBody>
          <a:bodyPr wrap="square" rtlCol="0">
            <a:spAutoFit/>
          </a:bodyPr>
          <a:lstStyle/>
          <a:p>
            <a:pPr>
              <a:lnSpc>
                <a:spcPts val="4400"/>
              </a:lnSpc>
            </a:pPr>
            <a:r>
              <a:rPr lang="en-US" sz="3600" b="1" dirty="0" smtClean="0">
                <a:solidFill>
                  <a:srgbClr val="FF842B"/>
                </a:solidFill>
                <a:latin typeface="Arial Black"/>
                <a:cs typeface="Arial Black"/>
              </a:rPr>
              <a:t>42% </a:t>
            </a:r>
            <a:r>
              <a:rPr lang="en-US" sz="3600" dirty="0" smtClean="0">
                <a:solidFill>
                  <a:schemeClr val="tx1">
                    <a:lumMod val="50000"/>
                    <a:lumOff val="50000"/>
                  </a:schemeClr>
                </a:solidFill>
                <a:latin typeface="+mj-lt"/>
              </a:rPr>
              <a:t>of women experiencing some form of DV could not stop smoking during pregnancy compared to </a:t>
            </a:r>
            <a:r>
              <a:rPr lang="en-US" sz="3600" b="1" dirty="0" smtClean="0">
                <a:solidFill>
                  <a:srgbClr val="FF842B"/>
                </a:solidFill>
                <a:latin typeface="Arial Black"/>
                <a:cs typeface="Arial Black"/>
              </a:rPr>
              <a:t>15%</a:t>
            </a:r>
            <a:r>
              <a:rPr lang="en-US" sz="3600" dirty="0" smtClean="0">
                <a:solidFill>
                  <a:schemeClr val="tx1">
                    <a:lumMod val="50000"/>
                    <a:lumOff val="50000"/>
                  </a:schemeClr>
                </a:solidFill>
                <a:latin typeface="+mj-lt"/>
              </a:rPr>
              <a:t> of </a:t>
            </a:r>
            <a:r>
              <a:rPr lang="en-US" sz="3600" dirty="0" err="1" smtClean="0">
                <a:solidFill>
                  <a:schemeClr val="tx1">
                    <a:lumMod val="50000"/>
                    <a:lumOff val="50000"/>
                  </a:schemeClr>
                </a:solidFill>
                <a:latin typeface="+mj-lt"/>
              </a:rPr>
              <a:t>nonabused</a:t>
            </a:r>
            <a:r>
              <a:rPr lang="en-US" sz="3600" dirty="0" smtClean="0">
                <a:solidFill>
                  <a:schemeClr val="tx1">
                    <a:lumMod val="50000"/>
                    <a:lumOff val="50000"/>
                  </a:schemeClr>
                </a:solidFill>
                <a:latin typeface="+mj-lt"/>
              </a:rPr>
              <a:t> women.</a:t>
            </a:r>
            <a:endParaRPr lang="en-US" sz="3600" dirty="0">
              <a:solidFill>
                <a:schemeClr val="tx1">
                  <a:lumMod val="50000"/>
                  <a:lumOff val="50000"/>
                </a:schemeClr>
              </a:solidFill>
              <a:latin typeface="+mj-lt"/>
            </a:endParaRPr>
          </a:p>
        </p:txBody>
      </p:sp>
      <p:pic>
        <p:nvPicPr>
          <p:cNvPr id="6" name="Picture 3"/>
          <p:cNvPicPr>
            <a:picLocks noChangeAspect="1" noChangeArrowheads="1"/>
          </p:cNvPicPr>
          <p:nvPr/>
        </p:nvPicPr>
        <p:blipFill>
          <a:blip r:embed="rId3" cstate="print"/>
          <a:srcRect t="57336" r="5192" b="4063"/>
          <a:stretch>
            <a:fillRect/>
          </a:stretch>
        </p:blipFill>
        <p:spPr bwMode="auto">
          <a:xfrm>
            <a:off x="0" y="4114800"/>
            <a:ext cx="6667500" cy="1809750"/>
          </a:xfrm>
          <a:prstGeom prst="rect">
            <a:avLst/>
          </a:prstGeom>
          <a:noFill/>
          <a:ln w="9525">
            <a:noFill/>
            <a:miter lim="800000"/>
            <a:headEnd/>
            <a:tailEnd/>
          </a:ln>
          <a:effectLst>
            <a:outerShdw blurRad="76200" dir="18900000" sy="23000" kx="-1200000" algn="bl">
              <a:srgbClr val="000000">
                <a:alpha val="15000"/>
              </a:srgbClr>
            </a:outerShdw>
          </a:effectLst>
        </p:spPr>
      </p:pic>
      <p:sp>
        <p:nvSpPr>
          <p:cNvPr id="7" name="Text Box 6"/>
          <p:cNvSpPr txBox="1">
            <a:spLocks noChangeArrowheads="1"/>
          </p:cNvSpPr>
          <p:nvPr/>
        </p:nvSpPr>
        <p:spPr bwMode="auto">
          <a:xfrm>
            <a:off x="1337275" y="6019800"/>
            <a:ext cx="1832353" cy="338554"/>
          </a:xfrm>
          <a:prstGeom prst="rect">
            <a:avLst/>
          </a:prstGeom>
          <a:noFill/>
          <a:ln w="9525">
            <a:noFill/>
            <a:miter lim="800000"/>
            <a:headEnd/>
            <a:tailEnd/>
          </a:ln>
        </p:spPr>
        <p:txBody>
          <a:bodyPr wrap="none">
            <a:spAutoFit/>
          </a:bodyPr>
          <a:lstStyle/>
          <a:p>
            <a:r>
              <a:rPr lang="en-US" sz="1600" dirty="0" smtClean="0">
                <a:solidFill>
                  <a:schemeClr val="bg1">
                    <a:lumMod val="50000"/>
                  </a:schemeClr>
                </a:solidFill>
                <a:latin typeface="+mj-lt"/>
              </a:rPr>
              <a:t>(Bullock </a:t>
            </a:r>
            <a:r>
              <a:rPr lang="en-US" sz="1600" dirty="0">
                <a:solidFill>
                  <a:schemeClr val="bg1">
                    <a:lumMod val="50000"/>
                  </a:schemeClr>
                </a:solidFill>
                <a:latin typeface="+mj-lt"/>
              </a:rPr>
              <a:t>et al, </a:t>
            </a:r>
            <a:r>
              <a:rPr lang="en-US" sz="1600" dirty="0" smtClean="0">
                <a:solidFill>
                  <a:schemeClr val="bg1">
                    <a:lumMod val="50000"/>
                  </a:schemeClr>
                </a:solidFill>
                <a:latin typeface="+mj-lt"/>
              </a:rPr>
              <a:t>2001)</a:t>
            </a:r>
            <a:endParaRPr lang="en-US" sz="1600" dirty="0">
              <a:solidFill>
                <a:schemeClr val="bg1">
                  <a:lumMod val="50000"/>
                </a:schemeClr>
              </a:solidFill>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par>
                          <p:cTn id="13" fill="hold">
                            <p:stCondLst>
                              <p:cond delay="2000"/>
                            </p:stCondLst>
                            <p:childTnLst>
                              <p:par>
                                <p:cTn id="14" presetID="53"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81000"/>
            <a:ext cx="2133600" cy="1143000"/>
          </a:xfrm>
        </p:spPr>
        <p:txBody>
          <a:bodyPr>
            <a:noAutofit/>
          </a:bodyPr>
          <a:lstStyle/>
          <a:p>
            <a:pPr algn="l">
              <a:lnSpc>
                <a:spcPts val="2600"/>
              </a:lnSpc>
            </a:pPr>
            <a:r>
              <a:rPr lang="en-US" sz="2800" dirty="0" smtClean="0">
                <a:solidFill>
                  <a:schemeClr val="bg1">
                    <a:lumMod val="95000"/>
                  </a:schemeClr>
                </a:solidFill>
              </a:rPr>
              <a:t>Impact of Psychological Abuse</a:t>
            </a:r>
            <a:endParaRPr lang="en-US" sz="2600" b="1" dirty="0" smtClean="0">
              <a:solidFill>
                <a:schemeClr val="bg1">
                  <a:lumMod val="95000"/>
                </a:schemeClr>
              </a:solidFill>
            </a:endParaRPr>
          </a:p>
        </p:txBody>
      </p:sp>
      <p:sp>
        <p:nvSpPr>
          <p:cNvPr id="5" name="Content Placeholder 2"/>
          <p:cNvSpPr>
            <a:spLocks noGrp="1"/>
          </p:cNvSpPr>
          <p:nvPr>
            <p:ph idx="1"/>
          </p:nvPr>
        </p:nvSpPr>
        <p:spPr>
          <a:xfrm>
            <a:off x="3200400" y="884237"/>
            <a:ext cx="5638800" cy="4449763"/>
          </a:xfrm>
        </p:spPr>
        <p:txBody>
          <a:bodyPr>
            <a:noAutofit/>
          </a:bodyPr>
          <a:lstStyle/>
          <a:p>
            <a:pPr marL="0" indent="0">
              <a:spcBef>
                <a:spcPts val="0"/>
              </a:spcBef>
              <a:spcAft>
                <a:spcPts val="600"/>
              </a:spcAft>
              <a:buNone/>
              <a:defRPr/>
            </a:pPr>
            <a:r>
              <a:rPr sz="2400" dirty="0" smtClean="0">
                <a:solidFill>
                  <a:srgbClr val="FF842B"/>
                </a:solidFill>
                <a:latin typeface="Arial Black"/>
                <a:cs typeface="Arial Black"/>
              </a:rPr>
              <a:t>Psychological abuse </a:t>
            </a:r>
            <a:r>
              <a:rPr sz="2400" dirty="0" smtClean="0">
                <a:solidFill>
                  <a:schemeClr val="accent1">
                    <a:lumMod val="50000"/>
                  </a:schemeClr>
                </a:solidFill>
              </a:rPr>
              <a:t>by an intimate partner was a stronger predictor than physical abuse for the following health outcomes for female and male victims:</a:t>
            </a:r>
            <a:endParaRPr lang="en-US" sz="2400" dirty="0" smtClean="0">
              <a:solidFill>
                <a:schemeClr val="accent1">
                  <a:lumMod val="50000"/>
                </a:schemeClr>
              </a:solidFill>
            </a:endParaRPr>
          </a:p>
          <a:p>
            <a:pPr marL="0" indent="0">
              <a:spcBef>
                <a:spcPts val="0"/>
              </a:spcBef>
              <a:spcAft>
                <a:spcPts val="600"/>
              </a:spcAft>
              <a:buNone/>
              <a:defRPr/>
            </a:pPr>
            <a:endParaRPr sz="2400" dirty="0" smtClean="0">
              <a:solidFill>
                <a:schemeClr val="accent1">
                  <a:lumMod val="50000"/>
                </a:schemeClr>
              </a:solidFill>
            </a:endParaRPr>
          </a:p>
          <a:p>
            <a:pPr marL="1263650" lvl="3" indent="-349250">
              <a:spcBef>
                <a:spcPts val="0"/>
              </a:spcBef>
              <a:spcAft>
                <a:spcPts val="600"/>
              </a:spcAft>
              <a:buClr>
                <a:schemeClr val="tx1">
                  <a:lumMod val="50000"/>
                  <a:lumOff val="50000"/>
                </a:schemeClr>
              </a:buClr>
              <a:buFont typeface="Arial"/>
              <a:buChar char="•"/>
              <a:defRPr/>
            </a:pPr>
            <a:r>
              <a:rPr sz="2400" dirty="0" smtClean="0">
                <a:solidFill>
                  <a:schemeClr val="accent1">
                    <a:lumMod val="50000"/>
                  </a:schemeClr>
                </a:solidFill>
              </a:rPr>
              <a:t>Depressive symptoms</a:t>
            </a:r>
          </a:p>
          <a:p>
            <a:pPr marL="1263650" lvl="3" indent="-349250">
              <a:spcBef>
                <a:spcPts val="0"/>
              </a:spcBef>
              <a:spcAft>
                <a:spcPts val="600"/>
              </a:spcAft>
              <a:buClr>
                <a:schemeClr val="tx1">
                  <a:lumMod val="50000"/>
                  <a:lumOff val="50000"/>
                </a:schemeClr>
              </a:buClr>
              <a:buFont typeface="Arial"/>
              <a:buChar char="•"/>
              <a:defRPr/>
            </a:pPr>
            <a:r>
              <a:rPr sz="2400" dirty="0" smtClean="0">
                <a:solidFill>
                  <a:schemeClr val="accent1">
                    <a:lumMod val="50000"/>
                  </a:schemeClr>
                </a:solidFill>
              </a:rPr>
              <a:t>Substance use</a:t>
            </a:r>
          </a:p>
          <a:p>
            <a:pPr marL="1263650" lvl="3" indent="-349250">
              <a:spcBef>
                <a:spcPts val="0"/>
              </a:spcBef>
              <a:spcAft>
                <a:spcPts val="600"/>
              </a:spcAft>
              <a:buClr>
                <a:schemeClr val="tx1">
                  <a:lumMod val="50000"/>
                  <a:lumOff val="50000"/>
                </a:schemeClr>
              </a:buClr>
              <a:buFont typeface="Arial"/>
              <a:buChar char="•"/>
              <a:defRPr/>
            </a:pPr>
            <a:r>
              <a:rPr sz="2400" dirty="0" smtClean="0">
                <a:solidFill>
                  <a:schemeClr val="accent1">
                    <a:lumMod val="50000"/>
                  </a:schemeClr>
                </a:solidFill>
              </a:rPr>
              <a:t>Developing a chronic mental illness</a:t>
            </a:r>
          </a:p>
          <a:p>
            <a:pPr lvl="3">
              <a:spcBef>
                <a:spcPts val="0"/>
              </a:spcBef>
              <a:spcAft>
                <a:spcPts val="600"/>
              </a:spcAft>
              <a:defRPr/>
            </a:pPr>
            <a:endParaRPr sz="2400" dirty="0" smtClean="0">
              <a:solidFill>
                <a:schemeClr val="accent1">
                  <a:lumMod val="50000"/>
                </a:schemeClr>
              </a:solidFill>
            </a:endParaRPr>
          </a:p>
          <a:p>
            <a:pPr marL="1263650" lvl="3" indent="-349250">
              <a:spcBef>
                <a:spcPts val="0"/>
              </a:spcBef>
              <a:spcAft>
                <a:spcPts val="600"/>
              </a:spcAft>
              <a:buClr>
                <a:srgbClr val="618DC3"/>
              </a:buClr>
              <a:defRPr/>
            </a:pPr>
            <a:endParaRPr sz="2400" dirty="0" smtClean="0">
              <a:solidFill>
                <a:schemeClr val="accent1">
                  <a:lumMod val="50000"/>
                </a:schemeClr>
              </a:solidFill>
            </a:endParaRPr>
          </a:p>
          <a:p>
            <a:pPr lvl="3">
              <a:spcBef>
                <a:spcPts val="0"/>
              </a:spcBef>
              <a:spcAft>
                <a:spcPts val="600"/>
              </a:spcAft>
              <a:defRPr/>
            </a:pPr>
            <a:endParaRPr sz="2400" dirty="0" smtClean="0">
              <a:solidFill>
                <a:schemeClr val="accent1">
                  <a:lumMod val="50000"/>
                </a:schemeClr>
              </a:solidFill>
            </a:endParaRPr>
          </a:p>
        </p:txBody>
      </p:sp>
      <p:sp>
        <p:nvSpPr>
          <p:cNvPr id="6" name="Text Box 4"/>
          <p:cNvSpPr txBox="1">
            <a:spLocks noChangeArrowheads="1"/>
          </p:cNvSpPr>
          <p:nvPr/>
        </p:nvSpPr>
        <p:spPr bwMode="auto">
          <a:xfrm>
            <a:off x="4191000" y="5257800"/>
            <a:ext cx="2031325" cy="338554"/>
          </a:xfrm>
          <a:prstGeom prst="rect">
            <a:avLst/>
          </a:prstGeom>
          <a:noFill/>
          <a:ln w="9525">
            <a:noFill/>
            <a:miter lim="800000"/>
            <a:headEnd/>
            <a:tailEnd/>
          </a:ln>
        </p:spPr>
        <p:txBody>
          <a:bodyPr wrap="none">
            <a:spAutoFit/>
          </a:bodyPr>
          <a:lstStyle/>
          <a:p>
            <a:pPr eaLnBrk="0" fontAlgn="auto" hangingPunct="0">
              <a:spcBef>
                <a:spcPts val="0"/>
              </a:spcBef>
              <a:spcAft>
                <a:spcPts val="0"/>
              </a:spcAft>
              <a:defRPr/>
            </a:pPr>
            <a:r>
              <a:rPr lang="en-US" sz="1600" dirty="0" smtClean="0">
                <a:solidFill>
                  <a:schemeClr val="bg1">
                    <a:lumMod val="50000"/>
                  </a:schemeClr>
                </a:solidFill>
                <a:latin typeface="+mj-lt"/>
                <a:cs typeface="+mn-cs"/>
              </a:rPr>
              <a:t>(Coker </a:t>
            </a:r>
            <a:r>
              <a:rPr lang="en-US" sz="1600" dirty="0">
                <a:solidFill>
                  <a:schemeClr val="bg1">
                    <a:lumMod val="50000"/>
                  </a:schemeClr>
                </a:solidFill>
                <a:latin typeface="+mj-lt"/>
                <a:cs typeface="+mn-cs"/>
              </a:rPr>
              <a:t>et al, </a:t>
            </a:r>
            <a:r>
              <a:rPr lang="en-US" sz="1600" dirty="0" smtClean="0">
                <a:solidFill>
                  <a:schemeClr val="bg1">
                    <a:lumMod val="50000"/>
                  </a:schemeClr>
                </a:solidFill>
                <a:latin typeface="+mj-lt"/>
                <a:cs typeface="+mn-cs"/>
              </a:rPr>
              <a:t>2002)	</a:t>
            </a:r>
            <a:endParaRPr lang="en-US" sz="1600" dirty="0">
              <a:solidFill>
                <a:schemeClr val="bg1">
                  <a:lumMod val="50000"/>
                </a:schemeClr>
              </a:solidFill>
              <a:latin typeface="+mj-lt"/>
              <a:cs typeface="+mn-cs"/>
            </a:endParaRPr>
          </a:p>
        </p:txBody>
      </p:sp>
      <p:pic>
        <p:nvPicPr>
          <p:cNvPr id="7" name="Picture 6" descr="iStock_000003797749XSmall.jpg"/>
          <p:cNvPicPr>
            <a:picLocks noChangeAspect="1"/>
          </p:cNvPicPr>
          <p:nvPr/>
        </p:nvPicPr>
        <p:blipFill>
          <a:blip r:embed="rId3" cstate="print"/>
          <a:stretch>
            <a:fillRect/>
          </a:stretch>
        </p:blipFill>
        <p:spPr>
          <a:xfrm>
            <a:off x="533401" y="1981200"/>
            <a:ext cx="2947178" cy="441555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28600"/>
            <a:ext cx="2133600" cy="2209800"/>
          </a:xfrm>
        </p:spPr>
        <p:txBody>
          <a:bodyPr>
            <a:noAutofit/>
          </a:bodyPr>
          <a:lstStyle/>
          <a:p>
            <a:pPr algn="l">
              <a:lnSpc>
                <a:spcPts val="2600"/>
              </a:lnSpc>
            </a:pPr>
            <a:r>
              <a:rPr lang="en-US" sz="2800" dirty="0" smtClean="0">
                <a:solidFill>
                  <a:schemeClr val="bg1">
                    <a:lumMod val="95000"/>
                  </a:schemeClr>
                </a:solidFill>
              </a:rPr>
              <a:t>Domestic Violence During Pregnancy is Associated With</a:t>
            </a:r>
            <a:endParaRPr lang="en-US" sz="2600" b="1" dirty="0" smtClean="0">
              <a:solidFill>
                <a:schemeClr val="bg1">
                  <a:lumMod val="95000"/>
                </a:schemeClr>
              </a:solidFill>
            </a:endParaRPr>
          </a:p>
        </p:txBody>
      </p:sp>
      <p:sp>
        <p:nvSpPr>
          <p:cNvPr id="5" name="Content Placeholder 2"/>
          <p:cNvSpPr>
            <a:spLocks noGrp="1"/>
          </p:cNvSpPr>
          <p:nvPr>
            <p:ph idx="1"/>
          </p:nvPr>
        </p:nvSpPr>
        <p:spPr>
          <a:xfrm>
            <a:off x="3200400" y="884237"/>
            <a:ext cx="5943600" cy="4449763"/>
          </a:xfrm>
        </p:spPr>
        <p:txBody>
          <a:bodyPr>
            <a:noAutofit/>
          </a:bodyPr>
          <a:lstStyle/>
          <a:p>
            <a:pPr>
              <a:lnSpc>
                <a:spcPts val="3900"/>
              </a:lnSpc>
              <a:spcAft>
                <a:spcPts val="1800"/>
              </a:spcAft>
              <a:buClr>
                <a:schemeClr val="tx1">
                  <a:lumMod val="50000"/>
                  <a:lumOff val="50000"/>
                </a:schemeClr>
              </a:buClr>
            </a:pPr>
            <a:r>
              <a:rPr lang="en-US" sz="2400" dirty="0" smtClean="0">
                <a:solidFill>
                  <a:schemeClr val="accent1">
                    <a:lumMod val="50000"/>
                  </a:schemeClr>
                </a:solidFill>
              </a:rPr>
              <a:t>Lower gestational weight gain during </a:t>
            </a:r>
          </a:p>
          <a:p>
            <a:pPr>
              <a:lnSpc>
                <a:spcPts val="0"/>
              </a:lnSpc>
              <a:spcAft>
                <a:spcPts val="1800"/>
              </a:spcAft>
              <a:buClr>
                <a:schemeClr val="tx1">
                  <a:lumMod val="50000"/>
                  <a:lumOff val="50000"/>
                </a:schemeClr>
              </a:buClr>
              <a:buNone/>
            </a:pPr>
            <a:r>
              <a:rPr lang="en-US" sz="2400" dirty="0" smtClean="0">
                <a:solidFill>
                  <a:schemeClr val="accent1">
                    <a:lumMod val="50000"/>
                  </a:schemeClr>
                </a:solidFill>
              </a:rPr>
              <a:t>     pregnancy </a:t>
            </a:r>
            <a:r>
              <a:rPr lang="en-US" sz="1400" dirty="0" smtClean="0">
                <a:solidFill>
                  <a:schemeClr val="tx1">
                    <a:lumMod val="50000"/>
                    <a:lumOff val="50000"/>
                  </a:schemeClr>
                </a:solidFill>
              </a:rPr>
              <a:t>(</a:t>
            </a:r>
            <a:r>
              <a:rPr lang="en-US" sz="1400" dirty="0" err="1" smtClean="0">
                <a:solidFill>
                  <a:schemeClr val="tx1">
                    <a:lumMod val="50000"/>
                    <a:lumOff val="50000"/>
                  </a:schemeClr>
                </a:solidFill>
              </a:rPr>
              <a:t>Moraes</a:t>
            </a:r>
            <a:r>
              <a:rPr lang="en-US" sz="1400" dirty="0" smtClean="0">
                <a:solidFill>
                  <a:schemeClr val="tx1">
                    <a:lumMod val="50000"/>
                    <a:lumOff val="50000"/>
                  </a:schemeClr>
                </a:solidFill>
              </a:rPr>
              <a:t> et al, 2006)</a:t>
            </a:r>
            <a:endParaRPr lang="en-US" sz="2400" dirty="0" smtClean="0">
              <a:solidFill>
                <a:schemeClr val="tx1">
                  <a:lumMod val="50000"/>
                  <a:lumOff val="50000"/>
                </a:schemeClr>
              </a:solidFill>
            </a:endParaRPr>
          </a:p>
          <a:p>
            <a:pPr>
              <a:lnSpc>
                <a:spcPts val="3900"/>
              </a:lnSpc>
              <a:buClr>
                <a:schemeClr val="tx1">
                  <a:lumMod val="50000"/>
                  <a:lumOff val="50000"/>
                </a:schemeClr>
              </a:buClr>
            </a:pPr>
            <a:r>
              <a:rPr lang="en-US" sz="2400" dirty="0" smtClean="0">
                <a:solidFill>
                  <a:schemeClr val="accent1">
                    <a:lumMod val="50000"/>
                  </a:schemeClr>
                </a:solidFill>
              </a:rPr>
              <a:t>Low and very low birth weight  </a:t>
            </a:r>
            <a:r>
              <a:rPr lang="en-US" sz="1400" dirty="0" smtClean="0">
                <a:solidFill>
                  <a:schemeClr val="tx1">
                    <a:lumMod val="50000"/>
                    <a:lumOff val="50000"/>
                  </a:schemeClr>
                </a:solidFill>
              </a:rPr>
              <a:t>(</a:t>
            </a:r>
            <a:r>
              <a:rPr lang="en-US" sz="1400" dirty="0" err="1" smtClean="0">
                <a:solidFill>
                  <a:schemeClr val="tx1">
                    <a:lumMod val="50000"/>
                    <a:lumOff val="50000"/>
                  </a:schemeClr>
                </a:solidFill>
              </a:rPr>
              <a:t>Lipsky</a:t>
            </a:r>
            <a:r>
              <a:rPr lang="en-US" sz="1400" dirty="0" smtClean="0">
                <a:solidFill>
                  <a:schemeClr val="tx1">
                    <a:lumMod val="50000"/>
                    <a:lumOff val="50000"/>
                  </a:schemeClr>
                </a:solidFill>
              </a:rPr>
              <a:t> et al, 2003)</a:t>
            </a:r>
            <a:endParaRPr lang="en-US" sz="2400" dirty="0" smtClean="0">
              <a:solidFill>
                <a:schemeClr val="accent1">
                  <a:lumMod val="50000"/>
                </a:schemeClr>
              </a:solidFill>
            </a:endParaRPr>
          </a:p>
          <a:p>
            <a:pPr>
              <a:spcBef>
                <a:spcPts val="2376"/>
              </a:spcBef>
              <a:buClr>
                <a:schemeClr val="tx1">
                  <a:lumMod val="50000"/>
                  <a:lumOff val="50000"/>
                </a:schemeClr>
              </a:buClr>
            </a:pPr>
            <a:r>
              <a:rPr lang="en-US" sz="2400" dirty="0" smtClean="0">
                <a:solidFill>
                  <a:schemeClr val="accent1">
                    <a:lumMod val="50000"/>
                  </a:schemeClr>
                </a:solidFill>
              </a:rPr>
              <a:t>Pre-term births </a:t>
            </a:r>
            <a:r>
              <a:rPr lang="en-US" sz="1400" dirty="0" smtClean="0">
                <a:solidFill>
                  <a:schemeClr val="tx1">
                    <a:lumMod val="50000"/>
                    <a:lumOff val="50000"/>
                  </a:schemeClr>
                </a:solidFill>
              </a:rPr>
              <a:t>(Silverman et al, 2006)</a:t>
            </a:r>
            <a:endParaRPr lang="en-US" sz="2400" dirty="0" smtClean="0">
              <a:solidFill>
                <a:schemeClr val="tx1">
                  <a:lumMod val="50000"/>
                  <a:lumOff val="50000"/>
                </a:schemeClr>
              </a:solidFill>
            </a:endParaRPr>
          </a:p>
          <a:p>
            <a:pPr marL="1263650" lvl="3" indent="-349250">
              <a:spcBef>
                <a:spcPts val="0"/>
              </a:spcBef>
              <a:spcAft>
                <a:spcPts val="600"/>
              </a:spcAft>
              <a:buClr>
                <a:srgbClr val="618DC3"/>
              </a:buClr>
              <a:defRPr/>
            </a:pPr>
            <a:endParaRPr sz="2400" dirty="0" smtClean="0">
              <a:solidFill>
                <a:schemeClr val="accent1">
                  <a:lumMod val="50000"/>
                </a:schemeClr>
              </a:solidFill>
            </a:endParaRPr>
          </a:p>
          <a:p>
            <a:pPr lvl="3">
              <a:spcBef>
                <a:spcPts val="0"/>
              </a:spcBef>
              <a:spcAft>
                <a:spcPts val="600"/>
              </a:spcAft>
              <a:defRPr/>
            </a:pPr>
            <a:endParaRPr sz="2400" dirty="0" smtClean="0">
              <a:solidFill>
                <a:schemeClr val="accent1">
                  <a:lumMod val="50000"/>
                </a:schemeClr>
              </a:solidFill>
            </a:endParaRPr>
          </a:p>
        </p:txBody>
      </p:sp>
      <p:pic>
        <p:nvPicPr>
          <p:cNvPr id="6" name="Picture 5" descr="rbhc_35.jpg"/>
          <p:cNvPicPr>
            <a:picLocks noChangeAspect="1"/>
          </p:cNvPicPr>
          <p:nvPr/>
        </p:nvPicPr>
        <p:blipFill>
          <a:blip r:embed="rId3" cstate="screen"/>
          <a:stretch>
            <a:fillRect/>
          </a:stretch>
        </p:blipFill>
        <p:spPr>
          <a:xfrm>
            <a:off x="304800" y="1958993"/>
            <a:ext cx="2808754" cy="436560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304800"/>
            <a:ext cx="2286000" cy="1143000"/>
          </a:xfrm>
        </p:spPr>
        <p:txBody>
          <a:bodyPr>
            <a:noAutofit/>
          </a:bodyPr>
          <a:lstStyle/>
          <a:p>
            <a:pPr algn="l">
              <a:lnSpc>
                <a:spcPts val="2600"/>
              </a:lnSpc>
            </a:pPr>
            <a:r>
              <a:rPr lang="en-US" sz="2800" dirty="0" smtClean="0">
                <a:solidFill>
                  <a:schemeClr val="bg1">
                    <a:lumMod val="95000"/>
                  </a:schemeClr>
                </a:solidFill>
              </a:rPr>
              <a:t>Domestic Violence </a:t>
            </a:r>
            <a:br>
              <a:rPr lang="en-US" sz="2800" dirty="0" smtClean="0">
                <a:solidFill>
                  <a:schemeClr val="bg1">
                    <a:lumMod val="95000"/>
                  </a:schemeClr>
                </a:solidFill>
              </a:rPr>
            </a:br>
            <a:r>
              <a:rPr lang="en-US" sz="2800" dirty="0" smtClean="0">
                <a:solidFill>
                  <a:schemeClr val="bg1">
                    <a:lumMod val="95000"/>
                  </a:schemeClr>
                </a:solidFill>
              </a:rPr>
              <a:t>and Breastfeeding</a:t>
            </a:r>
            <a:endParaRPr lang="en-US" sz="2600" b="1" dirty="0" smtClean="0">
              <a:solidFill>
                <a:schemeClr val="bg1">
                  <a:lumMod val="95000"/>
                </a:schemeClr>
              </a:solidFill>
            </a:endParaRPr>
          </a:p>
        </p:txBody>
      </p:sp>
      <p:sp>
        <p:nvSpPr>
          <p:cNvPr id="5" name="Content Placeholder 2"/>
          <p:cNvSpPr>
            <a:spLocks noGrp="1"/>
          </p:cNvSpPr>
          <p:nvPr>
            <p:ph idx="1"/>
          </p:nvPr>
        </p:nvSpPr>
        <p:spPr>
          <a:xfrm>
            <a:off x="3200400" y="884237"/>
            <a:ext cx="5715000" cy="4449763"/>
          </a:xfrm>
        </p:spPr>
        <p:txBody>
          <a:bodyPr>
            <a:noAutofit/>
          </a:bodyPr>
          <a:lstStyle/>
          <a:p>
            <a:pPr marL="0" indent="0">
              <a:lnSpc>
                <a:spcPts val="3600"/>
              </a:lnSpc>
              <a:spcAft>
                <a:spcPct val="20000"/>
              </a:spcAft>
              <a:buNone/>
            </a:pPr>
            <a:r>
              <a:rPr lang="en-US" dirty="0" smtClean="0">
                <a:solidFill>
                  <a:schemeClr val="tx1">
                    <a:lumMod val="50000"/>
                    <a:lumOff val="50000"/>
                  </a:schemeClr>
                </a:solidFill>
              </a:rPr>
              <a:t>Women experiencing physical abuse around the time of pregnancy are:</a:t>
            </a:r>
          </a:p>
          <a:p>
            <a:pPr>
              <a:lnSpc>
                <a:spcPts val="3600"/>
              </a:lnSpc>
              <a:spcAft>
                <a:spcPct val="20000"/>
              </a:spcAft>
              <a:buClr>
                <a:schemeClr val="bg1">
                  <a:lumMod val="50000"/>
                </a:schemeClr>
              </a:buClr>
              <a:buNone/>
            </a:pPr>
            <a:r>
              <a:rPr lang="en-US" b="1" dirty="0" smtClean="0">
                <a:solidFill>
                  <a:srgbClr val="FF842B"/>
                </a:solidFill>
                <a:latin typeface="Arial Black"/>
                <a:cs typeface="Arial Black"/>
              </a:rPr>
              <a:t>35%-52% </a:t>
            </a:r>
            <a:r>
              <a:rPr lang="en-US" dirty="0" smtClean="0">
                <a:solidFill>
                  <a:schemeClr val="tx1">
                    <a:lumMod val="50000"/>
                    <a:lumOff val="50000"/>
                  </a:schemeClr>
                </a:solidFill>
              </a:rPr>
              <a:t>less likely to </a:t>
            </a:r>
          </a:p>
          <a:p>
            <a:pPr>
              <a:lnSpc>
                <a:spcPts val="2400"/>
              </a:lnSpc>
              <a:spcAft>
                <a:spcPct val="20000"/>
              </a:spcAft>
              <a:buClr>
                <a:schemeClr val="bg1">
                  <a:lumMod val="50000"/>
                </a:schemeClr>
              </a:buClr>
              <a:buNone/>
            </a:pPr>
            <a:r>
              <a:rPr lang="en-US" dirty="0" smtClean="0">
                <a:solidFill>
                  <a:schemeClr val="tx1">
                    <a:lumMod val="50000"/>
                    <a:lumOff val="50000"/>
                  </a:schemeClr>
                </a:solidFill>
              </a:rPr>
              <a:t>breastfeed their infants </a:t>
            </a:r>
          </a:p>
          <a:p>
            <a:pPr>
              <a:lnSpc>
                <a:spcPts val="3600"/>
              </a:lnSpc>
              <a:buClr>
                <a:schemeClr val="bg1">
                  <a:lumMod val="50000"/>
                </a:schemeClr>
              </a:buClr>
              <a:buNone/>
            </a:pPr>
            <a:r>
              <a:rPr lang="en-US" b="1" dirty="0" smtClean="0">
                <a:solidFill>
                  <a:srgbClr val="FF842B"/>
                </a:solidFill>
                <a:latin typeface="Arial Black"/>
                <a:cs typeface="Arial Black"/>
              </a:rPr>
              <a:t>41%-71% </a:t>
            </a:r>
            <a:r>
              <a:rPr lang="en-US" dirty="0" smtClean="0">
                <a:solidFill>
                  <a:schemeClr val="tx1">
                    <a:lumMod val="50000"/>
                    <a:lumOff val="50000"/>
                  </a:schemeClr>
                </a:solidFill>
              </a:rPr>
              <a:t>more likely to </a:t>
            </a:r>
          </a:p>
          <a:p>
            <a:pPr>
              <a:lnSpc>
                <a:spcPts val="2400"/>
              </a:lnSpc>
              <a:buClr>
                <a:schemeClr val="bg1">
                  <a:lumMod val="50000"/>
                </a:schemeClr>
              </a:buClr>
              <a:buNone/>
            </a:pPr>
            <a:r>
              <a:rPr lang="en-US" dirty="0" smtClean="0">
                <a:solidFill>
                  <a:schemeClr val="tx1">
                    <a:lumMod val="50000"/>
                    <a:lumOff val="50000"/>
                  </a:schemeClr>
                </a:solidFill>
              </a:rPr>
              <a:t>cease breastfeeding by 4     </a:t>
            </a:r>
          </a:p>
          <a:p>
            <a:pPr>
              <a:lnSpc>
                <a:spcPts val="2400"/>
              </a:lnSpc>
              <a:buClr>
                <a:schemeClr val="bg1">
                  <a:lumMod val="50000"/>
                </a:schemeClr>
              </a:buClr>
              <a:buNone/>
            </a:pPr>
            <a:r>
              <a:rPr lang="en-US" dirty="0" smtClean="0">
                <a:solidFill>
                  <a:schemeClr val="tx1">
                    <a:lumMod val="50000"/>
                    <a:lumOff val="50000"/>
                  </a:schemeClr>
                </a:solidFill>
              </a:rPr>
              <a:t>weeks postpartum</a:t>
            </a:r>
          </a:p>
          <a:p>
            <a:pPr lvl="3">
              <a:lnSpc>
                <a:spcPts val="3600"/>
              </a:lnSpc>
              <a:spcBef>
                <a:spcPts val="0"/>
              </a:spcBef>
              <a:spcAft>
                <a:spcPts val="600"/>
              </a:spcAft>
              <a:defRPr/>
            </a:pPr>
            <a:endParaRPr sz="2400" dirty="0" smtClean="0">
              <a:solidFill>
                <a:schemeClr val="tx1">
                  <a:lumMod val="50000"/>
                  <a:lumOff val="50000"/>
                </a:schemeClr>
              </a:solidFill>
            </a:endParaRPr>
          </a:p>
        </p:txBody>
      </p:sp>
      <p:sp>
        <p:nvSpPr>
          <p:cNvPr id="6" name="Text Box 4"/>
          <p:cNvSpPr txBox="1">
            <a:spLocks noChangeArrowheads="1"/>
          </p:cNvSpPr>
          <p:nvPr/>
        </p:nvSpPr>
        <p:spPr bwMode="auto">
          <a:xfrm>
            <a:off x="1243943" y="5726309"/>
            <a:ext cx="2053266" cy="338554"/>
          </a:xfrm>
          <a:prstGeom prst="rect">
            <a:avLst/>
          </a:prstGeom>
          <a:noFill/>
          <a:ln w="9525">
            <a:noFill/>
            <a:miter lim="800000"/>
            <a:headEnd/>
            <a:tailEnd/>
          </a:ln>
        </p:spPr>
        <p:txBody>
          <a:bodyPr wrap="none">
            <a:spAutoFit/>
          </a:bodyPr>
          <a:lstStyle/>
          <a:p>
            <a:r>
              <a:rPr lang="en-US" sz="1600" dirty="0" smtClean="0">
                <a:solidFill>
                  <a:schemeClr val="bg1">
                    <a:lumMod val="50000"/>
                  </a:schemeClr>
                </a:solidFill>
                <a:latin typeface="+mj-lt"/>
              </a:rPr>
              <a:t>(Silverman </a:t>
            </a:r>
            <a:r>
              <a:rPr lang="en-US" sz="1600" dirty="0">
                <a:solidFill>
                  <a:schemeClr val="bg1">
                    <a:lumMod val="50000"/>
                  </a:schemeClr>
                </a:solidFill>
                <a:latin typeface="+mj-lt"/>
              </a:rPr>
              <a:t>et al, </a:t>
            </a:r>
            <a:r>
              <a:rPr lang="en-US" sz="1600" dirty="0" smtClean="0">
                <a:solidFill>
                  <a:schemeClr val="bg1">
                    <a:lumMod val="50000"/>
                  </a:schemeClr>
                </a:solidFill>
                <a:latin typeface="+mj-lt"/>
              </a:rPr>
              <a:t>2006)</a:t>
            </a:r>
            <a:endParaRPr lang="en-US" sz="1600" dirty="0">
              <a:solidFill>
                <a:schemeClr val="bg1">
                  <a:lumMod val="50000"/>
                </a:schemeClr>
              </a:solidFill>
              <a:latin typeface="+mj-lt"/>
            </a:endParaRPr>
          </a:p>
        </p:txBody>
      </p:sp>
      <p:pic>
        <p:nvPicPr>
          <p:cNvPr id="7" name="Picture 6" descr="baby.jpg"/>
          <p:cNvPicPr>
            <a:picLocks noChangeAspect="1"/>
          </p:cNvPicPr>
          <p:nvPr/>
        </p:nvPicPr>
        <p:blipFill>
          <a:blip r:embed="rId3" cstate="screen"/>
          <a:stretch>
            <a:fillRect/>
          </a:stretch>
        </p:blipFill>
        <p:spPr>
          <a:xfrm>
            <a:off x="277010" y="1905000"/>
            <a:ext cx="2694789" cy="40386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81000"/>
            <a:ext cx="2133600" cy="1143000"/>
          </a:xfrm>
        </p:spPr>
        <p:txBody>
          <a:bodyPr>
            <a:noAutofit/>
          </a:bodyPr>
          <a:lstStyle/>
          <a:p>
            <a:pPr algn="l">
              <a:lnSpc>
                <a:spcPts val="2600"/>
              </a:lnSpc>
            </a:pPr>
            <a:r>
              <a:rPr lang="en-US" sz="2800" dirty="0" smtClean="0">
                <a:solidFill>
                  <a:schemeClr val="bg1">
                    <a:lumMod val="95000"/>
                  </a:schemeClr>
                </a:solidFill>
              </a:rPr>
              <a:t>Postpartum Maternal Depression</a:t>
            </a:r>
            <a:endParaRPr lang="en-US" sz="2600" b="1" dirty="0" smtClean="0">
              <a:solidFill>
                <a:schemeClr val="bg1">
                  <a:lumMod val="95000"/>
                </a:schemeClr>
              </a:solidFill>
            </a:endParaRPr>
          </a:p>
        </p:txBody>
      </p:sp>
      <p:sp>
        <p:nvSpPr>
          <p:cNvPr id="5" name="Content Placeholder 2"/>
          <p:cNvSpPr>
            <a:spLocks noGrp="1"/>
          </p:cNvSpPr>
          <p:nvPr>
            <p:ph idx="1"/>
          </p:nvPr>
        </p:nvSpPr>
        <p:spPr>
          <a:xfrm>
            <a:off x="3200400" y="884237"/>
            <a:ext cx="5410200" cy="4449763"/>
          </a:xfrm>
        </p:spPr>
        <p:txBody>
          <a:bodyPr>
            <a:noAutofit/>
          </a:bodyPr>
          <a:lstStyle/>
          <a:p>
            <a:pPr marL="0" indent="0">
              <a:buNone/>
            </a:pPr>
            <a:r>
              <a:rPr lang="en-US" sz="2800" dirty="0" smtClean="0">
                <a:solidFill>
                  <a:schemeClr val="tx1">
                    <a:lumMod val="50000"/>
                    <a:lumOff val="50000"/>
                  </a:schemeClr>
                </a:solidFill>
              </a:rPr>
              <a:t>Women with a controlling or    threatening partner are                           </a:t>
            </a:r>
            <a:r>
              <a:rPr lang="en-US" sz="3600" b="1" dirty="0" smtClean="0">
                <a:solidFill>
                  <a:srgbClr val="FF842B"/>
                </a:solidFill>
                <a:latin typeface="Arial Black"/>
                <a:cs typeface="Arial Black"/>
              </a:rPr>
              <a:t>5X</a:t>
            </a:r>
            <a:r>
              <a:rPr lang="en-US" sz="2800" b="1" dirty="0" smtClean="0">
                <a:solidFill>
                  <a:srgbClr val="FF842B"/>
                </a:solidFill>
                <a:latin typeface="Arial Black"/>
                <a:cs typeface="Arial Black"/>
              </a:rPr>
              <a:t> </a:t>
            </a:r>
            <a:r>
              <a:rPr lang="en-US" sz="2800" dirty="0" smtClean="0">
                <a:solidFill>
                  <a:schemeClr val="tx1">
                    <a:lumMod val="50000"/>
                    <a:lumOff val="50000"/>
                  </a:schemeClr>
                </a:solidFill>
              </a:rPr>
              <a:t>more likely to experience       persistent symptoms of postpartum maternal depression</a:t>
            </a:r>
          </a:p>
          <a:p>
            <a:pPr marL="1263650" lvl="3" indent="-349250">
              <a:spcBef>
                <a:spcPts val="0"/>
              </a:spcBef>
              <a:spcAft>
                <a:spcPts val="600"/>
              </a:spcAft>
              <a:buClr>
                <a:srgbClr val="618DC3"/>
              </a:buClr>
              <a:buNone/>
              <a:defRPr/>
            </a:pPr>
            <a:endParaRPr sz="2400" dirty="0" smtClean="0">
              <a:solidFill>
                <a:schemeClr val="accent1">
                  <a:lumMod val="50000"/>
                </a:schemeClr>
              </a:solidFill>
            </a:endParaRPr>
          </a:p>
          <a:p>
            <a:pPr lvl="3">
              <a:spcBef>
                <a:spcPts val="0"/>
              </a:spcBef>
              <a:spcAft>
                <a:spcPts val="600"/>
              </a:spcAft>
              <a:defRPr/>
            </a:pPr>
            <a:endParaRPr sz="2400" dirty="0" smtClean="0">
              <a:solidFill>
                <a:schemeClr val="accent1">
                  <a:lumMod val="50000"/>
                </a:schemeClr>
              </a:solidFill>
            </a:endParaRPr>
          </a:p>
        </p:txBody>
      </p:sp>
      <p:sp>
        <p:nvSpPr>
          <p:cNvPr id="9" name="Slide Number Placeholder 5"/>
          <p:cNvSpPr>
            <a:spLocks noGrp="1"/>
          </p:cNvSpPr>
          <p:nvPr>
            <p:ph type="sldNum" sz="quarter" idx="12"/>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59</a:t>
            </a:fld>
            <a:endParaRPr lang="en-US" sz="1400" dirty="0"/>
          </a:p>
        </p:txBody>
      </p:sp>
      <p:sp>
        <p:nvSpPr>
          <p:cNvPr id="6" name="Text Box 6"/>
          <p:cNvSpPr txBox="1">
            <a:spLocks noChangeArrowheads="1"/>
          </p:cNvSpPr>
          <p:nvPr/>
        </p:nvSpPr>
        <p:spPr bwMode="auto">
          <a:xfrm>
            <a:off x="3136062" y="5545723"/>
            <a:ext cx="1788971" cy="338554"/>
          </a:xfrm>
          <a:prstGeom prst="rect">
            <a:avLst/>
          </a:prstGeom>
          <a:noFill/>
          <a:ln w="9525">
            <a:noFill/>
            <a:miter lim="800000"/>
            <a:headEnd/>
            <a:tailEnd/>
          </a:ln>
        </p:spPr>
        <p:txBody>
          <a:bodyPr wrap="none">
            <a:spAutoFit/>
          </a:bodyPr>
          <a:lstStyle/>
          <a:p>
            <a:r>
              <a:rPr lang="en-US" sz="1600" dirty="0" smtClean="0">
                <a:solidFill>
                  <a:schemeClr val="bg1">
                    <a:lumMod val="50000"/>
                  </a:schemeClr>
                </a:solidFill>
                <a:latin typeface="+mj-lt"/>
              </a:rPr>
              <a:t>(</a:t>
            </a:r>
            <a:r>
              <a:rPr lang="en-US" sz="1600" dirty="0" err="1" smtClean="0">
                <a:solidFill>
                  <a:schemeClr val="bg1">
                    <a:lumMod val="50000"/>
                  </a:schemeClr>
                </a:solidFill>
                <a:latin typeface="+mj-lt"/>
              </a:rPr>
              <a:t>Blabey</a:t>
            </a:r>
            <a:r>
              <a:rPr lang="en-US" sz="1600" dirty="0" smtClean="0">
                <a:solidFill>
                  <a:schemeClr val="bg1">
                    <a:lumMod val="50000"/>
                  </a:schemeClr>
                </a:solidFill>
                <a:latin typeface="+mj-lt"/>
              </a:rPr>
              <a:t> </a:t>
            </a:r>
            <a:r>
              <a:rPr lang="en-US" sz="1600" dirty="0">
                <a:solidFill>
                  <a:schemeClr val="bg1">
                    <a:lumMod val="50000"/>
                  </a:schemeClr>
                </a:solidFill>
                <a:latin typeface="+mj-lt"/>
              </a:rPr>
              <a:t>et al, </a:t>
            </a:r>
            <a:r>
              <a:rPr lang="en-US" sz="1600" dirty="0" smtClean="0">
                <a:solidFill>
                  <a:schemeClr val="bg1">
                    <a:lumMod val="50000"/>
                  </a:schemeClr>
                </a:solidFill>
                <a:latin typeface="+mj-lt"/>
              </a:rPr>
              <a:t>2009)</a:t>
            </a:r>
            <a:endParaRPr lang="en-US" sz="1600" dirty="0">
              <a:solidFill>
                <a:schemeClr val="bg1">
                  <a:lumMod val="50000"/>
                </a:schemeClr>
              </a:solidFill>
              <a:latin typeface="+mj-lt"/>
            </a:endParaRPr>
          </a:p>
        </p:txBody>
      </p:sp>
      <p:pic>
        <p:nvPicPr>
          <p:cNvPr id="7" name="Picture 6" descr="woman2.png"/>
          <p:cNvPicPr>
            <a:picLocks noChangeAspect="1"/>
          </p:cNvPicPr>
          <p:nvPr/>
        </p:nvPicPr>
        <p:blipFill>
          <a:blip r:embed="rId3" cstate="print"/>
          <a:stretch>
            <a:fillRect/>
          </a:stretch>
        </p:blipFill>
        <p:spPr>
          <a:xfrm>
            <a:off x="-685800" y="3793703"/>
            <a:ext cx="4648200" cy="308059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par>
                          <p:cTn id="13" fill="hold">
                            <p:stCondLst>
                              <p:cond delay="2000"/>
                            </p:stCondLst>
                            <p:childTnLst>
                              <p:par>
                                <p:cTn id="14" presetID="53"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04800" y="381000"/>
            <a:ext cx="2133600" cy="3429000"/>
          </a:xfrm>
        </p:spPr>
        <p:txBody>
          <a:bodyPr>
            <a:noAutofit/>
          </a:bodyPr>
          <a:lstStyle/>
          <a:p>
            <a:pPr algn="l">
              <a:lnSpc>
                <a:spcPts val="2800"/>
              </a:lnSpc>
            </a:pPr>
            <a:r>
              <a:rPr lang="en-US" sz="2800" dirty="0" smtClean="0">
                <a:solidFill>
                  <a:schemeClr val="bg1"/>
                </a:solidFill>
              </a:rPr>
              <a:t>Domestic Violence </a:t>
            </a:r>
            <a:r>
              <a:rPr sz="2800" dirty="0" smtClean="0">
                <a:solidFill>
                  <a:schemeClr val="bg1"/>
                </a:solidFill>
              </a:rPr>
              <a:t>N</a:t>
            </a:r>
            <a:r>
              <a:rPr lang="en-US" sz="2800" dirty="0" smtClean="0">
                <a:solidFill>
                  <a:schemeClr val="bg1"/>
                </a:solidFill>
              </a:rPr>
              <a:t>egatively</a:t>
            </a:r>
            <a:br>
              <a:rPr lang="en-US" sz="2800" dirty="0" smtClean="0">
                <a:solidFill>
                  <a:schemeClr val="bg1"/>
                </a:solidFill>
              </a:rPr>
            </a:br>
            <a:r>
              <a:rPr sz="2800" dirty="0" smtClean="0">
                <a:solidFill>
                  <a:schemeClr val="bg1"/>
                </a:solidFill>
              </a:rPr>
              <a:t>I</a:t>
            </a:r>
            <a:r>
              <a:rPr lang="en-US" sz="2800" dirty="0" smtClean="0">
                <a:solidFill>
                  <a:schemeClr val="bg1"/>
                </a:solidFill>
              </a:rPr>
              <a:t>mpacts</a:t>
            </a:r>
            <a:br>
              <a:rPr lang="en-US" sz="2800" dirty="0" smtClean="0">
                <a:solidFill>
                  <a:schemeClr val="bg1"/>
                </a:solidFill>
              </a:rPr>
            </a:br>
            <a:r>
              <a:rPr sz="2800" dirty="0" smtClean="0">
                <a:solidFill>
                  <a:schemeClr val="bg1"/>
                </a:solidFill>
              </a:rPr>
              <a:t>H</a:t>
            </a:r>
            <a:r>
              <a:rPr lang="en-US" sz="2800" dirty="0" smtClean="0">
                <a:solidFill>
                  <a:schemeClr val="bg1"/>
                </a:solidFill>
              </a:rPr>
              <a:t>ome </a:t>
            </a:r>
            <a:r>
              <a:rPr sz="2800" dirty="0" smtClean="0">
                <a:solidFill>
                  <a:schemeClr val="bg1"/>
                </a:solidFill>
              </a:rPr>
              <a:t>V</a:t>
            </a:r>
            <a:r>
              <a:rPr lang="en-US" sz="2800" dirty="0" smtClean="0">
                <a:solidFill>
                  <a:schemeClr val="bg1"/>
                </a:solidFill>
              </a:rPr>
              <a:t>isitation </a:t>
            </a:r>
            <a:r>
              <a:rPr sz="2800" dirty="0" smtClean="0">
                <a:solidFill>
                  <a:schemeClr val="bg1"/>
                </a:solidFill>
              </a:rPr>
              <a:t>P</a:t>
            </a:r>
            <a:r>
              <a:rPr lang="en-US" sz="2800" dirty="0" smtClean="0">
                <a:solidFill>
                  <a:schemeClr val="bg1"/>
                </a:solidFill>
              </a:rPr>
              <a:t>rogram </a:t>
            </a:r>
            <a:r>
              <a:rPr sz="2800" dirty="0" smtClean="0">
                <a:solidFill>
                  <a:schemeClr val="bg1"/>
                </a:solidFill>
              </a:rPr>
              <a:t>O</a:t>
            </a:r>
            <a:r>
              <a:rPr lang="en-US" sz="2800" dirty="0" smtClean="0">
                <a:solidFill>
                  <a:schemeClr val="bg1"/>
                </a:solidFill>
              </a:rPr>
              <a:t>utcomes </a:t>
            </a:r>
            <a:r>
              <a:rPr sz="2800" dirty="0" smtClean="0">
                <a:solidFill>
                  <a:schemeClr val="bg1"/>
                </a:solidFill>
              </a:rPr>
              <a:t>I</a:t>
            </a:r>
            <a:r>
              <a:rPr lang="en-US" sz="2800" dirty="0" smtClean="0">
                <a:solidFill>
                  <a:schemeClr val="bg1"/>
                </a:solidFill>
              </a:rPr>
              <a:t>ncluding</a:t>
            </a:r>
            <a:endParaRPr lang="en-US" sz="2800" dirty="0">
              <a:solidFill>
                <a:schemeClr val="bg1"/>
              </a:solidFill>
            </a:endParaRPr>
          </a:p>
        </p:txBody>
      </p:sp>
      <p:sp>
        <p:nvSpPr>
          <p:cNvPr id="7" name="Content Placeholder 2"/>
          <p:cNvSpPr>
            <a:spLocks noGrp="1"/>
          </p:cNvSpPr>
          <p:nvPr>
            <p:ph idx="1"/>
          </p:nvPr>
        </p:nvSpPr>
        <p:spPr>
          <a:xfrm>
            <a:off x="3200400" y="152400"/>
            <a:ext cx="5257800" cy="5120481"/>
          </a:xfrm>
        </p:spPr>
        <p:txBody>
          <a:bodyPr>
            <a:noAutofit/>
          </a:bodyPr>
          <a:lstStyle/>
          <a:p>
            <a:pPr>
              <a:lnSpc>
                <a:spcPts val="3200"/>
              </a:lnSpc>
              <a:buClr>
                <a:schemeClr val="tx1">
                  <a:lumMod val="50000"/>
                  <a:lumOff val="50000"/>
                </a:schemeClr>
              </a:buClr>
            </a:pPr>
            <a:endParaRPr lang="en-US" dirty="0" smtClean="0">
              <a:solidFill>
                <a:schemeClr val="accent1">
                  <a:lumMod val="50000"/>
                </a:schemeClr>
              </a:solidFill>
            </a:endParaRPr>
          </a:p>
          <a:p>
            <a:pPr marL="341313" indent="-341313">
              <a:lnSpc>
                <a:spcPts val="3200"/>
              </a:lnSpc>
              <a:spcBef>
                <a:spcPts val="1368"/>
              </a:spcBef>
              <a:buClr>
                <a:schemeClr val="tx1">
                  <a:lumMod val="50000"/>
                  <a:lumOff val="50000"/>
                </a:schemeClr>
              </a:buClr>
            </a:pPr>
            <a:r>
              <a:rPr lang="en-US" dirty="0" smtClean="0">
                <a:solidFill>
                  <a:schemeClr val="accent1">
                    <a:lumMod val="50000"/>
                  </a:schemeClr>
                </a:solidFill>
              </a:rPr>
              <a:t>Maternal health</a:t>
            </a:r>
          </a:p>
          <a:p>
            <a:pPr marL="341313" indent="-341313">
              <a:lnSpc>
                <a:spcPts val="3200"/>
              </a:lnSpc>
              <a:spcBef>
                <a:spcPts val="1368"/>
              </a:spcBef>
              <a:buClr>
                <a:schemeClr val="tx1">
                  <a:lumMod val="50000"/>
                  <a:lumOff val="50000"/>
                </a:schemeClr>
              </a:buClr>
            </a:pPr>
            <a:r>
              <a:rPr lang="en-US" dirty="0" smtClean="0">
                <a:solidFill>
                  <a:schemeClr val="accent1">
                    <a:lumMod val="50000"/>
                  </a:schemeClr>
                </a:solidFill>
              </a:rPr>
              <a:t>Pregnancy outcomes</a:t>
            </a:r>
          </a:p>
          <a:p>
            <a:pPr marL="341313" indent="-341313">
              <a:lnSpc>
                <a:spcPts val="3200"/>
              </a:lnSpc>
              <a:spcBef>
                <a:spcPts val="1368"/>
              </a:spcBef>
              <a:buClr>
                <a:schemeClr val="tx1">
                  <a:lumMod val="50000"/>
                  <a:lumOff val="50000"/>
                </a:schemeClr>
              </a:buClr>
            </a:pPr>
            <a:r>
              <a:rPr lang="en-US" dirty="0" smtClean="0">
                <a:solidFill>
                  <a:schemeClr val="accent1">
                    <a:lumMod val="50000"/>
                  </a:schemeClr>
                </a:solidFill>
              </a:rPr>
              <a:t>Children’s cognitive and               emotional  development and physical health</a:t>
            </a:r>
          </a:p>
          <a:p>
            <a:pPr marL="341313" indent="-341313">
              <a:lnSpc>
                <a:spcPts val="3200"/>
              </a:lnSpc>
              <a:spcBef>
                <a:spcPts val="1368"/>
              </a:spcBef>
              <a:buClr>
                <a:schemeClr val="tx1">
                  <a:lumMod val="50000"/>
                  <a:lumOff val="50000"/>
                </a:schemeClr>
              </a:buClr>
            </a:pPr>
            <a:r>
              <a:rPr lang="en-US" dirty="0" smtClean="0">
                <a:solidFill>
                  <a:schemeClr val="accent1">
                    <a:lumMod val="50000"/>
                  </a:schemeClr>
                </a:solidFill>
              </a:rPr>
              <a:t>Parenting skills</a:t>
            </a:r>
          </a:p>
          <a:p>
            <a:pPr marL="341313" indent="-341313">
              <a:lnSpc>
                <a:spcPts val="3200"/>
              </a:lnSpc>
              <a:spcBef>
                <a:spcPts val="1368"/>
              </a:spcBef>
              <a:buClr>
                <a:schemeClr val="tx1">
                  <a:lumMod val="50000"/>
                  <a:lumOff val="50000"/>
                </a:schemeClr>
              </a:buClr>
            </a:pPr>
            <a:r>
              <a:rPr lang="en-US" dirty="0" smtClean="0">
                <a:solidFill>
                  <a:schemeClr val="accent1">
                    <a:lumMod val="50000"/>
                  </a:schemeClr>
                </a:solidFill>
              </a:rPr>
              <a:t>Family safety</a:t>
            </a:r>
          </a:p>
          <a:p>
            <a:pPr marL="341313" indent="-341313">
              <a:lnSpc>
                <a:spcPts val="3200"/>
              </a:lnSpc>
              <a:spcBef>
                <a:spcPts val="1368"/>
              </a:spcBef>
              <a:buClr>
                <a:schemeClr val="tx1">
                  <a:lumMod val="50000"/>
                  <a:lumOff val="50000"/>
                </a:schemeClr>
              </a:buClr>
            </a:pPr>
            <a:r>
              <a:rPr lang="en-US" dirty="0" smtClean="0">
                <a:solidFill>
                  <a:schemeClr val="accent1">
                    <a:lumMod val="50000"/>
                  </a:schemeClr>
                </a:solidFill>
              </a:rPr>
              <a:t>Social support</a:t>
            </a:r>
          </a:p>
          <a:p>
            <a:pPr marL="0" indent="0">
              <a:lnSpc>
                <a:spcPts val="3200"/>
              </a:lnSpc>
            </a:pPr>
            <a:endParaRPr lang="en-US" dirty="0" smtClean="0">
              <a:solidFill>
                <a:schemeClr val="accent1">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04800" y="1219200"/>
            <a:ext cx="2133600" cy="1143000"/>
          </a:xfrm>
          <a:prstGeom prst="rect">
            <a:avLst/>
          </a:prstGeom>
        </p:spPr>
        <p:txBody>
          <a:bodyPr vert="horz" lIns="91440" tIns="45720" rIns="91440" bIns="45720" rtlCol="0" anchor="ctr">
            <a:noAutofit/>
          </a:bodyPr>
          <a:lstStyle/>
          <a:p>
            <a:pPr>
              <a:lnSpc>
                <a:spcPts val="2800"/>
              </a:lnSpc>
              <a:buNone/>
            </a:pPr>
            <a:r>
              <a:rPr sz="2800" dirty="0" smtClean="0">
                <a:solidFill>
                  <a:schemeClr val="bg1">
                    <a:lumMod val="95000"/>
                  </a:schemeClr>
                </a:solidFill>
              </a:rPr>
              <a:t>Use </a:t>
            </a:r>
            <a:r>
              <a:rPr lang="en-US" sz="2800" dirty="0" smtClean="0">
                <a:solidFill>
                  <a:schemeClr val="bg1">
                    <a:lumMod val="95000"/>
                  </a:schemeClr>
                </a:solidFill>
              </a:rPr>
              <a:t>T</a:t>
            </a:r>
            <a:r>
              <a:rPr sz="2800" dirty="0" smtClean="0">
                <a:solidFill>
                  <a:schemeClr val="bg1">
                    <a:lumMod val="95000"/>
                  </a:schemeClr>
                </a:solidFill>
              </a:rPr>
              <a:t>h</a:t>
            </a:r>
            <a:r>
              <a:rPr lang="en-US" sz="2800" dirty="0" smtClean="0">
                <a:solidFill>
                  <a:schemeClr val="bg1">
                    <a:lumMod val="95000"/>
                  </a:schemeClr>
                </a:solidFill>
              </a:rPr>
              <a:t>is</a:t>
            </a:r>
            <a:r>
              <a:rPr sz="2800" dirty="0" smtClean="0">
                <a:solidFill>
                  <a:schemeClr val="bg1">
                    <a:lumMod val="95000"/>
                  </a:schemeClr>
                </a:solidFill>
              </a:rPr>
              <a:t> </a:t>
            </a:r>
            <a:r>
              <a:rPr lang="en-US" sz="2800" dirty="0" smtClean="0">
                <a:solidFill>
                  <a:schemeClr val="bg1">
                    <a:lumMod val="95000"/>
                  </a:schemeClr>
                </a:solidFill>
              </a:rPr>
              <a:t>C</a:t>
            </a:r>
            <a:r>
              <a:rPr sz="2800" dirty="0" smtClean="0">
                <a:solidFill>
                  <a:schemeClr val="bg1">
                    <a:lumMod val="95000"/>
                  </a:schemeClr>
                </a:solidFill>
              </a:rPr>
              <a:t>ard to </a:t>
            </a:r>
            <a:r>
              <a:rPr lang="en-US" sz="2800" dirty="0" smtClean="0">
                <a:solidFill>
                  <a:schemeClr val="bg1">
                    <a:lumMod val="95000"/>
                  </a:schemeClr>
                </a:solidFill>
              </a:rPr>
              <a:t>H</a:t>
            </a:r>
            <a:r>
              <a:rPr sz="2800" dirty="0" smtClean="0">
                <a:solidFill>
                  <a:schemeClr val="bg1">
                    <a:lumMod val="95000"/>
                  </a:schemeClr>
                </a:solidFill>
              </a:rPr>
              <a:t>elp </a:t>
            </a:r>
            <a:endParaRPr lang="en-US" sz="2800" dirty="0" smtClean="0">
              <a:solidFill>
                <a:schemeClr val="bg1">
                  <a:lumMod val="95000"/>
                </a:schemeClr>
              </a:solidFill>
            </a:endParaRPr>
          </a:p>
          <a:p>
            <a:pPr>
              <a:lnSpc>
                <a:spcPts val="2800"/>
              </a:lnSpc>
              <a:buNone/>
            </a:pPr>
            <a:r>
              <a:rPr lang="en-US" sz="2800" dirty="0" smtClean="0">
                <a:solidFill>
                  <a:schemeClr val="bg1">
                    <a:lumMod val="95000"/>
                  </a:schemeClr>
                </a:solidFill>
              </a:rPr>
              <a:t>M</a:t>
            </a:r>
            <a:r>
              <a:rPr sz="2800" dirty="0" smtClean="0">
                <a:solidFill>
                  <a:schemeClr val="bg1">
                    <a:lumMod val="95000"/>
                  </a:schemeClr>
                </a:solidFill>
              </a:rPr>
              <a:t>ake </a:t>
            </a:r>
            <a:r>
              <a:rPr lang="en-US" sz="2800" dirty="0" smtClean="0">
                <a:solidFill>
                  <a:schemeClr val="bg1">
                    <a:lumMod val="95000"/>
                  </a:schemeClr>
                </a:solidFill>
              </a:rPr>
              <a:t>C</a:t>
            </a:r>
            <a:r>
              <a:rPr sz="2800" dirty="0" smtClean="0">
                <a:solidFill>
                  <a:schemeClr val="bg1">
                    <a:lumMod val="95000"/>
                  </a:schemeClr>
                </a:solidFill>
              </a:rPr>
              <a:t>onnections </a:t>
            </a:r>
            <a:r>
              <a:rPr lang="en-US" sz="2800" dirty="0" smtClean="0">
                <a:solidFill>
                  <a:schemeClr val="bg1">
                    <a:lumMod val="95000"/>
                  </a:schemeClr>
                </a:solidFill>
              </a:rPr>
              <a:t>B</a:t>
            </a:r>
            <a:r>
              <a:rPr sz="2800" dirty="0" smtClean="0">
                <a:solidFill>
                  <a:schemeClr val="bg1">
                    <a:lumMod val="95000"/>
                  </a:schemeClr>
                </a:solidFill>
              </a:rPr>
              <a:t>etween </a:t>
            </a:r>
            <a:r>
              <a:rPr lang="en-US" sz="2800" dirty="0" smtClean="0">
                <a:solidFill>
                  <a:schemeClr val="bg1">
                    <a:lumMod val="95000"/>
                  </a:schemeClr>
                </a:solidFill>
              </a:rPr>
              <a:t>D</a:t>
            </a:r>
            <a:r>
              <a:rPr sz="2800" dirty="0" smtClean="0">
                <a:solidFill>
                  <a:schemeClr val="bg1">
                    <a:lumMod val="95000"/>
                  </a:schemeClr>
                </a:solidFill>
              </a:rPr>
              <a:t>epression, </a:t>
            </a:r>
            <a:r>
              <a:rPr lang="en-US" sz="2800" dirty="0" smtClean="0">
                <a:solidFill>
                  <a:schemeClr val="bg1">
                    <a:lumMod val="95000"/>
                  </a:schemeClr>
                </a:solidFill>
              </a:rPr>
              <a:t>S</a:t>
            </a:r>
            <a:r>
              <a:rPr sz="2800" dirty="0" smtClean="0">
                <a:solidFill>
                  <a:schemeClr val="bg1">
                    <a:lumMod val="95000"/>
                  </a:schemeClr>
                </a:solidFill>
              </a:rPr>
              <a:t>ubstance </a:t>
            </a:r>
            <a:r>
              <a:rPr lang="en-US" sz="2800" dirty="0" smtClean="0">
                <a:solidFill>
                  <a:schemeClr val="bg1">
                    <a:lumMod val="95000"/>
                  </a:schemeClr>
                </a:solidFill>
              </a:rPr>
              <a:t>A</a:t>
            </a:r>
            <a:r>
              <a:rPr sz="2800" dirty="0" smtClean="0">
                <a:solidFill>
                  <a:schemeClr val="bg1">
                    <a:lumMod val="95000"/>
                  </a:schemeClr>
                </a:solidFill>
              </a:rPr>
              <a:t>buse, </a:t>
            </a:r>
            <a:endParaRPr lang="en-US" sz="2800" dirty="0" smtClean="0">
              <a:solidFill>
                <a:schemeClr val="bg1">
                  <a:lumMod val="95000"/>
                </a:schemeClr>
              </a:solidFill>
            </a:endParaRPr>
          </a:p>
          <a:p>
            <a:pPr>
              <a:lnSpc>
                <a:spcPts val="2800"/>
              </a:lnSpc>
              <a:buNone/>
            </a:pPr>
            <a:r>
              <a:rPr sz="2800" dirty="0" smtClean="0">
                <a:solidFill>
                  <a:schemeClr val="bg1">
                    <a:lumMod val="95000"/>
                  </a:schemeClr>
                </a:solidFill>
              </a:rPr>
              <a:t>and DV</a:t>
            </a:r>
            <a:endParaRPr lang="en-US" sz="2800" dirty="0">
              <a:solidFill>
                <a:schemeClr val="bg1">
                  <a:lumMod val="95000"/>
                </a:schemeClr>
              </a:solidFill>
            </a:endParaRPr>
          </a:p>
        </p:txBody>
      </p:sp>
      <p:pic>
        <p:nvPicPr>
          <p:cNvPr id="6" name="Picture 5" descr="H-MomsH-babies.png"/>
          <p:cNvPicPr>
            <a:picLocks noChangeAspect="1"/>
          </p:cNvPicPr>
          <p:nvPr/>
        </p:nvPicPr>
        <p:blipFill>
          <a:blip r:embed="rId3" cstate="print"/>
          <a:stretch>
            <a:fillRect/>
          </a:stretch>
        </p:blipFill>
        <p:spPr>
          <a:xfrm>
            <a:off x="457200" y="1219200"/>
            <a:ext cx="9144000" cy="4945894"/>
          </a:xfrm>
          <a:prstGeom prst="rect">
            <a:avLst/>
          </a:prstGeom>
        </p:spPr>
      </p:pic>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M-7.jpg"/>
          <p:cNvPicPr>
            <a:picLocks noChangeAspect="1"/>
          </p:cNvPicPr>
          <p:nvPr/>
        </p:nvPicPr>
        <p:blipFill>
          <a:blip r:embed="rId3" cstate="print"/>
          <a:stretch>
            <a:fillRect/>
          </a:stretch>
        </p:blipFill>
        <p:spPr>
          <a:xfrm>
            <a:off x="1456690" y="381000"/>
            <a:ext cx="7306310" cy="4191000"/>
          </a:xfrm>
          <a:prstGeom prst="rect">
            <a:avLst/>
          </a:prstGeom>
          <a:ln>
            <a:noFill/>
          </a:ln>
          <a:effectLst>
            <a:outerShdw blurRad="292100" dist="139700" dir="12900000" algn="tl" rotWithShape="0">
              <a:srgbClr val="333333">
                <a:alpha val="65000"/>
              </a:srgbClr>
            </a:outerShdw>
          </a:effectLst>
        </p:spPr>
      </p:pic>
      <p:pic>
        <p:nvPicPr>
          <p:cNvPr id="4" name="Picture 3" descr="H-MomsH-babies.png"/>
          <p:cNvPicPr>
            <a:picLocks noChangeAspect="1"/>
          </p:cNvPicPr>
          <p:nvPr/>
        </p:nvPicPr>
        <p:blipFill>
          <a:blip r:embed="rId4" cstate="print"/>
          <a:stretch>
            <a:fillRect/>
          </a:stretch>
        </p:blipFill>
        <p:spPr>
          <a:xfrm>
            <a:off x="-152400" y="4267200"/>
            <a:ext cx="5340266" cy="2888494"/>
          </a:xfrm>
          <a:prstGeom prst="rect">
            <a:avLst/>
          </a:prstGeom>
        </p:spPr>
      </p:pic>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T-63background.jpg"/>
          <p:cNvPicPr>
            <a:picLocks noChangeAspect="1"/>
          </p:cNvPicPr>
          <p:nvPr/>
        </p:nvPicPr>
        <p:blipFill>
          <a:blip r:embed="rId3" cstate="print"/>
          <a:stretch>
            <a:fillRect/>
          </a:stretch>
        </p:blipFill>
        <p:spPr>
          <a:xfrm>
            <a:off x="0" y="0"/>
            <a:ext cx="9194150" cy="6858000"/>
          </a:xfrm>
          <a:prstGeom prst="rect">
            <a:avLst/>
          </a:prstGeom>
        </p:spPr>
      </p:pic>
      <p:sp>
        <p:nvSpPr>
          <p:cNvPr id="6" name="Rectangle 5"/>
          <p:cNvSpPr/>
          <p:nvPr/>
        </p:nvSpPr>
        <p:spPr>
          <a:xfrm>
            <a:off x="5638800" y="228600"/>
            <a:ext cx="3124200" cy="4589291"/>
          </a:xfrm>
          <a:prstGeom prst="rect">
            <a:avLst/>
          </a:prstGeom>
        </p:spPr>
        <p:txBody>
          <a:bodyPr wrap="square">
            <a:spAutoFit/>
          </a:bodyPr>
          <a:lstStyle/>
          <a:p>
            <a:pPr>
              <a:lnSpc>
                <a:spcPts val="3200"/>
              </a:lnSpc>
            </a:pPr>
            <a:r>
              <a:rPr lang="en-US" sz="3200" dirty="0" smtClean="0">
                <a:solidFill>
                  <a:schemeClr val="bg1">
                    <a:lumMod val="95000"/>
                  </a:schemeClr>
                </a:solidFill>
                <a:effectLst>
                  <a:outerShdw blurRad="50800" dist="38100" dir="2700000" algn="tl" rotWithShape="0">
                    <a:srgbClr val="000000">
                      <a:alpha val="43000"/>
                    </a:srgbClr>
                  </a:outerShdw>
                </a:effectLst>
                <a:latin typeface="+mj-lt"/>
              </a:rPr>
              <a:t>Making the Connection: </a:t>
            </a:r>
            <a:r>
              <a:rPr sz="3200" dirty="0" smtClean="0">
                <a:solidFill>
                  <a:srgbClr val="FF8000"/>
                </a:solidFill>
                <a:effectLst>
                  <a:outerShdw blurRad="50800" dist="38100" dir="2700000" algn="tl" rotWithShape="0">
                    <a:srgbClr val="000000">
                      <a:alpha val="43000"/>
                    </a:srgbClr>
                  </a:outerShdw>
                </a:effectLst>
                <a:latin typeface="+mj-lt"/>
              </a:rPr>
              <a:t>Domestic and Sexual Violence</a:t>
            </a:r>
            <a:r>
              <a:rPr lang="en-US" sz="3200" dirty="0" smtClean="0">
                <a:solidFill>
                  <a:srgbClr val="FF8000"/>
                </a:solidFill>
                <a:effectLst>
                  <a:outerShdw blurRad="50800" dist="38100" dir="2700000" algn="tl" rotWithShape="0">
                    <a:srgbClr val="000000">
                      <a:alpha val="43000"/>
                    </a:srgbClr>
                  </a:outerShdw>
                </a:effectLst>
                <a:latin typeface="+mj-lt"/>
              </a:rPr>
              <a:t>, Birth Control Sabotage, Pregnancy Pressure, and Unintended Pregnancies</a:t>
            </a:r>
            <a:r>
              <a:rPr lang="en-US" sz="2000" dirty="0" smtClean="0">
                <a:solidFill>
                  <a:srgbClr val="FF8000"/>
                </a:solidFill>
                <a:effectLst>
                  <a:outerShdw blurRad="50800" dist="38100" dir="2700000" algn="tl" rotWithShape="0">
                    <a:srgbClr val="000000">
                      <a:alpha val="43000"/>
                    </a:srgbClr>
                  </a:outerShdw>
                </a:effectLst>
                <a:latin typeface="+mj-lt"/>
              </a:rPr>
              <a:t/>
            </a:r>
            <a:br>
              <a:rPr lang="en-US" sz="2000" dirty="0" smtClean="0">
                <a:solidFill>
                  <a:srgbClr val="FF8000"/>
                </a:solidFill>
                <a:effectLst>
                  <a:outerShdw blurRad="50800" dist="38100" dir="2700000" algn="tl" rotWithShape="0">
                    <a:srgbClr val="000000">
                      <a:alpha val="43000"/>
                    </a:srgbClr>
                  </a:outerShdw>
                </a:effectLst>
                <a:latin typeface="+mj-lt"/>
              </a:rPr>
            </a:br>
            <a:endParaRPr lang="en-US" sz="2000" dirty="0">
              <a:solidFill>
                <a:srgbClr val="FF8000"/>
              </a:solidFill>
              <a:effectLst>
                <a:outerShdw blurRad="50800" dist="38100" dir="2700000" algn="tl" rotWithShape="0">
                  <a:srgbClr val="000000">
                    <a:alpha val="43000"/>
                  </a:srgbClr>
                </a:outerShdw>
              </a:effectLst>
              <a:latin typeface="+mj-lt"/>
            </a:endParaRPr>
          </a:p>
        </p:txBody>
      </p:sp>
      <p:sp>
        <p:nvSpPr>
          <p:cNvPr id="5" name="Title 1"/>
          <p:cNvSpPr txBox="1">
            <a:spLocks/>
          </p:cNvSpPr>
          <p:nvPr/>
        </p:nvSpPr>
        <p:spPr>
          <a:xfrm>
            <a:off x="762000" y="6203172"/>
            <a:ext cx="5943600" cy="571500"/>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Arial Black"/>
              <a:ea typeface="+mj-ea"/>
              <a:cs typeface="+mj-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457200"/>
            <a:ext cx="2133600" cy="1143000"/>
          </a:xfrm>
        </p:spPr>
        <p:txBody>
          <a:bodyPr>
            <a:noAutofit/>
          </a:bodyPr>
          <a:lstStyle/>
          <a:p>
            <a:pPr algn="l">
              <a:lnSpc>
                <a:spcPts val="2600"/>
              </a:lnSpc>
            </a:pPr>
            <a:r>
              <a:rPr lang="en-US" sz="2800" dirty="0" smtClean="0">
                <a:solidFill>
                  <a:schemeClr val="bg1">
                    <a:lumMod val="95000"/>
                  </a:schemeClr>
                </a:solidFill>
              </a:rPr>
              <a:t>Learning</a:t>
            </a:r>
            <a:br>
              <a:rPr lang="en-US" sz="2800" dirty="0" smtClean="0">
                <a:solidFill>
                  <a:schemeClr val="bg1">
                    <a:lumMod val="95000"/>
                  </a:schemeClr>
                </a:solidFill>
              </a:rPr>
            </a:br>
            <a:r>
              <a:rPr lang="en-US" sz="2800" dirty="0" smtClean="0">
                <a:solidFill>
                  <a:schemeClr val="bg1">
                    <a:lumMod val="95000"/>
                  </a:schemeClr>
                </a:solidFill>
              </a:rPr>
              <a:t>Objectives</a:t>
            </a:r>
            <a:endParaRPr lang="en-US" sz="2600" b="1" dirty="0" smtClean="0">
              <a:solidFill>
                <a:schemeClr val="bg1">
                  <a:lumMod val="95000"/>
                </a:schemeClr>
              </a:solidFill>
            </a:endParaRPr>
          </a:p>
        </p:txBody>
      </p:sp>
      <p:pic>
        <p:nvPicPr>
          <p:cNvPr id="6" name="Picture 5" descr="pencil.png"/>
          <p:cNvPicPr>
            <a:picLocks noChangeAspect="1"/>
          </p:cNvPicPr>
          <p:nvPr/>
        </p:nvPicPr>
        <p:blipFill>
          <a:blip r:embed="rId3" cstate="print"/>
          <a:stretch>
            <a:fillRect/>
          </a:stretch>
        </p:blipFill>
        <p:spPr>
          <a:xfrm>
            <a:off x="-304800" y="2819400"/>
            <a:ext cx="5056405" cy="4038600"/>
          </a:xfrm>
          <a:prstGeom prst="rect">
            <a:avLst/>
          </a:prstGeom>
        </p:spPr>
      </p:pic>
      <p:sp>
        <p:nvSpPr>
          <p:cNvPr id="8" name="Content Placeholder 2"/>
          <p:cNvSpPr txBox="1">
            <a:spLocks/>
          </p:cNvSpPr>
          <p:nvPr/>
        </p:nvSpPr>
        <p:spPr>
          <a:xfrm>
            <a:off x="3124200" y="594518"/>
            <a:ext cx="5410200" cy="4449763"/>
          </a:xfrm>
          <a:prstGeom prst="rect">
            <a:avLst/>
          </a:prstGeom>
        </p:spPr>
        <p:txBody>
          <a:bodyPr>
            <a:noAutofit/>
          </a:bodyPr>
          <a:lstStyle/>
          <a:p>
            <a:pPr marL="455613" marR="0" lvl="0" indent="-455613" algn="l" defTabSz="457200" rtl="0" eaLnBrk="1" fontAlgn="auto" latinLnBrk="0" hangingPunct="1">
              <a:lnSpc>
                <a:spcPts val="24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lumMod val="50000"/>
                    <a:lumOff val="50000"/>
                  </a:schemeClr>
                </a:solidFill>
                <a:effectLst/>
                <a:uLnTx/>
                <a:uFillTx/>
                <a:latin typeface="Arial Black"/>
                <a:ea typeface="+mn-ea"/>
                <a:cs typeface="Arial Black"/>
              </a:rPr>
              <a:t>1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Define reproductive coercion.</a:t>
            </a:r>
          </a:p>
          <a:p>
            <a:pPr marL="455613" marR="0" lvl="0" indent="-455613" algn="l" defTabSz="457200" rtl="0" eaLnBrk="1" fontAlgn="auto" latinLnBrk="0" hangingPunct="1">
              <a:lnSpc>
                <a:spcPts val="2400"/>
              </a:lnSpc>
              <a:spcBef>
                <a:spcPct val="20000"/>
              </a:spcBef>
              <a:spcAft>
                <a:spcPts val="0"/>
              </a:spcAft>
              <a:buClrTx/>
              <a:buSzTx/>
              <a:buFont typeface="Arial"/>
              <a:buNone/>
              <a:tabLst/>
              <a:defRPr/>
            </a:pP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     </a:t>
            </a:r>
          </a:p>
          <a:p>
            <a:pPr marL="455613" lvl="0" indent="-455613">
              <a:lnSpc>
                <a:spcPts val="2400"/>
              </a:lnSpc>
              <a:spcBef>
                <a:spcPct val="20000"/>
              </a:spcBef>
              <a:defRPr/>
            </a:pPr>
            <a:r>
              <a:rPr lang="en-US" sz="3200" dirty="0" smtClean="0">
                <a:solidFill>
                  <a:schemeClr val="tx1">
                    <a:lumMod val="50000"/>
                    <a:lumOff val="50000"/>
                  </a:schemeClr>
                </a:solidFill>
                <a:latin typeface="Arial Black"/>
                <a:cs typeface="Arial Black"/>
              </a:rPr>
              <a:t>2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List three examples of birth control  sabotage.</a:t>
            </a:r>
          </a:p>
          <a:p>
            <a:pPr marL="455613" marR="0" lvl="0" indent="-455613" algn="l" defTabSz="457200" rtl="0" eaLnBrk="1" fontAlgn="auto" latinLnBrk="0" hangingPunct="1">
              <a:lnSpc>
                <a:spcPts val="2400"/>
              </a:lnSpc>
              <a:spcBef>
                <a:spcPct val="20000"/>
              </a:spcBef>
              <a:spcAft>
                <a:spcPts val="0"/>
              </a:spcAft>
              <a:buClrTx/>
              <a:buSzTx/>
              <a:buFont typeface="Arial"/>
              <a:buNone/>
              <a:tabLst/>
              <a:defRPr/>
            </a:pPr>
            <a:endParaRPr dirty="0" smtClean="0"/>
          </a:p>
          <a:p>
            <a:pPr marL="455613" marR="0" lvl="0" indent="-455613" algn="l" defTabSz="457200" rtl="0" eaLnBrk="1" fontAlgn="auto" latinLnBrk="0" hangingPunct="1">
              <a:lnSpc>
                <a:spcPts val="2400"/>
              </a:lnSpc>
              <a:spcBef>
                <a:spcPct val="20000"/>
              </a:spcBef>
              <a:spcAft>
                <a:spcPts val="0"/>
              </a:spcAft>
              <a:buClrTx/>
              <a:buSzTx/>
              <a:buFont typeface="Arial"/>
              <a:buNone/>
              <a:tabLst/>
              <a:defRPr/>
            </a:pPr>
            <a:r>
              <a:rPr lang="en-US" sz="3200" noProof="0" dirty="0" smtClean="0">
                <a:solidFill>
                  <a:schemeClr val="tx1">
                    <a:lumMod val="50000"/>
                    <a:lumOff val="50000"/>
                  </a:schemeClr>
                </a:solidFill>
                <a:latin typeface="Arial Black"/>
                <a:cs typeface="Arial Black"/>
              </a:rPr>
              <a:t>3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Demonstrate two assessment questions for reproductive coercion.           </a:t>
            </a:r>
          </a:p>
          <a:p>
            <a:pPr marL="455613" marR="0" lvl="0" indent="-455613" algn="l" defTabSz="457200" rtl="0" eaLnBrk="1" fontAlgn="auto" latinLnBrk="0" hangingPunct="1">
              <a:lnSpc>
                <a:spcPts val="2400"/>
              </a:lnSpc>
              <a:spcBef>
                <a:spcPct val="20000"/>
              </a:spcBef>
              <a:spcAft>
                <a:spcPts val="0"/>
              </a:spcAft>
              <a:buClrTx/>
              <a:buSzTx/>
              <a:buFont typeface="Arial"/>
              <a:buNone/>
              <a:tabLst/>
              <a:defRPr/>
            </a:pPr>
            <a:endParaRPr dirty="0" smtClean="0"/>
          </a:p>
          <a:p>
            <a:pPr marL="455613" marR="0" lvl="0" indent="-455613" algn="l" defTabSz="457200" rtl="0" eaLnBrk="1" fontAlgn="auto" latinLnBrk="0" hangingPunct="1">
              <a:lnSpc>
                <a:spcPts val="2400"/>
              </a:lnSpc>
              <a:spcBef>
                <a:spcPct val="20000"/>
              </a:spcBef>
              <a:spcAft>
                <a:spcPts val="0"/>
              </a:spcAft>
              <a:buClrTx/>
              <a:buSzTx/>
              <a:buFont typeface="Arial"/>
              <a:buNone/>
              <a:tabLst/>
              <a:defRPr/>
            </a:pPr>
            <a:r>
              <a:rPr lang="en-US" sz="3200" noProof="0" dirty="0" smtClean="0">
                <a:solidFill>
                  <a:schemeClr val="tx1">
                    <a:lumMod val="50000"/>
                    <a:lumOff val="50000"/>
                  </a:schemeClr>
                </a:solidFill>
                <a:latin typeface="Arial Black"/>
                <a:cs typeface="Arial Black"/>
              </a:rPr>
              <a:t>4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Identify two birth control methods that you can discuss with a client who</a:t>
            </a:r>
            <a:r>
              <a:rPr kumimoji="0" lang="en-US" sz="2400" b="0" i="0" u="none" strike="noStrike" kern="1200" cap="none" spc="0" normalizeH="0" noProof="0" dirty="0" smtClean="0">
                <a:ln>
                  <a:noFill/>
                </a:ln>
                <a:solidFill>
                  <a:schemeClr val="accent1">
                    <a:lumMod val="50000"/>
                  </a:schemeClr>
                </a:solidFill>
                <a:effectLst/>
                <a:uLnTx/>
                <a:uFillTx/>
                <a:latin typeface="+mn-lt"/>
                <a:ea typeface="+mn-ea"/>
                <a:cs typeface="+mn-cs"/>
              </a:rPr>
              <a:t>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discloses that she is worried about </a:t>
            </a:r>
            <a:r>
              <a:rPr kumimoji="0" lang="en-US" sz="2400" b="0" i="0" u="none" strike="noStrike" kern="1200" cap="none" spc="0" normalizeH="0" noProof="0" dirty="0" smtClean="0">
                <a:ln>
                  <a:noFill/>
                </a:ln>
                <a:solidFill>
                  <a:schemeClr val="accent1">
                    <a:lumMod val="50000"/>
                  </a:schemeClr>
                </a:solidFill>
                <a:effectLst/>
                <a:uLnTx/>
                <a:uFillTx/>
                <a:latin typeface="+mn-lt"/>
                <a:ea typeface="+mn-ea"/>
                <a:cs typeface="+mn-cs"/>
              </a:rPr>
              <a:t>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getting pregnant due to her partner’s interference with her birth control methods.</a:t>
            </a:r>
          </a:p>
          <a:p>
            <a:pPr marL="91440" marR="0" lvl="0" indent="0" algn="l" defTabSz="457200" rtl="0" eaLnBrk="1" fontAlgn="auto" latinLnBrk="0" hangingPunct="1">
              <a:lnSpc>
                <a:spcPts val="2800"/>
              </a:lnSpc>
              <a:spcBef>
                <a:spcPct val="20000"/>
              </a:spcBef>
              <a:spcAft>
                <a:spcPts val="600"/>
              </a:spcAft>
              <a:buClrTx/>
              <a:buSzTx/>
              <a:buFont typeface="Arial"/>
              <a:buAutoNum type="arabicPeriod"/>
              <a:tabLst/>
              <a:defRPr/>
            </a:pPr>
            <a:endPar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1600200" marR="0" lvl="3" indent="-228600" algn="l" defTabSz="457200" rtl="0" eaLnBrk="1" fontAlgn="auto" latinLnBrk="0" hangingPunct="1">
              <a:lnSpc>
                <a:spcPts val="2800"/>
              </a:lnSpc>
              <a:spcBef>
                <a:spcPts val="0"/>
              </a:spcBef>
              <a:spcAft>
                <a:spcPts val="600"/>
              </a:spcAft>
              <a:buClrTx/>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1263650" marR="0" lvl="3" indent="-349250" algn="l" defTabSz="457200" rtl="0" eaLnBrk="1" fontAlgn="auto" latinLnBrk="0" hangingPunct="1">
              <a:lnSpc>
                <a:spcPts val="2800"/>
              </a:lnSpc>
              <a:spcBef>
                <a:spcPts val="0"/>
              </a:spcBef>
              <a:spcAft>
                <a:spcPts val="600"/>
              </a:spcAft>
              <a:buClr>
                <a:srgbClr val="618DC3"/>
              </a:buClr>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1600200" marR="0" lvl="3" indent="-228600" algn="l" defTabSz="457200" rtl="0" eaLnBrk="1" fontAlgn="auto" latinLnBrk="0" hangingPunct="1">
              <a:lnSpc>
                <a:spcPts val="2800"/>
              </a:lnSpc>
              <a:spcBef>
                <a:spcPts val="0"/>
              </a:spcBef>
              <a:spcAft>
                <a:spcPts val="600"/>
              </a:spcAft>
              <a:buClrTx/>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41background.jpg"/>
          <p:cNvPicPr>
            <a:picLocks noChangeAspect="1"/>
          </p:cNvPicPr>
          <p:nvPr/>
        </p:nvPicPr>
        <p:blipFill>
          <a:blip r:embed="rId3" cstate="print"/>
          <a:stretch>
            <a:fillRect/>
          </a:stretch>
        </p:blipFill>
        <p:spPr>
          <a:xfrm>
            <a:off x="-50150" y="0"/>
            <a:ext cx="9194150" cy="6858000"/>
          </a:xfrm>
          <a:prstGeom prst="rect">
            <a:avLst/>
          </a:prstGeom>
        </p:spPr>
      </p:pic>
      <p:sp>
        <p:nvSpPr>
          <p:cNvPr id="4" name="TextBox 3"/>
          <p:cNvSpPr txBox="1"/>
          <p:nvPr/>
        </p:nvSpPr>
        <p:spPr>
          <a:xfrm>
            <a:off x="2209800" y="685800"/>
            <a:ext cx="6629400" cy="1446550"/>
          </a:xfrm>
          <a:prstGeom prst="rect">
            <a:avLst/>
          </a:prstGeom>
          <a:noFill/>
        </p:spPr>
        <p:txBody>
          <a:bodyPr wrap="square" rtlCol="0">
            <a:spAutoFit/>
          </a:bodyPr>
          <a:lstStyle/>
          <a:p>
            <a:pPr algn="ctr"/>
            <a:r>
              <a:rPr lang="en-US" sz="3200" spc="-120" dirty="0" smtClean="0">
                <a:solidFill>
                  <a:schemeClr val="tx1">
                    <a:lumMod val="50000"/>
                    <a:lumOff val="50000"/>
                  </a:schemeClr>
                </a:solidFill>
                <a:latin typeface="Arial Black"/>
                <a:cs typeface="Arial Black"/>
              </a:rPr>
              <a:t>Video: Overview of Reproductive Coercion</a:t>
            </a:r>
          </a:p>
          <a:p>
            <a:endParaRPr lang="en-US" sz="2400" dirty="0">
              <a:solidFill>
                <a:schemeClr val="bg1"/>
              </a:solidFill>
            </a:endParaRPr>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457200"/>
            <a:ext cx="2133600" cy="1143000"/>
          </a:xfrm>
        </p:spPr>
        <p:txBody>
          <a:bodyPr>
            <a:noAutofit/>
          </a:bodyPr>
          <a:lstStyle/>
          <a:p>
            <a:pPr algn="l">
              <a:lnSpc>
                <a:spcPts val="2600"/>
              </a:lnSpc>
            </a:pPr>
            <a:r>
              <a:rPr lang="en-US" sz="2800" dirty="0" smtClean="0">
                <a:solidFill>
                  <a:schemeClr val="bg1">
                    <a:lumMod val="95000"/>
                  </a:schemeClr>
                </a:solidFill>
              </a:rPr>
              <a:t>Definition: Reproductive Coercion</a:t>
            </a:r>
            <a:endParaRPr lang="en-US" sz="2600" dirty="0" smtClean="0">
              <a:solidFill>
                <a:schemeClr val="bg1">
                  <a:lumMod val="95000"/>
                </a:schemeClr>
              </a:solidFill>
            </a:endParaRPr>
          </a:p>
        </p:txBody>
      </p:sp>
      <p:sp>
        <p:nvSpPr>
          <p:cNvPr id="5" name="Content Placeholder 2"/>
          <p:cNvSpPr>
            <a:spLocks noGrp="1"/>
          </p:cNvSpPr>
          <p:nvPr>
            <p:ph idx="1"/>
          </p:nvPr>
        </p:nvSpPr>
        <p:spPr>
          <a:xfrm>
            <a:off x="3200400" y="579437"/>
            <a:ext cx="5410200" cy="4449763"/>
          </a:xfrm>
        </p:spPr>
        <p:txBody>
          <a:bodyPr>
            <a:noAutofit/>
          </a:bodyPr>
          <a:lstStyle/>
          <a:p>
            <a:pPr>
              <a:lnSpc>
                <a:spcPts val="1400"/>
              </a:lnSpc>
              <a:spcAft>
                <a:spcPts val="600"/>
              </a:spcAft>
              <a:buNone/>
            </a:pPr>
            <a:r>
              <a:rPr lang="en-US" sz="2400" dirty="0" smtClean="0">
                <a:solidFill>
                  <a:srgbClr val="FF842B"/>
                </a:solidFill>
                <a:latin typeface="Arial Black"/>
                <a:cs typeface="Arial Black"/>
              </a:rPr>
              <a:t>Reproductive Coercion</a:t>
            </a:r>
          </a:p>
          <a:p>
            <a:pPr>
              <a:lnSpc>
                <a:spcPts val="1400"/>
              </a:lnSpc>
              <a:spcAft>
                <a:spcPts val="600"/>
              </a:spcAft>
              <a:buNone/>
            </a:pPr>
            <a:r>
              <a:rPr lang="en-US" sz="2400" dirty="0" smtClean="0">
                <a:solidFill>
                  <a:schemeClr val="accent1">
                    <a:lumMod val="50000"/>
                  </a:schemeClr>
                </a:solidFill>
              </a:rPr>
              <a:t>involves behaviors that a partner uses</a:t>
            </a:r>
          </a:p>
          <a:p>
            <a:pPr>
              <a:lnSpc>
                <a:spcPts val="1400"/>
              </a:lnSpc>
              <a:spcAft>
                <a:spcPts val="600"/>
              </a:spcAft>
              <a:buNone/>
            </a:pPr>
            <a:r>
              <a:rPr lang="en-US" sz="2400" dirty="0" smtClean="0">
                <a:solidFill>
                  <a:schemeClr val="accent1">
                    <a:lumMod val="50000"/>
                  </a:schemeClr>
                </a:solidFill>
              </a:rPr>
              <a:t>to maintain power and control in a</a:t>
            </a:r>
          </a:p>
          <a:p>
            <a:pPr>
              <a:lnSpc>
                <a:spcPts val="1400"/>
              </a:lnSpc>
              <a:spcAft>
                <a:spcPts val="600"/>
              </a:spcAft>
              <a:buNone/>
            </a:pPr>
            <a:r>
              <a:rPr lang="en-US" sz="2400" dirty="0" smtClean="0">
                <a:solidFill>
                  <a:schemeClr val="accent1">
                    <a:lumMod val="50000"/>
                  </a:schemeClr>
                </a:solidFill>
              </a:rPr>
              <a:t>relationship that are related </a:t>
            </a:r>
          </a:p>
          <a:p>
            <a:pPr>
              <a:lnSpc>
                <a:spcPts val="1400"/>
              </a:lnSpc>
              <a:spcAft>
                <a:spcPts val="600"/>
              </a:spcAft>
              <a:buNone/>
            </a:pPr>
            <a:r>
              <a:rPr lang="en-US" sz="2400" dirty="0" smtClean="0">
                <a:solidFill>
                  <a:schemeClr val="accent1">
                    <a:lumMod val="50000"/>
                  </a:schemeClr>
                </a:solidFill>
              </a:rPr>
              <a:t>to reproductive health:</a:t>
            </a:r>
          </a:p>
          <a:p>
            <a:pPr lvl="1">
              <a:lnSpc>
                <a:spcPts val="2400"/>
              </a:lnSpc>
              <a:spcBef>
                <a:spcPts val="1824"/>
              </a:spcBef>
              <a:spcAft>
                <a:spcPts val="600"/>
              </a:spcAft>
              <a:buClr>
                <a:schemeClr val="tx1">
                  <a:lumMod val="50000"/>
                  <a:lumOff val="50000"/>
                </a:schemeClr>
              </a:buClr>
              <a:buFont typeface="Arial"/>
              <a:buChar char="•"/>
            </a:pPr>
            <a:r>
              <a:rPr lang="en-US" sz="2400" dirty="0" smtClean="0">
                <a:solidFill>
                  <a:schemeClr val="accent1">
                    <a:lumMod val="50000"/>
                  </a:schemeClr>
                </a:solidFill>
              </a:rPr>
              <a:t>Explicit attempts to impregnate a partner against her wishes</a:t>
            </a:r>
          </a:p>
          <a:p>
            <a:pPr lvl="1">
              <a:lnSpc>
                <a:spcPts val="2400"/>
              </a:lnSpc>
              <a:spcAft>
                <a:spcPts val="600"/>
              </a:spcAft>
              <a:buClr>
                <a:schemeClr val="tx1">
                  <a:lumMod val="50000"/>
                  <a:lumOff val="50000"/>
                </a:schemeClr>
              </a:buClr>
              <a:buFont typeface="Arial"/>
              <a:buChar char="•"/>
            </a:pPr>
            <a:r>
              <a:rPr lang="en-US" sz="2400" dirty="0" smtClean="0">
                <a:solidFill>
                  <a:schemeClr val="accent1">
                    <a:lumMod val="50000"/>
                  </a:schemeClr>
                </a:solidFill>
              </a:rPr>
              <a:t>Controlling outcomes of a pregnancy</a:t>
            </a:r>
          </a:p>
          <a:p>
            <a:pPr lvl="1">
              <a:lnSpc>
                <a:spcPts val="2400"/>
              </a:lnSpc>
              <a:spcAft>
                <a:spcPts val="600"/>
              </a:spcAft>
              <a:buClr>
                <a:schemeClr val="tx1">
                  <a:lumMod val="50000"/>
                  <a:lumOff val="50000"/>
                </a:schemeClr>
              </a:buClr>
              <a:buFont typeface="Arial"/>
              <a:buChar char="•"/>
            </a:pPr>
            <a:r>
              <a:rPr lang="en-US" sz="2400" dirty="0" smtClean="0">
                <a:solidFill>
                  <a:schemeClr val="accent1">
                    <a:lumMod val="50000"/>
                  </a:schemeClr>
                </a:solidFill>
              </a:rPr>
              <a:t>Coercing a partner to have unprotected sex </a:t>
            </a:r>
          </a:p>
          <a:p>
            <a:pPr lvl="1">
              <a:lnSpc>
                <a:spcPts val="2400"/>
              </a:lnSpc>
              <a:spcAft>
                <a:spcPts val="600"/>
              </a:spcAft>
              <a:buClr>
                <a:schemeClr val="tx1">
                  <a:lumMod val="50000"/>
                  <a:lumOff val="50000"/>
                </a:schemeClr>
              </a:buClr>
              <a:buFont typeface="Arial"/>
              <a:buChar char="•"/>
            </a:pPr>
            <a:r>
              <a:rPr lang="en-US" sz="2400" dirty="0" smtClean="0">
                <a:solidFill>
                  <a:schemeClr val="accent1">
                    <a:lumMod val="50000"/>
                  </a:schemeClr>
                </a:solidFill>
              </a:rPr>
              <a:t>Interfering with birth control methods</a:t>
            </a:r>
          </a:p>
          <a:p>
            <a:pPr marL="91440" indent="0">
              <a:lnSpc>
                <a:spcPts val="2400"/>
              </a:lnSpc>
              <a:spcAft>
                <a:spcPts val="600"/>
              </a:spcAft>
              <a:buAutoNum type="arabicPeriod"/>
            </a:pPr>
            <a:endParaRPr lang="en-US"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a:p>
            <a:pPr marL="1263650" lvl="3" indent="-349250">
              <a:lnSpc>
                <a:spcPts val="2400"/>
              </a:lnSpc>
              <a:spcBef>
                <a:spcPts val="0"/>
              </a:spcBef>
              <a:spcAft>
                <a:spcPts val="600"/>
              </a:spcAft>
              <a:buClr>
                <a:srgbClr val="618DC3"/>
              </a:buClr>
              <a:defRPr/>
            </a:pPr>
            <a:endParaRPr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p:txBody>
      </p:sp>
      <p:pic>
        <p:nvPicPr>
          <p:cNvPr id="6" name="Picture 5" descr="dictioary.png"/>
          <p:cNvPicPr>
            <a:picLocks noChangeAspect="1"/>
          </p:cNvPicPr>
          <p:nvPr/>
        </p:nvPicPr>
        <p:blipFill>
          <a:blip r:embed="rId2" cstate="print"/>
          <a:stretch>
            <a:fillRect/>
          </a:stretch>
        </p:blipFill>
        <p:spPr>
          <a:xfrm>
            <a:off x="228600" y="3962400"/>
            <a:ext cx="3810000" cy="2550496"/>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962400" y="655637"/>
            <a:ext cx="5715000" cy="4449763"/>
          </a:xfrm>
        </p:spPr>
        <p:txBody>
          <a:bodyPr>
            <a:noAutofit/>
          </a:bodyPr>
          <a:lstStyle/>
          <a:p>
            <a:pPr marL="0" indent="0">
              <a:lnSpc>
                <a:spcPts val="4000"/>
              </a:lnSpc>
              <a:buNone/>
            </a:pPr>
            <a:r>
              <a:rPr lang="en-US" sz="4000" dirty="0" smtClean="0">
                <a:solidFill>
                  <a:schemeClr val="tx1">
                    <a:lumMod val="50000"/>
                    <a:lumOff val="50000"/>
                  </a:schemeClr>
                </a:solidFill>
              </a:rPr>
              <a:t>Domestic violence increases women’s                     risk for</a:t>
            </a:r>
          </a:p>
          <a:p>
            <a:pPr>
              <a:lnSpc>
                <a:spcPts val="2200"/>
              </a:lnSpc>
              <a:spcAft>
                <a:spcPct val="20000"/>
              </a:spcAft>
              <a:buClr>
                <a:schemeClr val="bg1">
                  <a:lumMod val="50000"/>
                </a:schemeClr>
              </a:buClr>
              <a:buNone/>
            </a:pPr>
            <a:endParaRPr lang="en-US" sz="4000" b="1" dirty="0" smtClean="0">
              <a:solidFill>
                <a:srgbClr val="FF842B"/>
              </a:solidFill>
              <a:latin typeface="Arial Black"/>
              <a:cs typeface="Arial Black"/>
            </a:endParaRPr>
          </a:p>
          <a:p>
            <a:pPr>
              <a:lnSpc>
                <a:spcPts val="2200"/>
              </a:lnSpc>
              <a:spcAft>
                <a:spcPct val="20000"/>
              </a:spcAft>
              <a:buClr>
                <a:schemeClr val="bg1">
                  <a:lumMod val="50000"/>
                </a:schemeClr>
              </a:buClr>
              <a:buNone/>
            </a:pPr>
            <a:r>
              <a:rPr lang="en-US" sz="4000" b="1" dirty="0" smtClean="0">
                <a:solidFill>
                  <a:srgbClr val="FF842B"/>
                </a:solidFill>
                <a:latin typeface="Arial Black"/>
                <a:cs typeface="Arial Black"/>
              </a:rPr>
              <a:t>Unintended  </a:t>
            </a:r>
          </a:p>
          <a:p>
            <a:pPr>
              <a:lnSpc>
                <a:spcPts val="2200"/>
              </a:lnSpc>
              <a:spcAft>
                <a:spcPct val="20000"/>
              </a:spcAft>
              <a:buClr>
                <a:schemeClr val="bg1">
                  <a:lumMod val="50000"/>
                </a:schemeClr>
              </a:buClr>
              <a:buNone/>
            </a:pPr>
            <a:r>
              <a:rPr lang="en-US" sz="4000" b="1" dirty="0" smtClean="0">
                <a:solidFill>
                  <a:srgbClr val="FF842B"/>
                </a:solidFill>
                <a:latin typeface="Arial Black"/>
                <a:cs typeface="Arial Black"/>
              </a:rPr>
              <a:t>Pregnancies</a:t>
            </a:r>
            <a:endParaRPr lang="en-US" sz="4000" dirty="0" smtClean="0">
              <a:solidFill>
                <a:schemeClr val="tx1">
                  <a:lumMod val="50000"/>
                  <a:lumOff val="50000"/>
                </a:schemeClr>
              </a:solidFill>
            </a:endParaRPr>
          </a:p>
          <a:p>
            <a:pPr lvl="3">
              <a:lnSpc>
                <a:spcPts val="3600"/>
              </a:lnSpc>
              <a:spcBef>
                <a:spcPts val="0"/>
              </a:spcBef>
              <a:spcAft>
                <a:spcPts val="600"/>
              </a:spcAft>
              <a:defRPr/>
            </a:pPr>
            <a:endParaRPr sz="2400" dirty="0" smtClean="0">
              <a:solidFill>
                <a:schemeClr val="tx1">
                  <a:lumMod val="50000"/>
                  <a:lumOff val="50000"/>
                </a:schemeClr>
              </a:solidFill>
            </a:endParaRPr>
          </a:p>
        </p:txBody>
      </p:sp>
      <p:sp>
        <p:nvSpPr>
          <p:cNvPr id="5" name="Text Box 5"/>
          <p:cNvSpPr txBox="1">
            <a:spLocks noChangeArrowheads="1"/>
          </p:cNvSpPr>
          <p:nvPr/>
        </p:nvSpPr>
        <p:spPr bwMode="auto">
          <a:xfrm>
            <a:off x="1676400" y="5715000"/>
            <a:ext cx="1328709" cy="338554"/>
          </a:xfrm>
          <a:prstGeom prst="rect">
            <a:avLst/>
          </a:prstGeom>
          <a:noFill/>
          <a:ln w="9525">
            <a:noFill/>
            <a:miter lim="800000"/>
            <a:headEnd/>
            <a:tailEnd/>
          </a:ln>
        </p:spPr>
        <p:txBody>
          <a:bodyPr wrap="none">
            <a:spAutoFit/>
          </a:bodyPr>
          <a:lstStyle/>
          <a:p>
            <a:pPr>
              <a:defRPr/>
            </a:pPr>
            <a:r>
              <a:rPr lang="en-US" sz="1600" dirty="0" smtClean="0">
                <a:solidFill>
                  <a:schemeClr val="bg1">
                    <a:lumMod val="50000"/>
                  </a:schemeClr>
                </a:solidFill>
                <a:latin typeface="+mj-lt"/>
              </a:rPr>
              <a:t>(</a:t>
            </a:r>
            <a:r>
              <a:rPr lang="en-US" sz="1600" dirty="0" err="1" smtClean="0">
                <a:solidFill>
                  <a:schemeClr val="bg1">
                    <a:lumMod val="50000"/>
                  </a:schemeClr>
                </a:solidFill>
                <a:latin typeface="+mj-lt"/>
              </a:rPr>
              <a:t>Sarkar</a:t>
            </a:r>
            <a:r>
              <a:rPr lang="en-US" sz="1600" dirty="0">
                <a:solidFill>
                  <a:schemeClr val="bg1">
                    <a:lumMod val="50000"/>
                  </a:schemeClr>
                </a:solidFill>
                <a:latin typeface="+mj-lt"/>
              </a:rPr>
              <a:t>, </a:t>
            </a:r>
            <a:r>
              <a:rPr lang="en-US" sz="1600" dirty="0" smtClean="0">
                <a:solidFill>
                  <a:schemeClr val="bg1">
                    <a:lumMod val="50000"/>
                  </a:schemeClr>
                </a:solidFill>
                <a:latin typeface="+mj-lt"/>
              </a:rPr>
              <a:t>2008)</a:t>
            </a:r>
            <a:endParaRPr lang="en-US" sz="1600" dirty="0">
              <a:solidFill>
                <a:schemeClr val="bg1">
                  <a:lumMod val="50000"/>
                </a:schemeClr>
              </a:solidFill>
              <a:latin typeface="+mj-lt"/>
            </a:endParaRPr>
          </a:p>
        </p:txBody>
      </p:sp>
      <p:pic>
        <p:nvPicPr>
          <p:cNvPr id="6" name="Picture 5" descr="56515585.jpg"/>
          <p:cNvPicPr>
            <a:picLocks noChangeAspect="1"/>
          </p:cNvPicPr>
          <p:nvPr/>
        </p:nvPicPr>
        <p:blipFill>
          <a:blip r:embed="rId3" cstate="print"/>
          <a:stretch>
            <a:fillRect/>
          </a:stretch>
        </p:blipFill>
        <p:spPr>
          <a:xfrm>
            <a:off x="457200" y="1684094"/>
            <a:ext cx="3048000" cy="403090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581400" y="655637"/>
            <a:ext cx="5181600" cy="4449763"/>
          </a:xfrm>
        </p:spPr>
        <p:txBody>
          <a:bodyPr>
            <a:noAutofit/>
          </a:bodyPr>
          <a:lstStyle/>
          <a:p>
            <a:pPr marL="0" indent="0">
              <a:buNone/>
            </a:pPr>
            <a:r>
              <a:rPr lang="en-US" sz="3600" dirty="0" smtClean="0">
                <a:solidFill>
                  <a:schemeClr val="tx1">
                    <a:lumMod val="50000"/>
                    <a:lumOff val="50000"/>
                  </a:schemeClr>
                </a:solidFill>
              </a:rPr>
              <a:t>Adolescent mothers who experienced physical abuse within three months after delivery were </a:t>
            </a:r>
            <a:r>
              <a:rPr lang="en-US" sz="3600" b="1" dirty="0" smtClean="0">
                <a:solidFill>
                  <a:srgbClr val="FF842B"/>
                </a:solidFill>
                <a:latin typeface="Arial Black"/>
                <a:cs typeface="Arial Black"/>
              </a:rPr>
              <a:t>nearly twice </a:t>
            </a:r>
            <a:r>
              <a:rPr lang="en-US" sz="3600" dirty="0" smtClean="0">
                <a:solidFill>
                  <a:schemeClr val="tx1">
                    <a:lumMod val="50000"/>
                    <a:lumOff val="50000"/>
                  </a:schemeClr>
                </a:solidFill>
              </a:rPr>
              <a:t>as likely to have a repeat pregnancy within 24 months</a:t>
            </a:r>
          </a:p>
        </p:txBody>
      </p:sp>
      <p:sp>
        <p:nvSpPr>
          <p:cNvPr id="5" name="Title 1"/>
          <p:cNvSpPr txBox="1">
            <a:spLocks/>
          </p:cNvSpPr>
          <p:nvPr/>
        </p:nvSpPr>
        <p:spPr>
          <a:xfrm>
            <a:off x="304800" y="731837"/>
            <a:ext cx="2133600" cy="1554163"/>
          </a:xfrm>
          <a:prstGeom prst="rect">
            <a:avLst/>
          </a:prstGeom>
        </p:spPr>
        <p:txBody>
          <a:bodyPr vert="horz" lIns="91440" tIns="45720" rIns="91440" bIns="45720" rtlCol="0" anchor="ctr">
            <a:noAutofit/>
          </a:bodyPr>
          <a:lstStyle/>
          <a:p>
            <a:pPr lvl="0">
              <a:lnSpc>
                <a:spcPts val="2600"/>
              </a:lnSpc>
              <a:spcBef>
                <a:spcPts val="1200"/>
              </a:spcBef>
            </a:pPr>
            <a:r>
              <a:rPr sz="2800" dirty="0" smtClean="0">
                <a:solidFill>
                  <a:schemeClr val="bg1"/>
                </a:solidFill>
              </a:rPr>
              <a:t>Why is Reproductive Coercion Important</a:t>
            </a:r>
            <a:r>
              <a:rPr lang="en-US" sz="2800" dirty="0" smtClean="0">
                <a:solidFill>
                  <a:schemeClr val="bg1"/>
                </a:solidFill>
              </a:rPr>
              <a:t>?</a:t>
            </a:r>
          </a:p>
          <a:p>
            <a:pPr lvl="0">
              <a:lnSpc>
                <a:spcPts val="2600"/>
              </a:lnSpc>
              <a:spcBef>
                <a:spcPts val="1200"/>
              </a:spcBef>
            </a:pPr>
            <a:r>
              <a:rPr lang="en-US" sz="2800" dirty="0" smtClean="0">
                <a:solidFill>
                  <a:schemeClr val="bg1"/>
                </a:solidFill>
              </a:rPr>
              <a:t>Rapid Repeat Pregnancy</a:t>
            </a:r>
            <a:endParaRPr kumimoji="0" lang="en-US" sz="2600" b="0" i="0" u="none" strike="noStrike" kern="1200" cap="none" spc="0" normalizeH="0" baseline="0" noProof="0" dirty="0" smtClean="0">
              <a:ln>
                <a:noFill/>
              </a:ln>
              <a:solidFill>
                <a:schemeClr val="bg1"/>
              </a:solidFill>
              <a:effectLst/>
              <a:uLnTx/>
              <a:uFillTx/>
              <a:latin typeface="+mj-lt"/>
              <a:ea typeface="+mj-ea"/>
              <a:cs typeface="+mj-cs"/>
            </a:endParaRPr>
          </a:p>
        </p:txBody>
      </p:sp>
      <p:pic>
        <p:nvPicPr>
          <p:cNvPr id="6" name="Picture 5" descr="85770360.jpg"/>
          <p:cNvPicPr>
            <a:picLocks noChangeAspect="1"/>
          </p:cNvPicPr>
          <p:nvPr/>
        </p:nvPicPr>
        <p:blipFill>
          <a:blip r:embed="rId3" cstate="print"/>
          <a:srcRect t="6786" r="10061" b="20830"/>
          <a:stretch>
            <a:fillRect/>
          </a:stretch>
        </p:blipFill>
        <p:spPr>
          <a:xfrm>
            <a:off x="304799" y="2396908"/>
            <a:ext cx="3124201" cy="377529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Text Box 4"/>
          <p:cNvSpPr txBox="1">
            <a:spLocks noChangeArrowheads="1"/>
          </p:cNvSpPr>
          <p:nvPr/>
        </p:nvSpPr>
        <p:spPr bwMode="auto">
          <a:xfrm>
            <a:off x="1295400" y="5909846"/>
            <a:ext cx="2403122" cy="338554"/>
          </a:xfrm>
          <a:prstGeom prst="rect">
            <a:avLst/>
          </a:prstGeom>
          <a:noFill/>
          <a:ln w="9525">
            <a:noFill/>
            <a:miter lim="800000"/>
            <a:headEnd/>
            <a:tailEnd/>
          </a:ln>
        </p:spPr>
        <p:txBody>
          <a:bodyPr wrap="none">
            <a:spAutoFit/>
          </a:bodyPr>
          <a:lstStyle/>
          <a:p>
            <a:pPr>
              <a:spcBef>
                <a:spcPct val="20000"/>
              </a:spcBef>
            </a:pPr>
            <a:r>
              <a:rPr lang="en-US" sz="1600" dirty="0" smtClean="0">
                <a:solidFill>
                  <a:schemeClr val="bg1">
                    <a:lumMod val="50000"/>
                  </a:schemeClr>
                </a:solidFill>
                <a:latin typeface="+mj-lt"/>
              </a:rPr>
              <a:t>(</a:t>
            </a:r>
            <a:r>
              <a:rPr lang="en-US" sz="1600" dirty="0" err="1" smtClean="0">
                <a:solidFill>
                  <a:schemeClr val="bg1">
                    <a:lumMod val="50000"/>
                  </a:schemeClr>
                </a:solidFill>
                <a:latin typeface="+mj-lt"/>
              </a:rPr>
              <a:t>Raneri</a:t>
            </a:r>
            <a:r>
              <a:rPr lang="en-US" sz="1600" dirty="0" smtClean="0">
                <a:solidFill>
                  <a:schemeClr val="bg1">
                    <a:lumMod val="50000"/>
                  </a:schemeClr>
                </a:solidFill>
                <a:latin typeface="+mj-lt"/>
              </a:rPr>
              <a:t> </a:t>
            </a:r>
            <a:r>
              <a:rPr lang="en-US" sz="1600" dirty="0">
                <a:solidFill>
                  <a:schemeClr val="bg1">
                    <a:lumMod val="50000"/>
                  </a:schemeClr>
                </a:solidFill>
                <a:latin typeface="+mj-lt"/>
              </a:rPr>
              <a:t>&amp; Wiemann, </a:t>
            </a:r>
            <a:r>
              <a:rPr lang="en-US" sz="1600" dirty="0" smtClean="0">
                <a:solidFill>
                  <a:schemeClr val="bg1">
                    <a:lumMod val="50000"/>
                  </a:schemeClr>
                </a:solidFill>
                <a:latin typeface="+mj-lt"/>
              </a:rPr>
              <a:t>2007)</a:t>
            </a:r>
            <a:endParaRPr lang="en-US" sz="1600" dirty="0">
              <a:solidFill>
                <a:schemeClr val="bg1">
                  <a:lumMod val="50000"/>
                </a:schemeClr>
              </a:solidFill>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81000"/>
            <a:ext cx="2133600" cy="1143000"/>
          </a:xfrm>
        </p:spPr>
        <p:txBody>
          <a:bodyPr>
            <a:noAutofit/>
          </a:bodyPr>
          <a:lstStyle/>
          <a:p>
            <a:pPr algn="l">
              <a:lnSpc>
                <a:spcPts val="2800"/>
              </a:lnSpc>
            </a:pPr>
            <a:r>
              <a:rPr lang="en-US" sz="2800" dirty="0" smtClean="0">
                <a:solidFill>
                  <a:schemeClr val="bg1"/>
                </a:solidFill>
              </a:rPr>
              <a:t>Forced </a:t>
            </a:r>
            <a:br>
              <a:rPr lang="en-US" sz="2800" dirty="0" smtClean="0">
                <a:solidFill>
                  <a:schemeClr val="bg1"/>
                </a:solidFill>
              </a:rPr>
            </a:br>
            <a:r>
              <a:rPr lang="en-US" sz="2800" dirty="0" smtClean="0">
                <a:solidFill>
                  <a:schemeClr val="bg1"/>
                </a:solidFill>
              </a:rPr>
              <a:t>Sex</a:t>
            </a:r>
          </a:p>
        </p:txBody>
      </p:sp>
      <p:sp>
        <p:nvSpPr>
          <p:cNvPr id="5" name="Text Box 6"/>
          <p:cNvSpPr txBox="1">
            <a:spLocks noChangeArrowheads="1"/>
          </p:cNvSpPr>
          <p:nvPr/>
        </p:nvSpPr>
        <p:spPr bwMode="auto">
          <a:xfrm>
            <a:off x="1295400" y="4638042"/>
            <a:ext cx="1561445" cy="359073"/>
          </a:xfrm>
          <a:prstGeom prst="rect">
            <a:avLst/>
          </a:prstGeom>
          <a:noFill/>
          <a:ln w="9525">
            <a:noFill/>
            <a:miter lim="800000"/>
            <a:headEnd/>
            <a:tailEnd/>
          </a:ln>
        </p:spPr>
        <p:txBody>
          <a:bodyPr wrap="none">
            <a:spAutoFit/>
          </a:bodyPr>
          <a:lstStyle/>
          <a:p>
            <a:pPr>
              <a:lnSpc>
                <a:spcPct val="110000"/>
              </a:lnSpc>
              <a:spcBef>
                <a:spcPct val="0"/>
              </a:spcBef>
            </a:pPr>
            <a:r>
              <a:rPr lang="en-US" sz="1600" dirty="0" smtClean="0">
                <a:solidFill>
                  <a:schemeClr val="tx1">
                    <a:lumMod val="50000"/>
                    <a:lumOff val="50000"/>
                  </a:schemeClr>
                </a:solidFill>
              </a:rPr>
              <a:t>17 yr. old female</a:t>
            </a:r>
            <a:endParaRPr lang="en-US" sz="1600" dirty="0">
              <a:solidFill>
                <a:schemeClr val="tx1">
                  <a:lumMod val="50000"/>
                  <a:lumOff val="50000"/>
                </a:schemeClr>
              </a:solidFill>
              <a:latin typeface="Corbel" pitchFamily="34" charset="0"/>
            </a:endParaRPr>
          </a:p>
        </p:txBody>
      </p:sp>
      <p:sp>
        <p:nvSpPr>
          <p:cNvPr id="6" name="Rounded Rectangular Callout 5"/>
          <p:cNvSpPr/>
          <p:nvPr/>
        </p:nvSpPr>
        <p:spPr>
          <a:xfrm>
            <a:off x="1066800" y="1219200"/>
            <a:ext cx="7620000" cy="3352800"/>
          </a:xfrm>
          <a:prstGeom prst="wedgeRoundRectCallout">
            <a:avLst>
              <a:gd name="adj1" fmla="val 381"/>
              <a:gd name="adj2" fmla="val 72078"/>
              <a:gd name="adj3" fmla="val 16667"/>
            </a:avLst>
          </a:prstGeom>
          <a:solidFill>
            <a:srgbClr val="7EBE28"/>
          </a:solidFill>
          <a:ln>
            <a:noFill/>
          </a:ln>
          <a:effectLst>
            <a:outerShdw blurRad="482600" dist="38100" dir="960000" algn="r">
              <a:srgbClr val="000000">
                <a:alpha val="69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8"/>
          <p:cNvSpPr txBox="1">
            <a:spLocks noChangeArrowheads="1"/>
          </p:cNvSpPr>
          <p:nvPr/>
        </p:nvSpPr>
        <p:spPr bwMode="auto">
          <a:xfrm>
            <a:off x="1828800" y="1023878"/>
            <a:ext cx="6477000" cy="3491554"/>
          </a:xfrm>
          <a:prstGeom prst="rect">
            <a:avLst/>
          </a:prstGeom>
          <a:noFill/>
          <a:ln w="9525">
            <a:noFill/>
            <a:miter lim="800000"/>
            <a:headEnd/>
            <a:tailEnd/>
          </a:ln>
        </p:spPr>
        <p:txBody>
          <a:bodyPr wrap="square">
            <a:spAutoFit/>
          </a:bodyPr>
          <a:lstStyle/>
          <a:p>
            <a:pPr>
              <a:lnSpc>
                <a:spcPts val="3200"/>
              </a:lnSpc>
            </a:pPr>
            <a:endParaRPr lang="en-US" sz="2400" dirty="0" smtClean="0">
              <a:latin typeface="+mj-lt"/>
            </a:endParaRPr>
          </a:p>
          <a:p>
            <a:pPr>
              <a:buNone/>
            </a:pPr>
            <a:r>
              <a:rPr sz="2400" b="1" dirty="0" smtClean="0">
                <a:latin typeface="+mj-lt"/>
                <a:cs typeface="Calibri" pitchFamily="34" charset="0"/>
              </a:rPr>
              <a:t>“I’m not gonna say he raped me, he didn’t use force, but I would be like, “No” and then next thing, he pushes me to the bedroom, and I’m like “I don’t want to do anything” and then we ended up doing it, and I was crying like a baby and he still did it. And then after that he got up, took his shower, and I just stayed there like shock.”</a:t>
            </a:r>
          </a:p>
          <a:p>
            <a:pPr>
              <a:lnSpc>
                <a:spcPts val="3200"/>
              </a:lnSpc>
            </a:pPr>
            <a:endParaRPr lang="en-US" sz="2400" dirty="0">
              <a:solidFill>
                <a:schemeClr val="bg1"/>
              </a:solidFill>
              <a:latin typeface="+mj-lt"/>
            </a:endParaRPr>
          </a:p>
        </p:txBody>
      </p:sp>
      <p:sp>
        <p:nvSpPr>
          <p:cNvPr id="8" name="TextBox 7"/>
          <p:cNvSpPr txBox="1"/>
          <p:nvPr/>
        </p:nvSpPr>
        <p:spPr>
          <a:xfrm>
            <a:off x="1066800" y="871478"/>
            <a:ext cx="954107" cy="2862322"/>
          </a:xfrm>
          <a:prstGeom prst="rect">
            <a:avLst/>
          </a:prstGeom>
          <a:noFill/>
        </p:spPr>
        <p:txBody>
          <a:bodyPr wrap="none" rtlCol="0">
            <a:spAutoFit/>
          </a:bodyPr>
          <a:lstStyle/>
          <a:p>
            <a:r>
              <a:rPr lang="en-US" sz="18000" dirty="0" smtClean="0">
                <a:solidFill>
                  <a:schemeClr val="bg1"/>
                </a:solidFill>
                <a:latin typeface="Arial" pitchFamily="34" charset="0"/>
                <a:cs typeface="Arial" pitchFamily="34" charset="0"/>
              </a:rPr>
              <a:t>“</a:t>
            </a:r>
            <a:endParaRPr lang="en-US" sz="18000" dirty="0">
              <a:solidFill>
                <a:schemeClr val="bg1"/>
              </a:solidFill>
              <a:latin typeface="Arial" pitchFamily="34" charset="0"/>
              <a:cs typeface="Arial" pitchFamily="34" charset="0"/>
            </a:endParaRPr>
          </a:p>
        </p:txBody>
      </p:sp>
      <p:sp>
        <p:nvSpPr>
          <p:cNvPr id="9" name="TextBox 8"/>
          <p:cNvSpPr txBox="1"/>
          <p:nvPr/>
        </p:nvSpPr>
        <p:spPr>
          <a:xfrm rot="10800000">
            <a:off x="7199293" y="2090678"/>
            <a:ext cx="954107" cy="2862322"/>
          </a:xfrm>
          <a:prstGeom prst="rect">
            <a:avLst/>
          </a:prstGeom>
          <a:noFill/>
        </p:spPr>
        <p:txBody>
          <a:bodyPr wrap="none" rtlCol="0">
            <a:spAutoFit/>
          </a:bodyPr>
          <a:lstStyle/>
          <a:p>
            <a:r>
              <a:rPr lang="en-US" sz="18000" dirty="0" smtClean="0">
                <a:solidFill>
                  <a:schemeClr val="bg1"/>
                </a:solidFill>
                <a:latin typeface="Arial" pitchFamily="34" charset="0"/>
                <a:cs typeface="Arial" pitchFamily="34" charset="0"/>
              </a:rPr>
              <a:t>“</a:t>
            </a:r>
            <a:endParaRPr lang="en-US" sz="18000" dirty="0">
              <a:solidFill>
                <a:schemeClr val="bg1"/>
              </a:solidFill>
              <a:latin typeface="Arial" pitchFamily="34" charset="0"/>
              <a:cs typeface="Arial" pitchFamily="34" charset="0"/>
            </a:endParaRPr>
          </a:p>
        </p:txBody>
      </p:sp>
      <p:sp>
        <p:nvSpPr>
          <p:cNvPr id="10" name="TextBox 9"/>
          <p:cNvSpPr txBox="1"/>
          <p:nvPr/>
        </p:nvSpPr>
        <p:spPr>
          <a:xfrm>
            <a:off x="1466850" y="5867400"/>
            <a:ext cx="1720844" cy="338554"/>
          </a:xfrm>
          <a:prstGeom prst="rect">
            <a:avLst/>
          </a:prstGeom>
          <a:noFill/>
        </p:spPr>
        <p:txBody>
          <a:bodyPr wrap="none" rtlCol="0">
            <a:spAutoFit/>
          </a:bodyPr>
          <a:lstStyle/>
          <a:p>
            <a:r>
              <a:rPr lang="en-US" sz="1600" dirty="0" smtClean="0">
                <a:solidFill>
                  <a:schemeClr val="tx1">
                    <a:lumMod val="50000"/>
                    <a:lumOff val="50000"/>
                  </a:schemeClr>
                </a:solidFill>
              </a:rPr>
              <a:t>(Miller et al, 2007)</a:t>
            </a:r>
            <a:endParaRPr lang="en-US" sz="1600" dirty="0">
              <a:solidFill>
                <a:schemeClr val="tx1">
                  <a:lumMod val="50000"/>
                  <a:lumOff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par>
                          <p:cTn id="25" fill="hold">
                            <p:stCondLst>
                              <p:cond delay="500"/>
                            </p:stCondLst>
                            <p:childTnLst>
                              <p:par>
                                <p:cTn id="26" presetID="53"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par>
                          <p:cTn id="31" fill="hold">
                            <p:stCondLst>
                              <p:cond delay="1000"/>
                            </p:stCondLst>
                            <p:childTnLst>
                              <p:par>
                                <p:cTn id="32" presetID="53"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276600" y="1265237"/>
            <a:ext cx="5410200" cy="3611563"/>
          </a:xfrm>
        </p:spPr>
        <p:txBody>
          <a:bodyPr>
            <a:noAutofit/>
          </a:bodyPr>
          <a:lstStyle/>
          <a:p>
            <a:pPr marL="0" indent="0">
              <a:buNone/>
            </a:pPr>
            <a:r>
              <a:rPr lang="en-US" dirty="0" smtClean="0">
                <a:solidFill>
                  <a:schemeClr val="tx1">
                    <a:lumMod val="50000"/>
                    <a:lumOff val="50000"/>
                  </a:schemeClr>
                </a:solidFill>
              </a:rPr>
              <a:t>Women and girls who are       victims of DV are </a:t>
            </a:r>
            <a:r>
              <a:rPr lang="en-US" b="1" dirty="0" smtClean="0">
                <a:solidFill>
                  <a:srgbClr val="FF842B"/>
                </a:solidFill>
                <a:latin typeface="Arial Black"/>
                <a:cs typeface="Arial Black"/>
              </a:rPr>
              <a:t>4x </a:t>
            </a:r>
            <a:r>
              <a:rPr lang="en-US" dirty="0" smtClean="0">
                <a:solidFill>
                  <a:schemeClr val="tx1">
                    <a:lumMod val="50000"/>
                    <a:lumOff val="50000"/>
                  </a:schemeClr>
                </a:solidFill>
              </a:rPr>
              <a:t>more likely to be infected with HIV</a:t>
            </a:r>
          </a:p>
          <a:p>
            <a:pPr marL="1263650" lvl="3" indent="-349250">
              <a:spcBef>
                <a:spcPts val="0"/>
              </a:spcBef>
              <a:spcAft>
                <a:spcPts val="600"/>
              </a:spcAft>
              <a:buClr>
                <a:srgbClr val="618DC3"/>
              </a:buClr>
              <a:buNone/>
              <a:defRPr/>
            </a:pPr>
            <a:endParaRPr sz="2400" dirty="0" smtClean="0">
              <a:solidFill>
                <a:schemeClr val="accent1">
                  <a:lumMod val="50000"/>
                </a:schemeClr>
              </a:solidFill>
            </a:endParaRPr>
          </a:p>
          <a:p>
            <a:pPr lvl="3">
              <a:spcBef>
                <a:spcPts val="0"/>
              </a:spcBef>
              <a:spcAft>
                <a:spcPts val="600"/>
              </a:spcAft>
              <a:defRPr/>
            </a:pPr>
            <a:endParaRPr sz="2400" dirty="0" smtClean="0">
              <a:solidFill>
                <a:schemeClr val="accent1">
                  <a:lumMod val="50000"/>
                </a:schemeClr>
              </a:solidFill>
            </a:endParaRPr>
          </a:p>
        </p:txBody>
      </p:sp>
      <p:sp>
        <p:nvSpPr>
          <p:cNvPr id="6" name="Text Box 4"/>
          <p:cNvSpPr txBox="1">
            <a:spLocks noChangeArrowheads="1"/>
          </p:cNvSpPr>
          <p:nvPr/>
        </p:nvSpPr>
        <p:spPr bwMode="auto">
          <a:xfrm rot="10800000" flipV="1">
            <a:off x="1686189" y="5282624"/>
            <a:ext cx="3180821" cy="584776"/>
          </a:xfrm>
          <a:prstGeom prst="rect">
            <a:avLst/>
          </a:prstGeom>
          <a:noFill/>
          <a:ln w="9525">
            <a:noFill/>
            <a:miter lim="800000"/>
            <a:headEnd/>
            <a:tailEnd/>
          </a:ln>
        </p:spPr>
        <p:txBody>
          <a:bodyPr wrap="square">
            <a:spAutoFit/>
          </a:bodyPr>
          <a:lstStyle/>
          <a:p>
            <a:endParaRPr lang="en-US" sz="1600" dirty="0" smtClean="0">
              <a:solidFill>
                <a:schemeClr val="tx1">
                  <a:lumMod val="50000"/>
                  <a:lumOff val="50000"/>
                </a:schemeClr>
              </a:solidFill>
              <a:latin typeface="+mj-lt"/>
            </a:endParaRPr>
          </a:p>
          <a:p>
            <a:r>
              <a:rPr lang="en-US" sz="1600" dirty="0" smtClean="0">
                <a:solidFill>
                  <a:schemeClr val="tx1">
                    <a:lumMod val="50000"/>
                    <a:lumOff val="50000"/>
                  </a:schemeClr>
                </a:solidFill>
                <a:latin typeface="+mj-lt"/>
              </a:rPr>
              <a:t>(Decker, 2005)</a:t>
            </a:r>
          </a:p>
        </p:txBody>
      </p:sp>
      <p:sp>
        <p:nvSpPr>
          <p:cNvPr id="11" name="Title 1"/>
          <p:cNvSpPr txBox="1">
            <a:spLocks/>
          </p:cNvSpPr>
          <p:nvPr/>
        </p:nvSpPr>
        <p:spPr>
          <a:xfrm>
            <a:off x="228600" y="304800"/>
            <a:ext cx="2133600" cy="1143000"/>
          </a:xfrm>
          <a:prstGeom prst="rect">
            <a:avLst/>
          </a:prstGeom>
        </p:spPr>
        <p:txBody>
          <a:bodyPr>
            <a:noAutofit/>
          </a:bodyPr>
          <a:lstStyle/>
          <a:p>
            <a:pPr marL="0" marR="0" lvl="0" indent="0" algn="l" defTabSz="457200" rtl="0" eaLnBrk="1" fontAlgn="auto" latinLnBrk="0" hangingPunct="1">
              <a:lnSpc>
                <a:spcPts val="26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bg1">
                    <a:lumMod val="95000"/>
                  </a:schemeClr>
                </a:solidFill>
                <a:effectLst/>
                <a:uLnTx/>
                <a:uFillTx/>
                <a:latin typeface="+mj-lt"/>
                <a:ea typeface="+mj-ea"/>
                <a:cs typeface="+mj-cs"/>
              </a:rPr>
              <a:t>Domestic</a:t>
            </a:r>
            <a:br>
              <a:rPr kumimoji="0" lang="en-US" sz="2800" b="0" i="0" u="none" strike="noStrike" kern="1200" cap="none" spc="0" normalizeH="0" baseline="0" noProof="0" dirty="0" smtClean="0">
                <a:ln>
                  <a:noFill/>
                </a:ln>
                <a:solidFill>
                  <a:schemeClr val="bg1">
                    <a:lumMod val="95000"/>
                  </a:schemeClr>
                </a:solidFill>
                <a:effectLst/>
                <a:uLnTx/>
                <a:uFillTx/>
                <a:latin typeface="+mj-lt"/>
                <a:ea typeface="+mj-ea"/>
                <a:cs typeface="+mj-cs"/>
              </a:rPr>
            </a:br>
            <a:r>
              <a:rPr kumimoji="0" lang="en-US" sz="2800" b="0" i="0" u="none" strike="noStrike" kern="1200" cap="none" spc="0" normalizeH="0" baseline="0" noProof="0" dirty="0" smtClean="0">
                <a:ln>
                  <a:noFill/>
                </a:ln>
                <a:solidFill>
                  <a:schemeClr val="bg1">
                    <a:lumMod val="95000"/>
                  </a:schemeClr>
                </a:solidFill>
                <a:effectLst/>
                <a:uLnTx/>
                <a:uFillTx/>
                <a:latin typeface="+mj-lt"/>
                <a:ea typeface="+mj-ea"/>
                <a:cs typeface="+mj-cs"/>
              </a:rPr>
              <a:t>Violence and HIV</a:t>
            </a:r>
            <a:endParaRPr kumimoji="0" lang="en-US" sz="2600" b="1" i="0" u="none" strike="noStrike" kern="1200" cap="none" spc="0" normalizeH="0" baseline="0" noProof="0" dirty="0" smtClean="0">
              <a:ln>
                <a:noFill/>
              </a:ln>
              <a:solidFill>
                <a:schemeClr val="bg1">
                  <a:lumMod val="95000"/>
                </a:schemeClr>
              </a:solidFill>
              <a:effectLst/>
              <a:uLnTx/>
              <a:uFillTx/>
              <a:latin typeface="+mj-lt"/>
              <a:ea typeface="+mj-ea"/>
              <a:cs typeface="+mj-cs"/>
            </a:endParaRPr>
          </a:p>
        </p:txBody>
      </p:sp>
      <p:pic>
        <p:nvPicPr>
          <p:cNvPr id="9" name="Picture 8" descr="iStock_000005701010XLarge.jpg"/>
          <p:cNvPicPr>
            <a:picLocks noChangeAspect="1"/>
          </p:cNvPicPr>
          <p:nvPr/>
        </p:nvPicPr>
        <p:blipFill>
          <a:blip r:embed="rId3" cstate="print"/>
          <a:srcRect l="35507" r="13227"/>
          <a:stretch>
            <a:fillRect/>
          </a:stretch>
        </p:blipFill>
        <p:spPr>
          <a:xfrm>
            <a:off x="0" y="1600200"/>
            <a:ext cx="2971800" cy="391421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04800"/>
            <a:ext cx="2209800" cy="1143000"/>
          </a:xfrm>
        </p:spPr>
        <p:txBody>
          <a:bodyPr>
            <a:noAutofit/>
          </a:bodyPr>
          <a:lstStyle/>
          <a:p>
            <a:pPr algn="l">
              <a:lnSpc>
                <a:spcPts val="2800"/>
              </a:lnSpc>
            </a:pPr>
            <a:r>
              <a:rPr lang="en-US" sz="2800" dirty="0" smtClean="0">
                <a:solidFill>
                  <a:srgbClr val="FFFFFF"/>
                </a:solidFill>
              </a:rPr>
              <a:t>Women </a:t>
            </a:r>
            <a:br>
              <a:rPr lang="en-US" sz="2800" dirty="0" smtClean="0">
                <a:solidFill>
                  <a:srgbClr val="FFFFFF"/>
                </a:solidFill>
              </a:rPr>
            </a:br>
            <a:r>
              <a:rPr lang="en-US" sz="2800" dirty="0" smtClean="0">
                <a:solidFill>
                  <a:srgbClr val="FFFFFF"/>
                </a:solidFill>
              </a:rPr>
              <a:t>Who Talked to Their Health Care Provider About the Abuse Were</a:t>
            </a:r>
            <a:endParaRPr lang="en-US" sz="2800" dirty="0">
              <a:solidFill>
                <a:srgbClr val="FFFFFF"/>
              </a:solidFill>
            </a:endParaRPr>
          </a:p>
        </p:txBody>
      </p:sp>
      <p:sp>
        <p:nvSpPr>
          <p:cNvPr id="5" name="Content Placeholder 2"/>
          <p:cNvSpPr>
            <a:spLocks noGrp="1"/>
          </p:cNvSpPr>
          <p:nvPr>
            <p:ph idx="1"/>
          </p:nvPr>
        </p:nvSpPr>
        <p:spPr>
          <a:xfrm>
            <a:off x="3200400" y="1204118"/>
            <a:ext cx="5257800" cy="4449763"/>
          </a:xfrm>
        </p:spPr>
        <p:txBody>
          <a:bodyPr>
            <a:normAutofit/>
          </a:bodyPr>
          <a:lstStyle/>
          <a:p>
            <a:pPr>
              <a:buNone/>
            </a:pPr>
            <a:r>
              <a:rPr lang="en-US" sz="7200" b="1" dirty="0" smtClean="0">
                <a:solidFill>
                  <a:schemeClr val="tx1">
                    <a:lumMod val="50000"/>
                    <a:lumOff val="50000"/>
                  </a:schemeClr>
                </a:solidFill>
                <a:latin typeface="Arial Black"/>
                <a:cs typeface="Arial Black"/>
              </a:rPr>
              <a:t>4</a:t>
            </a:r>
            <a:r>
              <a:rPr lang="en-US" sz="2800" b="1" dirty="0" smtClean="0">
                <a:solidFill>
                  <a:srgbClr val="FF842B"/>
                </a:solidFill>
                <a:latin typeface="Arial Black"/>
                <a:cs typeface="Arial Black"/>
              </a:rPr>
              <a:t> times more likely      </a:t>
            </a:r>
            <a:r>
              <a:rPr lang="en-US" sz="2800" dirty="0" smtClean="0">
                <a:solidFill>
                  <a:schemeClr val="tx1">
                    <a:lumMod val="50000"/>
                    <a:lumOff val="50000"/>
                  </a:schemeClr>
                </a:solidFill>
              </a:rPr>
              <a:t>to use an intervention </a:t>
            </a:r>
          </a:p>
          <a:p>
            <a:pPr>
              <a:buNone/>
            </a:pPr>
            <a:r>
              <a:rPr lang="en-US" sz="7200" b="1" dirty="0" smtClean="0">
                <a:solidFill>
                  <a:schemeClr val="tx1">
                    <a:lumMod val="50000"/>
                    <a:lumOff val="50000"/>
                  </a:schemeClr>
                </a:solidFill>
                <a:latin typeface="Arial Black"/>
                <a:cs typeface="Arial Black"/>
              </a:rPr>
              <a:t>2.6</a:t>
            </a:r>
            <a:r>
              <a:rPr lang="en-US" sz="2800" b="1" dirty="0" smtClean="0">
                <a:solidFill>
                  <a:srgbClr val="FF842B"/>
                </a:solidFill>
                <a:latin typeface="Arial Black"/>
                <a:cs typeface="Arial Black"/>
              </a:rPr>
              <a:t> times more likely </a:t>
            </a:r>
            <a:r>
              <a:rPr lang="en-US" sz="2800" dirty="0" smtClean="0">
                <a:solidFill>
                  <a:schemeClr val="tx1">
                    <a:lumMod val="50000"/>
                    <a:lumOff val="50000"/>
                  </a:schemeClr>
                </a:solidFill>
              </a:rPr>
              <a:t>to exit the abusive relationship </a:t>
            </a:r>
            <a:endParaRPr lang="en-US" sz="2800" b="1" dirty="0" smtClean="0">
              <a:solidFill>
                <a:schemeClr val="tx1">
                  <a:lumMod val="50000"/>
                  <a:lumOff val="50000"/>
                </a:schemeClr>
              </a:solidFill>
            </a:endParaRPr>
          </a:p>
          <a:p>
            <a:pPr marL="0" indent="0">
              <a:buNone/>
            </a:pPr>
            <a:endParaRPr lang="en-US" sz="2400" dirty="0" smtClean="0">
              <a:solidFill>
                <a:schemeClr val="accent1">
                  <a:lumMod val="50000"/>
                </a:schemeClr>
              </a:solidFill>
            </a:endParaRPr>
          </a:p>
        </p:txBody>
      </p:sp>
      <p:sp>
        <p:nvSpPr>
          <p:cNvPr id="7" name="Rectangle 6"/>
          <p:cNvSpPr/>
          <p:nvPr/>
        </p:nvSpPr>
        <p:spPr>
          <a:xfrm>
            <a:off x="1175988" y="5681246"/>
            <a:ext cx="2024412" cy="338554"/>
          </a:xfrm>
          <a:prstGeom prst="rect">
            <a:avLst/>
          </a:prstGeom>
        </p:spPr>
        <p:txBody>
          <a:bodyPr wrap="none">
            <a:spAutoFit/>
          </a:bodyPr>
          <a:lstStyle/>
          <a:p>
            <a:r>
              <a:rPr lang="en-US" sz="1600" dirty="0" smtClean="0">
                <a:solidFill>
                  <a:schemeClr val="tx1">
                    <a:lumMod val="50000"/>
                    <a:lumOff val="50000"/>
                  </a:schemeClr>
                </a:solidFill>
              </a:rPr>
              <a:t>(</a:t>
            </a:r>
            <a:r>
              <a:rPr lang="en-US" sz="1600" dirty="0" err="1" smtClean="0">
                <a:solidFill>
                  <a:schemeClr val="tx1">
                    <a:lumMod val="50000"/>
                    <a:lumOff val="50000"/>
                  </a:schemeClr>
                </a:solidFill>
              </a:rPr>
              <a:t>McClosky</a:t>
            </a:r>
            <a:r>
              <a:rPr lang="en-US" sz="1600" dirty="0" smtClean="0">
                <a:solidFill>
                  <a:schemeClr val="tx1">
                    <a:lumMod val="50000"/>
                    <a:lumOff val="50000"/>
                  </a:schemeClr>
                </a:solidFill>
              </a:rPr>
              <a:t> et al. 2006)</a:t>
            </a:r>
            <a:endParaRPr lang="en-US" sz="1600" dirty="0">
              <a:solidFill>
                <a:schemeClr val="tx1">
                  <a:lumMod val="50000"/>
                  <a:lumOff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1609460" y="5008884"/>
            <a:ext cx="3800740" cy="629916"/>
          </a:xfrm>
          <a:prstGeom prst="rect">
            <a:avLst/>
          </a:prstGeom>
          <a:noFill/>
          <a:ln w="9525">
            <a:noFill/>
            <a:miter lim="800000"/>
            <a:headEnd/>
            <a:tailEnd/>
          </a:ln>
        </p:spPr>
        <p:txBody>
          <a:bodyPr wrap="none">
            <a:spAutoFit/>
          </a:bodyPr>
          <a:lstStyle/>
          <a:p>
            <a:pPr>
              <a:lnSpc>
                <a:spcPct val="110000"/>
              </a:lnSpc>
              <a:spcBef>
                <a:spcPct val="0"/>
              </a:spcBef>
            </a:pPr>
            <a:r>
              <a:rPr lang="en-US" sz="1600" dirty="0" smtClean="0">
                <a:solidFill>
                  <a:schemeClr val="tx1">
                    <a:lumMod val="50000"/>
                    <a:lumOff val="50000"/>
                  </a:schemeClr>
                </a:solidFill>
              </a:rPr>
              <a:t>17 yr. old female who started Depo-Provera </a:t>
            </a:r>
          </a:p>
          <a:p>
            <a:pPr>
              <a:lnSpc>
                <a:spcPct val="110000"/>
              </a:lnSpc>
              <a:spcBef>
                <a:spcPct val="0"/>
              </a:spcBef>
            </a:pPr>
            <a:r>
              <a:rPr lang="en-US" sz="1600" dirty="0" smtClean="0">
                <a:solidFill>
                  <a:schemeClr val="tx1">
                    <a:lumMod val="50000"/>
                    <a:lumOff val="50000"/>
                  </a:schemeClr>
                </a:solidFill>
              </a:rPr>
              <a:t>without partner’s knowledge</a:t>
            </a:r>
            <a:endParaRPr lang="en-US" sz="1600" dirty="0">
              <a:solidFill>
                <a:schemeClr val="tx1">
                  <a:lumMod val="50000"/>
                  <a:lumOff val="50000"/>
                </a:schemeClr>
              </a:solidFill>
              <a:latin typeface="Corbel" pitchFamily="34" charset="0"/>
            </a:endParaRPr>
          </a:p>
        </p:txBody>
      </p:sp>
      <p:sp>
        <p:nvSpPr>
          <p:cNvPr id="5" name="Rounded Rectangular Callout 4"/>
          <p:cNvSpPr/>
          <p:nvPr/>
        </p:nvSpPr>
        <p:spPr>
          <a:xfrm>
            <a:off x="2324956" y="762000"/>
            <a:ext cx="6666644" cy="4191000"/>
          </a:xfrm>
          <a:prstGeom prst="wedgeRoundRectCallout">
            <a:avLst>
              <a:gd name="adj1" fmla="val 381"/>
              <a:gd name="adj2" fmla="val 72078"/>
              <a:gd name="adj3" fmla="val 16667"/>
            </a:avLst>
          </a:prstGeom>
          <a:solidFill>
            <a:srgbClr val="7EBE28"/>
          </a:solidFill>
          <a:ln>
            <a:noFill/>
          </a:ln>
          <a:effectLst>
            <a:outerShdw blurRad="482600" dist="38100" dir="960000" algn="r">
              <a:srgbClr val="000000">
                <a:alpha val="69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286000" y="490478"/>
            <a:ext cx="953356" cy="2862322"/>
          </a:xfrm>
          <a:prstGeom prst="rect">
            <a:avLst/>
          </a:prstGeom>
          <a:noFill/>
        </p:spPr>
        <p:txBody>
          <a:bodyPr wrap="none" rtlCol="0">
            <a:spAutoFit/>
          </a:bodyPr>
          <a:lstStyle/>
          <a:p>
            <a:r>
              <a:rPr lang="en-US" sz="18000" dirty="0" smtClean="0">
                <a:solidFill>
                  <a:schemeClr val="bg1"/>
                </a:solidFill>
                <a:latin typeface="Arial" pitchFamily="34" charset="0"/>
                <a:cs typeface="Arial" pitchFamily="34" charset="0"/>
              </a:rPr>
              <a:t>“</a:t>
            </a:r>
            <a:endParaRPr lang="en-US" sz="18000" dirty="0">
              <a:solidFill>
                <a:schemeClr val="bg1"/>
              </a:solidFill>
              <a:latin typeface="Arial" pitchFamily="34" charset="0"/>
              <a:cs typeface="Arial" pitchFamily="34" charset="0"/>
            </a:endParaRPr>
          </a:p>
        </p:txBody>
      </p:sp>
      <p:sp>
        <p:nvSpPr>
          <p:cNvPr id="7" name="TextBox 6"/>
          <p:cNvSpPr txBox="1"/>
          <p:nvPr/>
        </p:nvSpPr>
        <p:spPr>
          <a:xfrm rot="10800000">
            <a:off x="4915757" y="2590800"/>
            <a:ext cx="954107" cy="2862322"/>
          </a:xfrm>
          <a:prstGeom prst="rect">
            <a:avLst/>
          </a:prstGeom>
          <a:noFill/>
        </p:spPr>
        <p:txBody>
          <a:bodyPr wrap="none" rtlCol="0">
            <a:spAutoFit/>
          </a:bodyPr>
          <a:lstStyle/>
          <a:p>
            <a:r>
              <a:rPr lang="en-US" sz="18000" dirty="0" smtClean="0">
                <a:solidFill>
                  <a:schemeClr val="bg1"/>
                </a:solidFill>
                <a:latin typeface="Arial" pitchFamily="34" charset="0"/>
                <a:cs typeface="Arial" pitchFamily="34" charset="0"/>
              </a:rPr>
              <a:t>“</a:t>
            </a:r>
            <a:endParaRPr lang="en-US" sz="18000" dirty="0">
              <a:solidFill>
                <a:schemeClr val="bg1"/>
              </a:solidFill>
              <a:latin typeface="Arial" pitchFamily="34" charset="0"/>
              <a:cs typeface="Arial" pitchFamily="34" charset="0"/>
            </a:endParaRPr>
          </a:p>
        </p:txBody>
      </p:sp>
      <p:sp>
        <p:nvSpPr>
          <p:cNvPr id="8" name="TextBox 7"/>
          <p:cNvSpPr txBox="1"/>
          <p:nvPr/>
        </p:nvSpPr>
        <p:spPr>
          <a:xfrm>
            <a:off x="1466850" y="5867400"/>
            <a:ext cx="1720844" cy="338554"/>
          </a:xfrm>
          <a:prstGeom prst="rect">
            <a:avLst/>
          </a:prstGeom>
          <a:noFill/>
        </p:spPr>
        <p:txBody>
          <a:bodyPr wrap="none" rtlCol="0">
            <a:spAutoFit/>
          </a:bodyPr>
          <a:lstStyle/>
          <a:p>
            <a:r>
              <a:rPr lang="en-US" sz="1600" dirty="0" smtClean="0">
                <a:solidFill>
                  <a:schemeClr val="tx1">
                    <a:lumMod val="50000"/>
                    <a:lumOff val="50000"/>
                  </a:schemeClr>
                </a:solidFill>
              </a:rPr>
              <a:t>(Miller et al, 2007)</a:t>
            </a:r>
            <a:endParaRPr lang="en-US" sz="1600" dirty="0">
              <a:solidFill>
                <a:schemeClr val="tx1">
                  <a:lumMod val="50000"/>
                  <a:lumOff val="50000"/>
                </a:schemeClr>
              </a:solidFill>
            </a:endParaRPr>
          </a:p>
        </p:txBody>
      </p:sp>
      <p:sp>
        <p:nvSpPr>
          <p:cNvPr id="9" name="Title 1"/>
          <p:cNvSpPr txBox="1">
            <a:spLocks/>
          </p:cNvSpPr>
          <p:nvPr/>
        </p:nvSpPr>
        <p:spPr>
          <a:xfrm>
            <a:off x="152400" y="457200"/>
            <a:ext cx="2133600"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ts val="28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bg1"/>
                </a:solidFill>
                <a:effectLst/>
                <a:uLnTx/>
                <a:uFillTx/>
                <a:latin typeface="+mj-lt"/>
                <a:ea typeface="+mj-ea"/>
                <a:cs typeface="+mj-cs"/>
              </a:rPr>
              <a:t>Pregnancy Pressure and Condom Manipulation</a:t>
            </a:r>
          </a:p>
        </p:txBody>
      </p:sp>
      <p:sp>
        <p:nvSpPr>
          <p:cNvPr id="10" name="Text Box 8"/>
          <p:cNvSpPr txBox="1">
            <a:spLocks noChangeArrowheads="1"/>
          </p:cNvSpPr>
          <p:nvPr/>
        </p:nvSpPr>
        <p:spPr bwMode="auto">
          <a:xfrm>
            <a:off x="2438400" y="533400"/>
            <a:ext cx="6477000" cy="4562616"/>
          </a:xfrm>
          <a:prstGeom prst="rect">
            <a:avLst/>
          </a:prstGeom>
          <a:noFill/>
          <a:ln w="9525">
            <a:noFill/>
            <a:miter lim="800000"/>
            <a:headEnd/>
            <a:tailEnd/>
          </a:ln>
        </p:spPr>
        <p:txBody>
          <a:bodyPr wrap="square">
            <a:spAutoFit/>
          </a:bodyPr>
          <a:lstStyle/>
          <a:p>
            <a:pPr>
              <a:lnSpc>
                <a:spcPts val="3200"/>
              </a:lnSpc>
            </a:pPr>
            <a:endParaRPr lang="en-US" sz="2400" dirty="0" smtClean="0">
              <a:latin typeface="+mj-lt"/>
            </a:endParaRPr>
          </a:p>
          <a:p>
            <a:pPr>
              <a:lnSpc>
                <a:spcPct val="110000"/>
              </a:lnSpc>
            </a:pPr>
            <a:r>
              <a:rPr lang="en-US" sz="2400" b="1" dirty="0" smtClean="0"/>
              <a:t>           Like the first couple of times, the condom   </a:t>
            </a:r>
          </a:p>
          <a:p>
            <a:pPr>
              <a:lnSpc>
                <a:spcPct val="110000"/>
              </a:lnSpc>
            </a:pPr>
            <a:r>
              <a:rPr lang="en-US" sz="2400" b="1" dirty="0" smtClean="0"/>
              <a:t>           seems to break every time. You know what I mean, and it was just kind of funny, like, the first 6 times the condom broke. Six condoms, that's kind of rare I could understand 1 but 6 times, and then after that when I got on the birth control, he was just like always saying, like you should have my baby, you should have my daughter, you should have my kid.” </a:t>
            </a:r>
          </a:p>
          <a:p>
            <a:pPr>
              <a:lnSpc>
                <a:spcPts val="3200"/>
              </a:lnSpc>
            </a:pPr>
            <a:endParaRPr lang="en-US" sz="2400" dirty="0">
              <a:solidFill>
                <a:schemeClr val="bg1"/>
              </a:solidFill>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53"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par>
                          <p:cTn id="31" fill="hold">
                            <p:stCondLst>
                              <p:cond delay="1000"/>
                            </p:stCondLst>
                            <p:childTnLst>
                              <p:par>
                                <p:cTn id="32" presetID="53"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228600"/>
            <a:ext cx="2133600" cy="1143000"/>
          </a:xfrm>
        </p:spPr>
        <p:txBody>
          <a:bodyPr>
            <a:noAutofit/>
          </a:bodyPr>
          <a:lstStyle/>
          <a:p>
            <a:pPr algn="l" eaLnBrk="0" hangingPunct="0">
              <a:lnSpc>
                <a:spcPts val="2800"/>
              </a:lnSpc>
            </a:pPr>
            <a:r>
              <a:rPr sz="2800" dirty="0" smtClean="0">
                <a:solidFill>
                  <a:schemeClr val="bg1">
                    <a:lumMod val="95000"/>
                  </a:schemeClr>
                </a:solidFill>
              </a:rPr>
              <a:t>Group Discussion</a:t>
            </a:r>
            <a:r>
              <a:rPr lang="en-US" sz="2800" dirty="0" smtClean="0">
                <a:solidFill>
                  <a:schemeClr val="bg1">
                    <a:lumMod val="95000"/>
                  </a:schemeClr>
                </a:solidFill>
                <a:ea typeface="ＭＳ Ｐゴシック" pitchFamily="34" charset="-128"/>
              </a:rPr>
              <a:t/>
            </a:r>
            <a:br>
              <a:rPr lang="en-US" sz="2800" dirty="0" smtClean="0">
                <a:solidFill>
                  <a:schemeClr val="bg1">
                    <a:lumMod val="95000"/>
                  </a:schemeClr>
                </a:solidFill>
                <a:ea typeface="ＭＳ Ｐゴシック" pitchFamily="34" charset="-128"/>
              </a:rPr>
            </a:br>
            <a:r>
              <a:rPr lang="en-US" sz="2800" dirty="0" smtClean="0">
                <a:solidFill>
                  <a:schemeClr val="bg1"/>
                </a:solidFill>
              </a:rPr>
              <a:t/>
            </a:r>
            <a:br>
              <a:rPr lang="en-US" sz="2800" dirty="0" smtClean="0">
                <a:solidFill>
                  <a:schemeClr val="bg1"/>
                </a:solidFill>
              </a:rPr>
            </a:br>
            <a:endParaRPr lang="en-US" sz="2800" dirty="0">
              <a:solidFill>
                <a:schemeClr val="bg1"/>
              </a:solidFill>
            </a:endParaRPr>
          </a:p>
        </p:txBody>
      </p:sp>
      <p:sp>
        <p:nvSpPr>
          <p:cNvPr id="5" name="Content Placeholder 2"/>
          <p:cNvSpPr>
            <a:spLocks noGrp="1"/>
          </p:cNvSpPr>
          <p:nvPr>
            <p:ph idx="1"/>
          </p:nvPr>
        </p:nvSpPr>
        <p:spPr>
          <a:xfrm>
            <a:off x="3429000" y="1447800"/>
            <a:ext cx="5257800" cy="3048000"/>
          </a:xfrm>
        </p:spPr>
        <p:txBody>
          <a:bodyPr>
            <a:normAutofit/>
          </a:bodyPr>
          <a:lstStyle/>
          <a:p>
            <a:pPr>
              <a:buNone/>
            </a:pPr>
            <a:endParaRPr lang="en-US" sz="2400" dirty="0" smtClean="0">
              <a:solidFill>
                <a:schemeClr val="accent1">
                  <a:lumMod val="50000"/>
                </a:schemeClr>
              </a:solidFill>
            </a:endParaRPr>
          </a:p>
          <a:p>
            <a:pPr>
              <a:buNone/>
            </a:pPr>
            <a:r>
              <a:rPr sz="4400" dirty="0" smtClean="0">
                <a:solidFill>
                  <a:srgbClr val="FF842B"/>
                </a:solidFill>
                <a:latin typeface="Arial Black"/>
                <a:cs typeface="Arial Black"/>
              </a:rPr>
              <a:t>Wh</a:t>
            </a:r>
            <a:r>
              <a:rPr lang="en-US" sz="4400" dirty="0" smtClean="0">
                <a:solidFill>
                  <a:srgbClr val="FF842B"/>
                </a:solidFill>
                <a:latin typeface="Arial Black"/>
                <a:cs typeface="Arial Black"/>
              </a:rPr>
              <a:t>at</a:t>
            </a:r>
            <a:r>
              <a:rPr lang="en-US" sz="2800" dirty="0" smtClean="0">
                <a:solidFill>
                  <a:srgbClr val="FF842B"/>
                </a:solidFill>
                <a:latin typeface="Calibri"/>
                <a:cs typeface="Calibri"/>
              </a:rPr>
              <a:t> </a:t>
            </a:r>
            <a:r>
              <a:rPr lang="en-US" sz="2800" dirty="0" smtClean="0">
                <a:solidFill>
                  <a:schemeClr val="tx1">
                    <a:lumMod val="50000"/>
                    <a:lumOff val="50000"/>
                  </a:schemeClr>
                </a:solidFill>
              </a:rPr>
              <a:t>are </a:t>
            </a:r>
            <a:r>
              <a:rPr sz="2800" dirty="0" smtClean="0">
                <a:solidFill>
                  <a:schemeClr val="tx1">
                    <a:lumMod val="50000"/>
                    <a:lumOff val="50000"/>
                  </a:schemeClr>
                </a:solidFill>
              </a:rPr>
              <a:t>other ways a </a:t>
            </a:r>
            <a:r>
              <a:rPr lang="en-US" sz="2800" dirty="0" smtClean="0">
                <a:solidFill>
                  <a:schemeClr val="tx1">
                    <a:lumMod val="50000"/>
                    <a:lumOff val="50000"/>
                  </a:schemeClr>
                </a:solidFill>
              </a:rPr>
              <a:t>partner </a:t>
            </a:r>
            <a:r>
              <a:rPr sz="2800" dirty="0" smtClean="0">
                <a:solidFill>
                  <a:schemeClr val="tx1">
                    <a:lumMod val="50000"/>
                    <a:lumOff val="50000"/>
                  </a:schemeClr>
                </a:solidFill>
              </a:rPr>
              <a:t>can interfere with a woman's</a:t>
            </a:r>
            <a:r>
              <a:rPr lang="en-US" sz="2800" dirty="0" smtClean="0">
                <a:solidFill>
                  <a:schemeClr val="tx1">
                    <a:lumMod val="50000"/>
                    <a:lumOff val="50000"/>
                  </a:schemeClr>
                </a:solidFill>
              </a:rPr>
              <a:t> birth control?</a:t>
            </a:r>
          </a:p>
          <a:p>
            <a:pPr indent="0">
              <a:lnSpc>
                <a:spcPct val="100000"/>
              </a:lnSpc>
            </a:pPr>
            <a:endParaRPr lang="en-US" sz="2400" dirty="0" smtClean="0">
              <a:solidFill>
                <a:schemeClr val="accent1">
                  <a:lumMod val="50000"/>
                </a:schemeClr>
              </a:solidFill>
            </a:endParaRPr>
          </a:p>
          <a:p>
            <a:pPr indent="0">
              <a:lnSpc>
                <a:spcPct val="100000"/>
              </a:lnSpc>
              <a:buNone/>
            </a:pPr>
            <a:endParaRPr dirty="0"/>
          </a:p>
        </p:txBody>
      </p:sp>
      <p:pic>
        <p:nvPicPr>
          <p:cNvPr id="6" name="Picture 5" descr="group-discussion.jpg"/>
          <p:cNvPicPr>
            <a:picLocks noChangeAspect="1"/>
          </p:cNvPicPr>
          <p:nvPr/>
        </p:nvPicPr>
        <p:blipFill>
          <a:blip r:embed="rId3" cstate="print"/>
          <a:stretch>
            <a:fillRect/>
          </a:stretch>
        </p:blipFill>
        <p:spPr>
          <a:xfrm>
            <a:off x="457200" y="1752600"/>
            <a:ext cx="2743200" cy="410995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04800"/>
            <a:ext cx="2133600" cy="1143000"/>
          </a:xfrm>
        </p:spPr>
        <p:txBody>
          <a:bodyPr>
            <a:noAutofit/>
          </a:bodyPr>
          <a:lstStyle/>
          <a:p>
            <a:pPr algn="l">
              <a:lnSpc>
                <a:spcPts val="2600"/>
              </a:lnSpc>
            </a:pPr>
            <a:r>
              <a:rPr lang="en-US" sz="2800" dirty="0" smtClean="0">
                <a:solidFill>
                  <a:schemeClr val="bg1">
                    <a:lumMod val="95000"/>
                  </a:schemeClr>
                </a:solidFill>
              </a:rPr>
              <a:t>Birth Control Sabotage</a:t>
            </a:r>
            <a:endParaRPr lang="en-US" sz="2600" dirty="0" smtClean="0">
              <a:solidFill>
                <a:schemeClr val="bg1">
                  <a:lumMod val="95000"/>
                </a:schemeClr>
              </a:solidFill>
            </a:endParaRPr>
          </a:p>
        </p:txBody>
      </p:sp>
      <p:sp>
        <p:nvSpPr>
          <p:cNvPr id="5" name="Content Placeholder 2"/>
          <p:cNvSpPr>
            <a:spLocks noGrp="1"/>
          </p:cNvSpPr>
          <p:nvPr>
            <p:ph idx="1"/>
          </p:nvPr>
        </p:nvSpPr>
        <p:spPr>
          <a:xfrm>
            <a:off x="3200400" y="685800"/>
            <a:ext cx="5410200" cy="4449763"/>
          </a:xfrm>
        </p:spPr>
        <p:txBody>
          <a:bodyPr>
            <a:noAutofit/>
          </a:bodyPr>
          <a:lstStyle/>
          <a:p>
            <a:pPr>
              <a:buNone/>
            </a:pPr>
            <a:r>
              <a:rPr lang="en-US" sz="2400" dirty="0" smtClean="0">
                <a:solidFill>
                  <a:srgbClr val="E46C0A"/>
                </a:solidFill>
                <a:latin typeface="Arial Black"/>
                <a:cs typeface="Arial Black"/>
              </a:rPr>
              <a:t>Tactics include:</a:t>
            </a:r>
          </a:p>
          <a:p>
            <a:pPr>
              <a:spcAft>
                <a:spcPts val="800"/>
              </a:spcAft>
              <a:buClr>
                <a:schemeClr val="tx1">
                  <a:lumMod val="50000"/>
                  <a:lumOff val="50000"/>
                </a:schemeClr>
              </a:buClr>
            </a:pPr>
            <a:r>
              <a:rPr lang="en-US" sz="2400" dirty="0" smtClean="0">
                <a:solidFill>
                  <a:schemeClr val="accent1">
                    <a:lumMod val="50000"/>
                  </a:schemeClr>
                </a:solidFill>
              </a:rPr>
              <a:t>Destroying or disposing contraceptives </a:t>
            </a:r>
          </a:p>
          <a:p>
            <a:pPr>
              <a:spcAft>
                <a:spcPts val="800"/>
              </a:spcAft>
              <a:buClr>
                <a:schemeClr val="tx1">
                  <a:lumMod val="50000"/>
                  <a:lumOff val="50000"/>
                </a:schemeClr>
              </a:buClr>
            </a:pPr>
            <a:r>
              <a:rPr lang="en-US" sz="2400" dirty="0" smtClean="0">
                <a:solidFill>
                  <a:schemeClr val="accent1">
                    <a:lumMod val="50000"/>
                  </a:schemeClr>
                </a:solidFill>
              </a:rPr>
              <a:t>Impeding condom use (threatening to leave her, poking holes in condoms)</a:t>
            </a:r>
          </a:p>
          <a:p>
            <a:pPr>
              <a:spcAft>
                <a:spcPts val="800"/>
              </a:spcAft>
              <a:buClr>
                <a:schemeClr val="tx1">
                  <a:lumMod val="50000"/>
                  <a:lumOff val="50000"/>
                </a:schemeClr>
              </a:buClr>
            </a:pPr>
            <a:r>
              <a:rPr lang="en-US" sz="2400" dirty="0" smtClean="0">
                <a:solidFill>
                  <a:schemeClr val="accent1">
                    <a:lumMod val="50000"/>
                  </a:schemeClr>
                </a:solidFill>
              </a:rPr>
              <a:t>Not allowing her to obtain or preventing her from using birth control</a:t>
            </a:r>
          </a:p>
          <a:p>
            <a:pPr>
              <a:spcAft>
                <a:spcPts val="800"/>
              </a:spcAft>
              <a:buClr>
                <a:schemeClr val="tx1">
                  <a:lumMod val="50000"/>
                  <a:lumOff val="50000"/>
                </a:schemeClr>
              </a:buClr>
            </a:pPr>
            <a:r>
              <a:rPr lang="en-US" sz="2400" dirty="0" smtClean="0">
                <a:solidFill>
                  <a:schemeClr val="accent1">
                    <a:lumMod val="50000"/>
                  </a:schemeClr>
                </a:solidFill>
              </a:rPr>
              <a:t>Threatening physical harm if she uses contraceptives </a:t>
            </a:r>
          </a:p>
          <a:p>
            <a:pPr marL="91440" indent="0">
              <a:lnSpc>
                <a:spcPts val="2400"/>
              </a:lnSpc>
              <a:spcAft>
                <a:spcPts val="600"/>
              </a:spcAft>
              <a:buAutoNum type="arabicPeriod"/>
            </a:pPr>
            <a:endParaRPr lang="en-US"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a:p>
            <a:pPr marL="1263650" lvl="3" indent="-349250">
              <a:lnSpc>
                <a:spcPts val="2400"/>
              </a:lnSpc>
              <a:spcBef>
                <a:spcPts val="0"/>
              </a:spcBef>
              <a:spcAft>
                <a:spcPts val="600"/>
              </a:spcAft>
              <a:buClr>
                <a:srgbClr val="618DC3"/>
              </a:buClr>
              <a:defRPr/>
            </a:pPr>
            <a:endParaRPr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p:txBody>
      </p:sp>
      <p:pic>
        <p:nvPicPr>
          <p:cNvPr id="6" name="Picture 5" descr="iStock_000001491422Small.png"/>
          <p:cNvPicPr>
            <a:picLocks noChangeAspect="1"/>
          </p:cNvPicPr>
          <p:nvPr/>
        </p:nvPicPr>
        <p:blipFill>
          <a:blip r:embed="rId3" cstate="print"/>
          <a:stretch>
            <a:fillRect/>
          </a:stretch>
        </p:blipFill>
        <p:spPr>
          <a:xfrm>
            <a:off x="0" y="3352800"/>
            <a:ext cx="5302402" cy="387055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200400" y="304800"/>
            <a:ext cx="5715000" cy="4449763"/>
          </a:xfrm>
        </p:spPr>
        <p:txBody>
          <a:bodyPr>
            <a:noAutofit/>
          </a:bodyPr>
          <a:lstStyle/>
          <a:p>
            <a:pPr marL="225425" indent="0">
              <a:lnSpc>
                <a:spcPts val="2600"/>
              </a:lnSpc>
              <a:spcAft>
                <a:spcPct val="45000"/>
              </a:spcAft>
              <a:buClr>
                <a:schemeClr val="accent3"/>
              </a:buClr>
              <a:buNone/>
              <a:defRPr/>
            </a:pPr>
            <a:r>
              <a:rPr lang="en-US" sz="2800" dirty="0" smtClean="0">
                <a:solidFill>
                  <a:srgbClr val="E46C0A"/>
                </a:solidFill>
                <a:latin typeface="Arial Black"/>
                <a:cs typeface="Arial Black"/>
              </a:rPr>
              <a:t>Among teen mothers on public assistance who experienced recent domestic violence:</a:t>
            </a:r>
          </a:p>
          <a:p>
            <a:pPr marL="746125" indent="-255588">
              <a:lnSpc>
                <a:spcPts val="2800"/>
              </a:lnSpc>
              <a:spcAft>
                <a:spcPct val="45000"/>
              </a:spcAft>
              <a:buClr>
                <a:schemeClr val="tx1">
                  <a:lumMod val="50000"/>
                  <a:lumOff val="50000"/>
                </a:schemeClr>
              </a:buClr>
              <a:defRPr/>
            </a:pPr>
            <a:r>
              <a:rPr lang="en-US" sz="2800" b="1" dirty="0" smtClean="0">
                <a:solidFill>
                  <a:schemeClr val="accent1">
                    <a:lumMod val="50000"/>
                  </a:schemeClr>
                </a:solidFill>
              </a:rPr>
              <a:t>66%</a:t>
            </a:r>
            <a:r>
              <a:rPr lang="en-US" sz="2800" b="1" dirty="0" smtClean="0">
                <a:solidFill>
                  <a:schemeClr val="tx1">
                    <a:lumMod val="50000"/>
                    <a:lumOff val="50000"/>
                  </a:schemeClr>
                </a:solidFill>
              </a:rPr>
              <a:t> </a:t>
            </a:r>
            <a:r>
              <a:rPr lang="en-US" sz="2800" dirty="0" smtClean="0">
                <a:solidFill>
                  <a:schemeClr val="tx1">
                    <a:lumMod val="50000"/>
                    <a:lumOff val="50000"/>
                  </a:schemeClr>
                </a:solidFill>
              </a:rPr>
              <a:t>experienced birth control </a:t>
            </a:r>
            <a:br>
              <a:rPr lang="en-US" sz="2800" dirty="0" smtClean="0">
                <a:solidFill>
                  <a:schemeClr val="tx1">
                    <a:lumMod val="50000"/>
                    <a:lumOff val="50000"/>
                  </a:schemeClr>
                </a:solidFill>
              </a:rPr>
            </a:br>
            <a:r>
              <a:rPr lang="en-US" sz="2800" dirty="0" smtClean="0">
                <a:solidFill>
                  <a:schemeClr val="tx1">
                    <a:lumMod val="50000"/>
                    <a:lumOff val="50000"/>
                  </a:schemeClr>
                </a:solidFill>
              </a:rPr>
              <a:t>sabotage by a dating partner </a:t>
            </a:r>
          </a:p>
          <a:p>
            <a:pPr marL="765810" lvl="1" indent="-256032">
              <a:lnSpc>
                <a:spcPts val="2800"/>
              </a:lnSpc>
              <a:spcAft>
                <a:spcPct val="45000"/>
              </a:spcAft>
              <a:buClr>
                <a:schemeClr val="tx1">
                  <a:lumMod val="50000"/>
                  <a:lumOff val="50000"/>
                </a:schemeClr>
              </a:buClr>
              <a:buFont typeface="Arial"/>
              <a:buChar char="•"/>
              <a:defRPr/>
            </a:pPr>
            <a:r>
              <a:rPr lang="en-US" b="1" dirty="0" smtClean="0">
                <a:solidFill>
                  <a:srgbClr val="254061"/>
                </a:solidFill>
              </a:rPr>
              <a:t>34%</a:t>
            </a:r>
            <a:r>
              <a:rPr lang="en-US" b="1" dirty="0" smtClean="0">
                <a:solidFill>
                  <a:schemeClr val="tx1">
                    <a:lumMod val="50000"/>
                    <a:lumOff val="50000"/>
                  </a:schemeClr>
                </a:solidFill>
              </a:rPr>
              <a:t> </a:t>
            </a:r>
            <a:r>
              <a:rPr lang="en-US" dirty="0" smtClean="0">
                <a:solidFill>
                  <a:schemeClr val="tx1">
                    <a:lumMod val="50000"/>
                    <a:lumOff val="50000"/>
                  </a:schemeClr>
                </a:solidFill>
              </a:rPr>
              <a:t>reported work or school-</a:t>
            </a:r>
            <a:br>
              <a:rPr lang="en-US" dirty="0" smtClean="0">
                <a:solidFill>
                  <a:schemeClr val="tx1">
                    <a:lumMod val="50000"/>
                    <a:lumOff val="50000"/>
                  </a:schemeClr>
                </a:solidFill>
              </a:rPr>
            </a:br>
            <a:r>
              <a:rPr lang="en-US" dirty="0" smtClean="0">
                <a:solidFill>
                  <a:schemeClr val="tx1">
                    <a:lumMod val="50000"/>
                    <a:lumOff val="50000"/>
                  </a:schemeClr>
                </a:solidFill>
              </a:rPr>
              <a:t>related sabotage by </a:t>
            </a:r>
            <a:r>
              <a:rPr dirty="0" smtClean="0">
                <a:solidFill>
                  <a:schemeClr val="tx1">
                    <a:lumMod val="50000"/>
                    <a:lumOff val="50000"/>
                  </a:schemeClr>
                </a:solidFill>
              </a:rPr>
              <a:t>a dating partner</a:t>
            </a:r>
            <a:endParaRPr lang="en-US" dirty="0" smtClean="0">
              <a:solidFill>
                <a:schemeClr val="tx1">
                  <a:lumMod val="50000"/>
                  <a:lumOff val="50000"/>
                </a:schemeClr>
              </a:solidFill>
            </a:endParaRPr>
          </a:p>
          <a:p>
            <a:pPr marL="365760" indent="-256032">
              <a:spcAft>
                <a:spcPct val="45000"/>
              </a:spcAft>
              <a:buClr>
                <a:schemeClr val="accent3"/>
              </a:buClr>
              <a:buFont typeface="Georgia"/>
              <a:buChar char="•"/>
              <a:defRPr/>
            </a:pPr>
            <a:endParaRPr lang="en-US" sz="2800" dirty="0" smtClean="0"/>
          </a:p>
          <a:p>
            <a:pPr marL="365760" indent="-256032">
              <a:spcAft>
                <a:spcPct val="45000"/>
              </a:spcAft>
              <a:buClr>
                <a:schemeClr val="accent3"/>
              </a:buClr>
              <a:buNone/>
              <a:defRPr/>
            </a:pPr>
            <a:endParaRPr lang="en-US" sz="2800" dirty="0" smtClean="0"/>
          </a:p>
          <a:p>
            <a:pPr marL="365760" indent="-256032">
              <a:buClr>
                <a:schemeClr val="accent3"/>
              </a:buClr>
              <a:buNone/>
              <a:defRPr/>
            </a:pPr>
            <a:endParaRPr lang="en-US" sz="2000" dirty="0" smtClean="0"/>
          </a:p>
          <a:p>
            <a:pPr marL="225425" indent="0">
              <a:spcAft>
                <a:spcPct val="45000"/>
              </a:spcAft>
              <a:buClr>
                <a:schemeClr val="accent3"/>
              </a:buClr>
              <a:buNone/>
              <a:defRPr/>
            </a:pPr>
            <a:endParaRPr dirty="0"/>
          </a:p>
        </p:txBody>
      </p:sp>
      <p:sp>
        <p:nvSpPr>
          <p:cNvPr id="5" name="Title 1"/>
          <p:cNvSpPr txBox="1">
            <a:spLocks/>
          </p:cNvSpPr>
          <p:nvPr/>
        </p:nvSpPr>
        <p:spPr>
          <a:xfrm>
            <a:off x="381000" y="304800"/>
            <a:ext cx="2133600" cy="1143000"/>
          </a:xfrm>
          <a:prstGeom prst="rect">
            <a:avLst/>
          </a:prstGeom>
        </p:spPr>
        <p:txBody>
          <a:bodyPr vert="horz" lIns="91440" tIns="45720" rIns="91440" bIns="45720" rtlCol="0" anchor="ctr">
            <a:noAutofit/>
          </a:bodyPr>
          <a:lstStyle/>
          <a:p>
            <a:pPr lvl="0">
              <a:lnSpc>
                <a:spcPts val="2600"/>
              </a:lnSpc>
              <a:spcBef>
                <a:spcPct val="0"/>
              </a:spcBef>
            </a:pPr>
            <a:r>
              <a:rPr lang="en-US" sz="2800" dirty="0" smtClean="0">
                <a:solidFill>
                  <a:schemeClr val="bg1"/>
                </a:solidFill>
              </a:rPr>
              <a:t>Teen Birth Control Sabotage</a:t>
            </a:r>
            <a:endParaRPr kumimoji="0" lang="en-US" sz="2600" b="0" i="0" u="none" strike="noStrike" kern="1200" cap="none" spc="0" normalizeH="0" baseline="0" noProof="0" dirty="0" smtClean="0">
              <a:ln>
                <a:noFill/>
              </a:ln>
              <a:solidFill>
                <a:schemeClr val="tx1">
                  <a:lumMod val="65000"/>
                  <a:lumOff val="35000"/>
                </a:schemeClr>
              </a:solidFill>
              <a:effectLst/>
              <a:uLnTx/>
              <a:uFillTx/>
              <a:latin typeface="+mj-lt"/>
              <a:ea typeface="+mj-ea"/>
              <a:cs typeface="+mj-cs"/>
            </a:endParaRPr>
          </a:p>
        </p:txBody>
      </p:sp>
      <p:sp>
        <p:nvSpPr>
          <p:cNvPr id="6" name="Text Box 5"/>
          <p:cNvSpPr txBox="1">
            <a:spLocks noChangeArrowheads="1"/>
          </p:cNvSpPr>
          <p:nvPr/>
        </p:nvSpPr>
        <p:spPr bwMode="auto">
          <a:xfrm>
            <a:off x="2201295" y="5715000"/>
            <a:ext cx="1495421" cy="338554"/>
          </a:xfrm>
          <a:prstGeom prst="rect">
            <a:avLst/>
          </a:prstGeom>
          <a:noFill/>
          <a:ln w="9525">
            <a:noFill/>
            <a:miter lim="800000"/>
            <a:headEnd/>
            <a:tailEnd/>
          </a:ln>
        </p:spPr>
        <p:txBody>
          <a:bodyPr wrap="none">
            <a:spAutoFit/>
          </a:bodyPr>
          <a:lstStyle/>
          <a:p>
            <a:pPr>
              <a:defRPr/>
            </a:pPr>
            <a:r>
              <a:rPr lang="en-US" sz="1600" dirty="0" smtClean="0">
                <a:solidFill>
                  <a:schemeClr val="bg1">
                    <a:lumMod val="50000"/>
                  </a:schemeClr>
                </a:solidFill>
                <a:latin typeface="+mj-lt"/>
              </a:rPr>
              <a:t>(Raphael</a:t>
            </a:r>
            <a:r>
              <a:rPr lang="en-US" sz="1600" dirty="0">
                <a:solidFill>
                  <a:schemeClr val="bg1">
                    <a:lumMod val="50000"/>
                  </a:schemeClr>
                </a:solidFill>
                <a:latin typeface="+mj-lt"/>
              </a:rPr>
              <a:t>, </a:t>
            </a:r>
            <a:r>
              <a:rPr lang="en-US" sz="1600" dirty="0" smtClean="0">
                <a:solidFill>
                  <a:schemeClr val="bg1">
                    <a:lumMod val="50000"/>
                  </a:schemeClr>
                </a:solidFill>
                <a:latin typeface="+mj-lt"/>
              </a:rPr>
              <a:t>2005)</a:t>
            </a:r>
            <a:endParaRPr lang="en-US" sz="1600" dirty="0">
              <a:solidFill>
                <a:schemeClr val="bg1">
                  <a:lumMod val="50000"/>
                </a:schemeClr>
              </a:solidFill>
              <a:latin typeface="+mj-lt"/>
            </a:endParaRPr>
          </a:p>
        </p:txBody>
      </p:sp>
      <p:pic>
        <p:nvPicPr>
          <p:cNvPr id="7" name="Picture 6" descr="200404434-001.jpg"/>
          <p:cNvPicPr>
            <a:picLocks noChangeAspect="1"/>
          </p:cNvPicPr>
          <p:nvPr/>
        </p:nvPicPr>
        <p:blipFill>
          <a:blip r:embed="rId3" cstate="print"/>
          <a:srcRect/>
          <a:stretch>
            <a:fillRect/>
          </a:stretch>
        </p:blipFill>
        <p:spPr bwMode="auto">
          <a:xfrm>
            <a:off x="381000" y="2895600"/>
            <a:ext cx="3373437" cy="239077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28600"/>
            <a:ext cx="2133600" cy="1343958"/>
          </a:xfrm>
          <a:prstGeom prst="rect">
            <a:avLst/>
          </a:prstGeom>
          <a:noFill/>
        </p:spPr>
        <p:txBody>
          <a:bodyPr wrap="square" rtlCol="0">
            <a:spAutoFit/>
          </a:bodyPr>
          <a:lstStyle/>
          <a:p>
            <a:pPr>
              <a:lnSpc>
                <a:spcPts val="2400"/>
              </a:lnSpc>
            </a:pPr>
            <a:r>
              <a:rPr lang="en-US" sz="2800" dirty="0" smtClean="0">
                <a:solidFill>
                  <a:schemeClr val="bg1">
                    <a:lumMod val="95000"/>
                  </a:schemeClr>
                </a:solidFill>
                <a:latin typeface="+mj-lt"/>
              </a:rPr>
              <a:t>Assessment for Reproductive Coercion</a:t>
            </a:r>
            <a:endParaRPr lang="en-US" sz="2800" dirty="0" smtClean="0">
              <a:solidFill>
                <a:srgbClr val="002060"/>
              </a:solidFill>
              <a:latin typeface="+mj-lt"/>
            </a:endParaRPr>
          </a:p>
        </p:txBody>
      </p:sp>
      <p:sp>
        <p:nvSpPr>
          <p:cNvPr id="6" name="TextBox 5"/>
          <p:cNvSpPr txBox="1"/>
          <p:nvPr/>
        </p:nvSpPr>
        <p:spPr>
          <a:xfrm>
            <a:off x="2743200" y="76200"/>
            <a:ext cx="4648200" cy="1025922"/>
          </a:xfrm>
          <a:prstGeom prst="rect">
            <a:avLst/>
          </a:prstGeom>
          <a:noFill/>
        </p:spPr>
        <p:txBody>
          <a:bodyPr wrap="square" rtlCol="0">
            <a:spAutoFit/>
          </a:bodyPr>
          <a:lstStyle/>
          <a:p>
            <a:pPr>
              <a:lnSpc>
                <a:spcPts val="2400"/>
              </a:lnSpc>
            </a:pPr>
            <a:endParaRPr lang="en-US" sz="2400" dirty="0" smtClean="0">
              <a:solidFill>
                <a:srgbClr val="002060"/>
              </a:solidFill>
              <a:latin typeface="+mj-lt"/>
            </a:endParaRPr>
          </a:p>
          <a:p>
            <a:pPr>
              <a:lnSpc>
                <a:spcPts val="2400"/>
              </a:lnSpc>
            </a:pPr>
            <a:r>
              <a:rPr sz="2400" dirty="0" smtClean="0">
                <a:solidFill>
                  <a:schemeClr val="accent1">
                    <a:lumMod val="50000"/>
                  </a:schemeClr>
                </a:solidFill>
                <a:latin typeface="+mj-lt"/>
              </a:rPr>
              <a:t>Use the</a:t>
            </a:r>
            <a:r>
              <a:rPr lang="en-US" sz="2400" dirty="0" smtClean="0">
                <a:solidFill>
                  <a:schemeClr val="accent1">
                    <a:lumMod val="50000"/>
                  </a:schemeClr>
                </a:solidFill>
                <a:latin typeface="+mj-lt"/>
              </a:rPr>
              <a:t> </a:t>
            </a:r>
            <a:r>
              <a:rPr sz="2400" i="1" dirty="0" smtClean="0">
                <a:solidFill>
                  <a:schemeClr val="accent1">
                    <a:lumMod val="50000"/>
                  </a:schemeClr>
                </a:solidFill>
                <a:latin typeface="+mj-lt"/>
              </a:rPr>
              <a:t>Loving Parents, Loving Kids</a:t>
            </a:r>
            <a:r>
              <a:rPr sz="2400" dirty="0" smtClean="0">
                <a:solidFill>
                  <a:schemeClr val="accent1">
                    <a:lumMod val="50000"/>
                  </a:schemeClr>
                </a:solidFill>
                <a:latin typeface="+mj-lt"/>
              </a:rPr>
              <a:t> Safety Card</a:t>
            </a:r>
            <a:endParaRPr lang="en-US" sz="2400" dirty="0">
              <a:solidFill>
                <a:schemeClr val="accent1">
                  <a:lumMod val="50000"/>
                </a:schemeClr>
              </a:solidFill>
              <a:latin typeface="+mj-lt"/>
            </a:endParaRPr>
          </a:p>
        </p:txBody>
      </p:sp>
      <p:pic>
        <p:nvPicPr>
          <p:cNvPr id="8" name="Picture 7" descr="LP-2.jpg"/>
          <p:cNvPicPr>
            <a:picLocks noChangeAspect="1"/>
          </p:cNvPicPr>
          <p:nvPr/>
        </p:nvPicPr>
        <p:blipFill>
          <a:blip r:embed="rId3" cstate="print"/>
          <a:stretch>
            <a:fillRect/>
          </a:stretch>
        </p:blipFill>
        <p:spPr>
          <a:xfrm>
            <a:off x="2743200" y="1411224"/>
            <a:ext cx="5967821" cy="3405302"/>
          </a:xfrm>
          <a:prstGeom prst="rect">
            <a:avLst/>
          </a:prstGeom>
          <a:ln>
            <a:noFill/>
          </a:ln>
          <a:effectLst>
            <a:outerShdw blurRad="292100" dist="139700" dir="12300000" algn="tl" rotWithShape="0">
              <a:srgbClr val="333333">
                <a:alpha val="65000"/>
              </a:srgbClr>
            </a:outerShdw>
          </a:effectLst>
        </p:spPr>
      </p:pic>
      <p:pic>
        <p:nvPicPr>
          <p:cNvPr id="5" name="Picture 4" descr="L-ParentsL-kids.png"/>
          <p:cNvPicPr>
            <a:picLocks noChangeAspect="1"/>
          </p:cNvPicPr>
          <p:nvPr/>
        </p:nvPicPr>
        <p:blipFill>
          <a:blip r:embed="rId4" cstate="print"/>
          <a:stretch>
            <a:fillRect/>
          </a:stretch>
        </p:blipFill>
        <p:spPr>
          <a:xfrm>
            <a:off x="-457200" y="4333287"/>
            <a:ext cx="5372100" cy="290571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28600"/>
            <a:ext cx="2133600" cy="3429000"/>
          </a:xfrm>
        </p:spPr>
        <p:txBody>
          <a:bodyPr>
            <a:noAutofit/>
          </a:bodyPr>
          <a:lstStyle/>
          <a:p>
            <a:pPr algn="l">
              <a:lnSpc>
                <a:spcPts val="2600"/>
              </a:lnSpc>
            </a:pPr>
            <a:r>
              <a:rPr lang="en-US" sz="2800" dirty="0" smtClean="0">
                <a:solidFill>
                  <a:schemeClr val="bg1">
                    <a:lumMod val="95000"/>
                  </a:schemeClr>
                </a:solidFill>
              </a:rPr>
              <a:t>Client Discloses  She is Concerned About Getting Pregnant Due to </a:t>
            </a:r>
            <a:r>
              <a:rPr lang="en-US" sz="2800" dirty="0" err="1" smtClean="0">
                <a:solidFill>
                  <a:schemeClr val="bg1">
                    <a:lumMod val="95000"/>
                  </a:schemeClr>
                </a:solidFill>
              </a:rPr>
              <a:t>Partner(s</a:t>
            </a:r>
            <a:r>
              <a:rPr lang="en-US" sz="2800" dirty="0" smtClean="0">
                <a:solidFill>
                  <a:schemeClr val="bg1">
                    <a:lumMod val="95000"/>
                  </a:schemeClr>
                </a:solidFill>
              </a:rPr>
              <a:t>)’ Actions</a:t>
            </a:r>
            <a:endParaRPr lang="en-US" sz="2600" dirty="0" smtClean="0">
              <a:solidFill>
                <a:schemeClr val="bg1">
                  <a:lumMod val="95000"/>
                </a:schemeClr>
              </a:solidFill>
            </a:endParaRPr>
          </a:p>
        </p:txBody>
      </p:sp>
      <p:sp>
        <p:nvSpPr>
          <p:cNvPr id="5" name="Content Placeholder 2"/>
          <p:cNvSpPr>
            <a:spLocks noGrp="1"/>
          </p:cNvSpPr>
          <p:nvPr>
            <p:ph idx="1"/>
          </p:nvPr>
        </p:nvSpPr>
        <p:spPr>
          <a:xfrm>
            <a:off x="2971800" y="808037"/>
            <a:ext cx="5410200" cy="4449763"/>
          </a:xfrm>
        </p:spPr>
        <p:txBody>
          <a:bodyPr>
            <a:noAutofit/>
          </a:bodyPr>
          <a:lstStyle/>
          <a:p>
            <a:pPr marL="0" indent="0">
              <a:spcAft>
                <a:spcPts val="800"/>
              </a:spcAft>
              <a:buClr>
                <a:schemeClr val="tx1">
                  <a:lumMod val="50000"/>
                  <a:lumOff val="50000"/>
                </a:schemeClr>
              </a:buClr>
              <a:buNone/>
            </a:pPr>
            <a:r>
              <a:rPr lang="en-US" sz="2400" dirty="0" smtClean="0">
                <a:solidFill>
                  <a:schemeClr val="accent1">
                    <a:lumMod val="50000"/>
                  </a:schemeClr>
                </a:solidFill>
              </a:rPr>
              <a:t>“</a:t>
            </a:r>
            <a:r>
              <a:rPr sz="2400" dirty="0" smtClean="0">
                <a:solidFill>
                  <a:schemeClr val="accent1">
                    <a:lumMod val="50000"/>
                  </a:schemeClr>
                </a:solidFill>
              </a:rPr>
              <a:t>I'm really glad you told me about what is going on</a:t>
            </a:r>
            <a:r>
              <a:rPr lang="en-US" sz="2400" dirty="0" smtClean="0">
                <a:solidFill>
                  <a:schemeClr val="accent1">
                    <a:lumMod val="50000"/>
                  </a:schemeClr>
                </a:solidFill>
              </a:rPr>
              <a:t>—</a:t>
            </a:r>
            <a:r>
              <a:rPr sz="2400" dirty="0" smtClean="0">
                <a:solidFill>
                  <a:schemeClr val="accent1">
                    <a:lumMod val="50000"/>
                  </a:schemeClr>
                </a:solidFill>
              </a:rPr>
              <a:t>it happens to a lot of women and it is so stressful to worry about getting pregnant when you don't want to be. I want to talk with you about some methods of birth control that your partner doesn</a:t>
            </a:r>
            <a:r>
              <a:rPr lang="en-US" sz="2400" dirty="0" smtClean="0">
                <a:solidFill>
                  <a:schemeClr val="accent1">
                    <a:lumMod val="50000"/>
                  </a:schemeClr>
                </a:solidFill>
              </a:rPr>
              <a:t>’</a:t>
            </a:r>
            <a:r>
              <a:rPr sz="2400" dirty="0" smtClean="0">
                <a:solidFill>
                  <a:schemeClr val="accent1">
                    <a:lumMod val="50000"/>
                  </a:schemeClr>
                </a:solidFill>
              </a:rPr>
              <a:t>t have to know about </a:t>
            </a:r>
            <a:r>
              <a:rPr lang="en-US" sz="2400" dirty="0" smtClean="0">
                <a:solidFill>
                  <a:schemeClr val="accent1">
                    <a:lumMod val="50000"/>
                  </a:schemeClr>
                </a:solidFill>
              </a:rPr>
              <a:t>like Implanon or the IUD—so you don’t have to worry </a:t>
            </a:r>
            <a:r>
              <a:rPr sz="2400" dirty="0" smtClean="0">
                <a:solidFill>
                  <a:schemeClr val="accent1">
                    <a:lumMod val="50000"/>
                  </a:schemeClr>
                </a:solidFill>
              </a:rPr>
              <a:t>about unplanned pregnancy</a:t>
            </a:r>
            <a:r>
              <a:rPr lang="en-US" sz="2400" dirty="0" smtClean="0">
                <a:solidFill>
                  <a:schemeClr val="accent1">
                    <a:lumMod val="50000"/>
                  </a:schemeClr>
                </a:solidFill>
              </a:rPr>
              <a:t>.”</a:t>
            </a:r>
          </a:p>
          <a:p>
            <a:pPr lvl="3">
              <a:lnSpc>
                <a:spcPts val="2400"/>
              </a:lnSpc>
              <a:spcBef>
                <a:spcPts val="0"/>
              </a:spcBef>
              <a:spcAft>
                <a:spcPts val="600"/>
              </a:spcAft>
              <a:defRPr/>
            </a:pPr>
            <a:endParaRPr sz="2400" dirty="0" smtClean="0">
              <a:solidFill>
                <a:schemeClr val="accent1">
                  <a:lumMod val="50000"/>
                </a:schemeClr>
              </a:solidFill>
            </a:endParaRPr>
          </a:p>
          <a:p>
            <a:pPr marL="1263650" lvl="3" indent="-349250">
              <a:lnSpc>
                <a:spcPts val="2400"/>
              </a:lnSpc>
              <a:spcBef>
                <a:spcPts val="0"/>
              </a:spcBef>
              <a:spcAft>
                <a:spcPts val="600"/>
              </a:spcAft>
              <a:buClr>
                <a:srgbClr val="618DC3"/>
              </a:buClr>
              <a:defRPr/>
            </a:pPr>
            <a:endParaRPr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304800"/>
            <a:ext cx="2286000" cy="1905000"/>
          </a:xfrm>
        </p:spPr>
        <p:txBody>
          <a:bodyPr>
            <a:noAutofit/>
          </a:bodyPr>
          <a:lstStyle/>
          <a:p>
            <a:pPr algn="l">
              <a:lnSpc>
                <a:spcPts val="2600"/>
              </a:lnSpc>
            </a:pPr>
            <a:r>
              <a:rPr lang="en-US" sz="2800" dirty="0" smtClean="0">
                <a:solidFill>
                  <a:schemeClr val="bg1">
                    <a:lumMod val="95000"/>
                  </a:schemeClr>
                </a:solidFill>
                <a:latin typeface="Calibri"/>
                <a:cs typeface="Calibri"/>
              </a:rPr>
              <a:t>Review Handout: Invisible Contraception</a:t>
            </a:r>
            <a:endParaRPr lang="en-US" sz="2600" dirty="0" smtClean="0">
              <a:solidFill>
                <a:schemeClr val="bg1">
                  <a:lumMod val="95000"/>
                </a:schemeClr>
              </a:solidFill>
              <a:latin typeface="Calibri"/>
              <a:cs typeface="Calibri"/>
            </a:endParaRPr>
          </a:p>
        </p:txBody>
      </p:sp>
      <p:sp>
        <p:nvSpPr>
          <p:cNvPr id="5" name="Content Placeholder 2"/>
          <p:cNvSpPr>
            <a:spLocks noGrp="1"/>
          </p:cNvSpPr>
          <p:nvPr>
            <p:ph idx="1"/>
          </p:nvPr>
        </p:nvSpPr>
        <p:spPr>
          <a:xfrm>
            <a:off x="3048000" y="914400"/>
            <a:ext cx="5410200" cy="4449763"/>
          </a:xfrm>
        </p:spPr>
        <p:txBody>
          <a:bodyPr>
            <a:noAutofit/>
          </a:bodyPr>
          <a:lstStyle/>
          <a:p>
            <a:pPr marL="0" indent="0">
              <a:lnSpc>
                <a:spcPts val="3200"/>
              </a:lnSpc>
              <a:buNone/>
            </a:pPr>
            <a:r>
              <a:rPr lang="en-US" b="1" dirty="0" smtClean="0">
                <a:solidFill>
                  <a:srgbClr val="FF842B"/>
                </a:solidFill>
                <a:latin typeface="Arial Black"/>
                <a:cs typeface="Arial Black"/>
              </a:rPr>
              <a:t>Birth Control Methods That Are Less Likely to be Detected by a   Sexual Partner</a:t>
            </a:r>
          </a:p>
          <a:p>
            <a:pPr lvl="3">
              <a:lnSpc>
                <a:spcPts val="2400"/>
              </a:lnSpc>
              <a:spcBef>
                <a:spcPts val="0"/>
              </a:spcBef>
              <a:spcAft>
                <a:spcPts val="600"/>
              </a:spcAft>
              <a:defRPr/>
            </a:pPr>
            <a:endParaRPr sz="3200" dirty="0" smtClean="0">
              <a:solidFill>
                <a:schemeClr val="accent1">
                  <a:lumMod val="50000"/>
                </a:schemeClr>
              </a:solidFill>
              <a:latin typeface="Arial Black"/>
              <a:cs typeface="Arial Black"/>
            </a:endParaRPr>
          </a:p>
          <a:p>
            <a:pPr marL="1263650" lvl="3" indent="-349250">
              <a:lnSpc>
                <a:spcPts val="2400"/>
              </a:lnSpc>
              <a:spcBef>
                <a:spcPts val="0"/>
              </a:spcBef>
              <a:spcAft>
                <a:spcPts val="600"/>
              </a:spcAft>
              <a:buClr>
                <a:srgbClr val="618DC3"/>
              </a:buClr>
              <a:defRPr/>
            </a:pPr>
            <a:endParaRPr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p:txBody>
      </p:sp>
      <p:pic>
        <p:nvPicPr>
          <p:cNvPr id="8" name="Picture 7" descr="mirena_iud.jpg"/>
          <p:cNvPicPr>
            <a:picLocks noChangeAspect="1"/>
          </p:cNvPicPr>
          <p:nvPr/>
        </p:nvPicPr>
        <p:blipFill>
          <a:blip r:embed="rId3" cstate="print"/>
          <a:stretch>
            <a:fillRect/>
          </a:stretch>
        </p:blipFill>
        <p:spPr>
          <a:xfrm>
            <a:off x="2552700" y="3610359"/>
            <a:ext cx="1790700" cy="1469641"/>
          </a:xfrm>
          <a:prstGeom prst="rect">
            <a:avLst/>
          </a:prstGeom>
        </p:spPr>
      </p:pic>
      <p:pic>
        <p:nvPicPr>
          <p:cNvPr id="9" name="Picture 8" descr="Depo-Provera.jpg"/>
          <p:cNvPicPr>
            <a:picLocks noChangeAspect="1"/>
          </p:cNvPicPr>
          <p:nvPr/>
        </p:nvPicPr>
        <p:blipFill>
          <a:blip r:embed="rId4" cstate="print"/>
          <a:stretch>
            <a:fillRect/>
          </a:stretch>
        </p:blipFill>
        <p:spPr>
          <a:xfrm>
            <a:off x="4267200" y="3454400"/>
            <a:ext cx="1981200" cy="1981200"/>
          </a:xfrm>
          <a:prstGeom prst="rect">
            <a:avLst/>
          </a:prstGeom>
        </p:spPr>
      </p:pic>
      <p:pic>
        <p:nvPicPr>
          <p:cNvPr id="10" name="Picture 9" descr="A6555.jpg"/>
          <p:cNvPicPr>
            <a:picLocks noChangeAspect="1"/>
          </p:cNvPicPr>
          <p:nvPr/>
        </p:nvPicPr>
        <p:blipFill>
          <a:blip r:embed="rId5" cstate="print"/>
          <a:stretch>
            <a:fillRect/>
          </a:stretch>
        </p:blipFill>
        <p:spPr>
          <a:xfrm>
            <a:off x="6451600" y="3276600"/>
            <a:ext cx="2006600" cy="2006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P-1.jpg"/>
          <p:cNvPicPr>
            <a:picLocks noChangeAspect="1"/>
          </p:cNvPicPr>
          <p:nvPr/>
        </p:nvPicPr>
        <p:blipFill>
          <a:blip r:embed="rId3" cstate="print"/>
          <a:srcRect l="1547"/>
          <a:stretch>
            <a:fillRect/>
          </a:stretch>
        </p:blipFill>
        <p:spPr>
          <a:xfrm>
            <a:off x="2743200" y="1143000"/>
            <a:ext cx="6172200" cy="3553334"/>
          </a:xfrm>
          <a:prstGeom prst="rect">
            <a:avLst/>
          </a:prstGeom>
          <a:ln>
            <a:noFill/>
          </a:ln>
          <a:effectLst>
            <a:outerShdw blurRad="292100" dist="139700" dir="12960000" algn="tl" rotWithShape="0">
              <a:srgbClr val="333333">
                <a:alpha val="65000"/>
              </a:srgbClr>
            </a:outerShdw>
          </a:effectLst>
        </p:spPr>
      </p:pic>
      <p:sp>
        <p:nvSpPr>
          <p:cNvPr id="4" name="TextBox 3"/>
          <p:cNvSpPr txBox="1"/>
          <p:nvPr/>
        </p:nvSpPr>
        <p:spPr>
          <a:xfrm>
            <a:off x="152400" y="228600"/>
            <a:ext cx="2133600" cy="1959511"/>
          </a:xfrm>
          <a:prstGeom prst="rect">
            <a:avLst/>
          </a:prstGeom>
          <a:noFill/>
        </p:spPr>
        <p:txBody>
          <a:bodyPr wrap="square" rtlCol="0">
            <a:spAutoFit/>
          </a:bodyPr>
          <a:lstStyle/>
          <a:p>
            <a:pPr>
              <a:lnSpc>
                <a:spcPts val="2400"/>
              </a:lnSpc>
            </a:pPr>
            <a:r>
              <a:rPr lang="en-US" sz="2800" dirty="0" smtClean="0">
                <a:solidFill>
                  <a:schemeClr val="bg1">
                    <a:lumMod val="95000"/>
                  </a:schemeClr>
                </a:solidFill>
                <a:latin typeface="+mj-lt"/>
              </a:rPr>
              <a:t>Helping Mothers Who Experience Reproductive Coercion</a:t>
            </a:r>
            <a:endParaRPr lang="en-US" sz="2800" dirty="0" smtClean="0">
              <a:solidFill>
                <a:srgbClr val="002060"/>
              </a:solidFill>
              <a:latin typeface="+mj-lt"/>
            </a:endParaRPr>
          </a:p>
        </p:txBody>
      </p:sp>
      <p:sp>
        <p:nvSpPr>
          <p:cNvPr id="6" name="TextBox 5"/>
          <p:cNvSpPr txBox="1"/>
          <p:nvPr/>
        </p:nvSpPr>
        <p:spPr>
          <a:xfrm>
            <a:off x="2743200" y="76200"/>
            <a:ext cx="6400800" cy="718145"/>
          </a:xfrm>
          <a:prstGeom prst="rect">
            <a:avLst/>
          </a:prstGeom>
          <a:noFill/>
        </p:spPr>
        <p:txBody>
          <a:bodyPr wrap="square" rtlCol="0">
            <a:spAutoFit/>
          </a:bodyPr>
          <a:lstStyle/>
          <a:p>
            <a:pPr>
              <a:lnSpc>
                <a:spcPts val="2400"/>
              </a:lnSpc>
            </a:pPr>
            <a:endParaRPr lang="en-US" sz="2400" dirty="0" smtClean="0">
              <a:solidFill>
                <a:srgbClr val="002060"/>
              </a:solidFill>
              <a:latin typeface="+mj-lt"/>
            </a:endParaRPr>
          </a:p>
          <a:p>
            <a:pPr>
              <a:lnSpc>
                <a:spcPts val="2400"/>
              </a:lnSpc>
            </a:pPr>
            <a:r>
              <a:rPr sz="2400" dirty="0" smtClean="0">
                <a:solidFill>
                  <a:schemeClr val="accent1">
                    <a:lumMod val="50000"/>
                  </a:schemeClr>
                </a:solidFill>
                <a:latin typeface="+mj-lt"/>
              </a:rPr>
              <a:t>Use the</a:t>
            </a:r>
            <a:r>
              <a:rPr lang="en-US" sz="2400" dirty="0" smtClean="0">
                <a:solidFill>
                  <a:schemeClr val="accent1">
                    <a:lumMod val="50000"/>
                  </a:schemeClr>
                </a:solidFill>
                <a:latin typeface="+mj-lt"/>
              </a:rPr>
              <a:t> </a:t>
            </a:r>
            <a:r>
              <a:rPr sz="2400" i="1" dirty="0" smtClean="0">
                <a:solidFill>
                  <a:schemeClr val="accent1">
                    <a:lumMod val="50000"/>
                  </a:schemeClr>
                </a:solidFill>
                <a:latin typeface="+mj-lt"/>
              </a:rPr>
              <a:t>Loving Parents, Loving Kids</a:t>
            </a:r>
            <a:r>
              <a:rPr sz="2400" dirty="0" smtClean="0">
                <a:solidFill>
                  <a:schemeClr val="accent1">
                    <a:lumMod val="50000"/>
                  </a:schemeClr>
                </a:solidFill>
                <a:latin typeface="+mj-lt"/>
              </a:rPr>
              <a:t> Safety Card</a:t>
            </a:r>
            <a:endParaRPr lang="en-US" sz="2400" dirty="0">
              <a:solidFill>
                <a:schemeClr val="accent1">
                  <a:lumMod val="50000"/>
                </a:schemeClr>
              </a:solidFill>
              <a:latin typeface="+mj-lt"/>
            </a:endParaRPr>
          </a:p>
        </p:txBody>
      </p:sp>
      <p:pic>
        <p:nvPicPr>
          <p:cNvPr id="9" name="Picture 8" descr="L-ParentsL-kids.png"/>
          <p:cNvPicPr>
            <a:picLocks noChangeAspect="1"/>
          </p:cNvPicPr>
          <p:nvPr/>
        </p:nvPicPr>
        <p:blipFill>
          <a:blip r:embed="rId4" cstate="print"/>
          <a:stretch>
            <a:fillRect/>
          </a:stretch>
        </p:blipFill>
        <p:spPr>
          <a:xfrm>
            <a:off x="-457200" y="4333287"/>
            <a:ext cx="5372100" cy="290571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28600"/>
            <a:ext cx="2133600" cy="1143000"/>
          </a:xfrm>
        </p:spPr>
        <p:txBody>
          <a:bodyPr>
            <a:noAutofit/>
          </a:bodyPr>
          <a:lstStyle/>
          <a:p>
            <a:pPr algn="l">
              <a:lnSpc>
                <a:spcPts val="2600"/>
              </a:lnSpc>
            </a:pPr>
            <a:r>
              <a:rPr lang="en-US" sz="2800" dirty="0" smtClean="0">
                <a:solidFill>
                  <a:schemeClr val="bg1">
                    <a:lumMod val="95000"/>
                  </a:schemeClr>
                </a:solidFill>
              </a:rPr>
              <a:t>Follow-up to Disclosure of Birth Control Sabotage</a:t>
            </a:r>
            <a:endParaRPr lang="en-US" sz="2600" dirty="0" smtClean="0">
              <a:solidFill>
                <a:schemeClr val="bg1">
                  <a:lumMod val="95000"/>
                </a:schemeClr>
              </a:solidFill>
            </a:endParaRPr>
          </a:p>
        </p:txBody>
      </p:sp>
      <p:sp>
        <p:nvSpPr>
          <p:cNvPr id="5" name="Content Placeholder 2"/>
          <p:cNvSpPr>
            <a:spLocks noGrp="1"/>
          </p:cNvSpPr>
          <p:nvPr>
            <p:ph idx="1"/>
          </p:nvPr>
        </p:nvSpPr>
        <p:spPr>
          <a:xfrm>
            <a:off x="2971800" y="808037"/>
            <a:ext cx="5410200" cy="4449763"/>
          </a:xfrm>
        </p:spPr>
        <p:txBody>
          <a:bodyPr>
            <a:noAutofit/>
          </a:bodyPr>
          <a:lstStyle/>
          <a:p>
            <a:pPr>
              <a:buNone/>
            </a:pPr>
            <a:r>
              <a:rPr lang="en-US" sz="2400" dirty="0" smtClean="0">
                <a:solidFill>
                  <a:schemeClr val="accent1">
                    <a:lumMod val="50000"/>
                  </a:schemeClr>
                </a:solidFill>
              </a:rPr>
              <a:t>   “What you’ve told me also makes me worried about your health and safety in other ways. Sometimes when a partner is trying to get you pregnant when you don’t want to be they might also try and control or hurt you in other ways.”</a:t>
            </a:r>
            <a:endParaRPr dirty="0" smtClean="0"/>
          </a:p>
          <a:p>
            <a:pPr>
              <a:spcBef>
                <a:spcPts val="2376"/>
              </a:spcBef>
              <a:buNone/>
            </a:pPr>
            <a:r>
              <a:rPr lang="en-US" sz="2400" dirty="0" smtClean="0">
                <a:solidFill>
                  <a:schemeClr val="accent1">
                    <a:lumMod val="50000"/>
                  </a:schemeClr>
                </a:solidFill>
              </a:rPr>
              <a:t>   “Is anything like this happening in your relationship?”</a:t>
            </a:r>
          </a:p>
          <a:p>
            <a:pPr marL="1263650" lvl="3" indent="-349250">
              <a:lnSpc>
                <a:spcPts val="2400"/>
              </a:lnSpc>
              <a:spcBef>
                <a:spcPts val="0"/>
              </a:spcBef>
              <a:spcAft>
                <a:spcPts val="600"/>
              </a:spcAft>
              <a:buClr>
                <a:srgbClr val="618DC3"/>
              </a:buClr>
              <a:defRPr/>
            </a:pPr>
            <a:endParaRPr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p:txBody>
      </p:sp>
      <p:pic>
        <p:nvPicPr>
          <p:cNvPr id="11" name="Picture 10" descr="image15.psd"/>
          <p:cNvPicPr>
            <a:picLocks noChangeAspect="1"/>
          </p:cNvPicPr>
          <p:nvPr/>
        </p:nvPicPr>
        <p:blipFill>
          <a:blip r:embed="rId3" cstate="print"/>
          <a:stretch>
            <a:fillRect/>
          </a:stretch>
        </p:blipFill>
        <p:spPr>
          <a:xfrm>
            <a:off x="-316685" y="2438400"/>
            <a:ext cx="3288485" cy="37338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28600"/>
            <a:ext cx="2133600" cy="1143000"/>
          </a:xfrm>
        </p:spPr>
        <p:txBody>
          <a:bodyPr>
            <a:noAutofit/>
          </a:bodyPr>
          <a:lstStyle/>
          <a:p>
            <a:pPr algn="l">
              <a:lnSpc>
                <a:spcPts val="2600"/>
              </a:lnSpc>
            </a:pPr>
            <a:r>
              <a:rPr lang="en-US" sz="2800" dirty="0" smtClean="0">
                <a:solidFill>
                  <a:schemeClr val="bg1">
                    <a:lumMod val="95000"/>
                  </a:schemeClr>
                </a:solidFill>
              </a:rPr>
              <a:t>Responding to Disclosures</a:t>
            </a:r>
            <a:endParaRPr lang="en-US" sz="2600" dirty="0" smtClean="0">
              <a:solidFill>
                <a:schemeClr val="bg1">
                  <a:lumMod val="95000"/>
                </a:schemeClr>
              </a:solidFill>
            </a:endParaRPr>
          </a:p>
        </p:txBody>
      </p:sp>
      <p:sp>
        <p:nvSpPr>
          <p:cNvPr id="5" name="Content Placeholder 2"/>
          <p:cNvSpPr>
            <a:spLocks noGrp="1"/>
          </p:cNvSpPr>
          <p:nvPr>
            <p:ph idx="1"/>
          </p:nvPr>
        </p:nvSpPr>
        <p:spPr>
          <a:xfrm>
            <a:off x="2971800" y="457200"/>
            <a:ext cx="5715000" cy="5257800"/>
          </a:xfrm>
        </p:spPr>
        <p:txBody>
          <a:bodyPr>
            <a:noAutofit/>
          </a:bodyPr>
          <a:lstStyle/>
          <a:p>
            <a:pPr marL="681038" indent="-457200">
              <a:lnSpc>
                <a:spcPts val="2400"/>
              </a:lnSpc>
              <a:spcAft>
                <a:spcPts val="600"/>
              </a:spcAft>
              <a:buNone/>
            </a:pPr>
            <a:r>
              <a:rPr lang="en-US" dirty="0" smtClean="0">
                <a:solidFill>
                  <a:schemeClr val="tx1">
                    <a:lumMod val="50000"/>
                    <a:lumOff val="50000"/>
                  </a:schemeClr>
                </a:solidFill>
                <a:latin typeface="Arial Black"/>
                <a:cs typeface="Arial Black"/>
              </a:rPr>
              <a:t>1</a:t>
            </a:r>
            <a:r>
              <a:rPr lang="en-US" sz="2400" dirty="0" smtClean="0">
                <a:solidFill>
                  <a:schemeClr val="accent1">
                    <a:lumMod val="50000"/>
                  </a:schemeClr>
                </a:solidFill>
              </a:rPr>
              <a:t> 	Validate client’s </a:t>
            </a:r>
            <a:r>
              <a:rPr sz="2400" dirty="0" smtClean="0">
                <a:solidFill>
                  <a:schemeClr val="accent1">
                    <a:lumMod val="50000"/>
                  </a:schemeClr>
                </a:solidFill>
              </a:rPr>
              <a:t>experience</a:t>
            </a:r>
            <a:r>
              <a:rPr lang="en-US" sz="2400" dirty="0" smtClean="0">
                <a:solidFill>
                  <a:schemeClr val="accent1">
                    <a:lumMod val="50000"/>
                  </a:schemeClr>
                </a:solidFill>
              </a:rPr>
              <a:t>.</a:t>
            </a:r>
            <a:endParaRPr sz="2400" dirty="0" smtClean="0">
              <a:solidFill>
                <a:schemeClr val="accent1">
                  <a:lumMod val="50000"/>
                </a:schemeClr>
              </a:solidFill>
            </a:endParaRPr>
          </a:p>
          <a:p>
            <a:pPr marL="681038" indent="-457200">
              <a:lnSpc>
                <a:spcPts val="2400"/>
              </a:lnSpc>
              <a:spcBef>
                <a:spcPts val="1368"/>
              </a:spcBef>
              <a:spcAft>
                <a:spcPts val="600"/>
              </a:spcAft>
              <a:buNone/>
            </a:pPr>
            <a:r>
              <a:rPr lang="en-US" dirty="0" smtClean="0">
                <a:solidFill>
                  <a:schemeClr val="tx1">
                    <a:lumMod val="50000"/>
                    <a:lumOff val="50000"/>
                  </a:schemeClr>
                </a:solidFill>
                <a:latin typeface="Arial Black"/>
                <a:cs typeface="Arial Black"/>
              </a:rPr>
              <a:t>2</a:t>
            </a:r>
            <a:r>
              <a:rPr lang="en-US" dirty="0" smtClean="0">
                <a:solidFill>
                  <a:schemeClr val="accent1">
                    <a:lumMod val="50000"/>
                  </a:schemeClr>
                </a:solidFill>
              </a:rPr>
              <a:t>	</a:t>
            </a:r>
            <a:r>
              <a:rPr sz="2400" dirty="0" smtClean="0">
                <a:solidFill>
                  <a:schemeClr val="accent1">
                    <a:lumMod val="50000"/>
                  </a:schemeClr>
                </a:solidFill>
              </a:rPr>
              <a:t>Offer a safety card for client to review and keep if it is safe to do so</a:t>
            </a:r>
            <a:r>
              <a:rPr lang="en-US" sz="2400" dirty="0" smtClean="0">
                <a:solidFill>
                  <a:schemeClr val="accent1">
                    <a:lumMod val="50000"/>
                  </a:schemeClr>
                </a:solidFill>
              </a:rPr>
              <a:t>.</a:t>
            </a:r>
            <a:endParaRPr sz="2400" dirty="0" smtClean="0">
              <a:solidFill>
                <a:schemeClr val="accent1">
                  <a:lumMod val="50000"/>
                </a:schemeClr>
              </a:solidFill>
            </a:endParaRPr>
          </a:p>
          <a:p>
            <a:pPr marL="681038" indent="-457200">
              <a:lnSpc>
                <a:spcPts val="2400"/>
              </a:lnSpc>
              <a:spcBef>
                <a:spcPts val="1368"/>
              </a:spcBef>
              <a:spcAft>
                <a:spcPts val="600"/>
              </a:spcAft>
              <a:buNone/>
            </a:pPr>
            <a:r>
              <a:rPr lang="en-US" dirty="0" smtClean="0">
                <a:solidFill>
                  <a:schemeClr val="tx1">
                    <a:lumMod val="50000"/>
                    <a:lumOff val="50000"/>
                  </a:schemeClr>
                </a:solidFill>
                <a:latin typeface="Arial Black"/>
                <a:cs typeface="Arial Black"/>
              </a:rPr>
              <a:t>3</a:t>
            </a:r>
            <a:r>
              <a:rPr lang="en-US" sz="2400" dirty="0" smtClean="0">
                <a:solidFill>
                  <a:schemeClr val="accent1">
                    <a:lumMod val="50000"/>
                  </a:schemeClr>
                </a:solidFill>
              </a:rPr>
              <a:t>	</a:t>
            </a:r>
            <a:r>
              <a:rPr sz="2400" dirty="0" smtClean="0">
                <a:solidFill>
                  <a:schemeClr val="accent1">
                    <a:lumMod val="50000"/>
                  </a:schemeClr>
                </a:solidFill>
              </a:rPr>
              <a:t>Discuss where client can go to learn more about and obtain birth control options</a:t>
            </a:r>
            <a:r>
              <a:rPr lang="en-US" sz="2400" dirty="0" smtClean="0">
                <a:solidFill>
                  <a:schemeClr val="accent1">
                    <a:lumMod val="50000"/>
                  </a:schemeClr>
                </a:solidFill>
              </a:rPr>
              <a:t>.</a:t>
            </a:r>
          </a:p>
          <a:p>
            <a:pPr marL="681038" indent="-457200">
              <a:lnSpc>
                <a:spcPts val="2400"/>
              </a:lnSpc>
              <a:spcBef>
                <a:spcPts val="1368"/>
              </a:spcBef>
              <a:spcAft>
                <a:spcPts val="600"/>
              </a:spcAft>
              <a:buNone/>
            </a:pPr>
            <a:r>
              <a:rPr lang="en-US" dirty="0" smtClean="0">
                <a:solidFill>
                  <a:srgbClr val="7F7F7F"/>
                </a:solidFill>
                <a:latin typeface="Arial Black"/>
                <a:cs typeface="Arial Black"/>
              </a:rPr>
              <a:t>4</a:t>
            </a:r>
            <a:r>
              <a:rPr lang="en-US" sz="2400" dirty="0" smtClean="0">
                <a:solidFill>
                  <a:schemeClr val="accent1">
                    <a:lumMod val="50000"/>
                  </a:schemeClr>
                </a:solidFill>
              </a:rPr>
              <a:t>	Ask client if she has immediate safety concerns and discuss options.</a:t>
            </a:r>
          </a:p>
          <a:p>
            <a:pPr marL="681038" indent="-457200">
              <a:lnSpc>
                <a:spcPts val="2400"/>
              </a:lnSpc>
              <a:spcBef>
                <a:spcPts val="1368"/>
              </a:spcBef>
              <a:spcAft>
                <a:spcPts val="600"/>
              </a:spcAft>
              <a:buNone/>
            </a:pPr>
            <a:r>
              <a:rPr lang="en-US" dirty="0" smtClean="0">
                <a:solidFill>
                  <a:schemeClr val="tx1">
                    <a:lumMod val="50000"/>
                    <a:lumOff val="50000"/>
                  </a:schemeClr>
                </a:solidFill>
                <a:latin typeface="Arial Black"/>
                <a:cs typeface="Arial Black"/>
              </a:rPr>
              <a:t>5</a:t>
            </a:r>
            <a:r>
              <a:rPr lang="en-US" sz="1800" dirty="0" smtClean="0">
                <a:solidFill>
                  <a:schemeClr val="accent1">
                    <a:lumMod val="50000"/>
                  </a:schemeClr>
                </a:solidFill>
              </a:rPr>
              <a:t>	</a:t>
            </a:r>
            <a:r>
              <a:rPr sz="2400" dirty="0" smtClean="0">
                <a:solidFill>
                  <a:schemeClr val="accent1">
                    <a:lumMod val="50000"/>
                  </a:schemeClr>
                </a:solidFill>
              </a:rPr>
              <a:t>Refer to a domestic violence advocate for safety planning and additional support</a:t>
            </a:r>
            <a:r>
              <a:rPr lang="en-US" sz="2400" dirty="0" smtClean="0">
                <a:solidFill>
                  <a:schemeClr val="accent1">
                    <a:lumMod val="50000"/>
                  </a:schemeClr>
                </a:solidFill>
              </a:rPr>
              <a:t>.</a:t>
            </a:r>
            <a:endParaRPr sz="2400" dirty="0" smtClean="0">
              <a:solidFill>
                <a:schemeClr val="accent1">
                  <a:lumMod val="50000"/>
                </a:schemeClr>
              </a:solidFill>
            </a:endParaRPr>
          </a:p>
          <a:p>
            <a:pPr marL="681038" indent="-457200">
              <a:lnSpc>
                <a:spcPts val="2400"/>
              </a:lnSpc>
              <a:spcBef>
                <a:spcPts val="1368"/>
              </a:spcBef>
              <a:spcAft>
                <a:spcPts val="600"/>
              </a:spcAft>
              <a:buNone/>
            </a:pPr>
            <a:r>
              <a:rPr lang="en-US" dirty="0" smtClean="0">
                <a:solidFill>
                  <a:schemeClr val="tx1">
                    <a:lumMod val="50000"/>
                    <a:lumOff val="50000"/>
                  </a:schemeClr>
                </a:solidFill>
                <a:latin typeface="Arial Black"/>
                <a:cs typeface="Arial Black"/>
              </a:rPr>
              <a:t>6</a:t>
            </a:r>
            <a:r>
              <a:rPr lang="en-US" sz="1800" dirty="0" smtClean="0">
                <a:solidFill>
                  <a:schemeClr val="accent1">
                    <a:lumMod val="50000"/>
                  </a:schemeClr>
                </a:solidFill>
              </a:rPr>
              <a:t>	</a:t>
            </a:r>
            <a:r>
              <a:rPr sz="2400" dirty="0" smtClean="0">
                <a:solidFill>
                  <a:schemeClr val="accent1">
                    <a:lumMod val="50000"/>
                  </a:schemeClr>
                </a:solidFill>
              </a:rPr>
              <a:t>Follow up at next visit</a:t>
            </a:r>
            <a:r>
              <a:rPr lang="en-US" sz="2400" dirty="0" smtClean="0">
                <a:solidFill>
                  <a:schemeClr val="accent1">
                    <a:lumMod val="50000"/>
                  </a:schemeClr>
                </a:solidFill>
              </a:rPr>
              <a:t>.</a:t>
            </a:r>
            <a:endParaRPr sz="2400" dirty="0" smtClean="0">
              <a:solidFill>
                <a:schemeClr val="accent1">
                  <a:lumMod val="50000"/>
                </a:schemeClr>
              </a:solidFill>
            </a:endParaRPr>
          </a:p>
          <a:p>
            <a:pPr marL="514350" indent="-514350">
              <a:lnSpc>
                <a:spcPts val="2400"/>
              </a:lnSpc>
              <a:buFontTx/>
              <a:buAutoNum type="arabicParenR"/>
            </a:pPr>
            <a:endParaRPr lang="en-US" sz="2400" dirty="0" smtClean="0">
              <a:solidFill>
                <a:schemeClr val="accent1">
                  <a:lumMod val="50000"/>
                </a:schemeClr>
              </a:solidFill>
            </a:endParaRPr>
          </a:p>
          <a:p>
            <a:pPr marL="1263650" lvl="3" indent="-349250">
              <a:lnSpc>
                <a:spcPts val="2400"/>
              </a:lnSpc>
              <a:spcBef>
                <a:spcPts val="0"/>
              </a:spcBef>
              <a:spcAft>
                <a:spcPts val="600"/>
              </a:spcAft>
              <a:buClr>
                <a:srgbClr val="618DC3"/>
              </a:buClr>
              <a:defRPr/>
            </a:pPr>
            <a:endParaRPr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p:txBody>
      </p:sp>
      <p:pic>
        <p:nvPicPr>
          <p:cNvPr id="6" name="Picture 5" descr="woman7.jpg"/>
          <p:cNvPicPr>
            <a:picLocks noChangeAspect="1"/>
          </p:cNvPicPr>
          <p:nvPr/>
        </p:nvPicPr>
        <p:blipFill>
          <a:blip r:embed="rId3" cstate="print"/>
          <a:stretch>
            <a:fillRect/>
          </a:stretch>
        </p:blipFill>
        <p:spPr>
          <a:xfrm>
            <a:off x="304800" y="2405013"/>
            <a:ext cx="2667000" cy="399578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228600"/>
            <a:ext cx="2133600" cy="2362200"/>
          </a:xfrm>
        </p:spPr>
        <p:txBody>
          <a:bodyPr>
            <a:noAutofit/>
          </a:bodyPr>
          <a:lstStyle/>
          <a:p>
            <a:pPr algn="l">
              <a:lnSpc>
                <a:spcPts val="2800"/>
              </a:lnSpc>
            </a:pPr>
            <a:r>
              <a:rPr lang="en-US" sz="2800" dirty="0" smtClean="0">
                <a:solidFill>
                  <a:schemeClr val="bg1"/>
                </a:solidFill>
              </a:rPr>
              <a:t>Promising Practice: </a:t>
            </a:r>
            <a:br>
              <a:rPr lang="en-US" sz="2800" dirty="0" smtClean="0">
                <a:solidFill>
                  <a:schemeClr val="bg1"/>
                </a:solidFill>
              </a:rPr>
            </a:br>
            <a:r>
              <a:rPr lang="en-US" sz="2800" dirty="0" smtClean="0">
                <a:solidFill>
                  <a:schemeClr val="bg1"/>
                </a:solidFill>
              </a:rPr>
              <a:t>The Nurse Family Partnership (NFP)</a:t>
            </a:r>
            <a:endParaRPr lang="en-US" sz="2800" dirty="0">
              <a:solidFill>
                <a:schemeClr val="bg1"/>
              </a:solidFill>
            </a:endParaRPr>
          </a:p>
        </p:txBody>
      </p:sp>
      <p:sp>
        <p:nvSpPr>
          <p:cNvPr id="5" name="Content Placeholder 2"/>
          <p:cNvSpPr>
            <a:spLocks noGrp="1"/>
          </p:cNvSpPr>
          <p:nvPr>
            <p:ph idx="1"/>
          </p:nvPr>
        </p:nvSpPr>
        <p:spPr>
          <a:xfrm>
            <a:off x="3200400" y="304800"/>
            <a:ext cx="5257800" cy="4449763"/>
          </a:xfrm>
        </p:spPr>
        <p:txBody>
          <a:bodyPr>
            <a:noAutofit/>
          </a:bodyPr>
          <a:lstStyle/>
          <a:p>
            <a:pPr>
              <a:lnSpc>
                <a:spcPts val="2800"/>
              </a:lnSpc>
              <a:buClr>
                <a:schemeClr val="tx1">
                  <a:lumMod val="50000"/>
                  <a:lumOff val="50000"/>
                </a:schemeClr>
              </a:buClr>
            </a:pPr>
            <a:endParaRPr lang="en-US" sz="2800" dirty="0" smtClean="0">
              <a:solidFill>
                <a:schemeClr val="accent1">
                  <a:lumMod val="50000"/>
                </a:schemeClr>
              </a:solidFill>
            </a:endParaRPr>
          </a:p>
          <a:p>
            <a:pPr>
              <a:lnSpc>
                <a:spcPts val="2800"/>
              </a:lnSpc>
              <a:spcAft>
                <a:spcPts val="1200"/>
              </a:spcAft>
              <a:buClr>
                <a:schemeClr val="tx1">
                  <a:lumMod val="50000"/>
                  <a:lumOff val="50000"/>
                </a:schemeClr>
              </a:buClr>
            </a:pPr>
            <a:r>
              <a:rPr lang="en-US" sz="2800" dirty="0" smtClean="0">
                <a:solidFill>
                  <a:schemeClr val="accent1">
                    <a:lumMod val="50000"/>
                  </a:schemeClr>
                </a:solidFill>
              </a:rPr>
              <a:t>Randomized, controlled trial </a:t>
            </a:r>
          </a:p>
          <a:p>
            <a:pPr>
              <a:lnSpc>
                <a:spcPts val="2800"/>
              </a:lnSpc>
              <a:spcAft>
                <a:spcPts val="1200"/>
              </a:spcAft>
              <a:buClr>
                <a:schemeClr val="tx1">
                  <a:lumMod val="50000"/>
                  <a:lumOff val="50000"/>
                </a:schemeClr>
              </a:buClr>
            </a:pPr>
            <a:r>
              <a:rPr lang="en-US" sz="2800" dirty="0" smtClean="0">
                <a:solidFill>
                  <a:schemeClr val="accent1">
                    <a:lumMod val="50000"/>
                  </a:schemeClr>
                </a:solidFill>
              </a:rPr>
              <a:t>First-time pregnant women received home visits by paraprofessionals or nurses during pregnancy and during the first 2 years of their child’s life</a:t>
            </a:r>
          </a:p>
          <a:p>
            <a:pPr>
              <a:lnSpc>
                <a:spcPts val="2800"/>
              </a:lnSpc>
              <a:spcAft>
                <a:spcPts val="1200"/>
              </a:spcAft>
              <a:buClr>
                <a:schemeClr val="tx1">
                  <a:lumMod val="50000"/>
                  <a:lumOff val="50000"/>
                </a:schemeClr>
              </a:buClr>
            </a:pPr>
            <a:r>
              <a:rPr lang="en-US" sz="2800" dirty="0" smtClean="0">
                <a:solidFill>
                  <a:schemeClr val="accent1">
                    <a:lumMod val="50000"/>
                  </a:schemeClr>
                </a:solidFill>
              </a:rPr>
              <a:t>Two years after the program ended, nurse-visited women reported less domestic violence compared to women in the control group</a:t>
            </a:r>
          </a:p>
          <a:p>
            <a:pPr marL="0" indent="0">
              <a:lnSpc>
                <a:spcPts val="2800"/>
              </a:lnSpc>
              <a:buClr>
                <a:schemeClr val="tx1">
                  <a:lumMod val="50000"/>
                  <a:lumOff val="50000"/>
                </a:schemeClr>
              </a:buClr>
            </a:pPr>
            <a:endParaRPr lang="en-US" sz="2800" dirty="0" smtClean="0">
              <a:solidFill>
                <a:schemeClr val="accent1">
                  <a:lumMod val="50000"/>
                </a:schemeClr>
              </a:solidFill>
            </a:endParaRPr>
          </a:p>
        </p:txBody>
      </p:sp>
      <p:sp>
        <p:nvSpPr>
          <p:cNvPr id="6" name="Rectangle 5"/>
          <p:cNvSpPr/>
          <p:nvPr/>
        </p:nvSpPr>
        <p:spPr>
          <a:xfrm>
            <a:off x="914400" y="5764143"/>
            <a:ext cx="2525251" cy="338554"/>
          </a:xfrm>
          <a:prstGeom prst="rect">
            <a:avLst/>
          </a:prstGeom>
        </p:spPr>
        <p:txBody>
          <a:bodyPr wrap="none">
            <a:spAutoFit/>
          </a:bodyPr>
          <a:lstStyle/>
          <a:p>
            <a:r>
              <a:rPr lang="en-US" sz="1600" dirty="0" smtClean="0">
                <a:solidFill>
                  <a:schemeClr val="tx1">
                    <a:lumMod val="50000"/>
                    <a:lumOff val="50000"/>
                  </a:schemeClr>
                </a:solidFill>
              </a:rPr>
              <a:t>(Olds, Robinson, et al. 2004)</a:t>
            </a:r>
            <a:endParaRPr lang="en-US" sz="1600" dirty="0">
              <a:solidFill>
                <a:schemeClr val="tx1">
                  <a:lumMod val="50000"/>
                  <a:lumOff val="50000"/>
                </a:schemeClr>
              </a:solidFill>
            </a:endParaRPr>
          </a:p>
        </p:txBody>
      </p:sp>
      <p:pic>
        <p:nvPicPr>
          <p:cNvPr id="7" name="Picture 6" descr="woman4.jpg"/>
          <p:cNvPicPr>
            <a:picLocks noChangeAspect="1"/>
          </p:cNvPicPr>
          <p:nvPr/>
        </p:nvPicPr>
        <p:blipFill>
          <a:blip r:embed="rId3" cstate="print"/>
          <a:stretch>
            <a:fillRect/>
          </a:stretch>
        </p:blipFill>
        <p:spPr>
          <a:xfrm>
            <a:off x="457200" y="1981200"/>
            <a:ext cx="2593855" cy="38862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41background.jpg"/>
          <p:cNvPicPr>
            <a:picLocks noChangeAspect="1"/>
          </p:cNvPicPr>
          <p:nvPr/>
        </p:nvPicPr>
        <p:blipFill>
          <a:blip r:embed="rId3" cstate="print"/>
          <a:stretch>
            <a:fillRect/>
          </a:stretch>
        </p:blipFill>
        <p:spPr>
          <a:xfrm>
            <a:off x="-50150" y="0"/>
            <a:ext cx="9194150" cy="6858000"/>
          </a:xfrm>
          <a:prstGeom prst="rect">
            <a:avLst/>
          </a:prstGeom>
        </p:spPr>
      </p:pic>
      <p:sp>
        <p:nvSpPr>
          <p:cNvPr id="3" name="Content Placeholder 2"/>
          <p:cNvSpPr>
            <a:spLocks noGrp="1"/>
          </p:cNvSpPr>
          <p:nvPr>
            <p:ph idx="1"/>
          </p:nvPr>
        </p:nvSpPr>
        <p:spPr>
          <a:xfrm>
            <a:off x="5486400" y="198437"/>
            <a:ext cx="3124200" cy="4449763"/>
          </a:xfrm>
        </p:spPr>
        <p:txBody>
          <a:bodyPr wrap="none">
            <a:noAutofit/>
          </a:bodyPr>
          <a:lstStyle/>
          <a:p>
            <a:pPr>
              <a:buClr>
                <a:srgbClr val="FF842B"/>
              </a:buClr>
              <a:buNone/>
            </a:pPr>
            <a:r>
              <a:rPr sz="2400" dirty="0" smtClean="0">
                <a:solidFill>
                  <a:schemeClr val="accent1">
                    <a:lumMod val="50000"/>
                  </a:schemeClr>
                </a:solidFill>
              </a:rPr>
              <a:t>The following video clip </a:t>
            </a:r>
            <a:endParaRPr lang="en-US" sz="2400" dirty="0" smtClean="0">
              <a:solidFill>
                <a:schemeClr val="accent1">
                  <a:lumMod val="50000"/>
                </a:schemeClr>
              </a:solidFill>
            </a:endParaRPr>
          </a:p>
          <a:p>
            <a:pPr>
              <a:buClr>
                <a:srgbClr val="FF842B"/>
              </a:buClr>
              <a:buNone/>
            </a:pPr>
            <a:r>
              <a:rPr lang="en-US" sz="2400" dirty="0" smtClean="0">
                <a:solidFill>
                  <a:schemeClr val="accent1">
                    <a:lumMod val="50000"/>
                  </a:schemeClr>
                </a:solidFill>
              </a:rPr>
              <a:t>d</a:t>
            </a:r>
            <a:r>
              <a:rPr sz="2400" dirty="0" smtClean="0">
                <a:solidFill>
                  <a:schemeClr val="accent1">
                    <a:lumMod val="50000"/>
                  </a:schemeClr>
                </a:solidFill>
              </a:rPr>
              <a:t>emonstrates</a:t>
            </a:r>
            <a:r>
              <a:rPr lang="en-US" sz="2400" dirty="0" smtClean="0">
                <a:solidFill>
                  <a:schemeClr val="accent1">
                    <a:lumMod val="50000"/>
                  </a:schemeClr>
                </a:solidFill>
              </a:rPr>
              <a:t> </a:t>
            </a:r>
            <a:r>
              <a:rPr sz="2400" dirty="0" smtClean="0">
                <a:solidFill>
                  <a:schemeClr val="accent1">
                    <a:lumMod val="50000"/>
                  </a:schemeClr>
                </a:solidFill>
              </a:rPr>
              <a:t>an </a:t>
            </a:r>
            <a:endParaRPr lang="en-US" sz="2400" dirty="0" smtClean="0">
              <a:solidFill>
                <a:schemeClr val="accent1">
                  <a:lumMod val="50000"/>
                </a:schemeClr>
              </a:solidFill>
            </a:endParaRPr>
          </a:p>
          <a:p>
            <a:pPr>
              <a:buClr>
                <a:srgbClr val="FF842B"/>
              </a:buClr>
              <a:buNone/>
            </a:pPr>
            <a:r>
              <a:rPr sz="2400" dirty="0" smtClean="0">
                <a:solidFill>
                  <a:schemeClr val="accent1">
                    <a:lumMod val="50000"/>
                  </a:schemeClr>
                </a:solidFill>
              </a:rPr>
              <a:t>approach to integrated </a:t>
            </a:r>
            <a:endParaRPr lang="en-US" sz="2400" dirty="0" smtClean="0">
              <a:solidFill>
                <a:schemeClr val="accent1">
                  <a:lumMod val="50000"/>
                </a:schemeClr>
              </a:solidFill>
            </a:endParaRPr>
          </a:p>
          <a:p>
            <a:pPr>
              <a:buClr>
                <a:srgbClr val="FF842B"/>
              </a:buClr>
              <a:buNone/>
            </a:pPr>
            <a:r>
              <a:rPr sz="2400" dirty="0" smtClean="0">
                <a:solidFill>
                  <a:schemeClr val="accent1">
                    <a:lumMod val="50000"/>
                  </a:schemeClr>
                </a:solidFill>
              </a:rPr>
              <a:t>assessment for</a:t>
            </a:r>
          </a:p>
          <a:p>
            <a:pPr>
              <a:buClr>
                <a:srgbClr val="FF842B"/>
              </a:buClr>
              <a:buNone/>
            </a:pPr>
            <a:r>
              <a:rPr sz="2400" dirty="0" smtClean="0">
                <a:solidFill>
                  <a:schemeClr val="accent1">
                    <a:lumMod val="50000"/>
                  </a:schemeClr>
                </a:solidFill>
              </a:rPr>
              <a:t>postpartum depression, </a:t>
            </a:r>
            <a:endParaRPr lang="en-US" sz="2400" dirty="0" smtClean="0">
              <a:solidFill>
                <a:schemeClr val="accent1">
                  <a:lumMod val="50000"/>
                </a:schemeClr>
              </a:solidFill>
            </a:endParaRPr>
          </a:p>
          <a:p>
            <a:pPr>
              <a:buClr>
                <a:srgbClr val="FF842B"/>
              </a:buClr>
              <a:buNone/>
            </a:pPr>
            <a:r>
              <a:rPr sz="2400" dirty="0" smtClean="0">
                <a:solidFill>
                  <a:schemeClr val="accent1">
                    <a:lumMod val="50000"/>
                  </a:schemeClr>
                </a:solidFill>
              </a:rPr>
              <a:t>reproductive coercion </a:t>
            </a:r>
            <a:endParaRPr lang="en-US" sz="2400" dirty="0" smtClean="0">
              <a:solidFill>
                <a:schemeClr val="accent1">
                  <a:lumMod val="50000"/>
                </a:schemeClr>
              </a:solidFill>
            </a:endParaRPr>
          </a:p>
          <a:p>
            <a:pPr>
              <a:buClr>
                <a:srgbClr val="FF842B"/>
              </a:buClr>
              <a:buNone/>
            </a:pPr>
            <a:r>
              <a:rPr sz="2400" dirty="0" smtClean="0">
                <a:solidFill>
                  <a:schemeClr val="accent1">
                    <a:lumMod val="50000"/>
                  </a:schemeClr>
                </a:solidFill>
              </a:rPr>
              <a:t>and domestic violence</a:t>
            </a:r>
          </a:p>
          <a:p>
            <a:pPr>
              <a:buClr>
                <a:srgbClr val="FF842B"/>
              </a:buClr>
              <a:buNone/>
            </a:pPr>
            <a:r>
              <a:rPr sz="2400" dirty="0" smtClean="0">
                <a:solidFill>
                  <a:schemeClr val="accent1">
                    <a:lumMod val="50000"/>
                  </a:schemeClr>
                </a:solidFill>
              </a:rPr>
              <a:t>in a home visitation </a:t>
            </a:r>
            <a:endParaRPr lang="en-US" sz="2400" dirty="0" smtClean="0">
              <a:solidFill>
                <a:schemeClr val="accent1">
                  <a:lumMod val="50000"/>
                </a:schemeClr>
              </a:solidFill>
            </a:endParaRPr>
          </a:p>
          <a:p>
            <a:pPr>
              <a:buClr>
                <a:srgbClr val="FF842B"/>
              </a:buClr>
              <a:buNone/>
            </a:pPr>
            <a:r>
              <a:rPr sz="2400" dirty="0" smtClean="0">
                <a:solidFill>
                  <a:schemeClr val="accent1">
                    <a:lumMod val="50000"/>
                  </a:schemeClr>
                </a:solidFill>
              </a:rPr>
              <a:t>setting. </a:t>
            </a:r>
          </a:p>
          <a:p>
            <a:pPr marL="1263650" lvl="3" indent="-349250">
              <a:spcBef>
                <a:spcPts val="0"/>
              </a:spcBef>
              <a:spcAft>
                <a:spcPts val="600"/>
              </a:spcAft>
              <a:buClr>
                <a:schemeClr val="tx1">
                  <a:lumMod val="50000"/>
                  <a:lumOff val="50000"/>
                </a:schemeClr>
              </a:buClr>
              <a:buNone/>
              <a:defRPr/>
            </a:pPr>
            <a:endParaRPr sz="2400" dirty="0" smtClean="0">
              <a:solidFill>
                <a:schemeClr val="accent1">
                  <a:lumMod val="50000"/>
                </a:schemeClr>
              </a:solidFill>
            </a:endParaRPr>
          </a:p>
          <a:p>
            <a:pPr lvl="3">
              <a:spcBef>
                <a:spcPts val="0"/>
              </a:spcBef>
              <a:spcAft>
                <a:spcPts val="600"/>
              </a:spcAft>
              <a:defRPr/>
            </a:pPr>
            <a:endParaRPr sz="2400" dirty="0" smtClean="0">
              <a:solidFill>
                <a:schemeClr val="accent1">
                  <a:lumMod val="50000"/>
                </a:schemeClr>
              </a:solidFill>
            </a:endParaRPr>
          </a:p>
          <a:p>
            <a:pPr marL="1263650" lvl="3" indent="-349250">
              <a:spcBef>
                <a:spcPts val="0"/>
              </a:spcBef>
              <a:spcAft>
                <a:spcPts val="600"/>
              </a:spcAft>
              <a:buClr>
                <a:srgbClr val="618DC3"/>
              </a:buClr>
              <a:defRPr/>
            </a:pPr>
            <a:endParaRPr sz="2400" dirty="0" smtClean="0">
              <a:solidFill>
                <a:schemeClr val="accent1">
                  <a:lumMod val="50000"/>
                </a:schemeClr>
              </a:solidFill>
            </a:endParaRPr>
          </a:p>
          <a:p>
            <a:pPr lvl="3">
              <a:spcBef>
                <a:spcPts val="0"/>
              </a:spcBef>
              <a:spcAft>
                <a:spcPts val="600"/>
              </a:spcAft>
              <a:defRPr/>
            </a:pPr>
            <a:endParaRPr sz="2400" dirty="0" smtClean="0">
              <a:solidFill>
                <a:schemeClr val="accent1">
                  <a:lumMod val="50000"/>
                </a:schemeClr>
              </a:solidFill>
            </a:endParaRPr>
          </a:p>
        </p:txBody>
      </p:sp>
      <p:sp>
        <p:nvSpPr>
          <p:cNvPr id="4" name="TextBox 3"/>
          <p:cNvSpPr txBox="1"/>
          <p:nvPr/>
        </p:nvSpPr>
        <p:spPr>
          <a:xfrm>
            <a:off x="457200" y="317212"/>
            <a:ext cx="6629400" cy="584776"/>
          </a:xfrm>
          <a:prstGeom prst="rect">
            <a:avLst/>
          </a:prstGeom>
          <a:noFill/>
        </p:spPr>
        <p:txBody>
          <a:bodyPr wrap="square" rtlCol="0">
            <a:spAutoFit/>
          </a:bodyPr>
          <a:lstStyle/>
          <a:p>
            <a:r>
              <a:rPr lang="en-US" sz="3200" spc="-120" dirty="0" smtClean="0">
                <a:solidFill>
                  <a:srgbClr val="FF842B"/>
                </a:solidFill>
                <a:latin typeface="Arial Black"/>
                <a:cs typeface="Arial Black"/>
              </a:rPr>
              <a:t>Marta </a:t>
            </a:r>
            <a:r>
              <a:rPr lang="en-US" sz="3200" spc="-120" dirty="0" smtClean="0">
                <a:solidFill>
                  <a:schemeClr val="tx1">
                    <a:lumMod val="50000"/>
                    <a:lumOff val="50000"/>
                  </a:schemeClr>
                </a:solidFill>
                <a:latin typeface="Arial Black"/>
                <a:cs typeface="Arial Black"/>
              </a:rPr>
              <a:t>Video Clip </a:t>
            </a:r>
          </a:p>
          <a:p>
            <a:endParaRPr lang="en-US" sz="2400" dirty="0">
              <a:solidFill>
                <a:schemeClr val="bg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09600"/>
            <a:ext cx="2133600" cy="1143000"/>
          </a:xfrm>
        </p:spPr>
        <p:txBody>
          <a:bodyPr>
            <a:noAutofit/>
          </a:bodyPr>
          <a:lstStyle/>
          <a:p>
            <a:pPr algn="l"/>
            <a:r>
              <a:rPr lang="en-US" sz="2800" dirty="0" smtClean="0">
                <a:solidFill>
                  <a:schemeClr val="bg1">
                    <a:lumMod val="95000"/>
                  </a:schemeClr>
                </a:solidFill>
              </a:rPr>
              <a:t>Role Play</a:t>
            </a:r>
            <a:endParaRPr lang="en-US" sz="2800" dirty="0">
              <a:solidFill>
                <a:schemeClr val="bg1">
                  <a:lumMod val="95000"/>
                </a:schemeClr>
              </a:solidFill>
            </a:endParaRPr>
          </a:p>
        </p:txBody>
      </p:sp>
      <p:sp>
        <p:nvSpPr>
          <p:cNvPr id="6" name="Content Placeholder 2"/>
          <p:cNvSpPr txBox="1">
            <a:spLocks/>
          </p:cNvSpPr>
          <p:nvPr/>
        </p:nvSpPr>
        <p:spPr>
          <a:xfrm>
            <a:off x="2971800" y="884237"/>
            <a:ext cx="5715000" cy="4449763"/>
          </a:xfrm>
          <a:prstGeom prst="rect">
            <a:avLst/>
          </a:prstGeom>
        </p:spPr>
        <p:txBody>
          <a:bodyPr vert="horz" lIns="91440" tIns="45720" rIns="91440" bIns="45720" rtlCol="0">
            <a:noAutofit/>
          </a:bodyPr>
          <a:lstStyle/>
          <a:p>
            <a:pPr marL="182880" marR="0" lvl="0" indent="0" algn="l" defTabSz="457200" rtl="0" eaLnBrk="1" fontAlgn="auto" latinLnBrk="0" hangingPunct="1">
              <a:lnSpc>
                <a:spcPts val="2800"/>
              </a:lnSpc>
              <a:spcBef>
                <a:spcPct val="20000"/>
              </a:spcBef>
              <a:spcAft>
                <a:spcPts val="600"/>
              </a:spcAft>
              <a:buClrTx/>
              <a:buSzTx/>
              <a:buFont typeface="Arial"/>
              <a:buNone/>
              <a:tabLst/>
              <a:defRPr/>
            </a:pPr>
            <a:r>
              <a:rPr kumimoji="0" lang="en-US" sz="2400" u="none" strike="noStrike" kern="1200" cap="none" spc="0" normalizeH="0" baseline="0" noProof="0" dirty="0" smtClean="0">
                <a:ln>
                  <a:noFill/>
                </a:ln>
                <a:solidFill>
                  <a:schemeClr val="accent1">
                    <a:lumMod val="50000"/>
                  </a:schemeClr>
                </a:solidFill>
                <a:effectLst/>
                <a:uLnTx/>
                <a:uFillTx/>
                <a:latin typeface="Calibri"/>
                <a:ea typeface="+mn-ea"/>
                <a:cs typeface="Calibri"/>
              </a:rPr>
              <a:t>Your client is a 19-year-old mother of a newborn infant. Review the “Let’s Talk Pregnancy” and then use the </a:t>
            </a:r>
            <a:r>
              <a:rPr kumimoji="0" lang="en-US" sz="2400" i="1" u="none" strike="noStrike" kern="1200" cap="none" spc="0" normalizeH="0" baseline="0" noProof="0" dirty="0" smtClean="0">
                <a:ln>
                  <a:noFill/>
                </a:ln>
                <a:solidFill>
                  <a:schemeClr val="accent1">
                    <a:lumMod val="50000"/>
                  </a:schemeClr>
                </a:solidFill>
                <a:effectLst/>
                <a:uLnTx/>
                <a:uFillTx/>
                <a:latin typeface="Calibri"/>
                <a:ea typeface="+mn-ea"/>
                <a:cs typeface="Calibri"/>
              </a:rPr>
              <a:t>Loving Parents, Loving Kids </a:t>
            </a:r>
            <a:r>
              <a:rPr kumimoji="0" lang="en-US" sz="2400" u="none" strike="noStrike" kern="1200" cap="none" spc="0" normalizeH="0" baseline="0" noProof="0" dirty="0" smtClean="0">
                <a:ln>
                  <a:noFill/>
                </a:ln>
                <a:solidFill>
                  <a:schemeClr val="accent1">
                    <a:lumMod val="50000"/>
                  </a:schemeClr>
                </a:solidFill>
                <a:effectLst/>
                <a:uLnTx/>
                <a:uFillTx/>
                <a:latin typeface="Calibri"/>
                <a:ea typeface="+mn-ea"/>
                <a:cs typeface="Calibri"/>
              </a:rPr>
              <a:t>safety card to discuss unwanted sex, birth control sabotage, and ability</a:t>
            </a:r>
            <a:r>
              <a:rPr kumimoji="0" lang="en-US" sz="2400" u="none" strike="noStrike" kern="1200" cap="none" spc="0" normalizeH="0" noProof="0" dirty="0" smtClean="0">
                <a:ln>
                  <a:noFill/>
                </a:ln>
                <a:solidFill>
                  <a:schemeClr val="accent1">
                    <a:lumMod val="50000"/>
                  </a:schemeClr>
                </a:solidFill>
                <a:effectLst/>
                <a:uLnTx/>
                <a:uFillTx/>
                <a:latin typeface="Calibri"/>
                <a:ea typeface="+mn-ea"/>
                <a:cs typeface="Calibri"/>
              </a:rPr>
              <a:t> </a:t>
            </a:r>
            <a:r>
              <a:rPr kumimoji="0" lang="en-US" sz="2400" u="none" strike="noStrike" kern="1200" cap="none" spc="0" normalizeH="0" baseline="0" noProof="0" dirty="0" smtClean="0">
                <a:ln>
                  <a:noFill/>
                </a:ln>
                <a:solidFill>
                  <a:schemeClr val="accent1">
                    <a:lumMod val="50000"/>
                  </a:schemeClr>
                </a:solidFill>
                <a:effectLst/>
                <a:uLnTx/>
                <a:uFillTx/>
                <a:latin typeface="Calibri"/>
                <a:ea typeface="+mn-ea"/>
                <a:cs typeface="Calibri"/>
              </a:rPr>
              <a:t>to negotiate</a:t>
            </a:r>
            <a:r>
              <a:rPr kumimoji="0" lang="en-US" sz="2400" u="none" strike="noStrike" kern="1200" cap="none" spc="0" normalizeH="0" noProof="0" dirty="0" smtClean="0">
                <a:ln>
                  <a:noFill/>
                </a:ln>
                <a:solidFill>
                  <a:schemeClr val="accent1">
                    <a:lumMod val="50000"/>
                  </a:schemeClr>
                </a:solidFill>
                <a:effectLst/>
                <a:uLnTx/>
                <a:uFillTx/>
                <a:latin typeface="Calibri"/>
                <a:ea typeface="+mn-ea"/>
                <a:cs typeface="Calibri"/>
              </a:rPr>
              <a:t> </a:t>
            </a:r>
            <a:r>
              <a:rPr kumimoji="0" lang="en-US" sz="2400" u="none" strike="noStrike" kern="1200" cap="none" spc="0" normalizeH="0" baseline="0" noProof="0" dirty="0" smtClean="0">
                <a:ln>
                  <a:noFill/>
                </a:ln>
                <a:solidFill>
                  <a:schemeClr val="accent1">
                    <a:lumMod val="50000"/>
                  </a:schemeClr>
                </a:solidFill>
                <a:effectLst/>
                <a:uLnTx/>
                <a:uFillTx/>
                <a:latin typeface="Calibri"/>
                <a:ea typeface="+mn-ea"/>
                <a:cs typeface="Calibri"/>
              </a:rPr>
              <a:t>pregnancy spacing with your client.</a:t>
            </a:r>
            <a:r>
              <a:rPr kumimoji="0" lang="en-US" sz="2400" u="none" strike="noStrike" kern="1200" cap="none" spc="0" normalizeH="0" baseline="0" noProof="0" dirty="0" smtClean="0">
                <a:ln>
                  <a:noFill/>
                </a:ln>
                <a:solidFill>
                  <a:schemeClr val="tx1">
                    <a:lumMod val="50000"/>
                    <a:lumOff val="50000"/>
                  </a:schemeClr>
                </a:solidFill>
                <a:effectLst/>
                <a:uLnTx/>
                <a:uFillTx/>
                <a:latin typeface="Calibri"/>
                <a:ea typeface="+mn-ea"/>
                <a:cs typeface="Calibri"/>
              </a:rPr>
              <a:t> </a:t>
            </a:r>
          </a:p>
          <a:p>
            <a:pPr marL="1263650" marR="0" lvl="3" indent="-349250" algn="l" defTabSz="457200" rtl="0" eaLnBrk="1" fontAlgn="auto" latinLnBrk="0" hangingPunct="1">
              <a:lnSpc>
                <a:spcPts val="2800"/>
              </a:lnSpc>
              <a:spcBef>
                <a:spcPts val="0"/>
              </a:spcBef>
              <a:spcAft>
                <a:spcPts val="600"/>
              </a:spcAft>
              <a:buClr>
                <a:srgbClr val="618DC3"/>
              </a:buClr>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1600200" marR="0" lvl="3" indent="-228600" algn="l" defTabSz="457200" rtl="0" eaLnBrk="1" fontAlgn="auto" latinLnBrk="0" hangingPunct="1">
              <a:lnSpc>
                <a:spcPts val="2800"/>
              </a:lnSpc>
              <a:spcBef>
                <a:spcPts val="0"/>
              </a:spcBef>
              <a:spcAft>
                <a:spcPts val="600"/>
              </a:spcAft>
              <a:buClrTx/>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p:txBody>
      </p:sp>
      <p:pic>
        <p:nvPicPr>
          <p:cNvPr id="9" name="Picture 8" descr="iStock_000009542603Large.jpg"/>
          <p:cNvPicPr>
            <a:picLocks noChangeAspect="1"/>
          </p:cNvPicPr>
          <p:nvPr/>
        </p:nvPicPr>
        <p:blipFill>
          <a:blip r:embed="rId3" cstate="print"/>
          <a:stretch>
            <a:fillRect/>
          </a:stretch>
        </p:blipFill>
        <p:spPr>
          <a:xfrm>
            <a:off x="533400" y="3448134"/>
            <a:ext cx="4343400" cy="287646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09600"/>
            <a:ext cx="2133600" cy="1143000"/>
          </a:xfrm>
        </p:spPr>
        <p:txBody>
          <a:bodyPr>
            <a:noAutofit/>
          </a:bodyPr>
          <a:lstStyle/>
          <a:p>
            <a:pPr algn="l"/>
            <a:r>
              <a:rPr lang="en-US" sz="2800" dirty="0" smtClean="0">
                <a:solidFill>
                  <a:schemeClr val="bg1">
                    <a:lumMod val="95000"/>
                  </a:schemeClr>
                </a:solidFill>
                <a:cs typeface="Calibri (Headings)"/>
              </a:rPr>
              <a:t>Resource</a:t>
            </a:r>
          </a:p>
        </p:txBody>
      </p:sp>
      <p:sp>
        <p:nvSpPr>
          <p:cNvPr id="5" name="Content Placeholder 2"/>
          <p:cNvSpPr>
            <a:spLocks noGrp="1"/>
          </p:cNvSpPr>
          <p:nvPr>
            <p:ph idx="1"/>
          </p:nvPr>
        </p:nvSpPr>
        <p:spPr>
          <a:xfrm>
            <a:off x="3429000" y="884237"/>
            <a:ext cx="5715000" cy="4449763"/>
          </a:xfrm>
        </p:spPr>
        <p:txBody>
          <a:bodyPr>
            <a:noAutofit/>
          </a:bodyPr>
          <a:lstStyle/>
          <a:p>
            <a:pPr>
              <a:lnSpc>
                <a:spcPts val="2800"/>
              </a:lnSpc>
              <a:buNone/>
            </a:pPr>
            <a:r>
              <a:rPr lang="en-US" sz="2800" b="1" dirty="0" smtClean="0">
                <a:solidFill>
                  <a:srgbClr val="FF842B"/>
                </a:solidFill>
                <a:latin typeface="Arial Black"/>
                <a:cs typeface="Arial Black"/>
              </a:rPr>
              <a:t>Reproductive Health </a:t>
            </a:r>
          </a:p>
          <a:p>
            <a:pPr>
              <a:lnSpc>
                <a:spcPts val="2800"/>
              </a:lnSpc>
              <a:buNone/>
            </a:pPr>
            <a:r>
              <a:rPr lang="en-US" sz="2800" b="1" dirty="0" smtClean="0">
                <a:solidFill>
                  <a:srgbClr val="FF842B"/>
                </a:solidFill>
                <a:latin typeface="Arial Black"/>
                <a:cs typeface="Arial Black"/>
              </a:rPr>
              <a:t>and Partner Violence </a:t>
            </a:r>
          </a:p>
          <a:p>
            <a:pPr>
              <a:lnSpc>
                <a:spcPts val="2800"/>
              </a:lnSpc>
              <a:buNone/>
            </a:pPr>
            <a:r>
              <a:rPr lang="en-US" sz="2800" b="1" dirty="0" smtClean="0">
                <a:solidFill>
                  <a:srgbClr val="FF842B"/>
                </a:solidFill>
                <a:latin typeface="Arial Black"/>
                <a:cs typeface="Arial Black"/>
              </a:rPr>
              <a:t>Guidelines: </a:t>
            </a:r>
          </a:p>
          <a:p>
            <a:pPr>
              <a:lnSpc>
                <a:spcPts val="2400"/>
              </a:lnSpc>
              <a:buNone/>
            </a:pPr>
            <a:endParaRPr lang="en-US" sz="2400" dirty="0" smtClean="0">
              <a:solidFill>
                <a:schemeClr val="accent1">
                  <a:lumMod val="50000"/>
                </a:schemeClr>
              </a:solidFill>
            </a:endParaRPr>
          </a:p>
          <a:p>
            <a:pPr>
              <a:lnSpc>
                <a:spcPts val="2400"/>
              </a:lnSpc>
              <a:buNone/>
            </a:pPr>
            <a:r>
              <a:rPr lang="en-US" sz="2800" dirty="0" smtClean="0">
                <a:solidFill>
                  <a:schemeClr val="accent1">
                    <a:lumMod val="50000"/>
                  </a:schemeClr>
                </a:solidFill>
              </a:rPr>
              <a:t>An Integrated Response to </a:t>
            </a:r>
          </a:p>
          <a:p>
            <a:pPr>
              <a:lnSpc>
                <a:spcPts val="2400"/>
              </a:lnSpc>
              <a:buNone/>
            </a:pPr>
            <a:r>
              <a:rPr lang="en-US" sz="2800" dirty="0" smtClean="0">
                <a:solidFill>
                  <a:schemeClr val="accent1">
                    <a:lumMod val="50000"/>
                  </a:schemeClr>
                </a:solidFill>
              </a:rPr>
              <a:t>Intimate Partner Violence and </a:t>
            </a:r>
          </a:p>
          <a:p>
            <a:pPr>
              <a:lnSpc>
                <a:spcPts val="2400"/>
              </a:lnSpc>
              <a:buNone/>
            </a:pPr>
            <a:r>
              <a:rPr lang="en-US" sz="2800" dirty="0" smtClean="0">
                <a:solidFill>
                  <a:schemeClr val="accent1">
                    <a:lumMod val="50000"/>
                  </a:schemeClr>
                </a:solidFill>
              </a:rPr>
              <a:t>Reproductive Coercion</a:t>
            </a:r>
          </a:p>
          <a:p>
            <a:pPr>
              <a:lnSpc>
                <a:spcPts val="2400"/>
              </a:lnSpc>
              <a:buNone/>
            </a:pPr>
            <a:endParaRPr dirty="0"/>
          </a:p>
          <a:p>
            <a:pPr>
              <a:buClr>
                <a:schemeClr val="tx1">
                  <a:lumMod val="50000"/>
                  <a:lumOff val="50000"/>
                </a:schemeClr>
              </a:buClr>
              <a:buNone/>
            </a:pPr>
            <a:r>
              <a:rPr lang="en-US" sz="2000" dirty="0" smtClean="0">
                <a:solidFill>
                  <a:schemeClr val="tx2"/>
                </a:solidFill>
              </a:rPr>
              <a:t>This tool is available online:</a:t>
            </a:r>
          </a:p>
          <a:p>
            <a:pPr>
              <a:buClr>
                <a:schemeClr val="tx1">
                  <a:lumMod val="50000"/>
                  <a:lumOff val="50000"/>
                </a:schemeClr>
              </a:buClr>
              <a:buNone/>
            </a:pPr>
            <a:r>
              <a:rPr lang="en-US" sz="2000" dirty="0" err="1" smtClean="0">
                <a:solidFill>
                  <a:srgbClr val="7F7F7F"/>
                </a:solidFill>
              </a:rPr>
              <a:t>www.FuturesWithoutViolence.org</a:t>
            </a:r>
            <a:r>
              <a:rPr lang="en-US" sz="2000" dirty="0" smtClean="0">
                <a:solidFill>
                  <a:srgbClr val="7F7F7F"/>
                </a:solidFill>
              </a:rPr>
              <a:t>/health</a:t>
            </a:r>
          </a:p>
          <a:p>
            <a:pPr marL="1263650" lvl="3" indent="-349250">
              <a:lnSpc>
                <a:spcPts val="2400"/>
              </a:lnSpc>
              <a:spcBef>
                <a:spcPts val="0"/>
              </a:spcBef>
              <a:spcAft>
                <a:spcPts val="600"/>
              </a:spcAft>
              <a:buClr>
                <a:srgbClr val="618DC3"/>
              </a:buClr>
              <a:defRPr/>
            </a:pPr>
            <a:endParaRPr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p:txBody>
      </p:sp>
      <p:pic>
        <p:nvPicPr>
          <p:cNvPr id="7" name="Picture 6" descr="repl.5.jpg"/>
          <p:cNvPicPr>
            <a:picLocks noChangeAspect="1"/>
          </p:cNvPicPr>
          <p:nvPr/>
        </p:nvPicPr>
        <p:blipFill>
          <a:blip r:embed="rId3" cstate="print"/>
          <a:stretch>
            <a:fillRect/>
          </a:stretch>
        </p:blipFill>
        <p:spPr>
          <a:xfrm>
            <a:off x="304800" y="1981200"/>
            <a:ext cx="2743200" cy="41148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04800" y="304800"/>
            <a:ext cx="2133600" cy="1143000"/>
          </a:xfrm>
        </p:spPr>
        <p:txBody>
          <a:bodyPr>
            <a:noAutofit/>
          </a:bodyPr>
          <a:lstStyle/>
          <a:p>
            <a:pPr algn="l">
              <a:lnSpc>
                <a:spcPts val="2600"/>
              </a:lnSpc>
            </a:pPr>
            <a:r>
              <a:rPr lang="en-US" sz="2800" dirty="0" smtClean="0">
                <a:solidFill>
                  <a:schemeClr val="bg1">
                    <a:lumMod val="95000"/>
                  </a:schemeClr>
                </a:solidFill>
              </a:rPr>
              <a:t>Resource: Website on Assessment</a:t>
            </a:r>
            <a:endParaRPr lang="en-US" sz="2600" dirty="0" smtClean="0">
              <a:solidFill>
                <a:schemeClr val="bg1">
                  <a:lumMod val="95000"/>
                </a:schemeClr>
              </a:solidFill>
            </a:endParaRPr>
          </a:p>
        </p:txBody>
      </p:sp>
      <p:pic>
        <p:nvPicPr>
          <p:cNvPr id="8" name="Picture 1"/>
          <p:cNvPicPr>
            <a:picLocks noChangeAspect="1" noChangeArrowheads="1"/>
          </p:cNvPicPr>
          <p:nvPr/>
        </p:nvPicPr>
        <p:blipFill>
          <a:blip r:embed="rId3" cstate="screen"/>
          <a:srcRect/>
          <a:stretch>
            <a:fillRect/>
          </a:stretch>
        </p:blipFill>
        <p:spPr bwMode="auto">
          <a:xfrm>
            <a:off x="533400" y="2286000"/>
            <a:ext cx="3810000" cy="3137381"/>
          </a:xfrm>
          <a:prstGeom prst="rect">
            <a:avLst/>
          </a:prstGeom>
          <a:solidFill>
            <a:srgbClr val="FFFFFF">
              <a:shade val="85000"/>
            </a:srgbClr>
          </a:solidFill>
          <a:ln w="190500" cap="rnd">
            <a:solidFill>
              <a:srgbClr val="FFFFFF"/>
            </a:solidFill>
          </a:ln>
          <a:effectLst>
            <a:outerShdw blurRad="76200" dir="18900000" sy="23000" kx="-1200000" algn="bl" rotWithShape="0">
              <a:srgbClr val="000000">
                <a:alpha val="15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9" name="Content Placeholder 2"/>
          <p:cNvSpPr txBox="1">
            <a:spLocks/>
          </p:cNvSpPr>
          <p:nvPr/>
        </p:nvSpPr>
        <p:spPr>
          <a:xfrm>
            <a:off x="2971800" y="655637"/>
            <a:ext cx="5715000" cy="4449763"/>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ts val="2400"/>
              </a:lnSpc>
              <a:spcBef>
                <a:spcPct val="20000"/>
              </a:spcBef>
              <a:spcAft>
                <a:spcPts val="800"/>
              </a:spcAft>
              <a:buClr>
                <a:schemeClr val="tx1">
                  <a:lumMod val="50000"/>
                  <a:lumOff val="50000"/>
                </a:schemeClr>
              </a:buClr>
              <a:buSzTx/>
              <a:buFont typeface="Arial"/>
              <a:buChar char="•"/>
              <a:tabLst/>
              <a:defRPr/>
            </a:pP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Women’s stories about their experience</a:t>
            </a:r>
            <a:r>
              <a:rPr kumimoji="0" lang="en-US" sz="2400" b="0" i="0" u="none" strike="noStrike" kern="1200" cap="none" spc="0" normalizeH="0" noProof="0" dirty="0" smtClean="0">
                <a:ln>
                  <a:noFill/>
                </a:ln>
                <a:solidFill>
                  <a:schemeClr val="accent1">
                    <a:lumMod val="50000"/>
                  </a:schemeClr>
                </a:solidFill>
                <a:effectLst/>
                <a:uLnTx/>
                <a:uFillTx/>
                <a:latin typeface="+mn-lt"/>
                <a:ea typeface="+mn-ea"/>
                <a:cs typeface="+mn-cs"/>
              </a:rPr>
              <a:t> </a:t>
            </a:r>
            <a:r>
              <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with reproductive coercion</a:t>
            </a:r>
          </a:p>
          <a:p>
            <a:pPr marL="342900" marR="0" lvl="0" indent="-342900" algn="l" defTabSz="457200" rtl="0" eaLnBrk="1" fontAlgn="auto" latinLnBrk="0" hangingPunct="1">
              <a:lnSpc>
                <a:spcPts val="4000"/>
              </a:lnSpc>
              <a:spcBef>
                <a:spcPct val="20000"/>
              </a:spcBef>
              <a:spcAft>
                <a:spcPts val="800"/>
              </a:spcAft>
              <a:buClr>
                <a:schemeClr val="tx1">
                  <a:lumMod val="50000"/>
                  <a:lumOff val="50000"/>
                </a:schemeClr>
              </a:buClr>
              <a:buSzTx/>
              <a:buFont typeface="Arial"/>
              <a:buChar char="•"/>
              <a:tabLst/>
              <a:defRPr/>
            </a:pPr>
            <a:endPar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1714500" lvl="3" indent="-342900">
              <a:lnSpc>
                <a:spcPts val="4000"/>
              </a:lnSpc>
              <a:spcBef>
                <a:spcPct val="20000"/>
              </a:spcBef>
              <a:spcAft>
                <a:spcPts val="800"/>
              </a:spcAft>
              <a:buClr>
                <a:schemeClr val="tx1">
                  <a:lumMod val="50000"/>
                  <a:lumOff val="50000"/>
                </a:schemeClr>
              </a:buClr>
              <a:buFont typeface="Arial"/>
              <a:buChar char="•"/>
            </a:pPr>
            <a:r>
              <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rPr>
              <a:t>Clinical and patient tools</a:t>
            </a:r>
            <a:endParaRPr kumimoji="0" lang="en-US"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1263650" marR="0" lvl="3" indent="-349250" algn="l" defTabSz="457200" rtl="0" eaLnBrk="1" fontAlgn="auto" latinLnBrk="0" hangingPunct="1">
              <a:lnSpc>
                <a:spcPts val="2400"/>
              </a:lnSpc>
              <a:spcBef>
                <a:spcPts val="0"/>
              </a:spcBef>
              <a:spcAft>
                <a:spcPts val="600"/>
              </a:spcAft>
              <a:buClr>
                <a:srgbClr val="618DC3"/>
              </a:buClr>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a:p>
            <a:pPr marL="1600200" marR="0" lvl="3" indent="-228600" algn="l" defTabSz="457200" rtl="0" eaLnBrk="1" fontAlgn="auto" latinLnBrk="0" hangingPunct="1">
              <a:lnSpc>
                <a:spcPts val="2400"/>
              </a:lnSpc>
              <a:spcBef>
                <a:spcPts val="0"/>
              </a:spcBef>
              <a:spcAft>
                <a:spcPts val="600"/>
              </a:spcAft>
              <a:buClrTx/>
              <a:buSzTx/>
              <a:buFont typeface="Arial"/>
              <a:buChar char="–"/>
              <a:tabLst/>
              <a:defRPr/>
            </a:pPr>
            <a:endParaRPr kumimoji="0" sz="24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p:txBody>
      </p:sp>
      <p:pic>
        <p:nvPicPr>
          <p:cNvPr id="10" name="Picture 2" descr="C:\Users\Chris\Desktop\IMAGEN\VISTA ICONS\ICONS PNG\Internet.png"/>
          <p:cNvPicPr>
            <a:picLocks noChangeAspect="1" noChangeArrowheads="1"/>
          </p:cNvPicPr>
          <p:nvPr/>
        </p:nvPicPr>
        <p:blipFill>
          <a:blip r:embed="rId4" cstate="screen"/>
          <a:srcRect/>
          <a:stretch>
            <a:fillRect/>
          </a:stretch>
        </p:blipFill>
        <p:spPr bwMode="auto">
          <a:xfrm>
            <a:off x="6092409" y="3581400"/>
            <a:ext cx="689391" cy="689391"/>
          </a:xfrm>
          <a:prstGeom prst="rect">
            <a:avLst/>
          </a:prstGeom>
          <a:noFill/>
          <a:effectLst>
            <a:reflection blurRad="6350" stA="52000" endA="300" endPos="35000" dir="5400000" sy="-100000" algn="bl" rotWithShape="0"/>
          </a:effectLst>
        </p:spPr>
      </p:pic>
      <p:sp>
        <p:nvSpPr>
          <p:cNvPr id="11" name="TextBox 10"/>
          <p:cNvSpPr txBox="1"/>
          <p:nvPr/>
        </p:nvSpPr>
        <p:spPr>
          <a:xfrm>
            <a:off x="4419600" y="4419600"/>
            <a:ext cx="4038600" cy="461665"/>
          </a:xfrm>
          <a:prstGeom prst="rect">
            <a:avLst/>
          </a:prstGeom>
          <a:noFill/>
        </p:spPr>
        <p:txBody>
          <a:bodyPr wrap="square" rtlCol="0">
            <a:spAutoFit/>
          </a:bodyPr>
          <a:lstStyle/>
          <a:p>
            <a:pPr algn="ctr"/>
            <a:r>
              <a:rPr lang="en-US" sz="2400" dirty="0" err="1" smtClean="0">
                <a:solidFill>
                  <a:srgbClr val="FF842B"/>
                </a:solidFill>
              </a:rPr>
              <a:t>www.knowmoresaymore.org</a:t>
            </a:r>
            <a:endParaRPr lang="en-US" sz="2400" dirty="0">
              <a:solidFill>
                <a:srgbClr val="FF842B"/>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T-85background.jpg"/>
          <p:cNvPicPr>
            <a:picLocks noChangeAspect="1"/>
          </p:cNvPicPr>
          <p:nvPr/>
        </p:nvPicPr>
        <p:blipFill>
          <a:blip r:embed="rId3" cstate="print"/>
          <a:stretch>
            <a:fillRect/>
          </a:stretch>
        </p:blipFill>
        <p:spPr>
          <a:xfrm>
            <a:off x="0" y="0"/>
            <a:ext cx="9194150" cy="6858000"/>
          </a:xfrm>
          <a:prstGeom prst="rect">
            <a:avLst/>
          </a:prstGeom>
        </p:spPr>
      </p:pic>
      <p:pic>
        <p:nvPicPr>
          <p:cNvPr id="6" name="Picture 5" descr="pencil.png"/>
          <p:cNvPicPr>
            <a:picLocks noChangeAspect="1"/>
          </p:cNvPicPr>
          <p:nvPr/>
        </p:nvPicPr>
        <p:blipFill>
          <a:blip r:embed="rId4" cstate="print"/>
          <a:stretch>
            <a:fillRect/>
          </a:stretch>
        </p:blipFill>
        <p:spPr>
          <a:xfrm>
            <a:off x="-304800" y="3505200"/>
            <a:ext cx="4599205" cy="3673430"/>
          </a:xfrm>
          <a:prstGeom prst="rect">
            <a:avLst/>
          </a:prstGeom>
        </p:spPr>
      </p:pic>
      <p:sp>
        <p:nvSpPr>
          <p:cNvPr id="11" name="Rectangle 10"/>
          <p:cNvSpPr/>
          <p:nvPr/>
        </p:nvSpPr>
        <p:spPr>
          <a:xfrm>
            <a:off x="5257800" y="853842"/>
            <a:ext cx="3662481" cy="2308324"/>
          </a:xfrm>
          <a:prstGeom prst="rect">
            <a:avLst/>
          </a:prstGeom>
        </p:spPr>
        <p:txBody>
          <a:bodyPr wrap="none">
            <a:spAutoFit/>
          </a:bodyPr>
          <a:lstStyle/>
          <a:p>
            <a:r>
              <a:rPr lang="en-US" sz="3600" dirty="0" smtClean="0">
                <a:solidFill>
                  <a:schemeClr val="bg1"/>
                </a:solidFill>
                <a:effectLst>
                  <a:outerShdw blurRad="50800" dist="38100" dir="2700000" algn="tl" rotWithShape="0">
                    <a:srgbClr val="000000">
                      <a:alpha val="43000"/>
                    </a:srgbClr>
                  </a:outerShdw>
                </a:effectLst>
              </a:rPr>
              <a:t>The Effects </a:t>
            </a:r>
            <a:r>
              <a:rPr lang="en-US" sz="3600" dirty="0" smtClean="0">
                <a:solidFill>
                  <a:srgbClr val="FF8000"/>
                </a:solidFill>
                <a:effectLst>
                  <a:outerShdw blurRad="50800" dist="38100" dir="2700000" algn="tl" rotWithShape="0">
                    <a:srgbClr val="000000">
                      <a:alpha val="43000"/>
                    </a:srgbClr>
                  </a:outerShdw>
                </a:effectLst>
              </a:rPr>
              <a:t>of </a:t>
            </a:r>
          </a:p>
          <a:p>
            <a:r>
              <a:rPr lang="en-US" sz="3600" dirty="0" smtClean="0">
                <a:solidFill>
                  <a:srgbClr val="FF8000"/>
                </a:solidFill>
                <a:effectLst>
                  <a:outerShdw blurRad="50800" dist="38100" dir="2700000" algn="tl" rotWithShape="0">
                    <a:srgbClr val="000000">
                      <a:alpha val="43000"/>
                    </a:srgbClr>
                  </a:outerShdw>
                </a:effectLst>
              </a:rPr>
              <a:t>Domestic Violence </a:t>
            </a:r>
          </a:p>
          <a:p>
            <a:r>
              <a:rPr lang="en-US" sz="3600" dirty="0" smtClean="0">
                <a:solidFill>
                  <a:srgbClr val="FF8000"/>
                </a:solidFill>
                <a:effectLst>
                  <a:outerShdw blurRad="50800" dist="38100" dir="2700000" algn="tl" rotWithShape="0">
                    <a:srgbClr val="000000">
                      <a:alpha val="43000"/>
                    </a:srgbClr>
                  </a:outerShdw>
                </a:effectLst>
              </a:rPr>
              <a:t>on Children</a:t>
            </a:r>
            <a:r>
              <a:rPr lang="en-US" sz="3600" dirty="0" smtClean="0">
                <a:effectLst>
                  <a:outerShdw blurRad="50800" dist="38100" dir="2700000" algn="tl" rotWithShape="0">
                    <a:srgbClr val="000000">
                      <a:alpha val="43000"/>
                    </a:srgbClr>
                  </a:outerShdw>
                </a:effectLst>
              </a:rPr>
              <a:t/>
            </a:r>
            <a:br>
              <a:rPr lang="en-US" sz="3600" dirty="0" smtClean="0">
                <a:effectLst>
                  <a:outerShdw blurRad="50800" dist="38100" dir="2700000" algn="tl" rotWithShape="0">
                    <a:srgbClr val="000000">
                      <a:alpha val="43000"/>
                    </a:srgbClr>
                  </a:outerShdw>
                </a:effectLst>
              </a:rPr>
            </a:br>
            <a:endParaRPr lang="en-US" sz="3600" dirty="0">
              <a:solidFill>
                <a:schemeClr val="tx1">
                  <a:lumMod val="50000"/>
                  <a:lumOff val="50000"/>
                </a:schemeClr>
              </a:solidFill>
              <a:effectLst>
                <a:outerShdw blurRad="50800" dist="38100" dir="2700000" algn="tl" rotWithShape="0">
                  <a:srgbClr val="000000">
                    <a:alpha val="43000"/>
                  </a:srgbClr>
                </a:outerShdw>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609600"/>
            <a:ext cx="2133600" cy="1143000"/>
          </a:xfrm>
        </p:spPr>
        <p:txBody>
          <a:bodyPr>
            <a:noAutofit/>
          </a:bodyPr>
          <a:lstStyle/>
          <a:p>
            <a:pPr algn="l">
              <a:lnSpc>
                <a:spcPts val="2600"/>
              </a:lnSpc>
            </a:pPr>
            <a:r>
              <a:rPr lang="en-US" sz="2800" dirty="0" smtClean="0">
                <a:solidFill>
                  <a:schemeClr val="bg1">
                    <a:lumMod val="95000"/>
                  </a:schemeClr>
                </a:solidFill>
              </a:rPr>
              <a:t>Learning Objectives</a:t>
            </a:r>
            <a:endParaRPr lang="en-US" sz="2600" dirty="0" smtClean="0">
              <a:solidFill>
                <a:schemeClr val="bg1">
                  <a:lumMod val="95000"/>
                </a:schemeClr>
              </a:solidFill>
            </a:endParaRPr>
          </a:p>
        </p:txBody>
      </p:sp>
      <p:sp>
        <p:nvSpPr>
          <p:cNvPr id="5" name="Content Placeholder 2"/>
          <p:cNvSpPr>
            <a:spLocks noGrp="1"/>
          </p:cNvSpPr>
          <p:nvPr>
            <p:ph idx="1"/>
          </p:nvPr>
        </p:nvSpPr>
        <p:spPr>
          <a:xfrm>
            <a:off x="2971800" y="655637"/>
            <a:ext cx="5715000" cy="4449763"/>
          </a:xfrm>
        </p:spPr>
        <p:txBody>
          <a:bodyPr>
            <a:noAutofit/>
          </a:bodyPr>
          <a:lstStyle/>
          <a:p>
            <a:pPr marL="455613" indent="-455613">
              <a:lnSpc>
                <a:spcPts val="2400"/>
              </a:lnSpc>
              <a:spcAft>
                <a:spcPts val="600"/>
              </a:spcAft>
              <a:buNone/>
            </a:pPr>
            <a:r>
              <a:rPr lang="en-US" dirty="0" smtClean="0">
                <a:solidFill>
                  <a:schemeClr val="tx1">
                    <a:lumMod val="50000"/>
                    <a:lumOff val="50000"/>
                  </a:schemeClr>
                </a:solidFill>
                <a:latin typeface="Arial Black"/>
                <a:cs typeface="Arial Black"/>
              </a:rPr>
              <a:t>1</a:t>
            </a:r>
            <a:r>
              <a:rPr lang="en-US" dirty="0" smtClean="0">
                <a:solidFill>
                  <a:schemeClr val="accent1">
                    <a:lumMod val="50000"/>
                  </a:schemeClr>
                </a:solidFill>
              </a:rPr>
              <a:t> 	</a:t>
            </a:r>
            <a:r>
              <a:rPr lang="en-US" sz="2400" dirty="0" smtClean="0">
                <a:solidFill>
                  <a:schemeClr val="accent1">
                    <a:lumMod val="50000"/>
                  </a:schemeClr>
                </a:solidFill>
              </a:rPr>
              <a:t>List four examples of how exposure to domestic violence can impact children’s physical and/or mental health.</a:t>
            </a:r>
          </a:p>
          <a:p>
            <a:pPr marL="455613" indent="-455613">
              <a:lnSpc>
                <a:spcPts val="2400"/>
              </a:lnSpc>
              <a:spcAft>
                <a:spcPts val="600"/>
              </a:spcAft>
              <a:buNone/>
            </a:pPr>
            <a:endParaRPr lang="en-US" sz="2400" dirty="0" smtClean="0">
              <a:solidFill>
                <a:schemeClr val="accent1">
                  <a:lumMod val="50000"/>
                </a:schemeClr>
              </a:solidFill>
            </a:endParaRPr>
          </a:p>
          <a:p>
            <a:pPr marL="455613" indent="-455613">
              <a:lnSpc>
                <a:spcPts val="2400"/>
              </a:lnSpc>
              <a:spcAft>
                <a:spcPts val="600"/>
              </a:spcAft>
              <a:buNone/>
            </a:pPr>
            <a:r>
              <a:rPr lang="en-US" dirty="0" smtClean="0">
                <a:solidFill>
                  <a:schemeClr val="tx1">
                    <a:lumMod val="50000"/>
                    <a:lumOff val="50000"/>
                  </a:schemeClr>
                </a:solidFill>
                <a:latin typeface="Arial Black"/>
                <a:cs typeface="Arial Black"/>
              </a:rPr>
              <a:t>2</a:t>
            </a:r>
            <a:r>
              <a:rPr lang="en-US" dirty="0" smtClean="0">
                <a:solidFill>
                  <a:schemeClr val="accent1">
                    <a:lumMod val="50000"/>
                  </a:schemeClr>
                </a:solidFill>
              </a:rPr>
              <a:t> 	</a:t>
            </a:r>
            <a:r>
              <a:rPr lang="en-US" sz="2400" dirty="0" smtClean="0">
                <a:solidFill>
                  <a:schemeClr val="accent1">
                    <a:lumMod val="50000"/>
                  </a:schemeClr>
                </a:solidFill>
              </a:rPr>
              <a:t>From </a:t>
            </a:r>
            <a:r>
              <a:rPr sz="2400" dirty="0" smtClean="0">
                <a:solidFill>
                  <a:schemeClr val="accent1">
                    <a:lumMod val="50000"/>
                  </a:schemeClr>
                </a:solidFill>
              </a:rPr>
              <a:t>the DVD, </a:t>
            </a:r>
            <a:r>
              <a:rPr sz="2400" b="1" dirty="0" smtClean="0">
                <a:solidFill>
                  <a:srgbClr val="FF842B"/>
                </a:solidFill>
                <a:latin typeface="Arial Black"/>
                <a:cs typeface="Arial Black"/>
              </a:rPr>
              <a:t>First Impressions</a:t>
            </a:r>
            <a:r>
              <a:rPr sz="2400" dirty="0" smtClean="0">
                <a:solidFill>
                  <a:srgbClr val="FF842B"/>
                </a:solidFill>
                <a:latin typeface="Arial Black"/>
                <a:cs typeface="Arial Black"/>
              </a:rPr>
              <a:t>, </a:t>
            </a:r>
            <a:r>
              <a:rPr sz="2400" dirty="0" smtClean="0">
                <a:solidFill>
                  <a:schemeClr val="accent1">
                    <a:lumMod val="50000"/>
                  </a:schemeClr>
                </a:solidFill>
              </a:rPr>
              <a:t>describe one strategy that a mother described as helping her child to heal from exposure to domestic violence</a:t>
            </a:r>
            <a:r>
              <a:rPr lang="en-US" sz="2400" dirty="0" smtClean="0">
                <a:solidFill>
                  <a:schemeClr val="accent1">
                    <a:lumMod val="50000"/>
                  </a:schemeClr>
                </a:solidFill>
              </a:rPr>
              <a:t>.</a:t>
            </a:r>
            <a:endParaRPr sz="2400" dirty="0" smtClean="0">
              <a:solidFill>
                <a:schemeClr val="accent1">
                  <a:lumMod val="50000"/>
                </a:schemeClr>
              </a:solidFill>
            </a:endParaRPr>
          </a:p>
          <a:p>
            <a:pPr marL="514350" indent="-514350">
              <a:buFontTx/>
              <a:buAutoNum type="arabicParenR"/>
            </a:pPr>
            <a:endParaRPr lang="en-US" sz="2400" dirty="0" smtClean="0">
              <a:solidFill>
                <a:schemeClr val="accent1">
                  <a:lumMod val="50000"/>
                </a:schemeClr>
              </a:solidFill>
            </a:endParaRPr>
          </a:p>
          <a:p>
            <a:pPr marL="1263650" lvl="3" indent="-349250">
              <a:lnSpc>
                <a:spcPts val="2400"/>
              </a:lnSpc>
              <a:spcBef>
                <a:spcPts val="0"/>
              </a:spcBef>
              <a:spcAft>
                <a:spcPts val="600"/>
              </a:spcAft>
              <a:buClr>
                <a:srgbClr val="618DC3"/>
              </a:buClr>
              <a:defRPr/>
            </a:pPr>
            <a:endParaRPr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p:txBody>
      </p:sp>
      <p:pic>
        <p:nvPicPr>
          <p:cNvPr id="6" name="Picture 5" descr="pencil.png"/>
          <p:cNvPicPr>
            <a:picLocks noChangeAspect="1"/>
          </p:cNvPicPr>
          <p:nvPr/>
        </p:nvPicPr>
        <p:blipFill>
          <a:blip r:embed="rId3" cstate="print"/>
          <a:stretch>
            <a:fillRect/>
          </a:stretch>
        </p:blipFill>
        <p:spPr>
          <a:xfrm>
            <a:off x="152400" y="2286000"/>
            <a:ext cx="5056405" cy="4038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609600"/>
            <a:ext cx="2133600" cy="1143000"/>
          </a:xfrm>
        </p:spPr>
        <p:txBody>
          <a:bodyPr>
            <a:noAutofit/>
          </a:bodyPr>
          <a:lstStyle/>
          <a:p>
            <a:pPr algn="l">
              <a:lnSpc>
                <a:spcPts val="2600"/>
              </a:lnSpc>
            </a:pPr>
            <a:r>
              <a:rPr lang="en-US" sz="2800" dirty="0" smtClean="0">
                <a:solidFill>
                  <a:schemeClr val="bg1"/>
                </a:solidFill>
              </a:rPr>
              <a:t>Large Group Discussion</a:t>
            </a:r>
            <a:endParaRPr lang="en-US" sz="2600" dirty="0" smtClean="0">
              <a:solidFill>
                <a:schemeClr val="bg1"/>
              </a:solidFill>
            </a:endParaRPr>
          </a:p>
        </p:txBody>
      </p:sp>
      <p:sp>
        <p:nvSpPr>
          <p:cNvPr id="5" name="Content Placeholder 2"/>
          <p:cNvSpPr>
            <a:spLocks noGrp="1"/>
          </p:cNvSpPr>
          <p:nvPr>
            <p:ph idx="1"/>
          </p:nvPr>
        </p:nvSpPr>
        <p:spPr>
          <a:xfrm>
            <a:off x="3962400" y="1189037"/>
            <a:ext cx="5715000" cy="4449763"/>
          </a:xfrm>
        </p:spPr>
        <p:txBody>
          <a:bodyPr>
            <a:noAutofit/>
          </a:bodyPr>
          <a:lstStyle/>
          <a:p>
            <a:pPr marL="514350" indent="-514350">
              <a:lnSpc>
                <a:spcPts val="2500"/>
              </a:lnSpc>
              <a:spcAft>
                <a:spcPts val="600"/>
              </a:spcAft>
              <a:buNone/>
            </a:pPr>
            <a:r>
              <a:rPr dirty="0" smtClean="0">
                <a:solidFill>
                  <a:srgbClr val="FF842B"/>
                </a:solidFill>
                <a:latin typeface="Arial Black"/>
                <a:cs typeface="Arial Black"/>
              </a:rPr>
              <a:t>"</a:t>
            </a:r>
            <a:r>
              <a:rPr b="1" dirty="0" smtClean="0">
                <a:solidFill>
                  <a:srgbClr val="FF842B"/>
                </a:solidFill>
                <a:latin typeface="Arial Black"/>
                <a:cs typeface="Arial Black"/>
              </a:rPr>
              <a:t>How does </a:t>
            </a:r>
            <a:endParaRPr lang="en-US" b="1" dirty="0" smtClean="0">
              <a:solidFill>
                <a:srgbClr val="FF842B"/>
              </a:solidFill>
              <a:latin typeface="Arial Black"/>
              <a:cs typeface="Arial Black"/>
            </a:endParaRPr>
          </a:p>
          <a:p>
            <a:pPr marL="514350" indent="-514350">
              <a:lnSpc>
                <a:spcPts val="2500"/>
              </a:lnSpc>
              <a:spcAft>
                <a:spcPts val="600"/>
              </a:spcAft>
              <a:buNone/>
            </a:pPr>
            <a:r>
              <a:rPr b="1" dirty="0" smtClean="0">
                <a:solidFill>
                  <a:srgbClr val="FF842B"/>
                </a:solidFill>
                <a:latin typeface="Arial Black"/>
                <a:cs typeface="Arial Black"/>
              </a:rPr>
              <a:t>exposure to </a:t>
            </a:r>
            <a:endParaRPr lang="en-US" b="1" dirty="0" smtClean="0">
              <a:solidFill>
                <a:srgbClr val="FF842B"/>
              </a:solidFill>
              <a:latin typeface="Arial Black"/>
              <a:cs typeface="Arial Black"/>
            </a:endParaRPr>
          </a:p>
          <a:p>
            <a:pPr marL="514350" indent="-514350">
              <a:lnSpc>
                <a:spcPts val="2500"/>
              </a:lnSpc>
              <a:spcAft>
                <a:spcPts val="600"/>
              </a:spcAft>
              <a:buNone/>
            </a:pPr>
            <a:r>
              <a:rPr b="1" dirty="0" smtClean="0">
                <a:solidFill>
                  <a:srgbClr val="FF842B"/>
                </a:solidFill>
                <a:latin typeface="Arial Black"/>
                <a:cs typeface="Arial Black"/>
              </a:rPr>
              <a:t>domestic violence </a:t>
            </a:r>
            <a:endParaRPr lang="en-US" b="1" dirty="0" smtClean="0">
              <a:solidFill>
                <a:srgbClr val="FF842B"/>
              </a:solidFill>
              <a:latin typeface="Arial Black"/>
              <a:cs typeface="Arial Black"/>
            </a:endParaRPr>
          </a:p>
          <a:p>
            <a:pPr marL="514350" indent="-514350">
              <a:lnSpc>
                <a:spcPts val="2500"/>
              </a:lnSpc>
              <a:spcAft>
                <a:spcPts val="600"/>
              </a:spcAft>
              <a:buNone/>
            </a:pPr>
            <a:r>
              <a:rPr b="1" dirty="0" smtClean="0">
                <a:solidFill>
                  <a:srgbClr val="FF842B"/>
                </a:solidFill>
                <a:latin typeface="Arial Black"/>
                <a:cs typeface="Arial Black"/>
              </a:rPr>
              <a:t>affect children?"</a:t>
            </a:r>
            <a:endParaRPr lang="en-US" dirty="0" smtClean="0">
              <a:solidFill>
                <a:srgbClr val="FF842B"/>
              </a:solidFill>
              <a:latin typeface="Arial Black"/>
              <a:cs typeface="Arial Black"/>
            </a:endParaRPr>
          </a:p>
          <a:p>
            <a:pPr marL="1263650" lvl="3" indent="-349250">
              <a:lnSpc>
                <a:spcPts val="2400"/>
              </a:lnSpc>
              <a:spcBef>
                <a:spcPts val="0"/>
              </a:spcBef>
              <a:spcAft>
                <a:spcPts val="600"/>
              </a:spcAft>
              <a:buClr>
                <a:srgbClr val="618DC3"/>
              </a:buClr>
              <a:defRPr/>
            </a:pPr>
            <a:endParaRPr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p:txBody>
      </p:sp>
      <p:pic>
        <p:nvPicPr>
          <p:cNvPr id="6" name="Picture 5" descr="group-discussion.jpg"/>
          <p:cNvPicPr>
            <a:picLocks noChangeAspect="1"/>
          </p:cNvPicPr>
          <p:nvPr/>
        </p:nvPicPr>
        <p:blipFill>
          <a:blip r:embed="rId3" cstate="print"/>
          <a:stretch>
            <a:fillRect/>
          </a:stretch>
        </p:blipFill>
        <p:spPr>
          <a:xfrm>
            <a:off x="457200" y="1752600"/>
            <a:ext cx="2743200" cy="410995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28600"/>
            <a:ext cx="2133600" cy="1143000"/>
          </a:xfrm>
        </p:spPr>
        <p:txBody>
          <a:bodyPr>
            <a:noAutofit/>
          </a:bodyPr>
          <a:lstStyle/>
          <a:p>
            <a:pPr algn="l">
              <a:lnSpc>
                <a:spcPts val="2600"/>
              </a:lnSpc>
            </a:pPr>
            <a:r>
              <a:rPr lang="en-US" sz="2800" dirty="0" smtClean="0">
                <a:solidFill>
                  <a:schemeClr val="bg1">
                    <a:lumMod val="95000"/>
                  </a:schemeClr>
                </a:solidFill>
              </a:rPr>
              <a:t>Childhood Exposure to Domestic Violence </a:t>
            </a:r>
            <a:br>
              <a:rPr lang="en-US" sz="2800" dirty="0" smtClean="0">
                <a:solidFill>
                  <a:schemeClr val="bg1">
                    <a:lumMod val="95000"/>
                  </a:schemeClr>
                </a:solidFill>
              </a:rPr>
            </a:br>
            <a:r>
              <a:rPr lang="en-US" sz="2800" dirty="0" smtClean="0">
                <a:solidFill>
                  <a:schemeClr val="bg1">
                    <a:lumMod val="95000"/>
                  </a:schemeClr>
                </a:solidFill>
              </a:rPr>
              <a:t>Increases the Likelihood of Children Experiencing</a:t>
            </a:r>
            <a:endParaRPr lang="en-US" sz="2600" dirty="0" smtClean="0">
              <a:solidFill>
                <a:schemeClr val="bg1">
                  <a:lumMod val="95000"/>
                </a:schemeClr>
              </a:solidFill>
            </a:endParaRPr>
          </a:p>
        </p:txBody>
      </p:sp>
      <p:sp>
        <p:nvSpPr>
          <p:cNvPr id="5" name="Content Placeholder 2"/>
          <p:cNvSpPr>
            <a:spLocks noGrp="1"/>
          </p:cNvSpPr>
          <p:nvPr>
            <p:ph idx="1"/>
          </p:nvPr>
        </p:nvSpPr>
        <p:spPr>
          <a:xfrm>
            <a:off x="2971800" y="655637"/>
            <a:ext cx="5715000" cy="4449763"/>
          </a:xfrm>
        </p:spPr>
        <p:txBody>
          <a:bodyPr>
            <a:noAutofit/>
          </a:bodyPr>
          <a:lstStyle/>
          <a:p>
            <a:pPr marL="342900" lvl="1" indent="-342900">
              <a:lnSpc>
                <a:spcPct val="100000"/>
              </a:lnSpc>
              <a:buClr>
                <a:schemeClr val="tx1">
                  <a:lumMod val="50000"/>
                  <a:lumOff val="50000"/>
                </a:schemeClr>
              </a:buClr>
              <a:buFont typeface="Arial"/>
              <a:buChar char="•"/>
            </a:pPr>
            <a:r>
              <a:rPr lang="en-US" sz="2400" dirty="0" smtClean="0">
                <a:solidFill>
                  <a:schemeClr val="accent1">
                    <a:lumMod val="50000"/>
                  </a:schemeClr>
                </a:solidFill>
              </a:rPr>
              <a:t>Failure to thrive</a:t>
            </a:r>
          </a:p>
          <a:p>
            <a:pPr marL="342900" lvl="1" indent="-342900">
              <a:lnSpc>
                <a:spcPct val="100000"/>
              </a:lnSpc>
              <a:buClr>
                <a:schemeClr val="tx1">
                  <a:lumMod val="50000"/>
                  <a:lumOff val="50000"/>
                </a:schemeClr>
              </a:buClr>
              <a:buFont typeface="Arial"/>
              <a:buChar char="•"/>
            </a:pPr>
            <a:r>
              <a:rPr lang="en-US" sz="2400" dirty="0" smtClean="0">
                <a:solidFill>
                  <a:schemeClr val="accent1">
                    <a:lumMod val="50000"/>
                  </a:schemeClr>
                </a:solidFill>
              </a:rPr>
              <a:t>Bed wetting</a:t>
            </a:r>
          </a:p>
          <a:p>
            <a:pPr marL="342900" lvl="1" indent="-342900">
              <a:lnSpc>
                <a:spcPct val="100000"/>
              </a:lnSpc>
              <a:buClr>
                <a:schemeClr val="tx1">
                  <a:lumMod val="50000"/>
                  <a:lumOff val="50000"/>
                </a:schemeClr>
              </a:buClr>
              <a:buFont typeface="Arial"/>
              <a:buChar char="•"/>
            </a:pPr>
            <a:r>
              <a:rPr lang="en-US" sz="2400" dirty="0" smtClean="0">
                <a:solidFill>
                  <a:schemeClr val="accent1">
                    <a:lumMod val="50000"/>
                  </a:schemeClr>
                </a:solidFill>
              </a:rPr>
              <a:t>Speech disorders </a:t>
            </a:r>
          </a:p>
          <a:p>
            <a:pPr marL="342900" lvl="1" indent="-342900">
              <a:lnSpc>
                <a:spcPct val="100000"/>
              </a:lnSpc>
              <a:buClr>
                <a:schemeClr val="tx1">
                  <a:lumMod val="50000"/>
                  <a:lumOff val="50000"/>
                </a:schemeClr>
              </a:buClr>
              <a:buFont typeface="Arial"/>
              <a:buChar char="•"/>
            </a:pPr>
            <a:r>
              <a:rPr lang="en-US" sz="2400" dirty="0" smtClean="0">
                <a:solidFill>
                  <a:schemeClr val="accent1">
                    <a:lumMod val="50000"/>
                  </a:schemeClr>
                </a:solidFill>
              </a:rPr>
              <a:t>Vomiting and diarrhea</a:t>
            </a:r>
          </a:p>
          <a:p>
            <a:pPr>
              <a:lnSpc>
                <a:spcPct val="110000"/>
              </a:lnSpc>
              <a:buClr>
                <a:schemeClr val="tx1">
                  <a:lumMod val="50000"/>
                  <a:lumOff val="50000"/>
                </a:schemeClr>
              </a:buClr>
            </a:pPr>
            <a:r>
              <a:rPr lang="en-US" sz="2400" dirty="0" smtClean="0">
                <a:solidFill>
                  <a:schemeClr val="accent1">
                    <a:lumMod val="50000"/>
                  </a:schemeClr>
                </a:solidFill>
              </a:rPr>
              <a:t>Asthma</a:t>
            </a:r>
          </a:p>
          <a:p>
            <a:pPr>
              <a:lnSpc>
                <a:spcPct val="110000"/>
              </a:lnSpc>
              <a:buClr>
                <a:schemeClr val="tx1">
                  <a:lumMod val="50000"/>
                  <a:lumOff val="50000"/>
                </a:schemeClr>
              </a:buClr>
            </a:pPr>
            <a:r>
              <a:rPr lang="en-US" sz="2400" dirty="0" smtClean="0">
                <a:solidFill>
                  <a:schemeClr val="accent1">
                    <a:lumMod val="50000"/>
                  </a:schemeClr>
                </a:solidFill>
              </a:rPr>
              <a:t>Allergies</a:t>
            </a:r>
          </a:p>
          <a:p>
            <a:pPr>
              <a:lnSpc>
                <a:spcPct val="110000"/>
              </a:lnSpc>
              <a:buClr>
                <a:schemeClr val="tx1">
                  <a:lumMod val="50000"/>
                  <a:lumOff val="50000"/>
                </a:schemeClr>
              </a:buClr>
            </a:pPr>
            <a:r>
              <a:rPr lang="en-US" sz="2400" dirty="0" smtClean="0">
                <a:solidFill>
                  <a:schemeClr val="accent1">
                    <a:lumMod val="50000"/>
                  </a:schemeClr>
                </a:solidFill>
              </a:rPr>
              <a:t>Gastrointestinal problems</a:t>
            </a:r>
          </a:p>
          <a:p>
            <a:pPr>
              <a:lnSpc>
                <a:spcPct val="110000"/>
              </a:lnSpc>
              <a:buClr>
                <a:schemeClr val="tx1">
                  <a:lumMod val="50000"/>
                  <a:lumOff val="50000"/>
                </a:schemeClr>
              </a:buClr>
            </a:pPr>
            <a:r>
              <a:rPr lang="en-US" sz="2400" dirty="0" smtClean="0">
                <a:solidFill>
                  <a:schemeClr val="accent1">
                    <a:lumMod val="50000"/>
                  </a:schemeClr>
                </a:solidFill>
              </a:rPr>
              <a:t>Headaches</a:t>
            </a:r>
          </a:p>
          <a:p>
            <a:pPr marL="342900" lvl="1" indent="-342900">
              <a:lnSpc>
                <a:spcPct val="90000"/>
              </a:lnSpc>
              <a:buClr>
                <a:schemeClr val="tx1">
                  <a:lumMod val="50000"/>
                  <a:lumOff val="50000"/>
                </a:schemeClr>
              </a:buClr>
              <a:buFont typeface="Lucida Grande"/>
              <a:buChar char="&gt;"/>
            </a:pPr>
            <a:endParaRPr lang="en-US" sz="2400" dirty="0" smtClean="0">
              <a:solidFill>
                <a:srgbClr val="254061"/>
              </a:solidFill>
            </a:endParaRPr>
          </a:p>
          <a:p>
            <a:pPr lvl="1">
              <a:lnSpc>
                <a:spcPct val="90000"/>
              </a:lnSpc>
              <a:buNone/>
            </a:pPr>
            <a:endParaRPr dirty="0"/>
          </a:p>
          <a:p>
            <a:pPr lvl="1">
              <a:lnSpc>
                <a:spcPct val="90000"/>
              </a:lnSpc>
              <a:buNone/>
            </a:pPr>
            <a:endParaRPr dirty="0"/>
          </a:p>
          <a:p>
            <a:pPr marL="1263650" lvl="3" indent="-349250">
              <a:lnSpc>
                <a:spcPts val="2400"/>
              </a:lnSpc>
              <a:spcBef>
                <a:spcPts val="0"/>
              </a:spcBef>
              <a:spcAft>
                <a:spcPts val="600"/>
              </a:spcAft>
              <a:buClr>
                <a:srgbClr val="618DC3"/>
              </a:buClr>
              <a:defRPr/>
            </a:pPr>
            <a:endParaRPr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p:txBody>
      </p:sp>
      <p:sp>
        <p:nvSpPr>
          <p:cNvPr id="6" name="Text Box 5"/>
          <p:cNvSpPr txBox="1">
            <a:spLocks noChangeArrowheads="1"/>
          </p:cNvSpPr>
          <p:nvPr/>
        </p:nvSpPr>
        <p:spPr bwMode="auto">
          <a:xfrm>
            <a:off x="3200400" y="4953000"/>
            <a:ext cx="3581400" cy="584776"/>
          </a:xfrm>
          <a:prstGeom prst="rect">
            <a:avLst/>
          </a:prstGeom>
          <a:noFill/>
          <a:ln w="9525">
            <a:noFill/>
            <a:miter lim="800000"/>
            <a:headEnd/>
            <a:tailEnd/>
          </a:ln>
        </p:spPr>
        <p:txBody>
          <a:bodyPr wrap="square">
            <a:spAutoFit/>
          </a:bodyPr>
          <a:lstStyle/>
          <a:p>
            <a:pPr marL="0" lvl="1"/>
            <a:r>
              <a:rPr lang="en-US" sz="1600" dirty="0" smtClean="0">
                <a:solidFill>
                  <a:schemeClr val="bg1">
                    <a:lumMod val="50000"/>
                  </a:schemeClr>
                </a:solidFill>
                <a:latin typeface="+mj-lt"/>
              </a:rPr>
              <a:t>(Campbell and Lewandowski, 1997;</a:t>
            </a:r>
          </a:p>
          <a:p>
            <a:pPr marL="0" lvl="1"/>
            <a:r>
              <a:rPr lang="en-US" sz="1600" dirty="0" smtClean="0">
                <a:solidFill>
                  <a:schemeClr val="bg1">
                    <a:lumMod val="50000"/>
                  </a:schemeClr>
                </a:solidFill>
                <a:latin typeface="+mj-lt"/>
              </a:rPr>
              <a:t>Graham-Bermann &amp; Seng, 2005)</a:t>
            </a:r>
          </a:p>
        </p:txBody>
      </p:sp>
      <p:pic>
        <p:nvPicPr>
          <p:cNvPr id="7" name="Picture 6" descr="kid1.png"/>
          <p:cNvPicPr>
            <a:picLocks noChangeAspect="1"/>
          </p:cNvPicPr>
          <p:nvPr/>
        </p:nvPicPr>
        <p:blipFill>
          <a:blip r:embed="rId3" cstate="print"/>
          <a:stretch>
            <a:fillRect/>
          </a:stretch>
        </p:blipFill>
        <p:spPr>
          <a:xfrm>
            <a:off x="-609600" y="4423908"/>
            <a:ext cx="3657600" cy="2434092"/>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par>
                          <p:cTn id="13" fill="hold">
                            <p:stCondLst>
                              <p:cond delay="2000"/>
                            </p:stCondLst>
                            <p:childTnLst>
                              <p:par>
                                <p:cTn id="14" presetID="53"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152400"/>
            <a:ext cx="2133600" cy="1143000"/>
          </a:xfrm>
        </p:spPr>
        <p:txBody>
          <a:bodyPr>
            <a:noAutofit/>
          </a:bodyPr>
          <a:lstStyle/>
          <a:p>
            <a:pPr algn="l">
              <a:lnSpc>
                <a:spcPts val="2600"/>
              </a:lnSpc>
            </a:pPr>
            <a:r>
              <a:rPr lang="en-US" sz="2800" dirty="0" smtClean="0">
                <a:solidFill>
                  <a:schemeClr val="bg1">
                    <a:lumMod val="95000"/>
                  </a:schemeClr>
                </a:solidFill>
              </a:rPr>
              <a:t>Children Exposed to Domestic Violence </a:t>
            </a:r>
            <a:br>
              <a:rPr lang="en-US" sz="2800" dirty="0" smtClean="0">
                <a:solidFill>
                  <a:schemeClr val="bg1">
                    <a:lumMod val="95000"/>
                  </a:schemeClr>
                </a:solidFill>
              </a:rPr>
            </a:br>
            <a:r>
              <a:rPr lang="en-US" sz="2800" dirty="0" smtClean="0">
                <a:solidFill>
                  <a:schemeClr val="bg1">
                    <a:lumMod val="95000"/>
                  </a:schemeClr>
                </a:solidFill>
              </a:rPr>
              <a:t>are at Significantly Higher Risk for</a:t>
            </a:r>
            <a:endParaRPr lang="en-US" sz="2600" dirty="0" smtClean="0">
              <a:solidFill>
                <a:schemeClr val="bg1">
                  <a:lumMod val="95000"/>
                </a:schemeClr>
              </a:solidFill>
            </a:endParaRPr>
          </a:p>
        </p:txBody>
      </p:sp>
      <p:sp>
        <p:nvSpPr>
          <p:cNvPr id="5" name="Content Placeholder 2"/>
          <p:cNvSpPr>
            <a:spLocks noGrp="1"/>
          </p:cNvSpPr>
          <p:nvPr>
            <p:ph idx="1"/>
          </p:nvPr>
        </p:nvSpPr>
        <p:spPr>
          <a:xfrm>
            <a:off x="2971800" y="655637"/>
            <a:ext cx="5715000" cy="4449763"/>
          </a:xfrm>
        </p:spPr>
        <p:txBody>
          <a:bodyPr>
            <a:noAutofit/>
          </a:bodyPr>
          <a:lstStyle/>
          <a:p>
            <a:pPr marL="342900" lvl="1" indent="-342900">
              <a:lnSpc>
                <a:spcPct val="80000"/>
              </a:lnSpc>
              <a:buClr>
                <a:schemeClr val="tx1">
                  <a:lumMod val="50000"/>
                  <a:lumOff val="50000"/>
                </a:schemeClr>
              </a:buClr>
              <a:buFont typeface="Arial"/>
              <a:buChar char="•"/>
            </a:pPr>
            <a:r>
              <a:rPr lang="en-US" sz="2400" dirty="0" smtClean="0">
                <a:solidFill>
                  <a:srgbClr val="254061"/>
                </a:solidFill>
              </a:rPr>
              <a:t>Posttraumatic Stress Disorder </a:t>
            </a:r>
          </a:p>
          <a:p>
            <a:pPr marL="342900" lvl="1" indent="-342900">
              <a:lnSpc>
                <a:spcPct val="90000"/>
              </a:lnSpc>
              <a:buClr>
                <a:schemeClr val="tx1">
                  <a:lumMod val="50000"/>
                  <a:lumOff val="50000"/>
                </a:schemeClr>
              </a:buClr>
              <a:buFont typeface="Arial"/>
              <a:buChar char="•"/>
            </a:pPr>
            <a:r>
              <a:rPr lang="en-US" sz="2400" dirty="0" smtClean="0">
                <a:solidFill>
                  <a:srgbClr val="254061"/>
                </a:solidFill>
              </a:rPr>
              <a:t>Depression </a:t>
            </a:r>
          </a:p>
          <a:p>
            <a:pPr marL="342900" lvl="1" indent="-342900">
              <a:lnSpc>
                <a:spcPct val="90000"/>
              </a:lnSpc>
              <a:buClr>
                <a:schemeClr val="tx1">
                  <a:lumMod val="50000"/>
                  <a:lumOff val="50000"/>
                </a:schemeClr>
              </a:buClr>
              <a:buFont typeface="Arial"/>
              <a:buChar char="•"/>
            </a:pPr>
            <a:r>
              <a:rPr lang="en-US" sz="2400" dirty="0" smtClean="0">
                <a:solidFill>
                  <a:srgbClr val="254061"/>
                </a:solidFill>
              </a:rPr>
              <a:t>Anxiety </a:t>
            </a:r>
          </a:p>
          <a:p>
            <a:pPr marL="342900" lvl="1" indent="-342900">
              <a:lnSpc>
                <a:spcPct val="90000"/>
              </a:lnSpc>
              <a:buClr>
                <a:schemeClr val="tx1">
                  <a:lumMod val="50000"/>
                  <a:lumOff val="50000"/>
                </a:schemeClr>
              </a:buClr>
              <a:buFont typeface="Arial"/>
              <a:buChar char="•"/>
            </a:pPr>
            <a:r>
              <a:rPr lang="en-US" sz="2400" dirty="0" smtClean="0">
                <a:solidFill>
                  <a:srgbClr val="254061"/>
                </a:solidFill>
              </a:rPr>
              <a:t>Developmental delays</a:t>
            </a:r>
          </a:p>
          <a:p>
            <a:pPr marL="342900" lvl="1" indent="-342900">
              <a:lnSpc>
                <a:spcPct val="90000"/>
              </a:lnSpc>
              <a:buClr>
                <a:schemeClr val="tx1">
                  <a:lumMod val="50000"/>
                  <a:lumOff val="50000"/>
                </a:schemeClr>
              </a:buClr>
              <a:buFont typeface="Arial"/>
              <a:buChar char="•"/>
            </a:pPr>
            <a:r>
              <a:rPr lang="en-US" sz="2400" dirty="0" smtClean="0">
                <a:solidFill>
                  <a:srgbClr val="254061"/>
                </a:solidFill>
              </a:rPr>
              <a:t>Aggressiveness</a:t>
            </a:r>
          </a:p>
          <a:p>
            <a:pPr lvl="1">
              <a:lnSpc>
                <a:spcPct val="90000"/>
              </a:lnSpc>
              <a:buNone/>
            </a:pPr>
            <a:endParaRPr dirty="0"/>
          </a:p>
          <a:p>
            <a:pPr lvl="1">
              <a:lnSpc>
                <a:spcPct val="90000"/>
              </a:lnSpc>
              <a:buNone/>
            </a:pPr>
            <a:endParaRPr dirty="0"/>
          </a:p>
          <a:p>
            <a:pPr marL="1263650" lvl="3" indent="-349250">
              <a:lnSpc>
                <a:spcPts val="2400"/>
              </a:lnSpc>
              <a:spcBef>
                <a:spcPts val="0"/>
              </a:spcBef>
              <a:spcAft>
                <a:spcPts val="600"/>
              </a:spcAft>
              <a:buClr>
                <a:srgbClr val="618DC3"/>
              </a:buClr>
              <a:defRPr/>
            </a:pPr>
            <a:endParaRPr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p:txBody>
      </p:sp>
      <p:sp>
        <p:nvSpPr>
          <p:cNvPr id="6" name="Rectangle 5"/>
          <p:cNvSpPr/>
          <p:nvPr/>
        </p:nvSpPr>
        <p:spPr>
          <a:xfrm>
            <a:off x="3448050" y="4648200"/>
            <a:ext cx="4857750" cy="760208"/>
          </a:xfrm>
          <a:prstGeom prst="rect">
            <a:avLst/>
          </a:prstGeom>
          <a:noFill/>
          <a:ln w="9525">
            <a:noFill/>
            <a:miter lim="800000"/>
            <a:headEnd/>
            <a:tailEnd/>
          </a:ln>
        </p:spPr>
        <p:txBody>
          <a:bodyPr wrap="square">
            <a:spAutoFit/>
          </a:bodyPr>
          <a:lstStyle/>
          <a:p>
            <a:pPr marL="0" lvl="1">
              <a:lnSpc>
                <a:spcPct val="90000"/>
              </a:lnSpc>
            </a:pPr>
            <a:r>
              <a:rPr lang="en-US" sz="1200" dirty="0" smtClean="0">
                <a:solidFill>
                  <a:schemeClr val="bg1">
                    <a:lumMod val="50000"/>
                  </a:schemeClr>
                </a:solidFill>
                <a:latin typeface="+mj-lt"/>
              </a:rPr>
              <a:t>(</a:t>
            </a:r>
            <a:r>
              <a:rPr lang="en-US" sz="1200" dirty="0" err="1" smtClean="0">
                <a:solidFill>
                  <a:schemeClr val="bg1">
                    <a:lumMod val="50000"/>
                  </a:schemeClr>
                </a:solidFill>
                <a:latin typeface="+mj-lt"/>
              </a:rPr>
              <a:t>Edleson</a:t>
            </a:r>
            <a:r>
              <a:rPr lang="en-US" sz="1200" dirty="0" smtClean="0">
                <a:solidFill>
                  <a:schemeClr val="bg1">
                    <a:lumMod val="50000"/>
                  </a:schemeClr>
                </a:solidFill>
                <a:latin typeface="+mj-lt"/>
              </a:rPr>
              <a:t> J, 1999; Graham-Bermann &amp; Levendosky, 1998; Hurt et al, 2001; Lehmann, 2000; McCloskey &amp; Walker; 2000; Pfouts et al, 1982; Spaccarelli et al, 1994; Wilden et al, 1991; Wolfe et al, 2003)</a:t>
            </a:r>
          </a:p>
          <a:p>
            <a:pPr marL="0" lvl="1">
              <a:lnSpc>
                <a:spcPct val="90000"/>
              </a:lnSpc>
            </a:pPr>
            <a:endParaRPr lang="en-US" sz="1200" dirty="0" smtClean="0">
              <a:solidFill>
                <a:schemeClr val="bg1">
                  <a:lumMod val="50000"/>
                </a:schemeClr>
              </a:solidFill>
              <a:latin typeface="+mj-lt"/>
            </a:endParaRPr>
          </a:p>
        </p:txBody>
      </p:sp>
      <p:pic>
        <p:nvPicPr>
          <p:cNvPr id="7" name="Picture 6" descr="dv344050a.jpg"/>
          <p:cNvPicPr>
            <a:picLocks noChangeAspect="1"/>
          </p:cNvPicPr>
          <p:nvPr/>
        </p:nvPicPr>
        <p:blipFill>
          <a:blip r:embed="rId3" cstate="screen"/>
          <a:srcRect/>
          <a:stretch>
            <a:fillRect/>
          </a:stretch>
        </p:blipFill>
        <p:spPr>
          <a:xfrm>
            <a:off x="413177" y="2788919"/>
            <a:ext cx="2711023" cy="384784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04800"/>
            <a:ext cx="2133600" cy="1143000"/>
          </a:xfrm>
        </p:spPr>
        <p:txBody>
          <a:bodyPr>
            <a:noAutofit/>
          </a:bodyPr>
          <a:lstStyle/>
          <a:p>
            <a:pPr algn="l">
              <a:lnSpc>
                <a:spcPts val="2600"/>
              </a:lnSpc>
            </a:pPr>
            <a:r>
              <a:rPr lang="en-US" sz="2800" dirty="0" smtClean="0">
                <a:solidFill>
                  <a:schemeClr val="bg1">
                    <a:lumMod val="95000"/>
                  </a:schemeClr>
                </a:solidFill>
              </a:rPr>
              <a:t>School Health &amp; Performance</a:t>
            </a:r>
            <a:endParaRPr lang="en-US" sz="2600" dirty="0" smtClean="0">
              <a:solidFill>
                <a:schemeClr val="bg1">
                  <a:lumMod val="95000"/>
                </a:schemeClr>
              </a:solidFill>
            </a:endParaRPr>
          </a:p>
        </p:txBody>
      </p:sp>
      <p:sp>
        <p:nvSpPr>
          <p:cNvPr id="5" name="Content Placeholder 2"/>
          <p:cNvSpPr>
            <a:spLocks noGrp="1"/>
          </p:cNvSpPr>
          <p:nvPr>
            <p:ph idx="1"/>
          </p:nvPr>
        </p:nvSpPr>
        <p:spPr>
          <a:xfrm>
            <a:off x="2971800" y="533400"/>
            <a:ext cx="5715000" cy="4449763"/>
          </a:xfrm>
        </p:spPr>
        <p:txBody>
          <a:bodyPr>
            <a:noAutofit/>
          </a:bodyPr>
          <a:lstStyle/>
          <a:p>
            <a:pPr marL="0" indent="0">
              <a:lnSpc>
                <a:spcPct val="90000"/>
              </a:lnSpc>
              <a:buNone/>
            </a:pPr>
            <a:r>
              <a:rPr lang="en-US" sz="2800" dirty="0" smtClean="0">
                <a:solidFill>
                  <a:schemeClr val="accent1">
                    <a:lumMod val="50000"/>
                  </a:schemeClr>
                </a:solidFill>
              </a:rPr>
              <a:t>Childhood exposure to DV increases the likelihood of:</a:t>
            </a:r>
          </a:p>
          <a:p>
            <a:pPr marL="0" indent="0">
              <a:lnSpc>
                <a:spcPct val="90000"/>
              </a:lnSpc>
            </a:pPr>
            <a:endParaRPr lang="en-US" sz="2800" dirty="0" smtClean="0">
              <a:solidFill>
                <a:schemeClr val="accent1">
                  <a:lumMod val="50000"/>
                </a:schemeClr>
              </a:solidFill>
            </a:endParaRPr>
          </a:p>
          <a:p>
            <a:pPr marL="800100" lvl="1" indent="-342900">
              <a:lnSpc>
                <a:spcPct val="90000"/>
              </a:lnSpc>
              <a:buClr>
                <a:schemeClr val="tx1">
                  <a:lumMod val="50000"/>
                  <a:lumOff val="50000"/>
                </a:schemeClr>
              </a:buClr>
              <a:buFont typeface="Arial"/>
              <a:buChar char="•"/>
            </a:pPr>
            <a:r>
              <a:rPr lang="en-US" sz="2400" dirty="0" smtClean="0">
                <a:solidFill>
                  <a:schemeClr val="accent1">
                    <a:lumMod val="50000"/>
                  </a:schemeClr>
                </a:solidFill>
              </a:rPr>
              <a:t>More school nurse visits </a:t>
            </a:r>
          </a:p>
          <a:p>
            <a:pPr marL="800100" lvl="1" indent="-342900">
              <a:lnSpc>
                <a:spcPct val="80000"/>
              </a:lnSpc>
              <a:buClr>
                <a:schemeClr val="tx1">
                  <a:lumMod val="50000"/>
                  <a:lumOff val="50000"/>
                </a:schemeClr>
              </a:buClr>
              <a:buFont typeface="Arial"/>
              <a:buChar char="•"/>
            </a:pPr>
            <a:r>
              <a:rPr lang="en-US" sz="2400" dirty="0" smtClean="0">
                <a:solidFill>
                  <a:schemeClr val="accent1">
                    <a:lumMod val="50000"/>
                  </a:schemeClr>
                </a:solidFill>
              </a:rPr>
              <a:t>Referral to a school speech pathologist</a:t>
            </a:r>
          </a:p>
          <a:p>
            <a:pPr marL="800100" lvl="1" indent="-342900">
              <a:lnSpc>
                <a:spcPct val="80000"/>
              </a:lnSpc>
              <a:buClr>
                <a:schemeClr val="tx1">
                  <a:lumMod val="50000"/>
                  <a:lumOff val="50000"/>
                </a:schemeClr>
              </a:buClr>
              <a:buFont typeface="Arial"/>
              <a:buChar char="•"/>
            </a:pPr>
            <a:r>
              <a:rPr lang="en-US" sz="2400" dirty="0" smtClean="0">
                <a:solidFill>
                  <a:schemeClr val="accent1">
                    <a:lumMod val="50000"/>
                  </a:schemeClr>
                </a:solidFill>
              </a:rPr>
              <a:t>Frequent school absences </a:t>
            </a:r>
          </a:p>
          <a:p>
            <a:pPr marL="800100" lvl="1" indent="-342900">
              <a:lnSpc>
                <a:spcPct val="90000"/>
              </a:lnSpc>
              <a:buClr>
                <a:schemeClr val="tx1">
                  <a:lumMod val="50000"/>
                  <a:lumOff val="50000"/>
                </a:schemeClr>
              </a:buClr>
              <a:buFont typeface="Arial"/>
              <a:buChar char="•"/>
            </a:pPr>
            <a:r>
              <a:rPr lang="en-US" sz="2400" dirty="0" smtClean="0">
                <a:solidFill>
                  <a:schemeClr val="accent1">
                    <a:lumMod val="50000"/>
                  </a:schemeClr>
                </a:solidFill>
              </a:rPr>
              <a:t>Lower grade point averages </a:t>
            </a:r>
          </a:p>
          <a:p>
            <a:pPr marL="800100" lvl="1" indent="-342900">
              <a:lnSpc>
                <a:spcPct val="90000"/>
              </a:lnSpc>
              <a:buClr>
                <a:schemeClr val="tx1">
                  <a:lumMod val="50000"/>
                  <a:lumOff val="50000"/>
                </a:schemeClr>
              </a:buClr>
              <a:buFont typeface="Arial"/>
              <a:buChar char="•"/>
            </a:pPr>
            <a:r>
              <a:rPr lang="en-US" sz="2400" dirty="0" smtClean="0">
                <a:solidFill>
                  <a:schemeClr val="accent1">
                    <a:lumMod val="50000"/>
                  </a:schemeClr>
                </a:solidFill>
              </a:rPr>
              <a:t>School suspension</a:t>
            </a:r>
          </a:p>
          <a:p>
            <a:pPr lvl="1">
              <a:lnSpc>
                <a:spcPct val="90000"/>
              </a:lnSpc>
              <a:buNone/>
            </a:pPr>
            <a:endParaRPr dirty="0"/>
          </a:p>
          <a:p>
            <a:pPr lvl="1">
              <a:lnSpc>
                <a:spcPct val="90000"/>
              </a:lnSpc>
              <a:buNone/>
            </a:pPr>
            <a:endParaRPr dirty="0"/>
          </a:p>
          <a:p>
            <a:pPr marL="1263650" lvl="3" indent="-349250">
              <a:lnSpc>
                <a:spcPts val="2400"/>
              </a:lnSpc>
              <a:spcBef>
                <a:spcPts val="0"/>
              </a:spcBef>
              <a:spcAft>
                <a:spcPts val="600"/>
              </a:spcAft>
              <a:buClr>
                <a:srgbClr val="618DC3"/>
              </a:buClr>
              <a:defRPr/>
            </a:pPr>
            <a:endParaRPr sz="2800" dirty="0" smtClean="0">
              <a:solidFill>
                <a:schemeClr val="accent1">
                  <a:lumMod val="50000"/>
                </a:schemeClr>
              </a:solidFill>
            </a:endParaRPr>
          </a:p>
          <a:p>
            <a:pPr lvl="3">
              <a:lnSpc>
                <a:spcPts val="2400"/>
              </a:lnSpc>
              <a:spcBef>
                <a:spcPts val="0"/>
              </a:spcBef>
              <a:spcAft>
                <a:spcPts val="600"/>
              </a:spcAft>
              <a:defRPr/>
            </a:pPr>
            <a:endParaRPr sz="2800" dirty="0" smtClean="0">
              <a:solidFill>
                <a:schemeClr val="accent1">
                  <a:lumMod val="50000"/>
                </a:schemeClr>
              </a:solidFill>
            </a:endParaRPr>
          </a:p>
        </p:txBody>
      </p:sp>
      <p:sp>
        <p:nvSpPr>
          <p:cNvPr id="6" name="Text Box 4"/>
          <p:cNvSpPr txBox="1">
            <a:spLocks noChangeArrowheads="1"/>
          </p:cNvSpPr>
          <p:nvPr/>
        </p:nvSpPr>
        <p:spPr bwMode="auto">
          <a:xfrm>
            <a:off x="3352800" y="5234666"/>
            <a:ext cx="3143609" cy="318036"/>
          </a:xfrm>
          <a:prstGeom prst="rect">
            <a:avLst/>
          </a:prstGeom>
          <a:noFill/>
          <a:ln w="9525">
            <a:noFill/>
            <a:miter lim="800000"/>
            <a:headEnd/>
            <a:tailEnd/>
          </a:ln>
        </p:spPr>
        <p:txBody>
          <a:bodyPr wrap="none">
            <a:spAutoFit/>
          </a:bodyPr>
          <a:lstStyle/>
          <a:p>
            <a:pPr marL="0" lvl="1">
              <a:lnSpc>
                <a:spcPct val="90000"/>
              </a:lnSpc>
              <a:spcBef>
                <a:spcPct val="20000"/>
              </a:spcBef>
            </a:pPr>
            <a:r>
              <a:rPr lang="en-US" sz="1600" dirty="0" smtClean="0">
                <a:solidFill>
                  <a:schemeClr val="bg1">
                    <a:lumMod val="50000"/>
                  </a:schemeClr>
                </a:solidFill>
                <a:latin typeface="+mj-lt"/>
              </a:rPr>
              <a:t>(Hurt </a:t>
            </a:r>
            <a:r>
              <a:rPr lang="en-US" sz="1600" dirty="0">
                <a:solidFill>
                  <a:schemeClr val="bg1">
                    <a:lumMod val="50000"/>
                  </a:schemeClr>
                </a:solidFill>
                <a:latin typeface="+mj-lt"/>
              </a:rPr>
              <a:t>et al</a:t>
            </a:r>
            <a:r>
              <a:rPr lang="en-US" sz="1600" dirty="0" smtClean="0">
                <a:solidFill>
                  <a:schemeClr val="bg1">
                    <a:lumMod val="50000"/>
                  </a:schemeClr>
                </a:solidFill>
                <a:latin typeface="+mj-lt"/>
              </a:rPr>
              <a:t>, 2001</a:t>
            </a:r>
            <a:r>
              <a:rPr lang="en-US" sz="1600" dirty="0">
                <a:solidFill>
                  <a:schemeClr val="bg1">
                    <a:lumMod val="50000"/>
                  </a:schemeClr>
                </a:solidFill>
                <a:latin typeface="+mj-lt"/>
              </a:rPr>
              <a:t>, Kernic et al, </a:t>
            </a:r>
            <a:r>
              <a:rPr lang="en-US" sz="1600" dirty="0" smtClean="0">
                <a:solidFill>
                  <a:schemeClr val="bg1">
                    <a:lumMod val="50000"/>
                  </a:schemeClr>
                </a:solidFill>
                <a:latin typeface="+mj-lt"/>
              </a:rPr>
              <a:t>2002)</a:t>
            </a:r>
            <a:endParaRPr lang="en-US" sz="1600" dirty="0">
              <a:solidFill>
                <a:schemeClr val="bg1">
                  <a:lumMod val="50000"/>
                </a:schemeClr>
              </a:solidFill>
              <a:latin typeface="+mj-lt"/>
            </a:endParaRPr>
          </a:p>
        </p:txBody>
      </p:sp>
      <p:pic>
        <p:nvPicPr>
          <p:cNvPr id="7" name="Picture 6" descr="school-supplies.png"/>
          <p:cNvPicPr>
            <a:picLocks noChangeAspect="1"/>
          </p:cNvPicPr>
          <p:nvPr/>
        </p:nvPicPr>
        <p:blipFill>
          <a:blip r:embed="rId3" cstate="print"/>
          <a:stretch>
            <a:fillRect/>
          </a:stretch>
        </p:blipFill>
        <p:spPr>
          <a:xfrm>
            <a:off x="-228600" y="2559706"/>
            <a:ext cx="4191000" cy="3193394"/>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par>
                          <p:cTn id="13" fill="hold">
                            <p:stCondLst>
                              <p:cond delay="2000"/>
                            </p:stCondLst>
                            <p:childTnLst>
                              <p:par>
                                <p:cTn id="14" presetID="53"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04800"/>
            <a:ext cx="2133600" cy="1676400"/>
          </a:xfrm>
        </p:spPr>
        <p:txBody>
          <a:bodyPr>
            <a:noAutofit/>
          </a:bodyPr>
          <a:lstStyle/>
          <a:p>
            <a:pPr algn="l">
              <a:lnSpc>
                <a:spcPts val="2800"/>
              </a:lnSpc>
            </a:pPr>
            <a:r>
              <a:rPr sz="2800" dirty="0" smtClean="0">
                <a:solidFill>
                  <a:schemeClr val="bg1">
                    <a:lumMod val="95000"/>
                  </a:schemeClr>
                </a:solidFill>
              </a:rPr>
              <a:t>Lessons</a:t>
            </a:r>
            <a:r>
              <a:rPr lang="en-US" sz="2800" dirty="0" smtClean="0">
                <a:solidFill>
                  <a:schemeClr val="bg1">
                    <a:lumMod val="95000"/>
                  </a:schemeClr>
                </a:solidFill>
              </a:rPr>
              <a:t/>
            </a:r>
            <a:br>
              <a:rPr lang="en-US" sz="2800" dirty="0" smtClean="0">
                <a:solidFill>
                  <a:schemeClr val="bg1">
                    <a:lumMod val="95000"/>
                  </a:schemeClr>
                </a:solidFill>
              </a:rPr>
            </a:br>
            <a:r>
              <a:rPr lang="en-US" sz="2800" dirty="0" smtClean="0">
                <a:solidFill>
                  <a:schemeClr val="bg1">
                    <a:lumMod val="95000"/>
                  </a:schemeClr>
                </a:solidFill>
              </a:rPr>
              <a:t>L</a:t>
            </a:r>
            <a:r>
              <a:rPr sz="2800" dirty="0" smtClean="0">
                <a:solidFill>
                  <a:schemeClr val="bg1">
                    <a:lumMod val="95000"/>
                  </a:schemeClr>
                </a:solidFill>
              </a:rPr>
              <a:t>earned from Nurse Family Partnership</a:t>
            </a:r>
            <a:endParaRPr lang="en-US" sz="2800" dirty="0">
              <a:solidFill>
                <a:schemeClr val="bg1">
                  <a:lumMod val="95000"/>
                </a:schemeClr>
              </a:solidFill>
            </a:endParaRPr>
          </a:p>
        </p:txBody>
      </p:sp>
      <p:sp>
        <p:nvSpPr>
          <p:cNvPr id="5" name="Content Placeholder 2"/>
          <p:cNvSpPr>
            <a:spLocks noGrp="1"/>
          </p:cNvSpPr>
          <p:nvPr>
            <p:ph idx="1"/>
          </p:nvPr>
        </p:nvSpPr>
        <p:spPr>
          <a:xfrm>
            <a:off x="3048000" y="884237"/>
            <a:ext cx="5257800" cy="4449763"/>
          </a:xfrm>
        </p:spPr>
        <p:txBody>
          <a:bodyPr>
            <a:normAutofit/>
          </a:bodyPr>
          <a:lstStyle/>
          <a:p>
            <a:pPr>
              <a:buNone/>
            </a:pPr>
            <a:endParaRPr lang="en-US" sz="2800" dirty="0" smtClean="0">
              <a:solidFill>
                <a:schemeClr val="accent1">
                  <a:lumMod val="50000"/>
                </a:schemeClr>
              </a:solidFill>
            </a:endParaRPr>
          </a:p>
          <a:p>
            <a:pPr indent="0">
              <a:lnSpc>
                <a:spcPts val="3200"/>
              </a:lnSpc>
              <a:buNone/>
            </a:pPr>
            <a:r>
              <a:rPr dirty="0" smtClean="0">
                <a:solidFill>
                  <a:schemeClr val="accent1">
                    <a:lumMod val="50000"/>
                  </a:schemeClr>
                </a:solidFill>
              </a:rPr>
              <a:t>The effectiveness of home visitation services in preventing child abuse is diminished and may even disappear when mothers are being victimized by an intimate partner. </a:t>
            </a:r>
          </a:p>
          <a:p>
            <a:pPr marL="0" indent="0">
              <a:buNone/>
            </a:pPr>
            <a:endParaRPr lang="en-US" sz="2400" dirty="0" smtClean="0">
              <a:solidFill>
                <a:schemeClr val="accent1">
                  <a:lumMod val="50000"/>
                </a:schemeClr>
              </a:solidFill>
            </a:endParaRPr>
          </a:p>
        </p:txBody>
      </p:sp>
      <p:sp>
        <p:nvSpPr>
          <p:cNvPr id="6" name="Rectangle 5"/>
          <p:cNvSpPr/>
          <p:nvPr/>
        </p:nvSpPr>
        <p:spPr>
          <a:xfrm>
            <a:off x="1143000" y="5808077"/>
            <a:ext cx="2149346" cy="338554"/>
          </a:xfrm>
          <a:prstGeom prst="rect">
            <a:avLst/>
          </a:prstGeom>
        </p:spPr>
        <p:txBody>
          <a:bodyPr wrap="none">
            <a:spAutoFit/>
          </a:bodyPr>
          <a:lstStyle/>
          <a:p>
            <a:r>
              <a:rPr sz="1600" dirty="0" smtClean="0">
                <a:solidFill>
                  <a:schemeClr val="tx1">
                    <a:lumMod val="50000"/>
                    <a:lumOff val="50000"/>
                  </a:schemeClr>
                </a:solidFill>
              </a:rPr>
              <a:t>(Eckenrode, et al</a:t>
            </a:r>
            <a:r>
              <a:rPr lang="en-US" sz="1600" dirty="0" smtClean="0">
                <a:solidFill>
                  <a:schemeClr val="tx1">
                    <a:lumMod val="50000"/>
                    <a:lumOff val="50000"/>
                  </a:schemeClr>
                </a:solidFill>
              </a:rPr>
              <a:t>.</a:t>
            </a:r>
            <a:r>
              <a:rPr sz="1600" dirty="0" smtClean="0">
                <a:solidFill>
                  <a:schemeClr val="tx1">
                    <a:lumMod val="50000"/>
                    <a:lumOff val="50000"/>
                  </a:schemeClr>
                </a:solidFill>
              </a:rPr>
              <a:t> 2000) </a:t>
            </a:r>
            <a:endParaRPr lang="en-US" sz="1600" dirty="0">
              <a:solidFill>
                <a:schemeClr val="tx1">
                  <a:lumMod val="50000"/>
                  <a:lumOff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vd.png"/>
          <p:cNvPicPr>
            <a:picLocks noChangeAspect="1"/>
          </p:cNvPicPr>
          <p:nvPr/>
        </p:nvPicPr>
        <p:blipFill>
          <a:blip r:embed="rId3" cstate="print"/>
          <a:stretch>
            <a:fillRect/>
          </a:stretch>
        </p:blipFill>
        <p:spPr>
          <a:xfrm>
            <a:off x="-381000" y="2057400"/>
            <a:ext cx="4529015" cy="4648200"/>
          </a:xfrm>
          <a:prstGeom prst="rect">
            <a:avLst/>
          </a:prstGeom>
        </p:spPr>
      </p:pic>
      <p:sp>
        <p:nvSpPr>
          <p:cNvPr id="4" name="Title 1"/>
          <p:cNvSpPr>
            <a:spLocks noGrp="1"/>
          </p:cNvSpPr>
          <p:nvPr>
            <p:ph type="title"/>
          </p:nvPr>
        </p:nvSpPr>
        <p:spPr>
          <a:xfrm>
            <a:off x="228600" y="533400"/>
            <a:ext cx="2133600" cy="1143000"/>
          </a:xfrm>
        </p:spPr>
        <p:txBody>
          <a:bodyPr>
            <a:noAutofit/>
          </a:bodyPr>
          <a:lstStyle/>
          <a:p>
            <a:pPr algn="l">
              <a:lnSpc>
                <a:spcPts val="2600"/>
              </a:lnSpc>
            </a:pPr>
            <a:r>
              <a:rPr lang="en-US" sz="2800" dirty="0" smtClean="0">
                <a:solidFill>
                  <a:schemeClr val="bg1">
                    <a:lumMod val="95000"/>
                  </a:schemeClr>
                </a:solidFill>
              </a:rPr>
              <a:t>DVD and</a:t>
            </a:r>
            <a:br>
              <a:rPr lang="en-US" sz="2800" dirty="0" smtClean="0">
                <a:solidFill>
                  <a:schemeClr val="bg1">
                    <a:lumMod val="95000"/>
                  </a:schemeClr>
                </a:solidFill>
              </a:rPr>
            </a:br>
            <a:r>
              <a:rPr lang="en-US" sz="2800" dirty="0" smtClean="0">
                <a:solidFill>
                  <a:schemeClr val="bg1">
                    <a:lumMod val="95000"/>
                  </a:schemeClr>
                </a:solidFill>
              </a:rPr>
              <a:t>Discussion</a:t>
            </a:r>
            <a:endParaRPr lang="en-US" sz="2600" dirty="0" smtClean="0">
              <a:solidFill>
                <a:schemeClr val="bg1">
                  <a:lumMod val="95000"/>
                </a:schemeClr>
              </a:solidFill>
            </a:endParaRPr>
          </a:p>
        </p:txBody>
      </p:sp>
      <p:sp>
        <p:nvSpPr>
          <p:cNvPr id="5" name="Content Placeholder 2"/>
          <p:cNvSpPr>
            <a:spLocks noGrp="1"/>
          </p:cNvSpPr>
          <p:nvPr>
            <p:ph idx="1"/>
          </p:nvPr>
        </p:nvSpPr>
        <p:spPr>
          <a:xfrm>
            <a:off x="2971800" y="533400"/>
            <a:ext cx="5486400" cy="4449763"/>
          </a:xfrm>
        </p:spPr>
        <p:txBody>
          <a:bodyPr>
            <a:noAutofit/>
          </a:bodyPr>
          <a:lstStyle/>
          <a:p>
            <a:pPr marL="0" indent="0">
              <a:lnSpc>
                <a:spcPct val="90000"/>
              </a:lnSpc>
              <a:buClr>
                <a:schemeClr val="tx1">
                  <a:lumMod val="50000"/>
                  <a:lumOff val="50000"/>
                </a:schemeClr>
              </a:buClr>
              <a:buFont typeface="Lucida Grande"/>
              <a:buChar char="&gt;"/>
            </a:pPr>
            <a:endParaRPr lang="en-US" sz="2400" dirty="0" smtClean="0">
              <a:solidFill>
                <a:schemeClr val="accent1">
                  <a:lumMod val="50000"/>
                </a:schemeClr>
              </a:solidFill>
            </a:endParaRPr>
          </a:p>
          <a:p>
            <a:pPr marL="0">
              <a:spcAft>
                <a:spcPts val="0"/>
              </a:spcAft>
              <a:buClr>
                <a:schemeClr val="tx1">
                  <a:lumMod val="50000"/>
                  <a:lumOff val="50000"/>
                </a:schemeClr>
              </a:buClr>
            </a:pPr>
            <a:r>
              <a:rPr lang="en-US" sz="2400" dirty="0" smtClean="0">
                <a:solidFill>
                  <a:schemeClr val="accent1">
                    <a:lumMod val="50000"/>
                  </a:schemeClr>
                </a:solidFill>
              </a:rPr>
              <a:t>15-minute DVD </a:t>
            </a:r>
          </a:p>
          <a:p>
            <a:pPr marL="0">
              <a:spcAft>
                <a:spcPts val="0"/>
              </a:spcAft>
              <a:buClr>
                <a:schemeClr val="tx1">
                  <a:lumMod val="50000"/>
                  <a:lumOff val="50000"/>
                </a:schemeClr>
              </a:buClr>
            </a:pPr>
            <a:r>
              <a:rPr lang="en-US" sz="2400" dirty="0" smtClean="0">
                <a:solidFill>
                  <a:schemeClr val="accent1">
                    <a:lumMod val="50000"/>
                  </a:schemeClr>
                </a:solidFill>
              </a:rPr>
              <a:t>For parents and caregivers</a:t>
            </a:r>
          </a:p>
          <a:p>
            <a:pPr marL="0">
              <a:spcAft>
                <a:spcPts val="0"/>
              </a:spcAft>
              <a:buClr>
                <a:schemeClr val="tx1">
                  <a:lumMod val="50000"/>
                  <a:lumOff val="50000"/>
                </a:schemeClr>
              </a:buClr>
            </a:pPr>
            <a:r>
              <a:rPr lang="en-US" sz="2400" dirty="0" smtClean="0">
                <a:solidFill>
                  <a:schemeClr val="accent1">
                    <a:lumMod val="50000"/>
                  </a:schemeClr>
                </a:solidFill>
              </a:rPr>
              <a:t>Describes impact of DV on children</a:t>
            </a:r>
          </a:p>
          <a:p>
            <a:pPr marL="338138" indent="-338138">
              <a:spcAft>
                <a:spcPts val="0"/>
              </a:spcAft>
              <a:buClr>
                <a:schemeClr val="tx1">
                  <a:lumMod val="50000"/>
                  <a:lumOff val="50000"/>
                </a:schemeClr>
              </a:buClr>
            </a:pPr>
            <a:r>
              <a:rPr lang="en-US" sz="2400" dirty="0" smtClean="0">
                <a:solidFill>
                  <a:schemeClr val="accent1">
                    <a:lumMod val="50000"/>
                  </a:schemeClr>
                </a:solidFill>
              </a:rPr>
              <a:t>Available at no cost from </a:t>
            </a:r>
            <a:r>
              <a:rPr sz="2400" dirty="0" smtClean="0">
                <a:solidFill>
                  <a:schemeClr val="accent1">
                    <a:lumMod val="50000"/>
                  </a:schemeClr>
                </a:solidFill>
              </a:rPr>
              <a:t>Futures</a:t>
            </a:r>
            <a:r>
              <a:rPr lang="en-US" sz="2400" dirty="0" smtClean="0">
                <a:solidFill>
                  <a:schemeClr val="accent1">
                    <a:lumMod val="50000"/>
                  </a:schemeClr>
                </a:solidFill>
              </a:rPr>
              <a:t> </a:t>
            </a:r>
            <a:r>
              <a:rPr sz="2400" dirty="0" smtClean="0">
                <a:solidFill>
                  <a:schemeClr val="accent1">
                    <a:lumMod val="50000"/>
                  </a:schemeClr>
                </a:solidFill>
              </a:rPr>
              <a:t>Without</a:t>
            </a:r>
            <a:r>
              <a:rPr lang="en-US" sz="2400" dirty="0" smtClean="0">
                <a:solidFill>
                  <a:schemeClr val="accent1">
                    <a:lumMod val="50000"/>
                  </a:schemeClr>
                </a:solidFill>
              </a:rPr>
              <a:t> </a:t>
            </a:r>
            <a:r>
              <a:rPr sz="2400" dirty="0" smtClean="0">
                <a:solidFill>
                  <a:schemeClr val="accent1">
                    <a:lumMod val="50000"/>
                  </a:schemeClr>
                </a:solidFill>
              </a:rPr>
              <a:t>Violence</a:t>
            </a:r>
            <a:endParaRPr lang="en-US" sz="2400" dirty="0" smtClean="0">
              <a:solidFill>
                <a:schemeClr val="accent1">
                  <a:lumMod val="50000"/>
                </a:schemeClr>
              </a:solidFill>
            </a:endParaRPr>
          </a:p>
          <a:p>
            <a:pPr marL="338138" lvl="2" indent="-338138" algn="ctr">
              <a:buClr>
                <a:schemeClr val="tx1">
                  <a:lumMod val="50000"/>
                  <a:lumOff val="50000"/>
                </a:schemeClr>
              </a:buClr>
              <a:buNone/>
            </a:pPr>
            <a:r>
              <a:rPr lang="en-US" dirty="0" smtClean="0">
                <a:solidFill>
                  <a:schemeClr val="accent1">
                    <a:lumMod val="50000"/>
                  </a:schemeClr>
                </a:solidFill>
              </a:rPr>
              <a:t>(In English and Spanish)</a:t>
            </a:r>
            <a:endParaRPr sz="2400" dirty="0" smtClean="0">
              <a:solidFill>
                <a:schemeClr val="accent1">
                  <a:lumMod val="50000"/>
                </a:schemeClr>
              </a:solidFill>
            </a:endParaRPr>
          </a:p>
          <a:p>
            <a:pPr marL="0">
              <a:spcBef>
                <a:spcPts val="1680"/>
              </a:spcBef>
              <a:spcAft>
                <a:spcPts val="0"/>
              </a:spcAft>
              <a:buClr>
                <a:schemeClr val="tx1">
                  <a:lumMod val="50000"/>
                  <a:lumOff val="50000"/>
                </a:schemeClr>
              </a:buClr>
              <a:buNone/>
            </a:pPr>
            <a:r>
              <a:rPr lang="en-US" sz="2000" dirty="0" smtClean="0">
                <a:solidFill>
                  <a:srgbClr val="FF842B"/>
                </a:solidFill>
                <a:latin typeface="Arial Black"/>
                <a:cs typeface="Arial Black"/>
              </a:rPr>
              <a:t>         </a:t>
            </a:r>
            <a:r>
              <a:rPr lang="en-US" sz="2000" dirty="0" err="1" smtClean="0">
                <a:solidFill>
                  <a:srgbClr val="FF842B"/>
                </a:solidFill>
                <a:latin typeface="Arial Black"/>
                <a:cs typeface="Arial Black"/>
              </a:rPr>
              <a:t>www.futureswithoutviolence.org</a:t>
            </a:r>
            <a:endParaRPr lang="en-US" sz="2000" dirty="0" smtClean="0">
              <a:solidFill>
                <a:srgbClr val="FF842B"/>
              </a:solidFill>
              <a:latin typeface="Arial Black"/>
              <a:cs typeface="Arial Black"/>
            </a:endParaRPr>
          </a:p>
          <a:p>
            <a:pPr>
              <a:buNone/>
            </a:pPr>
            <a:endParaRPr lang="en-US" sz="2800" dirty="0" smtClean="0"/>
          </a:p>
          <a:p>
            <a:pPr lvl="1">
              <a:lnSpc>
                <a:spcPct val="90000"/>
              </a:lnSpc>
              <a:buNone/>
            </a:pPr>
            <a:endParaRPr dirty="0"/>
          </a:p>
          <a:p>
            <a:pPr lvl="1">
              <a:lnSpc>
                <a:spcPct val="90000"/>
              </a:lnSpc>
              <a:buNone/>
            </a:pPr>
            <a:endParaRPr dirty="0"/>
          </a:p>
          <a:p>
            <a:pPr marL="1263650" lvl="3" indent="-349250">
              <a:lnSpc>
                <a:spcPts val="2400"/>
              </a:lnSpc>
              <a:spcBef>
                <a:spcPts val="0"/>
              </a:spcBef>
              <a:spcAft>
                <a:spcPts val="600"/>
              </a:spcAft>
              <a:buClr>
                <a:srgbClr val="618DC3"/>
              </a:buClr>
              <a:defRPr/>
            </a:pPr>
            <a:endParaRPr sz="2800" dirty="0" smtClean="0">
              <a:solidFill>
                <a:schemeClr val="accent1">
                  <a:lumMod val="50000"/>
                </a:schemeClr>
              </a:solidFill>
            </a:endParaRPr>
          </a:p>
          <a:p>
            <a:pPr lvl="3">
              <a:lnSpc>
                <a:spcPts val="2400"/>
              </a:lnSpc>
              <a:spcBef>
                <a:spcPts val="0"/>
              </a:spcBef>
              <a:spcAft>
                <a:spcPts val="600"/>
              </a:spcAft>
              <a:defRPr/>
            </a:pPr>
            <a:endParaRPr sz="2800" dirty="0" smtClean="0">
              <a:solidFill>
                <a:schemeClr val="accent1">
                  <a:lumMod val="50000"/>
                </a:schemeClr>
              </a:solidFill>
            </a:endParaRPr>
          </a:p>
        </p:txBody>
      </p:sp>
      <p:pic>
        <p:nvPicPr>
          <p:cNvPr id="7" name="Picture 5" descr="FIV2"/>
          <p:cNvPicPr>
            <a:picLocks noChangeAspect="1" noChangeArrowheads="1"/>
          </p:cNvPicPr>
          <p:nvPr/>
        </p:nvPicPr>
        <p:blipFill>
          <a:blip r:embed="rId4" cstate="screen"/>
          <a:srcRect/>
          <a:stretch>
            <a:fillRect/>
          </a:stretch>
        </p:blipFill>
        <p:spPr bwMode="auto">
          <a:xfrm>
            <a:off x="1600200" y="3810000"/>
            <a:ext cx="2971801" cy="312230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609600"/>
            <a:ext cx="2133600" cy="1143000"/>
          </a:xfrm>
        </p:spPr>
        <p:txBody>
          <a:bodyPr>
            <a:noAutofit/>
          </a:bodyPr>
          <a:lstStyle/>
          <a:p>
            <a:pPr algn="l">
              <a:lnSpc>
                <a:spcPts val="2600"/>
              </a:lnSpc>
            </a:pPr>
            <a:r>
              <a:rPr lang="en-US" sz="2800" dirty="0" smtClean="0">
                <a:solidFill>
                  <a:schemeClr val="bg1"/>
                </a:solidFill>
              </a:rPr>
              <a:t>Large Group Discussion</a:t>
            </a:r>
            <a:endParaRPr lang="en-US" sz="2600" dirty="0" smtClean="0">
              <a:solidFill>
                <a:schemeClr val="bg1"/>
              </a:solidFill>
            </a:endParaRPr>
          </a:p>
        </p:txBody>
      </p:sp>
      <p:sp>
        <p:nvSpPr>
          <p:cNvPr id="5" name="Content Placeholder 2"/>
          <p:cNvSpPr>
            <a:spLocks noGrp="1"/>
          </p:cNvSpPr>
          <p:nvPr>
            <p:ph idx="1"/>
          </p:nvPr>
        </p:nvSpPr>
        <p:spPr>
          <a:xfrm>
            <a:off x="3200400" y="1189037"/>
            <a:ext cx="5715000" cy="4449763"/>
          </a:xfrm>
        </p:spPr>
        <p:txBody>
          <a:bodyPr>
            <a:noAutofit/>
          </a:bodyPr>
          <a:lstStyle/>
          <a:p>
            <a:pPr marL="0" indent="0">
              <a:lnSpc>
                <a:spcPts val="3200"/>
              </a:lnSpc>
              <a:buNone/>
            </a:pPr>
            <a:r>
              <a:rPr dirty="0" smtClean="0">
                <a:solidFill>
                  <a:srgbClr val="FF842B"/>
                </a:solidFill>
                <a:latin typeface="Arial Black"/>
                <a:cs typeface="Arial Black"/>
              </a:rPr>
              <a:t>W</a:t>
            </a:r>
            <a:r>
              <a:rPr lang="en-US" dirty="0" smtClean="0">
                <a:solidFill>
                  <a:srgbClr val="FF842B"/>
                </a:solidFill>
                <a:latin typeface="Arial Black"/>
                <a:cs typeface="Arial Black"/>
              </a:rPr>
              <a:t>hat are some strategies you can offer to a mother to help her children when they have been exposed to domestic violence? </a:t>
            </a:r>
          </a:p>
          <a:p>
            <a:pPr>
              <a:lnSpc>
                <a:spcPts val="3200"/>
              </a:lnSpc>
              <a:buNone/>
            </a:pPr>
            <a:endParaRPr lang="en-US" dirty="0" smtClean="0">
              <a:solidFill>
                <a:srgbClr val="FF842B"/>
              </a:solidFill>
              <a:latin typeface="Arial Black"/>
              <a:cs typeface="Arial Black"/>
            </a:endParaRPr>
          </a:p>
          <a:p>
            <a:pPr marL="1263650" lvl="3" indent="-349250">
              <a:lnSpc>
                <a:spcPts val="2400"/>
              </a:lnSpc>
              <a:spcBef>
                <a:spcPts val="0"/>
              </a:spcBef>
              <a:spcAft>
                <a:spcPts val="600"/>
              </a:spcAft>
              <a:buClr>
                <a:srgbClr val="618DC3"/>
              </a:buClr>
              <a:defRPr/>
            </a:pPr>
            <a:endParaRPr sz="2400" dirty="0" smtClean="0">
              <a:solidFill>
                <a:schemeClr val="accent1">
                  <a:lumMod val="50000"/>
                </a:schemeClr>
              </a:solidFill>
            </a:endParaRPr>
          </a:p>
          <a:p>
            <a:pPr lvl="3">
              <a:lnSpc>
                <a:spcPts val="2400"/>
              </a:lnSpc>
              <a:spcBef>
                <a:spcPts val="0"/>
              </a:spcBef>
              <a:spcAft>
                <a:spcPts val="600"/>
              </a:spcAft>
              <a:defRPr/>
            </a:pPr>
            <a:endParaRPr sz="2400" dirty="0" smtClean="0">
              <a:solidFill>
                <a:schemeClr val="accent1">
                  <a:lumMod val="50000"/>
                </a:schemeClr>
              </a:solidFill>
            </a:endParaRPr>
          </a:p>
        </p:txBody>
      </p:sp>
      <p:sp>
        <p:nvSpPr>
          <p:cNvPr id="8" name="Slide Number Placeholder 5"/>
          <p:cNvSpPr>
            <a:spLocks noGrp="1"/>
          </p:cNvSpPr>
          <p:nvPr>
            <p:ph type="sldNum" sz="quarter" idx="12"/>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91</a:t>
            </a:fld>
            <a:endParaRPr lang="en-US" sz="1400" dirty="0"/>
          </a:p>
        </p:txBody>
      </p:sp>
      <p:pic>
        <p:nvPicPr>
          <p:cNvPr id="6" name="Picture 5" descr="group-discussion.jpg"/>
          <p:cNvPicPr>
            <a:picLocks noChangeAspect="1"/>
          </p:cNvPicPr>
          <p:nvPr/>
        </p:nvPicPr>
        <p:blipFill>
          <a:blip r:embed="rId3" cstate="print"/>
          <a:stretch>
            <a:fillRect/>
          </a:stretch>
        </p:blipFill>
        <p:spPr>
          <a:xfrm>
            <a:off x="304800" y="1828800"/>
            <a:ext cx="2743200" cy="410995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T-92background.jpg"/>
          <p:cNvPicPr>
            <a:picLocks noChangeAspect="1"/>
          </p:cNvPicPr>
          <p:nvPr/>
        </p:nvPicPr>
        <p:blipFill>
          <a:blip r:embed="rId3" cstate="print"/>
          <a:stretch>
            <a:fillRect/>
          </a:stretch>
        </p:blipFill>
        <p:spPr>
          <a:xfrm>
            <a:off x="-50150" y="0"/>
            <a:ext cx="9194150" cy="6858000"/>
          </a:xfrm>
          <a:prstGeom prst="rect">
            <a:avLst/>
          </a:prstGeom>
        </p:spPr>
      </p:pic>
      <p:sp>
        <p:nvSpPr>
          <p:cNvPr id="6" name="Rectangle 5"/>
          <p:cNvSpPr/>
          <p:nvPr/>
        </p:nvSpPr>
        <p:spPr>
          <a:xfrm>
            <a:off x="5562600" y="228600"/>
            <a:ext cx="3124200" cy="5078314"/>
          </a:xfrm>
          <a:prstGeom prst="rect">
            <a:avLst/>
          </a:prstGeom>
        </p:spPr>
        <p:txBody>
          <a:bodyPr wrap="square">
            <a:spAutoFit/>
          </a:bodyPr>
          <a:lstStyle/>
          <a:p>
            <a:r>
              <a:rPr lang="en-US" sz="3600" dirty="0" smtClean="0">
                <a:solidFill>
                  <a:schemeClr val="bg1"/>
                </a:solidFill>
                <a:effectLst>
                  <a:outerShdw blurRad="50800" dist="38100" dir="2700000" algn="tl" rotWithShape="0">
                    <a:srgbClr val="000000">
                      <a:alpha val="43000"/>
                    </a:srgbClr>
                  </a:outerShdw>
                </a:effectLst>
              </a:rPr>
              <a:t>Impact of  Domestic Violence on Mothering: </a:t>
            </a:r>
          </a:p>
          <a:p>
            <a:r>
              <a:rPr lang="en-US" sz="3600" dirty="0" smtClean="0">
                <a:solidFill>
                  <a:srgbClr val="FF8000"/>
                </a:solidFill>
                <a:effectLst>
                  <a:outerShdw blurRad="50800" dist="38100" dir="2700000" algn="tl" rotWithShape="0">
                    <a:srgbClr val="000000">
                      <a:alpha val="43000"/>
                    </a:srgbClr>
                  </a:outerShdw>
                </a:effectLst>
              </a:rPr>
              <a:t>Helping Moms Promote Resiliency for Children </a:t>
            </a:r>
            <a:r>
              <a:rPr lang="en-US" sz="3600" dirty="0" smtClean="0">
                <a:solidFill>
                  <a:schemeClr val="accent1">
                    <a:lumMod val="50000"/>
                  </a:schemeClr>
                </a:solidFill>
                <a:effectLst>
                  <a:outerShdw blurRad="50800" dist="38100" dir="2700000" algn="tl" rotWithShape="0">
                    <a:srgbClr val="000000">
                      <a:alpha val="43000"/>
                    </a:srgbClr>
                  </a:outerShdw>
                </a:effectLst>
              </a:rPr>
              <a:t/>
            </a:r>
            <a:br>
              <a:rPr lang="en-US" sz="3600" dirty="0" smtClean="0">
                <a:solidFill>
                  <a:schemeClr val="accent1">
                    <a:lumMod val="50000"/>
                  </a:schemeClr>
                </a:solidFill>
                <a:effectLst>
                  <a:outerShdw blurRad="50800" dist="38100" dir="2700000" algn="tl" rotWithShape="0">
                    <a:srgbClr val="000000">
                      <a:alpha val="43000"/>
                    </a:srgbClr>
                  </a:outerShdw>
                </a:effectLst>
              </a:rPr>
            </a:br>
            <a:endParaRPr lang="en-US" sz="3600" dirty="0">
              <a:solidFill>
                <a:schemeClr val="accent1">
                  <a:lumMod val="50000"/>
                </a:schemeClr>
              </a:solidFill>
              <a:effectLst>
                <a:outerShdw blurRad="50800" dist="38100" dir="2700000" algn="tl" rotWithShape="0">
                  <a:srgbClr val="000000">
                    <a:alpha val="43000"/>
                  </a:srgbClr>
                </a:outerShdw>
              </a:effectLst>
            </a:endParaRPr>
          </a:p>
        </p:txBody>
      </p:sp>
      <p:sp>
        <p:nvSpPr>
          <p:cNvPr id="5" name="Title 1"/>
          <p:cNvSpPr txBox="1">
            <a:spLocks/>
          </p:cNvSpPr>
          <p:nvPr/>
        </p:nvSpPr>
        <p:spPr>
          <a:xfrm>
            <a:off x="762000" y="6203172"/>
            <a:ext cx="5943600" cy="571500"/>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Arial Black"/>
              <a:ea typeface="+mj-ea"/>
              <a:cs typeface="+mj-cs"/>
            </a:endParaRPr>
          </a:p>
        </p:txBody>
      </p:sp>
    </p:spTree>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 y="228600"/>
            <a:ext cx="2133600" cy="1143000"/>
          </a:xfrm>
        </p:spPr>
        <p:txBody>
          <a:bodyPr>
            <a:noAutofit/>
          </a:bodyPr>
          <a:lstStyle/>
          <a:p>
            <a:pPr algn="l">
              <a:lnSpc>
                <a:spcPts val="2600"/>
              </a:lnSpc>
            </a:pPr>
            <a:r>
              <a:rPr lang="en-US" sz="2800" dirty="0" smtClean="0">
                <a:solidFill>
                  <a:schemeClr val="bg1">
                    <a:lumMod val="95000"/>
                  </a:schemeClr>
                </a:solidFill>
              </a:rPr>
              <a:t>Learning Objectives</a:t>
            </a:r>
            <a:endParaRPr lang="en-US" sz="2600" dirty="0" smtClean="0">
              <a:solidFill>
                <a:schemeClr val="bg1">
                  <a:lumMod val="95000"/>
                </a:schemeClr>
              </a:solidFill>
            </a:endParaRPr>
          </a:p>
        </p:txBody>
      </p:sp>
      <p:sp>
        <p:nvSpPr>
          <p:cNvPr id="7" name="Content Placeholder 2"/>
          <p:cNvSpPr>
            <a:spLocks noGrp="1"/>
          </p:cNvSpPr>
          <p:nvPr>
            <p:ph idx="1"/>
          </p:nvPr>
        </p:nvSpPr>
        <p:spPr>
          <a:xfrm>
            <a:off x="2819400" y="762000"/>
            <a:ext cx="5943600" cy="5181600"/>
          </a:xfrm>
        </p:spPr>
        <p:txBody>
          <a:bodyPr wrap="square">
            <a:noAutofit/>
          </a:bodyPr>
          <a:lstStyle/>
          <a:p>
            <a:pPr marL="454025" indent="-454025">
              <a:lnSpc>
                <a:spcPts val="2400"/>
              </a:lnSpc>
              <a:buNone/>
            </a:pPr>
            <a:r>
              <a:rPr lang="en-US" dirty="0" smtClean="0">
                <a:solidFill>
                  <a:schemeClr val="tx1">
                    <a:lumMod val="50000"/>
                    <a:lumOff val="50000"/>
                  </a:schemeClr>
                </a:solidFill>
                <a:latin typeface="Arial Black"/>
                <a:cs typeface="Arial Black"/>
              </a:rPr>
              <a:t>1	</a:t>
            </a:r>
            <a:r>
              <a:rPr sz="2400" dirty="0" smtClean="0">
                <a:solidFill>
                  <a:schemeClr val="accent1">
                    <a:lumMod val="50000"/>
                  </a:schemeClr>
                </a:solidFill>
              </a:rPr>
              <a:t>List two ways that</a:t>
            </a:r>
            <a:r>
              <a:rPr lang="en-US" sz="2400" dirty="0" smtClean="0">
                <a:solidFill>
                  <a:schemeClr val="accent1">
                    <a:lumMod val="50000"/>
                  </a:schemeClr>
                </a:solidFill>
              </a:rPr>
              <a:t> domestic</a:t>
            </a:r>
            <a:r>
              <a:rPr sz="2400" dirty="0" smtClean="0">
                <a:solidFill>
                  <a:schemeClr val="accent1">
                    <a:lumMod val="50000"/>
                  </a:schemeClr>
                </a:solidFill>
              </a:rPr>
              <a:t> violence may</a:t>
            </a:r>
            <a:r>
              <a:rPr lang="en-US" sz="2400" dirty="0" smtClean="0">
                <a:solidFill>
                  <a:schemeClr val="accent1">
                    <a:lumMod val="50000"/>
                  </a:schemeClr>
                </a:solidFill>
              </a:rPr>
              <a:t> affect a mother’s parenting.</a:t>
            </a:r>
          </a:p>
          <a:p>
            <a:pPr marL="454025" indent="-454025">
              <a:lnSpc>
                <a:spcPts val="1200"/>
              </a:lnSpc>
              <a:buNone/>
            </a:pPr>
            <a:endParaRPr dirty="0" smtClean="0">
              <a:solidFill>
                <a:schemeClr val="accent1">
                  <a:lumMod val="50000"/>
                </a:schemeClr>
              </a:solidFill>
            </a:endParaRPr>
          </a:p>
          <a:p>
            <a:pPr marL="454025" indent="-454025">
              <a:lnSpc>
                <a:spcPts val="2400"/>
              </a:lnSpc>
              <a:spcAft>
                <a:spcPts val="600"/>
              </a:spcAft>
              <a:buNone/>
            </a:pPr>
            <a:r>
              <a:rPr lang="en-US" dirty="0" smtClean="0">
                <a:solidFill>
                  <a:schemeClr val="tx1">
                    <a:lumMod val="50000"/>
                    <a:lumOff val="50000"/>
                  </a:schemeClr>
                </a:solidFill>
                <a:latin typeface="Arial Black"/>
                <a:cs typeface="Arial Black"/>
              </a:rPr>
              <a:t>2	</a:t>
            </a:r>
            <a:r>
              <a:rPr sz="2400" dirty="0" smtClean="0">
                <a:solidFill>
                  <a:schemeClr val="accent1">
                    <a:lumMod val="50000"/>
                  </a:schemeClr>
                </a:solidFill>
              </a:rPr>
              <a:t>Describe the most consistent protective factor for children exposed to domestic violence</a:t>
            </a:r>
            <a:r>
              <a:rPr lang="en-US" sz="2400" dirty="0" smtClean="0">
                <a:solidFill>
                  <a:schemeClr val="accent1">
                    <a:lumMod val="50000"/>
                  </a:schemeClr>
                </a:solidFill>
              </a:rPr>
              <a:t>.</a:t>
            </a:r>
          </a:p>
          <a:p>
            <a:pPr marL="454025" indent="-454025">
              <a:lnSpc>
                <a:spcPts val="1200"/>
              </a:lnSpc>
              <a:spcAft>
                <a:spcPts val="600"/>
              </a:spcAft>
              <a:buNone/>
            </a:pPr>
            <a:endParaRPr dirty="0" smtClean="0">
              <a:solidFill>
                <a:schemeClr val="accent1">
                  <a:lumMod val="50000"/>
                </a:schemeClr>
              </a:solidFill>
            </a:endParaRPr>
          </a:p>
          <a:p>
            <a:pPr marL="454025" indent="-454025">
              <a:lnSpc>
                <a:spcPts val="2400"/>
              </a:lnSpc>
              <a:spcAft>
                <a:spcPts val="600"/>
              </a:spcAft>
              <a:buNone/>
            </a:pPr>
            <a:r>
              <a:rPr lang="en-US" dirty="0" smtClean="0">
                <a:solidFill>
                  <a:schemeClr val="tx1">
                    <a:lumMod val="50000"/>
                    <a:lumOff val="50000"/>
                  </a:schemeClr>
                </a:solidFill>
                <a:latin typeface="Arial Black"/>
                <a:cs typeface="Arial Black"/>
              </a:rPr>
              <a:t>3	</a:t>
            </a:r>
            <a:r>
              <a:rPr lang="en-US" sz="2400" dirty="0" smtClean="0">
                <a:solidFill>
                  <a:schemeClr val="accent1">
                    <a:lumMod val="50000"/>
                  </a:schemeClr>
                </a:solidFill>
              </a:rPr>
              <a:t>Describe </a:t>
            </a:r>
            <a:r>
              <a:rPr sz="2400" dirty="0" smtClean="0">
                <a:solidFill>
                  <a:schemeClr val="accent1">
                    <a:lumMod val="50000"/>
                  </a:schemeClr>
                </a:solidFill>
              </a:rPr>
              <a:t>three core strategies to strengthen mother/child bonding</a:t>
            </a:r>
            <a:r>
              <a:rPr lang="en-US" sz="2400" dirty="0" smtClean="0">
                <a:solidFill>
                  <a:schemeClr val="accent1">
                    <a:lumMod val="50000"/>
                  </a:schemeClr>
                </a:solidFill>
              </a:rPr>
              <a:t>.</a:t>
            </a:r>
          </a:p>
          <a:p>
            <a:pPr marL="454025" indent="-454025">
              <a:lnSpc>
                <a:spcPts val="1200"/>
              </a:lnSpc>
              <a:spcAft>
                <a:spcPts val="600"/>
              </a:spcAft>
              <a:buNone/>
            </a:pPr>
            <a:endParaRPr lang="en-US" sz="2400" dirty="0" smtClean="0">
              <a:solidFill>
                <a:schemeClr val="accent1">
                  <a:lumMod val="50000"/>
                </a:schemeClr>
              </a:solidFill>
            </a:endParaRPr>
          </a:p>
          <a:p>
            <a:pPr marL="454025" indent="-454025">
              <a:lnSpc>
                <a:spcPts val="2400"/>
              </a:lnSpc>
              <a:spcAft>
                <a:spcPts val="600"/>
              </a:spcAft>
              <a:buNone/>
            </a:pPr>
            <a:r>
              <a:rPr lang="en-US" dirty="0" smtClean="0">
                <a:solidFill>
                  <a:schemeClr val="tx1">
                    <a:lumMod val="50000"/>
                    <a:lumOff val="50000"/>
                  </a:schemeClr>
                </a:solidFill>
                <a:latin typeface="Arial Black"/>
                <a:cs typeface="Arial Black"/>
              </a:rPr>
              <a:t>4</a:t>
            </a:r>
            <a:r>
              <a:rPr lang="en-US" sz="2400" dirty="0" smtClean="0">
                <a:solidFill>
                  <a:schemeClr val="tx1">
                    <a:lumMod val="50000"/>
                    <a:lumOff val="50000"/>
                  </a:schemeClr>
                </a:solidFill>
                <a:latin typeface="Arial Black"/>
                <a:cs typeface="Arial Black"/>
              </a:rPr>
              <a:t>	</a:t>
            </a:r>
            <a:r>
              <a:rPr lang="en-US" sz="2400" dirty="0" smtClean="0">
                <a:solidFill>
                  <a:schemeClr val="accent1">
                    <a:lumMod val="50000"/>
                  </a:schemeClr>
                </a:solidFill>
              </a:rPr>
              <a:t>Demonstrate the importance of developing a memorandum of understanding with local domestic violence programs.</a:t>
            </a:r>
            <a:endParaRPr sz="3200" dirty="0" smtClean="0">
              <a:solidFill>
                <a:schemeClr val="accent1">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276600" y="762000"/>
            <a:ext cx="5715000" cy="4449763"/>
          </a:xfrm>
        </p:spPr>
        <p:txBody>
          <a:bodyPr>
            <a:noAutofit/>
          </a:bodyPr>
          <a:lstStyle/>
          <a:p>
            <a:pPr>
              <a:lnSpc>
                <a:spcPts val="3200"/>
              </a:lnSpc>
              <a:buNone/>
            </a:pPr>
            <a:r>
              <a:rPr lang="en-US" dirty="0" smtClean="0">
                <a:solidFill>
                  <a:schemeClr val="tx1">
                    <a:lumMod val="50000"/>
                    <a:lumOff val="50000"/>
                  </a:schemeClr>
                </a:solidFill>
              </a:rPr>
              <a:t>Mothers who experience </a:t>
            </a:r>
          </a:p>
          <a:p>
            <a:pPr>
              <a:lnSpc>
                <a:spcPts val="3200"/>
              </a:lnSpc>
              <a:buNone/>
            </a:pPr>
            <a:r>
              <a:rPr lang="en-US" dirty="0" smtClean="0">
                <a:solidFill>
                  <a:schemeClr val="tx1">
                    <a:lumMod val="50000"/>
                    <a:lumOff val="50000"/>
                  </a:schemeClr>
                </a:solidFill>
              </a:rPr>
              <a:t>domestic violence around the </a:t>
            </a:r>
          </a:p>
          <a:p>
            <a:pPr>
              <a:lnSpc>
                <a:spcPts val="3200"/>
              </a:lnSpc>
              <a:buNone/>
            </a:pPr>
            <a:r>
              <a:rPr lang="en-US" dirty="0" smtClean="0">
                <a:solidFill>
                  <a:schemeClr val="tx1">
                    <a:lumMod val="50000"/>
                    <a:lumOff val="50000"/>
                  </a:schemeClr>
                </a:solidFill>
              </a:rPr>
              <a:t>time of pregnancy have </a:t>
            </a:r>
            <a:r>
              <a:rPr lang="en-US" dirty="0" smtClean="0">
                <a:solidFill>
                  <a:srgbClr val="FF842B"/>
                </a:solidFill>
                <a:latin typeface="Arial Black"/>
                <a:cs typeface="Arial Black"/>
              </a:rPr>
              <a:t>lower </a:t>
            </a:r>
          </a:p>
          <a:p>
            <a:pPr>
              <a:lnSpc>
                <a:spcPts val="3200"/>
              </a:lnSpc>
              <a:buNone/>
            </a:pPr>
            <a:r>
              <a:rPr lang="en-US" dirty="0" smtClean="0">
                <a:solidFill>
                  <a:srgbClr val="FF842B"/>
                </a:solidFill>
                <a:latin typeface="Arial Black"/>
                <a:cs typeface="Arial Black"/>
              </a:rPr>
              <a:t>maternal attachment</a:t>
            </a:r>
          </a:p>
          <a:p>
            <a:pPr>
              <a:lnSpc>
                <a:spcPts val="3200"/>
              </a:lnSpc>
              <a:buNone/>
            </a:pPr>
            <a:r>
              <a:rPr lang="en-US" dirty="0" smtClean="0">
                <a:solidFill>
                  <a:schemeClr val="tx1">
                    <a:lumMod val="50000"/>
                    <a:lumOff val="50000"/>
                  </a:schemeClr>
                </a:solidFill>
              </a:rPr>
              <a:t>with their infants</a:t>
            </a:r>
          </a:p>
        </p:txBody>
      </p:sp>
      <p:sp>
        <p:nvSpPr>
          <p:cNvPr id="8" name="Slide Number Placeholder 5"/>
          <p:cNvSpPr>
            <a:spLocks noGrp="1"/>
          </p:cNvSpPr>
          <p:nvPr>
            <p:ph type="sldNum" sz="quarter" idx="12"/>
          </p:nvPr>
        </p:nvSpPr>
        <p:spPr>
          <a:xfrm>
            <a:off x="174810" y="6356350"/>
            <a:ext cx="672352" cy="365125"/>
          </a:xfrm>
          <a:prstGeom prst="rect">
            <a:avLst/>
          </a:prstGeom>
        </p:spPr>
        <p:txBody>
          <a:bodyPr/>
          <a:lstStyle>
            <a:lvl1pPr algn="l">
              <a:defRPr sz="1200">
                <a:solidFill>
                  <a:schemeClr val="bg1"/>
                </a:solidFill>
                <a:latin typeface="Corbel" pitchFamily="34" charset="0"/>
              </a:defRPr>
            </a:lvl1pPr>
          </a:lstStyle>
          <a:p>
            <a:fld id="{613E5318-4FDE-40D4-BCFA-37845E2EF849}" type="slidenum">
              <a:rPr lang="en-US" sz="1400" smtClean="0"/>
              <a:pPr/>
              <a:t>94</a:t>
            </a:fld>
            <a:endParaRPr lang="en-US" sz="1400" dirty="0"/>
          </a:p>
        </p:txBody>
      </p:sp>
      <p:sp>
        <p:nvSpPr>
          <p:cNvPr id="5" name="Text Box 6"/>
          <p:cNvSpPr txBox="1">
            <a:spLocks noChangeArrowheads="1"/>
          </p:cNvSpPr>
          <p:nvPr/>
        </p:nvSpPr>
        <p:spPr bwMode="auto">
          <a:xfrm>
            <a:off x="1600200" y="5867400"/>
            <a:ext cx="2317461" cy="338554"/>
          </a:xfrm>
          <a:prstGeom prst="rect">
            <a:avLst/>
          </a:prstGeom>
          <a:noFill/>
          <a:ln w="9525">
            <a:noFill/>
            <a:miter lim="800000"/>
            <a:headEnd/>
            <a:tailEnd/>
          </a:ln>
        </p:spPr>
        <p:txBody>
          <a:bodyPr wrap="none">
            <a:spAutoFit/>
          </a:bodyPr>
          <a:lstStyle/>
          <a:p>
            <a:r>
              <a:rPr lang="en-US" sz="1600" dirty="0" smtClean="0">
                <a:solidFill>
                  <a:schemeClr val="bg1">
                    <a:lumMod val="50000"/>
                  </a:schemeClr>
                </a:solidFill>
                <a:latin typeface="+mj-lt"/>
              </a:rPr>
              <a:t>(</a:t>
            </a:r>
            <a:r>
              <a:rPr lang="en-US" sz="1600" dirty="0" err="1" smtClean="0">
                <a:solidFill>
                  <a:schemeClr val="bg1">
                    <a:lumMod val="50000"/>
                  </a:schemeClr>
                </a:solidFill>
                <a:latin typeface="+mj-lt"/>
              </a:rPr>
              <a:t>Quinlivan</a:t>
            </a:r>
            <a:r>
              <a:rPr lang="en-US" sz="1600" dirty="0" smtClean="0">
                <a:solidFill>
                  <a:schemeClr val="bg1">
                    <a:lumMod val="50000"/>
                  </a:schemeClr>
                </a:solidFill>
                <a:latin typeface="+mj-lt"/>
              </a:rPr>
              <a:t> </a:t>
            </a:r>
            <a:r>
              <a:rPr lang="en-US" sz="1600" dirty="0">
                <a:solidFill>
                  <a:schemeClr val="bg1">
                    <a:lumMod val="50000"/>
                  </a:schemeClr>
                </a:solidFill>
                <a:latin typeface="+mj-lt"/>
              </a:rPr>
              <a:t>&amp; Evans, </a:t>
            </a:r>
            <a:r>
              <a:rPr lang="en-US" sz="1600" dirty="0" smtClean="0">
                <a:solidFill>
                  <a:schemeClr val="bg1">
                    <a:lumMod val="50000"/>
                  </a:schemeClr>
                </a:solidFill>
                <a:latin typeface="+mj-lt"/>
              </a:rPr>
              <a:t>2005)</a:t>
            </a:r>
            <a:endParaRPr lang="en-US" sz="1600" dirty="0">
              <a:solidFill>
                <a:schemeClr val="bg1">
                  <a:lumMod val="50000"/>
                </a:schemeClr>
              </a:solidFill>
              <a:latin typeface="+mj-lt"/>
            </a:endParaRPr>
          </a:p>
        </p:txBody>
      </p:sp>
      <p:pic>
        <p:nvPicPr>
          <p:cNvPr id="7" name="Picture 6" descr="repl.6.jpg"/>
          <p:cNvPicPr>
            <a:picLocks noChangeAspect="1"/>
          </p:cNvPicPr>
          <p:nvPr/>
        </p:nvPicPr>
        <p:blipFill>
          <a:blip r:embed="rId3" cstate="print"/>
          <a:stretch>
            <a:fillRect/>
          </a:stretch>
        </p:blipFill>
        <p:spPr>
          <a:xfrm>
            <a:off x="455827" y="3048000"/>
            <a:ext cx="4347748" cy="28956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152400"/>
            <a:ext cx="2133600" cy="1143000"/>
          </a:xfrm>
        </p:spPr>
        <p:txBody>
          <a:bodyPr>
            <a:noAutofit/>
          </a:bodyPr>
          <a:lstStyle/>
          <a:p>
            <a:pPr algn="l">
              <a:lnSpc>
                <a:spcPts val="2600"/>
              </a:lnSpc>
            </a:pPr>
            <a:r>
              <a:rPr lang="en-US" sz="2800" dirty="0" smtClean="0">
                <a:solidFill>
                  <a:schemeClr val="bg1">
                    <a:lumMod val="95000"/>
                  </a:schemeClr>
                </a:solidFill>
              </a:rPr>
              <a:t>Domestic Violence (DV) and Parenting Skills</a:t>
            </a:r>
            <a:endParaRPr lang="en-US" sz="2600" dirty="0" smtClean="0">
              <a:solidFill>
                <a:schemeClr val="bg1">
                  <a:lumMod val="95000"/>
                </a:schemeClr>
              </a:solidFill>
            </a:endParaRPr>
          </a:p>
        </p:txBody>
      </p:sp>
      <p:sp>
        <p:nvSpPr>
          <p:cNvPr id="5" name="Content Placeholder 2"/>
          <p:cNvSpPr>
            <a:spLocks noGrp="1"/>
          </p:cNvSpPr>
          <p:nvPr>
            <p:ph idx="1"/>
          </p:nvPr>
        </p:nvSpPr>
        <p:spPr>
          <a:xfrm>
            <a:off x="2819400" y="609600"/>
            <a:ext cx="5943600" cy="5181600"/>
          </a:xfrm>
        </p:spPr>
        <p:txBody>
          <a:bodyPr wrap="square">
            <a:noAutofit/>
          </a:bodyPr>
          <a:lstStyle/>
          <a:p>
            <a:pPr>
              <a:lnSpc>
                <a:spcPts val="3200"/>
              </a:lnSpc>
              <a:spcAft>
                <a:spcPct val="25000"/>
              </a:spcAft>
              <a:buClr>
                <a:schemeClr val="tx1">
                  <a:lumMod val="50000"/>
                  <a:lumOff val="50000"/>
                </a:schemeClr>
              </a:buClr>
            </a:pPr>
            <a:r>
              <a:rPr lang="en-US" dirty="0" smtClean="0">
                <a:solidFill>
                  <a:schemeClr val="accent1">
                    <a:lumMod val="50000"/>
                  </a:schemeClr>
                </a:solidFill>
              </a:rPr>
              <a:t>Mothers who experienced DV were more likely to have maternal depressive symptoms and report harsher parenting</a:t>
            </a:r>
          </a:p>
          <a:p>
            <a:pPr>
              <a:lnSpc>
                <a:spcPts val="3200"/>
              </a:lnSpc>
              <a:spcAft>
                <a:spcPct val="25000"/>
              </a:spcAft>
              <a:buClr>
                <a:schemeClr val="tx1">
                  <a:lumMod val="50000"/>
                  <a:lumOff val="50000"/>
                </a:schemeClr>
              </a:buClr>
            </a:pPr>
            <a:r>
              <a:rPr lang="en-US" dirty="0" smtClean="0">
                <a:solidFill>
                  <a:schemeClr val="accent1">
                    <a:lumMod val="50000"/>
                  </a:schemeClr>
                </a:solidFill>
              </a:rPr>
              <a:t>Mothers’ depression and harsh parenting were directly associated with children’s behavioral problems</a:t>
            </a:r>
          </a:p>
          <a:p>
            <a:pPr>
              <a:lnSpc>
                <a:spcPts val="3200"/>
              </a:lnSpc>
              <a:buClr>
                <a:schemeClr val="tx1">
                  <a:lumMod val="50000"/>
                  <a:lumOff val="50000"/>
                </a:schemeClr>
              </a:buClr>
              <a:buFont typeface="Lucida Grande"/>
              <a:buChar char="&gt;"/>
            </a:pPr>
            <a:endParaRPr lang="en-US" dirty="0" smtClean="0">
              <a:solidFill>
                <a:schemeClr val="accent1">
                  <a:lumMod val="50000"/>
                </a:schemeClr>
              </a:solidFill>
            </a:endParaRPr>
          </a:p>
          <a:p>
            <a:pPr marL="1263650" lvl="3" indent="-349250">
              <a:lnSpc>
                <a:spcPts val="3200"/>
              </a:lnSpc>
              <a:spcBef>
                <a:spcPts val="0"/>
              </a:spcBef>
              <a:spcAft>
                <a:spcPts val="600"/>
              </a:spcAft>
              <a:buClr>
                <a:schemeClr val="tx1">
                  <a:lumMod val="50000"/>
                  <a:lumOff val="50000"/>
                </a:schemeClr>
              </a:buClr>
              <a:buFont typeface="Lucida Grande"/>
              <a:buChar char="&gt;"/>
              <a:defRPr/>
            </a:pPr>
            <a:endParaRPr sz="3200" dirty="0" smtClean="0">
              <a:solidFill>
                <a:schemeClr val="accent1">
                  <a:lumMod val="50000"/>
                </a:schemeClr>
              </a:solidFill>
            </a:endParaRPr>
          </a:p>
          <a:p>
            <a:pPr lvl="3">
              <a:lnSpc>
                <a:spcPts val="3200"/>
              </a:lnSpc>
              <a:spcBef>
                <a:spcPts val="0"/>
              </a:spcBef>
              <a:spcAft>
                <a:spcPts val="600"/>
              </a:spcAft>
              <a:buClr>
                <a:schemeClr val="tx1">
                  <a:lumMod val="50000"/>
                  <a:lumOff val="50000"/>
                </a:schemeClr>
              </a:buClr>
              <a:buFont typeface="Lucida Grande"/>
              <a:buChar char="&gt;"/>
              <a:defRPr/>
            </a:pPr>
            <a:endParaRPr sz="3200" dirty="0" smtClean="0">
              <a:solidFill>
                <a:schemeClr val="accent1">
                  <a:lumMod val="50000"/>
                </a:schemeClr>
              </a:solidFill>
            </a:endParaRPr>
          </a:p>
        </p:txBody>
      </p:sp>
      <p:sp>
        <p:nvSpPr>
          <p:cNvPr id="6" name="Text Box 5"/>
          <p:cNvSpPr txBox="1">
            <a:spLocks noChangeArrowheads="1"/>
          </p:cNvSpPr>
          <p:nvPr/>
        </p:nvSpPr>
        <p:spPr bwMode="auto">
          <a:xfrm>
            <a:off x="5334000" y="4953000"/>
            <a:ext cx="2029221" cy="338554"/>
          </a:xfrm>
          <a:prstGeom prst="rect">
            <a:avLst/>
          </a:prstGeom>
          <a:noFill/>
          <a:ln w="9525">
            <a:noFill/>
            <a:miter lim="800000"/>
            <a:headEnd/>
            <a:tailEnd/>
          </a:ln>
        </p:spPr>
        <p:txBody>
          <a:bodyPr wrap="none">
            <a:spAutoFit/>
          </a:bodyPr>
          <a:lstStyle/>
          <a:p>
            <a:r>
              <a:rPr lang="en-US" sz="1600" dirty="0" smtClean="0">
                <a:solidFill>
                  <a:schemeClr val="bg1">
                    <a:lumMod val="50000"/>
                  </a:schemeClr>
                </a:solidFill>
                <a:latin typeface="Corbel" pitchFamily="34" charset="0"/>
              </a:rPr>
              <a:t>(</a:t>
            </a:r>
            <a:r>
              <a:rPr lang="en-US" sz="1600" dirty="0" err="1" smtClean="0">
                <a:solidFill>
                  <a:schemeClr val="bg1">
                    <a:lumMod val="50000"/>
                  </a:schemeClr>
                </a:solidFill>
                <a:latin typeface="Corbel" pitchFamily="34" charset="0"/>
              </a:rPr>
              <a:t>Dubowitz</a:t>
            </a:r>
            <a:r>
              <a:rPr lang="en-US" sz="1600" dirty="0" smtClean="0">
                <a:solidFill>
                  <a:schemeClr val="bg1">
                    <a:lumMod val="50000"/>
                  </a:schemeClr>
                </a:solidFill>
                <a:latin typeface="Corbel" pitchFamily="34" charset="0"/>
              </a:rPr>
              <a:t> </a:t>
            </a:r>
            <a:r>
              <a:rPr lang="en-US" sz="1600" dirty="0">
                <a:solidFill>
                  <a:schemeClr val="bg1">
                    <a:lumMod val="50000"/>
                  </a:schemeClr>
                </a:solidFill>
                <a:latin typeface="Corbel" pitchFamily="34" charset="0"/>
              </a:rPr>
              <a:t>et al, </a:t>
            </a:r>
            <a:r>
              <a:rPr lang="en-US" sz="1600" dirty="0" smtClean="0">
                <a:solidFill>
                  <a:schemeClr val="bg1">
                    <a:lumMod val="50000"/>
                  </a:schemeClr>
                </a:solidFill>
                <a:latin typeface="Corbel" pitchFamily="34" charset="0"/>
              </a:rPr>
              <a:t>2001)</a:t>
            </a:r>
            <a:endParaRPr lang="en-US" sz="1600" dirty="0">
              <a:solidFill>
                <a:schemeClr val="bg1">
                  <a:lumMod val="50000"/>
                </a:schemeClr>
              </a:solidFill>
              <a:latin typeface="Corbel" pitchFamily="34" charset="0"/>
            </a:endParaRPr>
          </a:p>
        </p:txBody>
      </p:sp>
      <p:pic>
        <p:nvPicPr>
          <p:cNvPr id="9" name="Picture 8" descr="iStock_000010656480Medium.jpg"/>
          <p:cNvPicPr>
            <a:picLocks noChangeAspect="1"/>
          </p:cNvPicPr>
          <p:nvPr/>
        </p:nvPicPr>
        <p:blipFill>
          <a:blip r:embed="rId3" cstate="print"/>
          <a:stretch>
            <a:fillRect/>
          </a:stretch>
        </p:blipFill>
        <p:spPr>
          <a:xfrm>
            <a:off x="668655" y="4398914"/>
            <a:ext cx="3691890" cy="245908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04800"/>
            <a:ext cx="2133600" cy="1143000"/>
          </a:xfrm>
        </p:spPr>
        <p:txBody>
          <a:bodyPr>
            <a:noAutofit/>
          </a:bodyPr>
          <a:lstStyle/>
          <a:p>
            <a:pPr algn="l">
              <a:lnSpc>
                <a:spcPts val="2600"/>
              </a:lnSpc>
            </a:pPr>
            <a:r>
              <a:rPr lang="en-US" sz="2800" dirty="0" smtClean="0">
                <a:solidFill>
                  <a:schemeClr val="bg1">
                    <a:lumMod val="95000"/>
                  </a:schemeClr>
                </a:solidFill>
              </a:rPr>
              <a:t>Domestic Violence: Risk Factor for Child Abuse</a:t>
            </a:r>
            <a:endParaRPr lang="en-US" sz="2600" dirty="0" smtClean="0">
              <a:solidFill>
                <a:schemeClr val="bg1">
                  <a:lumMod val="95000"/>
                </a:schemeClr>
              </a:solidFill>
            </a:endParaRPr>
          </a:p>
        </p:txBody>
      </p:sp>
      <p:sp>
        <p:nvSpPr>
          <p:cNvPr id="5" name="Content Placeholder 2"/>
          <p:cNvSpPr>
            <a:spLocks noGrp="1"/>
          </p:cNvSpPr>
          <p:nvPr>
            <p:ph idx="1"/>
          </p:nvPr>
        </p:nvSpPr>
        <p:spPr>
          <a:xfrm>
            <a:off x="2819400" y="609600"/>
            <a:ext cx="5943600" cy="5029200"/>
          </a:xfrm>
        </p:spPr>
        <p:txBody>
          <a:bodyPr wrap="square">
            <a:noAutofit/>
          </a:bodyPr>
          <a:lstStyle/>
          <a:p>
            <a:pPr marL="514350" indent="-514350">
              <a:lnSpc>
                <a:spcPts val="3200"/>
              </a:lnSpc>
              <a:buNone/>
            </a:pPr>
            <a:r>
              <a:rPr lang="en-US" dirty="0" smtClean="0">
                <a:solidFill>
                  <a:schemeClr val="tx1">
                    <a:lumMod val="50000"/>
                    <a:lumOff val="50000"/>
                  </a:schemeClr>
                </a:solidFill>
              </a:rPr>
              <a:t>Families with </a:t>
            </a:r>
          </a:p>
          <a:p>
            <a:pPr marL="514350" indent="-514350">
              <a:lnSpc>
                <a:spcPts val="3200"/>
              </a:lnSpc>
              <a:buNone/>
            </a:pPr>
            <a:r>
              <a:rPr lang="en-US" dirty="0" smtClean="0">
                <a:solidFill>
                  <a:schemeClr val="tx1">
                    <a:lumMod val="50000"/>
                    <a:lumOff val="50000"/>
                  </a:schemeClr>
                </a:solidFill>
              </a:rPr>
              <a:t>domestic violence are </a:t>
            </a:r>
          </a:p>
          <a:p>
            <a:pPr marL="514350" indent="-514350">
              <a:lnSpc>
                <a:spcPts val="3200"/>
              </a:lnSpc>
              <a:buNone/>
            </a:pPr>
            <a:endParaRPr lang="en-US" dirty="0" smtClean="0">
              <a:solidFill>
                <a:schemeClr val="tx1">
                  <a:lumMod val="50000"/>
                  <a:lumOff val="50000"/>
                </a:schemeClr>
              </a:solidFill>
              <a:latin typeface="Corbel" pitchFamily="34" charset="0"/>
            </a:endParaRPr>
          </a:p>
          <a:p>
            <a:pPr marL="514350" indent="-514350">
              <a:lnSpc>
                <a:spcPts val="3200"/>
              </a:lnSpc>
              <a:buNone/>
            </a:pPr>
            <a:endParaRPr lang="en-US" dirty="0" smtClean="0">
              <a:solidFill>
                <a:schemeClr val="tx1">
                  <a:lumMod val="50000"/>
                  <a:lumOff val="50000"/>
                </a:schemeClr>
              </a:solidFill>
              <a:latin typeface="Corbel" pitchFamily="34" charset="0"/>
            </a:endParaRPr>
          </a:p>
          <a:p>
            <a:pPr marL="514350" indent="-514350">
              <a:lnSpc>
                <a:spcPts val="3200"/>
              </a:lnSpc>
              <a:buNone/>
            </a:pPr>
            <a:endParaRPr lang="en-US" dirty="0" smtClean="0">
              <a:solidFill>
                <a:schemeClr val="tx1">
                  <a:lumMod val="50000"/>
                  <a:lumOff val="50000"/>
                </a:schemeClr>
              </a:solidFill>
              <a:latin typeface="Corbel" pitchFamily="34" charset="0"/>
            </a:endParaRPr>
          </a:p>
          <a:p>
            <a:pPr marL="514350" indent="-514350">
              <a:lnSpc>
                <a:spcPts val="3200"/>
              </a:lnSpc>
              <a:buNone/>
            </a:pPr>
            <a:r>
              <a:rPr lang="en-US" dirty="0" smtClean="0">
                <a:solidFill>
                  <a:schemeClr val="tx1">
                    <a:lumMod val="50000"/>
                    <a:lumOff val="50000"/>
                  </a:schemeClr>
                </a:solidFill>
                <a:latin typeface="Corbel" pitchFamily="34" charset="0"/>
              </a:rPr>
              <a:t>to have a substantiated case of </a:t>
            </a:r>
          </a:p>
          <a:p>
            <a:pPr marL="514350" indent="-514350">
              <a:lnSpc>
                <a:spcPts val="3200"/>
              </a:lnSpc>
              <a:buNone/>
            </a:pPr>
            <a:r>
              <a:rPr lang="en-US" dirty="0" smtClean="0">
                <a:solidFill>
                  <a:schemeClr val="tx1">
                    <a:lumMod val="50000"/>
                    <a:lumOff val="50000"/>
                  </a:schemeClr>
                </a:solidFill>
                <a:latin typeface="Corbel" pitchFamily="34" charset="0"/>
              </a:rPr>
              <a:t>child abuse compared to families </a:t>
            </a:r>
          </a:p>
          <a:p>
            <a:pPr marL="514350" indent="-514350">
              <a:lnSpc>
                <a:spcPts val="3200"/>
              </a:lnSpc>
              <a:buNone/>
            </a:pPr>
            <a:r>
              <a:rPr lang="en-US" dirty="0" smtClean="0">
                <a:solidFill>
                  <a:schemeClr val="tx1">
                    <a:lumMod val="50000"/>
                    <a:lumOff val="50000"/>
                  </a:schemeClr>
                </a:solidFill>
                <a:latin typeface="Corbel" pitchFamily="34" charset="0"/>
              </a:rPr>
              <a:t>without domestic violence</a:t>
            </a:r>
          </a:p>
          <a:p>
            <a:pPr marL="514350" indent="-514350">
              <a:lnSpc>
                <a:spcPct val="90000"/>
              </a:lnSpc>
              <a:buNone/>
            </a:pPr>
            <a:endParaRPr lang="en-US" dirty="0" smtClean="0">
              <a:latin typeface="Corbel" pitchFamily="34" charset="0"/>
            </a:endParaRPr>
          </a:p>
          <a:p>
            <a:pPr marL="514350" indent="-514350">
              <a:lnSpc>
                <a:spcPct val="90000"/>
              </a:lnSpc>
              <a:buNone/>
            </a:pPr>
            <a:endParaRPr lang="en-US" b="1" dirty="0" smtClean="0">
              <a:gradFill flip="none" rotWithShape="1">
                <a:gsLst>
                  <a:gs pos="0">
                    <a:schemeClr val="bg1">
                      <a:lumMod val="65000"/>
                      <a:shade val="30000"/>
                      <a:satMod val="115000"/>
                    </a:schemeClr>
                  </a:gs>
                  <a:gs pos="50000">
                    <a:schemeClr val="bg1">
                      <a:lumMod val="65000"/>
                      <a:shade val="67500"/>
                      <a:satMod val="115000"/>
                    </a:schemeClr>
                  </a:gs>
                  <a:gs pos="100000">
                    <a:schemeClr val="bg1">
                      <a:lumMod val="75000"/>
                    </a:schemeClr>
                  </a:gs>
                </a:gsLst>
                <a:lin ang="16200000" scaled="1"/>
                <a:tileRect/>
              </a:gradFill>
            </a:endParaRPr>
          </a:p>
          <a:p>
            <a:pPr marL="514350" indent="-514350">
              <a:lnSpc>
                <a:spcPct val="90000"/>
              </a:lnSpc>
              <a:buNone/>
            </a:pPr>
            <a:endParaRPr lang="en-US" dirty="0" smtClean="0"/>
          </a:p>
          <a:p>
            <a:pPr marL="514350" indent="-514350">
              <a:lnSpc>
                <a:spcPct val="90000"/>
              </a:lnSpc>
              <a:buNone/>
            </a:pPr>
            <a:endParaRPr dirty="0"/>
          </a:p>
          <a:p>
            <a:pPr marL="514350" indent="-514350">
              <a:lnSpc>
                <a:spcPts val="3200"/>
              </a:lnSpc>
              <a:buClr>
                <a:schemeClr val="tx1">
                  <a:lumMod val="50000"/>
                  <a:lumOff val="50000"/>
                </a:schemeClr>
              </a:buClr>
              <a:buNone/>
            </a:pPr>
            <a:endParaRPr lang="en-US" dirty="0" smtClean="0">
              <a:solidFill>
                <a:schemeClr val="accent1">
                  <a:lumMod val="50000"/>
                </a:schemeClr>
              </a:solidFill>
            </a:endParaRPr>
          </a:p>
          <a:p>
            <a:pPr marL="1428750" lvl="3" indent="-514350">
              <a:lnSpc>
                <a:spcPts val="3200"/>
              </a:lnSpc>
              <a:spcBef>
                <a:spcPts val="0"/>
              </a:spcBef>
              <a:spcAft>
                <a:spcPts val="600"/>
              </a:spcAft>
              <a:buClr>
                <a:schemeClr val="tx1">
                  <a:lumMod val="50000"/>
                  <a:lumOff val="50000"/>
                </a:schemeClr>
              </a:buClr>
              <a:buNone/>
              <a:defRPr/>
            </a:pPr>
            <a:endParaRPr sz="3200" dirty="0" smtClean="0">
              <a:solidFill>
                <a:schemeClr val="accent1">
                  <a:lumMod val="50000"/>
                </a:schemeClr>
              </a:solidFill>
            </a:endParaRPr>
          </a:p>
          <a:p>
            <a:pPr marL="1885950" lvl="3" indent="-514350">
              <a:lnSpc>
                <a:spcPts val="3200"/>
              </a:lnSpc>
              <a:spcBef>
                <a:spcPts val="0"/>
              </a:spcBef>
              <a:spcAft>
                <a:spcPts val="600"/>
              </a:spcAft>
              <a:buClr>
                <a:schemeClr val="tx1">
                  <a:lumMod val="50000"/>
                  <a:lumOff val="50000"/>
                </a:schemeClr>
              </a:buClr>
              <a:buNone/>
              <a:defRPr/>
            </a:pPr>
            <a:endParaRPr sz="3200" dirty="0" smtClean="0">
              <a:solidFill>
                <a:schemeClr val="accent1">
                  <a:lumMod val="50000"/>
                </a:schemeClr>
              </a:solidFill>
            </a:endParaRPr>
          </a:p>
        </p:txBody>
      </p:sp>
      <p:sp>
        <p:nvSpPr>
          <p:cNvPr id="6" name="Text Box 5"/>
          <p:cNvSpPr txBox="1">
            <a:spLocks noChangeArrowheads="1"/>
          </p:cNvSpPr>
          <p:nvPr/>
        </p:nvSpPr>
        <p:spPr bwMode="auto">
          <a:xfrm>
            <a:off x="1779366" y="5805100"/>
            <a:ext cx="1788070" cy="338554"/>
          </a:xfrm>
          <a:prstGeom prst="rect">
            <a:avLst/>
          </a:prstGeom>
          <a:noFill/>
          <a:ln w="9525">
            <a:noFill/>
            <a:miter lim="800000"/>
            <a:headEnd/>
            <a:tailEnd/>
          </a:ln>
        </p:spPr>
        <p:txBody>
          <a:bodyPr wrap="none">
            <a:spAutoFit/>
          </a:bodyPr>
          <a:lstStyle/>
          <a:p>
            <a:r>
              <a:rPr lang="en-US" sz="1600" dirty="0" smtClean="0">
                <a:solidFill>
                  <a:schemeClr val="bg1">
                    <a:lumMod val="50000"/>
                  </a:schemeClr>
                </a:solidFill>
                <a:latin typeface="Corbel" pitchFamily="34" charset="0"/>
              </a:rPr>
              <a:t>(</a:t>
            </a:r>
            <a:r>
              <a:rPr lang="en-US" sz="1600" dirty="0" err="1" smtClean="0">
                <a:solidFill>
                  <a:schemeClr val="bg1">
                    <a:lumMod val="50000"/>
                  </a:schemeClr>
                </a:solidFill>
                <a:latin typeface="Corbel" pitchFamily="34" charset="0"/>
              </a:rPr>
              <a:t>Rumm</a:t>
            </a:r>
            <a:r>
              <a:rPr lang="en-US" sz="1600" dirty="0" smtClean="0">
                <a:solidFill>
                  <a:schemeClr val="bg1">
                    <a:lumMod val="50000"/>
                  </a:schemeClr>
                </a:solidFill>
                <a:latin typeface="Corbel" pitchFamily="34" charset="0"/>
              </a:rPr>
              <a:t> et </a:t>
            </a:r>
            <a:r>
              <a:rPr lang="en-US" sz="1600" dirty="0">
                <a:solidFill>
                  <a:schemeClr val="bg1">
                    <a:lumMod val="50000"/>
                  </a:schemeClr>
                </a:solidFill>
                <a:latin typeface="Corbel" pitchFamily="34" charset="0"/>
              </a:rPr>
              <a:t>al, </a:t>
            </a:r>
            <a:r>
              <a:rPr lang="en-US" sz="1600" dirty="0" smtClean="0">
                <a:solidFill>
                  <a:schemeClr val="bg1">
                    <a:lumMod val="50000"/>
                  </a:schemeClr>
                </a:solidFill>
                <a:latin typeface="Corbel" pitchFamily="34" charset="0"/>
              </a:rPr>
              <a:t>2000)</a:t>
            </a:r>
            <a:endParaRPr lang="en-US" sz="1600" dirty="0">
              <a:solidFill>
                <a:schemeClr val="bg1">
                  <a:lumMod val="50000"/>
                </a:schemeClr>
              </a:solidFill>
              <a:latin typeface="Corbel" pitchFamily="34" charset="0"/>
            </a:endParaRPr>
          </a:p>
        </p:txBody>
      </p:sp>
      <p:sp>
        <p:nvSpPr>
          <p:cNvPr id="7" name="TextBox 6"/>
          <p:cNvSpPr txBox="1"/>
          <p:nvPr/>
        </p:nvSpPr>
        <p:spPr>
          <a:xfrm>
            <a:off x="2667000" y="1828800"/>
            <a:ext cx="8458200" cy="2031325"/>
          </a:xfrm>
          <a:prstGeom prst="rect">
            <a:avLst/>
          </a:prstGeom>
          <a:noFill/>
        </p:spPr>
        <p:txBody>
          <a:bodyPr wrap="square" rtlCol="0">
            <a:spAutoFit/>
          </a:bodyPr>
          <a:lstStyle/>
          <a:p>
            <a:r>
              <a:rPr lang="en-US" sz="6600" b="1" spc="-150" dirty="0" smtClean="0">
                <a:solidFill>
                  <a:srgbClr val="FF842B"/>
                </a:solidFill>
                <a:effectLst/>
                <a:latin typeface="Arial Black"/>
                <a:cs typeface="Arial Black"/>
              </a:rPr>
              <a:t>2X as Likely</a:t>
            </a:r>
          </a:p>
          <a:p>
            <a:endParaRPr lang="en-US" sz="6000" dirty="0">
              <a:latin typeface="Arial Black"/>
              <a:cs typeface="Arial Black"/>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04800"/>
            <a:ext cx="2133600" cy="1143000"/>
          </a:xfrm>
        </p:spPr>
        <p:txBody>
          <a:bodyPr>
            <a:noAutofit/>
          </a:bodyPr>
          <a:lstStyle/>
          <a:p>
            <a:pPr algn="l">
              <a:lnSpc>
                <a:spcPts val="2600"/>
              </a:lnSpc>
            </a:pPr>
            <a:r>
              <a:rPr sz="2800" dirty="0" smtClean="0">
                <a:solidFill>
                  <a:schemeClr val="bg1">
                    <a:lumMod val="95000"/>
                  </a:schemeClr>
                </a:solidFill>
              </a:rPr>
              <a:t>Domestic Violence is Predictive of Child Abuse</a:t>
            </a:r>
            <a:endParaRPr lang="en-US" sz="2600" dirty="0" smtClean="0">
              <a:solidFill>
                <a:schemeClr val="bg1">
                  <a:lumMod val="95000"/>
                </a:schemeClr>
              </a:solidFill>
            </a:endParaRPr>
          </a:p>
        </p:txBody>
      </p:sp>
      <p:sp>
        <p:nvSpPr>
          <p:cNvPr id="5" name="Content Placeholder 2"/>
          <p:cNvSpPr>
            <a:spLocks noGrp="1"/>
          </p:cNvSpPr>
          <p:nvPr>
            <p:ph idx="1"/>
          </p:nvPr>
        </p:nvSpPr>
        <p:spPr>
          <a:xfrm>
            <a:off x="2971800" y="152400"/>
            <a:ext cx="5715000" cy="4449763"/>
          </a:xfrm>
        </p:spPr>
        <p:txBody>
          <a:bodyPr>
            <a:noAutofit/>
          </a:bodyPr>
          <a:lstStyle/>
          <a:p>
            <a:pPr marL="0" indent="0">
              <a:lnSpc>
                <a:spcPct val="90000"/>
              </a:lnSpc>
              <a:buNone/>
            </a:pPr>
            <a:endParaRPr lang="en-US" sz="2800" dirty="0" smtClean="0">
              <a:solidFill>
                <a:schemeClr val="accent1">
                  <a:lumMod val="50000"/>
                </a:schemeClr>
              </a:solidFill>
            </a:endParaRPr>
          </a:p>
          <a:p>
            <a:pPr>
              <a:lnSpc>
                <a:spcPts val="3200"/>
              </a:lnSpc>
              <a:buClr>
                <a:schemeClr val="tx1">
                  <a:lumMod val="50000"/>
                  <a:lumOff val="50000"/>
                </a:schemeClr>
              </a:buClr>
            </a:pPr>
            <a:r>
              <a:rPr dirty="0" smtClean="0">
                <a:solidFill>
                  <a:schemeClr val="accent1">
                    <a:lumMod val="50000"/>
                  </a:schemeClr>
                </a:solidFill>
              </a:rPr>
              <a:t>Domestic violence during the first 6 months of a child’s life was predictive of child abuse up to the child’s fifth birthday among home-visited families</a:t>
            </a:r>
            <a:endParaRPr sz="900" dirty="0" smtClean="0">
              <a:solidFill>
                <a:schemeClr val="accent1">
                  <a:lumMod val="50000"/>
                </a:schemeClr>
              </a:solidFill>
            </a:endParaRPr>
          </a:p>
          <a:p>
            <a:pPr>
              <a:lnSpc>
                <a:spcPts val="3200"/>
              </a:lnSpc>
              <a:spcBef>
                <a:spcPts val="2424"/>
              </a:spcBef>
              <a:buClr>
                <a:schemeClr val="tx1">
                  <a:lumMod val="50000"/>
                  <a:lumOff val="50000"/>
                </a:schemeClr>
              </a:buClr>
            </a:pPr>
            <a:r>
              <a:rPr dirty="0" smtClean="0">
                <a:solidFill>
                  <a:schemeClr val="accent1">
                    <a:lumMod val="50000"/>
                  </a:schemeClr>
                </a:solidFill>
              </a:rPr>
              <a:t>Domestic violence preceded child abuse in 78% of the cases where domestic violence and child abuse were co-occurring in families</a:t>
            </a:r>
          </a:p>
          <a:p>
            <a:endParaRPr lang="en-US" dirty="0" smtClean="0"/>
          </a:p>
          <a:p>
            <a:pPr lvl="1">
              <a:lnSpc>
                <a:spcPct val="90000"/>
              </a:lnSpc>
              <a:buNone/>
            </a:pPr>
            <a:endParaRPr dirty="0"/>
          </a:p>
          <a:p>
            <a:pPr lvl="1">
              <a:lnSpc>
                <a:spcPct val="90000"/>
              </a:lnSpc>
              <a:buNone/>
            </a:pPr>
            <a:endParaRPr dirty="0"/>
          </a:p>
          <a:p>
            <a:pPr marL="1263650" lvl="3" indent="-349250">
              <a:lnSpc>
                <a:spcPts val="2400"/>
              </a:lnSpc>
              <a:spcBef>
                <a:spcPts val="0"/>
              </a:spcBef>
              <a:spcAft>
                <a:spcPts val="600"/>
              </a:spcAft>
              <a:buClr>
                <a:srgbClr val="618DC3"/>
              </a:buClr>
              <a:defRPr/>
            </a:pPr>
            <a:endParaRPr sz="2800" dirty="0" smtClean="0">
              <a:solidFill>
                <a:schemeClr val="accent1">
                  <a:lumMod val="50000"/>
                </a:schemeClr>
              </a:solidFill>
            </a:endParaRPr>
          </a:p>
          <a:p>
            <a:pPr lvl="3">
              <a:lnSpc>
                <a:spcPts val="2400"/>
              </a:lnSpc>
              <a:spcBef>
                <a:spcPts val="0"/>
              </a:spcBef>
              <a:spcAft>
                <a:spcPts val="600"/>
              </a:spcAft>
              <a:defRPr/>
            </a:pPr>
            <a:endParaRPr sz="2800" dirty="0" smtClean="0">
              <a:solidFill>
                <a:schemeClr val="accent1">
                  <a:lumMod val="50000"/>
                </a:schemeClr>
              </a:solidFill>
            </a:endParaRPr>
          </a:p>
        </p:txBody>
      </p:sp>
      <p:sp>
        <p:nvSpPr>
          <p:cNvPr id="7" name="Text Box 5"/>
          <p:cNvSpPr txBox="1">
            <a:spLocks noChangeArrowheads="1"/>
          </p:cNvSpPr>
          <p:nvPr/>
        </p:nvSpPr>
        <p:spPr bwMode="auto">
          <a:xfrm>
            <a:off x="1779366" y="5805100"/>
            <a:ext cx="2077011" cy="338554"/>
          </a:xfrm>
          <a:prstGeom prst="rect">
            <a:avLst/>
          </a:prstGeom>
          <a:noFill/>
          <a:ln w="9525">
            <a:noFill/>
            <a:miter lim="800000"/>
            <a:headEnd/>
            <a:tailEnd/>
          </a:ln>
        </p:spPr>
        <p:txBody>
          <a:bodyPr wrap="none">
            <a:spAutoFit/>
          </a:bodyPr>
          <a:lstStyle/>
          <a:p>
            <a:r>
              <a:rPr lang="en-US" sz="1600" dirty="0" smtClean="0">
                <a:solidFill>
                  <a:schemeClr val="bg1">
                    <a:lumMod val="50000"/>
                  </a:schemeClr>
                </a:solidFill>
                <a:latin typeface="Corbel" pitchFamily="34" charset="0"/>
              </a:rPr>
              <a:t>(</a:t>
            </a:r>
            <a:r>
              <a:rPr lang="en-US" sz="1600" dirty="0" err="1" smtClean="0">
                <a:solidFill>
                  <a:schemeClr val="bg1">
                    <a:lumMod val="50000"/>
                  </a:schemeClr>
                </a:solidFill>
                <a:latin typeface="Corbel" pitchFamily="34" charset="0"/>
              </a:rPr>
              <a:t>McGuigan</a:t>
            </a:r>
            <a:r>
              <a:rPr lang="en-US" sz="1600" dirty="0" smtClean="0">
                <a:solidFill>
                  <a:schemeClr val="bg1">
                    <a:lumMod val="50000"/>
                  </a:schemeClr>
                </a:solidFill>
                <a:latin typeface="Corbel" pitchFamily="34" charset="0"/>
              </a:rPr>
              <a:t> et </a:t>
            </a:r>
            <a:r>
              <a:rPr lang="en-US" sz="1600" dirty="0">
                <a:solidFill>
                  <a:schemeClr val="bg1">
                    <a:lumMod val="50000"/>
                  </a:schemeClr>
                </a:solidFill>
                <a:latin typeface="Corbel" pitchFamily="34" charset="0"/>
              </a:rPr>
              <a:t>al, </a:t>
            </a:r>
            <a:r>
              <a:rPr lang="en-US" sz="1600" dirty="0" smtClean="0">
                <a:solidFill>
                  <a:schemeClr val="bg1">
                    <a:lumMod val="50000"/>
                  </a:schemeClr>
                </a:solidFill>
                <a:latin typeface="Corbel" pitchFamily="34" charset="0"/>
              </a:rPr>
              <a:t>2001)</a:t>
            </a:r>
            <a:endParaRPr lang="en-US" sz="1600" dirty="0">
              <a:solidFill>
                <a:schemeClr val="bg1">
                  <a:lumMod val="50000"/>
                </a:schemeClr>
              </a:solidFill>
              <a:latin typeface="Corbe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228600"/>
            <a:ext cx="2133600" cy="1143000"/>
          </a:xfrm>
        </p:spPr>
        <p:txBody>
          <a:bodyPr>
            <a:noAutofit/>
          </a:bodyPr>
          <a:lstStyle/>
          <a:p>
            <a:pPr algn="l">
              <a:lnSpc>
                <a:spcPts val="2800"/>
              </a:lnSpc>
            </a:pPr>
            <a:r>
              <a:rPr lang="en-US" sz="2800" dirty="0" smtClean="0">
                <a:solidFill>
                  <a:schemeClr val="bg1">
                    <a:lumMod val="95000"/>
                  </a:schemeClr>
                </a:solidFill>
              </a:rPr>
              <a:t>Victimization May Compromise Parenting But…</a:t>
            </a:r>
            <a:endParaRPr lang="en-US" sz="2800" dirty="0">
              <a:solidFill>
                <a:schemeClr val="bg1">
                  <a:lumMod val="95000"/>
                </a:schemeClr>
              </a:solidFill>
            </a:endParaRPr>
          </a:p>
        </p:txBody>
      </p:sp>
      <p:sp>
        <p:nvSpPr>
          <p:cNvPr id="5" name="Content Placeholder 2"/>
          <p:cNvSpPr>
            <a:spLocks noGrp="1"/>
          </p:cNvSpPr>
          <p:nvPr>
            <p:ph idx="1"/>
          </p:nvPr>
        </p:nvSpPr>
        <p:spPr>
          <a:xfrm>
            <a:off x="2971800" y="228600"/>
            <a:ext cx="5715000" cy="6324600"/>
          </a:xfrm>
        </p:spPr>
        <p:txBody>
          <a:bodyPr>
            <a:noAutofit/>
          </a:bodyPr>
          <a:lstStyle/>
          <a:p>
            <a:pPr marL="0" indent="0">
              <a:lnSpc>
                <a:spcPct val="90000"/>
              </a:lnSpc>
              <a:buClr>
                <a:schemeClr val="tx1">
                  <a:lumMod val="50000"/>
                  <a:lumOff val="50000"/>
                </a:schemeClr>
              </a:buClr>
              <a:buFont typeface="Lucida Grande"/>
              <a:buChar char="&gt;"/>
            </a:pPr>
            <a:endParaRPr lang="en-US" sz="2800" dirty="0" smtClean="0">
              <a:solidFill>
                <a:schemeClr val="accent1">
                  <a:lumMod val="50000"/>
                </a:schemeClr>
              </a:solidFill>
            </a:endParaRPr>
          </a:p>
          <a:p>
            <a:pPr>
              <a:lnSpc>
                <a:spcPts val="2800"/>
              </a:lnSpc>
              <a:spcBef>
                <a:spcPts val="0"/>
              </a:spcBef>
              <a:buClr>
                <a:schemeClr val="tx1">
                  <a:lumMod val="50000"/>
                  <a:lumOff val="50000"/>
                </a:schemeClr>
              </a:buClr>
            </a:pPr>
            <a:r>
              <a:rPr lang="en-US" sz="2800" dirty="0" smtClean="0">
                <a:solidFill>
                  <a:schemeClr val="accent1">
                    <a:lumMod val="50000"/>
                  </a:schemeClr>
                </a:solidFill>
              </a:rPr>
              <a:t>Battered mothers may be more likely than others to use some type of aggression against their children but are less likely to do so when they are safe </a:t>
            </a:r>
            <a:r>
              <a:rPr lang="en-US" sz="1600" dirty="0" smtClean="0">
                <a:solidFill>
                  <a:schemeClr val="tx1">
                    <a:lumMod val="50000"/>
                    <a:lumOff val="50000"/>
                  </a:schemeClr>
                </a:solidFill>
              </a:rPr>
              <a:t>(</a:t>
            </a:r>
            <a:r>
              <a:rPr lang="en-US" sz="1600" dirty="0" err="1" smtClean="0">
                <a:solidFill>
                  <a:schemeClr val="tx1">
                    <a:lumMod val="50000"/>
                    <a:lumOff val="50000"/>
                  </a:schemeClr>
                </a:solidFill>
              </a:rPr>
              <a:t>Edleson</a:t>
            </a:r>
            <a:r>
              <a:rPr lang="en-US" sz="1600" dirty="0" smtClean="0">
                <a:solidFill>
                  <a:schemeClr val="tx1">
                    <a:lumMod val="50000"/>
                    <a:lumOff val="50000"/>
                  </a:schemeClr>
                </a:solidFill>
              </a:rPr>
              <a:t> et al. 2003)</a:t>
            </a:r>
            <a:endParaRPr lang="en-US" sz="1600" dirty="0" smtClean="0">
              <a:solidFill>
                <a:schemeClr val="accent1">
                  <a:lumMod val="50000"/>
                </a:schemeClr>
              </a:solidFill>
            </a:endParaRPr>
          </a:p>
          <a:p>
            <a:pPr marL="1662113" lvl="3" indent="-290513">
              <a:lnSpc>
                <a:spcPts val="2800"/>
              </a:lnSpc>
              <a:spcBef>
                <a:spcPts val="1272"/>
              </a:spcBef>
              <a:buClr>
                <a:schemeClr val="tx1">
                  <a:lumMod val="50000"/>
                  <a:lumOff val="50000"/>
                </a:schemeClr>
              </a:buClr>
              <a:buFont typeface="Arial"/>
              <a:buChar char="•"/>
            </a:pPr>
            <a:r>
              <a:rPr lang="en-US" sz="2800" dirty="0" smtClean="0">
                <a:solidFill>
                  <a:schemeClr val="accent1">
                    <a:lumMod val="50000"/>
                  </a:schemeClr>
                </a:solidFill>
              </a:rPr>
              <a:t>Battered mothers appear to have greater stress than non-battered women</a:t>
            </a:r>
          </a:p>
          <a:p>
            <a:pPr lvl="3">
              <a:lnSpc>
                <a:spcPts val="1100"/>
              </a:lnSpc>
              <a:buClr>
                <a:schemeClr val="tx1">
                  <a:lumMod val="50000"/>
                  <a:lumOff val="50000"/>
                </a:schemeClr>
              </a:buClr>
              <a:buFont typeface="Arial"/>
              <a:buChar char="•"/>
            </a:pPr>
            <a:endParaRPr lang="en-US" sz="2800" dirty="0" smtClean="0">
              <a:solidFill>
                <a:schemeClr val="accent1">
                  <a:lumMod val="50000"/>
                </a:schemeClr>
              </a:solidFill>
            </a:endParaRPr>
          </a:p>
          <a:p>
            <a:pPr marL="1714500" lvl="3" indent="-342900">
              <a:lnSpc>
                <a:spcPts val="2800"/>
              </a:lnSpc>
              <a:spcBef>
                <a:spcPts val="0"/>
              </a:spcBef>
              <a:buClr>
                <a:schemeClr val="tx1">
                  <a:lumMod val="50000"/>
                  <a:lumOff val="50000"/>
                </a:schemeClr>
              </a:buClr>
              <a:buFont typeface="Arial"/>
              <a:buChar char="•"/>
            </a:pPr>
            <a:r>
              <a:rPr lang="en-US" sz="2800" dirty="0" smtClean="0">
                <a:solidFill>
                  <a:schemeClr val="accent1">
                    <a:lumMod val="50000"/>
                  </a:schemeClr>
                </a:solidFill>
              </a:rPr>
              <a:t>However, this stress does not always translate to diminished parenting </a:t>
            </a:r>
            <a:endParaRPr sz="2800" dirty="0" smtClean="0">
              <a:solidFill>
                <a:schemeClr val="accent1">
                  <a:lumMod val="50000"/>
                </a:schemeClr>
              </a:solidFill>
            </a:endParaRPr>
          </a:p>
          <a:p>
            <a:pPr lvl="3">
              <a:lnSpc>
                <a:spcPts val="2400"/>
              </a:lnSpc>
              <a:spcBef>
                <a:spcPts val="0"/>
              </a:spcBef>
              <a:spcAft>
                <a:spcPts val="600"/>
              </a:spcAft>
              <a:defRPr/>
            </a:pPr>
            <a:endParaRPr sz="2800" dirty="0" smtClean="0">
              <a:solidFill>
                <a:schemeClr val="accent1">
                  <a:lumMod val="50000"/>
                </a:schemeClr>
              </a:solidFill>
            </a:endParaRPr>
          </a:p>
        </p:txBody>
      </p:sp>
      <p:sp>
        <p:nvSpPr>
          <p:cNvPr id="6" name="TextBox 5"/>
          <p:cNvSpPr txBox="1"/>
          <p:nvPr/>
        </p:nvSpPr>
        <p:spPr>
          <a:xfrm>
            <a:off x="4419600" y="5112603"/>
            <a:ext cx="2743200" cy="830997"/>
          </a:xfrm>
          <a:prstGeom prst="rect">
            <a:avLst/>
          </a:prstGeom>
          <a:noFill/>
        </p:spPr>
        <p:txBody>
          <a:bodyPr wrap="square" rtlCol="0">
            <a:spAutoFit/>
          </a:bodyPr>
          <a:lstStyle/>
          <a:p>
            <a:r>
              <a:rPr lang="en-US" sz="1600" dirty="0" smtClean="0">
                <a:solidFill>
                  <a:schemeClr val="tx1">
                    <a:lumMod val="50000"/>
                    <a:lumOff val="50000"/>
                  </a:schemeClr>
                </a:solidFill>
              </a:rPr>
              <a:t>(Holden and Ritchie, 1991, Holden et al., 1998)</a:t>
            </a:r>
          </a:p>
          <a:p>
            <a:endParaRPr lang="en-US" sz="1600" dirty="0">
              <a:solidFill>
                <a:schemeClr val="tx1">
                  <a:lumMod val="50000"/>
                  <a:lumOff val="50000"/>
                </a:schemeClr>
              </a:solidFill>
            </a:endParaRPr>
          </a:p>
        </p:txBody>
      </p:sp>
      <p:pic>
        <p:nvPicPr>
          <p:cNvPr id="8" name="Picture 7" descr="repl.7.jpg"/>
          <p:cNvPicPr>
            <a:picLocks noChangeAspect="1"/>
          </p:cNvPicPr>
          <p:nvPr/>
        </p:nvPicPr>
        <p:blipFill>
          <a:blip r:embed="rId3" cstate="print"/>
          <a:stretch>
            <a:fillRect/>
          </a:stretch>
        </p:blipFill>
        <p:spPr>
          <a:xfrm>
            <a:off x="381000" y="2514600"/>
            <a:ext cx="3657600" cy="243687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304800"/>
            <a:ext cx="2133600" cy="1143000"/>
          </a:xfrm>
        </p:spPr>
        <p:txBody>
          <a:bodyPr>
            <a:noAutofit/>
          </a:bodyPr>
          <a:lstStyle/>
          <a:p>
            <a:pPr algn="l">
              <a:lnSpc>
                <a:spcPts val="2600"/>
              </a:lnSpc>
            </a:pPr>
            <a:r>
              <a:rPr lang="en-US" sz="2800" dirty="0" smtClean="0">
                <a:solidFill>
                  <a:schemeClr val="bg1">
                    <a:lumMod val="95000"/>
                  </a:schemeClr>
                </a:solidFill>
              </a:rPr>
              <a:t>Resiliency in Mothers Exposed to Violence</a:t>
            </a:r>
            <a:endParaRPr lang="en-US" sz="2600" dirty="0" smtClean="0">
              <a:solidFill>
                <a:schemeClr val="bg1">
                  <a:lumMod val="95000"/>
                </a:schemeClr>
              </a:solidFill>
            </a:endParaRPr>
          </a:p>
        </p:txBody>
      </p:sp>
      <p:sp>
        <p:nvSpPr>
          <p:cNvPr id="5" name="Content Placeholder 2"/>
          <p:cNvSpPr>
            <a:spLocks noGrp="1"/>
          </p:cNvSpPr>
          <p:nvPr>
            <p:ph idx="1"/>
          </p:nvPr>
        </p:nvSpPr>
        <p:spPr>
          <a:xfrm>
            <a:off x="2971800" y="1239668"/>
            <a:ext cx="5715000" cy="4449763"/>
          </a:xfrm>
        </p:spPr>
        <p:txBody>
          <a:bodyPr>
            <a:noAutofit/>
          </a:bodyPr>
          <a:lstStyle/>
          <a:p>
            <a:pPr marL="0" indent="0">
              <a:lnSpc>
                <a:spcPct val="90000"/>
              </a:lnSpc>
              <a:buNone/>
            </a:pPr>
            <a:endParaRPr lang="en-US" sz="2800" dirty="0" smtClean="0">
              <a:solidFill>
                <a:schemeClr val="accent1">
                  <a:lumMod val="50000"/>
                </a:schemeClr>
              </a:solidFill>
            </a:endParaRPr>
          </a:p>
          <a:p>
            <a:pPr marL="0" indent="0">
              <a:lnSpc>
                <a:spcPts val="3200"/>
              </a:lnSpc>
              <a:buClr>
                <a:schemeClr val="tx1">
                  <a:lumMod val="50000"/>
                  <a:lumOff val="50000"/>
                </a:schemeClr>
              </a:buClr>
              <a:buNone/>
            </a:pPr>
            <a:r>
              <a:rPr lang="en-US" dirty="0" smtClean="0">
                <a:solidFill>
                  <a:schemeClr val="accent1">
                    <a:lumMod val="50000"/>
                  </a:schemeClr>
                </a:solidFill>
              </a:rPr>
              <a:t>Some mothers who face severe stress may compensate for violent events by offering increased nurturing and protection of their children</a:t>
            </a:r>
          </a:p>
        </p:txBody>
      </p:sp>
      <p:sp>
        <p:nvSpPr>
          <p:cNvPr id="6" name="TextBox 5"/>
          <p:cNvSpPr txBox="1"/>
          <p:nvPr/>
        </p:nvSpPr>
        <p:spPr>
          <a:xfrm>
            <a:off x="1524000" y="5350877"/>
            <a:ext cx="4114800" cy="338554"/>
          </a:xfrm>
          <a:prstGeom prst="rect">
            <a:avLst/>
          </a:prstGeom>
          <a:noFill/>
        </p:spPr>
        <p:txBody>
          <a:bodyPr wrap="square" rtlCol="0">
            <a:spAutoFit/>
          </a:bodyPr>
          <a:lstStyle/>
          <a:p>
            <a:r>
              <a:rPr lang="en-US" sz="1600" dirty="0" smtClean="0">
                <a:solidFill>
                  <a:schemeClr val="tx1">
                    <a:lumMod val="50000"/>
                    <a:lumOff val="50000"/>
                  </a:schemeClr>
                </a:solidFill>
              </a:rPr>
              <a:t>(</a:t>
            </a:r>
            <a:r>
              <a:rPr lang="en-US" sz="1600" dirty="0" err="1" smtClean="0">
                <a:solidFill>
                  <a:schemeClr val="tx1">
                    <a:lumMod val="50000"/>
                    <a:lumOff val="50000"/>
                  </a:schemeClr>
                </a:solidFill>
              </a:rPr>
              <a:t>Levendosky</a:t>
            </a:r>
            <a:r>
              <a:rPr lang="en-US" sz="1600" dirty="0" smtClean="0">
                <a:solidFill>
                  <a:schemeClr val="tx1">
                    <a:lumMod val="50000"/>
                    <a:lumOff val="50000"/>
                  </a:schemeClr>
                </a:solidFill>
              </a:rPr>
              <a:t> et. Al , 2003)</a:t>
            </a:r>
            <a:endParaRPr lang="en-US" sz="1600" dirty="0">
              <a:solidFill>
                <a:schemeClr val="tx1">
                  <a:lumMod val="50000"/>
                  <a:lumOff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FW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FWV</Template>
  <TotalTime>139</TotalTime>
  <Words>18633</Words>
  <Application>Microsoft Office PowerPoint</Application>
  <PresentationFormat>On-screen Show (4:3)</PresentationFormat>
  <Paragraphs>1819</Paragraphs>
  <Slides>143</Slides>
  <Notes>132</Notes>
  <HiddenSlides>25</HiddenSlides>
  <MMClips>0</MMClips>
  <ScaleCrop>false</ScaleCrop>
  <HeadingPairs>
    <vt:vector size="4" baseType="variant">
      <vt:variant>
        <vt:lpstr>Theme</vt:lpstr>
      </vt:variant>
      <vt:variant>
        <vt:i4>1</vt:i4>
      </vt:variant>
      <vt:variant>
        <vt:lpstr>Slide Titles</vt:lpstr>
      </vt:variant>
      <vt:variant>
        <vt:i4>143</vt:i4>
      </vt:variant>
    </vt:vector>
  </HeadingPairs>
  <TitlesOfParts>
    <vt:vector size="144" baseType="lpstr">
      <vt:lpstr>FWV</vt:lpstr>
      <vt:lpstr> </vt:lpstr>
      <vt:lpstr>Workshop Guidelines</vt:lpstr>
      <vt:lpstr>Slide 3</vt:lpstr>
      <vt:lpstr>“Where    Am I?” </vt:lpstr>
      <vt:lpstr>Getting Started:  Small  Group Discussion</vt:lpstr>
      <vt:lpstr>Domestic Violence Negatively Impacts Home Visitation Program Outcomes Including</vt:lpstr>
      <vt:lpstr>Women  Who Talked to Their Health Care Provider About the Abuse Were</vt:lpstr>
      <vt:lpstr>Promising Practice:  The Nurse Family Partnership (NFP)</vt:lpstr>
      <vt:lpstr>Lessons Learned from Nurse Family Partnership</vt:lpstr>
      <vt:lpstr>Barriers to Identifying and Addressing Domestic Violence </vt:lpstr>
      <vt:lpstr>Promising Practice: DOVE</vt:lpstr>
      <vt:lpstr>Implications for Home Visitation</vt:lpstr>
      <vt:lpstr>Slide 13</vt:lpstr>
      <vt:lpstr>Learning Objectives</vt:lpstr>
      <vt:lpstr>What We Know</vt:lpstr>
      <vt:lpstr>What We Know</vt:lpstr>
      <vt:lpstr>Definitions  of Domestic Violence </vt:lpstr>
      <vt:lpstr>Domestic and  Adolescent Relationship Violence  </vt:lpstr>
      <vt:lpstr>Group Discussion  </vt:lpstr>
      <vt:lpstr>Power and Control Wheel </vt:lpstr>
      <vt:lpstr>Slide 21</vt:lpstr>
      <vt:lpstr>Slide 22</vt:lpstr>
      <vt:lpstr>Group Discussion  </vt:lpstr>
      <vt:lpstr>Slide 24</vt:lpstr>
      <vt:lpstr>Learning Objectives</vt:lpstr>
      <vt:lpstr>Group Discussion</vt:lpstr>
      <vt:lpstr>Consider These Quotes from Home Visitation Staff</vt:lpstr>
      <vt:lpstr>Starting the Conversation: Discuss the Limits of Confidentiality and Other Client Fears  First</vt:lpstr>
      <vt:lpstr>Example: (check with requirements in your  county/state) </vt:lpstr>
      <vt:lpstr>Safety Card on Domestic Violence and Safety Planning</vt:lpstr>
      <vt:lpstr>Slide 31</vt:lpstr>
      <vt:lpstr>Slide 32</vt:lpstr>
      <vt:lpstr>Slide 33</vt:lpstr>
      <vt:lpstr>Relationship Assessment Tool</vt:lpstr>
      <vt:lpstr>Validation: First Step to Safety Planning</vt:lpstr>
      <vt:lpstr>What Should You do When You Get a Positive Disclosure of Domestic Violence?</vt:lpstr>
      <vt:lpstr>Where Should You Document Safety Plans and Referrals?</vt:lpstr>
      <vt:lpstr>When Domestic Violence is Disclosed: Provide a ‘Warm’ Referral</vt:lpstr>
      <vt:lpstr>Slide 39</vt:lpstr>
      <vt:lpstr>Role of the Domestic Violence Advocate</vt:lpstr>
      <vt:lpstr>Amber Video Clip</vt:lpstr>
      <vt:lpstr>Slide 42</vt:lpstr>
      <vt:lpstr>Providing a ‘Warm’ Referral to The National Hotline</vt:lpstr>
      <vt:lpstr>Slide 44</vt:lpstr>
      <vt:lpstr>Role Play (Option 1)</vt:lpstr>
      <vt:lpstr>Defining Success </vt:lpstr>
      <vt:lpstr>To Order More of These  Free Cards:   </vt:lpstr>
      <vt:lpstr>Danger Assessment Tool</vt:lpstr>
      <vt:lpstr>Additional Resources: Helping an Abused Woman  101 Things  to Know,  Say and Do</vt:lpstr>
      <vt:lpstr>Slide 50</vt:lpstr>
      <vt:lpstr>Learning Objectives</vt:lpstr>
      <vt:lpstr>Large Group Discussion</vt:lpstr>
      <vt:lpstr>Slide 53</vt:lpstr>
      <vt:lpstr>Women Who Experience Abuse Around the Time of Pregnancy Are More Likely to:</vt:lpstr>
      <vt:lpstr>Tobacco Cessation and DV</vt:lpstr>
      <vt:lpstr>Impact of Psychological Abuse</vt:lpstr>
      <vt:lpstr>Domestic Violence During Pregnancy is Associated With</vt:lpstr>
      <vt:lpstr>Domestic Violence  and Breastfeeding</vt:lpstr>
      <vt:lpstr>Postpartum Maternal Depression</vt:lpstr>
      <vt:lpstr>Slide 60</vt:lpstr>
      <vt:lpstr>Slide 61</vt:lpstr>
      <vt:lpstr>Slide 62</vt:lpstr>
      <vt:lpstr>Learning Objectives</vt:lpstr>
      <vt:lpstr>Slide 64</vt:lpstr>
      <vt:lpstr>Definition: Reproductive Coercion</vt:lpstr>
      <vt:lpstr>Slide 66</vt:lpstr>
      <vt:lpstr>Slide 67</vt:lpstr>
      <vt:lpstr>Forced  Sex</vt:lpstr>
      <vt:lpstr>Slide 69</vt:lpstr>
      <vt:lpstr>Slide 70</vt:lpstr>
      <vt:lpstr>Group Discussion  </vt:lpstr>
      <vt:lpstr>Birth Control Sabotage</vt:lpstr>
      <vt:lpstr>Slide 73</vt:lpstr>
      <vt:lpstr>Slide 74</vt:lpstr>
      <vt:lpstr>Client Discloses  She is Concerned About Getting Pregnant Due to Partner(s)’ Actions</vt:lpstr>
      <vt:lpstr>Review Handout: Invisible Contraception</vt:lpstr>
      <vt:lpstr>Slide 77</vt:lpstr>
      <vt:lpstr>Follow-up to Disclosure of Birth Control Sabotage</vt:lpstr>
      <vt:lpstr>Responding to Disclosures</vt:lpstr>
      <vt:lpstr>Slide 80</vt:lpstr>
      <vt:lpstr>Role Play</vt:lpstr>
      <vt:lpstr>Resource</vt:lpstr>
      <vt:lpstr>Resource: Website on Assessment</vt:lpstr>
      <vt:lpstr>Slide 84</vt:lpstr>
      <vt:lpstr>Learning Objectives</vt:lpstr>
      <vt:lpstr>Large Group Discussion</vt:lpstr>
      <vt:lpstr>Childhood Exposure to Domestic Violence  Increases the Likelihood of Children Experiencing</vt:lpstr>
      <vt:lpstr>Children Exposed to Domestic Violence  are at Significantly Higher Risk for</vt:lpstr>
      <vt:lpstr>School Health &amp; Performance</vt:lpstr>
      <vt:lpstr>DVD and Discussion</vt:lpstr>
      <vt:lpstr>Large Group Discussion</vt:lpstr>
      <vt:lpstr>Slide 92</vt:lpstr>
      <vt:lpstr>Learning Objectives</vt:lpstr>
      <vt:lpstr>Slide 94</vt:lpstr>
      <vt:lpstr>Domestic Violence (DV) and Parenting Skills</vt:lpstr>
      <vt:lpstr>Domestic Violence: Risk Factor for Child Abuse</vt:lpstr>
      <vt:lpstr>Domestic Violence is Predictive of Child Abuse</vt:lpstr>
      <vt:lpstr>Victimization May Compromise Parenting But…</vt:lpstr>
      <vt:lpstr>Resiliency in Mothers Exposed to Violence</vt:lpstr>
      <vt:lpstr>Most Consistent Protective Factor for Children Exposed to Domestic Violence</vt:lpstr>
      <vt:lpstr>Ways That Violence May Affect a Mother’s Parenting</vt:lpstr>
      <vt:lpstr>Slide 102</vt:lpstr>
      <vt:lpstr>Strategies to Strengthen Mother/Child Bond </vt:lpstr>
      <vt:lpstr>Strategies to Strengthen Mother/ Child Bond </vt:lpstr>
      <vt:lpstr>Resource</vt:lpstr>
      <vt:lpstr>Resource</vt:lpstr>
      <vt:lpstr>Resource</vt:lpstr>
      <vt:lpstr>Promising Practice</vt:lpstr>
      <vt:lpstr>Slide 109</vt:lpstr>
      <vt:lpstr>Learning Objectives</vt:lpstr>
      <vt:lpstr>Slide 111</vt:lpstr>
      <vt:lpstr>Resiliency</vt:lpstr>
      <vt:lpstr>Strategies for Home Visitors</vt:lpstr>
      <vt:lpstr>Universal Education vs. Direct Assessment</vt:lpstr>
      <vt:lpstr>Slide 115</vt:lpstr>
      <vt:lpstr>Slide 116</vt:lpstr>
      <vt:lpstr>Providing Universal Education on Childhood Exposure to Violence</vt:lpstr>
      <vt:lpstr>Slide 118</vt:lpstr>
      <vt:lpstr>Slide 119</vt:lpstr>
      <vt:lpstr>Learning Objectives</vt:lpstr>
      <vt:lpstr>Parenting After Violence</vt:lpstr>
      <vt:lpstr>Unhealthy Parenting Traits of Abusive Men</vt:lpstr>
      <vt:lpstr>Fathering After Violence</vt:lpstr>
      <vt:lpstr>Fathering After Domestic Violence Initiatives</vt:lpstr>
      <vt:lpstr>Resource </vt:lpstr>
      <vt:lpstr>Slide 126</vt:lpstr>
      <vt:lpstr>Learning Objectives</vt:lpstr>
      <vt:lpstr>Personal Safety Strategies  for Home Visitors</vt:lpstr>
      <vt:lpstr>Secondary Traumatic Stress</vt:lpstr>
      <vt:lpstr>Exposure to Violence and Secondary Traumatic Stress</vt:lpstr>
      <vt:lpstr>Personal Strategies to Prevent Traumatic Stress</vt:lpstr>
      <vt:lpstr>Resource: Trauma-Informed Organizational Self-Assessment</vt:lpstr>
      <vt:lpstr>Slide 133</vt:lpstr>
      <vt:lpstr>Learning Objectives</vt:lpstr>
      <vt:lpstr>Key Considerations </vt:lpstr>
      <vt:lpstr>Supporting Mothers When Making a Mandated Report to Child Protective Services</vt:lpstr>
      <vt:lpstr>Example:  (check your county/state specific requirements) </vt:lpstr>
      <vt:lpstr>Key Partnership: Develop a Memorandum of Understanding with your Local Child Welfare Program</vt:lpstr>
      <vt:lpstr>Slide 139</vt:lpstr>
      <vt:lpstr>Exercise: “Where Am I  Now?”</vt:lpstr>
      <vt:lpstr>Technical Assistance</vt:lpstr>
      <vt:lpstr>Slide 142</vt:lpstr>
      <vt:lpstr>Questions about Project Connect  in Virginia?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timmie</dc:creator>
  <cp:lastModifiedBy>akd80959</cp:lastModifiedBy>
  <cp:revision>16</cp:revision>
  <dcterms:created xsi:type="dcterms:W3CDTF">2012-02-07T19:34:21Z</dcterms:created>
  <dcterms:modified xsi:type="dcterms:W3CDTF">2012-02-28T15:06:51Z</dcterms:modified>
</cp:coreProperties>
</file>