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notesSlides/notesSlide102.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handoutMasterIdLst>
    <p:handoutMasterId r:id="rId105"/>
  </p:handoutMasterIdLst>
  <p:sldIdLst>
    <p:sldId id="695" r:id="rId2"/>
    <p:sldId id="412" r:id="rId3"/>
    <p:sldId id="701" r:id="rId4"/>
    <p:sldId id="763" r:id="rId5"/>
    <p:sldId id="764" r:id="rId6"/>
    <p:sldId id="702" r:id="rId7"/>
    <p:sldId id="760" r:id="rId8"/>
    <p:sldId id="416" r:id="rId9"/>
    <p:sldId id="279" r:id="rId10"/>
    <p:sldId id="422" r:id="rId11"/>
    <p:sldId id="423" r:id="rId12"/>
    <p:sldId id="425" r:id="rId13"/>
    <p:sldId id="426" r:id="rId14"/>
    <p:sldId id="427" r:id="rId15"/>
    <p:sldId id="562" r:id="rId16"/>
    <p:sldId id="429" r:id="rId17"/>
    <p:sldId id="668" r:id="rId18"/>
    <p:sldId id="455" r:id="rId19"/>
    <p:sldId id="329" r:id="rId20"/>
    <p:sldId id="714" r:id="rId21"/>
    <p:sldId id="669" r:id="rId22"/>
    <p:sldId id="569" r:id="rId23"/>
    <p:sldId id="700" r:id="rId24"/>
    <p:sldId id="474" r:id="rId25"/>
    <p:sldId id="730" r:id="rId26"/>
    <p:sldId id="704" r:id="rId27"/>
    <p:sldId id="705" r:id="rId28"/>
    <p:sldId id="478" r:id="rId29"/>
    <p:sldId id="709" r:id="rId30"/>
    <p:sldId id="710" r:id="rId31"/>
    <p:sldId id="715" r:id="rId32"/>
    <p:sldId id="708" r:id="rId33"/>
    <p:sldId id="586" r:id="rId34"/>
    <p:sldId id="782" r:id="rId35"/>
    <p:sldId id="780" r:id="rId36"/>
    <p:sldId id="584" r:id="rId37"/>
    <p:sldId id="781" r:id="rId38"/>
    <p:sldId id="585" r:id="rId39"/>
    <p:sldId id="475" r:id="rId40"/>
    <p:sldId id="725" r:id="rId41"/>
    <p:sldId id="784" r:id="rId42"/>
    <p:sldId id="785" r:id="rId43"/>
    <p:sldId id="786" r:id="rId44"/>
    <p:sldId id="787" r:id="rId45"/>
    <p:sldId id="726" r:id="rId46"/>
    <p:sldId id="593" r:id="rId47"/>
    <p:sldId id="592" r:id="rId48"/>
    <p:sldId id="752" r:id="rId49"/>
    <p:sldId id="753" r:id="rId50"/>
    <p:sldId id="722" r:id="rId51"/>
    <p:sldId id="761" r:id="rId52"/>
    <p:sldId id="723" r:id="rId53"/>
    <p:sldId id="724" r:id="rId54"/>
    <p:sldId id="735" r:id="rId55"/>
    <p:sldId id="734" r:id="rId56"/>
    <p:sldId id="773" r:id="rId57"/>
    <p:sldId id="736" r:id="rId58"/>
    <p:sldId id="737" r:id="rId59"/>
    <p:sldId id="758" r:id="rId60"/>
    <p:sldId id="589" r:id="rId61"/>
    <p:sldId id="747" r:id="rId62"/>
    <p:sldId id="748" r:id="rId63"/>
    <p:sldId id="772" r:id="rId64"/>
    <p:sldId id="770" r:id="rId65"/>
    <p:sldId id="739" r:id="rId66"/>
    <p:sldId id="744" r:id="rId67"/>
    <p:sldId id="728" r:id="rId68"/>
    <p:sldId id="754" r:id="rId69"/>
    <p:sldId id="757" r:id="rId70"/>
    <p:sldId id="756" r:id="rId71"/>
    <p:sldId id="755" r:id="rId72"/>
    <p:sldId id="762" r:id="rId73"/>
    <p:sldId id="767" r:id="rId74"/>
    <p:sldId id="751" r:id="rId75"/>
    <p:sldId id="490" r:id="rId76"/>
    <p:sldId id="777" r:id="rId77"/>
    <p:sldId id="679" r:id="rId78"/>
    <p:sldId id="606" r:id="rId79"/>
    <p:sldId id="602" r:id="rId80"/>
    <p:sldId id="603" r:id="rId81"/>
    <p:sldId id="732" r:id="rId82"/>
    <p:sldId id="605" r:id="rId83"/>
    <p:sldId id="680" r:id="rId84"/>
    <p:sldId id="609" r:id="rId85"/>
    <p:sldId id="742" r:id="rId86"/>
    <p:sldId id="611" r:id="rId87"/>
    <p:sldId id="769" r:id="rId88"/>
    <p:sldId id="612" r:id="rId89"/>
    <p:sldId id="681" r:id="rId90"/>
    <p:sldId id="402" r:id="rId91"/>
    <p:sldId id="765" r:id="rId92"/>
    <p:sldId id="775" r:id="rId93"/>
    <p:sldId id="766" r:id="rId94"/>
    <p:sldId id="778" r:id="rId95"/>
    <p:sldId id="779" r:id="rId96"/>
    <p:sldId id="655" r:id="rId97"/>
    <p:sldId id="660" r:id="rId98"/>
    <p:sldId id="774" r:id="rId99"/>
    <p:sldId id="713" r:id="rId100"/>
    <p:sldId id="547" r:id="rId101"/>
    <p:sldId id="691" r:id="rId102"/>
    <p:sldId id="749"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B"/>
    <a:srgbClr val="8DC63F"/>
    <a:srgbClr val="FFD400"/>
    <a:srgbClr val="F58220"/>
    <a:srgbClr val="7EC619"/>
    <a:srgbClr val="FF8A19"/>
    <a:srgbClr val="FF8000"/>
    <a:srgbClr val="FF842B"/>
    <a:srgbClr val="7EBE28"/>
    <a:srgbClr val="8EDE1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3" autoAdjust="0"/>
    <p:restoredTop sz="96567" autoAdjust="0"/>
  </p:normalViewPr>
  <p:slideViewPr>
    <p:cSldViewPr snapToObjects="1" showGuides="1">
      <p:cViewPr>
        <p:scale>
          <a:sx n="90" d="100"/>
          <a:sy n="90" d="100"/>
        </p:scale>
        <p:origin x="-948" y="-72"/>
      </p:cViewPr>
      <p:guideLst>
        <p:guide orient="horz" pos="2208"/>
        <p:guide pos="1632"/>
      </p:guideLst>
    </p:cSldViewPr>
  </p:slideViewPr>
  <p:notesTextViewPr>
    <p:cViewPr>
      <p:scale>
        <a:sx n="50" d="100"/>
        <a:sy n="50" d="100"/>
      </p:scale>
      <p:origin x="0" y="0"/>
    </p:cViewPr>
  </p:notesTextViewPr>
  <p:sorterViewPr>
    <p:cViewPr>
      <p:scale>
        <a:sx n="100" d="100"/>
        <a:sy n="100" d="100"/>
      </p:scale>
      <p:origin x="0" y="0"/>
    </p:cViewPr>
  </p:sorterViewPr>
  <p:notesViewPr>
    <p:cSldViewPr snapToObjects="1">
      <p:cViewPr>
        <p:scale>
          <a:sx n="66" d="100"/>
          <a:sy n="66" d="100"/>
        </p:scale>
        <p:origin x="-2142" y="4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4D59B-E26F-4070-97C3-FE5A77F3E526}"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3BE5506C-4C11-42D4-9B5D-5521869A849F}">
      <dgm:prSet phldrT="[Text]"/>
      <dgm:spPr>
        <a:solidFill>
          <a:srgbClr val="F58220"/>
        </a:solidFill>
      </dgm:spPr>
      <dgm:t>
        <a:bodyPr/>
        <a:lstStyle/>
        <a:p>
          <a:r>
            <a:rPr lang="en-US" dirty="0" smtClean="0">
              <a:latin typeface="Arial Black" pitchFamily="34" charset="0"/>
            </a:rPr>
            <a:t>Emotional Abuse</a:t>
          </a:r>
          <a:endParaRPr lang="en-US" dirty="0">
            <a:latin typeface="Arial Black" pitchFamily="34" charset="0"/>
          </a:endParaRPr>
        </a:p>
      </dgm:t>
    </dgm:pt>
    <dgm:pt modelId="{5F852F20-2548-41FD-BA2A-5BBEC332BB43}" type="parTrans" cxnId="{747A53A0-3B18-48A8-928A-FCEB442CE25E}">
      <dgm:prSet/>
      <dgm:spPr/>
      <dgm:t>
        <a:bodyPr/>
        <a:lstStyle/>
        <a:p>
          <a:endParaRPr lang="en-US"/>
        </a:p>
      </dgm:t>
    </dgm:pt>
    <dgm:pt modelId="{937EB386-9D0D-4079-ADB3-6F34CC994335}" type="sibTrans" cxnId="{747A53A0-3B18-48A8-928A-FCEB442CE25E}">
      <dgm:prSet/>
      <dgm:spPr/>
      <dgm:t>
        <a:bodyPr/>
        <a:lstStyle/>
        <a:p>
          <a:endParaRPr lang="en-US"/>
        </a:p>
      </dgm:t>
    </dgm:pt>
    <dgm:pt modelId="{BC1DC45A-71FE-4718-9977-DD557DAD841A}">
      <dgm:prSet phldrT="[Text]"/>
      <dgm:spPr>
        <a:solidFill>
          <a:srgbClr val="F58220"/>
        </a:solidFill>
      </dgm:spPr>
      <dgm:t>
        <a:bodyPr/>
        <a:lstStyle/>
        <a:p>
          <a:r>
            <a:rPr lang="en-US" dirty="0" smtClean="0">
              <a:latin typeface="Arial Black" pitchFamily="34" charset="0"/>
            </a:rPr>
            <a:t>Homicide</a:t>
          </a:r>
        </a:p>
        <a:p>
          <a:r>
            <a:rPr lang="en-US" dirty="0" smtClean="0">
              <a:latin typeface="Arial Black" pitchFamily="34" charset="0"/>
            </a:rPr>
            <a:t>Rape</a:t>
          </a:r>
          <a:endParaRPr lang="en-US" dirty="0">
            <a:latin typeface="Arial Black" pitchFamily="34" charset="0"/>
          </a:endParaRPr>
        </a:p>
      </dgm:t>
    </dgm:pt>
    <dgm:pt modelId="{5591ABDC-A22D-450F-8543-9D214B325A23}" type="parTrans" cxnId="{98F64A88-8F43-4D0F-BD73-70F951169428}">
      <dgm:prSet/>
      <dgm:spPr/>
      <dgm:t>
        <a:bodyPr/>
        <a:lstStyle/>
        <a:p>
          <a:endParaRPr lang="en-US"/>
        </a:p>
      </dgm:t>
    </dgm:pt>
    <dgm:pt modelId="{83C19703-1FFF-45AE-B7C6-ADAB6CC00E28}" type="sibTrans" cxnId="{98F64A88-8F43-4D0F-BD73-70F951169428}">
      <dgm:prSet/>
      <dgm:spPr/>
      <dgm:t>
        <a:bodyPr/>
        <a:lstStyle/>
        <a:p>
          <a:endParaRPr lang="en-US"/>
        </a:p>
      </dgm:t>
    </dgm:pt>
    <dgm:pt modelId="{38C1D8FC-69BA-4400-9A4B-24F9C6EBD3E1}" type="pres">
      <dgm:prSet presAssocID="{1174D59B-E26F-4070-97C3-FE5A77F3E526}" presName="cycle" presStyleCnt="0">
        <dgm:presLayoutVars>
          <dgm:dir/>
          <dgm:resizeHandles val="exact"/>
        </dgm:presLayoutVars>
      </dgm:prSet>
      <dgm:spPr/>
      <dgm:t>
        <a:bodyPr/>
        <a:lstStyle/>
        <a:p>
          <a:endParaRPr lang="en-US"/>
        </a:p>
      </dgm:t>
    </dgm:pt>
    <dgm:pt modelId="{24AF97D2-983C-4242-AEC7-D71748E3E144}" type="pres">
      <dgm:prSet presAssocID="{3BE5506C-4C11-42D4-9B5D-5521869A849F}" presName="arrow" presStyleLbl="node1" presStyleIdx="0" presStyleCnt="2" custRadScaleRad="100061" custRadScaleInc="-1113">
        <dgm:presLayoutVars>
          <dgm:bulletEnabled val="1"/>
        </dgm:presLayoutVars>
      </dgm:prSet>
      <dgm:spPr/>
      <dgm:t>
        <a:bodyPr/>
        <a:lstStyle/>
        <a:p>
          <a:endParaRPr lang="en-US"/>
        </a:p>
      </dgm:t>
    </dgm:pt>
    <dgm:pt modelId="{7E6A609E-CEBC-4859-9DDF-05A260A852D9}" type="pres">
      <dgm:prSet presAssocID="{BC1DC45A-71FE-4718-9977-DD557DAD841A}" presName="arrow" presStyleLbl="node1" presStyleIdx="1" presStyleCnt="2" custRadScaleRad="100061" custRadScaleInc="1113">
        <dgm:presLayoutVars>
          <dgm:bulletEnabled val="1"/>
        </dgm:presLayoutVars>
      </dgm:prSet>
      <dgm:spPr/>
      <dgm:t>
        <a:bodyPr/>
        <a:lstStyle/>
        <a:p>
          <a:endParaRPr lang="en-US"/>
        </a:p>
      </dgm:t>
    </dgm:pt>
  </dgm:ptLst>
  <dgm:cxnLst>
    <dgm:cxn modelId="{0967640F-8AF0-4B71-A881-DC248D255BA2}" type="presOf" srcId="{3BE5506C-4C11-42D4-9B5D-5521869A849F}" destId="{24AF97D2-983C-4242-AEC7-D71748E3E144}" srcOrd="0" destOrd="0" presId="urn:microsoft.com/office/officeart/2005/8/layout/arrow1"/>
    <dgm:cxn modelId="{4F2E1BDE-1ABC-4564-A6FC-431973A794E5}" type="presOf" srcId="{1174D59B-E26F-4070-97C3-FE5A77F3E526}" destId="{38C1D8FC-69BA-4400-9A4B-24F9C6EBD3E1}" srcOrd="0" destOrd="0" presId="urn:microsoft.com/office/officeart/2005/8/layout/arrow1"/>
    <dgm:cxn modelId="{747A53A0-3B18-48A8-928A-FCEB442CE25E}" srcId="{1174D59B-E26F-4070-97C3-FE5A77F3E526}" destId="{3BE5506C-4C11-42D4-9B5D-5521869A849F}" srcOrd="0" destOrd="0" parTransId="{5F852F20-2548-41FD-BA2A-5BBEC332BB43}" sibTransId="{937EB386-9D0D-4079-ADB3-6F34CC994335}"/>
    <dgm:cxn modelId="{F2D7CAA3-E5BC-4CB6-B8D2-05559B7B943C}" type="presOf" srcId="{BC1DC45A-71FE-4718-9977-DD557DAD841A}" destId="{7E6A609E-CEBC-4859-9DDF-05A260A852D9}" srcOrd="0" destOrd="0" presId="urn:microsoft.com/office/officeart/2005/8/layout/arrow1"/>
    <dgm:cxn modelId="{98F64A88-8F43-4D0F-BD73-70F951169428}" srcId="{1174D59B-E26F-4070-97C3-FE5A77F3E526}" destId="{BC1DC45A-71FE-4718-9977-DD557DAD841A}" srcOrd="1" destOrd="0" parTransId="{5591ABDC-A22D-450F-8543-9D214B325A23}" sibTransId="{83C19703-1FFF-45AE-B7C6-ADAB6CC00E28}"/>
    <dgm:cxn modelId="{F8E381B9-27B6-42A0-801E-E1B1A03C8370}" type="presParOf" srcId="{38C1D8FC-69BA-4400-9A4B-24F9C6EBD3E1}" destId="{24AF97D2-983C-4242-AEC7-D71748E3E144}" srcOrd="0" destOrd="0" presId="urn:microsoft.com/office/officeart/2005/8/layout/arrow1"/>
    <dgm:cxn modelId="{E1CE3F94-C2C7-4A3E-B4D4-68D375411E74}" type="presParOf" srcId="{38C1D8FC-69BA-4400-9A4B-24F9C6EBD3E1}" destId="{7E6A609E-CEBC-4859-9DDF-05A260A852D9}" srcOrd="1" destOrd="0" presId="urn:microsoft.com/office/officeart/2005/8/layout/arrow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6B450-BBFB-4677-A63B-8C068183CDE6}" type="datetimeFigureOut">
              <a:rPr lang="en-US" smtClean="0"/>
              <a:pPr/>
              <a:t>11/23/2011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086E3E-7195-45FF-A39D-0A744F5B1B2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3C094A-9D8D-4B43-8BDD-FE23B2A4E65F}" type="datetimeFigureOut">
              <a:rPr lang="en-US" smtClean="0"/>
              <a:pPr/>
              <a:t>11/23/2011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BC6A-EEF4-E244-B83E-6968E23E9FB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15 minutes</a:t>
            </a:r>
          </a:p>
          <a:p>
            <a:endParaRPr lang="en-US" dirty="0" smtClean="0"/>
          </a:p>
          <a:p>
            <a:r>
              <a:rPr lang="en-US" b="1" dirty="0" smtClean="0"/>
              <a:t>Training Outline</a:t>
            </a:r>
          </a:p>
          <a:p>
            <a:pPr lvl="0">
              <a:spcBef>
                <a:spcPts val="0"/>
              </a:spcBef>
              <a:buFont typeface="Arial"/>
              <a:buChar char="•"/>
            </a:pPr>
            <a:r>
              <a:rPr lang="en-US" dirty="0" smtClean="0"/>
              <a:t>   Workshop guidelines</a:t>
            </a:r>
          </a:p>
          <a:p>
            <a:pPr lvl="0">
              <a:spcBef>
                <a:spcPts val="0"/>
              </a:spcBef>
              <a:buFont typeface="Arial"/>
              <a:buChar char="•"/>
            </a:pPr>
            <a:r>
              <a:rPr lang="en-US" dirty="0" smtClean="0"/>
              <a:t>   Review the importance of  health care providers addressing domestic violence (</a:t>
            </a:r>
            <a:r>
              <a:rPr lang="en-US" dirty="0" err="1" smtClean="0"/>
              <a:t>DV</a:t>
            </a:r>
            <a:r>
              <a:rPr lang="en-US" dirty="0" smtClean="0"/>
              <a:t>) </a:t>
            </a:r>
          </a:p>
          <a:p>
            <a:pPr lvl="0">
              <a:spcBef>
                <a:spcPts val="0"/>
              </a:spcBef>
              <a:buFont typeface="Arial"/>
              <a:buChar char="•"/>
            </a:pPr>
            <a:r>
              <a:rPr lang="en-US" dirty="0" smtClean="0"/>
              <a:t>   Population focus of the these training modules</a:t>
            </a:r>
          </a:p>
          <a:p>
            <a:endParaRPr lang="en-US" dirty="0" smtClean="0"/>
          </a:p>
          <a:p>
            <a:r>
              <a:rPr lang="en-US" b="1" dirty="0" smtClean="0"/>
              <a:t>Overview</a:t>
            </a:r>
          </a:p>
          <a:p>
            <a:r>
              <a:rPr lang="en-US" dirty="0" smtClean="0"/>
              <a:t>The purpose of this module is to help the learner understand how screening for </a:t>
            </a:r>
            <a:r>
              <a:rPr lang="en-US" dirty="0" err="1" smtClean="0"/>
              <a:t>DV</a:t>
            </a:r>
            <a:r>
              <a:rPr lang="en-US" dirty="0" smtClean="0"/>
              <a:t> or Intimate Partner Violence (</a:t>
            </a:r>
            <a:r>
              <a:rPr lang="en-US" dirty="0" err="1" smtClean="0"/>
              <a:t>IPV</a:t>
            </a:r>
            <a:r>
              <a:rPr lang="en-US" dirty="0" smtClean="0"/>
              <a:t>) can make a difference in the lives of women. This  module  describes narrowed focus of today’s training  on women of reproductive age with the goal of teaching providers about a  brief interventions and harm reduction strategies  to improve reproductive health and safety.  And most importantly, demonstrates how talking with health care providers  increases the likelihood that women are safer and more likely to seek domestic violence advocacy services.  </a:t>
            </a:r>
          </a:p>
          <a:p>
            <a:endParaRPr lang="en-US" dirty="0"/>
          </a:p>
        </p:txBody>
      </p:sp>
      <p:sp>
        <p:nvSpPr>
          <p:cNvPr id="4" name="Slide Number Placeholder 3"/>
          <p:cNvSpPr>
            <a:spLocks noGrp="1"/>
          </p:cNvSpPr>
          <p:nvPr>
            <p:ph type="sldNum" sz="quarter" idx="10"/>
          </p:nvPr>
        </p:nvSpPr>
        <p:spPr/>
        <p:txBody>
          <a:bodyPr/>
          <a:lstStyle/>
          <a:p>
            <a:fld id="{2B725487-F368-4E00-A5AE-E6AD3A9D3E3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Notes to Trainer:</a:t>
            </a:r>
            <a:r>
              <a:rPr lang="en-US" sz="1200" b="0" kern="1200" baseline="0" dirty="0" smtClean="0">
                <a:solidFill>
                  <a:schemeClr val="tx1"/>
                </a:solidFill>
                <a:latin typeface="+mn-lt"/>
                <a:ea typeface="+mn-ea"/>
                <a:cs typeface="+mn-cs"/>
              </a:rPr>
              <a:t> Read the learning objectives aloud.</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latin typeface="+mn-lt"/>
              </a:rPr>
              <a:t>Reproductive Health and Partner Violence Guidelines; An Integrated Response to Intimate Partner Violence and Reproductive Coercion </a:t>
            </a:r>
            <a:r>
              <a:rPr lang="en-US" dirty="0" smtClean="0">
                <a:latin typeface="+mn-lt"/>
              </a:rPr>
              <a:t>focuses on the transformative role of the reproductive health care provider in identifying and addressing intimate partner violence (IPV) and reproductive coercion. </a:t>
            </a:r>
          </a:p>
          <a:p>
            <a:endParaRPr lang="en-US" dirty="0" smtClean="0">
              <a:latin typeface="+mn-lt"/>
            </a:endParaRPr>
          </a:p>
          <a:p>
            <a:r>
              <a:rPr lang="en-US" dirty="0" smtClean="0">
                <a:latin typeface="+mn-lt"/>
              </a:rPr>
              <a:t>Available in hard copy or as a PDF from the Futures Without Violence online store.  To place orders, visit </a:t>
            </a:r>
            <a:r>
              <a:rPr lang="en-US" dirty="0" err="1" smtClean="0">
                <a:latin typeface="+mn-lt"/>
              </a:rPr>
              <a:t>www.FuturesWithoutViolence.org</a:t>
            </a:r>
            <a:r>
              <a:rPr lang="en-US" dirty="0" smtClean="0">
                <a:latin typeface="+mn-lt"/>
              </a:rPr>
              <a:t>/health</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Black MC, </a:t>
            </a:r>
            <a:r>
              <a:rPr lang="en-US" sz="1200" kern="1200" baseline="0" dirty="0" err="1" smtClean="0">
                <a:solidFill>
                  <a:schemeClr val="tx1"/>
                </a:solidFill>
                <a:latin typeface="+mn-lt"/>
                <a:ea typeface="+mn-ea"/>
                <a:cs typeface="+mn-cs"/>
              </a:rPr>
              <a:t>Breiding</a:t>
            </a:r>
            <a:r>
              <a:rPr lang="en-US" sz="1200" kern="1200" baseline="0" dirty="0" smtClean="0">
                <a:solidFill>
                  <a:schemeClr val="tx1"/>
                </a:solidFill>
                <a:latin typeface="+mn-lt"/>
                <a:ea typeface="+mn-ea"/>
                <a:cs typeface="+mn-cs"/>
              </a:rPr>
              <a:t> MJ, National Center for Injury Prevention and Control, CDC. Adverse Health Conditions and Health Risk Behaviors Associated with Intimate Partner Violence---United States, 2005. MMWR. 2008;57(05):113-117.</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Silverman JG, Raj A, </a:t>
            </a:r>
            <a:r>
              <a:rPr lang="en-US" sz="1200" kern="1200" baseline="0" dirty="0" err="1" smtClean="0">
                <a:solidFill>
                  <a:schemeClr val="tx1"/>
                </a:solidFill>
                <a:latin typeface="+mn-lt"/>
                <a:ea typeface="+mn-ea"/>
                <a:cs typeface="+mn-cs"/>
              </a:rPr>
              <a:t>Mucci</a:t>
            </a:r>
            <a:r>
              <a:rPr lang="en-US" sz="1200" kern="1200" baseline="0" dirty="0" smtClean="0">
                <a:solidFill>
                  <a:schemeClr val="tx1"/>
                </a:solidFill>
                <a:latin typeface="+mn-lt"/>
                <a:ea typeface="+mn-ea"/>
                <a:cs typeface="+mn-cs"/>
              </a:rPr>
              <a:t> LA, Hathaway JE. Dating Violence Against Adolescent Girls and Associated Substance Use, Unhealthy Weight Control, Sexual Risk Behavior, Pregnancy, and </a:t>
            </a:r>
            <a:r>
              <a:rPr lang="en-US" sz="1200" kern="1200" baseline="0" dirty="0" err="1" smtClean="0">
                <a:solidFill>
                  <a:schemeClr val="tx1"/>
                </a:solidFill>
                <a:latin typeface="+mn-lt"/>
                <a:ea typeface="+mn-ea"/>
                <a:cs typeface="+mn-cs"/>
              </a:rPr>
              <a:t>Suicidality</a:t>
            </a:r>
            <a:r>
              <a:rPr lang="en-US" sz="1200" kern="1200" baseline="0" dirty="0" smtClean="0">
                <a:solidFill>
                  <a:schemeClr val="tx1"/>
                </a:solidFill>
                <a:latin typeface="+mn-lt"/>
                <a:ea typeface="+mn-ea"/>
                <a:cs typeface="+mn-cs"/>
              </a:rPr>
              <a:t>. JAMA. 2001;286(5)572-579.</a:t>
            </a: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Notes to trainer:  Providers are often</a:t>
            </a:r>
            <a:r>
              <a:rPr lang="en-US" dirty="0" smtClean="0"/>
              <a:t> concerned about legal definitions—work with providers to understand the larger public health implications of abuse.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kern="1200" baseline="0" dirty="0" smtClean="0">
                <a:solidFill>
                  <a:schemeClr val="tx1"/>
                </a:solidFill>
                <a:latin typeface="+mn-lt"/>
                <a:ea typeface="+mn-ea"/>
                <a:cs typeface="+mn-cs"/>
              </a:rPr>
              <a:t>This is the definition of domestic violence.</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Estimated Activity Time: 2 minutes </a:t>
            </a:r>
            <a:r>
              <a:rPr lang="en-US" sz="1200" kern="1200" baseline="0" dirty="0" smtClean="0">
                <a:solidFill>
                  <a:schemeClr val="tx1"/>
                </a:solidFill>
                <a:latin typeface="+mn-lt"/>
                <a:ea typeface="+mn-ea"/>
                <a:cs typeface="+mn-cs"/>
              </a:rPr>
              <a:t>(a quick question and answer for the audience)</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Notes to Trainer: </a:t>
            </a:r>
            <a:r>
              <a:rPr lang="en-US" sz="1200" kern="1200" baseline="0" dirty="0" smtClean="0">
                <a:solidFill>
                  <a:schemeClr val="tx1"/>
                </a:solidFill>
                <a:latin typeface="+mn-lt"/>
                <a:ea typeface="+mn-ea"/>
                <a:cs typeface="+mn-cs"/>
              </a:rPr>
              <a:t>Remind the audience that we are focusing on teens and adults who are experiencing abusive behaviors that are perpetrated by their intimate partners. There would be other reasons and circumstances if we were talking about children who were being physically or sexually abused by a parent or another adult.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Reasons why women stay:</a:t>
            </a:r>
          </a:p>
          <a:p>
            <a:pPr>
              <a:buFont typeface="Arial"/>
              <a:buChar char="•"/>
            </a:pPr>
            <a:r>
              <a:rPr lang="en-US" sz="1200" kern="1200" baseline="0" dirty="0" smtClean="0">
                <a:solidFill>
                  <a:schemeClr val="tx1"/>
                </a:solidFill>
                <a:latin typeface="+mn-lt"/>
                <a:ea typeface="+mn-ea"/>
                <a:cs typeface="+mn-cs"/>
              </a:rPr>
              <a:t>   Because she loves him and has hope that he will change</a:t>
            </a:r>
          </a:p>
          <a:p>
            <a:pPr>
              <a:buFont typeface="Arial"/>
              <a:buChar char="•"/>
            </a:pPr>
            <a:r>
              <a:rPr lang="en-US" sz="1200" kern="1200" baseline="0" dirty="0" smtClean="0">
                <a:solidFill>
                  <a:schemeClr val="tx1"/>
                </a:solidFill>
                <a:latin typeface="+mn-lt"/>
                <a:ea typeface="+mn-ea"/>
                <a:cs typeface="+mn-cs"/>
              </a:rPr>
              <a:t>   Lack of safe option for herself and children</a:t>
            </a:r>
          </a:p>
          <a:p>
            <a:pPr>
              <a:buFont typeface="Arial"/>
              <a:buChar char="•"/>
            </a:pPr>
            <a:r>
              <a:rPr lang="en-US" sz="1200" kern="1200" baseline="0" dirty="0" smtClean="0">
                <a:solidFill>
                  <a:schemeClr val="tx1"/>
                </a:solidFill>
                <a:latin typeface="+mn-lt"/>
                <a:ea typeface="+mn-ea"/>
                <a:cs typeface="+mn-cs"/>
              </a:rPr>
              <a:t>   Lack of family or community support/Lack of money or loss of status</a:t>
            </a:r>
          </a:p>
          <a:p>
            <a:pPr>
              <a:buFont typeface="Arial"/>
              <a:buChar char="•"/>
            </a:pPr>
            <a:r>
              <a:rPr lang="en-US" sz="1200" kern="1200" baseline="0" dirty="0" smtClean="0">
                <a:solidFill>
                  <a:schemeClr val="tx1"/>
                </a:solidFill>
                <a:latin typeface="+mn-lt"/>
                <a:ea typeface="+mn-ea"/>
                <a:cs typeface="+mn-cs"/>
              </a:rPr>
              <a:t>   Women do leave—but leaving is a process</a:t>
            </a:r>
          </a:p>
          <a:p>
            <a:pPr>
              <a:buFont typeface="Arial"/>
              <a:buChar char="•"/>
            </a:pPr>
            <a:r>
              <a:rPr lang="en-US" sz="1200" kern="1200" baseline="0" dirty="0" smtClean="0">
                <a:solidFill>
                  <a:schemeClr val="tx1"/>
                </a:solidFill>
                <a:latin typeface="+mn-lt"/>
                <a:ea typeface="+mn-ea"/>
                <a:cs typeface="+mn-cs"/>
              </a:rPr>
              <a:t>   In some cases, the violence does end</a:t>
            </a:r>
          </a:p>
          <a:p>
            <a:pPr>
              <a:buFont typeface="Arial"/>
              <a:buChar char="•"/>
            </a:pPr>
            <a:r>
              <a:rPr lang="en-US" dirty="0" smtClean="0"/>
              <a:t>   Financial reasons  </a:t>
            </a:r>
            <a:endParaRPr lang="en-US" sz="1200" kern="1200" baseline="0" dirty="0" smtClean="0">
              <a:solidFill>
                <a:schemeClr val="tx1"/>
              </a:solidFill>
              <a:latin typeface="+mn-lt"/>
              <a:ea typeface="+mn-ea"/>
              <a:cs typeface="+mn-cs"/>
            </a:endParaRPr>
          </a:p>
          <a:p>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15AD103-00E6-4A96-A63E-F6480697F78B}" type="slidenum">
              <a:rPr lang="en-US" smtClean="0"/>
              <a:pPr/>
              <a:t>15</a:t>
            </a:fld>
            <a:endParaRPr lang="en-US" dirty="0" smtClean="0"/>
          </a:p>
        </p:txBody>
      </p:sp>
      <p:sp>
        <p:nvSpPr>
          <p:cNvPr id="54275" name="Rectangle 2"/>
          <p:cNvSpPr>
            <a:spLocks noGrp="1" noRot="1" noChangeAspect="1" noChangeArrowheads="1" noTextEdit="1"/>
          </p:cNvSpPr>
          <p:nvPr>
            <p:ph type="sldImg"/>
          </p:nvPr>
        </p:nvSpPr>
        <p:spPr>
          <a:xfrm>
            <a:off x="1143000" y="685800"/>
            <a:ext cx="4570413" cy="3429000"/>
          </a:xfrm>
          <a:ln/>
        </p:spPr>
      </p:sp>
      <p:sp>
        <p:nvSpPr>
          <p:cNvPr id="54276" name="Rectangle 3"/>
          <p:cNvSpPr>
            <a:spLocks noGrp="1" noChangeArrowheads="1"/>
          </p:cNvSpPr>
          <p:nvPr>
            <p:ph type="body" idx="1"/>
          </p:nvPr>
        </p:nvSpPr>
        <p:spPr>
          <a:xfrm>
            <a:off x="914719" y="4343400"/>
            <a:ext cx="5028563" cy="4114800"/>
          </a:xfrm>
          <a:noFill/>
          <a:ln/>
        </p:spPr>
        <p:txBody>
          <a:bodyPr/>
          <a:lstStyle/>
          <a:p>
            <a:r>
              <a:rPr lang="en-US" dirty="0" smtClean="0"/>
              <a:t>Domestic</a:t>
            </a:r>
            <a:r>
              <a:rPr lang="en-US" baseline="0" dirty="0" smtClean="0"/>
              <a:t> violence is</a:t>
            </a:r>
            <a:r>
              <a:rPr lang="en-US" dirty="0" smtClean="0"/>
              <a:t> </a:t>
            </a:r>
            <a:r>
              <a:rPr lang="en-US" u="sng" dirty="0" smtClean="0"/>
              <a:t>not</a:t>
            </a:r>
            <a:r>
              <a:rPr lang="en-US" dirty="0" smtClean="0"/>
              <a:t> caused by</a:t>
            </a:r>
            <a:r>
              <a:rPr lang="en-US" baseline="0" dirty="0" smtClean="0"/>
              <a:t> stress, alcohol, poverty, illness, rage, or</a:t>
            </a:r>
            <a:r>
              <a:rPr lang="en-US" dirty="0" smtClean="0"/>
              <a:t> anger management problems.  Factors such as substance abuse and poverty can , however, increase the risk of domestic violence occurring. </a:t>
            </a:r>
            <a:r>
              <a:rPr lang="en-US" baseline="0" dirty="0" smtClean="0"/>
              <a:t> </a:t>
            </a:r>
            <a:endParaRPr lang="en-US" dirty="0" smtClean="0"/>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kern="1200" baseline="0" dirty="0" smtClean="0">
                <a:solidFill>
                  <a:schemeClr val="tx1"/>
                </a:solidFill>
                <a:latin typeface="+mn-lt"/>
                <a:ea typeface="+mn-ea"/>
                <a:cs typeface="+mn-cs"/>
              </a:rPr>
              <a:t>Every culture has elements that condone men’s controlling behavior of women and some line differentiating what level of abuse is considered acceptable. For example, under certain circumstances, minor violence such as pushing or shoving might be condoned, while abuse beyond that level is considered unacceptable.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Anyone can be a victim of domestic or sexual violence regardless of: age, race, ethnicity, sexual orientation, religion, class, immigration status, disability, region (rural/urban).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Some studies show that African American, Native American, and Latina women experience higher rates of domestic violence while others find that when socioeconomic status is accounted for ethnic differences are reduced or eliminated.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Mitchell SJ, See HM, </a:t>
            </a:r>
            <a:r>
              <a:rPr lang="en-US" sz="1200" kern="1200" baseline="0" dirty="0" err="1" smtClean="0">
                <a:solidFill>
                  <a:schemeClr val="tx1"/>
                </a:solidFill>
                <a:latin typeface="+mn-lt"/>
                <a:ea typeface="+mn-ea"/>
                <a:cs typeface="+mn-cs"/>
              </a:rPr>
              <a:t>Tarkow</a:t>
            </a:r>
            <a:r>
              <a:rPr lang="en-US" sz="1200" kern="1200" baseline="0" dirty="0" smtClean="0">
                <a:solidFill>
                  <a:schemeClr val="tx1"/>
                </a:solidFill>
                <a:latin typeface="+mn-lt"/>
                <a:ea typeface="+mn-ea"/>
                <a:cs typeface="+mn-cs"/>
              </a:rPr>
              <a:t> AKH, Cabrera N. Conducting Studies with Fathers: Challenges and Opportunities Applied Development Science 2007, Vol. 11, No. 4, 239-244.</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Tjaden</a:t>
            </a:r>
            <a:r>
              <a:rPr lang="en-US" sz="1200" kern="1200" baseline="0" dirty="0" smtClean="0">
                <a:solidFill>
                  <a:schemeClr val="tx1"/>
                </a:solidFill>
                <a:latin typeface="+mn-lt"/>
                <a:ea typeface="+mn-ea"/>
                <a:cs typeface="+mn-cs"/>
              </a:rPr>
              <a:t> P, </a:t>
            </a:r>
            <a:r>
              <a:rPr lang="en-US" sz="1200" kern="1200" baseline="0" dirty="0" err="1" smtClean="0">
                <a:solidFill>
                  <a:schemeClr val="tx1"/>
                </a:solidFill>
                <a:latin typeface="+mn-lt"/>
                <a:ea typeface="+mn-ea"/>
                <a:cs typeface="+mn-cs"/>
              </a:rPr>
              <a:t>Thoennes</a:t>
            </a:r>
            <a:r>
              <a:rPr lang="en-US" sz="1200" kern="1200" baseline="0" dirty="0" smtClean="0">
                <a:solidFill>
                  <a:schemeClr val="tx1"/>
                </a:solidFill>
                <a:latin typeface="+mn-lt"/>
                <a:ea typeface="+mn-ea"/>
                <a:cs typeface="+mn-cs"/>
              </a:rPr>
              <a:t> N. Extent, Nature, and Consequences of Intimate Partner Violence. U.S. Department of Justice, Offices of Justice Programs, National Institute of Justice. Washington, DC. July, 2000.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A5BC6A-EEF4-E244-B83E-6968E23E9FB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a:t>
            </a:r>
          </a:p>
          <a:p>
            <a:endParaRPr lang="en-US" sz="1200" b="1"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You do not need to be an expert in domestic violence to help women in your </a:t>
            </a:r>
            <a:r>
              <a:rPr lang="en-US" dirty="0" smtClean="0"/>
              <a:t> 	health setting</a:t>
            </a:r>
            <a:r>
              <a:rPr lang="en-US" sz="1200" kern="1200" baseline="0" dirty="0" smtClean="0">
                <a:solidFill>
                  <a:schemeClr val="tx1"/>
                </a:solidFill>
                <a:latin typeface="+mn-lt"/>
                <a:ea typeface="+mn-ea"/>
                <a:cs typeface="+mn-cs"/>
              </a:rPr>
              <a:t>.</a:t>
            </a:r>
          </a:p>
          <a:p>
            <a:pPr>
              <a:buFont typeface="Arial"/>
              <a:buChar char="•"/>
            </a:pPr>
            <a:r>
              <a:rPr lang="en-US" sz="1200" kern="1200" baseline="0" dirty="0" smtClean="0">
                <a:solidFill>
                  <a:schemeClr val="tx1"/>
                </a:solidFill>
                <a:latin typeface="+mn-lt"/>
                <a:ea typeface="+mn-ea"/>
                <a:cs typeface="+mn-cs"/>
              </a:rPr>
              <a:t>   Our job is not to “fix” domestic violence or to tell victims what to do.</a:t>
            </a:r>
          </a:p>
          <a:p>
            <a:pPr>
              <a:buFont typeface="Arial"/>
              <a:buChar char="•"/>
            </a:pPr>
            <a:r>
              <a:rPr lang="en-US" sz="1200" kern="1200" baseline="0" dirty="0" smtClean="0">
                <a:solidFill>
                  <a:schemeClr val="tx1"/>
                </a:solidFill>
                <a:latin typeface="+mn-lt"/>
                <a:ea typeface="+mn-ea"/>
                <a:cs typeface="+mn-cs"/>
              </a:rPr>
              <a:t>   Providing support and information can make a difference in the lives of victims.</a:t>
            </a:r>
          </a:p>
          <a:p>
            <a:pPr>
              <a:buFont typeface="Arial"/>
              <a:buChar char="•"/>
            </a:pPr>
            <a:r>
              <a:rPr lang="en-US" sz="1200" kern="1200" baseline="0" dirty="0" smtClean="0">
                <a:solidFill>
                  <a:schemeClr val="tx1"/>
                </a:solidFill>
                <a:latin typeface="+mn-lt"/>
                <a:ea typeface="+mn-ea"/>
                <a:cs typeface="+mn-cs"/>
              </a:rPr>
              <a:t>   We can help victims by understanding their situation and recognizing how abuse can impact health, risk behaviors and parenting.</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Estimated Module Time: </a:t>
            </a:r>
            <a:r>
              <a:rPr lang="en-US" b="1" dirty="0" smtClean="0"/>
              <a:t>30 </a:t>
            </a:r>
            <a:r>
              <a:rPr lang="en-US" sz="1200" b="1" kern="1200" baseline="0" dirty="0" smtClean="0">
                <a:solidFill>
                  <a:schemeClr val="tx1"/>
                </a:solidFill>
                <a:latin typeface="+mn-lt"/>
                <a:ea typeface="+mn-ea"/>
                <a:cs typeface="+mn-cs"/>
              </a:rPr>
              <a:t>minutes</a:t>
            </a:r>
          </a:p>
          <a:p>
            <a:endParaRPr lang="en-US" b="1" dirty="0" smtClean="0"/>
          </a:p>
          <a:p>
            <a:r>
              <a:rPr lang="en-US" sz="1200" b="1" kern="1200" baseline="0" dirty="0" smtClean="0">
                <a:solidFill>
                  <a:schemeClr val="tx1"/>
                </a:solidFill>
                <a:latin typeface="+mn-lt"/>
                <a:ea typeface="+mn-ea"/>
                <a:cs typeface="+mn-cs"/>
              </a:rPr>
              <a:t>Note to trainer:</a:t>
            </a:r>
          </a:p>
          <a:p>
            <a:r>
              <a:rPr lang="en-US" sz="1200" kern="1200" baseline="0" dirty="0" smtClean="0">
                <a:solidFill>
                  <a:schemeClr val="tx1"/>
                </a:solidFill>
                <a:latin typeface="+mn-lt"/>
                <a:ea typeface="+mn-ea"/>
                <a:cs typeface="+mn-cs"/>
              </a:rPr>
              <a:t> </a:t>
            </a:r>
          </a:p>
          <a:p>
            <a:r>
              <a:rPr lang="en-US" sz="1200" b="1" kern="1200" baseline="0" dirty="0" smtClean="0">
                <a:solidFill>
                  <a:schemeClr val="tx1"/>
                </a:solidFill>
                <a:latin typeface="+mn-lt"/>
                <a:ea typeface="+mn-ea"/>
                <a:cs typeface="+mn-cs"/>
              </a:rPr>
              <a:t>Training Outline </a:t>
            </a:r>
          </a:p>
          <a:p>
            <a:pPr>
              <a:buFont typeface="Arial"/>
              <a:buChar char="•"/>
            </a:pPr>
            <a:r>
              <a:rPr lang="en-US" sz="1200" kern="1200" baseline="0" dirty="0" smtClean="0">
                <a:solidFill>
                  <a:schemeClr val="tx1"/>
                </a:solidFill>
                <a:latin typeface="+mn-lt"/>
                <a:ea typeface="+mn-ea"/>
                <a:cs typeface="+mn-cs"/>
              </a:rPr>
              <a:t>   Learning objectives </a:t>
            </a:r>
          </a:p>
          <a:p>
            <a:pPr>
              <a:buFont typeface="Arial"/>
              <a:buChar char="•"/>
            </a:pPr>
            <a:r>
              <a:rPr lang="en-US" sz="1200" kern="1200" baseline="0" dirty="0" smtClean="0">
                <a:solidFill>
                  <a:schemeClr val="tx1"/>
                </a:solidFill>
                <a:latin typeface="+mn-lt"/>
                <a:ea typeface="+mn-ea"/>
                <a:cs typeface="+mn-cs"/>
              </a:rPr>
              <a:t>   Definitions, statistics, and examples of reproductive coercion </a:t>
            </a:r>
          </a:p>
          <a:p>
            <a:pPr>
              <a:buFont typeface="Arial"/>
              <a:buChar char="•"/>
            </a:pPr>
            <a:r>
              <a:rPr lang="en-US" sz="1200" kern="1200" baseline="0" dirty="0" smtClean="0">
                <a:solidFill>
                  <a:schemeClr val="tx1"/>
                </a:solidFill>
                <a:latin typeface="+mn-lt"/>
                <a:ea typeface="+mn-ea"/>
                <a:cs typeface="+mn-cs"/>
              </a:rPr>
              <a:t>   Group discussion: birth control sabotage </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Overview </a:t>
            </a:r>
          </a:p>
          <a:p>
            <a:r>
              <a:rPr lang="en-US" sz="1200" kern="1200" baseline="0" dirty="0" smtClean="0">
                <a:solidFill>
                  <a:schemeClr val="tx1"/>
                </a:solidFill>
                <a:latin typeface="+mn-lt"/>
                <a:ea typeface="+mn-ea"/>
                <a:cs typeface="+mn-cs"/>
              </a:rPr>
              <a:t>As we have learned more about different forms of abusive and controlling behaviors that are used by partners to maintain power and control in a relationship, patterns of behaviors that affect women’s reproductive health have been identified. These behaviors, which are referred to as reproductive coercion, include forced sex, birth control sabotage, pregnancy pressure, and condom manipulation.</a:t>
            </a:r>
          </a:p>
          <a:p>
            <a:r>
              <a:rPr lang="en-US" sz="1200" kern="1200" baseline="0" dirty="0" smtClean="0">
                <a:solidFill>
                  <a:schemeClr val="tx1"/>
                </a:solidFill>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kern="1200" baseline="0" dirty="0" smtClean="0">
                <a:solidFill>
                  <a:schemeClr val="tx1"/>
                </a:solidFill>
                <a:latin typeface="+mn-lt"/>
                <a:ea typeface="+mn-ea"/>
                <a:cs typeface="+mn-cs"/>
              </a:rPr>
              <a:t>It is very helpful to have a domestic violence advocate present or on call when you are doing a training on domestic violence. This type of training can trigger painful memories while also creating the opportunity for survivors to process their feelings and experiences.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Encourage participants to do what they need to feel safe and comfortable throughout the training such as leaving the room and taking unscheduled breaks. </a:t>
            </a:r>
            <a:r>
              <a:rPr lang="en-US" sz="1200" kern="1200" dirty="0" smtClean="0">
                <a:solidFill>
                  <a:schemeClr val="tx1"/>
                </a:solidFill>
                <a:latin typeface="+mn-lt"/>
                <a:ea typeface="+mn-ea"/>
                <a:cs typeface="+mn-cs"/>
              </a:rPr>
              <a:t>They may also approach one of the trainers at breaks or lunch to talk about issues. As a trainer, you should anticipate that survivors will come forward and want to talk you, or an advocate for support</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Remain aware of anyone who may be reacting to or be affected by the content of the training. Consider giving extra breaks after particularly sensitive material, or when you observe that someone is having a difficult time. Connect with that person during the break to check-in and ask if he or she would like to talk with someone and determine how follow-up can occur.</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b="0" kern="1200" baseline="0" dirty="0" smtClean="0">
                <a:solidFill>
                  <a:schemeClr val="tx1"/>
                </a:solidFill>
                <a:latin typeface="+mn-lt"/>
                <a:ea typeface="+mn-ea"/>
                <a:cs typeface="+mn-cs"/>
              </a:rPr>
              <a:t>Read the learning objectives aloud.</a:t>
            </a: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1" dirty="0" smtClean="0"/>
              <a:t>Estimated Activity Time: 3 minutes </a:t>
            </a:r>
            <a:r>
              <a:rPr lang="en-US" dirty="0" smtClean="0"/>
              <a:t>(a quick question and answer for the audience)</a:t>
            </a:r>
          </a:p>
          <a:p>
            <a:endParaRPr lang="en-US" b="1" dirty="0" smtClean="0"/>
          </a:p>
          <a:p>
            <a:r>
              <a:rPr lang="en-US" b="1" dirty="0" smtClean="0"/>
              <a:t>Notes to Trainer: </a:t>
            </a:r>
            <a:r>
              <a:rPr lang="en-US" dirty="0" smtClean="0"/>
              <a:t>Remind the audience that we are focusing on teens and adults who are experiencing abusive behaviors that are perpetrated by their intimate partners. There would be other reasons and circumstances if we were talking about children who were being physically or sexually abused by a parent or another adult. </a:t>
            </a:r>
          </a:p>
          <a:p>
            <a:endParaRPr lang="en-US" b="1" dirty="0" smtClean="0"/>
          </a:p>
          <a:p>
            <a:r>
              <a:rPr lang="en-US" dirty="0" smtClean="0"/>
              <a:t>Key points to cover in group discussion:</a:t>
            </a:r>
          </a:p>
          <a:p>
            <a:endParaRPr lang="en-US" dirty="0" smtClean="0"/>
          </a:p>
          <a:p>
            <a:r>
              <a:rPr lang="en-US" dirty="0" smtClean="0"/>
              <a:t>Unintended pregnancies</a:t>
            </a:r>
          </a:p>
          <a:p>
            <a:pPr>
              <a:buFont typeface="Arial"/>
              <a:buChar char="•"/>
            </a:pPr>
            <a:r>
              <a:rPr lang="en-US" dirty="0" smtClean="0"/>
              <a:t>   Increased risk for </a:t>
            </a:r>
          </a:p>
          <a:p>
            <a:pPr>
              <a:buFont typeface="Arial"/>
              <a:buChar char="•"/>
            </a:pPr>
            <a:endParaRPr lang="en-US" dirty="0" smtClean="0"/>
          </a:p>
          <a:p>
            <a:pPr>
              <a:buFont typeface="Arial"/>
              <a:buChar char="•"/>
            </a:pPr>
            <a:r>
              <a:rPr lang="en-US" dirty="0" smtClean="0"/>
              <a:t>   Connect her to an advocate for safety planning</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D77FF6BD-2C1F-41EC-8D7C-430B0E58E155}" type="slidenum">
              <a:rPr lang="en-US">
                <a:cs typeface="Arial" pitchFamily="34" charset="0"/>
              </a:rPr>
              <a:pPr/>
              <a:t>22</a:t>
            </a:fld>
            <a:endParaRPr lang="en-US" dirty="0">
              <a:cs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a:buFontTx/>
              <a:buChar char="•"/>
            </a:pPr>
            <a:r>
              <a:rPr lang="en-US" dirty="0" smtClean="0"/>
              <a:t>Miller E, Decker </a:t>
            </a:r>
            <a:r>
              <a:rPr lang="en-US" dirty="0" err="1" smtClean="0"/>
              <a:t>MR</a:t>
            </a:r>
            <a:r>
              <a:rPr lang="en-US" dirty="0" smtClean="0"/>
              <a:t>, McCauley HL, </a:t>
            </a:r>
            <a:r>
              <a:rPr lang="en-US" dirty="0" err="1" smtClean="0"/>
              <a:t>Tancredi</a:t>
            </a:r>
            <a:r>
              <a:rPr lang="en-US" dirty="0" smtClean="0"/>
              <a:t> DJ, Levenson RR, Waldman J, Schoenwald P, Silverman JG.  A family planning clinic partner violence intervention to reduce risk associated with reproductive coercion.  Contraception.  2011;83:274-280</a:t>
            </a:r>
            <a:endParaRPr lang="en-US" dirty="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D7F86BD9-6A4E-4647-AE74-573354F6120D}" type="slidenum">
              <a:rPr lang="en-US" smtClean="0"/>
              <a:pPr/>
              <a:t>23</a:t>
            </a:fld>
            <a:endParaRPr lang="en-US" dirty="0"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r>
              <a:rPr lang="en-US" dirty="0" smtClean="0"/>
              <a:t>Notes to trainer: Pose the last question to the audience: Why is this last bullet point important (Answer—less likely to use condoms).</a:t>
            </a:r>
          </a:p>
          <a:p>
            <a:pPr eaLnBrk="1" hangingPunct="1"/>
            <a:endParaRPr lang="en-US" dirty="0" smtClean="0"/>
          </a:p>
          <a:p>
            <a:pPr eaLnBrk="1" hangingPunct="1"/>
            <a:r>
              <a:rPr lang="en-US" dirty="0" smtClean="0"/>
              <a:t>Kim-Goodwin et al. (2009) used data from the Youth Risk Behavior Survey for southeastern North Carolina to examine the relationship between dating violence and risk behaviors.  The sexual risk behaviors described in the slide are from 2007 data (n=372 male and female high school students).</a:t>
            </a:r>
          </a:p>
          <a:p>
            <a:pPr eaLnBrk="1" hangingPunct="1"/>
            <a:endParaRPr lang="en-US" dirty="0" smtClean="0"/>
          </a:p>
          <a:p>
            <a:pPr eaLnBrk="1" hangingPunct="1"/>
            <a:endParaRPr lang="en-US" dirty="0" smtClean="0"/>
          </a:p>
          <a:p>
            <a:pPr eaLnBrk="1" hangingPunct="1"/>
            <a:r>
              <a:rPr lang="en-US" dirty="0" smtClean="0"/>
              <a:t>In a study by Silverman and colleagues (2001), data from the 1997 and 1999 Massachusetts Youth Risk Behavior Surveillance System was analyzed.  High school age girls who were physically (but not sexually abused) by a dating partner were 1.6 times more likely to have first intercourse before age 15. Girls who were physically and sexually abused by a dating partner were 3.5 times more likely to have their first intercourse before age 15.</a:t>
            </a:r>
          </a:p>
          <a:p>
            <a:pPr eaLnBrk="1" hangingPunct="1"/>
            <a:endParaRPr lang="en-US" dirty="0" smtClean="0"/>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Sarkar</a:t>
            </a:r>
            <a:r>
              <a:rPr lang="en-US" sz="1200" kern="1200" baseline="0" dirty="0" smtClean="0">
                <a:solidFill>
                  <a:schemeClr val="tx1"/>
                </a:solidFill>
                <a:latin typeface="+mn-lt"/>
                <a:ea typeface="+mn-ea"/>
                <a:cs typeface="+mn-cs"/>
              </a:rPr>
              <a:t> conducted a literature review of publications from 2002 through 2008 on the impact of domestic violence on women’s reproductive health and pregnancy outcomes.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a study by Goodwin et al (2000), women who had unintended pregnancies were 2.5 times more likely to experience physical abuse compared to women whose pregnancies were intended.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Goodwin MM, </a:t>
            </a:r>
            <a:r>
              <a:rPr lang="en-US" sz="1200" kern="1200" baseline="0" dirty="0" err="1" smtClean="0">
                <a:solidFill>
                  <a:schemeClr val="tx1"/>
                </a:solidFill>
                <a:latin typeface="+mn-lt"/>
                <a:ea typeface="+mn-ea"/>
                <a:cs typeface="+mn-cs"/>
              </a:rPr>
              <a:t>Gazmararian</a:t>
            </a:r>
            <a:r>
              <a:rPr lang="en-US" sz="1200" kern="1200" baseline="0" dirty="0" smtClean="0">
                <a:solidFill>
                  <a:schemeClr val="tx1"/>
                </a:solidFill>
                <a:latin typeface="+mn-lt"/>
                <a:ea typeface="+mn-ea"/>
                <a:cs typeface="+mn-cs"/>
              </a:rPr>
              <a:t> JA, Johnson CH, et al. Pregnancy </a:t>
            </a:r>
            <a:r>
              <a:rPr lang="en-US" sz="1200" kern="1200" baseline="0" dirty="0" err="1" smtClean="0">
                <a:solidFill>
                  <a:schemeClr val="tx1"/>
                </a:solidFill>
                <a:latin typeface="+mn-lt"/>
                <a:ea typeface="+mn-ea"/>
                <a:cs typeface="+mn-cs"/>
              </a:rPr>
              <a:t>Intendedness</a:t>
            </a:r>
            <a:r>
              <a:rPr lang="en-US" sz="1200" kern="1200" baseline="0" dirty="0" smtClean="0">
                <a:solidFill>
                  <a:schemeClr val="tx1"/>
                </a:solidFill>
                <a:latin typeface="+mn-lt"/>
                <a:ea typeface="+mn-ea"/>
                <a:cs typeface="+mn-cs"/>
              </a:rPr>
              <a:t> and physical abuse around the time of pregnancy: Findings form the pregnancy risk assessment monitoring system, 1996-1997. PRAMS Working Group. Pregnancy Risk Assessment Monitoring System. Maternal and Child Health Journal. 2000;4(2):85-92.</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Sarkar</a:t>
            </a:r>
            <a:r>
              <a:rPr lang="en-US" sz="1200" kern="1200" baseline="0" dirty="0" smtClean="0">
                <a:solidFill>
                  <a:schemeClr val="tx1"/>
                </a:solidFill>
                <a:latin typeface="+mn-lt"/>
                <a:ea typeface="+mn-ea"/>
                <a:cs typeface="+mn-cs"/>
              </a:rPr>
              <a:t> NN. The Impact of Intimate Partner Violence on Women’s Reproductive Health and Pregnancy Outcome. Journal of Obstetrics and </a:t>
            </a:r>
            <a:r>
              <a:rPr lang="en-US" sz="1200" kern="1200" baseline="0" dirty="0" err="1" smtClean="0">
                <a:solidFill>
                  <a:schemeClr val="tx1"/>
                </a:solidFill>
                <a:latin typeface="+mn-lt"/>
                <a:ea typeface="+mn-ea"/>
                <a:cs typeface="+mn-cs"/>
              </a:rPr>
              <a:t>Gynaecology</a:t>
            </a:r>
            <a:r>
              <a:rPr lang="en-US" sz="1200" kern="1200" baseline="0" dirty="0" smtClean="0">
                <a:solidFill>
                  <a:schemeClr val="tx1"/>
                </a:solidFill>
                <a:latin typeface="+mn-lt"/>
                <a:ea typeface="+mn-ea"/>
                <a:cs typeface="+mn-cs"/>
              </a:rPr>
              <a:t>. 2008;28(3):266-271.</a:t>
            </a: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08AED6D8-4C76-4C9C-B8B0-287E612C9C3D}" type="slidenum">
              <a:rPr lang="en-US" smtClean="0"/>
              <a:pPr/>
              <a:t>25</a:t>
            </a:fld>
            <a:endParaRPr lang="en-US" dirty="0"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dirty="0" smtClean="0"/>
              <a:t>Notes to trainer:  It may be interesting for  the participants to consider what we know about teen pregnancy from media. Pose this question to the audience:  Is this something the average American thinks about when they think about teen pregnancy?</a:t>
            </a:r>
          </a:p>
          <a:p>
            <a:pPr eaLnBrk="1" hangingPunct="1">
              <a:buFontTx/>
              <a:buChar char="•"/>
            </a:pPr>
            <a:endParaRPr lang="en-US" dirty="0" smtClean="0"/>
          </a:p>
          <a:p>
            <a:pPr eaLnBrk="1" hangingPunct="1">
              <a:buFontTx/>
              <a:buChar char="•"/>
            </a:pPr>
            <a:endParaRPr lang="en-US" dirty="0" smtClean="0"/>
          </a:p>
          <a:p>
            <a:pPr eaLnBrk="1" hangingPunct="1">
              <a:buFontTx/>
              <a:buChar char="•"/>
            </a:pPr>
            <a:r>
              <a:rPr lang="en-US" dirty="0" smtClean="0"/>
              <a:t>This study by Roberts and colleagues (2005) analyzed data from the National Longitudinal Study of Adolescent Health.  The analyses adjusted for sociodemographic factors, the number of intimate partners, and a history of forced sexual intercourse. A past history or current involvement in a physically abusive relationship was associated with a history of being pregnant among sexually active adolescent girls.  Physical abuse was defined as “push you,” “shove you,” or “throw something at you.”</a:t>
            </a:r>
          </a:p>
          <a:p>
            <a:pPr eaLnBrk="1" hangingPunct="1">
              <a:buFontTx/>
              <a:buChar char="•"/>
            </a:pPr>
            <a:endParaRPr lang="en-US" dirty="0" smtClean="0"/>
          </a:p>
          <a:p>
            <a:pPr eaLnBrk="1" hangingPunct="1">
              <a:buFontTx/>
              <a:buChar char="•"/>
            </a:pPr>
            <a:r>
              <a:rPr lang="en-US" dirty="0" smtClean="0"/>
              <a:t>In a study by Silverman et al. (2001), adolescent girls who experienced physical or sexual dating violence were 6 times more likely to become pregnant than their non abused peers.</a:t>
            </a:r>
          </a:p>
          <a:p>
            <a:pPr lvl="1" eaLnBrk="1" hangingPunct="1"/>
            <a:endParaRPr lang="en-US" sz="700" dirty="0" smtClean="0"/>
          </a:p>
          <a:p>
            <a:pPr lvl="1" eaLnBrk="1" hangingPunct="1">
              <a:buFont typeface="Wingdings" pitchFamily="2" charset="2"/>
              <a:buNone/>
            </a:pPr>
            <a:endParaRPr lang="en-US" sz="600" dirty="0" smtClean="0"/>
          </a:p>
          <a:p>
            <a:pPr eaLnBrk="1" hangingPunct="1">
              <a:buFontTx/>
              <a:buChar char="•"/>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6735577C-0AB3-4246-9192-F0EB8D067E84}" type="slidenum">
              <a:rPr lang="en-US">
                <a:cs typeface="Arial" pitchFamily="34" charset="0"/>
              </a:rPr>
              <a:pPr/>
              <a:t>26</a:t>
            </a:fld>
            <a:endParaRPr lang="en-US">
              <a:cs typeface="Arial" pitchFamily="34"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r>
              <a:rPr lang="en-US" dirty="0" smtClean="0"/>
              <a:t>Notes to trainer:  Ask the audience how many of them do condom education with  patients?  And then ask, how many in the audience routine ask her if she is afraid to ask him to use a condom.</a:t>
            </a:r>
          </a:p>
          <a:p>
            <a:pPr>
              <a:buFontTx/>
              <a:buChar char="•"/>
            </a:pPr>
            <a:endParaRPr lang="en-US" dirty="0" smtClean="0"/>
          </a:p>
          <a:p>
            <a:pPr>
              <a:buFontTx/>
              <a:buChar char="•"/>
            </a:pPr>
            <a:r>
              <a:rPr lang="en-US" dirty="0" smtClean="0"/>
              <a:t>These data demonstrate how important it is to ask clients about whether it is safe to talk to their partner about using condoms and birth control.</a:t>
            </a:r>
          </a:p>
          <a:p>
            <a:pPr>
              <a:buFontTx/>
              <a:buChar char="•"/>
            </a:pPr>
            <a:r>
              <a:rPr lang="en-US" dirty="0" smtClean="0"/>
              <a:t>In this study by </a:t>
            </a:r>
            <a:r>
              <a:rPr lang="en-US" dirty="0" err="1" smtClean="0"/>
              <a:t>Wingood</a:t>
            </a:r>
            <a:r>
              <a:rPr lang="en-US" dirty="0" smtClean="0"/>
              <a:t> et al. (2001), black females, 14 to 18 years old, were recruited from several different sites (health department, adolescent medicine clinic, and school health classes) to participate in a HIV/STD prevention study (n=522).  Girls with a history of dating violence were significantly less likely to use condoms consistently compared to </a:t>
            </a:r>
            <a:r>
              <a:rPr lang="en-US" dirty="0" err="1" smtClean="0"/>
              <a:t>nonabused</a:t>
            </a:r>
            <a:r>
              <a:rPr lang="en-US" dirty="0" smtClean="0"/>
              <a:t> girls.</a:t>
            </a:r>
            <a:endParaRPr lang="en-US" sz="1600" dirty="0" smtClean="0"/>
          </a:p>
          <a:p>
            <a:pPr>
              <a:buFontTx/>
              <a:buChar char="•"/>
            </a:pPr>
            <a:r>
              <a:rPr lang="en-US" dirty="0" smtClean="0"/>
              <a:t>In another study by Roberts et al. (2005), Girls in verbally abusive relationships were less likely to use a condom during their most recent sexual intercourse.</a:t>
            </a:r>
          </a:p>
          <a:p>
            <a:pPr>
              <a:buFontTx/>
              <a:buChar char="•"/>
            </a:pPr>
            <a:r>
              <a:rPr lang="en-US" dirty="0" smtClean="0"/>
              <a:t>Reduced likelihood of using condoms has also been shown with adult women experiencing </a:t>
            </a:r>
            <a:r>
              <a:rPr lang="en-US" dirty="0" err="1" smtClean="0"/>
              <a:t>IPV</a:t>
            </a:r>
            <a:r>
              <a:rPr lang="en-US" dirty="0" smtClean="0"/>
              <a:t>. </a:t>
            </a:r>
            <a:r>
              <a:rPr lang="en-US" dirty="0" err="1" smtClean="0"/>
              <a:t>Wingood</a:t>
            </a:r>
            <a:r>
              <a:rPr lang="en-US" dirty="0" smtClean="0"/>
              <a:t> and </a:t>
            </a:r>
            <a:r>
              <a:rPr lang="en-US" dirty="0" err="1" smtClean="0"/>
              <a:t>DiClemente</a:t>
            </a:r>
            <a:r>
              <a:rPr lang="en-US" dirty="0" smtClean="0"/>
              <a:t> (1997) conducted interviews with 165 sexually active African-American women, ages 18 through 29. Women in abusive relationships were less likely than </a:t>
            </a:r>
            <a:r>
              <a:rPr lang="en-US" dirty="0" err="1" smtClean="0"/>
              <a:t>nonabused</a:t>
            </a:r>
            <a:r>
              <a:rPr lang="en-US" dirty="0" smtClean="0"/>
              <a:t> women to use condoms and were more likely to experience verbal/emotional abuse or threats of physical violence when they discussed condoms.  There were more fearful of asking their partners to use condoms, worried more about acquiring HIV, and felt more isolated than women who were not in abusive relationships.</a:t>
            </a:r>
          </a:p>
          <a:p>
            <a:pPr eaLnBrk="1" hangingPunct="1"/>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F4E5EFB-647B-408B-B309-CF81FF5E2235}" type="slidenum">
              <a:rPr lang="en-US" smtClean="0"/>
              <a:pPr/>
              <a:t>27</a:t>
            </a:fld>
            <a:endParaRPr lang="en-US"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r>
              <a:rPr lang="en-US" dirty="0" smtClean="0"/>
              <a:t>Note to trainer: Remind  participant s  that this statistic demonstrates that we should not assume a knowledge deficit or automatically give a bag of condoms to prevent disease that we have to know first if she is afraid to ask her  partner to use them. </a:t>
            </a:r>
          </a:p>
          <a:p>
            <a:endParaRPr lang="en-US" dirty="0" smtClean="0"/>
          </a:p>
          <a:p>
            <a:endParaRPr lang="en-US" dirty="0" smtClean="0"/>
          </a:p>
          <a:p>
            <a:pPr eaLnBrk="1" hangingPunct="1"/>
            <a:r>
              <a:rPr lang="en-US" dirty="0" smtClean="0"/>
              <a:t>In this study by </a:t>
            </a:r>
            <a:r>
              <a:rPr lang="en-US" dirty="0" err="1" smtClean="0"/>
              <a:t>Ralford</a:t>
            </a:r>
            <a:r>
              <a:rPr lang="en-US" dirty="0" smtClean="0"/>
              <a:t> et al. (2009), women were asked about the degree to which they were worried that if they talked about using condoms with their sexual partner that he would respond in negative ways including threatening to hit, push or kick them; leave them, swear at them; or call them names.  Almost half (47.6%) of young (18-21 years) African American women (n=715) reported having experienced relationship abuse in their lifetime; 15% reported abuse by a main sexual partner in the past 60 days. Under high levels of fear for abuse, 76% of women with high </a:t>
            </a:r>
            <a:r>
              <a:rPr lang="en-US" dirty="0" err="1" smtClean="0"/>
              <a:t>STI</a:t>
            </a:r>
            <a:r>
              <a:rPr lang="en-US" dirty="0" smtClean="0"/>
              <a:t> knowledge were more likely to exhibit inconsistent condom use during their last sexual intercourse with a man compared to 60% of women with low levels of knowledge.  One of the explanation for this counterintuitive finding that the authors offer is that women with more knowledge about </a:t>
            </a:r>
            <a:r>
              <a:rPr lang="en-US" dirty="0" err="1" smtClean="0"/>
              <a:t>STI</a:t>
            </a:r>
            <a:r>
              <a:rPr lang="en-US" dirty="0" smtClean="0"/>
              <a:t> transmission may balance the risk of abuse with the risk of acquiring an </a:t>
            </a:r>
            <a:r>
              <a:rPr lang="en-US" dirty="0" err="1" smtClean="0"/>
              <a:t>STI</a:t>
            </a:r>
            <a:r>
              <a:rPr lang="en-US" dirty="0" smtClean="0"/>
              <a:t>, particularly if they know or suspect that their partner is a low risk for </a:t>
            </a:r>
            <a:r>
              <a:rPr lang="en-US" dirty="0" err="1" smtClean="0"/>
              <a:t>STIs</a:t>
            </a:r>
            <a:r>
              <a:rPr lang="en-US" dirty="0" smtClean="0"/>
              <a:t>.  Overall these findings emphasize the importance of integrating dating violence assessment and prevention into </a:t>
            </a:r>
            <a:r>
              <a:rPr lang="en-US" dirty="0" err="1" smtClean="0"/>
              <a:t>STI</a:t>
            </a:r>
            <a:r>
              <a:rPr lang="en-US" dirty="0" smtClean="0"/>
              <a:t> and HIV prevention programs.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quotation is from a qualitative study by Miller et al. (2007) on male pregnancy-promoting behaviors and adolescent partner violence. The teen girl was parenting a baby from a different relationship and the abusive relationship started shortly after she broke up with her son’s father. She went to a teen clinic and started Depo-Provera injections without her new partner’s knowledge.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Miller E, Decker MR, Reed E, Raj A, Hathaway JE, Silverman JG. Male Partner Pregnancy-Promoting Behaviors and Adolescent Partner Violence: Findings From a Qualitative Study with Adolescent Females. Ambulatory Pediatrics. 2007;7(5):360-366.</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mn-lt"/>
              </a:rPr>
              <a:t>Estimated Activity Time: 5 minutes</a:t>
            </a:r>
          </a:p>
          <a:p>
            <a:endParaRPr lang="en-US" b="1" dirty="0" smtClean="0"/>
          </a:p>
          <a:p>
            <a:pPr marL="228587" indent="-228587">
              <a:buFont typeface="+mj-lt"/>
              <a:buAutoNum type="arabicPeriod"/>
            </a:pPr>
            <a:r>
              <a:rPr lang="en-US" dirty="0" smtClean="0">
                <a:latin typeface="+mn-lt"/>
              </a:rPr>
              <a:t>Review some examples of birth control sabotage. </a:t>
            </a:r>
          </a:p>
          <a:p>
            <a:pPr marL="228587" indent="-228587">
              <a:buFont typeface="+mj-lt"/>
              <a:buAutoNum type="arabicPeriod"/>
            </a:pPr>
            <a:endParaRPr lang="en-US" dirty="0" smtClean="0">
              <a:latin typeface="+mn-lt"/>
            </a:endParaRPr>
          </a:p>
          <a:p>
            <a:pPr marL="228587" indent="-228587">
              <a:buFont typeface="+mj-lt"/>
              <a:buAutoNum type="arabicPeriod"/>
            </a:pPr>
            <a:r>
              <a:rPr lang="en-US" dirty="0" smtClean="0">
                <a:latin typeface="+mn-lt"/>
              </a:rPr>
              <a:t>Proceed to the next slide which provides examples of birth control sabotage and highlight any examples that were not identified by participants.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60EB276-5EEF-4CCA-831A-29621FA0F8D2}" type="slidenum">
              <a:rPr lang="en-US" smtClean="0"/>
              <a:pPr/>
              <a:t>3</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1" y="4343400"/>
            <a:ext cx="6856413" cy="4114800"/>
          </a:xfrm>
          <a:noFill/>
          <a:ln/>
        </p:spPr>
        <p:txBody>
          <a:bodyPr>
            <a:normAutofit lnSpcReduction="10000"/>
          </a:bodyPr>
          <a:lstStyle/>
          <a:p>
            <a:r>
              <a:rPr lang="en-US" b="1" dirty="0" smtClean="0"/>
              <a:t>Estimated Activity Time: 2-3 minutes</a:t>
            </a:r>
          </a:p>
          <a:p>
            <a:endParaRPr lang="en-US" dirty="0" smtClean="0"/>
          </a:p>
          <a:p>
            <a:r>
              <a:rPr lang="en-US" dirty="0" smtClean="0"/>
              <a:t>Ask participants to follow the directions below. Advise them that they do not have to share what they draw/write.</a:t>
            </a:r>
          </a:p>
          <a:p>
            <a:endParaRPr lang="en-US" dirty="0" smtClean="0"/>
          </a:p>
          <a:p>
            <a:pPr marL="228600" indent="-228600">
              <a:buFont typeface="+mj-lt"/>
              <a:buAutoNum type="arabicPeriod"/>
            </a:pPr>
            <a:r>
              <a:rPr lang="en-US" dirty="0" smtClean="0"/>
              <a:t>Take out a sheet of paper and draw a line with the words “not at all comfortable” on the far left side of their line and the words “very comfortable” on the far right side of their line.</a:t>
            </a:r>
          </a:p>
          <a:p>
            <a:pPr marL="228600" indent="-228600">
              <a:buFont typeface="+mj-lt"/>
              <a:buAutoNum type="arabicPeriod"/>
            </a:pPr>
            <a:endParaRPr lang="en-US" dirty="0" smtClean="0"/>
          </a:p>
          <a:p>
            <a:pPr marL="228600" indent="-228600">
              <a:buFont typeface="+mj-lt"/>
              <a:buAutoNum type="arabicPeriod"/>
            </a:pPr>
            <a:r>
              <a:rPr lang="en-US" dirty="0" smtClean="0"/>
              <a:t>Ask participants to take a minute to think about their comfort level right now with talking to clients about domestic violence—and if he or she feels comfortable asking questions and getting a “yes” as the answer.</a:t>
            </a:r>
          </a:p>
          <a:p>
            <a:pPr marL="228600" indent="-228600">
              <a:buFont typeface="+mj-lt"/>
              <a:buAutoNum type="arabicPeriod"/>
            </a:pPr>
            <a:endParaRPr lang="en-US" dirty="0" smtClean="0"/>
          </a:p>
          <a:p>
            <a:pPr marL="228600" indent="-228600">
              <a:buFont typeface="+mj-lt"/>
              <a:buAutoNum type="arabicPeriod"/>
            </a:pPr>
            <a:r>
              <a:rPr lang="en-US" dirty="0" smtClean="0"/>
              <a:t>Discuss how the goal at the end of today’s session is that each person has personally moved that needle towards the ‘totally comfortable’ end of the scale.</a:t>
            </a:r>
          </a:p>
          <a:p>
            <a:pPr marL="228600" indent="-228600">
              <a:buFont typeface="+mj-lt"/>
              <a:buAutoNum type="arabicPeriod"/>
            </a:pPr>
            <a:endParaRPr lang="en-US" dirty="0" smtClean="0"/>
          </a:p>
          <a:p>
            <a:pPr marL="228600" indent="-228600">
              <a:buFont typeface="+mj-lt"/>
              <a:buAutoNum type="arabicPeriod"/>
            </a:pPr>
            <a:r>
              <a:rPr lang="en-US" dirty="0" smtClean="0"/>
              <a:t>Advise participants that this exercise will be repeated at the end of today’s session and that you will ask them to consider whether the needle moved as a result of the training, where it moved, and their thinking about this in the context of what they have learned.</a:t>
            </a:r>
          </a:p>
          <a:p>
            <a:pPr marL="228600" indent="-228600">
              <a:buFont typeface="+mj-lt"/>
              <a:buAutoNum type="arabicPeriod"/>
            </a:pPr>
            <a:endParaRPr lang="en-US" dirty="0" smtClean="0"/>
          </a:p>
          <a:p>
            <a:pPr marL="228600" indent="-228600">
              <a:buFont typeface="+mj-lt"/>
              <a:buAutoNum type="arabicPeriod"/>
            </a:pPr>
            <a:r>
              <a:rPr lang="en-US" dirty="0" smtClean="0"/>
              <a:t>The exercise is followed by small group discussion (see next slide) to help participants identify and share why it is important for health care providers know about domestic and sexual violence. </a:t>
            </a:r>
          </a:p>
          <a:p>
            <a:endParaRPr lang="en-US" dirty="0" smtClean="0"/>
          </a:p>
          <a:p>
            <a:pPr>
              <a:defRPr/>
            </a:pPr>
            <a:r>
              <a:rPr lang="en-US" dirty="0" smtClean="0"/>
              <a:t>The “Where Am I?” exercise is followed by small group discussion (see next slide) to help participants identify and share why it is important for providers to know about domestic and sexual violence. </a:t>
            </a:r>
          </a:p>
          <a:p>
            <a:endParaRPr lang="en-US" dirty="0" smtClean="0"/>
          </a:p>
          <a:p>
            <a:endParaRPr lang="en-US" dirty="0" smtClean="0"/>
          </a:p>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rmAutofit fontScale="77500" lnSpcReduction="20000"/>
          </a:bodyPr>
          <a:lstStyle/>
          <a:p>
            <a:r>
              <a:rPr lang="en-US" dirty="0" smtClean="0">
                <a:latin typeface="+mn-lt"/>
              </a:rPr>
              <a:t>Qualitative and quantitative research have shown an association between birth control sabotage and domestic violence.</a:t>
            </a:r>
          </a:p>
          <a:p>
            <a:endParaRPr lang="en-US" dirty="0" smtClean="0">
              <a:latin typeface="+mn-lt"/>
            </a:endParaRPr>
          </a:p>
          <a:p>
            <a:r>
              <a:rPr lang="en-US" dirty="0" err="1" smtClean="0">
                <a:latin typeface="+mn-lt"/>
              </a:rPr>
              <a:t>Fanslow</a:t>
            </a:r>
            <a:r>
              <a:rPr lang="en-US" dirty="0" smtClean="0">
                <a:latin typeface="+mn-lt"/>
              </a:rPr>
              <a:t> et al. (2008) conducted interviews with a random sample of 2,790 women who had ever had sexual intercourse. Women who had ever experienced domestic violence were more likely to have had partners who refused to use condoms or prevented women from using contraception compared to women who had not experienced domestic violence (5.4% vs. 1.3%). </a:t>
            </a:r>
          </a:p>
          <a:p>
            <a:endParaRPr lang="en-US" dirty="0" smtClean="0">
              <a:latin typeface="+mn-lt"/>
            </a:endParaRPr>
          </a:p>
          <a:p>
            <a:r>
              <a:rPr lang="en-US" dirty="0" smtClean="0">
                <a:latin typeface="+mn-lt"/>
              </a:rPr>
              <a:t>Miller et al (2007) conducted interviews with 53 sexually active adolescent females. One-quarter (26%) of participants reported that their abusive male partners were actively trying to get them pregnant. Common tactics used by abusive male partners included:</a:t>
            </a:r>
          </a:p>
          <a:p>
            <a:pPr>
              <a:buFont typeface="Arial"/>
              <a:buChar char="•"/>
            </a:pPr>
            <a:r>
              <a:rPr lang="en-US" dirty="0" smtClean="0">
                <a:latin typeface="+mn-lt"/>
              </a:rPr>
              <a:t>   Manipulating condom use</a:t>
            </a:r>
          </a:p>
          <a:p>
            <a:pPr>
              <a:buFont typeface="Arial"/>
              <a:buChar char="•"/>
            </a:pPr>
            <a:r>
              <a:rPr lang="en-US" dirty="0" smtClean="0">
                <a:latin typeface="+mn-lt"/>
              </a:rPr>
              <a:t>   Sabotaging birth control use</a:t>
            </a:r>
          </a:p>
          <a:p>
            <a:pPr>
              <a:buFont typeface="Arial"/>
              <a:buChar char="•"/>
            </a:pPr>
            <a:r>
              <a:rPr lang="en-US" dirty="0" smtClean="0">
                <a:latin typeface="+mn-lt"/>
              </a:rPr>
              <a:t>   Making explicit statements about wanting her to become pregnant	</a:t>
            </a:r>
          </a:p>
          <a:p>
            <a:endParaRPr lang="en-US" dirty="0" smtClean="0">
              <a:latin typeface="+mn-lt"/>
            </a:endParaRPr>
          </a:p>
          <a:p>
            <a:r>
              <a:rPr lang="en-US" dirty="0" smtClean="0">
                <a:latin typeface="+mn-lt"/>
              </a:rPr>
              <a:t>Campbell J, Pugh LD, Campbell D, </a:t>
            </a:r>
            <a:r>
              <a:rPr lang="en-US" dirty="0" err="1" smtClean="0">
                <a:latin typeface="+mn-lt"/>
              </a:rPr>
              <a:t>Visscher</a:t>
            </a:r>
            <a:r>
              <a:rPr lang="en-US" dirty="0" smtClean="0">
                <a:latin typeface="+mn-lt"/>
              </a:rPr>
              <a:t> M. The Influence of Abuse on Pregnancy Intention. Women’s Health Issues. 1995;5:214-223.</a:t>
            </a:r>
          </a:p>
          <a:p>
            <a:endParaRPr lang="en-US" dirty="0" smtClean="0">
              <a:latin typeface="+mn-lt"/>
            </a:endParaRPr>
          </a:p>
          <a:p>
            <a:r>
              <a:rPr lang="en-US" dirty="0" err="1" smtClean="0">
                <a:latin typeface="+mn-lt"/>
              </a:rPr>
              <a:t>Coggins</a:t>
            </a:r>
            <a:r>
              <a:rPr lang="en-US" dirty="0" smtClean="0">
                <a:latin typeface="+mn-lt"/>
              </a:rPr>
              <a:t> M, Bullock LF. The Wavering Line in the Sand: the Effects of Domestic Violence and Sexual Coercion. Issues in Mental Health Nursing. 2003:24(6-7):723-738.</a:t>
            </a:r>
          </a:p>
          <a:p>
            <a:endParaRPr lang="en-US" dirty="0" smtClean="0">
              <a:latin typeface="+mn-lt"/>
            </a:endParaRPr>
          </a:p>
          <a:p>
            <a:r>
              <a:rPr lang="en-US" dirty="0" err="1" smtClean="0">
                <a:latin typeface="+mn-lt"/>
              </a:rPr>
              <a:t>Fanslow</a:t>
            </a:r>
            <a:r>
              <a:rPr lang="en-US" dirty="0" smtClean="0">
                <a:latin typeface="+mn-lt"/>
              </a:rPr>
              <a:t> J, Whitehead A, Silva M, Robinson E. Contraceptive Use and Associations with Intimate Partner Among a Population-based Sample of New Zealand Women. Australian &amp; New Zealand Journal of Obstetrics &amp; </a:t>
            </a:r>
            <a:r>
              <a:rPr lang="en-US" dirty="0" err="1" smtClean="0">
                <a:latin typeface="+mn-lt"/>
              </a:rPr>
              <a:t>Gynaecology</a:t>
            </a:r>
            <a:r>
              <a:rPr lang="en-US" dirty="0" smtClean="0">
                <a:latin typeface="+mn-lt"/>
              </a:rPr>
              <a:t>. 2008;48(1):83-89.</a:t>
            </a:r>
          </a:p>
          <a:p>
            <a:endParaRPr lang="en-US" dirty="0" smtClean="0">
              <a:latin typeface="+mn-lt"/>
            </a:endParaRPr>
          </a:p>
          <a:p>
            <a:r>
              <a:rPr lang="en-US" dirty="0" smtClean="0">
                <a:latin typeface="+mn-lt"/>
              </a:rPr>
              <a:t>Lang DL, Salazar LF, </a:t>
            </a:r>
            <a:r>
              <a:rPr lang="en-US" dirty="0" err="1" smtClean="0">
                <a:latin typeface="+mn-lt"/>
              </a:rPr>
              <a:t>Wingood</a:t>
            </a:r>
            <a:r>
              <a:rPr lang="en-US" dirty="0" smtClean="0">
                <a:latin typeface="+mn-lt"/>
              </a:rPr>
              <a:t> GM, </a:t>
            </a:r>
            <a:r>
              <a:rPr lang="en-US" dirty="0" err="1" smtClean="0">
                <a:latin typeface="+mn-lt"/>
              </a:rPr>
              <a:t>DiClemente</a:t>
            </a:r>
            <a:r>
              <a:rPr lang="en-US" dirty="0" smtClean="0">
                <a:latin typeface="+mn-lt"/>
              </a:rPr>
              <a:t> RJ, Mikhail I. Associations Between Recent Gender-based Violence and Pregnancy, Sexually Transmitted Infections, Condom Use Practices, and Negotiation of Sexual Practices Among HIV-Positive Women. Journal of Acquired Immune Deficiency Syndromes. 2007;46(2):216-221.</a:t>
            </a:r>
          </a:p>
          <a:p>
            <a:endParaRPr lang="en-US" dirty="0" smtClean="0">
              <a:latin typeface="+mn-lt"/>
            </a:endParaRPr>
          </a:p>
          <a:p>
            <a:r>
              <a:rPr lang="en-US" dirty="0" smtClean="0">
                <a:latin typeface="+mn-lt"/>
              </a:rPr>
              <a:t>Miller E, Decker MR, Reed E, Raj A, Hathaway JE, Silverman JG. Male Partner Pregnancy-Promoting Behaviors and Adolescent Partner Violence: Findings From a Qualitative Study with Adolescent Females. Ambulatory Pediatrics. 2007;7(5):360-366.</a:t>
            </a:r>
          </a:p>
          <a:p>
            <a:endParaRPr lang="en-US" dirty="0" smtClean="0">
              <a:latin typeface="+mn-lt"/>
            </a:endParaRPr>
          </a:p>
          <a:p>
            <a:r>
              <a:rPr lang="en-US" dirty="0" err="1" smtClean="0">
                <a:latin typeface="+mn-lt"/>
              </a:rPr>
              <a:t>Wingood</a:t>
            </a:r>
            <a:r>
              <a:rPr lang="en-US" dirty="0" smtClean="0">
                <a:latin typeface="+mn-lt"/>
              </a:rPr>
              <a:t> GM, </a:t>
            </a:r>
            <a:r>
              <a:rPr lang="en-US" dirty="0" err="1" smtClean="0">
                <a:latin typeface="+mn-lt"/>
              </a:rPr>
              <a:t>DiClemente</a:t>
            </a:r>
            <a:r>
              <a:rPr lang="en-US" dirty="0" smtClean="0">
                <a:latin typeface="+mn-lt"/>
              </a:rPr>
              <a:t> R. The effects of an Abusive Primary Partner on the Condom Use and Sexual Negotiation Practices of African-American Women. Journal of Public Health. 1997;87:1016-1018.</a:t>
            </a:r>
          </a:p>
          <a:p>
            <a:endParaRPr lang="en-US" dirty="0" smtClean="0">
              <a:latin typeface="+mn-lt"/>
            </a:endParaRPr>
          </a:p>
          <a:p>
            <a:endParaRPr lang="en-US" dirty="0" smtClean="0">
              <a:latin typeface="+mn-lt"/>
            </a:endParaRPr>
          </a:p>
          <a:p>
            <a:endParaRPr lang="en-US" dirty="0" smtClean="0">
              <a:latin typeface="+mn-lt"/>
            </a:endParaRPr>
          </a:p>
          <a:p>
            <a:endParaRPr lang="en-US" dirty="0" smtClean="0">
              <a:latin typeface="+mn-lt"/>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00304498-66BC-4A2C-BD0B-0AE0C8685E72}" type="slidenum">
              <a:rPr lang="en-US" smtClean="0"/>
              <a:pPr/>
              <a:t>31</a:t>
            </a:fld>
            <a:endParaRPr lang="en-US" dirty="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dirty="0" smtClean="0"/>
          </a:p>
          <a:p>
            <a:pPr eaLnBrk="1" hangingPunct="1"/>
            <a:endParaRPr lang="en-US" dirty="0" smtClean="0"/>
          </a:p>
          <a:p>
            <a:pPr eaLnBrk="1" hangingPunct="1"/>
            <a:r>
              <a:rPr lang="en-US" dirty="0" smtClean="0"/>
              <a:t>Williams and colleagues conducted a case control study with 225 women to examine whether IPV was associated with women’s risk for problems in contraception use.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38A2C6EF-B523-4F68-A9B2-F8869ECD82A5}" type="slidenum">
              <a:rPr lang="en-US" smtClean="0"/>
              <a:pPr/>
              <a:t>32</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buFontTx/>
              <a:buChar char="•"/>
            </a:pPr>
            <a:r>
              <a:rPr lang="en-US" dirty="0" smtClean="0"/>
              <a:t>In this qualitative study by Miller and colleagues (2007), 53 teen girls between the ages of 15 and 20 years (21% African American, 38% Latina) with known history of IPV were recruited from adolescent clinics, domestic violence agencies, schools, youth programs for pregnant/parenting teens, and homeless and at-risk youth.  Approximately one-third of the participants were recruited from pregnant and parenting teen programs to ensure sufficient representation of teens experiencing both IPV and pregnancy.  Older male partners were typical with the median age difference between the female and the male partner being 4 years. Pregnancy-promoting behaviors by their abusive male partners included:</a:t>
            </a:r>
          </a:p>
          <a:p>
            <a:pPr lvl="1" eaLnBrk="1" hangingPunct="1">
              <a:buFontTx/>
              <a:buChar char="•"/>
            </a:pPr>
            <a:r>
              <a:rPr lang="en-US" dirty="0" smtClean="0"/>
              <a:t>Poking holes in condoms</a:t>
            </a:r>
          </a:p>
          <a:p>
            <a:pPr lvl="1" eaLnBrk="1" hangingPunct="1">
              <a:buFontTx/>
              <a:buChar char="•"/>
            </a:pPr>
            <a:r>
              <a:rPr lang="en-US" dirty="0" smtClean="0"/>
              <a:t>Explicit statements (e.g. “I want a baby”)</a:t>
            </a:r>
          </a:p>
          <a:p>
            <a:pPr lvl="1" eaLnBrk="1" hangingPunct="1">
              <a:buFontTx/>
              <a:buChar char="•"/>
            </a:pPr>
            <a:r>
              <a:rPr lang="en-US" dirty="0" smtClean="0"/>
              <a:t>Getting angry if she asked him to use a condom</a:t>
            </a:r>
          </a:p>
          <a:p>
            <a:pPr lvl="1" eaLnBrk="1" hangingPunct="1">
              <a:buFontTx/>
              <a:buChar char="•"/>
            </a:pPr>
            <a:r>
              <a:rPr lang="en-US" dirty="0" smtClean="0"/>
              <a:t>Removing the condom during intercourse</a:t>
            </a:r>
          </a:p>
          <a:p>
            <a:pPr eaLnBrk="1" hangingPunct="1"/>
            <a:endParaRPr lang="en-US" dirty="0" smtClean="0"/>
          </a:p>
          <a:p>
            <a:pPr eaLnBrk="1" hangingPunct="1"/>
            <a:r>
              <a:rPr lang="en-US" dirty="0" smtClean="0"/>
              <a:t>Several girls reported hiding contraceptive use from their abusive male.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this study by Raphael (2005), 474 teen girls on Temporary Assistance to Needy Families completed written surveys.  The teens were recruited from two state-funded Teen Parent Services sites and two community-based health clinics. Seventy percent were between the ages of 15 and 17 at the time of the birth of their first infant (mean =18 years) and 95% of the girls were African Americans. Almost half (43%) of the girls were involved with males who were older by 4 or more years. Fifty-five percent disclosed domestic violence in the past 12 months. Findings included:</a:t>
            </a:r>
          </a:p>
          <a:p>
            <a:pPr>
              <a:buFont typeface="Arial"/>
              <a:buChar char="•"/>
            </a:pPr>
            <a:r>
              <a:rPr lang="en-US" sz="1200" kern="1200" baseline="0" dirty="0" smtClean="0">
                <a:solidFill>
                  <a:schemeClr val="tx1"/>
                </a:solidFill>
                <a:latin typeface="+mn-lt"/>
                <a:ea typeface="+mn-ea"/>
                <a:cs typeface="+mn-cs"/>
              </a:rPr>
              <a:t>   Two-thirds (66%) of teen dating violence victims experienced birth control sabotage compared to 34% of non-abused teens</a:t>
            </a:r>
          </a:p>
          <a:p>
            <a:pPr>
              <a:buFont typeface="Arial"/>
              <a:buChar char="•"/>
            </a:pPr>
            <a:r>
              <a:rPr lang="en-US" sz="1200" kern="1200" baseline="0" dirty="0" smtClean="0">
                <a:solidFill>
                  <a:schemeClr val="tx1"/>
                </a:solidFill>
                <a:latin typeface="+mn-lt"/>
                <a:ea typeface="+mn-ea"/>
                <a:cs typeface="+mn-cs"/>
              </a:rPr>
              <a:t>   34% of teen dating violence victims reported work or school related sabotage compared to 7% of teens who did not experience dating violence but were sabotaged in relation to work or school.</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Raphael J. Teens Having Babies: The Unexplored Role of Domestic Violence. The Prevention Researcher. 2005;12(1):15-17.</a:t>
            </a:r>
          </a:p>
          <a:p>
            <a:endParaRPr lang="en-US" sz="1200" kern="1200" baseline="0" dirty="0" smtClean="0">
              <a:solidFill>
                <a:schemeClr val="tx1"/>
              </a:solidFill>
              <a:latin typeface="+mn-lt"/>
              <a:ea typeface="+mn-ea"/>
              <a:cs typeface="+mn-cs"/>
            </a:endParaRPr>
          </a:p>
          <a:p>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to Trainer:  Something to share with the audience.  When  you think about abuse and control  you might envision a continuum  with smaller things on  one end—he takes  her cell phone, won’t let  her see her  friends or family to  the other extreme—injures her,  chokes her  kills her.  Reproductive control  fall on this continuum.  The next  two slides describes  ways a partner  control of pregnancy. </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endParaRPr lang="en-US" smtClean="0"/>
          </a:p>
        </p:txBody>
      </p:sp>
      <p:sp>
        <p:nvSpPr>
          <p:cNvPr id="196611" name="Rectangle 7"/>
          <p:cNvSpPr txBox="1">
            <a:spLocks noGrp="1" noChangeArrowheads="1"/>
          </p:cNvSpPr>
          <p:nvPr/>
        </p:nvSpPr>
        <p:spPr bwMode="auto">
          <a:xfrm>
            <a:off x="3884613" y="8685457"/>
            <a:ext cx="2971800" cy="456962"/>
          </a:xfrm>
          <a:prstGeom prst="rect">
            <a:avLst/>
          </a:prstGeom>
          <a:noFill/>
          <a:ln w="9525">
            <a:noFill/>
            <a:miter lim="800000"/>
            <a:headEnd/>
            <a:tailEnd/>
          </a:ln>
        </p:spPr>
        <p:txBody>
          <a:bodyPr lIns="91435" tIns="45718" rIns="91435" bIns="45718" anchor="b"/>
          <a:lstStyle/>
          <a:p>
            <a:pPr algn="r"/>
            <a:fld id="{4CCC35C5-59C0-4BB1-BB89-9260394AE6B2}" type="slidenum">
              <a:rPr lang="en-US" sz="1200">
                <a:latin typeface="Corbel" pitchFamily="34" charset="0"/>
              </a:rPr>
              <a:pPr algn="r"/>
              <a:t>35</a:t>
            </a:fld>
            <a:endParaRPr lang="en-US" sz="1200" dirty="0">
              <a:latin typeface="Corbel" pitchFamily="34" charset="0"/>
            </a:endParaRPr>
          </a:p>
        </p:txBody>
      </p:sp>
      <p:sp>
        <p:nvSpPr>
          <p:cNvPr id="196612" name="Rectangle 7"/>
          <p:cNvSpPr txBox="1">
            <a:spLocks noGrp="1" noChangeArrowheads="1"/>
          </p:cNvSpPr>
          <p:nvPr/>
        </p:nvSpPr>
        <p:spPr bwMode="auto">
          <a:xfrm>
            <a:off x="3876677" y="8694944"/>
            <a:ext cx="2981325" cy="449057"/>
          </a:xfrm>
          <a:prstGeom prst="rect">
            <a:avLst/>
          </a:prstGeom>
          <a:noFill/>
          <a:ln w="9525">
            <a:noFill/>
            <a:miter lim="800000"/>
            <a:headEnd/>
            <a:tailEnd/>
          </a:ln>
        </p:spPr>
        <p:txBody>
          <a:bodyPr lIns="89924" tIns="44962" rIns="89924" bIns="44962" anchor="b"/>
          <a:lstStyle/>
          <a:p>
            <a:pPr algn="r" defTabSz="896889"/>
            <a:endParaRPr lang="en-US" sz="1200" dirty="0">
              <a:latin typeface="Times New Roman" pitchFamily="18" charset="0"/>
            </a:endParaRPr>
          </a:p>
        </p:txBody>
      </p:sp>
      <p:sp>
        <p:nvSpPr>
          <p:cNvPr id="196613" name="Rectangle 2"/>
          <p:cNvSpPr>
            <a:spLocks noGrp="1" noRot="1" noChangeAspect="1" noChangeArrowheads="1" noTextEdit="1"/>
          </p:cNvSpPr>
          <p:nvPr>
            <p:ph type="sldImg"/>
          </p:nvPr>
        </p:nvSpPr>
        <p:spPr>
          <a:xfrm>
            <a:off x="1130300" y="674688"/>
            <a:ext cx="4597400" cy="3448050"/>
          </a:xfrm>
          <a:ln/>
        </p:spPr>
      </p:sp>
      <p:sp>
        <p:nvSpPr>
          <p:cNvPr id="196614" name="Rectangle 3"/>
          <p:cNvSpPr>
            <a:spLocks noGrp="1" noChangeArrowheads="1"/>
          </p:cNvSpPr>
          <p:nvPr>
            <p:ph type="body" idx="1"/>
          </p:nvPr>
        </p:nvSpPr>
        <p:spPr>
          <a:xfrm>
            <a:off x="893764" y="4346681"/>
            <a:ext cx="5070475" cy="4122152"/>
          </a:xfrm>
          <a:noFill/>
          <a:ln/>
        </p:spPr>
        <p:txBody>
          <a:bodyPr lIns="89924" tIns="44962" rIns="89924" bIns="44962"/>
          <a:lstStyle/>
          <a:p>
            <a:pPr eaLnBrk="1" hangingPunct="1">
              <a:spcBef>
                <a:spcPct val="0"/>
              </a:spcBef>
            </a:pPr>
            <a:r>
              <a:rPr lang="en-US" dirty="0" smtClean="0"/>
              <a:t>Notes to trainer:  Review this thought with the  audience.  And ask, Do you think this woman was raped? (Nearly 100 percent of  your audience will say yes) . </a:t>
            </a:r>
          </a:p>
          <a:p>
            <a:pPr eaLnBrk="1" hangingPunct="1">
              <a:spcBef>
                <a:spcPct val="0"/>
              </a:spcBef>
            </a:pPr>
            <a:endParaRPr lang="en-US" dirty="0" smtClean="0"/>
          </a:p>
          <a:p>
            <a:pPr eaLnBrk="1" hangingPunct="1">
              <a:spcBef>
                <a:spcPct val="0"/>
              </a:spcBef>
            </a:pPr>
            <a:r>
              <a:rPr lang="en-US" dirty="0" smtClean="0"/>
              <a:t>Then say, let’s look at the very first thing she said here—”I’m not going to say he raped me…”  This kind of response is really common among women in relationships—who sometimes have consensual sex with partners and  at other times the sex is like what is described here. This is an important detail as you consider  the continuum of control from the last slide.  In her mind , she may  well put this event  at a different  place on the continuum other than rape.  So the language we use in clinical encounters should reflect this and is included on the  safety card.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973701F-4ADC-4F11-960E-BD1E16ED9218}" type="slidenum">
              <a:rPr lang="en-US" smtClean="0"/>
              <a:pPr/>
              <a:t>36</a:t>
            </a:fld>
            <a:endParaRPr lang="en-US" dirty="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dirty="0" smtClean="0"/>
              <a:t>Notes to trainer:  Pregnancy  coercion  involves threats or acts of violence if a woman does not comply with her partner’s wishes whether to continue or terminate the pregnancy.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Respondents described abusive partners making them feel bad about their desire to abort; begging, badgering and making promises to support the baby to pressure them into giving birth. Some respondents described giving in to this pressure, and some did not. One woman’s partner kept on making her eat which prevented her from going in for her second trimester abortion for which she needed to be sedated since one of the rules was that she could not eat anything the day of her abortion. Respondents also described more invasive tactics used by partners to keep them from obtaining abortions such as refusing to pay or help pay for an abortion. This respondent described how her partner threatened her into carrying an unwanted pregnancy to term.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B9E9B851-0AE0-4B90-9684-0C829C5C0468}" type="slidenum">
              <a:rPr lang="en-US" smtClean="0"/>
              <a:pPr/>
              <a:t>38</a:t>
            </a:fld>
            <a:endParaRPr lang="en-US" dirty="0"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en-US" dirty="0" smtClean="0"/>
              <a:t>Bourassa and Berube (2007) conducted interviews with 350 adult and teen females who elected to have abortions at a family planning clinic and 653 pregnant women at a perinatal clinic.  The probability of being a victim of physical, sexual, and/or psychological IPV was almost three times higher for women electing to have an abortion compared to women who were continuing their pregnancies (25.7% vs. 9.3%, p &lt; 0.0001).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this study with teenage mothers (ages 12-18) who were recruited from a labor and delivery unit at a university hospital, physical abuse by an intimate partner was defined as being hit, slapped, kicked, or physically hurt enough to cause bleeding or having been hit during an argument or while her partner was drunk or high.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odds of repeat pregnancy was 1.9 times higher among teen mothers who were physically abused by their partner within three months of delivery compared to non-abused teen mothers. </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Raneri</a:t>
            </a:r>
            <a:r>
              <a:rPr lang="en-US" sz="1200" kern="1200" baseline="0" dirty="0" smtClean="0">
                <a:solidFill>
                  <a:schemeClr val="tx1"/>
                </a:solidFill>
                <a:latin typeface="+mn-lt"/>
                <a:ea typeface="+mn-ea"/>
                <a:cs typeface="+mn-cs"/>
              </a:rPr>
              <a:t> LG, </a:t>
            </a:r>
            <a:r>
              <a:rPr lang="en-US" sz="1200" kern="1200" baseline="0" dirty="0" err="1" smtClean="0">
                <a:solidFill>
                  <a:schemeClr val="tx1"/>
                </a:solidFill>
                <a:latin typeface="+mn-lt"/>
                <a:ea typeface="+mn-ea"/>
                <a:cs typeface="+mn-cs"/>
              </a:rPr>
              <a:t>Wiemann</a:t>
            </a:r>
            <a:r>
              <a:rPr lang="en-US" sz="1200" kern="1200" baseline="0" dirty="0" smtClean="0">
                <a:solidFill>
                  <a:schemeClr val="tx1"/>
                </a:solidFill>
                <a:latin typeface="+mn-lt"/>
                <a:ea typeface="+mn-ea"/>
                <a:cs typeface="+mn-cs"/>
              </a:rPr>
              <a:t> CM. Social Ecological Predictors of Repeat Adolescent Pregnancy. Perspectives on Sexual and Reproductive Health. 2007;39(1):39-47.</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kern="1200" baseline="0" dirty="0" smtClean="0">
                <a:solidFill>
                  <a:schemeClr val="tx1"/>
                </a:solidFill>
                <a:latin typeface="+mn-lt"/>
                <a:ea typeface="+mn-ea"/>
                <a:cs typeface="+mn-cs"/>
              </a:rPr>
              <a:t>This Train the Trainer curriculum is designed to address these barriers </a:t>
            </a:r>
            <a:r>
              <a:rPr lang="en-US" dirty="0" smtClean="0"/>
              <a:t>. Bullet point 2 is an important issue to high light since women are at greatest risk for being hurt or killed when leaving a partner—so it’s important that providers don’t consider this a measure of success. We will come back to this issue at the end of the domestic violence module.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A5BC6A-EEF4-E244-B83E-6968E23E9FB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A5BC6A-EEF4-E244-B83E-6968E23E9FB3}"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these men, concerns over pregnancy failed to motivate their continued use of condoms when STI risk was perceived as low and a partner was using birth control. </a:t>
            </a:r>
          </a:p>
          <a:p>
            <a:endParaRPr lang="en-US" dirty="0" smtClean="0"/>
          </a:p>
          <a:p>
            <a:r>
              <a:rPr lang="en-US" dirty="0" smtClean="0"/>
              <a:t>Smith JL, Fenwick J, Skinner R, Merriman G, </a:t>
            </a:r>
            <a:r>
              <a:rPr lang="en-US" dirty="0" err="1" smtClean="0"/>
              <a:t>Hallett</a:t>
            </a:r>
            <a:r>
              <a:rPr lang="en-US" dirty="0" smtClean="0"/>
              <a:t> J.  Young males’ perspectives on pregnancy, fatherhood and </a:t>
            </a:r>
            <a:r>
              <a:rPr lang="en-US" dirty="0" err="1" smtClean="0"/>
              <a:t>conom</a:t>
            </a:r>
            <a:r>
              <a:rPr lang="en-US" dirty="0" smtClean="0"/>
              <a:t> use: Where does responsibility for birth control lie?  Sexual &amp; </a:t>
            </a:r>
            <a:r>
              <a:rPr lang="en-US" dirty="0" err="1" smtClean="0"/>
              <a:t>Reproductve</a:t>
            </a:r>
            <a:r>
              <a:rPr lang="en-US" dirty="0" smtClean="0"/>
              <a:t> Healthcare.  2011;2:37-42</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A5BC6A-EEF4-E244-B83E-6968E23E9FB3}"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120 minutes</a:t>
            </a:r>
          </a:p>
          <a:p>
            <a:endParaRPr lang="en-US" b="1" dirty="0" smtClean="0"/>
          </a:p>
          <a:p>
            <a:r>
              <a:rPr lang="en-US" b="1" dirty="0" smtClean="0"/>
              <a:t>Note to trainer: Due the length of this module please offer a 10 minute break  </a:t>
            </a:r>
          </a:p>
          <a:p>
            <a:r>
              <a:rPr lang="en-US" dirty="0" smtClean="0"/>
              <a:t> </a:t>
            </a:r>
          </a:p>
          <a:p>
            <a:r>
              <a:rPr lang="en-US" b="1" dirty="0" smtClean="0"/>
              <a:t>Training Outline </a:t>
            </a:r>
          </a:p>
          <a:p>
            <a:pPr>
              <a:buFont typeface="Arial"/>
              <a:buChar char="•"/>
            </a:pPr>
            <a:r>
              <a:rPr lang="en-US" dirty="0" smtClean="0"/>
              <a:t>   Learning objectives </a:t>
            </a:r>
          </a:p>
          <a:p>
            <a:pPr>
              <a:buFont typeface="Arial"/>
              <a:buChar char="•"/>
            </a:pPr>
            <a:r>
              <a:rPr lang="en-US" dirty="0" smtClean="0"/>
              <a:t>   Assessment for reproductive coercion and responding to disclosures </a:t>
            </a:r>
          </a:p>
          <a:p>
            <a:pPr>
              <a:buFont typeface="Arial"/>
              <a:buChar char="•"/>
            </a:pPr>
            <a:r>
              <a:rPr lang="en-US" dirty="0" smtClean="0"/>
              <a:t>   Video case studies</a:t>
            </a:r>
          </a:p>
          <a:p>
            <a:pPr>
              <a:buFont typeface="Arial"/>
              <a:buChar char="•"/>
            </a:pPr>
            <a:r>
              <a:rPr lang="en-US" dirty="0" smtClean="0"/>
              <a:t>   Role plays</a:t>
            </a:r>
          </a:p>
          <a:p>
            <a:endParaRPr lang="en-US" dirty="0" smtClean="0"/>
          </a:p>
          <a:p>
            <a:r>
              <a:rPr lang="en-US" b="1" dirty="0" smtClean="0"/>
              <a:t>Overview </a:t>
            </a:r>
          </a:p>
          <a:p>
            <a:r>
              <a:rPr lang="en-US" dirty="0" smtClean="0"/>
              <a:t>Using a skills-based approach, this module includes assessment questions, scripting, and information about birth control options that may be less visible and more effective for clients whose partners are interfering with their birth control.</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to trainer:  This was and NIH (National Institutes of Health) Community Collaboration grant which brought together  4 institutions—Harvard School of Public Health, UC Davis Medical Center, Futures Without Violence and Planned Parenthood Federation of America along with local domestic violence and sexual assault programs to develop this community informed intervention. </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D77FF6BD-2C1F-41EC-8D7C-430B0E58E155}" type="slidenum">
              <a:rPr lang="en-US">
                <a:cs typeface="Arial" pitchFamily="34" charset="0"/>
              </a:rPr>
              <a:pPr/>
              <a:t>46</a:t>
            </a:fld>
            <a:endParaRPr lang="en-US" dirty="0">
              <a:cs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r>
              <a:rPr lang="en-US" dirty="0" smtClean="0">
                <a:latin typeface="Corbel" pitchFamily="34" charset="0"/>
              </a:rPr>
              <a:t> </a:t>
            </a:r>
          </a:p>
          <a:p>
            <a:pPr eaLnBrk="1" hangingPunct="1">
              <a:buFontTx/>
              <a:buChar char="•"/>
            </a:pPr>
            <a:r>
              <a:rPr lang="en-US" dirty="0" smtClean="0">
                <a:cs typeface="Arial" pitchFamily="34" charset="0"/>
              </a:rPr>
              <a:t>This</a:t>
            </a:r>
            <a:r>
              <a:rPr lang="en-US" baseline="0" dirty="0" smtClean="0">
                <a:cs typeface="Arial" pitchFamily="34" charset="0"/>
              </a:rPr>
              <a:t> is an overview of the elements of this brief intervention .</a:t>
            </a:r>
            <a:endParaRPr lang="en-US" dirty="0" smtClean="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Miller E, Decker </a:t>
            </a:r>
            <a:r>
              <a:rPr lang="en-US" dirty="0" err="1" smtClean="0"/>
              <a:t>MR</a:t>
            </a:r>
            <a:r>
              <a:rPr lang="en-US" dirty="0" smtClean="0"/>
              <a:t>, McCauley HL, </a:t>
            </a:r>
            <a:r>
              <a:rPr lang="en-US" dirty="0" err="1" smtClean="0"/>
              <a:t>Tancredi</a:t>
            </a:r>
            <a:r>
              <a:rPr lang="en-US" dirty="0" smtClean="0"/>
              <a:t> DJ, Levenson RR, Waldman J, Schoenwald P, Silverman JG.  A family planning clinic partner violence intervention to reduce risk associated with reproductive coercion.  Contraception.  2011;83:274-280</a:t>
            </a:r>
            <a:endParaRPr lang="en-US" dirty="0"/>
          </a:p>
        </p:txBody>
      </p:sp>
      <p:sp>
        <p:nvSpPr>
          <p:cNvPr id="4" name="Slide Number Placeholder 3"/>
          <p:cNvSpPr>
            <a:spLocks noGrp="1"/>
          </p:cNvSpPr>
          <p:nvPr>
            <p:ph type="sldNum" sz="quarter" idx="10"/>
          </p:nvPr>
        </p:nvSpPr>
        <p:spPr/>
        <p:txBody>
          <a:bodyPr/>
          <a:lstStyle/>
          <a:p>
            <a:pPr>
              <a:defRPr/>
            </a:pPr>
            <a:fld id="{7315D54C-CC52-423A-9341-87ECF8CA4B88}"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200" b="1" kern="1200" baseline="0" dirty="0" smtClean="0">
                <a:solidFill>
                  <a:schemeClr val="tx1"/>
                </a:solidFill>
                <a:latin typeface="+mn-lt"/>
                <a:ea typeface="+mn-ea"/>
                <a:cs typeface="+mn-cs"/>
              </a:rPr>
              <a:t>Notes to Trainer:  </a:t>
            </a:r>
          </a:p>
          <a:p>
            <a:pPr>
              <a:defRPr/>
            </a:pPr>
            <a:endParaRPr lang="en-US" b="1" dirty="0" smtClean="0"/>
          </a:p>
          <a:p>
            <a:r>
              <a:rPr lang="en-US" sz="1600" dirty="0" smtClean="0"/>
              <a:t>Safety First!</a:t>
            </a:r>
            <a:r>
              <a:rPr lang="en-US" dirty="0" smtClean="0"/>
              <a:t/>
            </a:r>
            <a:br>
              <a:rPr lang="en-US" dirty="0" smtClean="0"/>
            </a:br>
            <a:r>
              <a:rPr lang="en-US" dirty="0" smtClean="0"/>
              <a:t/>
            </a:r>
            <a:br>
              <a:rPr lang="en-US" dirty="0" smtClean="0"/>
            </a:br>
            <a:r>
              <a:rPr lang="en-US" dirty="0" smtClean="0"/>
              <a:t>Asking if her partner monitors  menstrual cycles/bleeding patterns is essential to enhancing patients safety </a:t>
            </a:r>
            <a:br>
              <a:rPr lang="en-US" dirty="0" smtClean="0"/>
            </a:br>
            <a:r>
              <a:rPr lang="en-US" dirty="0" smtClean="0"/>
              <a:t/>
            </a:r>
            <a:br>
              <a:rPr lang="en-US" dirty="0" smtClean="0"/>
            </a:br>
            <a:r>
              <a:rPr lang="en-US" dirty="0" smtClean="0"/>
              <a:t>It helps when making a decision about contraception they can control with the least </a:t>
            </a:r>
            <a:br>
              <a:rPr lang="en-US" dirty="0" smtClean="0"/>
            </a:br>
            <a:r>
              <a:rPr lang="en-US" dirty="0" smtClean="0"/>
              <a:t>risk of retaliation </a:t>
            </a:r>
            <a:r>
              <a:rPr lang="en-US" sz="1200" kern="1200" baseline="0" dirty="0" smtClean="0">
                <a:solidFill>
                  <a:schemeClr val="tx1"/>
                </a:solidFill>
                <a:latin typeface="+mn-lt"/>
                <a:ea typeface="+mn-ea"/>
                <a:cs typeface="+mn-cs"/>
              </a:rPr>
              <a:t> </a:t>
            </a:r>
          </a:p>
          <a:p>
            <a:endParaRPr lang="en-US" b="1" dirty="0" smtClean="0"/>
          </a:p>
          <a:p>
            <a:r>
              <a:rPr lang="en-US" b="1" dirty="0" smtClean="0"/>
              <a:t>When training participants that are both </a:t>
            </a:r>
            <a:r>
              <a:rPr lang="en-US" b="1" dirty="0" err="1" smtClean="0"/>
              <a:t>DV</a:t>
            </a:r>
            <a:r>
              <a:rPr lang="en-US" b="1" dirty="0" smtClean="0"/>
              <a:t>/SA advocates and reproductive health providers the following handout may be useful to make sure all participants understand in detail the way various forms of contraception work and safety considerations to take into account when providing patient education about which method may help keep her safer. </a:t>
            </a:r>
          </a:p>
          <a:p>
            <a:endParaRPr lang="en-US" b="1" dirty="0" smtClean="0"/>
          </a:p>
          <a:p>
            <a:pPr marL="228587" indent="-228587">
              <a:buFont typeface="+mj-lt"/>
              <a:buAutoNum type="arabicPeriod"/>
            </a:pPr>
            <a:r>
              <a:rPr lang="en-US" dirty="0" smtClean="0"/>
              <a:t>Ask participants to review the birth control  information sheet  </a:t>
            </a:r>
          </a:p>
          <a:p>
            <a:pPr marL="228587" indent="-228587">
              <a:buFont typeface="+mj-lt"/>
              <a:buAutoNum type="arabicPeriod"/>
            </a:pPr>
            <a:r>
              <a:rPr lang="en-US" dirty="0" smtClean="0"/>
              <a:t>Any  if there are any questions about these methods  and how a partner might interfere with them</a:t>
            </a:r>
          </a:p>
          <a:p>
            <a:pPr>
              <a:defRPr/>
            </a:pPr>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D77FF6BD-2C1F-41EC-8D7C-430B0E58E155}" type="slidenum">
              <a:rPr lang="en-US">
                <a:cs typeface="Arial" pitchFamily="34" charset="0"/>
              </a:rPr>
              <a:pPr/>
              <a:t>49</a:t>
            </a:fld>
            <a:endParaRPr lang="en-US">
              <a:cs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buFontTx/>
              <a:buChar char="•"/>
            </a:pPr>
            <a:r>
              <a:rPr lang="en-US" dirty="0" smtClean="0">
                <a:cs typeface="Arial" pitchFamily="34" charset="0"/>
              </a:rPr>
              <a:t>Notes to trainer. For providers who are resistant to this concept  of cutting the strings, </a:t>
            </a:r>
            <a:r>
              <a:rPr lang="en-US" dirty="0" err="1" smtClean="0">
                <a:cs typeface="Arial" pitchFamily="34" charset="0"/>
              </a:rPr>
              <a:t>ACOG</a:t>
            </a:r>
            <a:r>
              <a:rPr lang="en-US" dirty="0" smtClean="0">
                <a:cs typeface="Arial" pitchFamily="34" charset="0"/>
              </a:rPr>
              <a:t> supports this practice in when patient is faced with reproductive coercion.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mn-lt"/>
              </a:rPr>
              <a:t>Estimated Activity Time: 3 minutes to watch video</a:t>
            </a:r>
          </a:p>
          <a:p>
            <a:endParaRPr lang="en-US" b="1" dirty="0" smtClean="0"/>
          </a:p>
          <a:p>
            <a:r>
              <a:rPr lang="en-US" b="1" dirty="0" smtClean="0">
                <a:latin typeface="+mn-lt"/>
              </a:rPr>
              <a:t>This animated video could be used as a time saver when you have limited training time available. We have placed it here to function as a summary and as the introduction to the video case studies that follow. </a:t>
            </a:r>
          </a:p>
          <a:p>
            <a:endParaRPr lang="en-US" b="1" dirty="0" smtClean="0">
              <a:latin typeface="+mn-lt"/>
            </a:endParaRPr>
          </a:p>
          <a:p>
            <a:r>
              <a:rPr lang="en-US" dirty="0" smtClean="0">
                <a:latin typeface="+mn-lt"/>
              </a:rPr>
              <a:t>Discussion questions to ask after watching this video clip include: </a:t>
            </a:r>
          </a:p>
          <a:p>
            <a:endParaRPr lang="en-US" dirty="0" smtClean="0">
              <a:latin typeface="+mn-lt"/>
            </a:endParaRPr>
          </a:p>
          <a:p>
            <a:pPr marL="228587" indent="-228587">
              <a:buFont typeface="+mj-lt"/>
              <a:buAutoNum type="arabicPeriod"/>
            </a:pPr>
            <a:r>
              <a:rPr lang="en-US" dirty="0" smtClean="0">
                <a:latin typeface="+mn-lt"/>
              </a:rPr>
              <a:t>Let’s start by discussing the </a:t>
            </a:r>
            <a:r>
              <a:rPr lang="en-US" dirty="0" smtClean="0"/>
              <a:t>series opening—we just heard in three minutes  and overview of all the slides reviewed in this section. </a:t>
            </a:r>
            <a:endParaRPr lang="en-US" dirty="0" smtClean="0">
              <a:latin typeface="+mn-lt"/>
            </a:endParaRPr>
          </a:p>
          <a:p>
            <a:pPr marL="228587" indent="-228587">
              <a:buFont typeface="+mj-lt"/>
              <a:buAutoNum type="arabicPeriod"/>
            </a:pPr>
            <a:endParaRPr lang="en-US" dirty="0" smtClean="0">
              <a:latin typeface="+mn-lt"/>
            </a:endParaRPr>
          </a:p>
          <a:p>
            <a:pPr marL="228587" indent="-228587">
              <a:buFont typeface="+mj-lt"/>
              <a:buAutoNum type="arabicPeriod"/>
            </a:pPr>
            <a:r>
              <a:rPr lang="en-US" dirty="0" smtClean="0">
                <a:latin typeface="+mn-lt"/>
              </a:rPr>
              <a:t>Any final thoughts about what you saw? </a:t>
            </a:r>
            <a:r>
              <a:rPr lang="en-US" dirty="0" smtClean="0"/>
              <a:t>This  animated opening is the lead in to the following case studies. </a:t>
            </a:r>
            <a:endParaRPr lang="en-US" dirty="0" smtClean="0">
              <a:latin typeface="+mn-lt"/>
            </a:endParaRPr>
          </a:p>
          <a:p>
            <a:pPr marL="228587" indent="-228587">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10 minutes to watch video “Marta:  Oral Contraceptive Visit“ and 5 minutes for discussion.</a:t>
            </a:r>
          </a:p>
          <a:p>
            <a:endParaRPr lang="en-US" b="1" dirty="0" smtClean="0"/>
          </a:p>
          <a:p>
            <a:r>
              <a:rPr lang="en-US" dirty="0" smtClean="0"/>
              <a:t>Discussion questions to ask after watching this video clip include: </a:t>
            </a:r>
          </a:p>
          <a:p>
            <a:endParaRPr lang="en-US" dirty="0" smtClean="0"/>
          </a:p>
          <a:p>
            <a:pPr marL="228600" indent="-228600">
              <a:buFont typeface="+mj-lt"/>
              <a:buAutoNum type="arabicPeriod"/>
            </a:pPr>
            <a:r>
              <a:rPr lang="en-US" dirty="0" smtClean="0"/>
              <a:t>What do you think worked well?</a:t>
            </a:r>
          </a:p>
          <a:p>
            <a:pPr marL="228600" indent="-228600">
              <a:buFont typeface="+mj-lt"/>
              <a:buAutoNum type="arabicPeriod"/>
            </a:pPr>
            <a:r>
              <a:rPr lang="en-US" dirty="0" smtClean="0"/>
              <a:t>What kinds of examples did you see to help “normalize” the conversation?</a:t>
            </a:r>
          </a:p>
          <a:p>
            <a:pPr marL="228600" indent="-228600">
              <a:buFont typeface="+mj-lt"/>
              <a:buAutoNum type="arabicPeriod"/>
            </a:pPr>
            <a:r>
              <a:rPr lang="en-US" dirty="0" smtClean="0"/>
              <a:t>What did not work well?  (When participants identify a problem—ask them what would work better in their clinic? ) </a:t>
            </a:r>
          </a:p>
          <a:p>
            <a:pPr marL="228600" indent="-228600"/>
            <a:endParaRPr lang="en-US" dirty="0" smtClean="0"/>
          </a:p>
          <a:p>
            <a:pPr marL="228600" indent="-228600"/>
            <a:r>
              <a:rPr lang="en-US" dirty="0" smtClean="0"/>
              <a:t>	A frequently asked question  is whether it is possible to have someone open up  with such a brief assessment. The answer is yes, some women do open up the first time they are asked in a  compassionate non-</a:t>
            </a:r>
            <a:r>
              <a:rPr lang="en-US" dirty="0" err="1" smtClean="0"/>
              <a:t>judgmentatal</a:t>
            </a:r>
            <a:r>
              <a:rPr lang="en-US" dirty="0" smtClean="0"/>
              <a:t> way others will take more time. We have learned from providers that once they begin screening using  this approach they get many more  disclosures than before.</a:t>
            </a:r>
          </a:p>
          <a:p>
            <a:endParaRPr lang="en-US" dirty="0" smtClean="0"/>
          </a:p>
          <a:p>
            <a:pPr marL="228587" indent="-228587">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08AED6D8-4C76-4C9C-B8B0-287E612C9C3D}" type="slidenum">
              <a:rPr lang="en-US" smtClean="0"/>
              <a:pPr/>
              <a:t>52</a:t>
            </a:fld>
            <a:endParaRPr lang="en-US" dirty="0"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lvl="1" eaLnBrk="1" hangingPunct="1"/>
            <a:r>
              <a:rPr lang="en-US" dirty="0" smtClean="0"/>
              <a:t>Exercise 1-2 minute</a:t>
            </a:r>
          </a:p>
          <a:p>
            <a:pPr lvl="1" eaLnBrk="1" hangingPunct="1"/>
            <a:endParaRPr lang="en-US" dirty="0" smtClean="0"/>
          </a:p>
          <a:p>
            <a:pPr lvl="1" eaLnBrk="1" hangingPunct="1"/>
            <a:r>
              <a:rPr lang="en-US" dirty="0" smtClean="0"/>
              <a:t>Note to trainer: </a:t>
            </a:r>
          </a:p>
          <a:p>
            <a:pPr lvl="1" eaLnBrk="1" hangingPunct="1"/>
            <a:endParaRPr lang="en-US" dirty="0" smtClean="0"/>
          </a:p>
          <a:p>
            <a:pPr lvl="1" eaLnBrk="1" hangingPunct="1"/>
            <a:r>
              <a:rPr lang="en-US" dirty="0" smtClean="0"/>
              <a:t>Ask the audience if they have ideas about how these things differ?</a:t>
            </a:r>
          </a:p>
          <a:p>
            <a:pPr lvl="1" eaLnBrk="1" hangingPunct="1"/>
            <a:endParaRPr lang="en-US" dirty="0" smtClean="0"/>
          </a:p>
          <a:p>
            <a:pPr lvl="1" eaLnBrk="1" hangingPunct="1"/>
            <a:r>
              <a:rPr lang="en-US" dirty="0" smtClean="0"/>
              <a:t>Use the comments or lack there of to tie it back to the video:</a:t>
            </a:r>
          </a:p>
          <a:p>
            <a:pPr lvl="1" eaLnBrk="1" hangingPunct="1"/>
            <a:endParaRPr lang="en-US" dirty="0" smtClean="0"/>
          </a:p>
          <a:p>
            <a:pPr marL="685800" lvl="1" indent="-228600" eaLnBrk="1" hangingPunct="1">
              <a:buFont typeface="+mj-lt"/>
              <a:buAutoNum type="arabicPeriod"/>
            </a:pPr>
            <a:r>
              <a:rPr lang="en-US" dirty="0" smtClean="0"/>
              <a:t>What did they see that was different in the video?</a:t>
            </a:r>
          </a:p>
          <a:p>
            <a:pPr marL="685800" lvl="1" indent="-228600" eaLnBrk="1" hangingPunct="1">
              <a:buFont typeface="+mj-lt"/>
              <a:buAutoNum type="arabicPeriod"/>
            </a:pPr>
            <a:r>
              <a:rPr lang="en-US" dirty="0" smtClean="0"/>
              <a:t>What was it that the provider did with the patient that an advocate could not?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to trainer:  </a:t>
            </a:r>
          </a:p>
          <a:p>
            <a:endParaRPr lang="en-US" dirty="0" smtClean="0"/>
          </a:p>
          <a:p>
            <a:r>
              <a:rPr lang="en-US" dirty="0" smtClean="0"/>
              <a:t>In provider focus  groups, we found this safety card supported the provider’s screening. It gave them the opening they needed to start asking about healthy relationships and those that aren’t. </a:t>
            </a:r>
          </a:p>
          <a:p>
            <a:endParaRPr lang="en-US" dirty="0" smtClean="0"/>
          </a:p>
          <a:p>
            <a:r>
              <a:rPr lang="en-US" dirty="0" smtClean="0"/>
              <a:t>It is  important to note that ¼ of American’s read at the 5</a:t>
            </a:r>
            <a:r>
              <a:rPr lang="en-US" baseline="30000" dirty="0" smtClean="0"/>
              <a:t>th</a:t>
            </a:r>
            <a:r>
              <a:rPr lang="en-US" dirty="0" smtClean="0"/>
              <a:t> grade level or below—it may well be that this card needs to be read to the patient. This card  has only been  translated into English and Spanish. For patients with low literacy or  those that speak other languages it is  important –to recognize the hotline numbers on the back of the card can accommodate most languages spoken– educating  non-English or Spanish speaking patients about how the hotline is  a 24/7 multi-lingual  service  and available to help them if they need  support or a plan to be safer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to trainer:  Discuss the importance of adapting your script as need  to you audience. For example, if you were working with migrant farm workers you  wouldn’t say this is like a magazine quiz. </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Notes to trainer:  </a:t>
            </a:r>
            <a:r>
              <a:rPr lang="en-US" sz="1200" dirty="0" smtClean="0"/>
              <a:t>Why is this panel important?</a:t>
            </a:r>
            <a:r>
              <a:rPr lang="en-US" baseline="0" dirty="0" smtClean="0"/>
              <a:t> It’s important because many patients</a:t>
            </a:r>
            <a:r>
              <a:rPr lang="en-US" dirty="0" smtClean="0"/>
              <a:t> have come from homes with violence and may not know what they deserve in a relationship.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Notes to trainer: We want to double check that she isn’t worried that her partner is trying to get her pregnant when she doesn't want to be. </a:t>
            </a:r>
            <a:endParaRPr lang="en-US" dirty="0" smtClean="0"/>
          </a:p>
          <a:p>
            <a:endParaRPr lang="en-US" dirty="0" smtClean="0"/>
          </a:p>
          <a:p>
            <a:r>
              <a:rPr lang="en-US" dirty="0" smtClean="0"/>
              <a:t>Does he know he is there for her appointment? </a:t>
            </a:r>
          </a:p>
          <a:p>
            <a:endParaRPr lang="en-US" dirty="0" smtClean="0"/>
          </a:p>
          <a:p>
            <a:r>
              <a:rPr lang="en-US" dirty="0" smtClean="0"/>
              <a:t>Do they agree about family planning and pregnancy spacing?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Notes to trainer:</a:t>
            </a:r>
            <a:r>
              <a:rPr lang="en-US" dirty="0" smtClean="0"/>
              <a:t> </a:t>
            </a:r>
            <a:r>
              <a:rPr lang="en-US" sz="1200" b="1" dirty="0" smtClean="0"/>
              <a:t>Anytime we talk with women about  contraceptive options we highlight this section of the card—to make this connection between partner control and pregnancy risk—we want you to know what your options are in case this is ever a problem for you or a friend or family member.</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to Trainer:</a:t>
            </a:r>
          </a:p>
          <a:p>
            <a:endParaRPr lang="en-US" dirty="0" smtClean="0"/>
          </a:p>
          <a:p>
            <a:r>
              <a:rPr lang="en-US" dirty="0" smtClean="0"/>
              <a:t>This  training does not cover information on same sex relationship violence, elder abuse, etc—it is focused on primarily pregnancy risk as well as risks associated with partner notification of sexually transmitted infections. </a:t>
            </a:r>
          </a:p>
          <a:p>
            <a:endParaRPr lang="en-US" dirty="0" smtClean="0"/>
          </a:p>
          <a:p>
            <a:pPr hangingPunct="0">
              <a:buNone/>
            </a:pPr>
            <a:r>
              <a:rPr lang="en-US" sz="1100" b="1" i="1" dirty="0" smtClean="0">
                <a:solidFill>
                  <a:schemeClr val="tx1">
                    <a:lumMod val="85000"/>
                    <a:lumOff val="15000"/>
                  </a:schemeClr>
                </a:solidFill>
              </a:rPr>
              <a:t>Provider TIP:  </a:t>
            </a:r>
          </a:p>
          <a:p>
            <a:pPr hangingPunct="0">
              <a:buNone/>
            </a:pPr>
            <a:endParaRPr lang="en-US" sz="1100" b="1" i="1" dirty="0" smtClean="0">
              <a:solidFill>
                <a:schemeClr val="tx1">
                  <a:lumMod val="85000"/>
                  <a:lumOff val="15000"/>
                </a:schemeClr>
              </a:solidFill>
            </a:endParaRPr>
          </a:p>
          <a:p>
            <a:pPr hangingPunct="0">
              <a:buNone/>
            </a:pPr>
            <a:r>
              <a:rPr lang="en-US" b="1" i="1" dirty="0" smtClean="0">
                <a:solidFill>
                  <a:schemeClr val="tx1">
                    <a:lumMod val="85000"/>
                    <a:lumOff val="15000"/>
                  </a:schemeClr>
                </a:solidFill>
              </a:rPr>
              <a:t>It is important to establish whether your patients have sex with men, women or both in order to adjust your assessment, intervention strategy and referrals. </a:t>
            </a:r>
            <a:endParaRPr lang="en-US" dirty="0" smtClean="0">
              <a:solidFill>
                <a:schemeClr val="tx1">
                  <a:lumMod val="85000"/>
                  <a:lumOff val="15000"/>
                </a:schemeClr>
              </a:solidFill>
            </a:endParaRPr>
          </a:p>
          <a:p>
            <a:endParaRPr lang="en-US" dirty="0" smtClean="0"/>
          </a:p>
          <a:p>
            <a:r>
              <a:rPr lang="en-US" dirty="0" smtClean="0"/>
              <a:t>The provider tip is important—you might ask the audience how  and or if  they currently assess for this as part of routine care. You may want to give the example  script: “So before we get into your visit any further, I wanted better understand your relationships—are your partners men, women, or both? “ If the clinic doesn’t currently have a question like this on their forms you can suggest they add it to their medical history forms.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B725487-F368-4E00-A5AE-E6AD3A9D3E3F}"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Notes to trainer:</a:t>
            </a:r>
            <a:r>
              <a:rPr lang="en-US" dirty="0" smtClean="0"/>
              <a:t> Train participants to use disclosure of reproductive coercion as an opening  to assess for other forms of control or violence.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to trainer: Oftentimes providers forget how important  validation is for patients—this may be the first time she has ever opened up and received support.  </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1200" kern="1200" baseline="0" dirty="0" smtClean="0">
                <a:solidFill>
                  <a:schemeClr val="tx1"/>
                </a:solidFill>
                <a:latin typeface="+mn-lt"/>
                <a:ea typeface="+mn-ea"/>
                <a:cs typeface="+mn-cs"/>
              </a:rPr>
              <a:t>Notes to trainer: Sample validating messages</a:t>
            </a:r>
          </a:p>
          <a:p>
            <a:endParaRPr lang="en-US" dirty="0" smtClean="0"/>
          </a:p>
          <a:p>
            <a:endParaRPr lang="en-US" sz="1200" kern="1200" baseline="0" dirty="0" smtClean="0">
              <a:solidFill>
                <a:schemeClr val="tx1"/>
              </a:solidFill>
              <a:latin typeface="+mn-lt"/>
              <a:ea typeface="+mn-ea"/>
              <a:cs typeface="+mn-cs"/>
            </a:endParaRPr>
          </a:p>
          <a:p>
            <a:pPr>
              <a:buFont typeface="Arial" pitchFamily="34" charset="0"/>
              <a:buChar char="•"/>
            </a:pPr>
            <a:r>
              <a:rPr lang="en-US" sz="1200" kern="1200" baseline="0" dirty="0" smtClean="0">
                <a:solidFill>
                  <a:schemeClr val="tx1"/>
                </a:solidFill>
                <a:latin typeface="+mn-lt"/>
                <a:ea typeface="+mn-ea"/>
                <a:cs typeface="+mn-cs"/>
              </a:rPr>
              <a:t>“I’m glad you talked to me about this today.”</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“I’m so sorry this happening in your life, you don’t deserve this.”</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“It’s not your fault.”</a:t>
            </a:r>
          </a:p>
          <a:p>
            <a:pPr>
              <a:buFont typeface="Arial"/>
              <a:buNone/>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“I’m worried about the safety of you and your children.”</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“You deserve to be treated with respect.”</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kern="1200" baseline="0" dirty="0" smtClean="0">
                <a:solidFill>
                  <a:schemeClr val="tx1"/>
                </a:solidFill>
                <a:latin typeface="+mn-lt"/>
                <a:ea typeface="+mn-ea"/>
                <a:cs typeface="+mn-cs"/>
              </a:rPr>
              <a:t>If there are not any local resources or you do not have information about local referrals, the National Domestic Violence Hotline can help.</a:t>
            </a:r>
          </a:p>
        </p:txBody>
      </p:sp>
      <p:sp>
        <p:nvSpPr>
          <p:cNvPr id="4" name="Slide Number Placeholder 3"/>
          <p:cNvSpPr>
            <a:spLocks noGrp="1"/>
          </p:cNvSpPr>
          <p:nvPr>
            <p:ph type="sldNum" sz="quarter" idx="10"/>
          </p:nvPr>
        </p:nvSpPr>
        <p:spPr/>
        <p:txBody>
          <a:bodyPr/>
          <a:lstStyle/>
          <a:p>
            <a:fld id="{27A5BC6A-EEF4-E244-B83E-6968E23E9FB3}"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5 minutes</a:t>
            </a:r>
          </a:p>
          <a:p>
            <a:endParaRPr lang="en-US" b="1" dirty="0" smtClean="0"/>
          </a:p>
          <a:p>
            <a:pPr marL="228587" indent="-228587">
              <a:buFont typeface="+mj-lt"/>
              <a:buAutoNum type="arabicPeriod"/>
            </a:pPr>
            <a:r>
              <a:rPr lang="en-US" dirty="0" smtClean="0"/>
              <a:t>Ask participants : How many of you have ever called the hotline “just to see what it was like?” </a:t>
            </a:r>
          </a:p>
          <a:p>
            <a:pPr marL="228587" indent="-228587">
              <a:buFont typeface="+mj-lt"/>
              <a:buAutoNum type="arabicPeriod"/>
            </a:pPr>
            <a:r>
              <a:rPr lang="en-US" dirty="0" smtClean="0"/>
              <a:t>What did you see in the Marta video? The provider said she had  a kind colleague Nina—what  sort of impact do you think that had on the patient? </a:t>
            </a:r>
          </a:p>
          <a:p>
            <a:pPr marL="228587" indent="-228587">
              <a:buFont typeface="+mj-lt"/>
              <a:buAutoNum type="arabicPeriod"/>
            </a:pPr>
            <a:r>
              <a:rPr lang="en-US" dirty="0" smtClean="0"/>
              <a:t>Have</a:t>
            </a:r>
            <a:r>
              <a:rPr lang="en-US" baseline="0" dirty="0" smtClean="0"/>
              <a:t> you ever sold</a:t>
            </a:r>
            <a:r>
              <a:rPr lang="en-US" dirty="0" smtClean="0"/>
              <a:t> a</a:t>
            </a:r>
            <a:r>
              <a:rPr lang="en-US" baseline="0" dirty="0" smtClean="0"/>
              <a:t> </a:t>
            </a:r>
            <a:r>
              <a:rPr lang="en-US" dirty="0" smtClean="0"/>
              <a:t>referrals to a patient? Like—they are really nice at this  clinic (fill in the blank) or so and so provider  is  really great. It works the same way with referrals.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Notes to Trainer:</a:t>
            </a:r>
            <a:r>
              <a:rPr lang="en-US" sz="1200" kern="1200" baseline="0" dirty="0" smtClean="0">
                <a:solidFill>
                  <a:schemeClr val="tx1"/>
                </a:solidFill>
                <a:latin typeface="+mn-lt"/>
                <a:ea typeface="+mn-ea"/>
                <a:cs typeface="+mn-cs"/>
              </a:rPr>
              <a:t> Contact the nearest domestic violence shelter or the domestic violence coalition in your state to talk with domestic violence advocates and learn more about services they</a:t>
            </a:r>
            <a:r>
              <a:rPr lang="en-US" sz="1200" kern="1200" dirty="0" smtClean="0">
                <a:solidFill>
                  <a:schemeClr val="tx1"/>
                </a:solidFill>
                <a:latin typeface="+mn-lt"/>
                <a:ea typeface="+mn-ea"/>
                <a:cs typeface="+mn-cs"/>
              </a:rPr>
              <a:t> provide, languages spoken, </a:t>
            </a:r>
            <a:r>
              <a:rPr lang="en-US" sz="1200" kern="1200" baseline="0" dirty="0" smtClean="0">
                <a:solidFill>
                  <a:schemeClr val="tx1"/>
                </a:solidFill>
                <a:latin typeface="+mn-lt"/>
                <a:ea typeface="+mn-ea"/>
                <a:cs typeface="+mn-cs"/>
              </a:rPr>
              <a:t> safety planning, training, and resources for families who have experienced violence in a relationship.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to trainer: This is an opportunity to check in with the participants. How are they feeling? Does this seem doable? Concerns? Give just a  couple of minutes to hear from participants and then move on. </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mn-lt"/>
              </a:rPr>
              <a:t>Estimated Activity Time: 10 minutes to watch video and </a:t>
            </a:r>
            <a:r>
              <a:rPr lang="en-US" b="1" dirty="0" smtClean="0"/>
              <a:t>5</a:t>
            </a:r>
            <a:r>
              <a:rPr lang="en-US" b="1" dirty="0" smtClean="0">
                <a:latin typeface="+mn-lt"/>
              </a:rPr>
              <a:t> minutes for discussion</a:t>
            </a:r>
          </a:p>
          <a:p>
            <a:endParaRPr lang="en-US" b="1" dirty="0" smtClean="0">
              <a:latin typeface="+mn-lt"/>
            </a:endParaRPr>
          </a:p>
          <a:p>
            <a:r>
              <a:rPr lang="en-US" dirty="0" smtClean="0">
                <a:latin typeface="+mn-lt"/>
              </a:rPr>
              <a:t>Discussion questions to ask after watching this video clip include: </a:t>
            </a:r>
          </a:p>
          <a:p>
            <a:endParaRPr lang="en-US" dirty="0" smtClean="0">
              <a:latin typeface="+mn-lt"/>
            </a:endParaRPr>
          </a:p>
          <a:p>
            <a:pPr marL="228587" indent="-228587">
              <a:buFont typeface="+mj-lt"/>
              <a:buAutoNum type="arabicPeriod"/>
            </a:pPr>
            <a:r>
              <a:rPr lang="en-US" dirty="0" smtClean="0">
                <a:latin typeface="+mn-lt"/>
              </a:rPr>
              <a:t>Let’s start by discussing the opening of the video—what did you think?</a:t>
            </a:r>
          </a:p>
          <a:p>
            <a:pPr marL="228587" indent="-228587">
              <a:buFont typeface="+mj-lt"/>
              <a:buAutoNum type="arabicPeriod"/>
            </a:pPr>
            <a:endParaRPr lang="en-US" dirty="0" smtClean="0">
              <a:latin typeface="+mn-lt"/>
            </a:endParaRPr>
          </a:p>
          <a:p>
            <a:pPr marL="228587" indent="-228587">
              <a:buFont typeface="+mj-lt"/>
              <a:buAutoNum type="arabicPeriod"/>
            </a:pPr>
            <a:r>
              <a:rPr lang="en-US" dirty="0" smtClean="0">
                <a:latin typeface="+mn-lt"/>
              </a:rPr>
              <a:t>How do you think the presentation of the </a:t>
            </a:r>
            <a:r>
              <a:rPr lang="en-US" i="1" dirty="0" smtClean="0"/>
              <a:t>safety</a:t>
            </a:r>
            <a:r>
              <a:rPr lang="en-US" i="1" dirty="0" smtClean="0">
                <a:latin typeface="+mn-lt"/>
              </a:rPr>
              <a:t> card went? Did it feel judgmental or supportive to you? The goal with this question is to get the audience to think about the way the card was introduced and how the  suggests the card can be used for a friend or a family member.	</a:t>
            </a:r>
          </a:p>
          <a:p>
            <a:pPr marL="228587" indent="-228587">
              <a:buFont typeface="+mj-lt"/>
              <a:buAutoNum type="arabicPeriod"/>
            </a:pPr>
            <a:endParaRPr lang="en-US" dirty="0" smtClean="0">
              <a:latin typeface="+mn-lt"/>
            </a:endParaRPr>
          </a:p>
          <a:p>
            <a:pPr marL="228587" indent="-228587">
              <a:buFont typeface="+mj-lt"/>
              <a:buAutoNum type="arabicPeriod"/>
            </a:pPr>
            <a:r>
              <a:rPr lang="en-US" dirty="0" smtClean="0">
                <a:latin typeface="+mn-lt"/>
              </a:rPr>
              <a:t>What did you think about way the </a:t>
            </a:r>
            <a:r>
              <a:rPr lang="en-US" dirty="0" smtClean="0"/>
              <a:t>provider  addressed-- weight gain concerns and birth control myths that the boyfriend was telling the client about? </a:t>
            </a:r>
            <a:endParaRPr lang="en-US" dirty="0" smtClean="0">
              <a:latin typeface="+mn-lt"/>
            </a:endParaRPr>
          </a:p>
          <a:p>
            <a:pPr marL="228587" indent="-228587">
              <a:buFont typeface="+mj-lt"/>
              <a:buAutoNum type="arabicPeriod"/>
            </a:pPr>
            <a:endParaRPr lang="en-US" dirty="0" smtClean="0">
              <a:latin typeface="+mn-lt"/>
            </a:endParaRPr>
          </a:p>
          <a:p>
            <a:pPr marL="228587" indent="-228587">
              <a:buFont typeface="+mj-lt"/>
              <a:buAutoNum type="arabicPeriod"/>
            </a:pPr>
            <a:r>
              <a:rPr lang="en-US" dirty="0" smtClean="0">
                <a:latin typeface="+mn-lt"/>
              </a:rPr>
              <a:t>Any final thoughts about what you saw? Doable? Concerns?</a:t>
            </a:r>
          </a:p>
          <a:p>
            <a:pPr marL="228587" indent="-228587">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Estimated Activity Time: 2-3 minutes</a:t>
            </a:r>
          </a:p>
          <a:p>
            <a:endParaRPr lang="en-US" sz="1200" kern="1200" baseline="0" dirty="0" smtClean="0">
              <a:solidFill>
                <a:schemeClr val="tx1"/>
              </a:solidFill>
              <a:latin typeface="+mn-lt"/>
              <a:ea typeface="+mn-ea"/>
              <a:cs typeface="+mn-cs"/>
            </a:endParaRPr>
          </a:p>
          <a:p>
            <a:pPr marL="228600" indent="-228600">
              <a:buFont typeface="+mj-lt"/>
              <a:buAutoNum type="arabicPeriod"/>
            </a:pPr>
            <a:r>
              <a:rPr lang="en-US" sz="1200" kern="1200" baseline="0" dirty="0" smtClean="0">
                <a:solidFill>
                  <a:schemeClr val="tx1"/>
                </a:solidFill>
                <a:latin typeface="+mn-lt"/>
                <a:ea typeface="+mn-ea"/>
                <a:cs typeface="+mn-cs"/>
              </a:rPr>
              <a:t>Ask participants to </a:t>
            </a:r>
            <a:r>
              <a:rPr lang="en-US" dirty="0" smtClean="0"/>
              <a:t>share there thoughts about this question</a:t>
            </a:r>
            <a:r>
              <a:rPr lang="en-US" sz="1200" kern="1200" baseline="0" dirty="0" smtClean="0">
                <a:solidFill>
                  <a:schemeClr val="tx1"/>
                </a:solidFill>
                <a:latin typeface="+mn-lt"/>
                <a:ea typeface="+mn-ea"/>
                <a:cs typeface="+mn-cs"/>
              </a:rPr>
              <a:t>. Had they considered</a:t>
            </a:r>
            <a:r>
              <a:rPr lang="en-US" sz="1200" kern="1200" dirty="0" smtClean="0">
                <a:solidFill>
                  <a:schemeClr val="tx1"/>
                </a:solidFill>
                <a:latin typeface="+mn-lt"/>
                <a:ea typeface="+mn-ea"/>
                <a:cs typeface="+mn-cs"/>
              </a:rPr>
              <a:t> this specific question before?  What might some ideas include?</a:t>
            </a:r>
            <a:endParaRPr lang="en-US" sz="1200" kern="1200" baseline="0" dirty="0" smtClean="0">
              <a:solidFill>
                <a:schemeClr val="tx1"/>
              </a:solidFill>
              <a:latin typeface="+mn-lt"/>
              <a:ea typeface="+mn-ea"/>
              <a:cs typeface="+mn-cs"/>
            </a:endParaRPr>
          </a:p>
          <a:p>
            <a:pPr marL="228600" indent="-228600">
              <a:buFont typeface="+mj-lt"/>
              <a:buAutoNum type="arabicPeriod"/>
            </a:pPr>
            <a:endParaRPr lang="en-US" sz="1200" kern="1200" baseline="0" dirty="0" smtClean="0">
              <a:solidFill>
                <a:schemeClr val="tx1"/>
              </a:solidFill>
              <a:latin typeface="+mn-lt"/>
              <a:ea typeface="+mn-ea"/>
              <a:cs typeface="+mn-cs"/>
            </a:endParaRPr>
          </a:p>
          <a:p>
            <a:pPr marL="228600" indent="-228600">
              <a:buFont typeface="+mj-lt"/>
              <a:buAutoNum type="arabicPeriod"/>
            </a:pPr>
            <a:r>
              <a:rPr lang="en-US" dirty="0" smtClean="0"/>
              <a:t>The goal is to have the audience being to make connections to the impact of violence on reproductive health outcomes —in part to explain the next slide—that the focus of this training is on women’s reproductive health and risks associated with male partners.</a:t>
            </a:r>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Note to trainer:   Inform the participants that the cards can be </a:t>
            </a:r>
            <a:r>
              <a:rPr lang="en-US" dirty="0" smtClean="0"/>
              <a:t> used for either direct assessment or for universal education. For example, to make the information more universal, they can offer the card to the patient or their friend.  Sample script:</a:t>
            </a:r>
          </a:p>
          <a:p>
            <a:endParaRPr lang="en-US" sz="1200" dirty="0" smtClean="0"/>
          </a:p>
          <a:p>
            <a:r>
              <a:rPr lang="en-US" sz="1200" dirty="0" smtClean="0"/>
              <a:t>“Just in case this is ever an issue  for you or a friend…take a look at this last bullet point—we focus on this panel of the card with all our EC visits.”</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baseline="0" dirty="0" smtClean="0">
                <a:solidFill>
                  <a:schemeClr val="tx1"/>
                </a:solidFill>
                <a:latin typeface="+mn-lt"/>
                <a:ea typeface="+mn-ea"/>
                <a:cs typeface="+mn-cs"/>
              </a:rPr>
              <a:t>Exercise Activity Time: 15 minutes</a:t>
            </a:r>
          </a:p>
          <a:p>
            <a:endParaRPr lang="en-US" sz="1050" b="1"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Divide participants into groups of three. </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Advise the person who is role playing the clinician </a:t>
            </a:r>
            <a:r>
              <a:rPr lang="en-US" dirty="0" smtClean="0"/>
              <a:t>introduce the card </a:t>
            </a:r>
            <a:r>
              <a:rPr lang="en-US" sz="1200" kern="1200" baseline="0" dirty="0" smtClean="0">
                <a:solidFill>
                  <a:schemeClr val="tx1"/>
                </a:solidFill>
                <a:latin typeface="+mn-lt"/>
                <a:ea typeface="+mn-ea"/>
                <a:cs typeface="+mn-cs"/>
              </a:rPr>
              <a:t>to assess for reproductive coercion.</a:t>
            </a:r>
            <a:r>
              <a:rPr lang="en-US" sz="1200" kern="1200" dirty="0" smtClean="0">
                <a:solidFill>
                  <a:schemeClr val="tx1"/>
                </a:solidFill>
                <a:latin typeface="+mn-lt"/>
                <a:ea typeface="+mn-ea"/>
                <a:cs typeface="+mn-cs"/>
              </a:rPr>
              <a:t> </a:t>
            </a:r>
            <a:endParaRPr lang="en-US" sz="1200" kern="1200" baseline="0" dirty="0" smtClean="0">
              <a:solidFill>
                <a:schemeClr val="tx1"/>
              </a:solidFill>
              <a:latin typeface="+mn-lt"/>
              <a:ea typeface="+mn-ea"/>
              <a:cs typeface="+mn-cs"/>
            </a:endParaRPr>
          </a:p>
          <a:p>
            <a:pPr lvl="1">
              <a:buFont typeface="Arial"/>
              <a:buNone/>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Allow 3-5 minutes for the role play.</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observers to think about the kinds of things that the </a:t>
            </a:r>
            <a:r>
              <a:rPr lang="en-US" dirty="0" smtClean="0"/>
              <a:t>clinician</a:t>
            </a:r>
            <a:r>
              <a:rPr lang="en-US" sz="1200" kern="1200" baseline="0" dirty="0" smtClean="0">
                <a:solidFill>
                  <a:schemeClr val="tx1"/>
                </a:solidFill>
                <a:latin typeface="+mn-lt"/>
                <a:ea typeface="+mn-ea"/>
                <a:cs typeface="+mn-cs"/>
              </a:rPr>
              <a:t> said that worked well such as how did she/he introduce the card? Did she/he make the discussion comfortable? What would they have liked to see more of?</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participants who role played the client how the assessment made them feel.</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participants who role played </a:t>
            </a:r>
            <a:r>
              <a:rPr lang="en-US" dirty="0" smtClean="0"/>
              <a:t>clinician</a:t>
            </a:r>
            <a:r>
              <a:rPr lang="en-US" sz="1200" kern="1200" baseline="0" dirty="0" smtClean="0">
                <a:solidFill>
                  <a:schemeClr val="tx1"/>
                </a:solidFill>
                <a:latin typeface="+mn-lt"/>
                <a:ea typeface="+mn-ea"/>
                <a:cs typeface="+mn-cs"/>
              </a:rPr>
              <a:t> if they were comfortable asking these questions—how</a:t>
            </a:r>
            <a:r>
              <a:rPr lang="en-US" sz="1200" kern="1200" dirty="0" smtClean="0">
                <a:solidFill>
                  <a:schemeClr val="tx1"/>
                </a:solidFill>
                <a:latin typeface="+mn-lt"/>
                <a:ea typeface="+mn-ea"/>
                <a:cs typeface="+mn-cs"/>
              </a:rPr>
              <a:t> did the card work as a support? </a:t>
            </a:r>
            <a:endParaRPr lang="en-US" sz="1200" kern="1200" baseline="0" dirty="0" smtClean="0">
              <a:solidFill>
                <a:schemeClr val="tx1"/>
              </a:solidFill>
              <a:latin typeface="+mn-lt"/>
              <a:ea typeface="+mn-ea"/>
              <a:cs typeface="+mn-cs"/>
            </a:endParaRP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observers to share their thoughts and observations about what they liked and thought would be helpful. </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If there is enough time you can ask groups to switch roles and do the role play again.</a:t>
            </a:r>
            <a:endParaRPr lang="en-US" sz="1800" kern="1200" baseline="0" dirty="0" smtClean="0">
              <a:solidFill>
                <a:schemeClr val="tx1"/>
              </a:solidFill>
              <a:latin typeface="+mn-lt"/>
              <a:ea typeface="+mn-ea"/>
              <a:cs typeface="+mn-cs"/>
            </a:endParaRPr>
          </a:p>
          <a:p>
            <a:pPr>
              <a:buFont typeface="Arial"/>
              <a:buNone/>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mn-lt"/>
              </a:rPr>
              <a:t>Estimated Activity Time: 10 minutes to watch video and </a:t>
            </a:r>
            <a:r>
              <a:rPr lang="en-US" b="1" dirty="0" smtClean="0"/>
              <a:t>5</a:t>
            </a:r>
            <a:r>
              <a:rPr lang="en-US" b="1" dirty="0" smtClean="0">
                <a:latin typeface="+mn-lt"/>
              </a:rPr>
              <a:t> minutes for discussion</a:t>
            </a:r>
          </a:p>
          <a:p>
            <a:endParaRPr lang="en-US" b="1" dirty="0" smtClean="0">
              <a:latin typeface="+mn-lt"/>
            </a:endParaRPr>
          </a:p>
          <a:p>
            <a:r>
              <a:rPr lang="en-US" dirty="0" smtClean="0">
                <a:latin typeface="+mn-lt"/>
              </a:rPr>
              <a:t>Discussion questions to ask after watching this video clip include: </a:t>
            </a:r>
          </a:p>
          <a:p>
            <a:endParaRPr lang="en-US" dirty="0" smtClean="0">
              <a:latin typeface="+mn-lt"/>
            </a:endParaRPr>
          </a:p>
          <a:p>
            <a:pPr marL="228587" indent="-228587">
              <a:buFont typeface="+mj-lt"/>
              <a:buAutoNum type="arabicPeriod"/>
            </a:pPr>
            <a:r>
              <a:rPr lang="en-US" dirty="0" smtClean="0"/>
              <a:t>W</a:t>
            </a:r>
            <a:r>
              <a:rPr lang="en-US" dirty="0" smtClean="0">
                <a:latin typeface="+mn-lt"/>
              </a:rPr>
              <a:t>hat did you think?  Were there any questions  or things the provider  said that especially resonated with you? </a:t>
            </a:r>
          </a:p>
          <a:p>
            <a:pPr marL="228587" indent="-228587">
              <a:buFont typeface="+mj-lt"/>
              <a:buAutoNum type="arabicPeriod"/>
            </a:pPr>
            <a:endParaRPr lang="en-US" dirty="0" smtClean="0">
              <a:latin typeface="+mn-lt"/>
            </a:endParaRPr>
          </a:p>
          <a:p>
            <a:pPr marL="228587" indent="-228587">
              <a:buFont typeface="+mj-lt"/>
              <a:buAutoNum type="arabicPeriod"/>
            </a:pPr>
            <a:r>
              <a:rPr lang="en-US" dirty="0" smtClean="0">
                <a:latin typeface="+mn-lt"/>
              </a:rPr>
              <a:t>What questions did you think the provider asked that were helpful?  </a:t>
            </a:r>
          </a:p>
          <a:p>
            <a:pPr marL="228587" indent="-228587">
              <a:buFont typeface="+mj-lt"/>
              <a:buAutoNum type="arabicPeriod"/>
            </a:pPr>
            <a:endParaRPr lang="en-US" dirty="0" smtClean="0"/>
          </a:p>
          <a:p>
            <a:pPr marL="228587" indent="-228587">
              <a:buFont typeface="+mj-lt"/>
              <a:buAutoNum type="arabicPeriod"/>
            </a:pPr>
            <a:r>
              <a:rPr lang="en-US" dirty="0" smtClean="0">
                <a:latin typeface="+mn-lt"/>
              </a:rPr>
              <a:t>Any final thoughts about what you saw? Concerns?</a:t>
            </a:r>
          </a:p>
          <a:p>
            <a:pPr marL="228587" indent="-228587"/>
            <a:endParaRPr lang="en-US" dirty="0" smtClean="0">
              <a:latin typeface="+mn-lt"/>
            </a:endParaRPr>
          </a:p>
          <a:p>
            <a:pPr marL="228587" indent="-228587">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Estimated Activity Time: 5 minutes to watch video Domestic Violence“ and </a:t>
            </a:r>
            <a:r>
              <a:rPr lang="en-US" b="1" dirty="0" smtClean="0"/>
              <a:t>5</a:t>
            </a:r>
            <a:r>
              <a:rPr lang="en-US" sz="1200" b="1" kern="1200" baseline="0" dirty="0" smtClean="0">
                <a:solidFill>
                  <a:schemeClr val="tx1"/>
                </a:solidFill>
                <a:latin typeface="+mn-lt"/>
                <a:ea typeface="+mn-ea"/>
                <a:cs typeface="+mn-cs"/>
              </a:rPr>
              <a:t>minutes for discussion.</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Discussion questions to ask after watching this video clip include: </a:t>
            </a:r>
          </a:p>
          <a:p>
            <a:pPr marL="228600" indent="-228600">
              <a:buFont typeface="+mj-lt"/>
              <a:buAutoNum type="arabicPeriod"/>
            </a:pPr>
            <a:r>
              <a:rPr lang="en-US" sz="1200" kern="1200" baseline="0" dirty="0" smtClean="0">
                <a:solidFill>
                  <a:schemeClr val="tx1"/>
                </a:solidFill>
                <a:latin typeface="+mn-lt"/>
                <a:ea typeface="+mn-ea"/>
                <a:cs typeface="+mn-cs"/>
              </a:rPr>
              <a:t>What do you think worked well?</a:t>
            </a:r>
          </a:p>
          <a:p>
            <a:pPr marL="228600" indent="-228600">
              <a:buFont typeface="+mj-lt"/>
              <a:buAutoNum type="arabicPeriod"/>
            </a:pPr>
            <a:r>
              <a:rPr lang="en-US" sz="1200" kern="1200" baseline="0" dirty="0" smtClean="0">
                <a:solidFill>
                  <a:schemeClr val="tx1"/>
                </a:solidFill>
                <a:latin typeface="+mn-lt"/>
                <a:ea typeface="+mn-ea"/>
                <a:cs typeface="+mn-cs"/>
              </a:rPr>
              <a:t>What did not work well? </a:t>
            </a:r>
          </a:p>
          <a:p>
            <a:pPr marL="228600" indent="-228600">
              <a:buFont typeface="+mj-lt"/>
              <a:buAutoNum type="arabicPeriod"/>
            </a:pPr>
            <a:r>
              <a:rPr lang="en-US" sz="1200" kern="1200" baseline="0" dirty="0" smtClean="0">
                <a:solidFill>
                  <a:schemeClr val="tx1"/>
                </a:solidFill>
                <a:latin typeface="+mn-lt"/>
                <a:ea typeface="+mn-ea"/>
                <a:cs typeface="+mn-cs"/>
              </a:rPr>
              <a:t>Were there some other questions that should have been asked?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baseline="0" dirty="0" smtClean="0">
                <a:solidFill>
                  <a:schemeClr val="tx1"/>
                </a:solidFill>
                <a:latin typeface="+mn-lt"/>
                <a:ea typeface="+mn-ea"/>
                <a:cs typeface="+mn-cs"/>
              </a:rPr>
              <a:t>Exercise Activity Time: 15 minutes</a:t>
            </a:r>
          </a:p>
          <a:p>
            <a:endParaRPr lang="en-US" sz="1050" b="1"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Divide participants into groups of three. </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Advise participants that one person will role play the </a:t>
            </a:r>
            <a:r>
              <a:rPr lang="en-US" dirty="0" smtClean="0"/>
              <a:t>clinician</a:t>
            </a:r>
            <a:r>
              <a:rPr lang="en-US" sz="1200" kern="1200" baseline="0" dirty="0" smtClean="0">
                <a:solidFill>
                  <a:schemeClr val="tx1"/>
                </a:solidFill>
                <a:latin typeface="+mn-lt"/>
                <a:ea typeface="+mn-ea"/>
                <a:cs typeface="+mn-cs"/>
              </a:rPr>
              <a:t>, one is the client, and the third person is the observer.</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Advise the person who is role playing the clinician</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to use the “Pregnancy Decisions” panel of the card to assess for reproductive coercion.</a:t>
            </a:r>
          </a:p>
          <a:p>
            <a:pPr lvl="1">
              <a:buFont typeface="Arial"/>
              <a:buNone/>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Allow 3-5 minutes for the role play.</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observers to think about the kinds of things that the  clinician said that worked well such as how did she/he introduce the card? Did she/he make the discussion comfortable? What would they have liked to see more of?</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participants who role played the client how the assessment made them feel.</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observers to share their thoughts and observations about what they liked and thought would be helpful. </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If there is enough time you can ask groups to switch roles and do the role play again but this time have the patient’s pregnancy test be positive.</a:t>
            </a:r>
            <a:endParaRPr lang="en-US" sz="1800" kern="1200" baseline="0" dirty="0" smtClean="0">
              <a:solidFill>
                <a:schemeClr val="tx1"/>
              </a:solidFill>
              <a:latin typeface="+mn-lt"/>
              <a:ea typeface="+mn-ea"/>
              <a:cs typeface="+mn-cs"/>
            </a:endParaRPr>
          </a:p>
          <a:p>
            <a:pPr>
              <a:buFont typeface="Arial"/>
              <a:buNone/>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FA02B955-5DD6-4415-975F-7018D0DCE3A6}" type="slidenum">
              <a:rPr lang="en-US" smtClean="0"/>
              <a:pPr/>
              <a:t>76</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r>
              <a:rPr lang="en-US" b="1" dirty="0" smtClean="0"/>
              <a:t>Estimated Module Time:  3o minutes</a:t>
            </a:r>
          </a:p>
          <a:p>
            <a:r>
              <a:rPr lang="en-US" dirty="0" smtClean="0"/>
              <a:t> </a:t>
            </a:r>
          </a:p>
          <a:p>
            <a:r>
              <a:rPr lang="en-US" b="1" dirty="0" smtClean="0"/>
              <a:t>Training Outline </a:t>
            </a:r>
          </a:p>
          <a:p>
            <a:pPr>
              <a:buFont typeface="Arial"/>
              <a:buChar char="•"/>
            </a:pPr>
            <a:r>
              <a:rPr lang="en-US" dirty="0" smtClean="0"/>
              <a:t>   Learning objectives </a:t>
            </a:r>
          </a:p>
          <a:p>
            <a:pPr>
              <a:buFont typeface="Arial"/>
              <a:buChar char="•"/>
            </a:pPr>
            <a:r>
              <a:rPr lang="en-US" dirty="0" smtClean="0"/>
              <a:t>   Definitions and statistics,</a:t>
            </a:r>
          </a:p>
          <a:p>
            <a:pPr>
              <a:buFont typeface="Arial"/>
              <a:buChar char="•"/>
            </a:pPr>
            <a:r>
              <a:rPr lang="en-US" dirty="0" smtClean="0"/>
              <a:t>   Group discussion: safer partner notification</a:t>
            </a:r>
          </a:p>
          <a:p>
            <a:pPr>
              <a:buFont typeface="Arial"/>
              <a:buChar char="•"/>
            </a:pPr>
            <a:r>
              <a:rPr lang="en-US" dirty="0" smtClean="0"/>
              <a:t>   Video Case Study</a:t>
            </a:r>
          </a:p>
          <a:p>
            <a:pPr>
              <a:buFont typeface="Arial"/>
              <a:buChar char="•"/>
            </a:pPr>
            <a:r>
              <a:rPr lang="en-US" dirty="0" smtClean="0"/>
              <a:t>   Role play (slide)</a:t>
            </a:r>
          </a:p>
          <a:p>
            <a:endParaRPr lang="en-US" dirty="0" smtClean="0"/>
          </a:p>
          <a:p>
            <a:r>
              <a:rPr lang="en-US" b="1" dirty="0" smtClean="0"/>
              <a:t>Overview </a:t>
            </a:r>
          </a:p>
          <a:p>
            <a:r>
              <a:rPr lang="en-US" dirty="0" smtClean="0"/>
              <a:t>As we have learned more about different forms of abusive and controlling behaviors that are used by partners to maintain power and control in a relationship, patterns of behaviors that affect women’s reproductive health specific to </a:t>
            </a:r>
            <a:r>
              <a:rPr lang="en-US" dirty="0" err="1" smtClean="0"/>
              <a:t>STIs</a:t>
            </a:r>
            <a:r>
              <a:rPr lang="en-US" dirty="0" smtClean="0"/>
              <a:t> and HIV have been identified. These behaviors, include risk for forced non condom use,  increased risk for STI/HIV risk for harm associated with partner notification of  STI/</a:t>
            </a:r>
            <a:r>
              <a:rPr lang="en-US" dirty="0" err="1" smtClean="0"/>
              <a:t>HIVUsing</a:t>
            </a:r>
            <a:r>
              <a:rPr lang="en-US" dirty="0" smtClean="0"/>
              <a:t> a skills-based approach, this module includes assessment questions, scripting, and information about birth control options that may be less visible and more effective for clients whose partners are interfering with their birth control.</a:t>
            </a:r>
          </a:p>
          <a:p>
            <a:r>
              <a:rPr lang="en-US" dirty="0" smtClean="0"/>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b="0" kern="1200" baseline="0" dirty="0" smtClean="0">
                <a:solidFill>
                  <a:schemeClr val="tx1"/>
                </a:solidFill>
                <a:latin typeface="+mn-lt"/>
                <a:ea typeface="+mn-ea"/>
                <a:cs typeface="+mn-cs"/>
              </a:rPr>
              <a:t>Read the learning objectives aloud.</a:t>
            </a: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D76E44A5-E69C-40FB-9EA3-D7A4640EC2E4}" type="slidenum">
              <a:rPr lang="en-US" smtClean="0"/>
              <a:pPr/>
              <a:t>78</a:t>
            </a:fld>
            <a:endParaRPr lang="en-US" dirty="0" smtClean="0"/>
          </a:p>
        </p:txBody>
      </p:sp>
      <p:sp>
        <p:nvSpPr>
          <p:cNvPr id="237571" name="Rectangle 7"/>
          <p:cNvSpPr txBox="1">
            <a:spLocks noGrp="1" noChangeArrowheads="1"/>
          </p:cNvSpPr>
          <p:nvPr/>
        </p:nvSpPr>
        <p:spPr bwMode="auto">
          <a:xfrm>
            <a:off x="3884613" y="8685457"/>
            <a:ext cx="2971800" cy="456962"/>
          </a:xfrm>
          <a:prstGeom prst="rect">
            <a:avLst/>
          </a:prstGeom>
          <a:noFill/>
          <a:ln w="9525">
            <a:noFill/>
            <a:miter lim="800000"/>
            <a:headEnd/>
            <a:tailEnd/>
          </a:ln>
        </p:spPr>
        <p:txBody>
          <a:bodyPr lIns="91435" tIns="45718" rIns="91435" bIns="45718" anchor="b"/>
          <a:lstStyle/>
          <a:p>
            <a:pPr algn="r"/>
            <a:endParaRPr lang="en-US" sz="1200" dirty="0">
              <a:latin typeface="Corbel" pitchFamily="34" charset="0"/>
            </a:endParaRPr>
          </a:p>
        </p:txBody>
      </p:sp>
      <p:sp>
        <p:nvSpPr>
          <p:cNvPr id="237572" name="Rectangle 2"/>
          <p:cNvSpPr>
            <a:spLocks noGrp="1" noRot="1" noChangeAspect="1" noChangeArrowheads="1" noTextEdit="1"/>
          </p:cNvSpPr>
          <p:nvPr>
            <p:ph type="sldImg"/>
          </p:nvPr>
        </p:nvSpPr>
        <p:spPr>
          <a:xfrm>
            <a:off x="1144588" y="685800"/>
            <a:ext cx="4570412" cy="3429000"/>
          </a:xfrm>
          <a:ln/>
        </p:spPr>
      </p:sp>
      <p:sp>
        <p:nvSpPr>
          <p:cNvPr id="237573" name="Rectangle 3"/>
          <p:cNvSpPr>
            <a:spLocks noGrp="1" noChangeArrowheads="1"/>
          </p:cNvSpPr>
          <p:nvPr>
            <p:ph type="body" idx="1"/>
          </p:nvPr>
        </p:nvSpPr>
        <p:spPr>
          <a:xfrm>
            <a:off x="685800" y="4343521"/>
            <a:ext cx="5486400" cy="4114246"/>
          </a:xfrm>
          <a:noFill/>
          <a:ln/>
        </p:spPr>
        <p:txBody>
          <a:bodyPr/>
          <a:lstStyle/>
          <a:p>
            <a:pPr eaLnBrk="1" hangingPunct="1">
              <a:spcBef>
                <a:spcPct val="0"/>
              </a:spcBef>
            </a:pPr>
            <a:r>
              <a:rPr lang="en-US" dirty="0" smtClean="0"/>
              <a:t>Notes to trainer:  Remind participants : given this statistic  every client coming in for testing or treatment of STIs should be considered at risk for domestic violence and coercion—which makes seeking testing for </a:t>
            </a:r>
            <a:r>
              <a:rPr lang="en-US" dirty="0" err="1" smtClean="0"/>
              <a:t>STI</a:t>
            </a:r>
            <a:r>
              <a:rPr lang="en-US" dirty="0" smtClean="0"/>
              <a:t> a clinical indicator to screen for domestic violence.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64D184CD-9F8C-431C-B183-C9B3BAF7B57B}" type="slidenum">
              <a:rPr lang="en-US" smtClean="0"/>
              <a:pPr/>
              <a:t>79</a:t>
            </a:fld>
            <a:endParaRPr lang="en-US" dirty="0"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buFontTx/>
              <a:buChar char="•"/>
            </a:pPr>
            <a:r>
              <a:rPr lang="en-US" dirty="0" smtClean="0"/>
              <a:t>This study by Wu and colleagues (2003) was part of a larger, randomized clinical trial that recruited urban, minority women (n=1590) from out-patient clinics at a large urban hospital in New York City.  The mean age of participants was 35.4 years with the majority of women identifying as African American or Latina. Sexual risk behaviors were measured with the Sexual Risk Behavior Questionnaire (SRBQ). </a:t>
            </a:r>
          </a:p>
          <a:p>
            <a:pPr eaLnBrk="1" hangingPunct="1">
              <a:buFontTx/>
              <a:buChar char="•"/>
            </a:pPr>
            <a:r>
              <a:rPr lang="en-US" dirty="0" smtClean="0"/>
              <a:t>Approximately 1 in 5 women reported experiencing current physical and/or sexual IPV in their primary heterosexual relationship. </a:t>
            </a:r>
          </a:p>
          <a:p>
            <a:pPr eaLnBrk="1" hangingPunct="1">
              <a:buFontTx/>
              <a:buChar char="•"/>
            </a:pPr>
            <a:r>
              <a:rPr lang="en-US" dirty="0" smtClean="0"/>
              <a:t>Compared to women who reported never experiencing IPV, women who reported experiencing current or past IPV were:</a:t>
            </a:r>
          </a:p>
          <a:p>
            <a:pPr lvl="1" eaLnBrk="1" hangingPunct="1">
              <a:buFontTx/>
              <a:buChar char="•"/>
            </a:pPr>
            <a:r>
              <a:rPr lang="en-US" dirty="0" smtClean="0"/>
              <a:t>2.9 times as likely to have multiple sexual partners in the past year</a:t>
            </a:r>
          </a:p>
          <a:p>
            <a:pPr lvl="1" eaLnBrk="1" hangingPunct="1">
              <a:buFontTx/>
              <a:buChar char="•"/>
            </a:pPr>
            <a:r>
              <a:rPr lang="en-US" dirty="0" smtClean="0"/>
              <a:t>2.5 times more likely to report having a past or current STI</a:t>
            </a:r>
          </a:p>
          <a:p>
            <a:pPr lvl="1" eaLnBrk="1" hangingPunct="1">
              <a:buFontTx/>
              <a:buChar char="•"/>
            </a:pPr>
            <a:r>
              <a:rPr lang="en-US" dirty="0" smtClean="0"/>
              <a:t>2.1 times more likely to never use condoms</a:t>
            </a:r>
          </a:p>
          <a:p>
            <a:pPr lvl="1" eaLnBrk="1" hangingPunct="1">
              <a:buFontTx/>
              <a:buChar char="•"/>
            </a:pPr>
            <a:r>
              <a:rPr lang="en-US" dirty="0" smtClean="0"/>
              <a:t>3.6 times more likely to use condoms less than half of the instances of sex with their primary partners versus using condoms 100% of the time</a:t>
            </a:r>
          </a:p>
          <a:p>
            <a:pPr lvl="1" eaLnBrk="1" hangingPunct="1">
              <a:buFontTx/>
              <a:buChar char="•"/>
            </a:pPr>
            <a:r>
              <a:rPr lang="en-US" dirty="0" smtClean="0"/>
              <a:t>3.0 times more likely to report having a partner with a known HIV risk factor</a:t>
            </a:r>
          </a:p>
          <a:p>
            <a:pPr lvl="1"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Trainers</a:t>
            </a:r>
            <a:r>
              <a:rPr lang="en-US" sz="1200" kern="1200" baseline="0" dirty="0" smtClean="0">
                <a:solidFill>
                  <a:schemeClr val="tx1"/>
                </a:solidFill>
                <a:latin typeface="+mn-lt"/>
                <a:ea typeface="+mn-ea"/>
                <a:cs typeface="+mn-cs"/>
              </a:rPr>
              <a:t> This section closes with a review of the research that has shown that just having the opportunity to talk to a  health care provider about domestic violence can increase access to domestic violence services.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this study by McCloskey et al. (2006), 132 women outpatients who disclosed domestic violence in the preceding year were recruited from multiple hospital departments and community agencies. Abused women who talked with their health care providers about the abuse were more likely to use an intervention and exit the abusive relationship. Women who were no longer with their abuser reported better physical health than women who stayed.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McCloskey LA, </a:t>
            </a:r>
            <a:r>
              <a:rPr lang="en-US" sz="1200" kern="1200" baseline="0" dirty="0" err="1" smtClean="0">
                <a:solidFill>
                  <a:schemeClr val="tx1"/>
                </a:solidFill>
                <a:latin typeface="+mn-lt"/>
                <a:ea typeface="+mn-ea"/>
                <a:cs typeface="+mn-cs"/>
              </a:rPr>
              <a:t>Lichter</a:t>
            </a:r>
            <a:r>
              <a:rPr lang="en-US" sz="1200" kern="1200" baseline="0" dirty="0" smtClean="0">
                <a:solidFill>
                  <a:schemeClr val="tx1"/>
                </a:solidFill>
                <a:latin typeface="+mn-lt"/>
                <a:ea typeface="+mn-ea"/>
                <a:cs typeface="+mn-cs"/>
              </a:rPr>
              <a:t> E, Williams C, Gerber M, Wittenberg E, </a:t>
            </a:r>
            <a:r>
              <a:rPr lang="en-US" sz="1200" kern="1200" baseline="0" dirty="0" err="1" smtClean="0">
                <a:solidFill>
                  <a:schemeClr val="tx1"/>
                </a:solidFill>
                <a:latin typeface="+mn-lt"/>
                <a:ea typeface="+mn-ea"/>
                <a:cs typeface="+mn-cs"/>
              </a:rPr>
              <a:t>Ganz</a:t>
            </a:r>
            <a:r>
              <a:rPr lang="en-US" sz="1200" kern="1200" baseline="0" dirty="0" smtClean="0">
                <a:solidFill>
                  <a:schemeClr val="tx1"/>
                </a:solidFill>
                <a:latin typeface="+mn-lt"/>
                <a:ea typeface="+mn-ea"/>
                <a:cs typeface="+mn-cs"/>
              </a:rPr>
              <a:t> M. Assessing Intimate Partner Violence in Health Care Settings Leads to Women’s Receipt of Interventions and Improved Health. Public Health Reporter. 2006;121(4):435-444.</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F4E5EFB-647B-408B-B309-CF81FF5E2235}" type="slidenum">
              <a:rPr lang="en-US" smtClean="0"/>
              <a:pPr/>
              <a:t>80</a:t>
            </a:fld>
            <a:endParaRPr lang="en-US" dirty="0"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dirty="0" smtClean="0"/>
              <a:t>Note to trainer: Remind  participant s  that this statistic demonstrates that we should not assume a knowledge deficit or automatically give a bag of condoms to prevent disease that we have to know first if she is afraid to ask her  partner to use them. </a:t>
            </a:r>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In this study by Ralford et al. (2009), women were asked about the degree to which they were worried that if they talked about using condoms with their sexual partner that he would respond in negative ways including threatening to hit, push or kick them; leave them, swear at them; or call them names.  Almost half (47.6%) of young (18-21 years) African American women (n=715) reported having experienced relationship abuse in their lifetime; 15% reported abuse by a main sexual partner in the past 60 days. Under high levels of fear for abuse, 76% of women with high STI knowledge were more likely to exhibit inconsistent condom use during their last sexual intercourse with a man compared to 60% of women with low levels of knowledge.  One of the explanation for this counterintuitive finding that the authors offer is that women with more knowledge about STI transmission may balance the risk of abuse with the risk of acquiring an STI, particularly if they know or suspect that their partner is at low risk for STIs.  Overall these findings emphasize the importance of integrating dating violence assessment and prevention into STI and HIV prevention programs.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CC21FAA8-2702-4A80-9C34-85C907013096}" type="slidenum">
              <a:rPr lang="en-US" smtClean="0"/>
              <a:pPr/>
              <a:t>81</a:t>
            </a:fld>
            <a:endParaRPr lang="en-US"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dirty="0" smtClean="0"/>
          </a:p>
          <a:p>
            <a:pPr eaLnBrk="1" hangingPunct="1"/>
            <a:r>
              <a:rPr lang="en-US" dirty="0" smtClean="0"/>
              <a:t>IPV can be a consequence of HIV.  In this study by </a:t>
            </a:r>
            <a:r>
              <a:rPr lang="en-US" dirty="0" err="1" smtClean="0"/>
              <a:t>Gielen</a:t>
            </a:r>
            <a:r>
              <a:rPr lang="en-US" dirty="0" smtClean="0"/>
              <a:t> and colleagues (2000), 4% of women reported that they experienced physical abuse as a direct consequence of disclosing their HIV status. In another study by Koenig et al. (2002), 10% of HIV-positive women reported negative reactions to disclosing their HIV status. </a:t>
            </a:r>
          </a:p>
          <a:p>
            <a:pPr eaLnBrk="1" hangingPunct="1"/>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375D9581-86A6-4F98-BCED-8B0342488C7F}" type="slidenum">
              <a:rPr lang="en-US" smtClean="0"/>
              <a:pPr/>
              <a:t>82</a:t>
            </a:fld>
            <a:endParaRPr lang="en-US" smtClean="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endParaRPr lang="en-US" i="1"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Estimated Activity Time: 5 minutes to watch video Domestic Violence“ and 10</a:t>
            </a:r>
            <a:r>
              <a:rPr lang="en-US" b="1" dirty="0" smtClean="0"/>
              <a:t> </a:t>
            </a:r>
            <a:r>
              <a:rPr lang="en-US" sz="1200" b="1" kern="1200" baseline="0" dirty="0" smtClean="0">
                <a:solidFill>
                  <a:schemeClr val="tx1"/>
                </a:solidFill>
                <a:latin typeface="+mn-lt"/>
                <a:ea typeface="+mn-ea"/>
                <a:cs typeface="+mn-cs"/>
              </a:rPr>
              <a:t>minutes for discussion.</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Discussion questions to ask after watching this video clip include: </a:t>
            </a:r>
          </a:p>
          <a:p>
            <a:pPr marL="228600" indent="-228600">
              <a:buFont typeface="+mj-lt"/>
              <a:buAutoNum type="arabicPeriod"/>
            </a:pPr>
            <a:r>
              <a:rPr lang="en-US" sz="1200" kern="1200" baseline="0" dirty="0" smtClean="0">
                <a:solidFill>
                  <a:schemeClr val="tx1"/>
                </a:solidFill>
                <a:latin typeface="+mn-lt"/>
                <a:ea typeface="+mn-ea"/>
                <a:cs typeface="+mn-cs"/>
              </a:rPr>
              <a:t>What do you think worked well?</a:t>
            </a:r>
          </a:p>
          <a:p>
            <a:pPr marL="228600" indent="-228600">
              <a:buFont typeface="+mj-lt"/>
              <a:buAutoNum type="arabicPeriod"/>
            </a:pPr>
            <a:r>
              <a:rPr lang="en-US" sz="1200" kern="1200" baseline="0" dirty="0" smtClean="0">
                <a:solidFill>
                  <a:schemeClr val="tx1"/>
                </a:solidFill>
                <a:latin typeface="+mn-lt"/>
                <a:ea typeface="+mn-ea"/>
                <a:cs typeface="+mn-cs"/>
              </a:rPr>
              <a:t>What did not work well? </a:t>
            </a:r>
          </a:p>
          <a:p>
            <a:pPr marL="228600" indent="-228600">
              <a:buFont typeface="+mj-lt"/>
              <a:buAutoNum type="arabicPeriod"/>
            </a:pPr>
            <a:r>
              <a:rPr lang="en-US" sz="1200" kern="1200" baseline="0" dirty="0" smtClean="0">
                <a:solidFill>
                  <a:schemeClr val="tx1"/>
                </a:solidFill>
                <a:latin typeface="+mn-lt"/>
                <a:ea typeface="+mn-ea"/>
                <a:cs typeface="+mn-cs"/>
              </a:rPr>
              <a:t>Were there some other questions that should have been asked? </a:t>
            </a:r>
          </a:p>
          <a:p>
            <a:pPr marL="228600" indent="-228600">
              <a:buFont typeface="+mj-lt"/>
              <a:buAutoNum type="arabicPeriod"/>
            </a:pPr>
            <a:endParaRPr lang="en-US" dirty="0" smtClean="0"/>
          </a:p>
          <a:p>
            <a:pPr marL="228600" indent="-228600">
              <a:buFont typeface="+mj-lt"/>
              <a:buAutoNum type="arabicPeriod"/>
            </a:pPr>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C1ED528C-36A1-4FA3-961D-B6532427D10D}" type="slidenum">
              <a:rPr lang="en-US" smtClean="0"/>
              <a:pPr/>
              <a:t>84</a:t>
            </a:fld>
            <a:endParaRPr lang="en-US" dirty="0"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dirty="0" smtClean="0"/>
          </a:p>
          <a:p>
            <a:pPr eaLnBrk="1" hangingPunct="1"/>
            <a:r>
              <a:rPr lang="en-US" dirty="0" smtClean="0"/>
              <a:t>Notes to trainer:</a:t>
            </a:r>
            <a:r>
              <a:rPr lang="en-US" baseline="0" dirty="0" smtClean="0"/>
              <a:t> One strategy to consider with your audience is a recent example of harm reduction being utilized in Virginia. </a:t>
            </a:r>
          </a:p>
          <a:p>
            <a:pPr eaLnBrk="1" hangingPunct="1"/>
            <a:endParaRPr lang="en-US" dirty="0" smtClean="0"/>
          </a:p>
          <a:p>
            <a:pPr eaLnBrk="1" hangingPunct="1"/>
            <a:r>
              <a:rPr lang="en-US" dirty="0" smtClean="0"/>
              <a:t>Co</a:t>
            </a:r>
            <a:r>
              <a:rPr lang="en-US" baseline="0" dirty="0" smtClean="0"/>
              <a:t>unty </a:t>
            </a:r>
            <a:r>
              <a:rPr lang="en-US" baseline="0" dirty="0" err="1" smtClean="0"/>
              <a:t>STI</a:t>
            </a:r>
            <a:r>
              <a:rPr lang="en-US" baseline="0" dirty="0" smtClean="0"/>
              <a:t> programs have developed  a</a:t>
            </a:r>
            <a:r>
              <a:rPr lang="en-US" dirty="0" smtClean="0"/>
              <a:t> system to help  keep women safer by having </a:t>
            </a:r>
            <a:r>
              <a:rPr lang="en-US" baseline="0" dirty="0" smtClean="0"/>
              <a:t>health department</a:t>
            </a:r>
            <a:r>
              <a:rPr lang="en-US" dirty="0" smtClean="0"/>
              <a:t> ‘s from other  area codes call to do the  partner notification. Calling from a difference area code  than the one the victim resides in  can  help reduce the likelihood that he will know it is  his current  partner  who was just diagnosed with the </a:t>
            </a:r>
            <a:r>
              <a:rPr lang="en-US" dirty="0" err="1" smtClean="0"/>
              <a:t>STI</a:t>
            </a:r>
            <a:r>
              <a:rPr lang="en-US" dirty="0" smtClean="0"/>
              <a:t>.  This kind of strategy can help keep a woman safer, reducing the likelihood that he would know to blame her  for the  infection. </a:t>
            </a:r>
            <a:r>
              <a:rPr lang="en-US" baseline="0" dirty="0" smtClean="0"/>
              <a:t> </a:t>
            </a:r>
            <a:endParaRPr lang="en-US" dirty="0" smtClean="0"/>
          </a:p>
          <a:p>
            <a:pPr eaLnBrk="1" hangingPunct="1"/>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Notes to trainer: </a:t>
            </a:r>
            <a:r>
              <a:rPr lang="en-US" sz="1200" dirty="0" smtClean="0"/>
              <a:t> </a:t>
            </a:r>
          </a:p>
          <a:p>
            <a:endParaRPr lang="en-US" dirty="0" smtClean="0"/>
          </a:p>
          <a:p>
            <a:r>
              <a:rPr lang="en-US" dirty="0" smtClean="0"/>
              <a:t>Remind participants that  all patients coming in for an STI test or for treatment of STI should have the following panel of the card reviewed with them. </a:t>
            </a:r>
          </a:p>
          <a:p>
            <a:endParaRPr lang="en-US" sz="1200" dirty="0" smtClean="0"/>
          </a:p>
          <a:p>
            <a:r>
              <a:rPr lang="en-US" sz="1200" dirty="0" smtClean="0"/>
              <a:t>Advise participants that they can introduce the card as we have demonstrated before.  </a:t>
            </a:r>
          </a:p>
          <a:p>
            <a:endParaRPr lang="en-US" dirty="0" smtClean="0"/>
          </a:p>
          <a:p>
            <a:r>
              <a:rPr lang="en-US" dirty="0" smtClean="0"/>
              <a:t>“W</a:t>
            </a:r>
            <a:r>
              <a:rPr lang="en-US" sz="1200" dirty="0" smtClean="0"/>
              <a:t>e have started giving this card to all our patients. It talks about healthy relationships. “</a:t>
            </a:r>
            <a:br>
              <a:rPr lang="en-US" sz="1200" dirty="0" smtClean="0"/>
            </a:br>
            <a:endParaRPr lang="en-US" sz="1200" dirty="0" smtClean="0"/>
          </a:p>
        </p:txBody>
      </p:sp>
      <p:sp>
        <p:nvSpPr>
          <p:cNvPr id="4" name="Slide Number Placeholder 3"/>
          <p:cNvSpPr>
            <a:spLocks noGrp="1"/>
          </p:cNvSpPr>
          <p:nvPr>
            <p:ph type="sldNum" sz="quarter" idx="10"/>
          </p:nvPr>
        </p:nvSpPr>
        <p:spPr/>
        <p:txBody>
          <a:bodyPr/>
          <a:lstStyle/>
          <a:p>
            <a:fld id="{27A5BC6A-EEF4-E244-B83E-6968E23E9FB3}"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Encourage providers to offer different strategies to promote safety when they have to notify</a:t>
            </a:r>
            <a:r>
              <a:rPr lang="en-US" baseline="0" dirty="0" smtClean="0"/>
              <a:t> a partner about an STI.</a:t>
            </a:r>
          </a:p>
          <a:p>
            <a:endParaRPr lang="en-US" baseline="0" dirty="0" smtClean="0"/>
          </a:p>
          <a:p>
            <a:r>
              <a:rPr lang="en-US" baseline="0" dirty="0" smtClean="0"/>
              <a:t>Trainer can acknowledge that this is not a perfect solution but better than not addressing safety at all.</a:t>
            </a:r>
            <a:endParaRPr lang="en-US" dirty="0"/>
          </a:p>
        </p:txBody>
      </p:sp>
      <p:sp>
        <p:nvSpPr>
          <p:cNvPr id="4" name="Slide Number Placeholder 3"/>
          <p:cNvSpPr>
            <a:spLocks noGrp="1"/>
          </p:cNvSpPr>
          <p:nvPr>
            <p:ph type="sldNum" sz="quarter" idx="10"/>
          </p:nvPr>
        </p:nvSpPr>
        <p:spPr/>
        <p:txBody>
          <a:bodyPr/>
          <a:lstStyle/>
          <a:p>
            <a:pPr>
              <a:defRPr/>
            </a:pPr>
            <a:fld id="{7315D54C-CC52-423A-9341-87ECF8CA4B88}" type="slidenum">
              <a:rPr lang="en-US" smtClean="0"/>
              <a:pPr>
                <a:defRPr/>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Notes to trainer: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Any</a:t>
            </a:r>
            <a:r>
              <a:rPr lang="en-US" dirty="0" smtClean="0"/>
              <a:t> health care provider can let the partner know that he was exposed to (Fill in blank STI) by a partner within the last 2 years and needs to be treated—and you cannot divulge the name .  </a:t>
            </a:r>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to Trainer:  Remind participants  that they can play an important role in promoting safety by offering to call the DV program right there in clinic.</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Exercise Activity Time: 5minutes</a:t>
            </a:r>
          </a:p>
          <a:p>
            <a:endParaRPr lang="en-US" sz="1050" b="1"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Divide participants into groups of three. </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Advise participants that one person will role play the </a:t>
            </a:r>
            <a:r>
              <a:rPr lang="en-US" sz="1200" kern="1200" dirty="0" smtClean="0">
                <a:solidFill>
                  <a:schemeClr val="tx1"/>
                </a:solidFill>
                <a:latin typeface="+mn-lt"/>
                <a:ea typeface="+mn-ea"/>
                <a:cs typeface="+mn-cs"/>
              </a:rPr>
              <a:t> clinician </a:t>
            </a:r>
            <a:r>
              <a:rPr lang="en-US" sz="1200" kern="1200" baseline="0" dirty="0" smtClean="0">
                <a:solidFill>
                  <a:schemeClr val="tx1"/>
                </a:solidFill>
                <a:latin typeface="+mn-lt"/>
                <a:ea typeface="+mn-ea"/>
                <a:cs typeface="+mn-cs"/>
              </a:rPr>
              <a:t>one is the </a:t>
            </a:r>
            <a:r>
              <a:rPr lang="en-US" dirty="0" smtClean="0"/>
              <a:t>patient</a:t>
            </a:r>
            <a:r>
              <a:rPr lang="en-US" sz="1200" kern="1200" baseline="0" dirty="0" smtClean="0">
                <a:solidFill>
                  <a:schemeClr val="tx1"/>
                </a:solidFill>
                <a:latin typeface="+mn-lt"/>
                <a:ea typeface="+mn-ea"/>
                <a:cs typeface="+mn-cs"/>
              </a:rPr>
              <a:t>, and the third person is the observer.</a:t>
            </a:r>
          </a:p>
          <a:p>
            <a:pPr>
              <a:buFont typeface="Arial"/>
              <a:buChar char="•"/>
            </a:pPr>
            <a:endParaRPr lang="en-US" sz="1200" kern="1200" baseline="0" dirty="0" smtClean="0">
              <a:solidFill>
                <a:schemeClr val="tx1"/>
              </a:solidFill>
              <a:latin typeface="+mn-lt"/>
              <a:ea typeface="+mn-ea"/>
              <a:cs typeface="+mn-cs"/>
            </a:endParaRPr>
          </a:p>
          <a:p>
            <a:pPr lvl="1">
              <a:buFont typeface="Arial"/>
              <a:buNone/>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Allow 3-5 minutes for the role play.</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observers to think about the kinds of things that the clinician said that worked well such as how did she/he introduce the card? Did she/he make the discussion comfortable? What would they have liked to see more of?</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the participants who role played the client how the assessment made them feel.</a:t>
            </a:r>
          </a:p>
          <a:p>
            <a:pPr>
              <a:buFont typeface="Arial"/>
              <a:buChar char="•"/>
            </a:pPr>
            <a:endParaRPr lang="en-US" sz="1200" kern="1200" baseline="0" dirty="0" smtClean="0">
              <a:solidFill>
                <a:schemeClr val="tx1"/>
              </a:solidFill>
              <a:latin typeface="+mn-lt"/>
              <a:ea typeface="+mn-ea"/>
              <a:cs typeface="+mn-cs"/>
            </a:endParaRPr>
          </a:p>
          <a:p>
            <a:pPr>
              <a:buFont typeface="Arial"/>
              <a:buChar char="•"/>
            </a:pPr>
            <a:r>
              <a:rPr lang="en-US" sz="1200" kern="1200" baseline="0" dirty="0" smtClean="0">
                <a:solidFill>
                  <a:schemeClr val="tx1"/>
                </a:solidFill>
                <a:latin typeface="+mn-lt"/>
                <a:ea typeface="+mn-ea"/>
                <a:cs typeface="+mn-cs"/>
              </a:rPr>
              <a:t>   Ask participants who role played clinician </a:t>
            </a:r>
            <a:r>
              <a:rPr lang="en-US" dirty="0" smtClean="0"/>
              <a:t>what they thought about using the card for safer partner notification and  implications for expedited partner treatment</a:t>
            </a:r>
            <a:endParaRPr lang="en-US" sz="1200" kern="1200" baseline="0" dirty="0" smtClean="0">
              <a:solidFill>
                <a:schemeClr val="tx1"/>
              </a:solidFill>
              <a:latin typeface="+mn-lt"/>
              <a:ea typeface="+mn-ea"/>
              <a:cs typeface="+mn-cs"/>
            </a:endParaRPr>
          </a:p>
          <a:p>
            <a:pPr>
              <a:buFont typeface="Arial"/>
              <a:buChar char="•"/>
            </a:pPr>
            <a:endParaRPr lang="en-US" sz="1200" kern="1200" baseline="0" dirty="0" smtClean="0">
              <a:solidFill>
                <a:schemeClr val="tx1"/>
              </a:solidFill>
              <a:latin typeface="+mn-lt"/>
              <a:ea typeface="+mn-ea"/>
              <a:cs typeface="+mn-cs"/>
            </a:endParaRPr>
          </a:p>
          <a:p>
            <a:pPr>
              <a:buFont typeface="Arial"/>
              <a:buNone/>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Estimated Module Time: 15 minutes </a:t>
            </a:r>
            <a:r>
              <a:rPr lang="en-US" sz="1200" kern="1200" baseline="0" dirty="0" smtClean="0">
                <a:solidFill>
                  <a:schemeClr val="tx1"/>
                </a:solidFill>
                <a:latin typeface="+mn-lt"/>
                <a:ea typeface="+mn-ea"/>
                <a:cs typeface="+mn-cs"/>
              </a:rPr>
              <a:t>(Depending on the amount of discussion time and activities)</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module is recommended if your audience has not had previous training on domestic violence or would benefit from an overview of introductory content on domestic violence.  Recommend that participants contact their local domestic violence advocates for more in-depth, comprehensive training on domestic violence.</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Training Outline </a:t>
            </a:r>
          </a:p>
          <a:p>
            <a:pPr>
              <a:buFont typeface="Arial"/>
              <a:buChar char="•"/>
            </a:pPr>
            <a:r>
              <a:rPr lang="en-US" sz="1200" kern="1200" baseline="0" dirty="0" smtClean="0">
                <a:solidFill>
                  <a:schemeClr val="tx1"/>
                </a:solidFill>
                <a:latin typeface="+mn-lt"/>
                <a:ea typeface="+mn-ea"/>
                <a:cs typeface="+mn-cs"/>
              </a:rPr>
              <a:t>   Learning objectives </a:t>
            </a:r>
          </a:p>
          <a:p>
            <a:pPr>
              <a:buFont typeface="Arial"/>
              <a:buChar char="•"/>
            </a:pPr>
            <a:r>
              <a:rPr lang="en-US" sz="1200" kern="1200" baseline="0" dirty="0" smtClean="0">
                <a:solidFill>
                  <a:schemeClr val="tx1"/>
                </a:solidFill>
                <a:latin typeface="+mn-lt"/>
                <a:ea typeface="+mn-ea"/>
                <a:cs typeface="+mn-cs"/>
              </a:rPr>
              <a:t>   Magnitude of problem, definitions, and key concepts </a:t>
            </a:r>
          </a:p>
          <a:p>
            <a:pPr>
              <a:buFont typeface="Arial"/>
              <a:buChar char="•"/>
            </a:pPr>
            <a:r>
              <a:rPr lang="en-US" sz="1200" kern="1200" baseline="0" dirty="0" smtClean="0">
                <a:solidFill>
                  <a:schemeClr val="tx1"/>
                </a:solidFill>
                <a:latin typeface="+mn-lt"/>
                <a:ea typeface="+mn-ea"/>
                <a:cs typeface="+mn-cs"/>
              </a:rPr>
              <a:t>   Culture and domestic violence </a:t>
            </a:r>
          </a:p>
          <a:p>
            <a:pPr>
              <a:buFont typeface="Arial"/>
              <a:buChar char="•"/>
            </a:pPr>
            <a:r>
              <a:rPr lang="en-US" sz="1200" kern="1200" baseline="0" dirty="0" smtClean="0">
                <a:solidFill>
                  <a:schemeClr val="tx1"/>
                </a:solidFill>
                <a:latin typeface="+mn-lt"/>
                <a:ea typeface="+mn-ea"/>
                <a:cs typeface="+mn-cs"/>
              </a:rPr>
              <a:t>   Validation and supportive messages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Overview </a:t>
            </a:r>
          </a:p>
          <a:p>
            <a:r>
              <a:rPr lang="en-US" sz="1200" kern="1200" baseline="0" dirty="0" smtClean="0">
                <a:solidFill>
                  <a:schemeClr val="tx1"/>
                </a:solidFill>
                <a:latin typeface="+mn-lt"/>
                <a:ea typeface="+mn-ea"/>
                <a:cs typeface="+mn-cs"/>
              </a:rPr>
              <a:t>The module begins with statistics about how common domestic violence is. This is followed by several key definitions </a:t>
            </a:r>
            <a:r>
              <a:rPr lang="en-US" dirty="0" smtClean="0"/>
              <a:t> t</a:t>
            </a:r>
            <a:r>
              <a:rPr lang="en-US" sz="1200" kern="1200" baseline="0" dirty="0" smtClean="0">
                <a:solidFill>
                  <a:schemeClr val="tx1"/>
                </a:solidFill>
                <a:latin typeface="+mn-lt"/>
                <a:ea typeface="+mn-ea"/>
                <a:cs typeface="+mn-cs"/>
              </a:rPr>
              <a:t>o help participants recognize the many different forms of abuse that can occur within intimate relationships.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Estimated Module Time: </a:t>
            </a:r>
            <a:r>
              <a:rPr lang="en-US" b="1" dirty="0" smtClean="0"/>
              <a:t>10 </a:t>
            </a:r>
            <a:r>
              <a:rPr lang="en-US" sz="1200" b="1" kern="1200" baseline="0" dirty="0" smtClean="0">
                <a:solidFill>
                  <a:schemeClr val="tx1"/>
                </a:solidFill>
                <a:latin typeface="+mn-lt"/>
                <a:ea typeface="+mn-ea"/>
                <a:cs typeface="+mn-cs"/>
              </a:rPr>
              <a:t>minutes</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Training Outline</a:t>
            </a:r>
          </a:p>
          <a:p>
            <a:pPr>
              <a:buFont typeface="Arial"/>
              <a:buChar char="•"/>
            </a:pPr>
            <a:r>
              <a:rPr lang="en-US" sz="1200" kern="1200" baseline="0" dirty="0" smtClean="0">
                <a:solidFill>
                  <a:schemeClr val="tx1"/>
                </a:solidFill>
                <a:latin typeface="+mn-lt"/>
                <a:ea typeface="+mn-ea"/>
                <a:cs typeface="+mn-cs"/>
              </a:rPr>
              <a:t>   Learning objectives </a:t>
            </a:r>
          </a:p>
          <a:p>
            <a:pPr>
              <a:buFont typeface="Arial"/>
              <a:buChar char="•"/>
            </a:pPr>
            <a:r>
              <a:rPr lang="en-US" sz="1200" kern="1200" baseline="0" dirty="0" smtClean="0">
                <a:solidFill>
                  <a:schemeClr val="tx1"/>
                </a:solidFill>
                <a:latin typeface="+mn-lt"/>
                <a:ea typeface="+mn-ea"/>
                <a:cs typeface="+mn-cs"/>
              </a:rPr>
              <a:t>   Key considerations </a:t>
            </a:r>
          </a:p>
          <a:p>
            <a:pPr>
              <a:buFont typeface="Arial"/>
              <a:buChar char="•"/>
            </a:pPr>
            <a:r>
              <a:rPr lang="en-US" sz="1200" kern="1200" baseline="0" dirty="0" smtClean="0">
                <a:solidFill>
                  <a:schemeClr val="tx1"/>
                </a:solidFill>
                <a:latin typeface="+mn-lt"/>
                <a:ea typeface="+mn-ea"/>
                <a:cs typeface="+mn-cs"/>
              </a:rPr>
              <a:t>   Supporting mothers </a:t>
            </a:r>
          </a:p>
          <a:p>
            <a:pPr>
              <a:buFont typeface="Arial"/>
              <a:buChar char="•"/>
            </a:pPr>
            <a:r>
              <a:rPr lang="en-US" sz="1200" kern="1200" baseline="0" dirty="0" smtClean="0">
                <a:solidFill>
                  <a:schemeClr val="tx1"/>
                </a:solidFill>
                <a:latin typeface="+mn-lt"/>
                <a:ea typeface="+mn-ea"/>
                <a:cs typeface="+mn-cs"/>
              </a:rPr>
              <a:t>   Resource</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Overview</a:t>
            </a:r>
          </a:p>
          <a:p>
            <a:r>
              <a:rPr lang="en-US" sz="1200" kern="1200" baseline="0" dirty="0" smtClean="0">
                <a:solidFill>
                  <a:schemeClr val="tx1"/>
                </a:solidFill>
                <a:latin typeface="+mn-lt"/>
                <a:ea typeface="+mn-ea"/>
                <a:cs typeface="+mn-cs"/>
              </a:rPr>
              <a:t>This module offers a brief introduction to a complex topic that should be part of education</a:t>
            </a:r>
            <a:r>
              <a:rPr lang="en-US" sz="1200" kern="1200" dirty="0" smtClean="0">
                <a:solidFill>
                  <a:schemeClr val="tx1"/>
                </a:solidFill>
                <a:latin typeface="+mn-lt"/>
                <a:ea typeface="+mn-ea"/>
                <a:cs typeface="+mn-cs"/>
              </a:rPr>
              <a:t> for </a:t>
            </a:r>
            <a:r>
              <a:rPr lang="en-US" dirty="0" smtClean="0"/>
              <a:t>providers.  State reporting laws on domestic violence  vary and providers should learn their law and how it is implemented locally.</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more information on state laws and regulations go to: </a:t>
            </a:r>
            <a:r>
              <a:rPr lang="en-US" sz="1200" kern="1200" baseline="0" dirty="0" err="1" smtClean="0">
                <a:solidFill>
                  <a:schemeClr val="tx1"/>
                </a:solidFill>
                <a:latin typeface="+mn-lt"/>
                <a:ea typeface="+mn-ea"/>
                <a:cs typeface="+mn-cs"/>
              </a:rPr>
              <a:t>www.FuturesWithoutViolence.org</a:t>
            </a:r>
            <a:r>
              <a:rPr lang="en-US" sz="1200" kern="1200" baseline="0" dirty="0" smtClean="0">
                <a:solidFill>
                  <a:schemeClr val="tx1"/>
                </a:solidFill>
                <a:latin typeface="+mn-lt"/>
                <a:ea typeface="+mn-ea"/>
                <a:cs typeface="+mn-cs"/>
              </a:rPr>
              <a:t> to see a compendium of state statutes and policies on DV and healthcare. </a:t>
            </a:r>
          </a:p>
        </p:txBody>
      </p:sp>
      <p:sp>
        <p:nvSpPr>
          <p:cNvPr id="4" name="Slide Number Placeholder 3"/>
          <p:cNvSpPr>
            <a:spLocks noGrp="1"/>
          </p:cNvSpPr>
          <p:nvPr>
            <p:ph type="sldNum" sz="quarter" idx="10"/>
          </p:nvPr>
        </p:nvSpPr>
        <p:spPr/>
        <p:txBody>
          <a:bodyPr/>
          <a:lstStyle/>
          <a:p>
            <a:fld id="{27A5BC6A-EEF4-E244-B83E-6968E23E9FB3}"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Corbel" pitchFamily="34" charset="0"/>
            </a:endParaRPr>
          </a:p>
          <a:p>
            <a:endParaRPr lang="en-US" b="1" dirty="0">
              <a:latin typeface="Corbel" pitchFamily="34" charset="0"/>
            </a:endParaRPr>
          </a:p>
          <a:p>
            <a:r>
              <a:rPr lang="en-US" b="1" dirty="0">
                <a:latin typeface="Corbel" pitchFamily="34" charset="0"/>
              </a:rPr>
              <a:t>*The relevant section of § 18.2-308 lists the following types of weapons:</a:t>
            </a:r>
          </a:p>
          <a:p>
            <a:r>
              <a:rPr lang="en-US" dirty="0">
                <a:latin typeface="Corbel" pitchFamily="34" charset="0"/>
              </a:rPr>
              <a:t>(i) any pistol, revolver, or other weapon designed or intended to propel a missile of any kind by action</a:t>
            </a:r>
          </a:p>
          <a:p>
            <a:r>
              <a:rPr lang="en-US" dirty="0">
                <a:latin typeface="Corbel" pitchFamily="34" charset="0"/>
              </a:rPr>
              <a:t>of an explosion of any combustible material; (ii) any dirk, bowie knife, switchblade knife, ballistic</a:t>
            </a:r>
          </a:p>
          <a:p>
            <a:r>
              <a:rPr lang="en-US" dirty="0">
                <a:latin typeface="Corbel" pitchFamily="34" charset="0"/>
              </a:rPr>
              <a:t>knife, machete, razor, slingshot, spring stick, metal knucks, or blackjack; (iii) any flailing instrument</a:t>
            </a:r>
          </a:p>
          <a:p>
            <a:r>
              <a:rPr lang="en-US" dirty="0">
                <a:latin typeface="Corbel" pitchFamily="34" charset="0"/>
              </a:rPr>
              <a:t>consisting of two or more rigid parts connected in such a manner as to allow them to swing freely,</a:t>
            </a:r>
          </a:p>
          <a:p>
            <a:r>
              <a:rPr lang="en-US" dirty="0">
                <a:latin typeface="Corbel" pitchFamily="34" charset="0"/>
              </a:rPr>
              <a:t>which may be known as a nun chahka, nun chuck, nunchaku, shuriken, or fighting chain; (iv) any</a:t>
            </a:r>
          </a:p>
          <a:p>
            <a:r>
              <a:rPr lang="en-US" dirty="0">
                <a:latin typeface="Corbel" pitchFamily="34" charset="0"/>
              </a:rPr>
              <a:t>disc, of whatever configuration, having at least two points or pointed blades which is designed to be</a:t>
            </a:r>
          </a:p>
          <a:p>
            <a:r>
              <a:rPr lang="en-US" dirty="0">
                <a:latin typeface="Corbel" pitchFamily="34" charset="0"/>
              </a:rPr>
              <a:t>thrown or propelled and which may be known as a throwing star or oriental dart; or (v) any weapon</a:t>
            </a:r>
          </a:p>
          <a:p>
            <a:r>
              <a:rPr lang="en-US" dirty="0">
                <a:latin typeface="Corbel" pitchFamily="34" charset="0"/>
              </a:rPr>
              <a:t>of like kind as those enumerated in this </a:t>
            </a:r>
            <a:r>
              <a:rPr lang="en-US" dirty="0" smtClean="0">
                <a:latin typeface="Corbel" pitchFamily="34" charset="0"/>
              </a:rPr>
              <a:t>subsection</a:t>
            </a:r>
          </a:p>
          <a:p>
            <a:endParaRPr lang="en-US" dirty="0" smtClean="0">
              <a:latin typeface="Corbel" pitchFamily="34" charset="0"/>
            </a:endParaRPr>
          </a:p>
          <a:p>
            <a:endParaRPr lang="en-US" dirty="0"/>
          </a:p>
        </p:txBody>
      </p:sp>
      <p:sp>
        <p:nvSpPr>
          <p:cNvPr id="4" name="Slide Number Placeholder 3"/>
          <p:cNvSpPr>
            <a:spLocks noGrp="1"/>
          </p:cNvSpPr>
          <p:nvPr>
            <p:ph type="sldNum" sz="quarter" idx="10"/>
          </p:nvPr>
        </p:nvSpPr>
        <p:spPr/>
        <p:txBody>
          <a:bodyPr/>
          <a:lstStyle/>
          <a:p>
            <a:fld id="{2B725487-F368-4E00-A5AE-E6AD3A9D3E3F}"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eaLnBrk="0" fontAlgn="base" hangingPunct="0">
              <a:spcBef>
                <a:spcPct val="30000"/>
              </a:spcBef>
              <a:spcAft>
                <a:spcPct val="0"/>
              </a:spcAft>
              <a:defRPr/>
            </a:pPr>
            <a:r>
              <a:rPr lang="en-US" dirty="0"/>
              <a:t>In each region you are conducting training find out as much as possible about what happens when a report for sexual abuse is made.</a:t>
            </a:r>
          </a:p>
          <a:p>
            <a:pPr defTabSz="897301" eaLnBrk="0" fontAlgn="base" hangingPunct="0">
              <a:spcBef>
                <a:spcPct val="30000"/>
              </a:spcBef>
              <a:spcAft>
                <a:spcPct val="0"/>
              </a:spcAft>
              <a:defRPr/>
            </a:pPr>
            <a:endParaRPr lang="en-US" dirty="0"/>
          </a:p>
          <a:p>
            <a:pPr defTabSz="897301" eaLnBrk="0" fontAlgn="base" hangingPunct="0">
              <a:spcBef>
                <a:spcPct val="30000"/>
              </a:spcBef>
              <a:spcAft>
                <a:spcPct val="0"/>
              </a:spcAft>
              <a:defRPr/>
            </a:pPr>
            <a:r>
              <a:rPr lang="en-US" dirty="0"/>
              <a:t>Child abuse relevant code (63.2-1509). </a:t>
            </a:r>
          </a:p>
          <a:p>
            <a:r>
              <a:rPr lang="en-US" dirty="0">
                <a:latin typeface="Corbel" pitchFamily="34" charset="0"/>
              </a:rPr>
              <a:t>The following persons who, in their professional or official capacity, have reason to suspect that a child is</a:t>
            </a:r>
          </a:p>
          <a:p>
            <a:r>
              <a:rPr lang="en-US" dirty="0">
                <a:latin typeface="Corbel" pitchFamily="34" charset="0"/>
              </a:rPr>
              <a:t>an abused or neglected child, shall report the matter immediately to the local department of the county or</a:t>
            </a:r>
          </a:p>
          <a:p>
            <a:r>
              <a:rPr lang="en-US" dirty="0">
                <a:latin typeface="Corbel" pitchFamily="34" charset="0"/>
              </a:rPr>
              <a:t>city wherein the child resides or wherein the abuse or neglect is believed to have occurred or to the</a:t>
            </a:r>
          </a:p>
          <a:p>
            <a:r>
              <a:rPr lang="en-US" dirty="0">
                <a:latin typeface="Corbel" pitchFamily="34" charset="0"/>
              </a:rPr>
              <a:t>Department's toll-free child abuse and neglect hotline:</a:t>
            </a:r>
          </a:p>
          <a:p>
            <a:endParaRPr lang="en-US" dirty="0">
              <a:latin typeface="Corbel" pitchFamily="34" charset="0"/>
            </a:endParaRPr>
          </a:p>
          <a:p>
            <a:r>
              <a:rPr lang="en-US" dirty="0">
                <a:latin typeface="Corbel" pitchFamily="34" charset="0"/>
              </a:rPr>
              <a:t>Family Planning providers in VA. are required under the code of Virginia to report as mandated reporters to the Department of Social Services, CPS and suspected sexual coercion or sexual abuse of a minor. This usually is the result of a young minor and an older male partner. It is all age relevant with a high priority focused on minors 15 and younger.  This is under the Code of Virginia section 63. Family Planning staff is required to follow protocol in reporting.</a:t>
            </a:r>
          </a:p>
          <a:p>
            <a:r>
              <a:rPr lang="en-US" dirty="0">
                <a:latin typeface="Corbel"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7315D54C-CC52-423A-9341-87ECF8CA4B88}" type="slidenum">
              <a:rPr lang="en-US" smtClean="0"/>
              <a:pPr>
                <a:defRPr/>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mn-lt"/>
              </a:rPr>
              <a:t>Notes to Trainer: </a:t>
            </a:r>
            <a:r>
              <a:rPr lang="en-US" dirty="0" smtClean="0">
                <a:latin typeface="+mn-lt"/>
              </a:rPr>
              <a:t>It is important to keep in mind fears about immigration status and child welfare workers. This study overview may be interesting to read aloud to participants: </a:t>
            </a:r>
          </a:p>
          <a:p>
            <a:endParaRPr lang="en-US" dirty="0" smtClean="0">
              <a:latin typeface="+mn-lt"/>
            </a:endParaRPr>
          </a:p>
          <a:p>
            <a:r>
              <a:rPr lang="en-US" dirty="0" smtClean="0">
                <a:latin typeface="+mn-lt"/>
              </a:rPr>
              <a:t>In a study by </a:t>
            </a:r>
            <a:r>
              <a:rPr lang="en-US" dirty="0" err="1" smtClean="0">
                <a:latin typeface="+mn-lt"/>
              </a:rPr>
              <a:t>Renker</a:t>
            </a:r>
            <a:r>
              <a:rPr lang="en-US" dirty="0" smtClean="0">
                <a:latin typeface="+mn-lt"/>
              </a:rPr>
              <a:t> &amp; Tonkin (2006), 97% of women stated that they were not embarrassed, angry, or offended by their health care provider asking about domestic violence during prenatal care visits. </a:t>
            </a:r>
          </a:p>
          <a:p>
            <a:endParaRPr lang="en-US" dirty="0" smtClean="0">
              <a:latin typeface="+mn-lt"/>
            </a:endParaRPr>
          </a:p>
          <a:p>
            <a:r>
              <a:rPr lang="en-US" dirty="0" err="1" smtClean="0">
                <a:latin typeface="+mn-lt"/>
              </a:rPr>
              <a:t>Renker</a:t>
            </a:r>
            <a:r>
              <a:rPr lang="en-US" dirty="0" smtClean="0">
                <a:latin typeface="+mn-lt"/>
              </a:rPr>
              <a:t> P, Tonkin P. (2006) Women’s views of confidentiality issues related to and acceptability of prenatal violence screening. Obstetrics and Gynecology, V.107 N.2, February, 2006: 348-354</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A5BC6A-EEF4-E244-B83E-6968E23E9FB3}"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15D54C-CC52-423A-9341-87ECF8CA4B88}" type="slidenum">
              <a:rPr lang="en-US" smtClean="0"/>
              <a:pPr>
                <a:defRPr/>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Notes to Trainer: </a:t>
            </a:r>
            <a:r>
              <a:rPr lang="en-US" sz="1200" kern="1200" baseline="0" dirty="0" smtClean="0">
                <a:solidFill>
                  <a:schemeClr val="tx1"/>
                </a:solidFill>
                <a:latin typeface="+mn-lt"/>
                <a:ea typeface="+mn-ea"/>
                <a:cs typeface="+mn-cs"/>
              </a:rPr>
              <a:t>Before you do training, learn about the  implementation</a:t>
            </a:r>
            <a:r>
              <a:rPr lang="en-US" sz="1200" kern="1200" dirty="0" smtClean="0">
                <a:solidFill>
                  <a:schemeClr val="tx1"/>
                </a:solidFill>
                <a:latin typeface="+mn-lt"/>
                <a:ea typeface="+mn-ea"/>
                <a:cs typeface="+mn-cs"/>
              </a:rPr>
              <a:t> of the </a:t>
            </a:r>
            <a:r>
              <a:rPr lang="en-US" sz="1200" kern="1200" baseline="0" dirty="0" smtClean="0">
                <a:solidFill>
                  <a:schemeClr val="tx1"/>
                </a:solidFill>
                <a:latin typeface="+mn-lt"/>
                <a:ea typeface="+mn-ea"/>
                <a:cs typeface="+mn-cs"/>
              </a:rPr>
              <a:t>reporting requirement for your county. Information that you will need to know includes:</a:t>
            </a:r>
          </a:p>
          <a:p>
            <a:pPr>
              <a:buFont typeface="Arial"/>
              <a:buChar char="•"/>
            </a:pPr>
            <a:r>
              <a:rPr lang="en-US" sz="1200" kern="1200" baseline="0" dirty="0" smtClean="0">
                <a:solidFill>
                  <a:schemeClr val="tx1"/>
                </a:solidFill>
                <a:latin typeface="+mn-lt"/>
                <a:ea typeface="+mn-ea"/>
                <a:cs typeface="+mn-cs"/>
              </a:rPr>
              <a:t>   Who is required to report?</a:t>
            </a:r>
          </a:p>
          <a:p>
            <a:pPr>
              <a:buFont typeface="Arial"/>
              <a:buChar char="•"/>
            </a:pPr>
            <a:r>
              <a:rPr lang="en-US" sz="1200" kern="1200" baseline="0" dirty="0" smtClean="0">
                <a:solidFill>
                  <a:schemeClr val="tx1"/>
                </a:solidFill>
                <a:latin typeface="+mn-lt"/>
                <a:ea typeface="+mn-ea"/>
                <a:cs typeface="+mn-cs"/>
              </a:rPr>
              <a:t>   What must be reported?</a:t>
            </a:r>
          </a:p>
          <a:p>
            <a:pPr>
              <a:buFont typeface="Arial"/>
              <a:buChar char="•"/>
            </a:pPr>
            <a:r>
              <a:rPr lang="en-US" sz="1200" kern="1200" baseline="0" dirty="0" smtClean="0">
                <a:solidFill>
                  <a:schemeClr val="tx1"/>
                </a:solidFill>
                <a:latin typeface="+mn-lt"/>
                <a:ea typeface="+mn-ea"/>
                <a:cs typeface="+mn-cs"/>
              </a:rPr>
              <a:t>   To whom is the report made?</a:t>
            </a:r>
          </a:p>
          <a:p>
            <a:pPr>
              <a:buFont typeface="Arial"/>
              <a:buChar char="•"/>
            </a:pPr>
            <a:r>
              <a:rPr lang="en-US" sz="1200" kern="1200" baseline="0" dirty="0" smtClean="0">
                <a:solidFill>
                  <a:schemeClr val="tx1"/>
                </a:solidFill>
                <a:latin typeface="+mn-lt"/>
                <a:ea typeface="+mn-ea"/>
                <a:cs typeface="+mn-cs"/>
              </a:rPr>
              <a:t>   What are the likely outcomes of calling the police or child protective services?</a:t>
            </a:r>
          </a:p>
          <a:p>
            <a:pPr>
              <a:buFont typeface="Arial"/>
              <a:buChar char="•"/>
            </a:pPr>
            <a:r>
              <a:rPr lang="en-US" sz="1200" kern="1200" baseline="0" dirty="0" smtClean="0">
                <a:solidFill>
                  <a:schemeClr val="tx1"/>
                </a:solidFill>
                <a:latin typeface="+mn-lt"/>
                <a:ea typeface="+mn-ea"/>
                <a:cs typeface="+mn-cs"/>
              </a:rPr>
              <a:t>   What are the safety considerations you can address with your client?</a:t>
            </a:r>
          </a:p>
          <a:p>
            <a:pPr>
              <a:buFont typeface="Arial"/>
              <a:buChar char="•"/>
            </a:pPr>
            <a:r>
              <a:rPr lang="en-US" sz="1200" kern="1200" baseline="0" dirty="0" smtClean="0">
                <a:solidFill>
                  <a:schemeClr val="tx1"/>
                </a:solidFill>
                <a:latin typeface="+mn-lt"/>
                <a:ea typeface="+mn-ea"/>
                <a:cs typeface="+mn-cs"/>
              </a:rPr>
              <a:t>   Are there provisions for confidentiality of reports?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Ways to involve the client in the process include asking if she would like to be present when you make the report if that is safe to do and keeping her informed about the process.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Encourage participants to contact local domestic violence program/shelter and domestic violence coalitions in their state to learn about additional training, consultation on particular cases, and resources for their clients.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Remind participants that making a report can never substitute for the important care they provide.</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Estimated Module Time: </a:t>
            </a:r>
            <a:r>
              <a:rPr lang="en-US" b="1" dirty="0" smtClean="0"/>
              <a:t>10 </a:t>
            </a:r>
            <a:r>
              <a:rPr lang="en-US" sz="1200" b="1" kern="1200" baseline="0" dirty="0" smtClean="0">
                <a:solidFill>
                  <a:schemeClr val="tx1"/>
                </a:solidFill>
                <a:latin typeface="+mn-lt"/>
                <a:ea typeface="+mn-ea"/>
                <a:cs typeface="+mn-cs"/>
              </a:rPr>
              <a:t>minutes</a:t>
            </a:r>
          </a:p>
          <a:p>
            <a:r>
              <a:rPr lang="en-US" sz="1200" kern="1200" baseline="0" dirty="0" smtClean="0">
                <a:solidFill>
                  <a:schemeClr val="tx1"/>
                </a:solidFill>
                <a:latin typeface="+mn-lt"/>
                <a:ea typeface="+mn-ea"/>
                <a:cs typeface="+mn-cs"/>
              </a:rPr>
              <a:t> </a:t>
            </a:r>
          </a:p>
          <a:p>
            <a:r>
              <a:rPr lang="en-US" sz="1200" b="1" kern="1200" baseline="0" dirty="0" smtClean="0">
                <a:solidFill>
                  <a:schemeClr val="tx1"/>
                </a:solidFill>
                <a:latin typeface="+mn-lt"/>
                <a:ea typeface="+mn-ea"/>
                <a:cs typeface="+mn-cs"/>
              </a:rPr>
              <a:t>Training Outline</a:t>
            </a:r>
          </a:p>
          <a:p>
            <a:pPr>
              <a:buFont typeface="Arial"/>
              <a:buChar char="•"/>
            </a:pPr>
            <a:r>
              <a:rPr lang="en-US" sz="1200" kern="1200" baseline="0" dirty="0" smtClean="0">
                <a:solidFill>
                  <a:schemeClr val="tx1"/>
                </a:solidFill>
                <a:latin typeface="+mn-lt"/>
                <a:ea typeface="+mn-ea"/>
                <a:cs typeface="+mn-cs"/>
              </a:rPr>
              <a:t>   “Where am I” exercise </a:t>
            </a:r>
            <a:endParaRPr lang="en-US" dirty="0" smtClean="0"/>
          </a:p>
          <a:p>
            <a:pPr>
              <a:buFont typeface="Arial"/>
              <a:buChar char="•"/>
            </a:pPr>
            <a:r>
              <a:rPr lang="en-US" dirty="0" smtClean="0"/>
              <a:t>   Information on National Health Resource Center  on Domestic  Violence </a:t>
            </a:r>
            <a:endParaRPr lang="en-US"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p>
          <a:p>
            <a:r>
              <a:rPr lang="en-US" sz="1200" b="1" kern="1200" baseline="0" dirty="0" smtClean="0">
                <a:solidFill>
                  <a:schemeClr val="tx1"/>
                </a:solidFill>
                <a:latin typeface="+mn-lt"/>
                <a:ea typeface="+mn-ea"/>
                <a:cs typeface="+mn-cs"/>
              </a:rPr>
              <a:t>Overview</a:t>
            </a:r>
          </a:p>
          <a:p>
            <a:r>
              <a:rPr lang="en-US" sz="1200" kern="1200" baseline="0" dirty="0" smtClean="0">
                <a:solidFill>
                  <a:schemeClr val="tx1"/>
                </a:solidFill>
                <a:latin typeface="+mn-lt"/>
                <a:ea typeface="+mn-ea"/>
                <a:cs typeface="+mn-cs"/>
              </a:rPr>
              <a:t>If time allows, you can solicit feedback from participants as you transition to the next slide on the “Where Am I” exercise. Ask participants to reflect back to the “Where Am I?” exercise that they completed at the beginning of the training and think about how this training may have impacted their comfort level with addressing domestic violence during home visits.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60EB276-5EEF-4CCA-831A-29621FA0F8D2}" type="slidenum">
              <a:rPr lang="en-US" smtClean="0"/>
              <a:pPr/>
              <a:t>99</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2" y="4343400"/>
            <a:ext cx="5029200" cy="4114800"/>
          </a:xfrm>
          <a:noFill/>
          <a:ln/>
        </p:spPr>
        <p:txBody>
          <a:bodyPr/>
          <a:lstStyle/>
          <a:p>
            <a:pPr eaLnBrk="1" hangingPunct="1"/>
            <a:r>
              <a:rPr lang="en-US" dirty="0" smtClean="0"/>
              <a:t>Ask</a:t>
            </a:r>
            <a:r>
              <a:rPr lang="en-US" baseline="0" dirty="0" smtClean="0"/>
              <a:t> that each person draw a comfort meter and take a minute to really think about how comfortable they are with the assessing for and hearing positive disclosures of DV/SA and mark their meter. </a:t>
            </a:r>
          </a:p>
          <a:p>
            <a:pPr eaLnBrk="1" hangingPunct="1"/>
            <a:endParaRPr lang="en-US" baseline="0" dirty="0" smtClean="0"/>
          </a:p>
          <a:p>
            <a:pPr eaLnBrk="1" hangingPunct="1"/>
            <a:r>
              <a:rPr lang="en-US" baseline="0" dirty="0" smtClean="0"/>
              <a:t>Training Goal: </a:t>
            </a:r>
            <a:r>
              <a:rPr lang="en-US" dirty="0" smtClean="0"/>
              <a:t>Leave the participants with the hope that the information provided today will have made you more comfortable addressing this important public health Issue.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10" name="Picture 9" descr="transition.tif"/>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023360" y="5486400"/>
            <a:ext cx="5120639" cy="1362074"/>
          </a:xfrm>
          <a:prstGeom prst="rect">
            <a:avLst/>
          </a:prstGeom>
        </p:spPr>
        <p:txBody>
          <a:bodyPr anchor="t">
            <a:normAutofit/>
          </a:bodyPr>
          <a:lstStyle>
            <a:lvl1pPr algn="l">
              <a:defRPr lang="en-US" sz="3400" kern="1200" dirty="0">
                <a:solidFill>
                  <a:schemeClr val="bg1"/>
                </a:solidFill>
                <a:effectLst>
                  <a:outerShdw blurRad="25400" dist="38100" dir="2700000" algn="tl">
                    <a:srgbClr val="000000">
                      <a:alpha val="55000"/>
                    </a:srgbClr>
                  </a:outerShdw>
                </a:effectLst>
                <a:latin typeface="Franklin Gothic Demi" pitchFamily="34" charset="0"/>
                <a:ea typeface="+mn-ea"/>
                <a:cs typeface="+mn-cs"/>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1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pic>
        <p:nvPicPr>
          <p:cNvPr id="10" name="Picture 9" descr="transition.tif"/>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023360" y="5486400"/>
            <a:ext cx="5120639" cy="1362074"/>
          </a:xfrm>
          <a:prstGeom prst="rect">
            <a:avLst/>
          </a:prstGeom>
        </p:spPr>
        <p:txBody>
          <a:bodyPr anchor="t">
            <a:normAutofit/>
          </a:bodyPr>
          <a:lstStyle>
            <a:lvl1pPr algn="l">
              <a:defRPr lang="en-US" sz="3400" kern="1200" dirty="0">
                <a:solidFill>
                  <a:schemeClr val="bg1"/>
                </a:solidFill>
                <a:effectLst>
                  <a:outerShdw blurRad="25400" dist="38100" dir="2700000" algn="tl">
                    <a:srgbClr val="000000">
                      <a:alpha val="55000"/>
                    </a:srgbClr>
                  </a:outerShdw>
                </a:effectLst>
                <a:latin typeface="Franklin Gothic Demi" pitchFamily="34" charset="0"/>
                <a:ea typeface="+mn-ea"/>
                <a:cs typeface="+mn-cs"/>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D26899AB-9C35-2247-95F1-1BFEECBEBB55}" type="datetimeFigureOut">
              <a:rPr lang="en-US" smtClean="0"/>
              <a:pPr/>
              <a:t>11/23/2011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B801B3E-78CE-EB4D-B669-60AC641F9F30}" type="slidenum">
              <a:rPr lang="en-US" smtClean="0"/>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bg1">
                    <a:lumMod val="95000"/>
                  </a:schemeClr>
                </a:solidFill>
              </a:defRPr>
            </a:lvl1pPr>
          </a:lstStyle>
          <a:p>
            <a:fld id="{BB801B3E-78CE-EB4D-B669-60AC641F9F3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futureswithoutviolence.org/health"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0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www.ucdmc.ucdavis.edu/medschool/" TargetMode="Externa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4.jpeg"/></Relationships>
</file>

<file path=ppt/slides/_rels/slide7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6.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ition.tif"/>
          <p:cNvPicPr>
            <a:picLocks noChangeAspect="1"/>
          </p:cNvPicPr>
          <p:nvPr/>
        </p:nvPicPr>
        <p:blipFill>
          <a:blip r:embed="rId3" cstate="print"/>
          <a:stretch>
            <a:fillRect/>
          </a:stretch>
        </p:blipFill>
        <p:spPr>
          <a:xfrm>
            <a:off x="0" y="0"/>
            <a:ext cx="9144000" cy="6858000"/>
          </a:xfrm>
          <a:prstGeom prst="rect">
            <a:avLst/>
          </a:prstGeom>
        </p:spPr>
      </p:pic>
      <p:pic>
        <p:nvPicPr>
          <p:cNvPr id="5" name="Picture 4" descr="Background-1.psd"/>
          <p:cNvPicPr>
            <a:picLocks noChangeAspect="1"/>
          </p:cNvPicPr>
          <p:nvPr/>
        </p:nvPicPr>
        <p:blipFill>
          <a:blip r:embed="rId4"/>
          <a:srcRect b="3315"/>
          <a:stretch>
            <a:fillRect/>
          </a:stretch>
        </p:blipFill>
        <p:spPr>
          <a:xfrm>
            <a:off x="-12573" y="215900"/>
            <a:ext cx="9171813" cy="6667500"/>
          </a:xfrm>
          <a:prstGeom prst="rect">
            <a:avLst/>
          </a:prstGeom>
        </p:spPr>
      </p:pic>
      <p:sp>
        <p:nvSpPr>
          <p:cNvPr id="3" name="Title 2"/>
          <p:cNvSpPr>
            <a:spLocks noGrp="1"/>
          </p:cNvSpPr>
          <p:nvPr>
            <p:ph type="title"/>
          </p:nvPr>
        </p:nvSpPr>
        <p:spPr>
          <a:xfrm>
            <a:off x="125504" y="5181600"/>
            <a:ext cx="8942296" cy="1546412"/>
          </a:xfrm>
        </p:spPr>
        <p:txBody>
          <a:bodyPr>
            <a:noAutofit/>
          </a:bodyPr>
          <a:lstStyle/>
          <a:p>
            <a:r>
              <a:rPr sz="3200" dirty="0" smtClean="0">
                <a:latin typeface="Arial Black" pitchFamily="34" charset="0"/>
              </a:rPr>
              <a:t>Healthy Relationships Matter: </a:t>
            </a:r>
            <a:br>
              <a:rPr sz="3200" dirty="0" smtClean="0">
                <a:latin typeface="Arial Black" pitchFamily="34" charset="0"/>
              </a:rPr>
            </a:br>
            <a:r>
              <a:rPr sz="2600" dirty="0" smtClean="0">
                <a:solidFill>
                  <a:srgbClr val="FFD400"/>
                </a:solidFill>
                <a:latin typeface="Arial Black" pitchFamily="34" charset="0"/>
              </a:rPr>
              <a:t>The Impact of Intimate Partner Violence</a:t>
            </a:r>
            <a:r>
              <a:rPr lang="en-US" sz="2600" dirty="0" smtClean="0">
                <a:solidFill>
                  <a:srgbClr val="FFD400"/>
                </a:solidFill>
                <a:latin typeface="Arial Black" pitchFamily="34" charset="0"/>
              </a:rPr>
              <a:t> and Reproductive  </a:t>
            </a:r>
            <a:r>
              <a:rPr sz="2600" dirty="0" smtClean="0">
                <a:solidFill>
                  <a:srgbClr val="FFD400"/>
                </a:solidFill>
                <a:latin typeface="Arial Black" pitchFamily="34" charset="0"/>
              </a:rPr>
              <a:t>C</a:t>
            </a:r>
            <a:r>
              <a:rPr lang="en-US" sz="2600" dirty="0" smtClean="0">
                <a:solidFill>
                  <a:srgbClr val="FFD400"/>
                </a:solidFill>
                <a:latin typeface="Arial Black" pitchFamily="34" charset="0"/>
              </a:rPr>
              <a:t>oercion</a:t>
            </a:r>
            <a:r>
              <a:rPr sz="2600" dirty="0" smtClean="0">
                <a:solidFill>
                  <a:srgbClr val="FFD400"/>
                </a:solidFill>
                <a:latin typeface="Arial Black" pitchFamily="34" charset="0"/>
              </a:rPr>
              <a:t> on Reproductive Health</a:t>
            </a:r>
            <a:r>
              <a:rPr lang="en-US" sz="2400" dirty="0" smtClean="0">
                <a:solidFill>
                  <a:srgbClr val="FFD400"/>
                </a:solidFill>
                <a:latin typeface="Arial Black" pitchFamily="34" charset="0"/>
              </a:rPr>
              <a:t/>
            </a:r>
            <a:br>
              <a:rPr lang="en-US" sz="2400" dirty="0" smtClean="0">
                <a:solidFill>
                  <a:srgbClr val="FFD400"/>
                </a:solidFill>
                <a:latin typeface="Arial Black" pitchFamily="34" charset="0"/>
              </a:rPr>
            </a:br>
            <a:r>
              <a:rPr lang="en-US" sz="2400" dirty="0" smtClean="0">
                <a:solidFill>
                  <a:srgbClr val="FFC000"/>
                </a:solidFill>
              </a:rPr>
              <a:t/>
            </a:r>
            <a:br>
              <a:rPr lang="en-US" sz="2400" dirty="0" smtClean="0">
                <a:solidFill>
                  <a:srgbClr val="FFC000"/>
                </a:solidFill>
              </a:rPr>
            </a:br>
            <a:r>
              <a:rPr sz="2400" dirty="0" smtClean="0">
                <a:solidFill>
                  <a:srgbClr val="FFC000"/>
                </a:solidFill>
              </a:rPr>
              <a:t/>
            </a:r>
            <a:br>
              <a:rPr sz="2400" dirty="0" smtClean="0">
                <a:solidFill>
                  <a:srgbClr val="FFC000"/>
                </a:solidFill>
              </a:rPr>
            </a:br>
            <a:r>
              <a:rPr sz="2400" dirty="0" smtClean="0">
                <a:solidFill>
                  <a:srgbClr val="FFC000"/>
                </a:solidFill>
              </a:rPr>
              <a:t/>
            </a:r>
            <a:br>
              <a:rPr sz="2400" dirty="0" smtClean="0">
                <a:solidFill>
                  <a:srgbClr val="FFC000"/>
                </a:solidFill>
              </a:rPr>
            </a:br>
            <a:r>
              <a:rPr sz="2400" dirty="0" smtClean="0">
                <a:solidFill>
                  <a:srgbClr val="FFC000"/>
                </a:solidFill>
              </a:rPr>
              <a:t/>
            </a:r>
            <a:br>
              <a:rPr sz="2400" dirty="0" smtClean="0">
                <a:solidFill>
                  <a:srgbClr val="FFC000"/>
                </a:solidFill>
              </a:rPr>
            </a:br>
            <a:r>
              <a:rPr sz="2400" dirty="0" smtClean="0">
                <a:solidFill>
                  <a:srgbClr val="FFC000"/>
                </a:solidFill>
              </a:rPr>
              <a:t/>
            </a:r>
            <a:br>
              <a:rPr sz="2400" dirty="0" smtClean="0">
                <a:solidFill>
                  <a:srgbClr val="FFC000"/>
                </a:solidFill>
              </a:rPr>
            </a:br>
            <a:r>
              <a:rPr sz="2400" dirty="0" smtClean="0">
                <a:solidFill>
                  <a:srgbClr val="FFC000"/>
                </a:solidFill>
              </a:rPr>
              <a:t/>
            </a:r>
            <a:br>
              <a:rPr sz="2400" dirty="0" smtClean="0">
                <a:solidFill>
                  <a:srgbClr val="FFC000"/>
                </a:solidFill>
              </a:rPr>
            </a:br>
            <a:r>
              <a:rPr sz="2400" dirty="0" smtClean="0">
                <a:solidFill>
                  <a:srgbClr val="FFC000"/>
                </a:solidFill>
              </a:rPr>
              <a:t/>
            </a:r>
            <a:br>
              <a:rPr sz="2400" dirty="0" smtClean="0">
                <a:solidFill>
                  <a:srgbClr val="FFC000"/>
                </a:solidFill>
              </a:rPr>
            </a:br>
            <a:r>
              <a:rPr sz="2400" dirty="0" smtClean="0">
                <a:solidFill>
                  <a:srgbClr val="FFC000"/>
                </a:solidFill>
              </a:rPr>
              <a:t/>
            </a:r>
            <a:br>
              <a:rPr sz="2400" dirty="0" smtClean="0">
                <a:solidFill>
                  <a:srgbClr val="FFC000"/>
                </a:solidFill>
              </a:rPr>
            </a:br>
            <a:r>
              <a:rPr sz="2400" dirty="0" smtClean="0">
                <a:solidFill>
                  <a:srgbClr val="FFC000"/>
                </a:solidFill>
              </a:rPr>
              <a:t/>
            </a:r>
            <a:br>
              <a:rPr sz="2400" dirty="0" smtClean="0">
                <a:solidFill>
                  <a:srgbClr val="FFC000"/>
                </a:solidFill>
              </a:rPr>
            </a:br>
            <a:r>
              <a:rPr lang="en-US" sz="2400" dirty="0" smtClean="0">
                <a:solidFill>
                  <a:srgbClr val="FFC000"/>
                </a:solidFill>
              </a:rPr>
              <a:t> </a:t>
            </a:r>
            <a:br>
              <a:rPr lang="en-US" sz="2400" dirty="0" smtClean="0">
                <a:solidFill>
                  <a:srgbClr val="FFC000"/>
                </a:solidFill>
              </a:rPr>
            </a:br>
            <a:r>
              <a:rPr sz="2400" dirty="0" smtClean="0">
                <a:solidFill>
                  <a:srgbClr val="FFC000"/>
                </a:solidFill>
              </a:rPr>
              <a:t> </a:t>
            </a:r>
            <a:endParaRPr lang="en-US" sz="2400" dirty="0">
              <a:solidFill>
                <a:srgbClr val="FFC000"/>
              </a:solidFill>
            </a:endParaRPr>
          </a:p>
        </p:txBody>
      </p:sp>
      <p:pic>
        <p:nvPicPr>
          <p:cNvPr id="6" name="Picture 5" descr="FWV_CMYK_TM(FFVPF).psd"/>
          <p:cNvPicPr>
            <a:picLocks noChangeAspect="1"/>
          </p:cNvPicPr>
          <p:nvPr/>
        </p:nvPicPr>
        <p:blipFill>
          <a:blip r:embed="rId5" cstate="print"/>
          <a:stretch>
            <a:fillRect/>
          </a:stretch>
        </p:blipFill>
        <p:spPr>
          <a:xfrm>
            <a:off x="6972300" y="3981989"/>
            <a:ext cx="2032000" cy="909011"/>
          </a:xfrm>
          <a:prstGeom prst="rect">
            <a:avLst/>
          </a:prstGeom>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6200" y="304800"/>
            <a:ext cx="2339790" cy="1143000"/>
          </a:xfrm>
        </p:spPr>
        <p:txBody>
          <a:bodyPr>
            <a:noAutofit/>
          </a:bodyPr>
          <a:lstStyle/>
          <a:p>
            <a:pPr algn="l">
              <a:lnSpc>
                <a:spcPct val="114000"/>
              </a:lnSpc>
            </a:pPr>
            <a:r>
              <a:rPr lang="en-US" sz="2800" dirty="0" smtClean="0">
                <a:solidFill>
                  <a:schemeClr val="bg1"/>
                </a:solidFill>
                <a:latin typeface="Arial Black" pitchFamily="34" charset="0"/>
              </a:rPr>
              <a:t>Learning Objectives</a:t>
            </a:r>
            <a:endParaRPr lang="en-US" sz="2800" dirty="0">
              <a:solidFill>
                <a:schemeClr val="bg1"/>
              </a:solidFill>
              <a:latin typeface="Arial Black" pitchFamily="34" charset="0"/>
            </a:endParaRPr>
          </a:p>
        </p:txBody>
      </p:sp>
      <p:sp>
        <p:nvSpPr>
          <p:cNvPr id="5" name="Content Placeholder 2"/>
          <p:cNvSpPr>
            <a:spLocks noGrp="1"/>
          </p:cNvSpPr>
          <p:nvPr>
            <p:ph idx="1"/>
          </p:nvPr>
        </p:nvSpPr>
        <p:spPr>
          <a:xfrm>
            <a:off x="3200400" y="503237"/>
            <a:ext cx="5257800" cy="1858963"/>
          </a:xfrm>
        </p:spPr>
        <p:txBody>
          <a:bodyPr wrap="none">
            <a:normAutofit/>
          </a:bodyPr>
          <a:lstStyle/>
          <a:p>
            <a:pPr>
              <a:lnSpc>
                <a:spcPts val="2400"/>
              </a:lnSpc>
              <a:buNone/>
            </a:pPr>
            <a:endParaRPr lang="en-US" sz="2595" dirty="0" smtClean="0">
              <a:solidFill>
                <a:schemeClr val="accent1">
                  <a:lumMod val="50000"/>
                </a:schemeClr>
              </a:solidFill>
            </a:endParaRPr>
          </a:p>
          <a:p>
            <a:pPr marL="455613" indent="-455613">
              <a:lnSpc>
                <a:spcPct val="114000"/>
              </a:lnSpc>
              <a:spcBef>
                <a:spcPts val="0"/>
              </a:spcBef>
              <a:spcAft>
                <a:spcPts val="600"/>
              </a:spcAft>
              <a:buNone/>
            </a:pPr>
            <a:r>
              <a:rPr lang="en-US" sz="2595" dirty="0" smtClean="0">
                <a:solidFill>
                  <a:srgbClr val="58595B"/>
                </a:solidFill>
              </a:rPr>
              <a:t>	</a:t>
            </a:r>
          </a:p>
          <a:p>
            <a:pPr>
              <a:buNone/>
            </a:pPr>
            <a:endParaRPr sz="2400" dirty="0" smtClean="0">
              <a:solidFill>
                <a:srgbClr val="58595B"/>
              </a:solidFill>
            </a:endParaRPr>
          </a:p>
        </p:txBody>
      </p:sp>
      <p:sp>
        <p:nvSpPr>
          <p:cNvPr id="6" name="Content Placeholder 2"/>
          <p:cNvSpPr txBox="1">
            <a:spLocks/>
          </p:cNvSpPr>
          <p:nvPr/>
        </p:nvSpPr>
        <p:spPr>
          <a:xfrm>
            <a:off x="3200400" y="1447800"/>
            <a:ext cx="5257800" cy="1676400"/>
          </a:xfrm>
          <a:prstGeom prst="rect">
            <a:avLst/>
          </a:prstGeom>
        </p:spPr>
        <p:txBody>
          <a:bodyPr vert="horz" wrap="none" lIns="91440" tIns="45720" rIns="91440" bIns="45720" rtlCol="0">
            <a:normAutofit/>
          </a:bodyPr>
          <a:lstStyle/>
          <a:p>
            <a:pPr marL="342900" marR="0" lvl="0" indent="-342900" algn="l" defTabSz="457200" rtl="0" eaLnBrk="1" fontAlgn="auto" latinLnBrk="0" hangingPunct="1">
              <a:lnSpc>
                <a:spcPts val="2400"/>
              </a:lnSpc>
              <a:spcBef>
                <a:spcPct val="20000"/>
              </a:spcBef>
              <a:spcAft>
                <a:spcPts val="0"/>
              </a:spcAft>
              <a:buClrTx/>
              <a:buSzTx/>
              <a:buFont typeface="Arial"/>
              <a:buNone/>
              <a:tabLst/>
              <a:defRPr/>
            </a:pPr>
            <a:endPar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ct val="114000"/>
              </a:lnSpc>
              <a:spcAft>
                <a:spcPts val="600"/>
              </a:spcAft>
              <a:buClrTx/>
              <a:buSzTx/>
              <a:buFont typeface="Arial"/>
              <a:buNone/>
              <a:tabLst/>
              <a:defRPr/>
            </a:pPr>
            <a:r>
              <a:rPr kumimoji="0" lang="en-US" sz="3600" b="0" i="0" u="none" strike="noStrike" kern="1200" cap="none" spc="0" normalizeH="0" baseline="0" noProof="0" dirty="0" smtClean="0">
                <a:ln>
                  <a:noFill/>
                </a:ln>
                <a:solidFill>
                  <a:srgbClr val="58595B"/>
                </a:solidFill>
                <a:effectLst/>
                <a:uLnTx/>
                <a:uFillTx/>
                <a:latin typeface="Arial Black"/>
                <a:ea typeface="+mn-ea"/>
                <a:cs typeface="Arial Black"/>
              </a:rPr>
              <a:t>	</a:t>
            </a:r>
            <a:endPar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pic>
        <p:nvPicPr>
          <p:cNvPr id="8" name="Picture 7" descr="pencil.png"/>
          <p:cNvPicPr>
            <a:picLocks noChangeAspect="1"/>
          </p:cNvPicPr>
          <p:nvPr/>
        </p:nvPicPr>
        <p:blipFill>
          <a:blip r:embed="rId4"/>
          <a:stretch>
            <a:fillRect/>
          </a:stretch>
        </p:blipFill>
        <p:spPr>
          <a:xfrm>
            <a:off x="-255805" y="3124200"/>
            <a:ext cx="5056405" cy="4038600"/>
          </a:xfrm>
          <a:prstGeom prst="rect">
            <a:avLst/>
          </a:prstGeom>
        </p:spPr>
      </p:pic>
      <p:sp>
        <p:nvSpPr>
          <p:cNvPr id="10" name="Content Placeholder 2"/>
          <p:cNvSpPr txBox="1">
            <a:spLocks/>
          </p:cNvSpPr>
          <p:nvPr/>
        </p:nvSpPr>
        <p:spPr>
          <a:xfrm>
            <a:off x="2743200" y="381000"/>
            <a:ext cx="6172200" cy="5715000"/>
          </a:xfrm>
          <a:prstGeom prst="rect">
            <a:avLst/>
          </a:prstGeom>
        </p:spPr>
        <p:txBody>
          <a:bodyPr vert="horz" wrap="square" lIns="91440" tIns="45720" rIns="91440" bIns="45720" rtlCol="0">
            <a:normAutofit/>
          </a:bodyPr>
          <a:lstStyle/>
          <a:p>
            <a:pPr marL="457200" indent="-457200">
              <a:lnSpc>
                <a:spcPct val="114000"/>
              </a:lnSpc>
              <a:defRPr/>
            </a:pPr>
            <a:r>
              <a:rPr lang="en-US" sz="3600" dirty="0" smtClean="0">
                <a:solidFill>
                  <a:srgbClr val="8DC63F"/>
                </a:solidFill>
                <a:latin typeface="Arial Black"/>
                <a:cs typeface="Arial Black"/>
              </a:rPr>
              <a:t>1</a:t>
            </a:r>
            <a:r>
              <a:rPr lang="en-US" sz="2000" dirty="0" smtClean="0">
                <a:solidFill>
                  <a:srgbClr val="58595B"/>
                </a:solidFill>
              </a:rPr>
              <a:t>  </a:t>
            </a:r>
            <a:r>
              <a:rPr lang="en-US" sz="2800" b="1" dirty="0" smtClean="0">
                <a:solidFill>
                  <a:srgbClr val="58595B"/>
                </a:solidFill>
                <a:latin typeface="Corbel" pitchFamily="34" charset="0"/>
              </a:rPr>
              <a:t>List two examples of power and control in an abusive relationship</a:t>
            </a:r>
            <a:r>
              <a:rPr lang="en-US" sz="2800" b="1" dirty="0" smtClean="0">
                <a:solidFill>
                  <a:schemeClr val="accent1">
                    <a:lumMod val="50000"/>
                  </a:schemeClr>
                </a:solidFill>
                <a:latin typeface="Corbel" pitchFamily="34" charset="0"/>
              </a:rPr>
              <a:t>.</a:t>
            </a:r>
          </a:p>
          <a:p>
            <a:pPr marL="457200" lvl="0" indent="-457200">
              <a:lnSpc>
                <a:spcPct val="114000"/>
              </a:lnSpc>
              <a:defRPr/>
            </a:pPr>
            <a:r>
              <a:rPr lang="en-US" sz="3600" dirty="0" smtClean="0">
                <a:solidFill>
                  <a:srgbClr val="8DC63F"/>
                </a:solidFill>
                <a:latin typeface="Arial Black"/>
                <a:cs typeface="Arial Black"/>
              </a:rPr>
              <a:t>2</a:t>
            </a:r>
            <a:r>
              <a:rPr lang="en-US" sz="2800" dirty="0" smtClean="0">
                <a:solidFill>
                  <a:srgbClr val="8DC63F"/>
                </a:solidFill>
                <a:latin typeface="Arial Black"/>
                <a:cs typeface="Arial Black"/>
              </a:rPr>
              <a:t> </a:t>
            </a:r>
            <a:r>
              <a:rPr lang="en-US" sz="2800" b="1" dirty="0" smtClean="0">
                <a:solidFill>
                  <a:srgbClr val="58595B"/>
                </a:solidFill>
                <a:latin typeface="Corbel" pitchFamily="34" charset="0"/>
              </a:rPr>
              <a:t>Describe the prevalence of domestic    and sexual violence.</a:t>
            </a:r>
            <a:endParaRPr kumimoji="0" lang="en-US" sz="2800" b="1" i="0" u="none" strike="noStrike" kern="1200" cap="none" spc="0" normalizeH="0" baseline="0" noProof="0" dirty="0" smtClean="0">
              <a:ln>
                <a:noFill/>
              </a:ln>
              <a:solidFill>
                <a:schemeClr val="accent1">
                  <a:lumMod val="50000"/>
                </a:schemeClr>
              </a:solidFill>
              <a:effectLst/>
              <a:uLnTx/>
              <a:uFillTx/>
              <a:latin typeface="Corbel" pitchFamily="34" charset="0"/>
            </a:endParaRPr>
          </a:p>
          <a:p>
            <a:pPr lvl="1" indent="-457200">
              <a:lnSpc>
                <a:spcPct val="114000"/>
              </a:lnSpc>
              <a:buFont typeface="Arial"/>
              <a:buNone/>
              <a:defRPr/>
            </a:pPr>
            <a:r>
              <a:rPr kumimoji="0" lang="en-US" sz="3600" b="0" i="0" u="none" strike="noStrike" kern="1200" cap="none" spc="0" normalizeH="0" baseline="0" noProof="0" dirty="0" smtClean="0">
                <a:ln>
                  <a:noFill/>
                </a:ln>
                <a:solidFill>
                  <a:srgbClr val="8DC63F"/>
                </a:solidFill>
                <a:effectLst/>
                <a:uLnTx/>
                <a:uFillTx/>
                <a:latin typeface="Arial Black"/>
                <a:ea typeface="+mn-ea"/>
                <a:cs typeface="Arial Black"/>
              </a:rPr>
              <a:t>3</a:t>
            </a:r>
            <a:r>
              <a:rPr kumimoji="0" lang="en-US" sz="3600" b="0" i="0" u="none" strike="noStrike" kern="1200" cap="none" spc="0" normalizeH="0" baseline="0" noProof="0" dirty="0" smtClean="0">
                <a:ln>
                  <a:noFill/>
                </a:ln>
                <a:solidFill>
                  <a:srgbClr val="58595B"/>
                </a:solidFill>
                <a:effectLst/>
                <a:uLnTx/>
                <a:uFillTx/>
                <a:latin typeface="Arial Black"/>
                <a:ea typeface="+mn-ea"/>
                <a:cs typeface="Arial Black"/>
              </a:rPr>
              <a:t>	</a:t>
            </a:r>
            <a:r>
              <a:rPr kumimoji="0" lang="en-US" sz="2800" b="1" i="0" u="none" strike="noStrike" kern="1200" cap="none" spc="0" normalizeH="0" baseline="0" noProof="0" dirty="0" smtClean="0">
                <a:ln>
                  <a:noFill/>
                </a:ln>
                <a:solidFill>
                  <a:srgbClr val="58595B"/>
                </a:solidFill>
                <a:effectLst/>
                <a:uLnTx/>
                <a:uFillTx/>
                <a:latin typeface="Corbel" pitchFamily="34" charset="0"/>
              </a:rPr>
              <a:t>Discuss two reasons why a woman    may stay in an abusive relationship </a:t>
            </a:r>
          </a:p>
          <a:p>
            <a:pPr lvl="1" indent="-457200">
              <a:lnSpc>
                <a:spcPct val="114000"/>
              </a:lnSpc>
              <a:buFont typeface="Arial"/>
              <a:buNone/>
              <a:defRPr/>
            </a:pPr>
            <a:r>
              <a:rPr lang="en-US" sz="2800" b="1" dirty="0" smtClean="0">
                <a:solidFill>
                  <a:srgbClr val="58595B"/>
                </a:solidFill>
                <a:latin typeface="Corbel" pitchFamily="34" charset="0"/>
              </a:rPr>
              <a:t>      </a:t>
            </a:r>
            <a:r>
              <a:rPr kumimoji="0" lang="en-US" sz="2800" b="1" i="0" u="none" strike="noStrike" kern="1200" cap="none" spc="0" normalizeH="0" baseline="0" noProof="0" dirty="0" smtClean="0">
                <a:ln>
                  <a:noFill/>
                </a:ln>
                <a:solidFill>
                  <a:srgbClr val="58595B"/>
                </a:solidFill>
                <a:effectLst/>
                <a:uLnTx/>
                <a:uFillTx/>
                <a:latin typeface="Corbel" pitchFamily="34" charset="0"/>
              </a:rPr>
              <a:t>after violence has occurred.</a:t>
            </a:r>
          </a:p>
          <a:p>
            <a:pPr marL="457200" marR="0" lvl="0" indent="-457200" algn="l" defTabSz="457200" rtl="0" eaLnBrk="1" fontAlgn="auto" latinLnBrk="0" hangingPunct="1">
              <a:lnSpc>
                <a:spcPct val="114000"/>
              </a:lnSpc>
              <a:buClrTx/>
              <a:buSzTx/>
              <a:buFont typeface="Arial"/>
              <a:buNone/>
              <a:tabLst/>
              <a:defRPr/>
            </a:pPr>
            <a:r>
              <a:rPr kumimoji="0" lang="en-US" sz="3600" b="0" i="0" u="none" strike="noStrike" kern="1200" cap="none" spc="0" normalizeH="0" baseline="0" noProof="0" dirty="0" smtClean="0">
                <a:ln>
                  <a:noFill/>
                </a:ln>
                <a:solidFill>
                  <a:srgbClr val="8DC63F"/>
                </a:solidFill>
                <a:effectLst/>
                <a:uLnTx/>
                <a:uFillTx/>
                <a:latin typeface="Arial Black" pitchFamily="34" charset="0"/>
              </a:rPr>
              <a:t>4</a:t>
            </a:r>
            <a:r>
              <a:rPr kumimoji="0" lang="en-US" sz="3600" b="0" i="0" u="none" strike="noStrike" kern="1200" cap="none" spc="0" normalizeH="0" noProof="0" dirty="0" smtClean="0">
                <a:ln>
                  <a:noFill/>
                </a:ln>
                <a:solidFill>
                  <a:srgbClr val="8DC63F"/>
                </a:solidFill>
                <a:effectLst/>
                <a:uLnTx/>
                <a:uFillTx/>
                <a:latin typeface="Arial Black" pitchFamily="34" charset="0"/>
              </a:rPr>
              <a:t> </a:t>
            </a:r>
            <a:r>
              <a:rPr kumimoji="0" lang="en-US" sz="2800" b="1" i="0" u="none" strike="noStrike" kern="1200" cap="none" spc="0" normalizeH="0" baseline="0" noProof="0" dirty="0" smtClean="0">
                <a:ln>
                  <a:noFill/>
                </a:ln>
                <a:solidFill>
                  <a:srgbClr val="58595B"/>
                </a:solidFill>
                <a:effectLst/>
                <a:uLnTx/>
                <a:uFillTx/>
                <a:latin typeface="Corbel" pitchFamily="34" charset="0"/>
              </a:rPr>
              <a:t>Demonstrate supportive messages</a:t>
            </a:r>
            <a:r>
              <a:rPr lang="en-US" sz="2800" b="1" dirty="0" smtClean="0">
                <a:solidFill>
                  <a:srgbClr val="58595B"/>
                </a:solidFill>
                <a:latin typeface="Corbel" pitchFamily="34" charset="0"/>
              </a:rPr>
              <a:t> and discuss safety planning.</a:t>
            </a:r>
            <a:endParaRPr kumimoji="0" lang="en-US" sz="2800" b="1" i="0" u="none" strike="noStrike" kern="1200" cap="none" spc="0" normalizeH="0" baseline="0" noProof="0" dirty="0" smtClean="0">
              <a:ln>
                <a:noFill/>
              </a:ln>
              <a:solidFill>
                <a:srgbClr val="58595B"/>
              </a:solidFill>
              <a:effectLst/>
              <a:uLnTx/>
              <a:uFillTx/>
              <a:latin typeface="Corbe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10</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6200" y="228600"/>
            <a:ext cx="2514600" cy="1143000"/>
          </a:xfrm>
        </p:spPr>
        <p:txBody>
          <a:bodyPr>
            <a:noAutofit/>
          </a:bodyPr>
          <a:lstStyle/>
          <a:p>
            <a:pPr algn="l" fontAlgn="auto">
              <a:lnSpc>
                <a:spcPct val="114000"/>
              </a:lnSpc>
              <a:spcAft>
                <a:spcPts val="0"/>
              </a:spcAft>
              <a:defRPr/>
            </a:pPr>
            <a:r>
              <a:rPr lang="en-US" sz="2800" dirty="0" smtClean="0">
                <a:solidFill>
                  <a:schemeClr val="bg1"/>
                </a:solidFill>
                <a:effectLst>
                  <a:outerShdw blurRad="38100" dist="38100" dir="2700000" algn="tl">
                    <a:srgbClr val="000000">
                      <a:alpha val="43137"/>
                    </a:srgbClr>
                  </a:outerShdw>
                </a:effectLst>
                <a:latin typeface="Arial Black" pitchFamily="34" charset="0"/>
              </a:rPr>
              <a:t>Technical Assistance</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2438400" y="152400"/>
            <a:ext cx="6781800" cy="5257800"/>
          </a:xfrm>
        </p:spPr>
        <p:txBody>
          <a:bodyPr>
            <a:noAutofit/>
          </a:bodyPr>
          <a:lstStyle/>
          <a:p>
            <a:pPr marL="0" indent="0" fontAlgn="auto">
              <a:lnSpc>
                <a:spcPct val="114000"/>
              </a:lnSpc>
              <a:spcBef>
                <a:spcPts val="0"/>
              </a:spcBef>
              <a:buClr>
                <a:srgbClr val="8DC63F"/>
              </a:buClr>
              <a:buNone/>
              <a:defRPr/>
            </a:pPr>
            <a:r>
              <a:rPr lang="en-US" sz="2400" dirty="0" smtClean="0">
                <a:solidFill>
                  <a:srgbClr val="58595B"/>
                </a:solidFill>
                <a:latin typeface="Corbel" pitchFamily="34" charset="0"/>
                <a:cs typeface="Arial" pitchFamily="34" charset="0"/>
              </a:rPr>
              <a:t>For questions about how to introduce and facilitate training vignettes and for other free technical assistance and tools including:</a:t>
            </a:r>
          </a:p>
          <a:p>
            <a:pPr marL="454025" lvl="1" indent="-333375">
              <a:lnSpc>
                <a:spcPct val="114000"/>
              </a:lnSpc>
              <a:spcBef>
                <a:spcPts val="0"/>
              </a:spcBef>
              <a:buClr>
                <a:srgbClr val="8DC63F"/>
              </a:buClr>
              <a:buFont typeface="Arial"/>
              <a:buChar char="•"/>
              <a:defRPr/>
            </a:pPr>
            <a:r>
              <a:rPr lang="en-US" sz="2200" dirty="0" smtClean="0">
                <a:solidFill>
                  <a:srgbClr val="58595B"/>
                </a:solidFill>
                <a:latin typeface="Corbel" pitchFamily="34" charset="0"/>
                <a:cs typeface="Arial" pitchFamily="34" charset="0"/>
              </a:rPr>
              <a:t>Posters</a:t>
            </a:r>
          </a:p>
          <a:p>
            <a:pPr marL="454025" lvl="1" indent="-333375">
              <a:lnSpc>
                <a:spcPct val="114000"/>
              </a:lnSpc>
              <a:spcBef>
                <a:spcPts val="0"/>
              </a:spcBef>
              <a:buClr>
                <a:srgbClr val="8DC63F"/>
              </a:buClr>
              <a:buFont typeface="Arial"/>
              <a:buChar char="•"/>
              <a:defRPr/>
            </a:pPr>
            <a:r>
              <a:rPr lang="en-US" sz="2200" dirty="0" smtClean="0">
                <a:solidFill>
                  <a:srgbClr val="58595B"/>
                </a:solidFill>
                <a:latin typeface="Corbel" pitchFamily="34" charset="0"/>
                <a:cs typeface="Arial" pitchFamily="34" charset="0"/>
              </a:rPr>
              <a:t>Safety cards </a:t>
            </a:r>
          </a:p>
          <a:p>
            <a:pPr marL="454025" lvl="1" indent="-333375">
              <a:lnSpc>
                <a:spcPct val="114000"/>
              </a:lnSpc>
              <a:spcBef>
                <a:spcPts val="0"/>
              </a:spcBef>
              <a:buClr>
                <a:srgbClr val="8DC63F"/>
              </a:buClr>
              <a:buFont typeface="Arial"/>
              <a:buChar char="•"/>
              <a:defRPr/>
            </a:pPr>
            <a:r>
              <a:rPr lang="en-US" sz="2200" dirty="0" smtClean="0">
                <a:solidFill>
                  <a:srgbClr val="58595B"/>
                </a:solidFill>
                <a:latin typeface="Corbel" pitchFamily="34" charset="0"/>
                <a:cs typeface="Arial" pitchFamily="34" charset="0"/>
              </a:rPr>
              <a:t>Guidelines on Reproductive Coercion </a:t>
            </a:r>
          </a:p>
          <a:p>
            <a:pPr indent="-3175" fontAlgn="auto">
              <a:lnSpc>
                <a:spcPct val="114000"/>
              </a:lnSpc>
              <a:spcBef>
                <a:spcPts val="0"/>
              </a:spcBef>
              <a:buClr>
                <a:srgbClr val="8DC63F"/>
              </a:buClr>
              <a:buNone/>
              <a:defRPr/>
            </a:pPr>
            <a:endParaRPr lang="en-US" sz="2200" dirty="0" smtClean="0">
              <a:solidFill>
                <a:srgbClr val="58595B"/>
              </a:solidFill>
              <a:latin typeface="Corbel" pitchFamily="34" charset="0"/>
              <a:cs typeface="Arial" pitchFamily="34" charset="0"/>
            </a:endParaRPr>
          </a:p>
          <a:p>
            <a:pPr marL="63500" indent="-3175" fontAlgn="auto">
              <a:lnSpc>
                <a:spcPct val="114000"/>
              </a:lnSpc>
              <a:spcBef>
                <a:spcPts val="0"/>
              </a:spcBef>
              <a:buClr>
                <a:srgbClr val="8DC63F"/>
              </a:buClr>
              <a:buNone/>
              <a:defRPr/>
            </a:pPr>
            <a:r>
              <a:rPr lang="en-US" sz="2400" dirty="0" smtClean="0">
                <a:solidFill>
                  <a:srgbClr val="58595B"/>
                </a:solidFill>
                <a:latin typeface="Corbel" pitchFamily="34" charset="0"/>
                <a:cs typeface="Arial" pitchFamily="34" charset="0"/>
              </a:rPr>
              <a:t>Contact The National Health Resource Center on Domestic Violence, a project of Futures Without Violence:</a:t>
            </a:r>
            <a:endParaRPr lang="en-US" sz="2400" dirty="0" smtClean="0">
              <a:solidFill>
                <a:srgbClr val="58595B"/>
              </a:solidFill>
              <a:latin typeface="Corbel" pitchFamily="34" charset="0"/>
            </a:endParaRPr>
          </a:p>
          <a:p>
            <a:pPr marL="455613">
              <a:lnSpc>
                <a:spcPct val="114000"/>
              </a:lnSpc>
              <a:spcBef>
                <a:spcPts val="0"/>
              </a:spcBef>
              <a:buClr>
                <a:srgbClr val="8DC63F"/>
              </a:buClr>
              <a:defRPr/>
            </a:pPr>
            <a:r>
              <a:rPr lang="en-US" sz="2000" dirty="0" smtClean="0">
                <a:solidFill>
                  <a:srgbClr val="58595B"/>
                </a:solidFill>
                <a:latin typeface="Corbel" pitchFamily="34" charset="0"/>
              </a:rPr>
              <a:t>Visit: </a:t>
            </a:r>
            <a:r>
              <a:rPr lang="en-US" sz="2000" b="1" dirty="0" err="1" smtClean="0">
                <a:solidFill>
                  <a:srgbClr val="F58220"/>
                </a:solidFill>
                <a:latin typeface="Arial" pitchFamily="34" charset="0"/>
                <a:cs typeface="Arial" pitchFamily="34" charset="0"/>
              </a:rPr>
              <a:t>www.FuturesWithoutViolence.org</a:t>
            </a:r>
            <a:r>
              <a:rPr lang="en-US" sz="2000" b="1" dirty="0" smtClean="0">
                <a:solidFill>
                  <a:srgbClr val="F58220"/>
                </a:solidFill>
                <a:latin typeface="Arial" pitchFamily="34" charset="0"/>
                <a:cs typeface="Arial" pitchFamily="34" charset="0"/>
              </a:rPr>
              <a:t>/health</a:t>
            </a:r>
          </a:p>
          <a:p>
            <a:pPr marL="455613">
              <a:lnSpc>
                <a:spcPct val="114000"/>
              </a:lnSpc>
              <a:spcBef>
                <a:spcPts val="0"/>
              </a:spcBef>
              <a:buClr>
                <a:srgbClr val="8DC63F"/>
              </a:buClr>
              <a:defRPr/>
            </a:pPr>
            <a:r>
              <a:rPr lang="en-US" sz="2000" dirty="0" smtClean="0">
                <a:solidFill>
                  <a:srgbClr val="58595B"/>
                </a:solidFill>
                <a:latin typeface="Corbel" pitchFamily="34" charset="0"/>
              </a:rPr>
              <a:t>Call Toll-free: 	</a:t>
            </a:r>
            <a:r>
              <a:rPr lang="en-US" sz="2000" b="1" dirty="0" smtClean="0">
                <a:solidFill>
                  <a:srgbClr val="F58220"/>
                </a:solidFill>
                <a:latin typeface="Arial" pitchFamily="34" charset="0"/>
                <a:cs typeface="Arial" pitchFamily="34" charset="0"/>
              </a:rPr>
              <a:t>888-Rx-ABUSE (792-2873</a:t>
            </a:r>
            <a:r>
              <a:rPr lang="en-US" sz="2000" dirty="0" smtClean="0">
                <a:solidFill>
                  <a:srgbClr val="58595B"/>
                </a:solidFill>
                <a:latin typeface="Corbel" pitchFamily="34" charset="0"/>
                <a:cs typeface="Arial Black"/>
              </a:rPr>
              <a:t>)</a:t>
            </a:r>
          </a:p>
          <a:p>
            <a:pPr marL="455613">
              <a:lnSpc>
                <a:spcPct val="114000"/>
              </a:lnSpc>
              <a:spcBef>
                <a:spcPts val="0"/>
              </a:spcBef>
              <a:buClr>
                <a:srgbClr val="8DC63F"/>
              </a:buClr>
              <a:buNone/>
              <a:defRPr/>
            </a:pPr>
            <a:r>
              <a:rPr lang="en-US" sz="2000" dirty="0" smtClean="0">
                <a:solidFill>
                  <a:srgbClr val="58595B"/>
                </a:solidFill>
                <a:latin typeface="Corbel" pitchFamily="34" charset="0"/>
                <a:cs typeface="Arial Black"/>
              </a:rPr>
              <a:t> 						</a:t>
            </a:r>
            <a:r>
              <a:rPr lang="en-US" sz="2000" b="1" dirty="0" smtClean="0">
                <a:solidFill>
                  <a:srgbClr val="F58220"/>
                </a:solidFill>
                <a:latin typeface="Arial" pitchFamily="34" charset="0"/>
                <a:cs typeface="Arial" pitchFamily="34" charset="0"/>
              </a:rPr>
              <a:t>800-595-4889 TTY</a:t>
            </a:r>
          </a:p>
          <a:p>
            <a:pPr marL="455613">
              <a:lnSpc>
                <a:spcPct val="114000"/>
              </a:lnSpc>
              <a:spcBef>
                <a:spcPts val="0"/>
              </a:spcBef>
              <a:buClr>
                <a:srgbClr val="8DC63F"/>
              </a:buClr>
              <a:defRPr/>
            </a:pPr>
            <a:r>
              <a:rPr lang="en-US" sz="2000" dirty="0" smtClean="0">
                <a:solidFill>
                  <a:srgbClr val="58595B"/>
                </a:solidFill>
                <a:latin typeface="Corbel" pitchFamily="34" charset="0"/>
              </a:rPr>
              <a:t>Email: </a:t>
            </a:r>
            <a:r>
              <a:rPr lang="en-US" sz="2000" b="1" dirty="0" err="1" smtClean="0">
                <a:solidFill>
                  <a:srgbClr val="F58220"/>
                </a:solidFill>
                <a:latin typeface="Arial" pitchFamily="34" charset="0"/>
                <a:cs typeface="Arial" pitchFamily="34" charset="0"/>
              </a:rPr>
              <a:t>health@FuturesWithoutViolence.org</a:t>
            </a:r>
            <a:endParaRPr lang="en-US" sz="2000" b="1" dirty="0" smtClean="0">
              <a:solidFill>
                <a:srgbClr val="F58220"/>
              </a:solidFill>
              <a:latin typeface="Arial" pitchFamily="34" charset="0"/>
              <a:cs typeface="Arial" pitchFamily="34" charset="0"/>
            </a:endParaRPr>
          </a:p>
          <a:p>
            <a:pPr>
              <a:lnSpc>
                <a:spcPts val="2400"/>
              </a:lnSpc>
              <a:buClr>
                <a:schemeClr val="tx1">
                  <a:lumMod val="50000"/>
                  <a:lumOff val="50000"/>
                </a:schemeClr>
              </a:buClr>
              <a:buFont typeface="Lucida Grande"/>
              <a:buChar char="&gt;"/>
              <a:defRPr/>
            </a:pPr>
            <a:endParaRPr lang="en-US" sz="2400" dirty="0" smtClean="0">
              <a:solidFill>
                <a:schemeClr val="accent1">
                  <a:lumMod val="50000"/>
                </a:schemeClr>
              </a:solidFill>
              <a:latin typeface="+mj-lt"/>
            </a:endParaRPr>
          </a:p>
          <a:p>
            <a:pPr>
              <a:lnSpc>
                <a:spcPts val="2400"/>
              </a:lnSpc>
              <a:buClr>
                <a:schemeClr val="tx1">
                  <a:lumMod val="50000"/>
                  <a:lumOff val="50000"/>
                </a:schemeClr>
              </a:buClr>
              <a:buFont typeface="Lucida Grande"/>
              <a:buChar char="&gt;"/>
            </a:pPr>
            <a:endParaRPr lang="en-US" sz="2400" dirty="0" smtClean="0">
              <a:solidFill>
                <a:schemeClr val="accent1">
                  <a:lumMod val="50000"/>
                </a:schemeClr>
              </a:solidFill>
              <a:latin typeface="+mj-lt"/>
            </a:endParaRPr>
          </a:p>
          <a:p>
            <a:pPr>
              <a:lnSpc>
                <a:spcPts val="2400"/>
              </a:lnSpc>
              <a:buClr>
                <a:schemeClr val="tx1">
                  <a:lumMod val="50000"/>
                  <a:lumOff val="50000"/>
                </a:schemeClr>
              </a:buClr>
              <a:buFont typeface="Lucida Grande"/>
              <a:buChar char="&gt;"/>
            </a:pPr>
            <a:endParaRPr lang="en-US" sz="2400" dirty="0">
              <a:solidFill>
                <a:schemeClr val="accent1">
                  <a:lumMod val="50000"/>
                </a:schemeClr>
              </a:solidFill>
              <a:latin typeface="+mj-lt"/>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100</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 y="152400"/>
            <a:ext cx="2590800" cy="2162174"/>
          </a:xfrm>
        </p:spPr>
        <p:txBody>
          <a:bodyPr>
            <a:noAutofit/>
          </a:bodyPr>
          <a:lstStyle/>
          <a:p>
            <a:pPr algn="l"/>
            <a:r>
              <a:rPr sz="2700" dirty="0" smtClean="0">
                <a:solidFill>
                  <a:schemeClr val="bg1"/>
                </a:solidFill>
                <a:effectLst>
                  <a:outerShdw blurRad="38100" dist="38100" dir="2700000" algn="tl">
                    <a:srgbClr val="000000">
                      <a:alpha val="43137"/>
                    </a:srgbClr>
                  </a:outerShdw>
                </a:effectLst>
                <a:latin typeface="Arial Black" pitchFamily="34" charset="0"/>
                <a:cs typeface="Calibri (Headings)"/>
              </a:rPr>
              <a:t>Getting started is as simple as downloading these </a:t>
            </a:r>
            <a:r>
              <a:rPr sz="2800" dirty="0" smtClean="0">
                <a:solidFill>
                  <a:schemeClr val="bg1"/>
                </a:solidFill>
                <a:effectLst>
                  <a:outerShdw blurRad="38100" dist="38100" dir="2700000" algn="tl">
                    <a:srgbClr val="000000">
                      <a:alpha val="43137"/>
                    </a:srgbClr>
                  </a:outerShdw>
                </a:effectLst>
                <a:latin typeface="Arial Black" pitchFamily="34" charset="0"/>
                <a:cs typeface="Calibri (Headings)"/>
              </a:rPr>
              <a:t>Guidelines</a:t>
            </a:r>
            <a:endParaRPr lang="en-US" sz="2800" dirty="0" smtClean="0">
              <a:solidFill>
                <a:schemeClr val="bg1"/>
              </a:solidFill>
              <a:effectLst>
                <a:outerShdw blurRad="38100" dist="38100" dir="2700000" algn="tl">
                  <a:srgbClr val="000000">
                    <a:alpha val="43137"/>
                  </a:srgbClr>
                </a:outerShdw>
              </a:effectLst>
              <a:latin typeface="Arial Black" pitchFamily="34" charset="0"/>
              <a:cs typeface="Calibri (Headings)"/>
            </a:endParaRPr>
          </a:p>
        </p:txBody>
      </p:sp>
      <p:sp>
        <p:nvSpPr>
          <p:cNvPr id="5" name="Content Placeholder 2"/>
          <p:cNvSpPr>
            <a:spLocks noGrp="1"/>
          </p:cNvSpPr>
          <p:nvPr>
            <p:ph idx="1"/>
          </p:nvPr>
        </p:nvSpPr>
        <p:spPr>
          <a:xfrm>
            <a:off x="3505200" y="76200"/>
            <a:ext cx="5486400" cy="5791200"/>
          </a:xfrm>
        </p:spPr>
        <p:txBody>
          <a:bodyPr>
            <a:noAutofit/>
          </a:bodyPr>
          <a:lstStyle/>
          <a:p>
            <a:pPr>
              <a:lnSpc>
                <a:spcPct val="114000"/>
              </a:lnSpc>
              <a:spcBef>
                <a:spcPts val="0"/>
              </a:spcBef>
              <a:buNone/>
            </a:pPr>
            <a:r>
              <a:rPr lang="en-US" sz="2800" b="1" i="1" dirty="0" smtClean="0">
                <a:solidFill>
                  <a:srgbClr val="8DC63F"/>
                </a:solidFill>
                <a:effectLst>
                  <a:outerShdw blurRad="38100" dist="38100" dir="2700000" algn="tl">
                    <a:srgbClr val="000000">
                      <a:alpha val="43137"/>
                    </a:srgbClr>
                  </a:outerShdw>
                </a:effectLst>
                <a:latin typeface="Arial Black"/>
                <a:cs typeface="Arial Black"/>
              </a:rPr>
              <a:t>Coming soon: </a:t>
            </a:r>
          </a:p>
          <a:p>
            <a:pPr>
              <a:lnSpc>
                <a:spcPct val="114000"/>
              </a:lnSpc>
              <a:spcBef>
                <a:spcPts val="0"/>
              </a:spcBef>
              <a:buNone/>
            </a:pPr>
            <a:r>
              <a:rPr lang="en-US" sz="2800" b="1" dirty="0" smtClean="0">
                <a:solidFill>
                  <a:srgbClr val="F58220"/>
                </a:solidFill>
                <a:effectLst>
                  <a:outerShdw blurRad="38100" dist="38100" dir="2700000" algn="tl">
                    <a:srgbClr val="000000">
                      <a:alpha val="43137"/>
                    </a:srgbClr>
                  </a:outerShdw>
                </a:effectLst>
                <a:latin typeface="Arial Black"/>
                <a:cs typeface="Arial Black"/>
              </a:rPr>
              <a:t>Reproductive Health </a:t>
            </a:r>
          </a:p>
          <a:p>
            <a:pPr>
              <a:lnSpc>
                <a:spcPct val="114000"/>
              </a:lnSpc>
              <a:spcBef>
                <a:spcPts val="0"/>
              </a:spcBef>
              <a:buNone/>
            </a:pPr>
            <a:r>
              <a:rPr lang="en-US" sz="2800" b="1" dirty="0" smtClean="0">
                <a:solidFill>
                  <a:srgbClr val="F58220"/>
                </a:solidFill>
                <a:effectLst>
                  <a:outerShdw blurRad="38100" dist="38100" dir="2700000" algn="tl">
                    <a:srgbClr val="000000">
                      <a:alpha val="43137"/>
                    </a:srgbClr>
                  </a:outerShdw>
                </a:effectLst>
                <a:latin typeface="Arial Black"/>
                <a:cs typeface="Arial Black"/>
              </a:rPr>
              <a:t>and Partner Violence </a:t>
            </a:r>
          </a:p>
          <a:p>
            <a:pPr>
              <a:lnSpc>
                <a:spcPct val="114000"/>
              </a:lnSpc>
              <a:spcBef>
                <a:spcPts val="0"/>
              </a:spcBef>
              <a:buNone/>
            </a:pPr>
            <a:r>
              <a:rPr lang="en-US" sz="2800" b="1" dirty="0" smtClean="0">
                <a:solidFill>
                  <a:srgbClr val="F58220"/>
                </a:solidFill>
                <a:effectLst>
                  <a:outerShdw blurRad="38100" dist="38100" dir="2700000" algn="tl">
                    <a:srgbClr val="000000">
                      <a:alpha val="43137"/>
                    </a:srgbClr>
                  </a:outerShdw>
                </a:effectLst>
                <a:latin typeface="Arial Black"/>
                <a:cs typeface="Arial Black"/>
              </a:rPr>
              <a:t>Guidelines:</a:t>
            </a:r>
          </a:p>
          <a:p>
            <a:pPr>
              <a:lnSpc>
                <a:spcPct val="114000"/>
              </a:lnSpc>
              <a:spcBef>
                <a:spcPts val="0"/>
              </a:spcBef>
              <a:buNone/>
            </a:pPr>
            <a:r>
              <a:rPr lang="en-US" sz="1100" b="1" dirty="0" smtClean="0">
                <a:solidFill>
                  <a:srgbClr val="F58220"/>
                </a:solidFill>
                <a:effectLst>
                  <a:outerShdw blurRad="38100" dist="38100" dir="2700000" algn="tl">
                    <a:srgbClr val="000000">
                      <a:alpha val="43137"/>
                    </a:srgbClr>
                  </a:outerShdw>
                </a:effectLst>
                <a:latin typeface="Arial Black"/>
                <a:cs typeface="Arial Black"/>
              </a:rPr>
              <a:t> </a:t>
            </a:r>
            <a:endParaRPr lang="en-US" sz="1100" dirty="0" smtClean="0">
              <a:solidFill>
                <a:schemeClr val="accent1">
                  <a:lumMod val="50000"/>
                </a:schemeClr>
              </a:solidFill>
              <a:latin typeface="Arial" pitchFamily="34" charset="0"/>
              <a:cs typeface="Arial" pitchFamily="34" charset="0"/>
            </a:endParaRPr>
          </a:p>
          <a:p>
            <a:pPr marL="0" indent="0">
              <a:lnSpc>
                <a:spcPct val="114000"/>
              </a:lnSpc>
              <a:spcBef>
                <a:spcPts val="0"/>
              </a:spcBef>
              <a:buNone/>
            </a:pPr>
            <a:r>
              <a:rPr lang="en-US" dirty="0" smtClean="0">
                <a:solidFill>
                  <a:srgbClr val="58595B"/>
                </a:solidFill>
                <a:latin typeface="Arial" pitchFamily="34" charset="0"/>
                <a:cs typeface="Arial" pitchFamily="34" charset="0"/>
              </a:rPr>
              <a:t>An Integrated Response to </a:t>
            </a:r>
          </a:p>
          <a:p>
            <a:pPr marL="0" indent="0">
              <a:lnSpc>
                <a:spcPct val="114000"/>
              </a:lnSpc>
              <a:spcBef>
                <a:spcPts val="0"/>
              </a:spcBef>
              <a:buNone/>
            </a:pPr>
            <a:r>
              <a:rPr lang="en-US" dirty="0" smtClean="0">
                <a:solidFill>
                  <a:srgbClr val="58595B"/>
                </a:solidFill>
                <a:latin typeface="Arial" pitchFamily="34" charset="0"/>
                <a:cs typeface="Arial" pitchFamily="34" charset="0"/>
              </a:rPr>
              <a:t>Intimate Partner Violence and Reproductive Coercion</a:t>
            </a:r>
          </a:p>
          <a:p>
            <a:pPr>
              <a:lnSpc>
                <a:spcPct val="114000"/>
              </a:lnSpc>
              <a:spcBef>
                <a:spcPts val="0"/>
              </a:spcBef>
              <a:spcAft>
                <a:spcPts val="1000"/>
              </a:spcAft>
              <a:buNone/>
            </a:pPr>
            <a:endParaRPr lang="en-US" sz="2400" dirty="0" smtClean="0">
              <a:solidFill>
                <a:srgbClr val="58595B"/>
              </a:solidFill>
              <a:latin typeface="Arial" pitchFamily="34" charset="0"/>
              <a:cs typeface="Arial" pitchFamily="34" charset="0"/>
            </a:endParaRPr>
          </a:p>
          <a:p>
            <a:pPr>
              <a:lnSpc>
                <a:spcPct val="114000"/>
              </a:lnSpc>
              <a:spcBef>
                <a:spcPts val="0"/>
              </a:spcBef>
              <a:buNone/>
            </a:pPr>
            <a:r>
              <a:rPr lang="en-US" sz="2400" dirty="0" smtClean="0">
                <a:solidFill>
                  <a:srgbClr val="58595B"/>
                </a:solidFill>
                <a:latin typeface="Arial" pitchFamily="34" charset="0"/>
                <a:cs typeface="Arial" pitchFamily="34" charset="0"/>
              </a:rPr>
              <a:t>This tool will be available online:</a:t>
            </a:r>
          </a:p>
          <a:p>
            <a:pPr>
              <a:lnSpc>
                <a:spcPct val="114000"/>
              </a:lnSpc>
              <a:spcBef>
                <a:spcPts val="0"/>
              </a:spcBef>
              <a:buNone/>
            </a:pPr>
            <a:r>
              <a:rPr lang="en-US" sz="1800" dirty="0" smtClean="0">
                <a:solidFill>
                  <a:srgbClr val="8DC63F"/>
                </a:solidFill>
                <a:latin typeface="Arial" pitchFamily="34" charset="0"/>
                <a:cs typeface="Arial" pitchFamily="34" charset="0"/>
                <a:hlinkClick r:id="rId3"/>
              </a:rPr>
              <a:t>www.FuturesWithoutViolence.org/health</a:t>
            </a:r>
            <a:r>
              <a:rPr lang="en-US" sz="1800" dirty="0" smtClean="0">
                <a:solidFill>
                  <a:srgbClr val="8DC63F"/>
                </a:solidFill>
                <a:latin typeface="Arial" pitchFamily="34" charset="0"/>
                <a:cs typeface="Arial" pitchFamily="34" charset="0"/>
              </a:rPr>
              <a:t> </a:t>
            </a:r>
          </a:p>
          <a:p>
            <a:pPr indent="457200">
              <a:lnSpc>
                <a:spcPct val="114000"/>
              </a:lnSpc>
              <a:spcBef>
                <a:spcPts val="0"/>
              </a:spcBef>
              <a:spcAft>
                <a:spcPts val="1000"/>
              </a:spcAft>
              <a:buClr>
                <a:schemeClr val="tx1">
                  <a:lumMod val="50000"/>
                  <a:lumOff val="50000"/>
                </a:schemeClr>
              </a:buClr>
              <a:buNone/>
            </a:pPr>
            <a:endParaRPr lang="en-US" sz="1600" dirty="0" smtClean="0">
              <a:solidFill>
                <a:srgbClr val="7F7F7F"/>
              </a:solidFill>
            </a:endParaRPr>
          </a:p>
          <a:p>
            <a:pPr marL="1263650" lvl="3" indent="457200">
              <a:lnSpc>
                <a:spcPct val="100000"/>
              </a:lnSpc>
              <a:spcBef>
                <a:spcPts val="0"/>
              </a:spcBef>
              <a:spcAft>
                <a:spcPts val="600"/>
              </a:spcAft>
              <a:buClr>
                <a:srgbClr val="618DC3"/>
              </a:buClr>
              <a:defRPr/>
            </a:pPr>
            <a:endParaRPr sz="2400" dirty="0" smtClean="0">
              <a:solidFill>
                <a:schemeClr val="accent1">
                  <a:lumMod val="50000"/>
                </a:schemeClr>
              </a:solidFill>
            </a:endParaRPr>
          </a:p>
          <a:p>
            <a:pPr lvl="3" indent="457200">
              <a:lnSpc>
                <a:spcPct val="100000"/>
              </a:lnSpc>
              <a:spcBef>
                <a:spcPts val="0"/>
              </a:spcBef>
              <a:spcAft>
                <a:spcPts val="600"/>
              </a:spcAft>
              <a:defRPr/>
            </a:pPr>
            <a:endParaRPr sz="2400" dirty="0" smtClean="0">
              <a:solidFill>
                <a:schemeClr val="accent1">
                  <a:lumMod val="50000"/>
                </a:schemeClr>
              </a:solidFill>
            </a:endParaRP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101</a:t>
            </a:fld>
            <a:endParaRPr lang="en-US" sz="1400" dirty="0"/>
          </a:p>
        </p:txBody>
      </p:sp>
      <p:pic>
        <p:nvPicPr>
          <p:cNvPr id="6" name="Picture 5" descr="Repro_Guide_CoVER.jpg"/>
          <p:cNvPicPr>
            <a:picLocks noChangeAspect="1"/>
          </p:cNvPicPr>
          <p:nvPr/>
        </p:nvPicPr>
        <p:blipFill>
          <a:blip r:embed="rId4" cstate="print"/>
          <a:stretch>
            <a:fillRect/>
          </a:stretch>
        </p:blipFill>
        <p:spPr>
          <a:xfrm>
            <a:off x="304800" y="2971800"/>
            <a:ext cx="3143250" cy="3362325"/>
          </a:xfrm>
          <a:prstGeom prst="rect">
            <a:avLst/>
          </a:prstGeom>
          <a:effectLst>
            <a:outerShdw blurRad="342900" dist="139700" dir="9300000">
              <a:srgbClr val="000000">
                <a:alpha val="43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ChangeArrowheads="1"/>
          </p:cNvSpPr>
          <p:nvPr>
            <p:ph type="title"/>
          </p:nvPr>
        </p:nvSpPr>
        <p:spPr>
          <a:xfrm>
            <a:off x="2438400" y="457200"/>
            <a:ext cx="6629400" cy="838200"/>
          </a:xfrm>
        </p:spPr>
        <p:txBody>
          <a:bodyPr/>
          <a:lstStyle/>
          <a:p>
            <a:pPr eaLnBrk="1" fontAlgn="auto" hangingPunct="1">
              <a:lnSpc>
                <a:spcPct val="114000"/>
              </a:lnSpc>
              <a:spcAft>
                <a:spcPts val="0"/>
              </a:spcAft>
              <a:defRPr/>
            </a:pPr>
            <a:r>
              <a:rPr lang="en-US" sz="4000" dirty="0" smtClean="0">
                <a:solidFill>
                  <a:schemeClr val="tx1">
                    <a:lumMod val="75000"/>
                    <a:lumOff val="25000"/>
                  </a:schemeClr>
                </a:solidFill>
                <a:latin typeface="Corbel" pitchFamily="34" charset="0"/>
              </a:rPr>
              <a:t>For Helping to Make the World Safer for Women and for Helping to Ensure Their Reproductive Health </a:t>
            </a:r>
          </a:p>
        </p:txBody>
      </p:sp>
      <p:sp>
        <p:nvSpPr>
          <p:cNvPr id="153603" name="Rectangle 3"/>
          <p:cNvSpPr>
            <a:spLocks noGrp="1" noChangeArrowheads="1"/>
          </p:cNvSpPr>
          <p:nvPr>
            <p:ph type="body" sz="half" idx="1"/>
          </p:nvPr>
        </p:nvSpPr>
        <p:spPr>
          <a:xfrm>
            <a:off x="762000" y="2895600"/>
            <a:ext cx="7772400" cy="685800"/>
          </a:xfrm>
        </p:spPr>
        <p:txBody>
          <a:bodyPr>
            <a:normAutofit/>
          </a:bodyPr>
          <a:lstStyle/>
          <a:p>
            <a:pPr marL="265176" indent="-265176" eaLnBrk="1" fontAlgn="auto" hangingPunct="1">
              <a:spcAft>
                <a:spcPts val="0"/>
              </a:spcAft>
              <a:buNone/>
              <a:defRPr/>
            </a:pPr>
            <a:endParaRPr lang="en-US" b="1" dirty="0" smtClean="0"/>
          </a:p>
          <a:p>
            <a:pPr marL="265176" indent="-265176" eaLnBrk="1" fontAlgn="auto" hangingPunct="1">
              <a:spcAft>
                <a:spcPts val="0"/>
              </a:spcAft>
              <a:buFont typeface="Symbol" pitchFamily="18" charset="2"/>
              <a:buNone/>
              <a:defRPr/>
            </a:pPr>
            <a:endParaRPr lang="en-US" b="1" dirty="0" smtClean="0"/>
          </a:p>
          <a:p>
            <a:pPr marL="265176" indent="-265176" eaLnBrk="1" fontAlgn="auto" hangingPunct="1">
              <a:spcAft>
                <a:spcPts val="0"/>
              </a:spcAft>
              <a:buFont typeface="Wingdings 2"/>
              <a:buChar char=""/>
              <a:defRPr/>
            </a:pPr>
            <a:endParaRPr lang="en-US" dirty="0" smtClean="0"/>
          </a:p>
        </p:txBody>
      </p:sp>
      <p:pic>
        <p:nvPicPr>
          <p:cNvPr id="177156" name="Picture 4" descr="connect magazine"/>
          <p:cNvPicPr>
            <a:picLocks noGrp="1" noChangeAspect="1" noChangeArrowheads="1"/>
          </p:cNvPicPr>
          <p:nvPr>
            <p:ph sz="half" idx="2"/>
          </p:nvPr>
        </p:nvPicPr>
        <p:blipFill>
          <a:blip r:embed="rId3" cstate="print"/>
          <a:srcRect/>
          <a:stretch>
            <a:fillRect/>
          </a:stretch>
        </p:blipFill>
        <p:spPr>
          <a:xfrm>
            <a:off x="3124200" y="3352800"/>
            <a:ext cx="4191000" cy="2439988"/>
          </a:xfrm>
          <a:noFill/>
        </p:spPr>
      </p:pic>
      <p:sp>
        <p:nvSpPr>
          <p:cNvPr id="5" name="TextBox 4"/>
          <p:cNvSpPr txBox="1"/>
          <p:nvPr/>
        </p:nvSpPr>
        <p:spPr>
          <a:xfrm>
            <a:off x="14812" y="587514"/>
            <a:ext cx="2499787" cy="523220"/>
          </a:xfrm>
          <a:prstGeom prst="rect">
            <a:avLst/>
          </a:prstGeom>
          <a:noFill/>
        </p:spPr>
        <p:txBody>
          <a:bodyPr wrap="square" rtlCol="0">
            <a:spAutoFit/>
          </a:bodyPr>
          <a:lstStyle/>
          <a:p>
            <a:r>
              <a:rPr lang="en-US" sz="2800" dirty="0" smtClean="0">
                <a:solidFill>
                  <a:schemeClr val="bg1"/>
                </a:solidFill>
                <a:latin typeface="Arial Black" pitchFamily="34" charset="0"/>
              </a:rPr>
              <a:t>Thank you!</a:t>
            </a:r>
            <a:endParaRPr lang="en-US" sz="2800" dirty="0">
              <a:solidFill>
                <a:schemeClr val="bg1"/>
              </a:solidFill>
              <a:latin typeface="Arial Black" pitchFamily="34" charset="0"/>
            </a:endParaRP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102</a:t>
            </a:fld>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1336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What We Know</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3200400" y="655636"/>
            <a:ext cx="5715000" cy="4449763"/>
          </a:xfrm>
        </p:spPr>
        <p:txBody>
          <a:bodyPr>
            <a:normAutofit/>
          </a:bodyPr>
          <a:lstStyle/>
          <a:p>
            <a:pPr>
              <a:buNone/>
            </a:pPr>
            <a:r>
              <a:rPr lang="en-US" sz="4400" b="1" dirty="0" smtClean="0">
                <a:solidFill>
                  <a:srgbClr val="F58220"/>
                </a:solidFill>
                <a:effectLst>
                  <a:outerShdw blurRad="38100" dist="38100" dir="2700000" algn="tl">
                    <a:srgbClr val="000000">
                      <a:alpha val="43137"/>
                    </a:srgbClr>
                  </a:outerShdw>
                </a:effectLst>
                <a:latin typeface="Arial Black"/>
                <a:cs typeface="Arial Black"/>
              </a:rPr>
              <a:t>1 in 4 </a:t>
            </a:r>
            <a:r>
              <a:rPr lang="en-US" dirty="0" smtClean="0">
                <a:solidFill>
                  <a:srgbClr val="58595B"/>
                </a:solidFill>
                <a:latin typeface="Corbel" pitchFamily="34" charset="0"/>
              </a:rPr>
              <a:t>(25%) U.S. women                                      </a:t>
            </a:r>
          </a:p>
          <a:p>
            <a:pPr algn="ctr">
              <a:buNone/>
            </a:pPr>
            <a:r>
              <a:rPr lang="en-US" dirty="0" smtClean="0">
                <a:solidFill>
                  <a:srgbClr val="58595B"/>
                </a:solidFill>
                <a:latin typeface="Corbel" pitchFamily="34" charset="0"/>
              </a:rPr>
              <a:t>and </a:t>
            </a:r>
          </a:p>
          <a:p>
            <a:pPr lvl="0">
              <a:buNone/>
            </a:pPr>
            <a:r>
              <a:rPr lang="en-US" sz="4400" b="1" dirty="0" smtClean="0">
                <a:solidFill>
                  <a:srgbClr val="F58220"/>
                </a:solidFill>
                <a:effectLst>
                  <a:outerShdw blurRad="38100" dist="38100" dir="2700000" algn="tl">
                    <a:srgbClr val="000000">
                      <a:alpha val="43137"/>
                    </a:srgbClr>
                  </a:outerShdw>
                </a:effectLst>
                <a:latin typeface="Arial Black"/>
                <a:cs typeface="Arial Black"/>
              </a:rPr>
              <a:t>1 in 5 </a:t>
            </a:r>
            <a:r>
              <a:rPr lang="en-US" dirty="0" smtClean="0">
                <a:solidFill>
                  <a:srgbClr val="58595B"/>
                </a:solidFill>
                <a:latin typeface="Corbel" pitchFamily="34" charset="0"/>
              </a:rPr>
              <a:t>(20%) U.S. teen girls report ever experiencing physical and/or sexual partner violence</a:t>
            </a:r>
          </a:p>
        </p:txBody>
      </p:sp>
      <p:sp>
        <p:nvSpPr>
          <p:cNvPr id="6" name="Rectangle 5"/>
          <p:cNvSpPr/>
          <p:nvPr/>
        </p:nvSpPr>
        <p:spPr>
          <a:xfrm>
            <a:off x="4343400" y="4825424"/>
            <a:ext cx="4572000" cy="584776"/>
          </a:xfrm>
          <a:prstGeom prst="rect">
            <a:avLst/>
          </a:prstGeom>
        </p:spPr>
        <p:txBody>
          <a:bodyPr>
            <a:spAutoFit/>
          </a:bodyPr>
          <a:lstStyle/>
          <a:p>
            <a:r>
              <a:rPr lang="en-US" sz="1600" dirty="0" smtClean="0">
                <a:solidFill>
                  <a:schemeClr val="bg1">
                    <a:lumMod val="50000"/>
                  </a:schemeClr>
                </a:solidFill>
              </a:rPr>
              <a:t>(CDC Morbidity and Mortality Weekly Report, February 2008; Silverman et al, 2001)</a:t>
            </a:r>
            <a:endParaRPr lang="en-US" sz="1600" dirty="0">
              <a:solidFill>
                <a:schemeClr val="bg1">
                  <a:lumMod val="50000"/>
                </a:schemeClr>
              </a:solidFill>
            </a:endParaRPr>
          </a:p>
        </p:txBody>
      </p:sp>
      <p:pic>
        <p:nvPicPr>
          <p:cNvPr id="7" name="Picture 2" descr="C:\Users\Chris\Desktop\New FVPF Images\teen photo.jpg"/>
          <p:cNvPicPr>
            <a:picLocks noChangeAspect="1" noChangeArrowheads="1"/>
          </p:cNvPicPr>
          <p:nvPr/>
        </p:nvPicPr>
        <p:blipFill>
          <a:blip r:embed="rId4" cstate="print"/>
          <a:srcRect l="22229" r="15759" b="44939"/>
          <a:stretch>
            <a:fillRect/>
          </a:stretch>
        </p:blipFill>
        <p:spPr bwMode="auto">
          <a:xfrm>
            <a:off x="304800" y="2467679"/>
            <a:ext cx="2667000" cy="2942521"/>
          </a:xfrm>
          <a:prstGeom prst="rect">
            <a:avLst/>
          </a:prstGeom>
          <a:solidFill>
            <a:srgbClr val="FFFFFF">
              <a:shade val="85000"/>
            </a:srgbClr>
          </a:solidFill>
          <a:ln w="101600" cap="sq">
            <a:solidFill>
              <a:srgbClr val="FDFDFD"/>
            </a:solidFill>
            <a:miter lim="800000"/>
          </a:ln>
          <a:effectLst>
            <a:outerShdw blurRad="50800" dist="38100" dir="8100000" algn="bl" rotWithShape="0">
              <a:srgbClr val="000000">
                <a:alpha val="43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0"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11</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6200" y="228600"/>
            <a:ext cx="24384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Definitions  of Domestic Violence</a:t>
            </a: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pic>
        <p:nvPicPr>
          <p:cNvPr id="6" name="Picture 5" descr="dictioary.png"/>
          <p:cNvPicPr>
            <a:picLocks noChangeAspect="1"/>
          </p:cNvPicPr>
          <p:nvPr/>
        </p:nvPicPr>
        <p:blipFill>
          <a:blip r:embed="rId4"/>
          <a:stretch>
            <a:fillRect/>
          </a:stretch>
        </p:blipFill>
        <p:spPr>
          <a:xfrm>
            <a:off x="228600" y="3962400"/>
            <a:ext cx="4230510" cy="2831994"/>
          </a:xfrm>
          <a:prstGeom prst="rect">
            <a:avLst/>
          </a:prstGeom>
        </p:spPr>
      </p:pic>
      <p:sp>
        <p:nvSpPr>
          <p:cNvPr id="8" name="Content Placeholder 2"/>
          <p:cNvSpPr txBox="1">
            <a:spLocks/>
          </p:cNvSpPr>
          <p:nvPr/>
        </p:nvSpPr>
        <p:spPr>
          <a:xfrm>
            <a:off x="2895600" y="228600"/>
            <a:ext cx="5943600" cy="5257800"/>
          </a:xfrm>
          <a:prstGeom prst="rect">
            <a:avLst/>
          </a:prstGeom>
        </p:spPr>
        <p:txBody>
          <a:bodyPr>
            <a:noAutofit/>
          </a:bodyPr>
          <a:lstStyle/>
          <a:p>
            <a:pPr marL="342900" marR="0" lvl="0" indent="-342900" algn="l" defTabSz="457200" rtl="0" eaLnBrk="1" fontAlgn="auto" latinLnBrk="0" hangingPunct="1">
              <a:lnSpc>
                <a:spcPct val="114000"/>
              </a:lnSpc>
              <a:spcAft>
                <a:spcPts val="600"/>
              </a:spcAft>
              <a:buClr>
                <a:srgbClr val="8DC63F"/>
              </a:buClr>
              <a:buSzTx/>
              <a:buFont typeface="Arial"/>
              <a:buChar char="•"/>
              <a:tabLst/>
              <a:defRPr/>
            </a:pPr>
            <a:r>
              <a:rPr kumimoji="0" lang="en-US" sz="2800" b="0" i="0" u="none" strike="noStrike" kern="1200" cap="none" spc="0" normalizeH="0" baseline="0" noProof="0" dirty="0" smtClean="0">
                <a:ln>
                  <a:noFill/>
                </a:ln>
                <a:solidFill>
                  <a:srgbClr val="58595B"/>
                </a:solidFill>
                <a:effectLst/>
                <a:uLnTx/>
                <a:uFillTx/>
                <a:latin typeface="Corbel" pitchFamily="34" charset="0"/>
              </a:rPr>
              <a:t>Legal definitions are often more narrowly defined with particular focus on physical and sexual assault</a:t>
            </a:r>
          </a:p>
          <a:p>
            <a:pPr marL="342900" marR="0" lvl="0" indent="-342900" algn="l" defTabSz="457200" rtl="0" eaLnBrk="1" fontAlgn="auto" latinLnBrk="0" hangingPunct="1">
              <a:lnSpc>
                <a:spcPct val="114000"/>
              </a:lnSpc>
              <a:spcAft>
                <a:spcPts val="600"/>
              </a:spcAft>
              <a:buClr>
                <a:srgbClr val="8DC63F"/>
              </a:buClr>
              <a:buSzTx/>
              <a:buFont typeface="Arial"/>
              <a:buChar char="•"/>
              <a:tabLst/>
              <a:defRPr/>
            </a:pPr>
            <a:r>
              <a:rPr kumimoji="0" lang="en-US" sz="2800" b="0" i="0" u="none" strike="noStrike" kern="1200" cap="none" spc="0" normalizeH="0" baseline="0" noProof="0" dirty="0" smtClean="0">
                <a:ln>
                  <a:noFill/>
                </a:ln>
                <a:solidFill>
                  <a:srgbClr val="58595B"/>
                </a:solidFill>
                <a:effectLst/>
                <a:uLnTx/>
                <a:uFillTx/>
                <a:latin typeface="Corbel" pitchFamily="34" charset="0"/>
              </a:rPr>
              <a:t>Public health definitions include a broader range of controlling behaviors that impact health including:</a:t>
            </a:r>
          </a:p>
          <a:p>
            <a:pPr marL="1373188" marR="0" lvl="1" indent="-457200" algn="l" defTabSz="457200" rtl="0" eaLnBrk="1" fontAlgn="auto" latinLnBrk="0" hangingPunct="1">
              <a:lnSpc>
                <a:spcPct val="114000"/>
              </a:lnSpc>
              <a:spcAft>
                <a:spcPts val="600"/>
              </a:spcAft>
              <a:buClr>
                <a:srgbClr val="8DC63F"/>
              </a:buClr>
              <a:buSzTx/>
              <a:buFont typeface="Courier New" pitchFamily="49" charset="0"/>
              <a:buChar char="o"/>
              <a:tabLst/>
              <a:defRPr/>
            </a:pPr>
            <a:r>
              <a:rPr lang="en-US" sz="2800" b="1" dirty="0" smtClean="0">
                <a:solidFill>
                  <a:srgbClr val="F58220"/>
                </a:solidFill>
                <a:latin typeface="Corbel" pitchFamily="34" charset="0"/>
              </a:rPr>
              <a:t>e</a:t>
            </a:r>
            <a:r>
              <a:rPr kumimoji="0" lang="en-US" sz="2800" b="1" i="0" u="none" strike="noStrike" kern="1200" cap="none" spc="0" normalizeH="0" baseline="0" noProof="0" dirty="0" smtClean="0">
                <a:ln>
                  <a:noFill/>
                </a:ln>
                <a:solidFill>
                  <a:srgbClr val="F58220"/>
                </a:solidFill>
                <a:effectLst/>
                <a:uLnTx/>
                <a:uFillTx/>
                <a:latin typeface="Corbel" pitchFamily="34" charset="0"/>
              </a:rPr>
              <a:t>motional abuse, social isolation, stalking,</a:t>
            </a:r>
            <a:r>
              <a:rPr kumimoji="0" lang="en-US" sz="2800" b="1" i="0" u="none" strike="noStrike" kern="1200" cap="none" spc="0" normalizeH="0" noProof="0" dirty="0" smtClean="0">
                <a:ln>
                  <a:noFill/>
                </a:ln>
                <a:solidFill>
                  <a:srgbClr val="F58220"/>
                </a:solidFill>
                <a:effectLst/>
                <a:uLnTx/>
                <a:uFillTx/>
                <a:latin typeface="Corbel" pitchFamily="34" charset="0"/>
              </a:rPr>
              <a:t> </a:t>
            </a:r>
            <a:r>
              <a:rPr kumimoji="0" lang="en-US" sz="2800" b="1" i="0" u="none" strike="noStrike" kern="1200" cap="none" spc="0" normalizeH="0" baseline="0" noProof="0" dirty="0" smtClean="0">
                <a:ln>
                  <a:noFill/>
                </a:ln>
                <a:solidFill>
                  <a:srgbClr val="F58220"/>
                </a:solidFill>
                <a:effectLst/>
                <a:uLnTx/>
                <a:uFillTx/>
                <a:latin typeface="Corbel" pitchFamily="34" charset="0"/>
              </a:rPr>
              <a:t>intimidation,</a:t>
            </a:r>
            <a:r>
              <a:rPr kumimoji="0" lang="en-US" sz="2800" b="1" i="0" u="none" strike="noStrike" kern="1200" cap="none" spc="0" normalizeH="0" noProof="0" dirty="0" smtClean="0">
                <a:ln>
                  <a:noFill/>
                </a:ln>
                <a:solidFill>
                  <a:srgbClr val="F58220"/>
                </a:solidFill>
                <a:effectLst/>
                <a:uLnTx/>
                <a:uFillTx/>
                <a:latin typeface="Corbel" pitchFamily="34" charset="0"/>
              </a:rPr>
              <a:t> </a:t>
            </a:r>
            <a:r>
              <a:rPr kumimoji="0" lang="en-US" sz="2800" b="1" i="0" u="none" strike="noStrike" kern="1200" cap="none" spc="0" normalizeH="0" baseline="0" noProof="0" dirty="0" smtClean="0">
                <a:ln>
                  <a:noFill/>
                </a:ln>
                <a:solidFill>
                  <a:srgbClr val="F58220"/>
                </a:solidFill>
                <a:effectLst/>
                <a:uLnTx/>
                <a:uFillTx/>
                <a:latin typeface="Corbel" pitchFamily="34" charset="0"/>
              </a:rPr>
              <a:t>threats</a:t>
            </a:r>
          </a:p>
          <a:p>
            <a:pPr marL="1373188" marR="0" lvl="1" algn="l" defTabSz="457200" rtl="0" eaLnBrk="1" fontAlgn="auto" latinLnBrk="0" hangingPunct="1">
              <a:lnSpc>
                <a:spcPts val="2800"/>
              </a:lnSpc>
              <a:spcBef>
                <a:spcPct val="20000"/>
              </a:spcBef>
              <a:spcAft>
                <a:spcPts val="0"/>
              </a:spcAft>
              <a:buClr>
                <a:schemeClr val="tx1">
                  <a:lumMod val="50000"/>
                  <a:lumOff val="50000"/>
                </a:schemeClr>
              </a:buClr>
              <a:buSzTx/>
              <a:tabLst/>
              <a:defRPr/>
            </a:pPr>
            <a:endParaRPr kumimoji="0" lang="en-US" sz="28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12</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228600"/>
            <a:ext cx="2743200" cy="2133600"/>
          </a:xfrm>
        </p:spPr>
        <p:txBody>
          <a:bodyPr>
            <a:noAutofit/>
          </a:bodyPr>
          <a:lstStyle/>
          <a:p>
            <a:pPr algn="l" eaLnBrk="0" hangingPunct="0">
              <a:lnSpc>
                <a:spcPct val="114000"/>
              </a:lnSpc>
            </a:pPr>
            <a:r>
              <a:rPr lang="en-US" sz="2700" dirty="0" smtClean="0">
                <a:solidFill>
                  <a:schemeClr val="bg1"/>
                </a:solidFill>
                <a:effectLst>
                  <a:outerShdw blurRad="38100" dist="38100" dir="2700000" algn="tl">
                    <a:srgbClr val="000000">
                      <a:alpha val="43137"/>
                    </a:srgbClr>
                  </a:outerShdw>
                </a:effectLst>
                <a:latin typeface="Arial Black" pitchFamily="34" charset="0"/>
                <a:ea typeface="ＭＳ Ｐゴシック" pitchFamily="34" charset="-128"/>
              </a:rPr>
              <a:t>Domestic and </a:t>
            </a:r>
            <a:br>
              <a:rPr lang="en-US" sz="2700" dirty="0" smtClean="0">
                <a:solidFill>
                  <a:schemeClr val="bg1"/>
                </a:solidFill>
                <a:effectLst>
                  <a:outerShdw blurRad="38100" dist="38100" dir="2700000" algn="tl">
                    <a:srgbClr val="000000">
                      <a:alpha val="43137"/>
                    </a:srgbClr>
                  </a:outerShdw>
                </a:effectLst>
                <a:latin typeface="Arial Black" pitchFamily="34" charset="0"/>
                <a:ea typeface="ＭＳ Ｐゴシック" pitchFamily="34" charset="-128"/>
              </a:rPr>
            </a:br>
            <a:r>
              <a:rPr lang="en-US" sz="2700" dirty="0" smtClean="0">
                <a:solidFill>
                  <a:schemeClr val="bg1"/>
                </a:solidFill>
                <a:effectLst>
                  <a:outerShdw blurRad="38100" dist="38100" dir="2700000" algn="tl">
                    <a:srgbClr val="000000">
                      <a:alpha val="43137"/>
                    </a:srgbClr>
                  </a:outerShdw>
                </a:effectLst>
                <a:latin typeface="Arial Black" pitchFamily="34" charset="0"/>
                <a:ea typeface="ＭＳ Ｐゴシック" pitchFamily="34" charset="-128"/>
              </a:rPr>
              <a:t>Adolescent Relationship Violence</a:t>
            </a:r>
            <a:r>
              <a:rPr lang="en-US" sz="2800" dirty="0" smtClean="0">
                <a:solidFill>
                  <a:schemeClr val="bg1"/>
                </a:solidFill>
                <a:ea typeface="ＭＳ Ｐゴシック" pitchFamily="34" charset="-128"/>
              </a:rPr>
              <a:t/>
            </a:r>
            <a:br>
              <a:rPr lang="en-US" sz="2800" dirty="0" smtClean="0">
                <a:solidFill>
                  <a:schemeClr val="bg1"/>
                </a:solidFill>
                <a:ea typeface="ＭＳ Ｐゴシック" pitchFamily="34" charset="-128"/>
              </a:rPr>
            </a:b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5" name="Content Placeholder 2"/>
          <p:cNvSpPr>
            <a:spLocks noGrp="1"/>
          </p:cNvSpPr>
          <p:nvPr>
            <p:ph idx="1"/>
          </p:nvPr>
        </p:nvSpPr>
        <p:spPr>
          <a:xfrm>
            <a:off x="3200400" y="762000"/>
            <a:ext cx="5486400" cy="5257800"/>
          </a:xfrm>
        </p:spPr>
        <p:txBody>
          <a:bodyPr>
            <a:normAutofit/>
          </a:bodyPr>
          <a:lstStyle/>
          <a:p>
            <a:pPr>
              <a:buNone/>
            </a:pPr>
            <a:endParaRPr lang="en-US" sz="2400" dirty="0" smtClean="0">
              <a:solidFill>
                <a:schemeClr val="accent1">
                  <a:lumMod val="50000"/>
                </a:schemeClr>
              </a:solidFill>
            </a:endParaRPr>
          </a:p>
          <a:p>
            <a:pPr indent="0">
              <a:buNone/>
            </a:pPr>
            <a:r>
              <a:rPr lang="en-US" dirty="0" smtClean="0">
                <a:solidFill>
                  <a:srgbClr val="F58220"/>
                </a:solidFill>
                <a:latin typeface="Arial Black"/>
                <a:cs typeface="Arial Black"/>
              </a:rPr>
              <a:t>Patterns of coercive                      and controlling behaviors </a:t>
            </a:r>
            <a:r>
              <a:rPr lang="en-US" dirty="0" smtClean="0">
                <a:solidFill>
                  <a:srgbClr val="58595B"/>
                </a:solidFill>
                <a:latin typeface="Corbel" pitchFamily="34" charset="0"/>
              </a:rPr>
              <a:t>perpetrated by an adult or teen against an intimate partner.</a:t>
            </a:r>
          </a:p>
          <a:p>
            <a:pPr indent="0">
              <a:lnSpc>
                <a:spcPct val="100000"/>
              </a:lnSpc>
            </a:pPr>
            <a:endParaRPr lang="en-US" sz="2400" dirty="0" smtClean="0">
              <a:solidFill>
                <a:schemeClr val="accent1">
                  <a:lumMod val="50000"/>
                </a:schemeClr>
              </a:solidFill>
            </a:endParaRPr>
          </a:p>
          <a:p>
            <a:pPr indent="0">
              <a:lnSpc>
                <a:spcPct val="100000"/>
              </a:lnSpc>
              <a:buNone/>
            </a:pPr>
            <a:endParaRPr dirty="0"/>
          </a:p>
        </p:txBody>
      </p:sp>
      <p:pic>
        <p:nvPicPr>
          <p:cNvPr id="6" name="Picture 4"/>
          <p:cNvPicPr>
            <a:picLocks noChangeAspect="1" noChangeArrowheads="1"/>
          </p:cNvPicPr>
          <p:nvPr/>
        </p:nvPicPr>
        <p:blipFill>
          <a:blip r:embed="rId4" cstate="print"/>
          <a:srcRect/>
          <a:stretch>
            <a:fillRect/>
          </a:stretch>
        </p:blipFill>
        <p:spPr bwMode="auto">
          <a:xfrm>
            <a:off x="533400" y="2172522"/>
            <a:ext cx="2667000" cy="399090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Rectangle 7"/>
          <p:cNvSpPr/>
          <p:nvPr/>
        </p:nvSpPr>
        <p:spPr>
          <a:xfrm>
            <a:off x="3657600" y="4823936"/>
            <a:ext cx="5486400" cy="738664"/>
          </a:xfrm>
          <a:prstGeom prst="rect">
            <a:avLst/>
          </a:prstGeom>
        </p:spPr>
        <p:txBody>
          <a:bodyPr wrap="square">
            <a:spAutoFit/>
          </a:bodyPr>
          <a:lstStyle/>
          <a:p>
            <a:r>
              <a:rPr lang="en-US" sz="1400" dirty="0" smtClean="0">
                <a:solidFill>
                  <a:schemeClr val="tx1">
                    <a:lumMod val="50000"/>
                    <a:lumOff val="50000"/>
                  </a:schemeClr>
                </a:solidFill>
                <a:latin typeface="Arial" pitchFamily="34" charset="0"/>
                <a:cs typeface="Arial" pitchFamily="34" charset="0"/>
              </a:rPr>
              <a:t>(National Consensus Guidelines on Identifying and Responding to Domestic Violence Victimization in Health Care Settings. San Francisco, CA: Family Violence Prevention Fund)</a:t>
            </a:r>
            <a:endParaRPr lang="en-US" sz="1400" dirty="0">
              <a:solidFill>
                <a:schemeClr val="tx1">
                  <a:lumMod val="50000"/>
                  <a:lumOff val="50000"/>
                </a:schemeClr>
              </a:solidFill>
              <a:latin typeface="Arial" pitchFamily="34" charset="0"/>
              <a:cs typeface="Arial" pitchFamily="34" charset="0"/>
            </a:endParaRPr>
          </a:p>
        </p:txBody>
      </p:sp>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13</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74810" y="304800"/>
            <a:ext cx="2339790" cy="1143000"/>
          </a:xfrm>
        </p:spPr>
        <p:txBody>
          <a:bodyPr>
            <a:noAutofit/>
          </a:bodyPr>
          <a:lstStyle/>
          <a:p>
            <a:pPr algn="l" eaLnBrk="0" hangingPunct="0">
              <a:lnSpc>
                <a:spcPct val="114000"/>
              </a:lnSpc>
            </a:pPr>
            <a:r>
              <a:rPr sz="2800" dirty="0" smtClean="0">
                <a:solidFill>
                  <a:schemeClr val="bg1"/>
                </a:solidFill>
                <a:effectLst>
                  <a:outerShdw blurRad="38100" dist="38100" dir="2700000" algn="tl">
                    <a:srgbClr val="000000">
                      <a:alpha val="43137"/>
                    </a:srgbClr>
                  </a:outerShdw>
                </a:effectLst>
                <a:latin typeface="Arial Black" pitchFamily="34" charset="0"/>
              </a:rPr>
              <a:t>Group Discussion</a:t>
            </a:r>
            <a:r>
              <a:rPr lang="en-US" sz="2800" dirty="0" smtClean="0">
                <a:solidFill>
                  <a:schemeClr val="bg1"/>
                </a:solidFill>
                <a:effectLst>
                  <a:outerShdw blurRad="38100" dist="38100" dir="2700000" algn="tl">
                    <a:srgbClr val="000000">
                      <a:alpha val="43137"/>
                    </a:srgbClr>
                  </a:outerShdw>
                </a:effectLst>
                <a:ea typeface="ＭＳ Ｐゴシック" pitchFamily="34" charset="-128"/>
              </a:rPr>
              <a:t/>
            </a:r>
            <a:br>
              <a:rPr lang="en-US" sz="2800" dirty="0" smtClean="0">
                <a:solidFill>
                  <a:schemeClr val="bg1"/>
                </a:solidFill>
                <a:effectLst>
                  <a:outerShdw blurRad="38100" dist="38100" dir="2700000" algn="tl">
                    <a:srgbClr val="000000">
                      <a:alpha val="43137"/>
                    </a:srgbClr>
                  </a:outerShdw>
                </a:effectLst>
                <a:ea typeface="ＭＳ Ｐゴシック" pitchFamily="34" charset="-128"/>
              </a:rPr>
            </a:br>
            <a:r>
              <a:rPr lang="en-US" sz="2800" dirty="0" smtClean="0">
                <a:solidFill>
                  <a:schemeClr val="bg1"/>
                </a:solidFill>
                <a:effectLst>
                  <a:outerShdw blurRad="38100" dist="38100" dir="2700000" algn="tl">
                    <a:srgbClr val="000000">
                      <a:alpha val="43137"/>
                    </a:srgbClr>
                  </a:outerShdw>
                </a:effectLst>
              </a:rPr>
              <a:t/>
            </a:r>
            <a:br>
              <a:rPr lang="en-US" sz="2800" dirty="0" smtClean="0">
                <a:solidFill>
                  <a:schemeClr val="bg1"/>
                </a:solidFill>
                <a:effectLst>
                  <a:outerShdw blurRad="38100" dist="38100" dir="2700000" algn="tl">
                    <a:srgbClr val="000000">
                      <a:alpha val="43137"/>
                    </a:srgbClr>
                  </a:outerShdw>
                </a:effectLst>
              </a:rPr>
            </a:br>
            <a:endParaRPr lang="en-US" sz="2800" dirty="0">
              <a:solidFill>
                <a:schemeClr val="bg1"/>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3429000" y="1143000"/>
            <a:ext cx="5257800" cy="5257800"/>
          </a:xfrm>
        </p:spPr>
        <p:txBody>
          <a:bodyPr>
            <a:normAutofit/>
          </a:bodyPr>
          <a:lstStyle/>
          <a:p>
            <a:pPr>
              <a:buNone/>
            </a:pPr>
            <a:endParaRPr lang="en-US" sz="2400" dirty="0" smtClean="0">
              <a:solidFill>
                <a:schemeClr val="accent1">
                  <a:lumMod val="50000"/>
                </a:schemeClr>
              </a:solidFill>
            </a:endParaRPr>
          </a:p>
          <a:p>
            <a:pPr>
              <a:buNone/>
            </a:pPr>
            <a:r>
              <a:rPr sz="4400" dirty="0" smtClean="0">
                <a:solidFill>
                  <a:srgbClr val="F58220"/>
                </a:solidFill>
                <a:effectLst>
                  <a:outerShdw blurRad="38100" dist="38100" dir="2700000" algn="tl">
                    <a:srgbClr val="000000">
                      <a:alpha val="43137"/>
                    </a:srgbClr>
                  </a:outerShdw>
                </a:effectLst>
                <a:latin typeface="Arial Black"/>
                <a:cs typeface="Arial Black"/>
              </a:rPr>
              <a:t>Why</a:t>
            </a:r>
            <a:r>
              <a:rPr lang="en-US" sz="4400" dirty="0" smtClean="0">
                <a:solidFill>
                  <a:srgbClr val="F58220"/>
                </a:solidFill>
                <a:effectLst>
                  <a:outerShdw blurRad="38100" dist="38100" dir="2700000" algn="tl">
                    <a:srgbClr val="000000">
                      <a:alpha val="43137"/>
                    </a:srgbClr>
                  </a:outerShdw>
                </a:effectLst>
                <a:latin typeface="Arial Black"/>
                <a:cs typeface="Arial Black"/>
              </a:rPr>
              <a:t> </a:t>
            </a:r>
            <a:r>
              <a:rPr dirty="0" smtClean="0">
                <a:solidFill>
                  <a:srgbClr val="58595B"/>
                </a:solidFill>
                <a:latin typeface="Corbel" pitchFamily="34" charset="0"/>
              </a:rPr>
              <a:t>might a woman stay in a relationship when domestic violence has occurred?</a:t>
            </a:r>
            <a:endParaRPr lang="en-US" dirty="0" smtClean="0">
              <a:solidFill>
                <a:srgbClr val="58595B"/>
              </a:solidFill>
              <a:latin typeface="Corbel" pitchFamily="34" charset="0"/>
            </a:endParaRPr>
          </a:p>
          <a:p>
            <a:pPr indent="0">
              <a:lnSpc>
                <a:spcPct val="100000"/>
              </a:lnSpc>
            </a:pPr>
            <a:endParaRPr lang="en-US" sz="2400" dirty="0" smtClean="0">
              <a:solidFill>
                <a:schemeClr val="accent1">
                  <a:lumMod val="50000"/>
                </a:schemeClr>
              </a:solidFill>
            </a:endParaRPr>
          </a:p>
          <a:p>
            <a:pPr indent="0">
              <a:lnSpc>
                <a:spcPct val="100000"/>
              </a:lnSpc>
              <a:buNone/>
            </a:pPr>
            <a:endParaRPr dirty="0"/>
          </a:p>
        </p:txBody>
      </p:sp>
      <p:pic>
        <p:nvPicPr>
          <p:cNvPr id="6" name="Picture 5" descr="group-discussion.jpg"/>
          <p:cNvPicPr>
            <a:picLocks noChangeAspect="1"/>
          </p:cNvPicPr>
          <p:nvPr/>
        </p:nvPicPr>
        <p:blipFill>
          <a:blip r:embed="rId4"/>
          <a:stretch>
            <a:fillRect/>
          </a:stretch>
        </p:blipFill>
        <p:spPr>
          <a:xfrm>
            <a:off x="609600" y="23622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14</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76200" y="304800"/>
            <a:ext cx="2667000" cy="5638800"/>
          </a:xfrm>
        </p:spPr>
        <p:txBody>
          <a:bodyPr>
            <a:normAutofit/>
          </a:bodyPr>
          <a:lstStyle/>
          <a:p>
            <a:pPr eaLnBrk="1" hangingPunct="1">
              <a:lnSpc>
                <a:spcPct val="114000"/>
              </a:lnSpc>
              <a:defRPr/>
            </a:pPr>
            <a:r>
              <a:rPr lang="en-US" sz="2600" dirty="0" smtClean="0">
                <a:solidFill>
                  <a:schemeClr val="bg1"/>
                </a:solidFill>
                <a:effectLst>
                  <a:outerShdw blurRad="38100" dist="38100" dir="2700000" algn="tl">
                    <a:srgbClr val="000000">
                      <a:alpha val="43137"/>
                    </a:srgbClr>
                  </a:outerShdw>
                </a:effectLst>
                <a:latin typeface="Arial Black" pitchFamily="34" charset="0"/>
              </a:rPr>
              <a:t>Why do women stay in abusive relationships?</a:t>
            </a:r>
          </a:p>
        </p:txBody>
      </p:sp>
      <p:sp>
        <p:nvSpPr>
          <p:cNvPr id="12292" name="Rectangle 3"/>
          <p:cNvSpPr>
            <a:spLocks noChangeArrowheads="1"/>
          </p:cNvSpPr>
          <p:nvPr/>
        </p:nvSpPr>
        <p:spPr bwMode="auto">
          <a:xfrm>
            <a:off x="2590800" y="527477"/>
            <a:ext cx="6477000" cy="5339923"/>
          </a:xfrm>
          <a:prstGeom prst="rect">
            <a:avLst/>
          </a:prstGeom>
          <a:noFill/>
          <a:ln w="9525">
            <a:noFill/>
            <a:miter lim="800000"/>
            <a:headEnd/>
            <a:tailEnd/>
          </a:ln>
        </p:spPr>
        <p:txBody>
          <a:bodyPr wrap="square">
            <a:spAutoFit/>
          </a:bodyPr>
          <a:lstStyle/>
          <a:p>
            <a:pPr lvl="1" indent="-457200" algn="l" eaLnBrk="0" hangingPunct="0">
              <a:buClr>
                <a:srgbClr val="8DC63F"/>
              </a:buClr>
              <a:buFont typeface="Arial" pitchFamily="34" charset="0"/>
              <a:buChar char="•"/>
            </a:pPr>
            <a:r>
              <a:rPr lang="en-US" sz="3100" dirty="0" smtClean="0">
                <a:solidFill>
                  <a:srgbClr val="58595B"/>
                </a:solidFill>
                <a:latin typeface="Corbel" pitchFamily="34" charset="0"/>
                <a:ea typeface="ＭＳ Ｐゴシック" pitchFamily="34" charset="-128"/>
              </a:rPr>
              <a:t>She loves him</a:t>
            </a:r>
          </a:p>
          <a:p>
            <a:pPr lvl="1" indent="-457200" algn="l" eaLnBrk="0" hangingPunct="0">
              <a:buClr>
                <a:srgbClr val="8DC63F"/>
              </a:buClr>
              <a:buFont typeface="Arial" pitchFamily="34" charset="0"/>
              <a:buChar char="•"/>
            </a:pPr>
            <a:r>
              <a:rPr lang="en-US" sz="3100" dirty="0" smtClean="0">
                <a:solidFill>
                  <a:srgbClr val="58595B"/>
                </a:solidFill>
                <a:latin typeface="Corbel" pitchFamily="34" charset="0"/>
                <a:ea typeface="ＭＳ Ｐゴシック" pitchFamily="34" charset="-128"/>
              </a:rPr>
              <a:t>She is scared to death of him. Leaving an abusive relationship can be the most dangerous time </a:t>
            </a:r>
            <a:endParaRPr lang="en-US" sz="3100" dirty="0">
              <a:solidFill>
                <a:srgbClr val="58595B"/>
              </a:solidFill>
              <a:latin typeface="Corbel" pitchFamily="34" charset="0"/>
              <a:ea typeface="ＭＳ Ｐゴシック" pitchFamily="34" charset="-128"/>
            </a:endParaRPr>
          </a:p>
          <a:p>
            <a:pPr lvl="1" indent="-457200" algn="l" eaLnBrk="0" hangingPunct="0">
              <a:buClr>
                <a:srgbClr val="8DC63F"/>
              </a:buClr>
              <a:buFont typeface="Arial" pitchFamily="34" charset="0"/>
              <a:buChar char="•"/>
            </a:pPr>
            <a:r>
              <a:rPr lang="en-US" sz="3100" dirty="0" smtClean="0">
                <a:solidFill>
                  <a:srgbClr val="58595B"/>
                </a:solidFill>
                <a:latin typeface="Corbel" pitchFamily="34" charset="0"/>
                <a:ea typeface="ＭＳ Ｐゴシック" pitchFamily="34" charset="-128"/>
              </a:rPr>
              <a:t>She wants the good behavior to stay and the bad to go away (hope)</a:t>
            </a:r>
            <a:endParaRPr lang="en-US" sz="3100" dirty="0">
              <a:solidFill>
                <a:srgbClr val="58595B"/>
              </a:solidFill>
              <a:latin typeface="Corbel" pitchFamily="34" charset="0"/>
              <a:ea typeface="ＭＳ Ｐゴシック" pitchFamily="34" charset="-128"/>
            </a:endParaRPr>
          </a:p>
          <a:p>
            <a:pPr lvl="1" indent="-457200" algn="l" eaLnBrk="0" hangingPunct="0">
              <a:buClr>
                <a:srgbClr val="8DC63F"/>
              </a:buClr>
              <a:buFont typeface="Arial" pitchFamily="34" charset="0"/>
              <a:buChar char="•"/>
            </a:pPr>
            <a:r>
              <a:rPr lang="en-US" sz="3100" dirty="0" smtClean="0">
                <a:solidFill>
                  <a:srgbClr val="58595B"/>
                </a:solidFill>
                <a:latin typeface="Corbel" pitchFamily="34" charset="0"/>
                <a:ea typeface="ＭＳ Ｐゴシック" pitchFamily="34" charset="-128"/>
              </a:rPr>
              <a:t>Financial reasons</a:t>
            </a:r>
          </a:p>
          <a:p>
            <a:pPr lvl="1" indent="-457200" algn="l" eaLnBrk="0" hangingPunct="0">
              <a:buClr>
                <a:srgbClr val="8DC63F"/>
              </a:buClr>
              <a:buFont typeface="Arial" pitchFamily="34" charset="0"/>
              <a:buChar char="•"/>
            </a:pPr>
            <a:r>
              <a:rPr lang="en-US" sz="3100" dirty="0" smtClean="0">
                <a:solidFill>
                  <a:srgbClr val="58595B"/>
                </a:solidFill>
                <a:latin typeface="Corbel" pitchFamily="34" charset="0"/>
                <a:ea typeface="ＭＳ Ｐゴシック" pitchFamily="34" charset="-128"/>
              </a:rPr>
              <a:t>Connections to her community</a:t>
            </a:r>
          </a:p>
          <a:p>
            <a:pPr lvl="1" indent="-457200" algn="l" eaLnBrk="0" hangingPunct="0">
              <a:buClr>
                <a:srgbClr val="8DC63F"/>
              </a:buClr>
              <a:buFont typeface="Arial" pitchFamily="34" charset="0"/>
              <a:buChar char="•"/>
            </a:pPr>
            <a:r>
              <a:rPr lang="en-US" sz="3100" dirty="0" smtClean="0">
                <a:solidFill>
                  <a:srgbClr val="58595B"/>
                </a:solidFill>
                <a:latin typeface="Corbel" pitchFamily="34" charset="0"/>
                <a:ea typeface="ＭＳ Ｐゴシック" pitchFamily="34" charset="-128"/>
              </a:rPr>
              <a:t>Religion</a:t>
            </a:r>
          </a:p>
          <a:p>
            <a:pPr lvl="1" indent="-457200" algn="l" eaLnBrk="0" hangingPunct="0">
              <a:buClr>
                <a:srgbClr val="8DC63F"/>
              </a:buClr>
              <a:buFont typeface="Arial" pitchFamily="34" charset="0"/>
              <a:buChar char="•"/>
            </a:pPr>
            <a:r>
              <a:rPr lang="en-US" sz="3100" dirty="0" smtClean="0">
                <a:solidFill>
                  <a:srgbClr val="58595B"/>
                </a:solidFill>
                <a:latin typeface="Corbel" pitchFamily="34" charset="0"/>
                <a:ea typeface="ＭＳ Ｐゴシック" pitchFamily="34" charset="-128"/>
              </a:rPr>
              <a:t>Children</a:t>
            </a:r>
            <a:endParaRPr lang="en-US" sz="3100" dirty="0">
              <a:solidFill>
                <a:srgbClr val="58595B"/>
              </a:solidFill>
              <a:latin typeface="Corbel" pitchFamily="34" charset="0"/>
              <a:ea typeface="ＭＳ Ｐゴシック" pitchFamily="34" charset="-128"/>
            </a:endParaRPr>
          </a:p>
          <a:p>
            <a:pPr lvl="1" indent="-457200" algn="l" eaLnBrk="0" hangingPunct="0">
              <a:buClr>
                <a:srgbClr val="FF842B"/>
              </a:buClr>
            </a:pPr>
            <a:endParaRPr lang="en-US" sz="3100" dirty="0">
              <a:solidFill>
                <a:schemeClr val="tx2">
                  <a:lumMod val="75000"/>
                </a:schemeClr>
              </a:solidFill>
              <a:latin typeface="Calibri" pitchFamily="34" charset="0"/>
              <a:ea typeface="ＭＳ Ｐゴシック" pitchFamily="34" charset="-128"/>
            </a:endParaRPr>
          </a:p>
        </p:txBody>
      </p:sp>
      <p:sp>
        <p:nvSpPr>
          <p:cNvPr id="5"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15</a:t>
            </a:fld>
            <a:endParaRPr lang="en-US" sz="1400" dirty="0"/>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352800" y="304800"/>
            <a:ext cx="5715000" cy="4648200"/>
          </a:xfrm>
        </p:spPr>
        <p:txBody>
          <a:bodyPr>
            <a:noAutofit/>
          </a:bodyPr>
          <a:lstStyle/>
          <a:p>
            <a:pPr indent="0">
              <a:lnSpc>
                <a:spcPct val="114000"/>
              </a:lnSpc>
              <a:spcBef>
                <a:spcPts val="0"/>
              </a:spcBef>
              <a:spcAft>
                <a:spcPts val="600"/>
              </a:spcAft>
              <a:buClr>
                <a:schemeClr val="tx1">
                  <a:lumMod val="50000"/>
                  <a:lumOff val="50000"/>
                </a:schemeClr>
              </a:buClr>
              <a:buNone/>
            </a:pPr>
            <a:r>
              <a:rPr lang="en-US" dirty="0" smtClean="0">
                <a:solidFill>
                  <a:srgbClr val="F58220"/>
                </a:solidFill>
                <a:effectLst>
                  <a:outerShdw blurRad="38100" dist="38100" dir="2700000" algn="tl">
                    <a:srgbClr val="000000">
                      <a:alpha val="43137"/>
                    </a:srgbClr>
                  </a:outerShdw>
                </a:effectLst>
                <a:latin typeface="Arial Black"/>
                <a:cs typeface="Arial Black"/>
              </a:rPr>
              <a:t>Domestic and sexual violence </a:t>
            </a:r>
            <a:r>
              <a:rPr lang="en-US" dirty="0" smtClean="0">
                <a:solidFill>
                  <a:srgbClr val="58595B"/>
                </a:solidFill>
                <a:latin typeface="Corbel" pitchFamily="34" charset="0"/>
              </a:rPr>
              <a:t>cuts across all races, ethnicities, religions, sexual orientation, age groups, and socioeconomic levels </a:t>
            </a:r>
            <a:endParaRPr lang="en-US" u="sng" dirty="0" smtClean="0">
              <a:solidFill>
                <a:srgbClr val="58595B"/>
              </a:solidFill>
              <a:latin typeface="Corbel" pitchFamily="34" charset="0"/>
            </a:endParaRPr>
          </a:p>
          <a:p>
            <a:pPr marL="687388" indent="-344488">
              <a:lnSpc>
                <a:spcPct val="114000"/>
              </a:lnSpc>
              <a:spcBef>
                <a:spcPts val="0"/>
              </a:spcBef>
              <a:spcAft>
                <a:spcPts val="600"/>
              </a:spcAft>
              <a:buClr>
                <a:srgbClr val="8DC63F"/>
              </a:buClr>
            </a:pPr>
            <a:r>
              <a:rPr lang="en-US" u="sng" dirty="0" smtClean="0">
                <a:solidFill>
                  <a:srgbClr val="58595B"/>
                </a:solidFill>
                <a:latin typeface="Corbel" pitchFamily="34" charset="0"/>
              </a:rPr>
              <a:t>Every</a:t>
            </a:r>
            <a:r>
              <a:rPr lang="en-US" dirty="0" smtClean="0">
                <a:solidFill>
                  <a:srgbClr val="58595B"/>
                </a:solidFill>
                <a:latin typeface="Corbel" pitchFamily="34" charset="0"/>
              </a:rPr>
              <a:t> culture has elements that </a:t>
            </a:r>
            <a:r>
              <a:rPr lang="en-US" i="1" dirty="0" smtClean="0">
                <a:solidFill>
                  <a:srgbClr val="58595B"/>
                </a:solidFill>
                <a:latin typeface="Corbel" pitchFamily="34" charset="0"/>
              </a:rPr>
              <a:t>condone</a:t>
            </a:r>
            <a:r>
              <a:rPr lang="en-US" dirty="0" smtClean="0">
                <a:solidFill>
                  <a:srgbClr val="58595B"/>
                </a:solidFill>
                <a:latin typeface="Corbel" pitchFamily="34" charset="0"/>
              </a:rPr>
              <a:t> violence…</a:t>
            </a:r>
            <a:endParaRPr lang="en-US" b="1" dirty="0" smtClean="0">
              <a:solidFill>
                <a:srgbClr val="58595B"/>
              </a:solidFill>
              <a:latin typeface="Corbel" pitchFamily="34" charset="0"/>
            </a:endParaRPr>
          </a:p>
          <a:p>
            <a:pPr marL="687388" indent="-344488">
              <a:lnSpc>
                <a:spcPct val="114000"/>
              </a:lnSpc>
              <a:spcBef>
                <a:spcPts val="0"/>
              </a:spcBef>
              <a:spcAft>
                <a:spcPts val="600"/>
              </a:spcAft>
              <a:buClr>
                <a:srgbClr val="8DC63F"/>
              </a:buClr>
            </a:pPr>
            <a:r>
              <a:rPr lang="en-US" dirty="0" smtClean="0">
                <a:solidFill>
                  <a:srgbClr val="58595B"/>
                </a:solidFill>
                <a:latin typeface="Corbel" pitchFamily="34" charset="0"/>
              </a:rPr>
              <a:t>and elements that </a:t>
            </a:r>
            <a:r>
              <a:rPr lang="en-US" i="1" dirty="0" smtClean="0">
                <a:solidFill>
                  <a:srgbClr val="58595B"/>
                </a:solidFill>
                <a:latin typeface="Corbel" pitchFamily="34" charset="0"/>
              </a:rPr>
              <a:t>resist</a:t>
            </a:r>
            <a:r>
              <a:rPr lang="en-US" dirty="0" smtClean="0">
                <a:solidFill>
                  <a:srgbClr val="58595B"/>
                </a:solidFill>
                <a:latin typeface="Corbel" pitchFamily="34" charset="0"/>
              </a:rPr>
              <a:t> it</a:t>
            </a:r>
            <a:endParaRPr lang="en-US" u="sng" dirty="0" smtClean="0">
              <a:solidFill>
                <a:srgbClr val="58595B"/>
              </a:solidFill>
              <a:latin typeface="Corbel" pitchFamily="34" charset="0"/>
            </a:endParaRPr>
          </a:p>
        </p:txBody>
      </p:sp>
      <p:pic>
        <p:nvPicPr>
          <p:cNvPr id="6" name="Picture 5" descr="repl2.jpg"/>
          <p:cNvPicPr>
            <a:picLocks noChangeAspect="1"/>
          </p:cNvPicPr>
          <p:nvPr/>
        </p:nvPicPr>
        <p:blipFill>
          <a:blip r:embed="rId4"/>
          <a:stretch>
            <a:fillRect/>
          </a:stretch>
        </p:blipFill>
        <p:spPr>
          <a:xfrm>
            <a:off x="228600" y="2876550"/>
            <a:ext cx="3448050" cy="34480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16</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514600" cy="4983162"/>
          </a:xfrm>
        </p:spPr>
        <p:txBody>
          <a:bodyPr/>
          <a:lstStyle/>
          <a:p>
            <a:r>
              <a:rPr lang="en-US" sz="3200" dirty="0" smtClean="0">
                <a:solidFill>
                  <a:schemeClr val="bg1"/>
                </a:solidFill>
                <a:effectLst>
                  <a:outerShdw blurRad="38100" dist="38100" dir="2700000" algn="tl">
                    <a:srgbClr val="000000">
                      <a:alpha val="43137"/>
                    </a:srgbClr>
                  </a:outerShdw>
                </a:effectLst>
                <a:latin typeface="Arial Black" pitchFamily="34" charset="0"/>
              </a:rPr>
              <a:t>Your Role is Important</a:t>
            </a:r>
            <a:r>
              <a:rPr lang="en-US" dirty="0" smtClean="0">
                <a:solidFill>
                  <a:schemeClr val="bg1"/>
                </a:solidFill>
                <a:effectLst>
                  <a:outerShdw blurRad="38100" dist="38100" dir="2700000" algn="tl">
                    <a:srgbClr val="000000">
                      <a:alpha val="43137"/>
                    </a:srgbClr>
                  </a:outerShdw>
                </a:effectLst>
                <a:latin typeface="Arial Black" pitchFamily="34" charset="0"/>
              </a:rPr>
              <a:t/>
            </a:r>
            <a:br>
              <a:rPr lang="en-US" dirty="0" smtClean="0">
                <a:solidFill>
                  <a:schemeClr val="bg1"/>
                </a:solidFill>
                <a:effectLst>
                  <a:outerShdw blurRad="38100" dist="38100" dir="2700000" algn="tl">
                    <a:srgbClr val="000000">
                      <a:alpha val="43137"/>
                    </a:srgbClr>
                  </a:outerShdw>
                </a:effectLst>
                <a:latin typeface="Arial Black" pitchFamily="34" charset="0"/>
              </a:rPr>
            </a:br>
            <a:r>
              <a:rPr lang="en-US" dirty="0" smtClean="0">
                <a:solidFill>
                  <a:schemeClr val="bg1"/>
                </a:solidFill>
                <a:effectLst>
                  <a:outerShdw blurRad="38100" dist="38100" dir="2700000" algn="tl">
                    <a:srgbClr val="000000">
                      <a:alpha val="43137"/>
                    </a:srgbClr>
                  </a:outerShdw>
                </a:effectLst>
                <a:latin typeface="Arial Black" pitchFamily="34" charset="0"/>
              </a:rPr>
              <a:t/>
            </a:r>
            <a:br>
              <a:rPr lang="en-US" dirty="0" smtClean="0">
                <a:solidFill>
                  <a:schemeClr val="bg1"/>
                </a:solidFill>
                <a:effectLst>
                  <a:outerShdw blurRad="38100" dist="38100" dir="2700000" algn="tl">
                    <a:srgbClr val="000000">
                      <a:alpha val="43137"/>
                    </a:srgbClr>
                  </a:outerShdw>
                </a:effectLst>
                <a:latin typeface="Arial Black" pitchFamily="34" charset="0"/>
              </a:rPr>
            </a:br>
            <a:r>
              <a:rPr lang="en-US" dirty="0" smtClean="0">
                <a:solidFill>
                  <a:schemeClr val="bg1"/>
                </a:solidFill>
                <a:effectLst>
                  <a:outerShdw blurRad="38100" dist="38100" dir="2700000" algn="tl">
                    <a:srgbClr val="000000">
                      <a:alpha val="43137"/>
                    </a:srgbClr>
                  </a:outerShdw>
                </a:effectLst>
                <a:latin typeface="Arial Black" pitchFamily="34" charset="0"/>
              </a:rPr>
              <a:t>Simple</a:t>
            </a:r>
            <a:br>
              <a:rPr lang="en-US" dirty="0" smtClean="0">
                <a:solidFill>
                  <a:schemeClr val="bg1"/>
                </a:solidFill>
                <a:effectLst>
                  <a:outerShdw blurRad="38100" dist="38100" dir="2700000" algn="tl">
                    <a:srgbClr val="000000">
                      <a:alpha val="43137"/>
                    </a:srgbClr>
                  </a:outerShdw>
                </a:effectLst>
                <a:latin typeface="Arial Black" pitchFamily="34" charset="0"/>
              </a:rPr>
            </a:br>
            <a:r>
              <a:rPr lang="en-US" dirty="0" smtClean="0">
                <a:solidFill>
                  <a:schemeClr val="bg1">
                    <a:lumMod val="95000"/>
                  </a:schemeClr>
                </a:solidFill>
                <a:effectLst>
                  <a:outerShdw blurRad="38100" dist="38100" dir="2700000" algn="tl">
                    <a:srgbClr val="000000">
                      <a:alpha val="43137"/>
                    </a:srgbClr>
                  </a:outerShdw>
                </a:effectLst>
                <a:latin typeface="Arial Black" pitchFamily="34" charset="0"/>
              </a:rPr>
              <a:t/>
            </a:r>
            <a:br>
              <a:rPr lang="en-US" dirty="0" smtClean="0">
                <a:solidFill>
                  <a:schemeClr val="bg1">
                    <a:lumMod val="95000"/>
                  </a:schemeClr>
                </a:solidFill>
                <a:effectLst>
                  <a:outerShdw blurRad="38100" dist="38100" dir="2700000" algn="tl">
                    <a:srgbClr val="000000">
                      <a:alpha val="43137"/>
                    </a:srgbClr>
                  </a:outerShdw>
                </a:effectLst>
                <a:latin typeface="Arial Black" pitchFamily="34" charset="0"/>
              </a:rPr>
            </a:br>
            <a:r>
              <a:rPr lang="en-US" dirty="0" smtClean="0">
                <a:solidFill>
                  <a:schemeClr val="tx1">
                    <a:lumMod val="75000"/>
                    <a:lumOff val="25000"/>
                  </a:schemeClr>
                </a:solidFill>
                <a:effectLst>
                  <a:outerShdw blurRad="38100" dist="38100" dir="2700000" algn="tl">
                    <a:srgbClr val="000000">
                      <a:alpha val="43137"/>
                    </a:srgbClr>
                  </a:outerShdw>
                </a:effectLst>
                <a:latin typeface="Arial Black" pitchFamily="34" charset="0"/>
              </a:rPr>
              <a:t>Doable</a:t>
            </a:r>
            <a:endParaRPr lang="en-US" dirty="0">
              <a:solidFill>
                <a:schemeClr val="tx1">
                  <a:lumMod val="75000"/>
                  <a:lumOff val="25000"/>
                </a:schemeClr>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2819400" y="609601"/>
            <a:ext cx="6096000" cy="4648200"/>
          </a:xfrm>
        </p:spPr>
        <p:txBody>
          <a:bodyPr/>
          <a:lstStyle/>
          <a:p>
            <a:pPr>
              <a:lnSpc>
                <a:spcPct val="114000"/>
              </a:lnSpc>
              <a:spcBef>
                <a:spcPts val="0"/>
              </a:spcBef>
              <a:spcAft>
                <a:spcPts val="1200"/>
              </a:spcAft>
              <a:buClr>
                <a:srgbClr val="8DC63F"/>
              </a:buClr>
            </a:pPr>
            <a:r>
              <a:rPr lang="en-US" dirty="0" smtClean="0">
                <a:solidFill>
                  <a:srgbClr val="58595B"/>
                </a:solidFill>
                <a:latin typeface="Corbel" pitchFamily="34" charset="0"/>
              </a:rPr>
              <a:t>You do not have to be a domestic violence expert to recognize and help patients experiencing domestic violence</a:t>
            </a:r>
          </a:p>
          <a:p>
            <a:pPr>
              <a:lnSpc>
                <a:spcPct val="114000"/>
              </a:lnSpc>
              <a:spcBef>
                <a:spcPts val="0"/>
              </a:spcBef>
              <a:spcAft>
                <a:spcPts val="600"/>
              </a:spcAft>
              <a:buClr>
                <a:srgbClr val="8DC63F"/>
              </a:buClr>
            </a:pPr>
            <a:r>
              <a:rPr lang="en-US" dirty="0" smtClean="0">
                <a:solidFill>
                  <a:srgbClr val="58595B"/>
                </a:solidFill>
                <a:latin typeface="Corbel" pitchFamily="34" charset="0"/>
              </a:rPr>
              <a:t>You have a unique opportunity for education, early identification, and intervention</a:t>
            </a:r>
          </a:p>
        </p:txBody>
      </p:sp>
      <p:sp>
        <p:nvSpPr>
          <p:cNvPr id="5" name="Slide Number Placeholder 5"/>
          <p:cNvSpPr>
            <a:spLocks noGrp="1"/>
          </p:cNvSpPr>
          <p:nvPr>
            <p:ph type="sldNum" sz="quarter" idx="4294967295"/>
          </p:nvPr>
        </p:nvSpPr>
        <p:spPr>
          <a:xfrm>
            <a:off x="174810" y="640080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17</a:t>
            </a:fld>
            <a:endParaRPr lang="en-US" sz="1400"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74810" y="308425"/>
            <a:ext cx="21336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Defining Success </a:t>
            </a:r>
            <a:endParaRPr lang="en-US" sz="2600" b="1"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6" name="Rounded Rectangular Callout 5"/>
          <p:cNvSpPr/>
          <p:nvPr/>
        </p:nvSpPr>
        <p:spPr>
          <a:xfrm>
            <a:off x="1600200" y="1907796"/>
            <a:ext cx="7278556" cy="1974779"/>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8"/>
          <p:cNvSpPr txBox="1">
            <a:spLocks noChangeArrowheads="1"/>
          </p:cNvSpPr>
          <p:nvPr/>
        </p:nvSpPr>
        <p:spPr bwMode="auto">
          <a:xfrm>
            <a:off x="2438400" y="1520375"/>
            <a:ext cx="7072743" cy="2597186"/>
          </a:xfrm>
          <a:prstGeom prst="rect">
            <a:avLst/>
          </a:prstGeom>
          <a:noFill/>
          <a:ln w="9525">
            <a:noFill/>
            <a:miter lim="800000"/>
            <a:headEnd/>
            <a:tailEnd/>
          </a:ln>
        </p:spPr>
        <p:txBody>
          <a:bodyPr wrap="square">
            <a:spAutoFit/>
          </a:bodyPr>
          <a:lstStyle/>
          <a:p>
            <a:pPr>
              <a:lnSpc>
                <a:spcPts val="3200"/>
              </a:lnSpc>
            </a:pPr>
            <a:endParaRPr lang="en-US" sz="3200" dirty="0">
              <a:latin typeface="Corbel" pitchFamily="34" charset="0"/>
            </a:endParaRPr>
          </a:p>
          <a:p>
            <a:pPr>
              <a:lnSpc>
                <a:spcPct val="114000"/>
              </a:lnSpc>
            </a:pPr>
            <a:r>
              <a:rPr lang="en-US" sz="3200" dirty="0" smtClean="0">
                <a:solidFill>
                  <a:schemeClr val="bg1"/>
                </a:solidFill>
                <a:latin typeface="Corbel" pitchFamily="34" charset="0"/>
              </a:rPr>
              <a:t>Success is measured by our efforts </a:t>
            </a:r>
            <a:br>
              <a:rPr lang="en-US" sz="3200" dirty="0" smtClean="0">
                <a:solidFill>
                  <a:schemeClr val="bg1"/>
                </a:solidFill>
                <a:latin typeface="Corbel" pitchFamily="34" charset="0"/>
              </a:rPr>
            </a:br>
            <a:r>
              <a:rPr lang="en-US" sz="3200" dirty="0" smtClean="0">
                <a:solidFill>
                  <a:schemeClr val="bg1"/>
                </a:solidFill>
                <a:latin typeface="Corbel" pitchFamily="34" charset="0"/>
              </a:rPr>
              <a:t>to reduce isolation and to improve options for safety.</a:t>
            </a:r>
          </a:p>
          <a:p>
            <a:pPr>
              <a:lnSpc>
                <a:spcPts val="3200"/>
              </a:lnSpc>
            </a:pPr>
            <a:endParaRPr lang="en-US" sz="3200" dirty="0">
              <a:solidFill>
                <a:schemeClr val="bg1"/>
              </a:solidFill>
              <a:latin typeface="+mj-lt"/>
            </a:endParaRPr>
          </a:p>
        </p:txBody>
      </p:sp>
      <p:sp>
        <p:nvSpPr>
          <p:cNvPr id="8" name="TextBox 7"/>
          <p:cNvSpPr txBox="1"/>
          <p:nvPr/>
        </p:nvSpPr>
        <p:spPr>
          <a:xfrm>
            <a:off x="1636693" y="1371600"/>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9" name="TextBox 8"/>
          <p:cNvSpPr txBox="1"/>
          <p:nvPr/>
        </p:nvSpPr>
        <p:spPr>
          <a:xfrm rot="10800000">
            <a:off x="5522893" y="1520375"/>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11"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18</a:t>
            </a:fld>
            <a:endParaRPr lang="en-US" sz="1400" dirty="0"/>
          </a:p>
        </p:txBody>
      </p:sp>
      <p:sp>
        <p:nvSpPr>
          <p:cNvPr id="5" name="Text Box 6"/>
          <p:cNvSpPr txBox="1">
            <a:spLocks noChangeArrowheads="1"/>
          </p:cNvSpPr>
          <p:nvPr/>
        </p:nvSpPr>
        <p:spPr bwMode="auto">
          <a:xfrm>
            <a:off x="6477000" y="3429000"/>
            <a:ext cx="1778627" cy="276999"/>
          </a:xfrm>
          <a:prstGeom prst="rect">
            <a:avLst/>
          </a:prstGeom>
          <a:noFill/>
          <a:ln w="9525">
            <a:noFill/>
            <a:miter lim="800000"/>
            <a:headEnd/>
            <a:tailEnd/>
          </a:ln>
        </p:spPr>
        <p:txBody>
          <a:bodyPr wrap="none">
            <a:spAutoFit/>
          </a:bodyPr>
          <a:lstStyle/>
          <a:p>
            <a:r>
              <a:rPr lang="en-US" sz="1200" dirty="0" smtClean="0">
                <a:latin typeface="Corbel" pitchFamily="34" charset="0"/>
              </a:rPr>
              <a:t>Futures Without Violence</a:t>
            </a:r>
            <a:endParaRPr lang="en-US" sz="1200" dirty="0">
              <a:latin typeface="Corbe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8" grpId="0"/>
      <p:bldP spid="8" grpId="1"/>
      <p:bldP spid="9" grpId="0"/>
      <p:bldP spid="9" grpId="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PPT-63background.jpg"/>
          <p:cNvPicPr>
            <a:picLocks noChangeAspect="1"/>
          </p:cNvPicPr>
          <p:nvPr/>
        </p:nvPicPr>
        <p:blipFill>
          <a:blip r:embed="rId3"/>
          <a:stretch>
            <a:fillRect/>
          </a:stretch>
        </p:blipFill>
        <p:spPr>
          <a:xfrm>
            <a:off x="-50150" y="0"/>
            <a:ext cx="9194150" cy="6858000"/>
          </a:xfrm>
          <a:prstGeom prst="rect">
            <a:avLst/>
          </a:prstGeom>
        </p:spPr>
      </p:pic>
      <p:sp>
        <p:nvSpPr>
          <p:cNvPr id="6" name="Rectangle 5"/>
          <p:cNvSpPr/>
          <p:nvPr/>
        </p:nvSpPr>
        <p:spPr>
          <a:xfrm>
            <a:off x="5257800" y="76200"/>
            <a:ext cx="3886200" cy="4648200"/>
          </a:xfrm>
          <a:prstGeom prst="rect">
            <a:avLst/>
          </a:prstGeom>
        </p:spPr>
        <p:txBody>
          <a:bodyPr wrap="square">
            <a:spAutoFit/>
          </a:bodyPr>
          <a:lstStyle/>
          <a:p>
            <a:pPr>
              <a:lnSpc>
                <a:spcPct val="114000"/>
              </a:lnSpc>
            </a:pPr>
            <a:r>
              <a:rPr lang="en-US" sz="2900" dirty="0" smtClean="0">
                <a:solidFill>
                  <a:schemeClr val="bg1"/>
                </a:solidFill>
                <a:effectLst>
                  <a:outerShdw blurRad="50800" dist="38100" dir="2700000" algn="tl" rotWithShape="0">
                    <a:srgbClr val="000000">
                      <a:alpha val="43000"/>
                    </a:srgbClr>
                  </a:outerShdw>
                </a:effectLst>
                <a:latin typeface="Arial Black" pitchFamily="34" charset="0"/>
              </a:rPr>
              <a:t>Making the Connection: </a:t>
            </a:r>
            <a:r>
              <a:rPr sz="2900" dirty="0" smtClean="0">
                <a:solidFill>
                  <a:srgbClr val="FFD400"/>
                </a:solidFill>
                <a:effectLst>
                  <a:outerShdw blurRad="50800" dist="38100" dir="2700000" algn="tl" rotWithShape="0">
                    <a:srgbClr val="000000">
                      <a:alpha val="43000"/>
                    </a:srgbClr>
                  </a:outerShdw>
                </a:effectLst>
                <a:latin typeface="Arial Black" pitchFamily="34" charset="0"/>
              </a:rPr>
              <a:t>Domestic Violence</a:t>
            </a:r>
            <a:r>
              <a:rPr lang="en-US" sz="2900" dirty="0" smtClean="0">
                <a:solidFill>
                  <a:srgbClr val="FFD400"/>
                </a:solidFill>
                <a:effectLst>
                  <a:outerShdw blurRad="50800" dist="38100" dir="2700000" algn="tl" rotWithShape="0">
                    <a:srgbClr val="000000">
                      <a:alpha val="43000"/>
                    </a:srgbClr>
                  </a:outerShdw>
                </a:effectLst>
                <a:latin typeface="Arial Black" pitchFamily="34" charset="0"/>
              </a:rPr>
              <a:t>, Birth Control Sabotage, Pregnancy Pressure, and Unintended Pregnancies</a:t>
            </a:r>
            <a:endParaRPr lang="en-US" sz="2900" dirty="0">
              <a:solidFill>
                <a:srgbClr val="FFD400"/>
              </a:solidFill>
              <a:effectLst>
                <a:outerShdw blurRad="50800" dist="38100" dir="2700000" algn="tl" rotWithShape="0">
                  <a:srgbClr val="000000">
                    <a:alpha val="43000"/>
                  </a:srgbClr>
                </a:outerShdw>
              </a:effectLst>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52400" y="457200"/>
            <a:ext cx="2438400" cy="1143000"/>
          </a:xfrm>
        </p:spPr>
        <p:txBody>
          <a:bodyPr>
            <a:norm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Workshop</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dirty="0" smtClean="0">
                <a:solidFill>
                  <a:schemeClr val="bg1"/>
                </a:solidFill>
                <a:effectLst>
                  <a:outerShdw blurRad="38100" dist="38100" dir="2700000" algn="tl">
                    <a:srgbClr val="000000">
                      <a:alpha val="43137"/>
                    </a:srgbClr>
                  </a:outerShdw>
                </a:effectLst>
                <a:latin typeface="Arial Black" pitchFamily="34" charset="0"/>
              </a:rPr>
              <a:t>Guidelines</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2971800" y="609600"/>
            <a:ext cx="6019800" cy="4525963"/>
          </a:xfrm>
        </p:spPr>
        <p:txBody>
          <a:bodyPr>
            <a:normAutofit/>
          </a:bodyPr>
          <a:lstStyle/>
          <a:p>
            <a:pPr marL="0" indent="0">
              <a:lnSpc>
                <a:spcPts val="3200"/>
              </a:lnSpc>
              <a:buClr>
                <a:srgbClr val="8DC63F"/>
              </a:buClr>
              <a:buNone/>
            </a:pPr>
            <a:r>
              <a:rPr lang="en-US" dirty="0" smtClean="0">
                <a:solidFill>
                  <a:srgbClr val="58595B"/>
                </a:solidFill>
                <a:latin typeface="Corbel" pitchFamily="34" charset="0"/>
              </a:rPr>
              <a:t>Because family violence is so prevalent, assume that there are survivors among us.</a:t>
            </a:r>
          </a:p>
          <a:p>
            <a:pPr>
              <a:lnSpc>
                <a:spcPts val="3200"/>
              </a:lnSpc>
              <a:spcBef>
                <a:spcPts val="2568"/>
              </a:spcBef>
              <a:buClr>
                <a:srgbClr val="8DC63F"/>
              </a:buClr>
            </a:pPr>
            <a:r>
              <a:rPr lang="en-US" dirty="0" smtClean="0">
                <a:solidFill>
                  <a:srgbClr val="58595B"/>
                </a:solidFill>
                <a:latin typeface="Corbel" pitchFamily="34" charset="0"/>
              </a:rPr>
              <a:t>Be aware of your reactions and take care of yourself first</a:t>
            </a:r>
          </a:p>
          <a:p>
            <a:pPr>
              <a:lnSpc>
                <a:spcPts val="3200"/>
              </a:lnSpc>
              <a:spcBef>
                <a:spcPts val="1968"/>
              </a:spcBef>
              <a:buClr>
                <a:srgbClr val="8DC63F"/>
              </a:buClr>
            </a:pPr>
            <a:r>
              <a:rPr lang="en-US" dirty="0" smtClean="0">
                <a:solidFill>
                  <a:srgbClr val="58595B"/>
                </a:solidFill>
                <a:latin typeface="Corbel" pitchFamily="34" charset="0"/>
              </a:rPr>
              <a:t>Respect confidentiality</a:t>
            </a:r>
            <a:endParaRPr lang="en-US" dirty="0">
              <a:solidFill>
                <a:srgbClr val="58595B"/>
              </a:solidFill>
              <a:latin typeface="Corbel" pitchFamily="34" charset="0"/>
            </a:endParaRP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a:t>
            </a:fld>
            <a:endParaRPr lang="en-US" sz="1400" dirty="0"/>
          </a:p>
        </p:txBody>
      </p:sp>
      <p:pic>
        <p:nvPicPr>
          <p:cNvPr id="8" name="Picture 7" descr="iStock_000006964101Medium.jpg"/>
          <p:cNvPicPr>
            <a:picLocks noChangeAspect="1"/>
          </p:cNvPicPr>
          <p:nvPr/>
        </p:nvPicPr>
        <p:blipFill>
          <a:blip r:embed="rId4"/>
          <a:stretch>
            <a:fillRect/>
          </a:stretch>
        </p:blipFill>
        <p:spPr>
          <a:xfrm>
            <a:off x="847162" y="3665831"/>
            <a:ext cx="4419600" cy="293946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304800"/>
            <a:ext cx="226359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Learning</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dirty="0" smtClean="0">
                <a:solidFill>
                  <a:schemeClr val="bg1"/>
                </a:solidFill>
                <a:effectLst>
                  <a:outerShdw blurRad="38100" dist="38100" dir="2700000" algn="tl">
                    <a:srgbClr val="000000">
                      <a:alpha val="43137"/>
                    </a:srgbClr>
                  </a:outerShdw>
                </a:effectLst>
                <a:latin typeface="Arial Black" pitchFamily="34" charset="0"/>
              </a:rPr>
              <a:t>Objectives</a:t>
            </a:r>
            <a:endParaRPr lang="en-US" sz="2600" b="1" dirty="0" smtClean="0">
              <a:solidFill>
                <a:schemeClr val="bg1"/>
              </a:solidFill>
              <a:effectLst>
                <a:outerShdw blurRad="38100" dist="38100" dir="2700000" algn="tl">
                  <a:srgbClr val="000000">
                    <a:alpha val="43137"/>
                  </a:srgbClr>
                </a:outerShdw>
              </a:effectLst>
              <a:latin typeface="Arial Black" pitchFamily="34" charset="0"/>
            </a:endParaRPr>
          </a:p>
        </p:txBody>
      </p:sp>
      <p:pic>
        <p:nvPicPr>
          <p:cNvPr id="6" name="Picture 5" descr="pencil.png"/>
          <p:cNvPicPr>
            <a:picLocks noChangeAspect="1"/>
          </p:cNvPicPr>
          <p:nvPr/>
        </p:nvPicPr>
        <p:blipFill>
          <a:blip r:embed="rId3"/>
          <a:stretch>
            <a:fillRect/>
          </a:stretch>
        </p:blipFill>
        <p:spPr>
          <a:xfrm>
            <a:off x="-304800" y="3276600"/>
            <a:ext cx="5056405" cy="4038600"/>
          </a:xfrm>
          <a:prstGeom prst="rect">
            <a:avLst/>
          </a:prstGeom>
        </p:spPr>
      </p:pic>
      <p:sp>
        <p:nvSpPr>
          <p:cNvPr id="8" name="Content Placeholder 2"/>
          <p:cNvSpPr txBox="1">
            <a:spLocks/>
          </p:cNvSpPr>
          <p:nvPr/>
        </p:nvSpPr>
        <p:spPr>
          <a:xfrm>
            <a:off x="2492190" y="152400"/>
            <a:ext cx="6728010" cy="6248400"/>
          </a:xfrm>
          <a:prstGeom prst="rect">
            <a:avLst/>
          </a:prstGeom>
        </p:spPr>
        <p:txBody>
          <a:bodyPr>
            <a:noAutofit/>
          </a:bodyPr>
          <a:lstStyle/>
          <a:p>
            <a:pPr marL="455613" lvl="0" indent="-455613">
              <a:lnSpc>
                <a:spcPct val="114000"/>
              </a:lnSpc>
              <a:spcAft>
                <a:spcPts val="600"/>
              </a:spcAft>
              <a:defRPr/>
            </a:pPr>
            <a:r>
              <a:rPr kumimoji="0" lang="en-US" sz="3400" b="0" i="0" u="none" strike="noStrike" kern="1200" cap="none" spc="0" normalizeH="0" baseline="0" noProof="0" dirty="0" smtClean="0">
                <a:ln>
                  <a:noFill/>
                </a:ln>
                <a:solidFill>
                  <a:srgbClr val="8DC63F"/>
                </a:solidFill>
                <a:effectLst/>
                <a:uLnTx/>
                <a:uFillTx/>
                <a:latin typeface="Arial Black"/>
                <a:ea typeface="+mn-ea"/>
                <a:cs typeface="Arial Black"/>
              </a:rPr>
              <a:t>1</a:t>
            </a:r>
            <a:r>
              <a:rPr kumimoji="0" lang="en-US" sz="3200" b="0" i="0" u="none" strike="noStrike" kern="1200" cap="none" spc="0" normalizeH="0" baseline="0" noProof="0" dirty="0" smtClean="0">
                <a:ln>
                  <a:noFill/>
                </a:ln>
                <a:solidFill>
                  <a:srgbClr val="58595B"/>
                </a:solidFill>
                <a:effectLst/>
                <a:uLnTx/>
                <a:uFillTx/>
                <a:latin typeface="Arial Black"/>
                <a:ea typeface="+mn-ea"/>
                <a:cs typeface="Arial Black"/>
              </a:rPr>
              <a:t>	</a:t>
            </a:r>
            <a:r>
              <a:rPr lang="en-US" sz="2700" b="1" dirty="0" smtClean="0">
                <a:solidFill>
                  <a:srgbClr val="58595B"/>
                </a:solidFill>
                <a:latin typeface="Corbel" pitchFamily="34" charset="0"/>
              </a:rPr>
              <a:t>Describe the impact of domestic violence on reproductive health outcomes. </a:t>
            </a:r>
            <a:endParaRPr lang="en-US" sz="2700" dirty="0" smtClean="0">
              <a:solidFill>
                <a:srgbClr val="58595B"/>
              </a:solidFill>
              <a:latin typeface="Corbel" pitchFamily="34" charset="0"/>
            </a:endParaRPr>
          </a:p>
          <a:p>
            <a:pPr marL="455613" lvl="0" indent="-455613">
              <a:lnSpc>
                <a:spcPct val="114000"/>
              </a:lnSpc>
              <a:spcAft>
                <a:spcPts val="600"/>
              </a:spcAft>
              <a:defRPr/>
            </a:pPr>
            <a:r>
              <a:rPr lang="en-US" sz="3400" dirty="0" smtClean="0">
                <a:solidFill>
                  <a:srgbClr val="8DC63F"/>
                </a:solidFill>
                <a:latin typeface="Arial Black"/>
                <a:cs typeface="Arial Black"/>
              </a:rPr>
              <a:t>2</a:t>
            </a:r>
            <a:r>
              <a:rPr lang="en-US" sz="3200" dirty="0" smtClean="0">
                <a:solidFill>
                  <a:srgbClr val="58595B"/>
                </a:solidFill>
                <a:latin typeface="Arial Black"/>
                <a:cs typeface="Arial Black"/>
              </a:rPr>
              <a:t>	</a:t>
            </a:r>
            <a:r>
              <a:rPr lang="en-US" sz="2700" b="1" dirty="0" smtClean="0">
                <a:solidFill>
                  <a:srgbClr val="58595B"/>
                </a:solidFill>
                <a:latin typeface="Corbel" pitchFamily="34" charset="0"/>
              </a:rPr>
              <a:t>Define reproductive coercion.</a:t>
            </a:r>
          </a:p>
          <a:p>
            <a:pPr marL="455613" lvl="0" indent="-455613">
              <a:lnSpc>
                <a:spcPct val="114000"/>
              </a:lnSpc>
              <a:spcAft>
                <a:spcPts val="600"/>
              </a:spcAft>
              <a:defRPr/>
            </a:pPr>
            <a:r>
              <a:rPr lang="en-US" sz="3400" noProof="0" dirty="0" smtClean="0">
                <a:solidFill>
                  <a:srgbClr val="8DC63F"/>
                </a:solidFill>
                <a:latin typeface="Arial Black"/>
                <a:cs typeface="Arial Black"/>
              </a:rPr>
              <a:t>3</a:t>
            </a:r>
            <a:r>
              <a:rPr lang="en-US" sz="3200" noProof="0" dirty="0" smtClean="0">
                <a:solidFill>
                  <a:srgbClr val="58595B"/>
                </a:solidFill>
                <a:latin typeface="Arial Black"/>
                <a:cs typeface="Arial Black"/>
              </a:rPr>
              <a:t>	</a:t>
            </a:r>
            <a:r>
              <a:rPr lang="en-US" sz="2700" b="1" dirty="0" smtClean="0">
                <a:solidFill>
                  <a:srgbClr val="58595B"/>
                </a:solidFill>
                <a:latin typeface="Corbel" pitchFamily="34" charset="0"/>
              </a:rPr>
              <a:t>Identify two ways to increase identification and provide harm reduction strategies for reproductive coercion.</a:t>
            </a:r>
            <a:endParaRPr kumimoji="0" lang="en-US" sz="2700" b="0" i="0" u="none" strike="noStrike" kern="1200" cap="none" spc="0" normalizeH="0" baseline="0" noProof="0" dirty="0" smtClean="0">
              <a:ln>
                <a:noFill/>
              </a:ln>
              <a:solidFill>
                <a:srgbClr val="58595B"/>
              </a:solidFill>
              <a:effectLst/>
              <a:uLnTx/>
              <a:uFillTx/>
              <a:latin typeface="Corbel" pitchFamily="34" charset="0"/>
            </a:endParaRPr>
          </a:p>
          <a:p>
            <a:pPr marL="457200" lvl="0" indent="-457200">
              <a:lnSpc>
                <a:spcPct val="114000"/>
              </a:lnSpc>
              <a:spcAft>
                <a:spcPts val="600"/>
              </a:spcAft>
              <a:defRPr/>
            </a:pPr>
            <a:r>
              <a:rPr kumimoji="0" lang="en-US" sz="3400" b="0" i="0" u="none" strike="noStrike" kern="1200" cap="none" spc="0" normalizeH="0" baseline="0" noProof="0" dirty="0" smtClean="0">
                <a:ln>
                  <a:noFill/>
                </a:ln>
                <a:solidFill>
                  <a:srgbClr val="8DC63F"/>
                </a:solidFill>
                <a:effectLst/>
                <a:uLnTx/>
                <a:uFillTx/>
                <a:latin typeface="Arial Black"/>
                <a:ea typeface="+mn-ea"/>
              </a:rPr>
              <a:t>4</a:t>
            </a:r>
            <a:r>
              <a:rPr kumimoji="0" lang="en-US" sz="2400" b="0" i="0" u="none" strike="noStrike" kern="1200" cap="none" spc="0" normalizeH="0" baseline="0" noProof="0" dirty="0" smtClean="0">
                <a:ln>
                  <a:noFill/>
                </a:ln>
                <a:solidFill>
                  <a:srgbClr val="58595B"/>
                </a:solidFill>
                <a:effectLst/>
                <a:uLnTx/>
                <a:uFillTx/>
                <a:latin typeface="Arial Black"/>
                <a:ea typeface="+mn-ea"/>
              </a:rPr>
              <a:t>	</a:t>
            </a:r>
            <a:r>
              <a:rPr lang="en-US" sz="2700" b="1" dirty="0" smtClean="0">
                <a:solidFill>
                  <a:srgbClr val="58595B"/>
                </a:solidFill>
                <a:latin typeface="Corbel" pitchFamily="34" charset="0"/>
              </a:rPr>
              <a:t>Recognize the unique intervention role health care providers play for woman experiencing reproductive coercion. </a:t>
            </a:r>
            <a:endParaRPr kumimoji="0" lang="en-US" sz="2700" b="1" i="0" u="none" strike="noStrike" kern="1200" cap="none" spc="0" normalizeH="0" baseline="0" noProof="0" dirty="0" smtClean="0">
              <a:ln>
                <a:noFill/>
              </a:ln>
              <a:solidFill>
                <a:srgbClr val="58595B"/>
              </a:solidFill>
              <a:effectLst/>
              <a:uLnTx/>
              <a:uFillTx/>
              <a:latin typeface="Corbel" pitchFamily="34" charset="0"/>
            </a:endParaRPr>
          </a:p>
          <a:p>
            <a:pPr marL="457200" marR="0" lvl="0" indent="-457200" algn="l" defTabSz="457200" rtl="0" eaLnBrk="1" fontAlgn="auto" latinLnBrk="0" hangingPunct="1">
              <a:lnSpc>
                <a:spcPts val="2400"/>
              </a:lnSpc>
              <a:spcBef>
                <a:spcPct val="20000"/>
              </a:spcBef>
              <a:spcAft>
                <a:spcPts val="0"/>
              </a:spcAft>
              <a:buClrTx/>
              <a:buSzTx/>
              <a:buFont typeface="Arial"/>
              <a:buAutoNum type="arabicPlain" startAt="4"/>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91440" marR="0" lvl="0" indent="0" algn="l" defTabSz="457200" rtl="0" eaLnBrk="1" fontAlgn="auto" latinLnBrk="0" hangingPunct="1">
              <a:lnSpc>
                <a:spcPts val="2800"/>
              </a:lnSpc>
              <a:spcBef>
                <a:spcPct val="20000"/>
              </a:spcBef>
              <a:spcAft>
                <a:spcPts val="600"/>
              </a:spcAft>
              <a:buClrTx/>
              <a:buSzTx/>
              <a:buFont typeface="Arial"/>
              <a:buAutoNum type="arabicPeriod"/>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263650" marR="0" lvl="3" indent="-349250" algn="l" defTabSz="457200" rtl="0" eaLnBrk="1" fontAlgn="auto" latinLnBrk="0" hangingPunct="1">
              <a:lnSpc>
                <a:spcPts val="28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20</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9"/>
            <a:ext cx="2362200" cy="5287962"/>
          </a:xfrm>
        </p:spPr>
        <p:txBody>
          <a:bodyPr/>
          <a:lstStyle/>
          <a:p>
            <a:pPr lvl="1" algn="l" defTabSz="457200" rtl="0">
              <a:lnSpc>
                <a:spcPct val="114000"/>
              </a:lnSpc>
              <a:spcBef>
                <a:spcPct val="0"/>
              </a:spcBef>
            </a:pPr>
            <a:r>
              <a:rPr lang="en-US" sz="2800" dirty="0" smtClean="0">
                <a:solidFill>
                  <a:schemeClr val="bg1"/>
                </a:solidFill>
                <a:effectLst>
                  <a:outerShdw blurRad="38100" dist="38100" dir="2700000" algn="tl">
                    <a:srgbClr val="000000">
                      <a:alpha val="43137"/>
                    </a:srgbClr>
                  </a:outerShdw>
                </a:effectLst>
                <a:latin typeface="Arial Black" pitchFamily="34" charset="0"/>
              </a:rPr>
              <a:t>Group Discussion </a:t>
            </a:r>
            <a:r>
              <a:rPr lang="en-US" sz="4800" dirty="0" smtClean="0">
                <a:solidFill>
                  <a:schemeClr val="bg1"/>
                </a:solidFill>
                <a:effectLst>
                  <a:outerShdw blurRad="38100" dist="38100" dir="2700000" algn="tl">
                    <a:srgbClr val="000000">
                      <a:alpha val="43137"/>
                    </a:srgbClr>
                  </a:outerShdw>
                </a:effectLst>
                <a:latin typeface="Arial Black" pitchFamily="34" charset="0"/>
                <a:cs typeface="Times New Roman" pitchFamily="18" charset="0"/>
              </a:rPr>
              <a:t/>
            </a:r>
            <a:br>
              <a:rPr lang="en-US" sz="4800" dirty="0" smtClean="0">
                <a:solidFill>
                  <a:schemeClr val="bg1"/>
                </a:solidFill>
                <a:effectLst>
                  <a:outerShdw blurRad="38100" dist="38100" dir="2700000" algn="tl">
                    <a:srgbClr val="000000">
                      <a:alpha val="43137"/>
                    </a:srgbClr>
                  </a:outerShdw>
                </a:effectLst>
                <a:latin typeface="Arial Black" pitchFamily="34" charset="0"/>
                <a:cs typeface="Times New Roman" pitchFamily="18" charset="0"/>
              </a:rPr>
            </a:br>
            <a:endParaRPr lang="en-US"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4"/>
          <p:cNvSpPr>
            <a:spLocks noGrp="1"/>
          </p:cNvSpPr>
          <p:nvPr>
            <p:ph idx="1"/>
          </p:nvPr>
        </p:nvSpPr>
        <p:spPr>
          <a:xfrm>
            <a:off x="3124200" y="1143000"/>
            <a:ext cx="5562600" cy="4419601"/>
          </a:xfrm>
        </p:spPr>
        <p:txBody>
          <a:bodyPr/>
          <a:lstStyle/>
          <a:p>
            <a:pPr>
              <a:buNone/>
            </a:pPr>
            <a:r>
              <a:rPr lang="en-US" dirty="0" smtClean="0"/>
              <a:t>	</a:t>
            </a:r>
            <a:r>
              <a:rPr lang="en-US" sz="4400" dirty="0" smtClean="0">
                <a:solidFill>
                  <a:srgbClr val="F58220"/>
                </a:solidFill>
                <a:latin typeface="Arial Black"/>
                <a:cs typeface="Arial Black"/>
              </a:rPr>
              <a:t>How</a:t>
            </a:r>
            <a:r>
              <a:rPr lang="en-US" sz="3600" dirty="0" smtClean="0"/>
              <a:t> </a:t>
            </a:r>
            <a:r>
              <a:rPr lang="en-US" sz="4000" dirty="0" smtClean="0">
                <a:solidFill>
                  <a:srgbClr val="58595B"/>
                </a:solidFill>
                <a:latin typeface="Corbel" pitchFamily="34" charset="0"/>
              </a:rPr>
              <a:t>does domestic violence impact reproductive health? </a:t>
            </a:r>
            <a:endParaRPr lang="en-US" sz="4000" dirty="0">
              <a:solidFill>
                <a:srgbClr val="58595B"/>
              </a:solidFill>
              <a:latin typeface="Corbel" pitchFamily="34" charset="0"/>
            </a:endParaRPr>
          </a:p>
        </p:txBody>
      </p:sp>
      <p:pic>
        <p:nvPicPr>
          <p:cNvPr id="4" name="Picture 3" descr="group-discussion.jpg"/>
          <p:cNvPicPr>
            <a:picLocks noChangeAspect="1"/>
          </p:cNvPicPr>
          <p:nvPr/>
        </p:nvPicPr>
        <p:blipFill>
          <a:blip r:embed="rId3"/>
          <a:stretch>
            <a:fillRect/>
          </a:stretch>
        </p:blipFill>
        <p:spPr>
          <a:xfrm>
            <a:off x="381000" y="23622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21</a:t>
            </a:fld>
            <a:endParaRPr lang="en-US" sz="1400"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28800" y="852056"/>
            <a:ext cx="6850968" cy="4535873"/>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44" name="Rectangle 3"/>
          <p:cNvSpPr>
            <a:spLocks noGrp="1" noChangeArrowheads="1"/>
          </p:cNvSpPr>
          <p:nvPr>
            <p:ph type="body" idx="1"/>
          </p:nvPr>
        </p:nvSpPr>
        <p:spPr>
          <a:xfrm>
            <a:off x="4010891" y="1066800"/>
            <a:ext cx="4523509" cy="4191000"/>
          </a:xfrm>
        </p:spPr>
        <p:txBody>
          <a:bodyPr>
            <a:normAutofit fontScale="92500"/>
          </a:bodyPr>
          <a:lstStyle/>
          <a:p>
            <a:pPr eaLnBrk="1" hangingPunct="1"/>
            <a:r>
              <a:rPr sz="2900" dirty="0" smtClean="0">
                <a:latin typeface="Corbel" pitchFamily="34" charset="0"/>
              </a:rPr>
              <a:t>Among a random sample of 1278 women ages 16-29 in 5 Family Planning clinics </a:t>
            </a:r>
          </a:p>
          <a:p>
            <a:pPr lvl="1" eaLnBrk="1" hangingPunct="1"/>
            <a:r>
              <a:rPr sz="2900" b="1" dirty="0" smtClean="0">
                <a:solidFill>
                  <a:srgbClr val="FF8000"/>
                </a:solidFill>
                <a:effectLst>
                  <a:outerShdw blurRad="38100" dist="38100" dir="2700000" algn="tl">
                    <a:srgbClr val="000000">
                      <a:alpha val="43137"/>
                    </a:srgbClr>
                  </a:outerShdw>
                </a:effectLst>
                <a:latin typeface="Corbel" pitchFamily="34" charset="0"/>
              </a:rPr>
              <a:t>53% experienced DV/SA</a:t>
            </a:r>
            <a:endParaRPr lang="en-US" sz="2900" b="1" dirty="0" smtClean="0">
              <a:solidFill>
                <a:srgbClr val="FF8000"/>
              </a:solidFill>
              <a:effectLst>
                <a:outerShdw blurRad="38100" dist="38100" dir="2700000" algn="tl">
                  <a:srgbClr val="000000">
                    <a:alpha val="43137"/>
                  </a:srgbClr>
                </a:outerShdw>
              </a:effectLst>
              <a:latin typeface="Corbel" pitchFamily="34" charset="0"/>
            </a:endParaRPr>
          </a:p>
          <a:p>
            <a:pPr eaLnBrk="1" hangingPunct="1"/>
            <a:r>
              <a:rPr lang="en-US" sz="2900" dirty="0" smtClean="0">
                <a:latin typeface="Corbel" pitchFamily="34" charset="0"/>
              </a:rPr>
              <a:t>Mirrors findings from studies nationwide – family planning clients have high rates of violence</a:t>
            </a:r>
            <a:r>
              <a:rPr sz="2900" dirty="0" smtClean="0">
                <a:latin typeface="Corbel" pitchFamily="34" charset="0"/>
              </a:rPr>
              <a:t> </a:t>
            </a:r>
          </a:p>
          <a:p>
            <a:pPr eaLnBrk="1" hangingPunct="1">
              <a:buNone/>
            </a:pPr>
            <a:endParaRPr lang="en-US" sz="1400" dirty="0" smtClean="0"/>
          </a:p>
          <a:p>
            <a:pPr eaLnBrk="1" hangingPunct="1">
              <a:buNone/>
            </a:pPr>
            <a:r>
              <a:rPr sz="1400" dirty="0" smtClean="0"/>
              <a:t>Miller, et al 2010</a:t>
            </a:r>
            <a:endParaRPr lang="en-US" sz="1400" dirty="0" smtClean="0"/>
          </a:p>
        </p:txBody>
      </p:sp>
      <p:sp>
        <p:nvSpPr>
          <p:cNvPr id="5" name="Rectangle 2"/>
          <p:cNvSpPr txBox="1">
            <a:spLocks noChangeArrowheads="1"/>
          </p:cNvSpPr>
          <p:nvPr/>
        </p:nvSpPr>
        <p:spPr>
          <a:xfrm>
            <a:off x="174810" y="86380"/>
            <a:ext cx="2187390" cy="1132820"/>
          </a:xfrm>
          <a:prstGeom prst="rect">
            <a:avLst/>
          </a:prstGeom>
        </p:spPr>
        <p:txBody>
          <a:bodyPr vert="horz" lIns="91440" tIns="45720" rIns="91440" bIns="45720" rtlCol="0" anchor="ctr">
            <a:normAutofit/>
          </a:bodyPr>
          <a:lstStyle/>
          <a:p>
            <a:pPr lvl="0">
              <a:lnSpc>
                <a:spcPct val="114000"/>
              </a:lnSpc>
              <a:spcBef>
                <a:spcPct val="0"/>
              </a:spcBef>
              <a:defRPr/>
            </a:pPr>
            <a:r>
              <a:rPr lang="en-US" sz="2800" dirty="0" smtClean="0">
                <a:solidFill>
                  <a:schemeClr val="bg1"/>
                </a:solidFill>
                <a:effectLst>
                  <a:outerShdw blurRad="38100" dist="38100" dir="2700000" algn="tl">
                    <a:srgbClr val="000000">
                      <a:alpha val="43137"/>
                    </a:srgbClr>
                  </a:outerShdw>
                </a:effectLst>
                <a:latin typeface="Arial Black" pitchFamily="34" charset="0"/>
              </a:rPr>
              <a:t>W</a:t>
            </a:r>
            <a:r>
              <a:rPr kumimoji="0" lang="en-US" sz="28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rPr>
              <a:t>hat </a:t>
            </a:r>
            <a:r>
              <a:rPr lang="en-US" sz="2800" dirty="0" smtClean="0">
                <a:solidFill>
                  <a:schemeClr val="bg1"/>
                </a:solidFill>
                <a:effectLst>
                  <a:outerShdw blurRad="38100" dist="38100" dir="2700000" algn="tl">
                    <a:srgbClr val="000000">
                      <a:alpha val="43137"/>
                    </a:srgbClr>
                  </a:outerShdw>
                </a:effectLst>
                <a:latin typeface="Arial Black" pitchFamily="34" charset="0"/>
              </a:rPr>
              <a:t>W</a:t>
            </a:r>
            <a:r>
              <a:rPr kumimoji="0" lang="en-US" sz="28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rPr>
              <a:t>e </a:t>
            </a:r>
            <a:r>
              <a:rPr lang="en-US" sz="2800" dirty="0" smtClean="0">
                <a:solidFill>
                  <a:schemeClr val="bg1"/>
                </a:solidFill>
                <a:effectLst>
                  <a:outerShdw blurRad="38100" dist="38100" dir="2700000" algn="tl">
                    <a:srgbClr val="000000">
                      <a:alpha val="43137"/>
                    </a:srgbClr>
                  </a:outerShdw>
                </a:effectLst>
                <a:latin typeface="Arial Black" pitchFamily="34" charset="0"/>
              </a:rPr>
              <a:t>K</a:t>
            </a:r>
            <a:r>
              <a:rPr kumimoji="0" lang="en-US" sz="28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rPr>
              <a:t>now </a:t>
            </a:r>
          </a:p>
        </p:txBody>
      </p:sp>
      <p:pic>
        <p:nvPicPr>
          <p:cNvPr id="6" name="Picture 5" descr="Doc&amp;Patient.JPG"/>
          <p:cNvPicPr>
            <a:picLocks noChangeAspect="1"/>
          </p:cNvPicPr>
          <p:nvPr/>
        </p:nvPicPr>
        <p:blipFill>
          <a:blip r:embed="rId3" cstate="print"/>
          <a:stretch>
            <a:fillRect/>
          </a:stretch>
        </p:blipFill>
        <p:spPr>
          <a:xfrm>
            <a:off x="914104" y="1524000"/>
            <a:ext cx="2965075" cy="4481944"/>
          </a:xfrm>
          <a:prstGeom prst="rect">
            <a:avLst/>
          </a:prstGeom>
          <a:ln w="28575">
            <a:solidFill>
              <a:schemeClr val="bg1"/>
            </a:solidFill>
          </a:ln>
          <a:effectLst>
            <a:outerShdw blurRad="50800" dist="38100" algn="l" rotWithShape="0">
              <a:prstClr val="black">
                <a:alpha val="40000"/>
              </a:prstClr>
            </a:outerShdw>
          </a:effectLst>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22</a:t>
            </a:fld>
            <a:endParaRPr lang="en-US" sz="14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2.tif"/>
          <p:cNvPicPr>
            <a:picLocks noChangeAspect="1"/>
          </p:cNvPicPr>
          <p:nvPr/>
        </p:nvPicPr>
        <p:blipFill>
          <a:blip r:embed="rId3" cstate="print"/>
          <a:stretch>
            <a:fillRect/>
          </a:stretch>
        </p:blipFill>
        <p:spPr>
          <a:xfrm>
            <a:off x="0" y="0"/>
            <a:ext cx="9144000" cy="6858000"/>
          </a:xfrm>
          <a:prstGeom prst="rect">
            <a:avLst/>
          </a:prstGeom>
        </p:spPr>
      </p:pic>
      <p:sp>
        <p:nvSpPr>
          <p:cNvPr id="16387" name="Rectangle 3"/>
          <p:cNvSpPr>
            <a:spLocks noGrp="1" noChangeArrowheads="1"/>
          </p:cNvSpPr>
          <p:nvPr>
            <p:ph type="body" idx="4294967295"/>
          </p:nvPr>
        </p:nvSpPr>
        <p:spPr>
          <a:xfrm>
            <a:off x="287338" y="228600"/>
            <a:ext cx="8780462" cy="5287963"/>
          </a:xfrm>
          <a:prstGeom prst="rect">
            <a:avLst/>
          </a:prstGeom>
        </p:spPr>
        <p:txBody>
          <a:bodyPr/>
          <a:lstStyle/>
          <a:p>
            <a:pPr marL="0" indent="0" eaLnBrk="1" hangingPunct="1">
              <a:lnSpc>
                <a:spcPct val="114000"/>
              </a:lnSpc>
              <a:spcBef>
                <a:spcPts val="0"/>
              </a:spcBef>
              <a:spcAft>
                <a:spcPts val="1200"/>
              </a:spcAft>
              <a:buFontTx/>
              <a:buNone/>
            </a:pPr>
            <a:r>
              <a:rPr lang="en-US" sz="3600" b="1" dirty="0" smtClean="0">
                <a:solidFill>
                  <a:srgbClr val="F58220"/>
                </a:solidFill>
                <a:effectLst>
                  <a:outerShdw blurRad="38100" dist="38100" dir="2700000" algn="tl">
                    <a:srgbClr val="000000">
                      <a:alpha val="43137"/>
                    </a:srgbClr>
                  </a:outerShdw>
                </a:effectLst>
                <a:latin typeface="Arial" pitchFamily="34" charset="0"/>
                <a:cs typeface="Arial" pitchFamily="34" charset="0"/>
              </a:rPr>
              <a:t>Boys and girls who experience sexual dating violence are more likely to:</a:t>
            </a:r>
          </a:p>
          <a:p>
            <a:pPr marL="2738438" lvl="1" eaLnBrk="1" hangingPunct="1">
              <a:lnSpc>
                <a:spcPct val="114000"/>
              </a:lnSpc>
              <a:spcBef>
                <a:spcPts val="0"/>
              </a:spcBef>
              <a:spcAft>
                <a:spcPts val="1200"/>
              </a:spcAft>
              <a:buClr>
                <a:srgbClr val="8DC63F"/>
              </a:buClr>
              <a:buFont typeface="Arial" pitchFamily="34" charset="0"/>
              <a:buChar char="•"/>
            </a:pPr>
            <a:r>
              <a:rPr lang="en-US" sz="3000" dirty="0" smtClean="0">
                <a:solidFill>
                  <a:srgbClr val="58595B"/>
                </a:solidFill>
                <a:latin typeface="Corbel" pitchFamily="34" charset="0"/>
              </a:rPr>
              <a:t>Initiate sex before age 11</a:t>
            </a:r>
          </a:p>
          <a:p>
            <a:pPr marL="2738438" lvl="1" eaLnBrk="1" hangingPunct="1">
              <a:lnSpc>
                <a:spcPct val="114000"/>
              </a:lnSpc>
              <a:spcBef>
                <a:spcPts val="0"/>
              </a:spcBef>
              <a:spcAft>
                <a:spcPts val="1200"/>
              </a:spcAft>
              <a:buClr>
                <a:srgbClr val="8DC63F"/>
              </a:buClr>
              <a:buFont typeface="Arial" pitchFamily="34" charset="0"/>
              <a:buChar char="•"/>
            </a:pPr>
            <a:r>
              <a:rPr lang="en-US" sz="3000" dirty="0" smtClean="0">
                <a:solidFill>
                  <a:srgbClr val="58595B"/>
                </a:solidFill>
                <a:latin typeface="Corbel" pitchFamily="34" charset="0"/>
              </a:rPr>
              <a:t>Have sexual intercourse </a:t>
            </a:r>
            <a:br>
              <a:rPr lang="en-US" sz="3000" dirty="0" smtClean="0">
                <a:solidFill>
                  <a:srgbClr val="58595B"/>
                </a:solidFill>
                <a:latin typeface="Corbel" pitchFamily="34" charset="0"/>
              </a:rPr>
            </a:br>
            <a:r>
              <a:rPr lang="en-US" sz="3000" dirty="0" smtClean="0">
                <a:solidFill>
                  <a:srgbClr val="58595B"/>
                </a:solidFill>
                <a:latin typeface="Corbel" pitchFamily="34" charset="0"/>
              </a:rPr>
              <a:t>with 4 or more people</a:t>
            </a:r>
          </a:p>
          <a:p>
            <a:pPr marL="2738438" lvl="1" eaLnBrk="1" hangingPunct="1">
              <a:lnSpc>
                <a:spcPct val="114000"/>
              </a:lnSpc>
              <a:spcBef>
                <a:spcPts val="0"/>
              </a:spcBef>
              <a:spcAft>
                <a:spcPts val="1200"/>
              </a:spcAft>
              <a:buClr>
                <a:srgbClr val="8DC63F"/>
              </a:buClr>
              <a:buFont typeface="Arial" pitchFamily="34" charset="0"/>
              <a:buChar char="•"/>
            </a:pPr>
            <a:r>
              <a:rPr lang="en-US" sz="3000" dirty="0" smtClean="0">
                <a:solidFill>
                  <a:srgbClr val="58595B"/>
                </a:solidFill>
                <a:latin typeface="Corbel" pitchFamily="34" charset="0"/>
              </a:rPr>
              <a:t>Use alcohol or drugs before sex</a:t>
            </a:r>
          </a:p>
        </p:txBody>
      </p:sp>
      <p:sp>
        <p:nvSpPr>
          <p:cNvPr id="16388" name="Text Box 4"/>
          <p:cNvSpPr txBox="1">
            <a:spLocks noChangeArrowheads="1"/>
          </p:cNvSpPr>
          <p:nvPr/>
        </p:nvSpPr>
        <p:spPr bwMode="auto">
          <a:xfrm>
            <a:off x="6886135" y="5036233"/>
            <a:ext cx="1750992" cy="276999"/>
          </a:xfrm>
          <a:prstGeom prst="rect">
            <a:avLst/>
          </a:prstGeom>
          <a:noFill/>
          <a:ln w="9525">
            <a:noFill/>
            <a:miter lim="800000"/>
            <a:headEnd/>
            <a:tailEnd/>
          </a:ln>
        </p:spPr>
        <p:txBody>
          <a:bodyPr wrap="square">
            <a:spAutoFit/>
          </a:bodyPr>
          <a:lstStyle/>
          <a:p>
            <a:r>
              <a:rPr lang="en-US" sz="1200" dirty="0">
                <a:solidFill>
                  <a:schemeClr val="bg1">
                    <a:lumMod val="50000"/>
                  </a:schemeClr>
                </a:solidFill>
                <a:latin typeface="Corbel" pitchFamily="34" charset="0"/>
              </a:rPr>
              <a:t>Kim-Goodwin et al, 2009</a:t>
            </a:r>
          </a:p>
        </p:txBody>
      </p:sp>
      <p:pic>
        <p:nvPicPr>
          <p:cNvPr id="8" name="Picture 7" descr="FWV_CMYK_TM(FFVPF).psd"/>
          <p:cNvPicPr>
            <a:picLocks noChangeAspect="1"/>
          </p:cNvPicPr>
          <p:nvPr/>
        </p:nvPicPr>
        <p:blipFill>
          <a:blip r:embed="rId4" cstate="print"/>
          <a:stretch>
            <a:fillRect/>
          </a:stretch>
        </p:blipFill>
        <p:spPr>
          <a:xfrm>
            <a:off x="7239000" y="5957802"/>
            <a:ext cx="1828800" cy="823998"/>
          </a:xfrm>
          <a:prstGeom prst="rect">
            <a:avLst/>
          </a:prstGeom>
        </p:spPr>
      </p:pic>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23</a:t>
            </a:fld>
            <a:endParaRPr lang="en-U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500"/>
                                        <p:tgtEl>
                                          <p:spTgt spid="163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500"/>
                                        <p:tgtEl>
                                          <p:spTgt spid="1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5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962400" y="655637"/>
            <a:ext cx="4953000" cy="4449763"/>
          </a:xfrm>
        </p:spPr>
        <p:txBody>
          <a:bodyPr>
            <a:noAutofit/>
          </a:bodyPr>
          <a:lstStyle/>
          <a:p>
            <a:pPr marL="0" indent="0" algn="ctr">
              <a:lnSpc>
                <a:spcPct val="114000"/>
              </a:lnSpc>
              <a:spcBef>
                <a:spcPts val="0"/>
              </a:spcBef>
              <a:spcAft>
                <a:spcPts val="1200"/>
              </a:spcAft>
              <a:buNone/>
            </a:pPr>
            <a:r>
              <a:rPr lang="en-US" sz="4000" dirty="0" smtClean="0">
                <a:solidFill>
                  <a:srgbClr val="58595B"/>
                </a:solidFill>
                <a:latin typeface="Corbel" pitchFamily="34" charset="0"/>
              </a:rPr>
              <a:t>Domestic violence increases women’s                     risk for</a:t>
            </a:r>
          </a:p>
          <a:p>
            <a:pPr algn="ctr">
              <a:lnSpc>
                <a:spcPct val="114000"/>
              </a:lnSpc>
              <a:spcBef>
                <a:spcPts val="0"/>
              </a:spcBef>
              <a:spcAft>
                <a:spcPts val="1200"/>
              </a:spcAft>
              <a:buClr>
                <a:schemeClr val="bg1">
                  <a:lumMod val="50000"/>
                </a:schemeClr>
              </a:buClr>
              <a:buNone/>
            </a:pPr>
            <a:r>
              <a:rPr lang="en-US" sz="4000" b="1" dirty="0" smtClean="0">
                <a:solidFill>
                  <a:srgbClr val="F58220"/>
                </a:solidFill>
                <a:effectLst>
                  <a:outerShdw blurRad="38100" dist="38100" dir="2700000" algn="tl">
                    <a:srgbClr val="000000">
                      <a:alpha val="43137"/>
                    </a:srgbClr>
                  </a:outerShdw>
                </a:effectLst>
                <a:latin typeface="Arial Black"/>
                <a:cs typeface="Arial Black"/>
              </a:rPr>
              <a:t>Unintended  </a:t>
            </a:r>
          </a:p>
          <a:p>
            <a:pPr algn="ctr">
              <a:lnSpc>
                <a:spcPct val="114000"/>
              </a:lnSpc>
              <a:spcBef>
                <a:spcPts val="0"/>
              </a:spcBef>
              <a:spcAft>
                <a:spcPts val="1200"/>
              </a:spcAft>
              <a:buClr>
                <a:schemeClr val="bg1">
                  <a:lumMod val="50000"/>
                </a:schemeClr>
              </a:buClr>
              <a:buNone/>
            </a:pPr>
            <a:r>
              <a:rPr lang="en-US" sz="4000" b="1" dirty="0" smtClean="0">
                <a:solidFill>
                  <a:srgbClr val="F58220"/>
                </a:solidFill>
                <a:effectLst>
                  <a:outerShdw blurRad="38100" dist="38100" dir="2700000" algn="tl">
                    <a:srgbClr val="000000">
                      <a:alpha val="43137"/>
                    </a:srgbClr>
                  </a:outerShdw>
                </a:effectLst>
                <a:latin typeface="Arial Black"/>
                <a:cs typeface="Arial Black"/>
              </a:rPr>
              <a:t>Pregnancies</a:t>
            </a:r>
            <a:endParaRPr lang="en-US" sz="4000" dirty="0" smtClean="0">
              <a:solidFill>
                <a:srgbClr val="F58220"/>
              </a:solidFill>
              <a:effectLst>
                <a:outerShdw blurRad="38100" dist="38100" dir="2700000" algn="tl">
                  <a:srgbClr val="000000">
                    <a:alpha val="43137"/>
                  </a:srgbClr>
                </a:outerShdw>
              </a:effectLst>
            </a:endParaRPr>
          </a:p>
          <a:p>
            <a:pPr lvl="3">
              <a:lnSpc>
                <a:spcPts val="3600"/>
              </a:lnSpc>
              <a:spcBef>
                <a:spcPts val="0"/>
              </a:spcBef>
              <a:spcAft>
                <a:spcPts val="600"/>
              </a:spcAft>
              <a:defRPr/>
            </a:pPr>
            <a:endParaRPr sz="2400" dirty="0" smtClean="0">
              <a:solidFill>
                <a:schemeClr val="tx1">
                  <a:lumMod val="50000"/>
                  <a:lumOff val="50000"/>
                </a:schemeClr>
              </a:solidFill>
            </a:endParaRPr>
          </a:p>
        </p:txBody>
      </p:sp>
      <p:sp>
        <p:nvSpPr>
          <p:cNvPr id="5" name="Text Box 5"/>
          <p:cNvSpPr txBox="1">
            <a:spLocks noChangeArrowheads="1"/>
          </p:cNvSpPr>
          <p:nvPr/>
        </p:nvSpPr>
        <p:spPr bwMode="auto">
          <a:xfrm>
            <a:off x="7391400" y="4766846"/>
            <a:ext cx="1328709" cy="338554"/>
          </a:xfrm>
          <a:prstGeom prst="rect">
            <a:avLst/>
          </a:prstGeom>
          <a:noFill/>
          <a:ln w="9525">
            <a:noFill/>
            <a:miter lim="800000"/>
            <a:headEnd/>
            <a:tailEnd/>
          </a:ln>
        </p:spPr>
        <p:txBody>
          <a:bodyPr wrap="none">
            <a:spAutoFit/>
          </a:bodyPr>
          <a:lstStyle/>
          <a:p>
            <a:pPr>
              <a:defRPr/>
            </a:pPr>
            <a:r>
              <a:rPr lang="en-US" sz="1600" dirty="0" smtClean="0">
                <a:solidFill>
                  <a:schemeClr val="bg1">
                    <a:lumMod val="50000"/>
                  </a:schemeClr>
                </a:solidFill>
                <a:latin typeface="+mj-lt"/>
              </a:rPr>
              <a:t>(</a:t>
            </a:r>
            <a:r>
              <a:rPr lang="en-US" sz="1600" dirty="0" err="1" smtClean="0">
                <a:solidFill>
                  <a:schemeClr val="bg1">
                    <a:lumMod val="50000"/>
                  </a:schemeClr>
                </a:solidFill>
                <a:latin typeface="+mj-lt"/>
              </a:rPr>
              <a:t>Sarkar</a:t>
            </a:r>
            <a:r>
              <a:rPr lang="en-US" sz="1600" dirty="0">
                <a:solidFill>
                  <a:schemeClr val="bg1">
                    <a:lumMod val="50000"/>
                  </a:schemeClr>
                </a:solidFill>
                <a:latin typeface="+mj-lt"/>
              </a:rPr>
              <a:t>, </a:t>
            </a:r>
            <a:r>
              <a:rPr lang="en-US" sz="1600" dirty="0" smtClean="0">
                <a:solidFill>
                  <a:schemeClr val="bg1">
                    <a:lumMod val="50000"/>
                  </a:schemeClr>
                </a:solidFill>
                <a:latin typeface="+mj-lt"/>
              </a:rPr>
              <a:t>2008)</a:t>
            </a:r>
            <a:endParaRPr lang="en-US" sz="1600" dirty="0">
              <a:solidFill>
                <a:schemeClr val="bg1">
                  <a:lumMod val="50000"/>
                </a:schemeClr>
              </a:solidFill>
              <a:latin typeface="+mj-lt"/>
            </a:endParaRPr>
          </a:p>
        </p:txBody>
      </p:sp>
      <p:pic>
        <p:nvPicPr>
          <p:cNvPr id="6" name="Picture 5" descr="56515585.jpg"/>
          <p:cNvPicPr>
            <a:picLocks noChangeAspect="1"/>
          </p:cNvPicPr>
          <p:nvPr/>
        </p:nvPicPr>
        <p:blipFill>
          <a:blip r:embed="rId4" cstate="print"/>
          <a:stretch>
            <a:fillRect/>
          </a:stretch>
        </p:blipFill>
        <p:spPr>
          <a:xfrm>
            <a:off x="838200" y="1684094"/>
            <a:ext cx="3048000" cy="40309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24</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ris\Desktop\New FVPF Images\teen photo.jpg"/>
          <p:cNvPicPr>
            <a:picLocks noChangeAspect="1" noChangeArrowheads="1"/>
          </p:cNvPicPr>
          <p:nvPr/>
        </p:nvPicPr>
        <p:blipFill>
          <a:blip r:embed="rId3" cstate="print"/>
          <a:srcRect l="7239" r="37901" b="10688"/>
          <a:stretch>
            <a:fillRect/>
          </a:stretch>
        </p:blipFill>
        <p:spPr bwMode="auto">
          <a:xfrm>
            <a:off x="647700" y="1312193"/>
            <a:ext cx="2971800" cy="3758717"/>
          </a:xfrm>
          <a:prstGeom prst="rect">
            <a:avLst/>
          </a:prstGeom>
          <a:ln w="28575">
            <a:solidFill>
              <a:schemeClr val="bg1"/>
            </a:solidFill>
          </a:ln>
          <a:effectLst>
            <a:outerShdw blurRad="50800" dist="38100" algn="l" rotWithShape="0">
              <a:prstClr val="black">
                <a:alpha val="40000"/>
              </a:prstClr>
            </a:outerShdw>
          </a:effectLst>
        </p:spPr>
      </p:pic>
      <p:sp>
        <p:nvSpPr>
          <p:cNvPr id="10" name="Rectangle 9"/>
          <p:cNvSpPr/>
          <p:nvPr/>
        </p:nvSpPr>
        <p:spPr>
          <a:xfrm>
            <a:off x="426720" y="1312194"/>
            <a:ext cx="8077200" cy="4037045"/>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1" name="Rectangle 2"/>
          <p:cNvSpPr>
            <a:spLocks noGrp="1" noChangeArrowheads="1"/>
          </p:cNvSpPr>
          <p:nvPr>
            <p:ph type="title"/>
          </p:nvPr>
        </p:nvSpPr>
        <p:spPr>
          <a:xfrm>
            <a:off x="2514600" y="149352"/>
            <a:ext cx="6629400" cy="612648"/>
          </a:xfrm>
        </p:spPr>
        <p:txBody>
          <a:bodyPr>
            <a:noAutofit/>
          </a:bodyPr>
          <a:lstStyle/>
          <a:p>
            <a:pPr eaLnBrk="1" hangingPunct="1"/>
            <a:r>
              <a:rPr lang="en-US" sz="3000" dirty="0" smtClean="0">
                <a:solidFill>
                  <a:srgbClr val="58595B"/>
                </a:solidFill>
                <a:latin typeface="Arial Black" pitchFamily="34" charset="0"/>
              </a:rPr>
              <a:t>DATING VIOLENCE</a:t>
            </a:r>
            <a:r>
              <a:rPr lang="en-US" sz="3000" dirty="0" smtClean="0">
                <a:solidFill>
                  <a:srgbClr val="58595B"/>
                </a:solidFill>
                <a:latin typeface="Arial Black" pitchFamily="34" charset="0"/>
                <a:sym typeface="Wingdings" pitchFamily="2" charset="2"/>
              </a:rPr>
              <a:t> AND </a:t>
            </a:r>
            <a:br>
              <a:rPr lang="en-US" sz="3000" dirty="0" smtClean="0">
                <a:solidFill>
                  <a:srgbClr val="58595B"/>
                </a:solidFill>
                <a:latin typeface="Arial Black" pitchFamily="34" charset="0"/>
                <a:sym typeface="Wingdings" pitchFamily="2" charset="2"/>
              </a:rPr>
            </a:br>
            <a:r>
              <a:rPr lang="en-US" sz="3000" dirty="0" smtClean="0">
                <a:solidFill>
                  <a:srgbClr val="58595B"/>
                </a:solidFill>
                <a:latin typeface="Arial Black" pitchFamily="34" charset="0"/>
                <a:sym typeface="Wingdings" pitchFamily="2" charset="2"/>
              </a:rPr>
              <a:t>TEEN PREGNANCY</a:t>
            </a:r>
          </a:p>
        </p:txBody>
      </p:sp>
      <p:sp>
        <p:nvSpPr>
          <p:cNvPr id="17412" name="Rectangle 3"/>
          <p:cNvSpPr>
            <a:spLocks noGrp="1" noChangeArrowheads="1"/>
          </p:cNvSpPr>
          <p:nvPr>
            <p:ph type="body" sz="half" idx="4294967295"/>
          </p:nvPr>
        </p:nvSpPr>
        <p:spPr>
          <a:xfrm>
            <a:off x="3866147" y="1523975"/>
            <a:ext cx="4439653" cy="3810025"/>
          </a:xfrm>
          <a:prstGeom prst="rect">
            <a:avLst/>
          </a:prstGeom>
        </p:spPr>
        <p:txBody>
          <a:bodyPr>
            <a:normAutofit/>
          </a:bodyPr>
          <a:lstStyle/>
          <a:p>
            <a:pPr marL="0" indent="0" algn="ctr" eaLnBrk="1" hangingPunct="1">
              <a:lnSpc>
                <a:spcPct val="114000"/>
              </a:lnSpc>
              <a:spcBef>
                <a:spcPts val="0"/>
              </a:spcBef>
              <a:spcAft>
                <a:spcPts val="600"/>
              </a:spcAft>
              <a:buFontTx/>
              <a:buNone/>
            </a:pPr>
            <a:r>
              <a:rPr lang="en-US" sz="3200" dirty="0" smtClean="0">
                <a:latin typeface="Corbel" pitchFamily="34" charset="0"/>
              </a:rPr>
              <a:t>Adolescent girls in physically abusive relationships were </a:t>
            </a:r>
            <a:br>
              <a:rPr lang="en-US" sz="3200" dirty="0" smtClean="0">
                <a:latin typeface="Corbel" pitchFamily="34" charset="0"/>
              </a:rPr>
            </a:br>
            <a:r>
              <a:rPr lang="en-US" sz="3200" b="1" dirty="0" smtClean="0">
                <a:solidFill>
                  <a:srgbClr val="F58220"/>
                </a:solidFill>
                <a:effectLst>
                  <a:outerShdw blurRad="38100" dist="38100" dir="2700000" algn="tl">
                    <a:srgbClr val="000000">
                      <a:alpha val="43137"/>
                    </a:srgbClr>
                  </a:outerShdw>
                </a:effectLst>
                <a:latin typeface="Corbel" pitchFamily="34" charset="0"/>
              </a:rPr>
              <a:t>3.5 times more likely </a:t>
            </a:r>
            <a:r>
              <a:rPr lang="en-US" sz="3200" dirty="0" smtClean="0">
                <a:latin typeface="Corbel" pitchFamily="34" charset="0"/>
              </a:rPr>
              <a:t>to become pregnant than non-abused girls.</a:t>
            </a:r>
          </a:p>
        </p:txBody>
      </p:sp>
      <p:sp>
        <p:nvSpPr>
          <p:cNvPr id="17413" name="Text Box 4"/>
          <p:cNvSpPr txBox="1">
            <a:spLocks noChangeArrowheads="1"/>
          </p:cNvSpPr>
          <p:nvPr/>
        </p:nvSpPr>
        <p:spPr bwMode="auto">
          <a:xfrm>
            <a:off x="6947351" y="5285601"/>
            <a:ext cx="1358449" cy="276999"/>
          </a:xfrm>
          <a:prstGeom prst="rect">
            <a:avLst/>
          </a:prstGeom>
          <a:noFill/>
          <a:ln w="9525">
            <a:noFill/>
            <a:miter lim="800000"/>
            <a:headEnd/>
            <a:tailEnd/>
          </a:ln>
        </p:spPr>
        <p:txBody>
          <a:bodyPr wrap="none">
            <a:spAutoFit/>
          </a:bodyPr>
          <a:lstStyle/>
          <a:p>
            <a:r>
              <a:rPr lang="en-US" sz="1200" dirty="0">
                <a:solidFill>
                  <a:schemeClr val="bg1">
                    <a:lumMod val="50000"/>
                  </a:schemeClr>
                </a:solidFill>
                <a:latin typeface="Corbel" pitchFamily="34" charset="0"/>
              </a:rPr>
              <a:t>Roberts et al, 2005</a:t>
            </a:r>
          </a:p>
        </p:txBody>
      </p:sp>
      <p:pic>
        <p:nvPicPr>
          <p:cNvPr id="9" name="Picture 8" descr="2 teenage girls serious.jpg"/>
          <p:cNvPicPr>
            <a:picLocks noChangeAspect="1"/>
          </p:cNvPicPr>
          <p:nvPr/>
        </p:nvPicPr>
        <p:blipFill>
          <a:blip r:embed="rId4" cstate="print">
            <a:grayscl/>
          </a:blip>
          <a:srcRect r="22335"/>
          <a:stretch>
            <a:fillRect/>
          </a:stretch>
        </p:blipFill>
        <p:spPr>
          <a:xfrm>
            <a:off x="647700" y="1312194"/>
            <a:ext cx="3020189" cy="3945631"/>
          </a:xfrm>
          <a:prstGeom prst="rect">
            <a:avLst/>
          </a:prstGeom>
          <a:ln w="28575">
            <a:solidFill>
              <a:schemeClr val="bg1"/>
            </a:solidFill>
          </a:ln>
          <a:effectLst>
            <a:outerShdw blurRad="50800" dist="38100" algn="l" rotWithShape="0">
              <a:prstClr val="black">
                <a:alpha val="40000"/>
              </a:prstClr>
            </a:outerShdw>
          </a:effectLst>
        </p:spPr>
      </p:pic>
      <p:sp>
        <p:nvSpPr>
          <p:cNvPr id="11"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25</a:t>
            </a:fld>
            <a:endParaRPr lang="en-US" sz="1400"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3360" y="1447800"/>
            <a:ext cx="8656320" cy="3584892"/>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8" name="Rectangle 3"/>
          <p:cNvSpPr>
            <a:spLocks noGrp="1" noChangeArrowheads="1"/>
          </p:cNvSpPr>
          <p:nvPr>
            <p:ph idx="4294967295"/>
          </p:nvPr>
        </p:nvSpPr>
        <p:spPr>
          <a:xfrm>
            <a:off x="3352800" y="1752600"/>
            <a:ext cx="5334000" cy="3276600"/>
          </a:xfrm>
          <a:prstGeom prst="rect">
            <a:avLst/>
          </a:prstGeom>
        </p:spPr>
        <p:txBody>
          <a:bodyPr>
            <a:noAutofit/>
          </a:bodyPr>
          <a:lstStyle/>
          <a:p>
            <a:pPr marL="0" indent="0" algn="ctr">
              <a:lnSpc>
                <a:spcPct val="100000"/>
              </a:lnSpc>
              <a:buNone/>
            </a:pPr>
            <a:r>
              <a:rPr sz="3200" b="1" dirty="0" smtClean="0">
                <a:latin typeface="Corbel" pitchFamily="34" charset="0"/>
              </a:rPr>
              <a:t>Girls </a:t>
            </a:r>
            <a:r>
              <a:rPr sz="3200" b="1" dirty="0">
                <a:latin typeface="Corbel" pitchFamily="34" charset="0"/>
              </a:rPr>
              <a:t>who experienced </a:t>
            </a:r>
            <a:r>
              <a:rPr sz="3200" b="1" dirty="0" smtClean="0">
                <a:latin typeface="Corbel" pitchFamily="34" charset="0"/>
              </a:rPr>
              <a:t>physical </a:t>
            </a:r>
            <a:r>
              <a:rPr sz="3200" b="1" dirty="0">
                <a:latin typeface="Corbel" pitchFamily="34" charset="0"/>
              </a:rPr>
              <a:t>dating violence were </a:t>
            </a:r>
            <a:r>
              <a:rPr sz="3200" b="1" dirty="0">
                <a:solidFill>
                  <a:srgbClr val="F58220"/>
                </a:solidFill>
                <a:effectLst>
                  <a:outerShdw blurRad="38100" dist="38100" dir="2700000" algn="tl">
                    <a:srgbClr val="000000">
                      <a:alpha val="43137"/>
                    </a:srgbClr>
                  </a:outerShdw>
                </a:effectLst>
                <a:latin typeface="Corbel" pitchFamily="34" charset="0"/>
              </a:rPr>
              <a:t>2.8 times </a:t>
            </a:r>
            <a:r>
              <a:rPr sz="3200" b="1" dirty="0">
                <a:latin typeface="Corbel" pitchFamily="34" charset="0"/>
              </a:rPr>
              <a:t>more likely to fear the perceived consequences of negotiating condom use than non-abused girls </a:t>
            </a:r>
          </a:p>
          <a:p>
            <a:pPr marL="0" indent="0" algn="r">
              <a:lnSpc>
                <a:spcPts val="4600"/>
              </a:lnSpc>
              <a:buNone/>
            </a:pPr>
            <a:r>
              <a:rPr sz="1200" dirty="0" smtClean="0">
                <a:solidFill>
                  <a:schemeClr val="bg1">
                    <a:lumMod val="50000"/>
                  </a:schemeClr>
                </a:solidFill>
              </a:rPr>
              <a:t>			</a:t>
            </a:r>
            <a:r>
              <a:rPr lang="en-US" sz="1200" dirty="0" err="1" smtClean="0">
                <a:solidFill>
                  <a:schemeClr val="bg1">
                    <a:lumMod val="50000"/>
                  </a:schemeClr>
                </a:solidFill>
              </a:rPr>
              <a:t>Wingood</a:t>
            </a:r>
            <a:r>
              <a:rPr lang="en-US" sz="1200" dirty="0" smtClean="0">
                <a:solidFill>
                  <a:schemeClr val="bg1">
                    <a:lumMod val="50000"/>
                  </a:schemeClr>
                </a:solidFill>
              </a:rPr>
              <a:t> et al, 2001</a:t>
            </a:r>
          </a:p>
          <a:p>
            <a:pPr marL="0" indent="0" algn="ctr">
              <a:lnSpc>
                <a:spcPts val="4600"/>
              </a:lnSpc>
              <a:buNone/>
            </a:pPr>
            <a:endParaRPr lang="en-US" sz="1200" dirty="0" smtClean="0">
              <a:solidFill>
                <a:schemeClr val="bg1">
                  <a:lumMod val="50000"/>
                </a:schemeClr>
              </a:solidFill>
            </a:endParaRPr>
          </a:p>
          <a:p>
            <a:pPr marL="0" indent="0" algn="ctr" eaLnBrk="1" hangingPunct="1">
              <a:lnSpc>
                <a:spcPts val="4600"/>
              </a:lnSpc>
              <a:buFontTx/>
              <a:buNone/>
            </a:pPr>
            <a:endParaRPr lang="en-US" sz="4000" dirty="0" smtClean="0"/>
          </a:p>
        </p:txBody>
      </p:sp>
      <p:pic>
        <p:nvPicPr>
          <p:cNvPr id="5" name="Picture 2" descr="C:\Users\Chris\Pictures\Microsoft Clip Organizer\j0438703.jpg"/>
          <p:cNvPicPr>
            <a:picLocks noChangeAspect="1" noChangeArrowheads="1"/>
          </p:cNvPicPr>
          <p:nvPr/>
        </p:nvPicPr>
        <p:blipFill>
          <a:blip r:embed="rId3" cstate="print"/>
          <a:srcRect b="10561"/>
          <a:stretch>
            <a:fillRect/>
          </a:stretch>
        </p:blipFill>
        <p:spPr bwMode="auto">
          <a:xfrm>
            <a:off x="515619" y="1219200"/>
            <a:ext cx="2837181" cy="3813492"/>
          </a:xfrm>
          <a:prstGeom prst="rect">
            <a:avLst/>
          </a:prstGeom>
          <a:ln w="28575">
            <a:solidFill>
              <a:schemeClr val="bg1"/>
            </a:solidFill>
          </a:ln>
          <a:effectLst>
            <a:outerShdw blurRad="50800" dist="38100" algn="l" rotWithShape="0">
              <a:prstClr val="black">
                <a:alpha val="40000"/>
              </a:prstClr>
            </a:outerShdw>
          </a:effectLst>
        </p:spPr>
      </p:pic>
      <p:sp>
        <p:nvSpPr>
          <p:cNvPr id="9" name="TextBox 8"/>
          <p:cNvSpPr txBox="1"/>
          <p:nvPr/>
        </p:nvSpPr>
        <p:spPr>
          <a:xfrm>
            <a:off x="2438400" y="141982"/>
            <a:ext cx="6705600" cy="1015663"/>
          </a:xfrm>
          <a:prstGeom prst="rect">
            <a:avLst/>
          </a:prstGeom>
          <a:noFill/>
        </p:spPr>
        <p:txBody>
          <a:bodyPr wrap="square" rtlCol="0">
            <a:spAutoFit/>
          </a:bodyPr>
          <a:lstStyle/>
          <a:p>
            <a:pPr lvl="0" algn="ctr">
              <a:spcBef>
                <a:spcPct val="0"/>
              </a:spcBef>
              <a:defRPr/>
            </a:pPr>
            <a:r>
              <a:rPr lang="en-US" sz="3000" dirty="0" smtClean="0">
                <a:solidFill>
                  <a:srgbClr val="58595B"/>
                </a:solidFill>
                <a:latin typeface="Arial Black" pitchFamily="34" charset="0"/>
              </a:rPr>
              <a:t>DATING VIOLENCE AND CONDOM USE</a:t>
            </a:r>
            <a:r>
              <a:rPr lang="en-US" sz="3000" dirty="0" smtClean="0">
                <a:solidFill>
                  <a:srgbClr val="58595B"/>
                </a:solidFill>
                <a:latin typeface="Franklin Gothic Demi" pitchFamily="34" charset="0"/>
              </a:rPr>
              <a:t> </a:t>
            </a: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26</a:t>
            </a:fld>
            <a:endParaRPr lang="en-U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fade">
                                      <p:cBhvr>
                                        <p:cTn id="7" dur="500"/>
                                        <p:tgtEl>
                                          <p:spTgt spid="98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308">
                                            <p:txEl>
                                              <p:pRg st="1" end="1"/>
                                            </p:txEl>
                                          </p:spTgt>
                                        </p:tgtEl>
                                        <p:attrNameLst>
                                          <p:attrName>style.visibility</p:attrName>
                                        </p:attrNameLst>
                                      </p:cBhvr>
                                      <p:to>
                                        <p:strVal val="visible"/>
                                      </p:to>
                                    </p:set>
                                    <p:animEffect transition="in" filter="fade">
                                      <p:cBhvr>
                                        <p:cTn id="12" dur="500"/>
                                        <p:tgtEl>
                                          <p:spTgt spid="983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1726" y="1216432"/>
            <a:ext cx="8405554" cy="3873728"/>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3" name="Rectangle 4"/>
          <p:cNvSpPr>
            <a:spLocks noGrp="1" noChangeArrowheads="1"/>
          </p:cNvSpPr>
          <p:nvPr>
            <p:ph type="title"/>
          </p:nvPr>
        </p:nvSpPr>
        <p:spPr>
          <a:xfrm>
            <a:off x="2484120" y="274638"/>
            <a:ext cx="6659880" cy="941794"/>
          </a:xfrm>
        </p:spPr>
        <p:txBody>
          <a:bodyPr/>
          <a:lstStyle/>
          <a:p>
            <a:pPr eaLnBrk="1" hangingPunct="1"/>
            <a:r>
              <a:rPr lang="en-US" sz="3200" dirty="0" smtClean="0">
                <a:solidFill>
                  <a:schemeClr val="tx1">
                    <a:lumMod val="65000"/>
                    <a:lumOff val="35000"/>
                  </a:schemeClr>
                </a:solidFill>
                <a:latin typeface="Arial Black" pitchFamily="34" charset="0"/>
              </a:rPr>
              <a:t>KNOWLEDGE ISN’T ENOUGH</a:t>
            </a:r>
          </a:p>
        </p:txBody>
      </p:sp>
      <p:sp>
        <p:nvSpPr>
          <p:cNvPr id="46084" name="Rectangle 3"/>
          <p:cNvSpPr>
            <a:spLocks noGrp="1" noChangeArrowheads="1"/>
          </p:cNvSpPr>
          <p:nvPr>
            <p:ph idx="1"/>
          </p:nvPr>
        </p:nvSpPr>
        <p:spPr>
          <a:xfrm>
            <a:off x="3977640" y="1380808"/>
            <a:ext cx="4632960" cy="3572192"/>
          </a:xfrm>
        </p:spPr>
        <p:txBody>
          <a:bodyPr>
            <a:normAutofit/>
          </a:bodyPr>
          <a:lstStyle/>
          <a:p>
            <a:pPr marL="0" indent="0" algn="ctr" eaLnBrk="1" hangingPunct="1">
              <a:buFontTx/>
              <a:buNone/>
            </a:pPr>
            <a:r>
              <a:rPr lang="en-US" dirty="0" smtClean="0">
                <a:latin typeface="Corbel" pitchFamily="34" charset="0"/>
              </a:rPr>
              <a:t>Under high levels of fear for abuse, women with high STI knowledge were </a:t>
            </a:r>
            <a:r>
              <a:rPr lang="en-US" b="1" dirty="0" smtClean="0">
                <a:solidFill>
                  <a:srgbClr val="F58220"/>
                </a:solidFill>
                <a:effectLst>
                  <a:outerShdw blurRad="38100" dist="38100" dir="2700000" algn="tl">
                    <a:srgbClr val="000000">
                      <a:alpha val="43137"/>
                    </a:srgbClr>
                  </a:outerShdw>
                </a:effectLst>
                <a:latin typeface="Corbel" pitchFamily="34" charset="0"/>
              </a:rPr>
              <a:t>more likely to use condoms inconsistently</a:t>
            </a:r>
            <a:r>
              <a:rPr lang="en-US" b="1" dirty="0" smtClean="0">
                <a:latin typeface="Corbel" pitchFamily="34" charset="0"/>
              </a:rPr>
              <a:t> </a:t>
            </a:r>
            <a:r>
              <a:rPr lang="en-US" dirty="0" smtClean="0">
                <a:latin typeface="Corbel" pitchFamily="34" charset="0"/>
              </a:rPr>
              <a:t>than </a:t>
            </a:r>
            <a:r>
              <a:rPr lang="en-US" dirty="0" err="1" smtClean="0">
                <a:latin typeface="Corbel" pitchFamily="34" charset="0"/>
              </a:rPr>
              <a:t>nonfearful</a:t>
            </a:r>
            <a:r>
              <a:rPr lang="en-US" dirty="0" smtClean="0">
                <a:latin typeface="Corbel" pitchFamily="34" charset="0"/>
              </a:rPr>
              <a:t> women with low STI knowledge.</a:t>
            </a:r>
            <a:r>
              <a:rPr lang="en-US" sz="2800" dirty="0" smtClean="0">
                <a:latin typeface="Corbel" pitchFamily="34" charset="0"/>
              </a:rPr>
              <a:t> </a:t>
            </a:r>
          </a:p>
        </p:txBody>
      </p:sp>
      <p:sp>
        <p:nvSpPr>
          <p:cNvPr id="46082" name="Slide Number Placeholder 6"/>
          <p:cNvSpPr>
            <a:spLocks noGrp="1"/>
          </p:cNvSpPr>
          <p:nvPr>
            <p:ph type="sldNum" sz="quarter" idx="12"/>
          </p:nvPr>
        </p:nvSpPr>
        <p:spPr>
          <a:noFill/>
        </p:spPr>
        <p:txBody>
          <a:bodyPr/>
          <a:lstStyle/>
          <a:p>
            <a:fld id="{25CB27D4-B3C0-4632-9838-ABD7BEECFABB}" type="slidenum">
              <a:rPr lang="en-US" smtClean="0"/>
              <a:pPr/>
              <a:t>27</a:t>
            </a:fld>
            <a:endParaRPr lang="en-US" smtClean="0"/>
          </a:p>
        </p:txBody>
      </p:sp>
      <p:sp>
        <p:nvSpPr>
          <p:cNvPr id="46086" name="Text Box 6"/>
          <p:cNvSpPr txBox="1">
            <a:spLocks noChangeArrowheads="1"/>
          </p:cNvSpPr>
          <p:nvPr/>
        </p:nvSpPr>
        <p:spPr bwMode="auto">
          <a:xfrm>
            <a:off x="7381465" y="5090160"/>
            <a:ext cx="1335815" cy="276999"/>
          </a:xfrm>
          <a:prstGeom prst="rect">
            <a:avLst/>
          </a:prstGeom>
        </p:spPr>
        <p:txBody>
          <a:bodyPr wrap="none">
            <a:spAutoFit/>
          </a:bodyPr>
          <a:lstStyle/>
          <a:p>
            <a:r>
              <a:rPr lang="en-US" sz="1200" dirty="0" err="1">
                <a:solidFill>
                  <a:schemeClr val="bg1">
                    <a:lumMod val="50000"/>
                  </a:schemeClr>
                </a:solidFill>
                <a:latin typeface="Corbel" pitchFamily="34" charset="0"/>
              </a:rPr>
              <a:t>Ralford</a:t>
            </a:r>
            <a:r>
              <a:rPr lang="en-US" sz="1200" dirty="0">
                <a:solidFill>
                  <a:schemeClr val="bg1">
                    <a:lumMod val="50000"/>
                  </a:schemeClr>
                </a:solidFill>
                <a:latin typeface="Corbel" pitchFamily="34" charset="0"/>
              </a:rPr>
              <a:t> et al, 2009</a:t>
            </a:r>
          </a:p>
        </p:txBody>
      </p:sp>
      <p:pic>
        <p:nvPicPr>
          <p:cNvPr id="6" name="Picture 2"/>
          <p:cNvPicPr>
            <a:picLocks noChangeAspect="1" noChangeArrowheads="1"/>
          </p:cNvPicPr>
          <p:nvPr/>
        </p:nvPicPr>
        <p:blipFill>
          <a:blip r:embed="rId3" cstate="print"/>
          <a:srcRect r="33154"/>
          <a:stretch>
            <a:fillRect/>
          </a:stretch>
        </p:blipFill>
        <p:spPr bwMode="auto">
          <a:xfrm>
            <a:off x="530860" y="1457008"/>
            <a:ext cx="3401060" cy="3358832"/>
          </a:xfrm>
          <a:prstGeom prst="rect">
            <a:avLst/>
          </a:prstGeom>
          <a:ln w="28575">
            <a:solidFill>
              <a:schemeClr val="bg1"/>
            </a:solidFill>
          </a:ln>
          <a:effectLst>
            <a:outerShdw blurRad="50800" dist="38100" algn="l" rotWithShape="0">
              <a:prstClr val="black">
                <a:alpha val="40000"/>
              </a:prstClr>
            </a:outerShdw>
          </a:effectLst>
        </p:spPr>
      </p:pic>
      <p:sp>
        <p:nvSpPr>
          <p:cNvPr id="9" name="Slide Number Placeholder 5"/>
          <p:cNvSpPr txBox="1">
            <a:spLocks/>
          </p:cNvSpPr>
          <p:nvPr/>
        </p:nvSpPr>
        <p:spPr>
          <a:xfrm>
            <a:off x="174810" y="6356350"/>
            <a:ext cx="672352" cy="365125"/>
          </a:xfrm>
          <a:prstGeom prst="rect">
            <a:avLst/>
          </a:prstGeom>
        </p:spPr>
        <p:txBody>
          <a:bodyPr vert="horz" lIns="91440" tIns="45720" rIns="91440" bIns="45720" rtlCol="0" anchor="ctr"/>
          <a:lstStyle>
            <a:lvl1pPr algn="l">
              <a:defRPr sz="1200">
                <a:solidFill>
                  <a:schemeClr val="bg1"/>
                </a:solidFill>
                <a:latin typeface="Corbe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13E5318-4FDE-40D4-BCFA-37845E2EF849}" type="slidenum">
              <a:rPr kumimoji="0" lang="en-US" sz="1400" b="0" i="0" u="none" strike="noStrike" kern="1200" cap="none" spc="0" normalizeH="0" baseline="0" noProof="0" smtClean="0">
                <a:ln>
                  <a:noFill/>
                </a:ln>
                <a:solidFill>
                  <a:schemeClr val="bg1"/>
                </a:solidFill>
                <a:effectLst/>
                <a:uLnTx/>
                <a:uFillTx/>
                <a:latin typeface="Corbel"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schemeClr val="bg1"/>
              </a:solidFill>
              <a:effectLst/>
              <a:uLnTx/>
              <a:uFillTx/>
              <a:latin typeface="Corbel" pitchFamily="34" charset="0"/>
              <a:ea typeface="+mn-ea"/>
              <a:cs typeface="+mn-cs"/>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ounded Rectangular Callout 4"/>
          <p:cNvSpPr/>
          <p:nvPr/>
        </p:nvSpPr>
        <p:spPr>
          <a:xfrm>
            <a:off x="2324956" y="762000"/>
            <a:ext cx="6666644" cy="4191000"/>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8"/>
          <p:cNvSpPr txBox="1">
            <a:spLocks noChangeArrowheads="1"/>
          </p:cNvSpPr>
          <p:nvPr/>
        </p:nvSpPr>
        <p:spPr bwMode="auto">
          <a:xfrm>
            <a:off x="2514600" y="533400"/>
            <a:ext cx="6705600" cy="4702185"/>
          </a:xfrm>
          <a:prstGeom prst="rect">
            <a:avLst/>
          </a:prstGeom>
          <a:noFill/>
          <a:ln w="9525">
            <a:noFill/>
            <a:miter lim="800000"/>
            <a:headEnd/>
            <a:tailEnd/>
          </a:ln>
        </p:spPr>
        <p:txBody>
          <a:bodyPr wrap="square">
            <a:spAutoFit/>
          </a:bodyPr>
          <a:lstStyle/>
          <a:p>
            <a:pPr>
              <a:lnSpc>
                <a:spcPts val="3200"/>
              </a:lnSpc>
            </a:pPr>
            <a:endParaRPr lang="en-US" sz="2400" dirty="0" smtClean="0">
              <a:latin typeface="+mj-lt"/>
            </a:endParaRPr>
          </a:p>
          <a:p>
            <a:pPr>
              <a:lnSpc>
                <a:spcPct val="114000"/>
              </a:lnSpc>
            </a:pPr>
            <a:r>
              <a:rPr lang="en-US" sz="2400" b="1" dirty="0" smtClean="0"/>
              <a:t>         </a:t>
            </a:r>
            <a:r>
              <a:rPr lang="en-US" sz="2400" dirty="0" smtClean="0">
                <a:solidFill>
                  <a:schemeClr val="bg1"/>
                </a:solidFill>
                <a:latin typeface="Corbel" pitchFamily="34" charset="0"/>
              </a:rPr>
              <a:t>Like the first couple of times, the condom   </a:t>
            </a:r>
          </a:p>
          <a:p>
            <a:pPr>
              <a:lnSpc>
                <a:spcPct val="114000"/>
              </a:lnSpc>
            </a:pPr>
            <a:r>
              <a:rPr lang="en-US" sz="2400" dirty="0" smtClean="0">
                <a:solidFill>
                  <a:schemeClr val="bg1"/>
                </a:solidFill>
                <a:latin typeface="Corbel" pitchFamily="34" charset="0"/>
              </a:rPr>
              <a:t>           seems to break every time. You know what I mean, and it was just kind of funny, like, the first 6 times the condom broke. Six condoms, that's kind of rare I could understand 1 but 6 times, and then after that when I got on the birth control, he was just like always saying, like you should have my baby, you should have my daughter, you should have my kid.</a:t>
            </a:r>
            <a:r>
              <a:rPr lang="en-US" sz="2400" dirty="0" smtClean="0">
                <a:latin typeface="Corbel" pitchFamily="34" charset="0"/>
              </a:rPr>
              <a:t> </a:t>
            </a:r>
          </a:p>
          <a:p>
            <a:pPr>
              <a:lnSpc>
                <a:spcPts val="3200"/>
              </a:lnSpc>
            </a:pPr>
            <a:endParaRPr lang="en-US" sz="2400" dirty="0">
              <a:solidFill>
                <a:schemeClr val="bg1"/>
              </a:solidFill>
              <a:latin typeface="+mj-lt"/>
            </a:endParaRPr>
          </a:p>
        </p:txBody>
      </p:sp>
      <p:sp>
        <p:nvSpPr>
          <p:cNvPr id="4" name="Text Box 6"/>
          <p:cNvSpPr txBox="1">
            <a:spLocks noChangeArrowheads="1"/>
          </p:cNvSpPr>
          <p:nvPr/>
        </p:nvSpPr>
        <p:spPr bwMode="auto">
          <a:xfrm>
            <a:off x="4953000" y="4332574"/>
            <a:ext cx="3188245" cy="482889"/>
          </a:xfrm>
          <a:prstGeom prst="rect">
            <a:avLst/>
          </a:prstGeom>
          <a:noFill/>
          <a:ln w="9525">
            <a:noFill/>
            <a:miter lim="800000"/>
            <a:headEnd/>
            <a:tailEnd/>
          </a:ln>
        </p:spPr>
        <p:txBody>
          <a:bodyPr wrap="none">
            <a:spAutoFit/>
          </a:bodyPr>
          <a:lstStyle/>
          <a:p>
            <a:pPr>
              <a:lnSpc>
                <a:spcPct val="110000"/>
              </a:lnSpc>
              <a:spcBef>
                <a:spcPct val="0"/>
              </a:spcBef>
            </a:pPr>
            <a:r>
              <a:rPr lang="en-US" sz="1200" dirty="0" smtClean="0">
                <a:latin typeface="Arial" pitchFamily="34" charset="0"/>
                <a:cs typeface="Arial" pitchFamily="34" charset="0"/>
              </a:rPr>
              <a:t>17 yr. old female who started Depo-Provera </a:t>
            </a:r>
          </a:p>
          <a:p>
            <a:pPr>
              <a:lnSpc>
                <a:spcPct val="110000"/>
              </a:lnSpc>
              <a:spcBef>
                <a:spcPct val="0"/>
              </a:spcBef>
            </a:pPr>
            <a:r>
              <a:rPr lang="en-US" sz="1200" dirty="0" smtClean="0">
                <a:latin typeface="Arial" pitchFamily="34" charset="0"/>
                <a:cs typeface="Arial" pitchFamily="34" charset="0"/>
              </a:rPr>
              <a:t>without partner’s knowledge</a:t>
            </a:r>
            <a:endParaRPr lang="en-US" sz="1200" dirty="0">
              <a:latin typeface="Arial" pitchFamily="34" charset="0"/>
              <a:cs typeface="Arial" pitchFamily="34" charset="0"/>
            </a:endParaRPr>
          </a:p>
        </p:txBody>
      </p:sp>
      <p:sp>
        <p:nvSpPr>
          <p:cNvPr id="6" name="TextBox 5"/>
          <p:cNvSpPr txBox="1"/>
          <p:nvPr/>
        </p:nvSpPr>
        <p:spPr>
          <a:xfrm>
            <a:off x="2286000" y="457200"/>
            <a:ext cx="953356"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7" name="TextBox 6"/>
          <p:cNvSpPr txBox="1"/>
          <p:nvPr/>
        </p:nvSpPr>
        <p:spPr>
          <a:xfrm rot="10800000">
            <a:off x="4038601" y="2624078"/>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8" name="TextBox 7"/>
          <p:cNvSpPr txBox="1"/>
          <p:nvPr/>
        </p:nvSpPr>
        <p:spPr>
          <a:xfrm>
            <a:off x="2514600" y="5867400"/>
            <a:ext cx="1720844" cy="338554"/>
          </a:xfrm>
          <a:prstGeom prst="rect">
            <a:avLst/>
          </a:prstGeom>
          <a:noFill/>
        </p:spPr>
        <p:txBody>
          <a:bodyPr wrap="none" rtlCol="0">
            <a:spAutoFit/>
          </a:bodyPr>
          <a:lstStyle/>
          <a:p>
            <a:r>
              <a:rPr lang="en-US" sz="1600" dirty="0" smtClean="0">
                <a:solidFill>
                  <a:schemeClr val="tx1">
                    <a:lumMod val="50000"/>
                    <a:lumOff val="50000"/>
                  </a:schemeClr>
                </a:solidFill>
              </a:rPr>
              <a:t>(Miller et al, 2007)</a:t>
            </a:r>
            <a:endParaRPr lang="en-US" sz="1600" dirty="0">
              <a:solidFill>
                <a:schemeClr val="tx1">
                  <a:lumMod val="50000"/>
                  <a:lumOff val="50000"/>
                </a:schemeClr>
              </a:solidFill>
            </a:endParaRPr>
          </a:p>
        </p:txBody>
      </p:sp>
      <p:sp>
        <p:nvSpPr>
          <p:cNvPr id="9" name="Title 1"/>
          <p:cNvSpPr txBox="1">
            <a:spLocks/>
          </p:cNvSpPr>
          <p:nvPr/>
        </p:nvSpPr>
        <p:spPr>
          <a:xfrm>
            <a:off x="0" y="533400"/>
            <a:ext cx="2438400"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14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ea typeface="+mj-ea"/>
                <a:cs typeface="+mj-cs"/>
              </a:rPr>
              <a:t>Pregnancy Pressure and Condom Manipulation</a:t>
            </a:r>
          </a:p>
        </p:txBody>
      </p:sp>
      <p:sp>
        <p:nvSpPr>
          <p:cNvPr id="12"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28</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53"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par>
                          <p:cTn id="31" fill="hold">
                            <p:stCondLst>
                              <p:cond delay="1000"/>
                            </p:stCondLst>
                            <p:childTnLst>
                              <p:par>
                                <p:cTn id="32" presetID="53"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552449"/>
            <a:ext cx="2438400" cy="1590675"/>
          </a:xfrm>
        </p:spPr>
        <p:txBody>
          <a:bodyPr>
            <a:noAutofit/>
          </a:bodyPr>
          <a:lstStyle/>
          <a:p>
            <a:pPr algn="l" eaLnBrk="0" hangingPunct="0">
              <a:lnSpc>
                <a:spcPct val="114000"/>
              </a:lnSpc>
            </a:pPr>
            <a:r>
              <a:rPr sz="2800" dirty="0" smtClean="0">
                <a:solidFill>
                  <a:schemeClr val="bg1"/>
                </a:solidFill>
                <a:effectLst>
                  <a:outerShdw blurRad="38100" dist="38100" dir="2700000" algn="tl">
                    <a:srgbClr val="000000">
                      <a:alpha val="43137"/>
                    </a:srgbClr>
                  </a:outerShdw>
                </a:effectLst>
                <a:latin typeface="Arial Black" pitchFamily="34" charset="0"/>
              </a:rPr>
              <a:t>Group Discussion</a:t>
            </a:r>
            <a:r>
              <a:rPr lang="en-US" sz="2800" dirty="0" smtClean="0">
                <a:solidFill>
                  <a:schemeClr val="bg1"/>
                </a:solidFill>
                <a:effectLst>
                  <a:outerShdw blurRad="38100" dist="38100" dir="2700000" algn="tl">
                    <a:srgbClr val="000000">
                      <a:alpha val="43137"/>
                    </a:srgbClr>
                  </a:outerShdw>
                </a:effectLst>
                <a:latin typeface="Arial Black" pitchFamily="34" charset="0"/>
                <a:ea typeface="ＭＳ Ｐゴシック" pitchFamily="34" charset="-128"/>
              </a:rPr>
              <a:t/>
            </a:r>
            <a:br>
              <a:rPr lang="en-US" sz="2800" dirty="0" smtClean="0">
                <a:solidFill>
                  <a:schemeClr val="bg1"/>
                </a:solidFill>
                <a:effectLst>
                  <a:outerShdw blurRad="38100" dist="38100" dir="2700000" algn="tl">
                    <a:srgbClr val="000000">
                      <a:alpha val="43137"/>
                    </a:srgbClr>
                  </a:outerShdw>
                </a:effectLst>
                <a:latin typeface="Arial Black" pitchFamily="34" charset="0"/>
                <a:ea typeface="ＭＳ Ｐゴシック" pitchFamily="34" charset="-128"/>
              </a:rPr>
            </a:b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5" name="Content Placeholder 2"/>
          <p:cNvSpPr>
            <a:spLocks noGrp="1"/>
          </p:cNvSpPr>
          <p:nvPr>
            <p:ph idx="1"/>
          </p:nvPr>
        </p:nvSpPr>
        <p:spPr>
          <a:xfrm>
            <a:off x="3429000" y="1219200"/>
            <a:ext cx="5257800" cy="3048000"/>
          </a:xfrm>
        </p:spPr>
        <p:txBody>
          <a:bodyPr>
            <a:normAutofit/>
          </a:bodyPr>
          <a:lstStyle/>
          <a:p>
            <a:pPr>
              <a:buNone/>
            </a:pPr>
            <a:endParaRPr lang="en-US" sz="2400" dirty="0" smtClean="0">
              <a:solidFill>
                <a:schemeClr val="accent1">
                  <a:lumMod val="50000"/>
                </a:schemeClr>
              </a:solidFill>
            </a:endParaRPr>
          </a:p>
          <a:p>
            <a:pPr>
              <a:lnSpc>
                <a:spcPct val="114000"/>
              </a:lnSpc>
              <a:spcBef>
                <a:spcPts val="0"/>
              </a:spcBef>
              <a:spcAft>
                <a:spcPts val="1200"/>
              </a:spcAft>
              <a:buNone/>
            </a:pPr>
            <a:r>
              <a:rPr sz="4400" dirty="0" smtClean="0">
                <a:solidFill>
                  <a:srgbClr val="F58220"/>
                </a:solidFill>
                <a:effectLst>
                  <a:outerShdw blurRad="38100" dist="38100" dir="2700000" algn="tl">
                    <a:srgbClr val="000000">
                      <a:alpha val="43137"/>
                    </a:srgbClr>
                  </a:outerShdw>
                </a:effectLst>
                <a:latin typeface="Arial Black"/>
                <a:cs typeface="Arial Black"/>
              </a:rPr>
              <a:t>Wh</a:t>
            </a:r>
            <a:r>
              <a:rPr lang="en-US" sz="4400" dirty="0" smtClean="0">
                <a:solidFill>
                  <a:srgbClr val="F58220"/>
                </a:solidFill>
                <a:effectLst>
                  <a:outerShdw blurRad="38100" dist="38100" dir="2700000" algn="tl">
                    <a:srgbClr val="000000">
                      <a:alpha val="43137"/>
                    </a:srgbClr>
                  </a:outerShdw>
                </a:effectLst>
                <a:latin typeface="Arial Black"/>
                <a:cs typeface="Arial Black"/>
              </a:rPr>
              <a:t>at</a:t>
            </a:r>
            <a:r>
              <a:rPr lang="en-US" sz="2800" dirty="0" smtClean="0">
                <a:solidFill>
                  <a:srgbClr val="F58220"/>
                </a:solidFill>
                <a:effectLst>
                  <a:outerShdw blurRad="38100" dist="38100" dir="2700000" algn="tl">
                    <a:srgbClr val="000000">
                      <a:alpha val="43137"/>
                    </a:srgbClr>
                  </a:outerShdw>
                </a:effectLst>
                <a:latin typeface="Calibri"/>
                <a:cs typeface="Calibri"/>
              </a:rPr>
              <a:t> </a:t>
            </a:r>
            <a:r>
              <a:rPr lang="en-US" dirty="0" smtClean="0">
                <a:solidFill>
                  <a:srgbClr val="58595B"/>
                </a:solidFill>
                <a:latin typeface="Corbel" pitchFamily="34" charset="0"/>
              </a:rPr>
              <a:t>are </a:t>
            </a:r>
            <a:r>
              <a:rPr dirty="0" smtClean="0">
                <a:solidFill>
                  <a:srgbClr val="58595B"/>
                </a:solidFill>
                <a:latin typeface="Corbel" pitchFamily="34" charset="0"/>
              </a:rPr>
              <a:t>other ways a </a:t>
            </a:r>
            <a:r>
              <a:rPr lang="en-US" dirty="0" smtClean="0">
                <a:solidFill>
                  <a:srgbClr val="58595B"/>
                </a:solidFill>
                <a:latin typeface="Corbel" pitchFamily="34" charset="0"/>
              </a:rPr>
              <a:t>partner </a:t>
            </a:r>
            <a:r>
              <a:rPr dirty="0" smtClean="0">
                <a:solidFill>
                  <a:srgbClr val="58595B"/>
                </a:solidFill>
                <a:latin typeface="Corbel" pitchFamily="34" charset="0"/>
              </a:rPr>
              <a:t>can interfere with a woman's</a:t>
            </a:r>
            <a:r>
              <a:rPr lang="en-US" dirty="0" smtClean="0">
                <a:solidFill>
                  <a:srgbClr val="58595B"/>
                </a:solidFill>
                <a:latin typeface="Corbel" pitchFamily="34" charset="0"/>
              </a:rPr>
              <a:t> birth control?</a:t>
            </a:r>
            <a:endParaRPr lang="en-US" sz="2800" dirty="0" smtClean="0">
              <a:solidFill>
                <a:srgbClr val="58595B"/>
              </a:solidFill>
              <a:latin typeface="Corbel" pitchFamily="34" charset="0"/>
            </a:endParaRPr>
          </a:p>
          <a:p>
            <a:pPr indent="0">
              <a:lnSpc>
                <a:spcPct val="100000"/>
              </a:lnSpc>
            </a:pPr>
            <a:endParaRPr lang="en-US" sz="2400" dirty="0" smtClean="0">
              <a:solidFill>
                <a:schemeClr val="accent1">
                  <a:lumMod val="50000"/>
                </a:schemeClr>
              </a:solidFill>
            </a:endParaRPr>
          </a:p>
          <a:p>
            <a:pPr indent="0">
              <a:lnSpc>
                <a:spcPct val="100000"/>
              </a:lnSpc>
              <a:buNone/>
            </a:pPr>
            <a:endParaRPr dirty="0"/>
          </a:p>
        </p:txBody>
      </p:sp>
      <p:pic>
        <p:nvPicPr>
          <p:cNvPr id="6" name="Picture 5" descr="group-discussion.jpg"/>
          <p:cNvPicPr>
            <a:picLocks noChangeAspect="1"/>
          </p:cNvPicPr>
          <p:nvPr/>
        </p:nvPicPr>
        <p:blipFill>
          <a:blip r:embed="rId3"/>
          <a:stretch>
            <a:fillRect/>
          </a:stretch>
        </p:blipFill>
        <p:spPr>
          <a:xfrm>
            <a:off x="457200" y="17526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29</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2438400" y="200025"/>
            <a:ext cx="6629400" cy="1552575"/>
          </a:xfrm>
        </p:spPr>
        <p:txBody>
          <a:bodyPr wrap="square" numCol="1" anchorCtr="0" compatLnSpc="1">
            <a:prstTxWarp prst="textNoShape">
              <a:avLst/>
            </a:prstTxWarp>
            <a:noAutofit/>
          </a:bodyPr>
          <a:lstStyle/>
          <a:p>
            <a:pPr eaLnBrk="1" hangingPunct="1"/>
            <a:r>
              <a:rPr lang="en-US" sz="2800" b="1" dirty="0" smtClean="0">
                <a:solidFill>
                  <a:srgbClr val="58595B"/>
                </a:solidFill>
                <a:latin typeface="Arial Black" pitchFamily="34" charset="0"/>
                <a:cs typeface="Arial" pitchFamily="34" charset="0"/>
              </a:rPr>
              <a:t>O</a:t>
            </a:r>
            <a:r>
              <a:rPr sz="2800" b="1" dirty="0" smtClean="0">
                <a:solidFill>
                  <a:srgbClr val="58595B"/>
                </a:solidFill>
                <a:latin typeface="Arial Black" pitchFamily="34" charset="0"/>
                <a:cs typeface="Arial" pitchFamily="34" charset="0"/>
              </a:rPr>
              <a:t>n a scale of 1-10</a:t>
            </a:r>
            <a:r>
              <a:rPr lang="en-US" sz="2800" b="1" dirty="0" smtClean="0">
                <a:solidFill>
                  <a:srgbClr val="58595B"/>
                </a:solidFill>
                <a:latin typeface="Arial Black" pitchFamily="34" charset="0"/>
                <a:cs typeface="Arial" pitchFamily="34" charset="0"/>
              </a:rPr>
              <a:t> how comfortable would you say you are with a positive disclosure of </a:t>
            </a:r>
            <a:r>
              <a:rPr sz="2800" b="1" dirty="0" smtClean="0">
                <a:solidFill>
                  <a:srgbClr val="58595B"/>
                </a:solidFill>
                <a:latin typeface="Arial Black" pitchFamily="34" charset="0"/>
                <a:cs typeface="Arial" pitchFamily="34" charset="0"/>
              </a:rPr>
              <a:t> </a:t>
            </a:r>
            <a:r>
              <a:rPr lang="en-US" sz="2800" b="1" dirty="0" smtClean="0">
                <a:solidFill>
                  <a:srgbClr val="58595B"/>
                </a:solidFill>
                <a:latin typeface="Arial Black" pitchFamily="34" charset="0"/>
                <a:cs typeface="Arial" pitchFamily="34" charset="0"/>
              </a:rPr>
              <a:t>domestic violence</a:t>
            </a:r>
            <a:r>
              <a:rPr sz="2800" b="1" dirty="0" smtClean="0">
                <a:solidFill>
                  <a:srgbClr val="58595B"/>
                </a:solidFill>
                <a:latin typeface="Arial Black" pitchFamily="34" charset="0"/>
                <a:cs typeface="Arial" pitchFamily="34" charset="0"/>
              </a:rPr>
              <a:t>? </a:t>
            </a:r>
          </a:p>
        </p:txBody>
      </p:sp>
      <p:sp>
        <p:nvSpPr>
          <p:cNvPr id="22531" name="Rectangle 3"/>
          <p:cNvSpPr>
            <a:spLocks noGrp="1" noChangeArrowheads="1"/>
          </p:cNvSpPr>
          <p:nvPr>
            <p:ph idx="1"/>
          </p:nvPr>
        </p:nvSpPr>
        <p:spPr>
          <a:xfrm>
            <a:off x="4093698" y="2285999"/>
            <a:ext cx="4516902" cy="3683391"/>
          </a:xfrm>
        </p:spPr>
        <p:txBody>
          <a:bodyPr>
            <a:normAutofit/>
          </a:bodyPr>
          <a:lstStyle/>
          <a:p>
            <a:pPr eaLnBrk="1" hangingPunct="1">
              <a:lnSpc>
                <a:spcPct val="120000"/>
              </a:lnSpc>
              <a:buFont typeface="Wingdings" pitchFamily="2" charset="2"/>
              <a:buNone/>
            </a:pPr>
            <a:endParaRPr lang="en-US" sz="2800" dirty="0" smtClean="0"/>
          </a:p>
          <a:p>
            <a:pPr eaLnBrk="1" hangingPunct="1">
              <a:lnSpc>
                <a:spcPct val="120000"/>
              </a:lnSpc>
              <a:buFont typeface="Wingdings" pitchFamily="2" charset="2"/>
              <a:buNone/>
            </a:pPr>
            <a:r>
              <a:rPr sz="3200" b="1" dirty="0" smtClean="0">
                <a:solidFill>
                  <a:srgbClr val="58595B"/>
                </a:solidFill>
                <a:latin typeface="Corbel" pitchFamily="34" charset="0"/>
              </a:rPr>
              <a:t>Not</a:t>
            </a:r>
            <a:r>
              <a:rPr lang="en-US" sz="3200" b="1" dirty="0" smtClean="0">
                <a:solidFill>
                  <a:srgbClr val="58595B"/>
                </a:solidFill>
                <a:latin typeface="Corbel" pitchFamily="34" charset="0"/>
              </a:rPr>
              <a:t> comfortable?</a:t>
            </a:r>
          </a:p>
          <a:p>
            <a:pPr eaLnBrk="1" hangingPunct="1">
              <a:lnSpc>
                <a:spcPct val="120000"/>
              </a:lnSpc>
              <a:buFont typeface="Wingdings" pitchFamily="2" charset="2"/>
              <a:buNone/>
            </a:pPr>
            <a:endParaRPr lang="en-US" sz="3200" b="1" dirty="0" smtClean="0">
              <a:solidFill>
                <a:srgbClr val="58595B"/>
              </a:solidFill>
              <a:latin typeface="Corbel" pitchFamily="34" charset="0"/>
            </a:endParaRPr>
          </a:p>
          <a:p>
            <a:pPr eaLnBrk="1" hangingPunct="1">
              <a:lnSpc>
                <a:spcPct val="120000"/>
              </a:lnSpc>
              <a:buFont typeface="Wingdings" pitchFamily="2" charset="2"/>
              <a:buNone/>
            </a:pPr>
            <a:r>
              <a:rPr lang="en-US" sz="3200" b="1" dirty="0" smtClean="0">
                <a:solidFill>
                  <a:srgbClr val="58595B"/>
                </a:solidFill>
                <a:latin typeface="Corbel" pitchFamily="34" charset="0"/>
              </a:rPr>
              <a:t>Very comfortable</a:t>
            </a:r>
            <a:r>
              <a:rPr lang="en-US" b="1" dirty="0" smtClean="0">
                <a:solidFill>
                  <a:srgbClr val="58595B"/>
                </a:solidFill>
                <a:latin typeface="Corbel" pitchFamily="34" charset="0"/>
              </a:rPr>
              <a:t>?</a:t>
            </a:r>
            <a:endParaRPr b="1" dirty="0" smtClean="0">
              <a:solidFill>
                <a:srgbClr val="58595B"/>
              </a:solidFill>
              <a:latin typeface="Corbel" pitchFamily="34" charset="0"/>
            </a:endParaRPr>
          </a:p>
        </p:txBody>
      </p:sp>
      <p:pic>
        <p:nvPicPr>
          <p:cNvPr id="92162" name="Picture 2" descr="C:\Documents and Settings\virigina\Local Settings\Temporary Internet Files\Content.IE5\HZKKHTK0\MC900351777[1].wmf"/>
          <p:cNvPicPr>
            <a:picLocks noChangeAspect="1" noChangeArrowheads="1"/>
          </p:cNvPicPr>
          <p:nvPr/>
        </p:nvPicPr>
        <p:blipFill>
          <a:blip r:embed="rId3" cstate="print"/>
          <a:srcRect/>
          <a:stretch>
            <a:fillRect/>
          </a:stretch>
        </p:blipFill>
        <p:spPr bwMode="auto">
          <a:xfrm>
            <a:off x="1201233" y="1718840"/>
            <a:ext cx="2512639" cy="4529560"/>
          </a:xfrm>
          <a:prstGeom prst="rect">
            <a:avLst/>
          </a:prstGeom>
          <a:noFill/>
        </p:spPr>
      </p:pic>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a:t>
            </a:fld>
            <a:endParaRPr lang="en-US" sz="1400"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799"/>
            <a:ext cx="2133600" cy="1838325"/>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Birth Control Sabotage</a:t>
            </a:r>
            <a:endParaRPr lang="en-US" sz="2600"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2819400" y="228600"/>
            <a:ext cx="6019800" cy="5124450"/>
          </a:xfrm>
        </p:spPr>
        <p:txBody>
          <a:bodyPr>
            <a:noAutofit/>
          </a:bodyPr>
          <a:lstStyle/>
          <a:p>
            <a:pPr>
              <a:lnSpc>
                <a:spcPct val="114000"/>
              </a:lnSpc>
              <a:spcBef>
                <a:spcPts val="0"/>
              </a:spcBef>
              <a:spcAft>
                <a:spcPts val="1200"/>
              </a:spcAft>
              <a:buNone/>
            </a:pPr>
            <a:r>
              <a:rPr lang="en-US" sz="2800" dirty="0" smtClean="0">
                <a:solidFill>
                  <a:srgbClr val="F58220"/>
                </a:solidFill>
                <a:effectLst>
                  <a:outerShdw blurRad="38100" dist="38100" dir="2700000" algn="tl">
                    <a:srgbClr val="000000">
                      <a:alpha val="43137"/>
                    </a:srgbClr>
                  </a:outerShdw>
                </a:effectLst>
                <a:latin typeface="Arial Black"/>
                <a:cs typeface="Arial Black"/>
              </a:rPr>
              <a:t>Tactics include:</a:t>
            </a:r>
          </a:p>
          <a:p>
            <a:pPr marL="457200" indent="-274320">
              <a:lnSpc>
                <a:spcPct val="114000"/>
              </a:lnSpc>
              <a:spcBef>
                <a:spcPts val="0"/>
              </a:spcBef>
              <a:spcAft>
                <a:spcPts val="800"/>
              </a:spcAft>
              <a:buClr>
                <a:srgbClr val="8DC63F"/>
              </a:buClr>
            </a:pPr>
            <a:r>
              <a:rPr lang="en-US" sz="2400" dirty="0" smtClean="0">
                <a:solidFill>
                  <a:srgbClr val="58595B"/>
                </a:solidFill>
                <a:latin typeface="Corbel" pitchFamily="34" charset="0"/>
              </a:rPr>
              <a:t>Destroying or disposing contraceptives (pills, patch, ring)</a:t>
            </a:r>
          </a:p>
          <a:p>
            <a:pPr marL="457200" indent="-274320">
              <a:lnSpc>
                <a:spcPct val="114000"/>
              </a:lnSpc>
              <a:spcBef>
                <a:spcPts val="0"/>
              </a:spcBef>
              <a:spcAft>
                <a:spcPts val="800"/>
              </a:spcAft>
              <a:buClr>
                <a:srgbClr val="8DC63F"/>
              </a:buClr>
            </a:pPr>
            <a:r>
              <a:rPr lang="en-US" sz="2400" dirty="0" smtClean="0">
                <a:solidFill>
                  <a:srgbClr val="58595B"/>
                </a:solidFill>
                <a:latin typeface="Corbel" pitchFamily="34" charset="0"/>
              </a:rPr>
              <a:t>Impeding condom use (threatening to leave her, poking holes in condoms)</a:t>
            </a:r>
          </a:p>
          <a:p>
            <a:pPr marL="457200" indent="-274320">
              <a:lnSpc>
                <a:spcPct val="114000"/>
              </a:lnSpc>
              <a:spcBef>
                <a:spcPts val="0"/>
              </a:spcBef>
              <a:spcAft>
                <a:spcPts val="800"/>
              </a:spcAft>
              <a:buClr>
                <a:srgbClr val="8DC63F"/>
              </a:buClr>
            </a:pPr>
            <a:r>
              <a:rPr lang="en-US" sz="2400" dirty="0" smtClean="0">
                <a:solidFill>
                  <a:srgbClr val="58595B"/>
                </a:solidFill>
                <a:latin typeface="Corbel" pitchFamily="34" charset="0"/>
              </a:rPr>
              <a:t>Not allowing her to obtain or preventing her from using birth control</a:t>
            </a:r>
          </a:p>
          <a:p>
            <a:pPr marL="457200" indent="-274320">
              <a:lnSpc>
                <a:spcPct val="114000"/>
              </a:lnSpc>
              <a:spcBef>
                <a:spcPts val="0"/>
              </a:spcBef>
              <a:spcAft>
                <a:spcPts val="800"/>
              </a:spcAft>
              <a:buClr>
                <a:srgbClr val="8DC63F"/>
              </a:buClr>
            </a:pPr>
            <a:r>
              <a:rPr lang="en-US" sz="2400" dirty="0" smtClean="0">
                <a:solidFill>
                  <a:srgbClr val="58595B"/>
                </a:solidFill>
                <a:latin typeface="Corbel" pitchFamily="34" charset="0"/>
              </a:rPr>
              <a:t>Threatening physical harm if she uses contraceptives </a:t>
            </a:r>
          </a:p>
          <a:p>
            <a:pPr marL="457200" indent="-457200">
              <a:lnSpc>
                <a:spcPct val="114000"/>
              </a:lnSpc>
              <a:spcBef>
                <a:spcPts val="0"/>
              </a:spcBef>
              <a:spcAft>
                <a:spcPts val="600"/>
              </a:spcAft>
              <a:buNone/>
            </a:pPr>
            <a:r>
              <a:rPr lang="en-US" sz="2400" dirty="0" smtClean="0">
                <a:solidFill>
                  <a:schemeClr val="accent1">
                    <a:lumMod val="50000"/>
                  </a:schemeClr>
                </a:solidFill>
                <a:latin typeface="Corbel" pitchFamily="34" charset="0"/>
              </a:rPr>
              <a:t>	</a:t>
            </a:r>
            <a:r>
              <a:rPr lang="en-US" sz="1200" dirty="0" smtClean="0">
                <a:solidFill>
                  <a:schemeClr val="bg1">
                    <a:lumMod val="50000"/>
                  </a:schemeClr>
                </a:solidFill>
                <a:latin typeface="Corbel" pitchFamily="34" charset="0"/>
              </a:rPr>
              <a:t>Campbell et al, 1995; </a:t>
            </a:r>
            <a:r>
              <a:rPr lang="en-US" sz="1200" dirty="0" err="1" smtClean="0">
                <a:solidFill>
                  <a:schemeClr val="bg1">
                    <a:lumMod val="50000"/>
                  </a:schemeClr>
                </a:solidFill>
                <a:latin typeface="Corbel" pitchFamily="34" charset="0"/>
              </a:rPr>
              <a:t>Coggins</a:t>
            </a:r>
            <a:r>
              <a:rPr lang="en-US" sz="1200" dirty="0" smtClean="0">
                <a:solidFill>
                  <a:schemeClr val="bg1">
                    <a:lumMod val="50000"/>
                  </a:schemeClr>
                </a:solidFill>
                <a:latin typeface="Corbel" pitchFamily="34" charset="0"/>
              </a:rPr>
              <a:t> et al, 2003; </a:t>
            </a:r>
            <a:r>
              <a:rPr lang="en-US" sz="1200" dirty="0" err="1" smtClean="0">
                <a:solidFill>
                  <a:schemeClr val="bg1">
                    <a:lumMod val="50000"/>
                  </a:schemeClr>
                </a:solidFill>
                <a:latin typeface="Corbel" pitchFamily="34" charset="0"/>
              </a:rPr>
              <a:t>Fanslow</a:t>
            </a:r>
            <a:r>
              <a:rPr lang="en-US" sz="1200" dirty="0" smtClean="0">
                <a:solidFill>
                  <a:schemeClr val="bg1">
                    <a:lumMod val="50000"/>
                  </a:schemeClr>
                </a:solidFill>
                <a:latin typeface="Corbel" pitchFamily="34" charset="0"/>
              </a:rPr>
              <a:t> et al, 2008;Lang et al, 2007; Miller et al, 2007; </a:t>
            </a:r>
            <a:r>
              <a:rPr lang="en-US" sz="1200" dirty="0" err="1" smtClean="0">
                <a:solidFill>
                  <a:schemeClr val="bg1">
                    <a:lumMod val="50000"/>
                  </a:schemeClr>
                </a:solidFill>
                <a:latin typeface="Corbel" pitchFamily="34" charset="0"/>
              </a:rPr>
              <a:t>Wingood</a:t>
            </a:r>
            <a:r>
              <a:rPr lang="en-US" sz="1200" dirty="0" smtClean="0">
                <a:solidFill>
                  <a:schemeClr val="bg1">
                    <a:lumMod val="50000"/>
                  </a:schemeClr>
                </a:solidFill>
                <a:latin typeface="Corbel" pitchFamily="34" charset="0"/>
              </a:rPr>
              <a:t> et al, 1997 </a:t>
            </a:r>
          </a:p>
          <a:p>
            <a:pPr lvl="3">
              <a:lnSpc>
                <a:spcPts val="2400"/>
              </a:lnSpc>
              <a:spcBef>
                <a:spcPts val="0"/>
              </a:spcBef>
              <a:spcAft>
                <a:spcPts val="600"/>
              </a:spcAft>
              <a:defRPr/>
            </a:pPr>
            <a:endParaRPr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iStock_000001491422Small.png"/>
          <p:cNvPicPr>
            <a:picLocks noChangeAspect="1"/>
          </p:cNvPicPr>
          <p:nvPr/>
        </p:nvPicPr>
        <p:blipFill>
          <a:blip r:embed="rId3"/>
          <a:stretch>
            <a:fillRect/>
          </a:stretch>
        </p:blipFill>
        <p:spPr>
          <a:xfrm>
            <a:off x="-1" y="3886200"/>
            <a:ext cx="4071165" cy="2971800"/>
          </a:xfrm>
          <a:prstGeom prst="rect">
            <a:avLst/>
          </a:prstGeom>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30</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4294967295"/>
          </p:nvPr>
        </p:nvSpPr>
        <p:spPr>
          <a:xfrm>
            <a:off x="3276600" y="838200"/>
            <a:ext cx="5715000" cy="4572000"/>
          </a:xfrm>
          <a:prstGeom prst="rect">
            <a:avLst/>
          </a:prstGeom>
        </p:spPr>
        <p:txBody>
          <a:bodyPr>
            <a:noAutofit/>
          </a:bodyPr>
          <a:lstStyle/>
          <a:p>
            <a:pPr marL="0" indent="0" eaLnBrk="1" hangingPunct="1">
              <a:lnSpc>
                <a:spcPct val="114000"/>
              </a:lnSpc>
              <a:spcBef>
                <a:spcPts val="0"/>
              </a:spcBef>
              <a:spcAft>
                <a:spcPts val="600"/>
              </a:spcAft>
              <a:buFontTx/>
              <a:buNone/>
            </a:pPr>
            <a:r>
              <a:rPr lang="en-US" dirty="0" smtClean="0">
                <a:solidFill>
                  <a:srgbClr val="58595B"/>
                </a:solidFill>
                <a:latin typeface="Corbel" pitchFamily="34" charset="0"/>
              </a:rPr>
              <a:t>Women, including teens,  experiencing physical and emotional IPV are more likely to report </a:t>
            </a:r>
            <a:r>
              <a:rPr lang="en-US" b="1" dirty="0" smtClean="0">
                <a:solidFill>
                  <a:srgbClr val="F58220"/>
                </a:solidFill>
                <a:effectLst>
                  <a:outerShdw blurRad="38100" dist="38100" dir="2700000" algn="tl">
                    <a:srgbClr val="000000">
                      <a:alpha val="43137"/>
                    </a:srgbClr>
                  </a:outerShdw>
                </a:effectLst>
                <a:latin typeface="Corbel" pitchFamily="34" charset="0"/>
              </a:rPr>
              <a:t>not using their preferred method of contraception </a:t>
            </a:r>
            <a:r>
              <a:rPr lang="en-US" dirty="0" smtClean="0">
                <a:solidFill>
                  <a:srgbClr val="58595B"/>
                </a:solidFill>
                <a:latin typeface="Corbel" pitchFamily="34" charset="0"/>
              </a:rPr>
              <a:t>in the past 12 months (OR=1.9).</a:t>
            </a:r>
          </a:p>
        </p:txBody>
      </p:sp>
      <p:sp>
        <p:nvSpPr>
          <p:cNvPr id="8196" name="Text Box 4"/>
          <p:cNvSpPr txBox="1">
            <a:spLocks noChangeArrowheads="1"/>
          </p:cNvSpPr>
          <p:nvPr/>
        </p:nvSpPr>
        <p:spPr bwMode="auto">
          <a:xfrm>
            <a:off x="7239000" y="4724400"/>
            <a:ext cx="1411156" cy="276999"/>
          </a:xfrm>
          <a:prstGeom prst="rect">
            <a:avLst/>
          </a:prstGeom>
          <a:noFill/>
          <a:ln w="9525">
            <a:noFill/>
            <a:miter lim="800000"/>
            <a:headEnd/>
            <a:tailEnd/>
          </a:ln>
        </p:spPr>
        <p:txBody>
          <a:bodyPr wrap="none">
            <a:spAutoFit/>
          </a:bodyPr>
          <a:lstStyle/>
          <a:p>
            <a:r>
              <a:rPr lang="en-US" sz="1200" dirty="0">
                <a:solidFill>
                  <a:srgbClr val="58595B"/>
                </a:solidFill>
                <a:latin typeface="Corbel" pitchFamily="34" charset="0"/>
              </a:rPr>
              <a:t>Williams et </a:t>
            </a:r>
            <a:r>
              <a:rPr lang="en-US" sz="1200" dirty="0" smtClean="0">
                <a:solidFill>
                  <a:srgbClr val="58595B"/>
                </a:solidFill>
                <a:latin typeface="Corbel" pitchFamily="34" charset="0"/>
              </a:rPr>
              <a:t>al, </a:t>
            </a:r>
            <a:r>
              <a:rPr lang="en-US" sz="1200" dirty="0">
                <a:solidFill>
                  <a:srgbClr val="58595B"/>
                </a:solidFill>
                <a:latin typeface="Corbel" pitchFamily="34" charset="0"/>
              </a:rPr>
              <a:t>2008</a:t>
            </a:r>
          </a:p>
        </p:txBody>
      </p:sp>
      <p:pic>
        <p:nvPicPr>
          <p:cNvPr id="6" name="Picture 5" descr="image15.psd"/>
          <p:cNvPicPr>
            <a:picLocks noChangeAspect="1"/>
          </p:cNvPicPr>
          <p:nvPr/>
        </p:nvPicPr>
        <p:blipFill>
          <a:blip r:embed="rId3"/>
          <a:stretch>
            <a:fillRect/>
          </a:stretch>
        </p:blipFill>
        <p:spPr>
          <a:xfrm>
            <a:off x="0" y="2438400"/>
            <a:ext cx="3288485" cy="3733800"/>
          </a:xfrm>
          <a:prstGeom prst="rect">
            <a:avLst/>
          </a:prstGeom>
        </p:spPr>
      </p:pic>
      <p:sp>
        <p:nvSpPr>
          <p:cNvPr id="7" name="Slide Number Placeholder 5"/>
          <p:cNvSpPr>
            <a:spLocks noGrp="1"/>
          </p:cNvSpPr>
          <p:nvPr>
            <p:ph type="sldNum" sz="quarter" idx="4294967295"/>
          </p:nvPr>
        </p:nvSpPr>
        <p:spPr>
          <a:xfrm>
            <a:off x="174625" y="6356350"/>
            <a:ext cx="673100"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31</a:t>
            </a:fld>
            <a:endParaRPr lang="en-US" sz="1400"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2514599" y="60980"/>
            <a:ext cx="6385561" cy="612868"/>
          </a:xfrm>
        </p:spPr>
        <p:txBody>
          <a:bodyPr>
            <a:normAutofit fontScale="90000"/>
          </a:bodyPr>
          <a:lstStyle/>
          <a:p>
            <a:pPr eaLnBrk="1" hangingPunct="1"/>
            <a:r>
              <a:rPr lang="en-US" dirty="0" smtClean="0"/>
              <a:t> </a:t>
            </a:r>
            <a:r>
              <a:rPr lang="en-US" sz="3600" dirty="0" smtClean="0">
                <a:solidFill>
                  <a:srgbClr val="58595B"/>
                </a:solidFill>
                <a:latin typeface="Arial Black" pitchFamily="34" charset="0"/>
              </a:rPr>
              <a:t>PREGNANCY-PROMOTING BEHAVIORS </a:t>
            </a:r>
          </a:p>
        </p:txBody>
      </p:sp>
      <p:sp>
        <p:nvSpPr>
          <p:cNvPr id="25604" name="Rectangle 3"/>
          <p:cNvSpPr>
            <a:spLocks noGrp="1" noChangeArrowheads="1"/>
          </p:cNvSpPr>
          <p:nvPr>
            <p:ph idx="1"/>
          </p:nvPr>
        </p:nvSpPr>
        <p:spPr>
          <a:xfrm>
            <a:off x="2514599" y="1509928"/>
            <a:ext cx="6629401" cy="1004672"/>
          </a:xfrm>
        </p:spPr>
        <p:txBody>
          <a:bodyPr>
            <a:noAutofit/>
          </a:bodyPr>
          <a:lstStyle/>
          <a:p>
            <a:pPr marL="0" indent="0" eaLnBrk="1" hangingPunct="1">
              <a:lnSpc>
                <a:spcPct val="114000"/>
              </a:lnSpc>
              <a:spcBef>
                <a:spcPts val="0"/>
              </a:spcBef>
              <a:spcAft>
                <a:spcPts val="600"/>
              </a:spcAft>
              <a:buFontTx/>
              <a:buNone/>
            </a:pPr>
            <a:r>
              <a:rPr lang="en-US" sz="2600" b="1" dirty="0" smtClean="0">
                <a:solidFill>
                  <a:srgbClr val="F58220"/>
                </a:solidFill>
                <a:effectLst>
                  <a:outerShdw blurRad="38100" dist="38100" dir="2700000" algn="tl">
                    <a:srgbClr val="000000">
                      <a:alpha val="43137"/>
                    </a:srgbClr>
                  </a:outerShdw>
                </a:effectLst>
                <a:latin typeface="Corbel" pitchFamily="34" charset="0"/>
              </a:rPr>
              <a:t>One-quarter (26.4%) </a:t>
            </a:r>
            <a:r>
              <a:rPr lang="en-US" sz="2600" dirty="0" smtClean="0">
                <a:solidFill>
                  <a:srgbClr val="58595B"/>
                </a:solidFill>
                <a:latin typeface="Corbel" pitchFamily="34" charset="0"/>
              </a:rPr>
              <a:t>of adolescent females reported that their abusive male partners were</a:t>
            </a:r>
          </a:p>
        </p:txBody>
      </p:sp>
      <p:sp>
        <p:nvSpPr>
          <p:cNvPr id="25602" name="Slide Number Placeholder 5"/>
          <p:cNvSpPr>
            <a:spLocks noGrp="1"/>
          </p:cNvSpPr>
          <p:nvPr>
            <p:ph type="sldNum" sz="quarter" idx="12"/>
          </p:nvPr>
        </p:nvSpPr>
        <p:spPr>
          <a:noFill/>
        </p:spPr>
        <p:txBody>
          <a:bodyPr/>
          <a:lstStyle/>
          <a:p>
            <a:fld id="{1DCBE7D1-C115-4DEF-9B73-A3778424B6A0}" type="slidenum">
              <a:rPr lang="en-US" smtClean="0"/>
              <a:pPr/>
              <a:t>32</a:t>
            </a:fld>
            <a:endParaRPr lang="en-US" smtClean="0"/>
          </a:p>
        </p:txBody>
      </p:sp>
      <p:sp>
        <p:nvSpPr>
          <p:cNvPr id="25605" name="Text Box 4"/>
          <p:cNvSpPr txBox="1">
            <a:spLocks noChangeArrowheads="1"/>
          </p:cNvSpPr>
          <p:nvPr/>
        </p:nvSpPr>
        <p:spPr bwMode="auto">
          <a:xfrm>
            <a:off x="7395011" y="4953000"/>
            <a:ext cx="1215589" cy="276999"/>
          </a:xfrm>
          <a:prstGeom prst="rect">
            <a:avLst/>
          </a:prstGeom>
          <a:noFill/>
          <a:ln w="9525">
            <a:noFill/>
            <a:miter lim="800000"/>
            <a:headEnd/>
            <a:tailEnd/>
          </a:ln>
        </p:spPr>
        <p:txBody>
          <a:bodyPr wrap="none">
            <a:spAutoFit/>
          </a:bodyPr>
          <a:lstStyle/>
          <a:p>
            <a:r>
              <a:rPr lang="en-US" sz="1200" dirty="0">
                <a:solidFill>
                  <a:schemeClr val="bg1">
                    <a:lumMod val="50000"/>
                  </a:schemeClr>
                </a:solidFill>
                <a:latin typeface="Corbel" pitchFamily="34" charset="0"/>
              </a:rPr>
              <a:t>Miller et al, 2007</a:t>
            </a:r>
          </a:p>
        </p:txBody>
      </p:sp>
      <p:pic>
        <p:nvPicPr>
          <p:cNvPr id="7" name="Picture 6" descr="2 teenagers issue 1 connect P2P.jpg"/>
          <p:cNvPicPr>
            <a:picLocks noChangeAspect="1"/>
          </p:cNvPicPr>
          <p:nvPr/>
        </p:nvPicPr>
        <p:blipFill>
          <a:blip r:embed="rId3" cstate="print"/>
          <a:srcRect t="9444" b="24797"/>
          <a:stretch>
            <a:fillRect/>
          </a:stretch>
        </p:blipFill>
        <p:spPr>
          <a:xfrm>
            <a:off x="0" y="2667000"/>
            <a:ext cx="5547360" cy="2159953"/>
          </a:xfrm>
          <a:prstGeom prst="rect">
            <a:avLst/>
          </a:prstGeom>
        </p:spPr>
      </p:pic>
      <p:sp>
        <p:nvSpPr>
          <p:cNvPr id="8" name="Rectangle 7"/>
          <p:cNvSpPr/>
          <p:nvPr/>
        </p:nvSpPr>
        <p:spPr>
          <a:xfrm>
            <a:off x="5516880" y="2667000"/>
            <a:ext cx="3627120" cy="2160364"/>
          </a:xfrm>
          <a:prstGeom prst="rect">
            <a:avLst/>
          </a:prstGeom>
          <a:solidFill>
            <a:srgbClr val="E78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67257" y="2656277"/>
            <a:ext cx="3032904" cy="2068123"/>
          </a:xfrm>
          <a:prstGeom prst="rect">
            <a:avLst/>
          </a:prstGeom>
        </p:spPr>
        <p:txBody>
          <a:bodyPr vert="horz" lIns="91440" tIns="45720" rIns="91440" bIns="45720" rtlCol="0" anchor="ctr">
            <a:noAutofit/>
          </a:bodyPr>
          <a:lstStyle/>
          <a:p>
            <a:pPr>
              <a:spcBef>
                <a:spcPct val="0"/>
              </a:spcBef>
            </a:pPr>
            <a:r>
              <a:rPr lang="en-US" sz="3600" dirty="0" smtClean="0">
                <a:gradFill>
                  <a:gsLst>
                    <a:gs pos="0">
                      <a:schemeClr val="bg1"/>
                    </a:gs>
                    <a:gs pos="50000">
                      <a:schemeClr val="bg1"/>
                    </a:gs>
                    <a:gs pos="100000">
                      <a:schemeClr val="bg1">
                        <a:alpha val="80000"/>
                      </a:schemeClr>
                    </a:gs>
                  </a:gsLst>
                  <a:lin ang="5400000" scaled="0"/>
                </a:gradFill>
                <a:latin typeface="Arial Black" pitchFamily="34" charset="0"/>
                <a:ea typeface="+mj-ea"/>
                <a:cs typeface="+mj-cs"/>
              </a:rPr>
              <a:t>TRYING TO GET THEM PREGNANT</a:t>
            </a:r>
            <a:endParaRPr lang="en-US" sz="3600" dirty="0" smtClean="0">
              <a:solidFill>
                <a:schemeClr val="bg1"/>
              </a:solidFill>
              <a:latin typeface="Arial Black" pitchFamily="34" charset="0"/>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1000"/>
                                        <p:tgtEl>
                                          <p:spTgt spid="25604">
                                            <p:txEl>
                                              <p:pRg st="0" end="0"/>
                                            </p:txEl>
                                          </p:spTgt>
                                        </p:tgtEl>
                                      </p:cBhvr>
                                    </p:animEffect>
                                    <p:anim calcmode="lin" valueType="num">
                                      <p:cBhvr>
                                        <p:cTn id="8" dur="10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60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895600" y="428625"/>
            <a:ext cx="6172200" cy="4981575"/>
          </a:xfrm>
        </p:spPr>
        <p:txBody>
          <a:bodyPr>
            <a:noAutofit/>
          </a:bodyPr>
          <a:lstStyle/>
          <a:p>
            <a:pPr marL="0" indent="0">
              <a:lnSpc>
                <a:spcPct val="114000"/>
              </a:lnSpc>
              <a:spcBef>
                <a:spcPts val="0"/>
              </a:spcBef>
              <a:spcAft>
                <a:spcPts val="600"/>
              </a:spcAft>
              <a:buClr>
                <a:schemeClr val="accent3"/>
              </a:buClr>
              <a:buNone/>
              <a:defRPr/>
            </a:pPr>
            <a:r>
              <a:rPr lang="en-US" sz="2800" dirty="0" smtClean="0">
                <a:solidFill>
                  <a:srgbClr val="F58220"/>
                </a:solidFill>
                <a:effectLst>
                  <a:outerShdw blurRad="38100" dist="38100" dir="2700000" algn="tl">
                    <a:srgbClr val="000000">
                      <a:alpha val="43137"/>
                    </a:srgbClr>
                  </a:outerShdw>
                </a:effectLst>
                <a:latin typeface="Arial Black"/>
                <a:cs typeface="Arial Black"/>
              </a:rPr>
              <a:t>Among teen mothers on public assistance who experienced recent domestic violence:</a:t>
            </a:r>
          </a:p>
          <a:p>
            <a:pPr marL="746125" indent="-255588">
              <a:lnSpc>
                <a:spcPct val="114000"/>
              </a:lnSpc>
              <a:spcBef>
                <a:spcPts val="0"/>
              </a:spcBef>
              <a:spcAft>
                <a:spcPts val="600"/>
              </a:spcAft>
              <a:buClr>
                <a:srgbClr val="8DC63F"/>
              </a:buClr>
              <a:defRPr/>
            </a:pPr>
            <a:r>
              <a:rPr lang="en-US" sz="3000" b="1" dirty="0" smtClean="0">
                <a:solidFill>
                  <a:srgbClr val="C00000"/>
                </a:solidFill>
                <a:effectLst>
                  <a:outerShdw blurRad="38100" dist="38100" dir="2700000" algn="tl">
                    <a:srgbClr val="000000">
                      <a:alpha val="43137"/>
                    </a:srgbClr>
                  </a:outerShdw>
                </a:effectLst>
                <a:latin typeface="Corbel" pitchFamily="34" charset="0"/>
              </a:rPr>
              <a:t>66% </a:t>
            </a:r>
            <a:r>
              <a:rPr lang="en-US" sz="3000" dirty="0" smtClean="0">
                <a:solidFill>
                  <a:srgbClr val="58595B"/>
                </a:solidFill>
                <a:latin typeface="Corbel" pitchFamily="34" charset="0"/>
              </a:rPr>
              <a:t>experienced birth control sabotage by a dating partner </a:t>
            </a:r>
          </a:p>
          <a:p>
            <a:pPr marL="765810" lvl="1" indent="-256032">
              <a:lnSpc>
                <a:spcPct val="114000"/>
              </a:lnSpc>
              <a:spcBef>
                <a:spcPts val="0"/>
              </a:spcBef>
              <a:spcAft>
                <a:spcPts val="600"/>
              </a:spcAft>
              <a:buClr>
                <a:srgbClr val="8DC63F"/>
              </a:buClr>
              <a:buFont typeface="Arial"/>
              <a:buChar char="•"/>
              <a:defRPr/>
            </a:pPr>
            <a:r>
              <a:rPr lang="en-US" sz="3000" b="1" dirty="0" smtClean="0">
                <a:solidFill>
                  <a:srgbClr val="C00000"/>
                </a:solidFill>
                <a:effectLst>
                  <a:outerShdw blurRad="38100" dist="38100" dir="2700000" algn="tl">
                    <a:srgbClr val="000000">
                      <a:alpha val="43137"/>
                    </a:srgbClr>
                  </a:outerShdw>
                </a:effectLst>
                <a:latin typeface="Corbel" pitchFamily="34" charset="0"/>
              </a:rPr>
              <a:t>34% </a:t>
            </a:r>
            <a:r>
              <a:rPr lang="en-US" sz="3000" dirty="0" smtClean="0">
                <a:solidFill>
                  <a:srgbClr val="58595B"/>
                </a:solidFill>
                <a:latin typeface="Corbel" pitchFamily="34" charset="0"/>
              </a:rPr>
              <a:t>reported work or school-related sabotage by </a:t>
            </a:r>
            <a:r>
              <a:rPr sz="3000" dirty="0" smtClean="0">
                <a:solidFill>
                  <a:srgbClr val="58595B"/>
                </a:solidFill>
                <a:latin typeface="Corbel" pitchFamily="34" charset="0"/>
              </a:rPr>
              <a:t>a dating partner</a:t>
            </a:r>
            <a:endParaRPr lang="en-US" sz="3000" dirty="0" smtClean="0">
              <a:solidFill>
                <a:srgbClr val="58595B"/>
              </a:solidFill>
              <a:latin typeface="Corbel" pitchFamily="34" charset="0"/>
            </a:endParaRPr>
          </a:p>
          <a:p>
            <a:pPr marL="365760" indent="-256032">
              <a:spcAft>
                <a:spcPct val="45000"/>
              </a:spcAft>
              <a:buClr>
                <a:schemeClr val="accent3"/>
              </a:buClr>
              <a:buFont typeface="Georgia"/>
              <a:buChar char="•"/>
              <a:defRPr/>
            </a:pPr>
            <a:endParaRPr lang="en-US" sz="2800" dirty="0" smtClean="0"/>
          </a:p>
          <a:p>
            <a:pPr marL="365760" indent="-256032">
              <a:spcAft>
                <a:spcPct val="45000"/>
              </a:spcAft>
              <a:buClr>
                <a:schemeClr val="accent3"/>
              </a:buClr>
              <a:buNone/>
              <a:defRPr/>
            </a:pPr>
            <a:endParaRPr lang="en-US" sz="2800" dirty="0" smtClean="0"/>
          </a:p>
          <a:p>
            <a:pPr marL="365760" indent="-256032">
              <a:buClr>
                <a:schemeClr val="accent3"/>
              </a:buClr>
              <a:buNone/>
              <a:defRPr/>
            </a:pPr>
            <a:endParaRPr lang="en-US" sz="2000" dirty="0" smtClean="0"/>
          </a:p>
          <a:p>
            <a:pPr marL="225425" indent="0">
              <a:spcAft>
                <a:spcPct val="45000"/>
              </a:spcAft>
              <a:buClr>
                <a:schemeClr val="accent3"/>
              </a:buClr>
              <a:buNone/>
              <a:defRPr/>
            </a:pPr>
            <a:endParaRPr dirty="0"/>
          </a:p>
        </p:txBody>
      </p:sp>
      <p:sp>
        <p:nvSpPr>
          <p:cNvPr id="5" name="Title 1"/>
          <p:cNvSpPr txBox="1">
            <a:spLocks/>
          </p:cNvSpPr>
          <p:nvPr/>
        </p:nvSpPr>
        <p:spPr>
          <a:xfrm>
            <a:off x="76200" y="152400"/>
            <a:ext cx="2339790" cy="1752600"/>
          </a:xfrm>
          <a:prstGeom prst="rect">
            <a:avLst/>
          </a:prstGeom>
        </p:spPr>
        <p:txBody>
          <a:bodyPr vert="horz" lIns="91440" tIns="45720" rIns="91440" bIns="45720" rtlCol="0" anchor="ctr">
            <a:noAutofit/>
          </a:bodyPr>
          <a:lstStyle/>
          <a:p>
            <a:pPr lvl="0">
              <a:lnSpc>
                <a:spcPct val="114000"/>
              </a:lnSpc>
              <a:spcBef>
                <a:spcPct val="0"/>
              </a:spcBef>
              <a:spcAft>
                <a:spcPts val="600"/>
              </a:spcAft>
            </a:pPr>
            <a:r>
              <a:rPr lang="en-US" sz="2800" dirty="0" smtClean="0">
                <a:solidFill>
                  <a:schemeClr val="bg1"/>
                </a:solidFill>
                <a:effectLst>
                  <a:outerShdw blurRad="38100" dist="38100" dir="2700000" algn="tl">
                    <a:srgbClr val="000000">
                      <a:alpha val="43137"/>
                    </a:srgbClr>
                  </a:outerShdw>
                </a:effectLst>
                <a:latin typeface="Arial Black" pitchFamily="34" charset="0"/>
              </a:rPr>
              <a:t>Teen Birth Control Sabotage</a:t>
            </a:r>
            <a:endParaRPr kumimoji="0" lang="en-US" sz="2600" b="0" i="0" u="none" strike="noStrike" kern="1200" cap="none" spc="0" normalizeH="0" baseline="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Arial Black" pitchFamily="34" charset="0"/>
              <a:ea typeface="+mj-ea"/>
              <a:cs typeface="+mj-cs"/>
            </a:endParaRPr>
          </a:p>
        </p:txBody>
      </p:sp>
      <p:sp>
        <p:nvSpPr>
          <p:cNvPr id="6" name="Text Box 5"/>
          <p:cNvSpPr txBox="1">
            <a:spLocks noChangeArrowheads="1"/>
          </p:cNvSpPr>
          <p:nvPr/>
        </p:nvSpPr>
        <p:spPr bwMode="auto">
          <a:xfrm>
            <a:off x="7419979" y="5117098"/>
            <a:ext cx="1282723" cy="276999"/>
          </a:xfrm>
          <a:prstGeom prst="rect">
            <a:avLst/>
          </a:prstGeom>
          <a:noFill/>
          <a:ln w="9525">
            <a:noFill/>
            <a:miter lim="800000"/>
            <a:headEnd/>
            <a:tailEnd/>
          </a:ln>
        </p:spPr>
        <p:txBody>
          <a:bodyPr wrap="none">
            <a:spAutoFit/>
          </a:bodyPr>
          <a:lstStyle/>
          <a:p>
            <a:pPr>
              <a:defRPr/>
            </a:pPr>
            <a:r>
              <a:rPr lang="en-US" sz="1200" dirty="0" smtClean="0">
                <a:solidFill>
                  <a:schemeClr val="bg1">
                    <a:lumMod val="50000"/>
                  </a:schemeClr>
                </a:solidFill>
                <a:latin typeface="Arial" pitchFamily="34" charset="0"/>
                <a:cs typeface="Arial" pitchFamily="34" charset="0"/>
              </a:rPr>
              <a:t>(Raphael</a:t>
            </a:r>
            <a:r>
              <a:rPr lang="en-US" sz="1200" dirty="0">
                <a:solidFill>
                  <a:schemeClr val="bg1">
                    <a:lumMod val="50000"/>
                  </a:schemeClr>
                </a:solidFill>
                <a:latin typeface="Arial" pitchFamily="34" charset="0"/>
                <a:cs typeface="Arial" pitchFamily="34" charset="0"/>
              </a:rPr>
              <a:t>, </a:t>
            </a:r>
            <a:r>
              <a:rPr lang="en-US" sz="1200" dirty="0" smtClean="0">
                <a:solidFill>
                  <a:schemeClr val="bg1">
                    <a:lumMod val="50000"/>
                  </a:schemeClr>
                </a:solidFill>
                <a:latin typeface="Arial" pitchFamily="34" charset="0"/>
                <a:cs typeface="Arial" pitchFamily="34" charset="0"/>
              </a:rPr>
              <a:t>2005)</a:t>
            </a:r>
            <a:endParaRPr lang="en-US" sz="1200" dirty="0">
              <a:solidFill>
                <a:schemeClr val="bg1">
                  <a:lumMod val="50000"/>
                </a:schemeClr>
              </a:solidFill>
              <a:latin typeface="Arial" pitchFamily="34" charset="0"/>
              <a:cs typeface="Arial" pitchFamily="34" charset="0"/>
            </a:endParaRPr>
          </a:p>
        </p:txBody>
      </p:sp>
      <p:pic>
        <p:nvPicPr>
          <p:cNvPr id="7" name="Picture 6" descr="200404434-001.jpg"/>
          <p:cNvPicPr>
            <a:picLocks noChangeAspect="1"/>
          </p:cNvPicPr>
          <p:nvPr/>
        </p:nvPicPr>
        <p:blipFill>
          <a:blip r:embed="rId3" cstate="print"/>
          <a:srcRect/>
          <a:stretch>
            <a:fillRect/>
          </a:stretch>
        </p:blipFill>
        <p:spPr bwMode="auto">
          <a:xfrm>
            <a:off x="228600" y="3581400"/>
            <a:ext cx="3373437" cy="23907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33</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r>
              <a:rPr lang="en-US" dirty="0" smtClean="0">
                <a:solidFill>
                  <a:srgbClr val="58595B"/>
                </a:solidFill>
                <a:effectLst>
                  <a:outerShdw blurRad="38100" dist="38100" dir="2700000" algn="tl">
                    <a:srgbClr val="000000">
                      <a:alpha val="43137"/>
                    </a:srgbClr>
                  </a:outerShdw>
                </a:effectLst>
                <a:latin typeface="Arial Black" pitchFamily="34" charset="0"/>
              </a:rPr>
              <a:t>Continuum of Control </a:t>
            </a:r>
            <a:br>
              <a:rPr lang="en-US" dirty="0" smtClean="0">
                <a:solidFill>
                  <a:srgbClr val="58595B"/>
                </a:solidFill>
                <a:effectLst>
                  <a:outerShdw blurRad="38100" dist="38100" dir="2700000" algn="tl">
                    <a:srgbClr val="000000">
                      <a:alpha val="43137"/>
                    </a:srgbClr>
                  </a:outerShdw>
                </a:effectLst>
                <a:latin typeface="Arial Black" pitchFamily="34" charset="0"/>
              </a:rPr>
            </a:br>
            <a:r>
              <a:rPr lang="en-US" dirty="0" smtClean="0">
                <a:solidFill>
                  <a:srgbClr val="58595B"/>
                </a:solidFill>
                <a:effectLst>
                  <a:outerShdw blurRad="38100" dist="38100" dir="2700000" algn="tl">
                    <a:srgbClr val="000000">
                      <a:alpha val="43137"/>
                    </a:srgbClr>
                  </a:outerShdw>
                </a:effectLst>
                <a:latin typeface="Arial Black" pitchFamily="34" charset="0"/>
              </a:rPr>
              <a:t>and Abuse </a:t>
            </a:r>
            <a:endParaRPr lang="en-US" dirty="0">
              <a:solidFill>
                <a:srgbClr val="58595B"/>
              </a:solidFill>
              <a:effectLst>
                <a:outerShdw blurRad="38100" dist="38100" dir="2700000" algn="tl">
                  <a:srgbClr val="000000">
                    <a:alpha val="43137"/>
                  </a:srgbClr>
                </a:outerShdw>
              </a:effectLst>
              <a:latin typeface="Arial Black" pitchFamily="34" charset="0"/>
            </a:endParaRPr>
          </a:p>
        </p:txBody>
      </p:sp>
      <p:graphicFrame>
        <p:nvGraphicFramePr>
          <p:cNvPr id="6" name="Content Placeholder 5"/>
          <p:cNvGraphicFramePr>
            <a:graphicFrameLocks noGrp="1"/>
          </p:cNvGraphicFramePr>
          <p:nvPr>
            <p:ph idx="1"/>
          </p:nvPr>
        </p:nvGraphicFramePr>
        <p:xfrm>
          <a:off x="609600" y="187483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562600" y="1905000"/>
            <a:ext cx="24384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Pregnancy Coercion</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8" name="TextBox 7"/>
          <p:cNvSpPr txBox="1"/>
          <p:nvPr/>
        </p:nvSpPr>
        <p:spPr>
          <a:xfrm>
            <a:off x="2985053" y="2560637"/>
            <a:ext cx="4177747" cy="584775"/>
          </a:xfrm>
          <a:prstGeom prst="rect">
            <a:avLst/>
          </a:prstGeom>
          <a:noFill/>
        </p:spPr>
        <p:txBody>
          <a:bodyPr wrap="none" rtlCol="0">
            <a:spAutoFit/>
          </a:bodyPr>
          <a:lstStyle/>
          <a:p>
            <a:r>
              <a:rPr lang="en-US" sz="3200" b="1" dirty="0" smtClean="0">
                <a:solidFill>
                  <a:srgbClr val="8DC63F"/>
                </a:solidFill>
                <a:effectLst>
                  <a:outerShdw blurRad="38100" dist="38100" dir="2700000" algn="tl">
                    <a:srgbClr val="000000">
                      <a:alpha val="43137"/>
                    </a:srgbClr>
                  </a:outerShdw>
                </a:effectLst>
                <a:latin typeface="Corbel" pitchFamily="34" charset="0"/>
                <a:cs typeface="Arial" pitchFamily="34" charset="0"/>
              </a:rPr>
              <a:t>Reproductive Coercion</a:t>
            </a:r>
            <a:endParaRPr lang="en-US" sz="3200" b="1" dirty="0">
              <a:solidFill>
                <a:srgbClr val="8DC63F"/>
              </a:solidFill>
              <a:effectLst>
                <a:outerShdw blurRad="38100" dist="38100" dir="2700000" algn="tl">
                  <a:srgbClr val="000000">
                    <a:alpha val="43137"/>
                  </a:srgbClr>
                </a:outerShdw>
              </a:effectLst>
              <a:latin typeface="Corbel" pitchFamily="34" charset="0"/>
              <a:cs typeface="Arial" pitchFamily="34" charset="0"/>
            </a:endParaRPr>
          </a:p>
        </p:txBody>
      </p:sp>
      <p:sp>
        <p:nvSpPr>
          <p:cNvPr id="10" name="TextBox 9"/>
          <p:cNvSpPr txBox="1"/>
          <p:nvPr/>
        </p:nvSpPr>
        <p:spPr>
          <a:xfrm>
            <a:off x="2895600" y="1916668"/>
            <a:ext cx="28194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Birth Control Sabotage</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1" name="TextBox 10"/>
          <p:cNvSpPr txBox="1"/>
          <p:nvPr/>
        </p:nvSpPr>
        <p:spPr>
          <a:xfrm>
            <a:off x="381000" y="1874837"/>
            <a:ext cx="2585971"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Controlling Behaviors</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34</a:t>
            </a:fld>
            <a:endParaRPr lang="en-US" sz="1400"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996292" y="1563326"/>
            <a:ext cx="7995308" cy="3379064"/>
          </a:xfrm>
          <a:prstGeom prst="wedgeRoundRectCallout">
            <a:avLst>
              <a:gd name="adj1" fmla="val 119"/>
              <a:gd name="adj2" fmla="val 64783"/>
              <a:gd name="adj3" fmla="val 16667"/>
            </a:avLst>
          </a:prstGeom>
          <a:solidFill>
            <a:srgbClr val="8DC63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2" name="Rectangle 3"/>
          <p:cNvSpPr>
            <a:spLocks noGrp="1" noChangeArrowheads="1"/>
          </p:cNvSpPr>
          <p:nvPr>
            <p:ph type="body" idx="4294967295"/>
          </p:nvPr>
        </p:nvSpPr>
        <p:spPr>
          <a:xfrm>
            <a:off x="1839410" y="1600200"/>
            <a:ext cx="6829425" cy="4038600"/>
          </a:xfrm>
          <a:prstGeom prst="rect">
            <a:avLst/>
          </a:prstGeom>
        </p:spPr>
        <p:txBody>
          <a:bodyPr>
            <a:normAutofit/>
          </a:bodyPr>
          <a:lstStyle/>
          <a:p>
            <a:pPr marL="0" indent="0" eaLnBrk="1" hangingPunct="1">
              <a:lnSpc>
                <a:spcPct val="115000"/>
              </a:lnSpc>
              <a:buFont typeface="Wingdings" pitchFamily="2" charset="2"/>
              <a:buNone/>
            </a:pPr>
            <a:r>
              <a:rPr lang="en-US" sz="2400" dirty="0" smtClean="0">
                <a:solidFill>
                  <a:schemeClr val="bg1"/>
                </a:solidFill>
                <a:latin typeface="Corbel" pitchFamily="34" charset="0"/>
              </a:rPr>
              <a:t>I'm not </a:t>
            </a:r>
            <a:r>
              <a:rPr lang="en-US" sz="2400" dirty="0" err="1" smtClean="0">
                <a:solidFill>
                  <a:schemeClr val="bg1"/>
                </a:solidFill>
                <a:latin typeface="Corbel" pitchFamily="34" charset="0"/>
              </a:rPr>
              <a:t>gonna</a:t>
            </a:r>
            <a:r>
              <a:rPr lang="en-US" sz="2400" dirty="0" smtClean="0">
                <a:solidFill>
                  <a:schemeClr val="bg1"/>
                </a:solidFill>
                <a:latin typeface="Corbel" pitchFamily="34" charset="0"/>
              </a:rPr>
              <a:t> say he raped me... he didn't use force, but I would be like, "No," and then, next thing, he pushes me to the bedroom, and I'm like, "I don't want to do anything," and then, we ended up </a:t>
            </a:r>
            <a:r>
              <a:rPr lang="en-US" sz="2400" dirty="0" err="1" smtClean="0">
                <a:solidFill>
                  <a:schemeClr val="bg1"/>
                </a:solidFill>
                <a:latin typeface="Corbel" pitchFamily="34" charset="0"/>
              </a:rPr>
              <a:t>doin</a:t>
            </a:r>
            <a:r>
              <a:rPr lang="en-US" sz="2400" dirty="0" smtClean="0">
                <a:solidFill>
                  <a:schemeClr val="bg1"/>
                </a:solidFill>
                <a:latin typeface="Corbel" pitchFamily="34" charset="0"/>
              </a:rPr>
              <a:t>' it, and I was </a:t>
            </a:r>
            <a:r>
              <a:rPr lang="en-US" sz="2400" dirty="0" err="1" smtClean="0">
                <a:solidFill>
                  <a:schemeClr val="bg1"/>
                </a:solidFill>
                <a:latin typeface="Corbel" pitchFamily="34" charset="0"/>
              </a:rPr>
              <a:t>cryin</a:t>
            </a:r>
            <a:r>
              <a:rPr lang="en-US" sz="2400" dirty="0" smtClean="0">
                <a:solidFill>
                  <a:schemeClr val="bg1"/>
                </a:solidFill>
                <a:latin typeface="Corbel" pitchFamily="34" charset="0"/>
              </a:rPr>
              <a:t>' like a baby, and he still did it.  And  then, after that... he got up, took his shower, and I just stayed there like shock... </a:t>
            </a:r>
          </a:p>
        </p:txBody>
      </p:sp>
      <p:sp>
        <p:nvSpPr>
          <p:cNvPr id="5" name="Rectangle 3"/>
          <p:cNvSpPr txBox="1">
            <a:spLocks noChangeArrowheads="1"/>
          </p:cNvSpPr>
          <p:nvPr/>
        </p:nvSpPr>
        <p:spPr>
          <a:xfrm>
            <a:off x="2514599" y="228600"/>
            <a:ext cx="6400801" cy="1143000"/>
          </a:xfrm>
          <a:prstGeom prst="rect">
            <a:avLst/>
          </a:prstGeom>
        </p:spPr>
        <p:txBody>
          <a:bodyPr vert="horz" lIns="91440" tIns="45720" rIns="91440" bIns="45720" rtlCol="0" anchor="ctr">
            <a:normAutofit fontScale="92500"/>
          </a:bodyPr>
          <a:lstStyle/>
          <a:p>
            <a:pPr>
              <a:spcBef>
                <a:spcPct val="0"/>
              </a:spcBef>
            </a:pPr>
            <a:r>
              <a:rPr lang="en-US" sz="2800" dirty="0" smtClean="0">
                <a:solidFill>
                  <a:srgbClr val="58595B"/>
                </a:solidFill>
                <a:latin typeface="Arial Black" pitchFamily="34" charset="0"/>
                <a:ea typeface="+mj-ea"/>
                <a:cs typeface="+mj-cs"/>
              </a:rPr>
              <a:t>LACK OF CONTROL AROUND SEX WITH ABUSIVE MALE PARTNER</a:t>
            </a:r>
          </a:p>
        </p:txBody>
      </p:sp>
      <p:sp>
        <p:nvSpPr>
          <p:cNvPr id="7" name="TextBox 6"/>
          <p:cNvSpPr txBox="1"/>
          <p:nvPr/>
        </p:nvSpPr>
        <p:spPr>
          <a:xfrm>
            <a:off x="925010" y="990600"/>
            <a:ext cx="1106393" cy="3416320"/>
          </a:xfrm>
          <a:prstGeom prst="rect">
            <a:avLst/>
          </a:prstGeom>
          <a:noFill/>
        </p:spPr>
        <p:txBody>
          <a:bodyPr wrap="none" rtlCol="0">
            <a:spAutoFit/>
          </a:bodyPr>
          <a:lstStyle/>
          <a:p>
            <a:r>
              <a:rPr lang="en-US" sz="21600" dirty="0" smtClean="0">
                <a:solidFill>
                  <a:schemeClr val="bg1"/>
                </a:solidFill>
                <a:latin typeface="Arial" pitchFamily="34" charset="0"/>
                <a:cs typeface="Arial" pitchFamily="34" charset="0"/>
              </a:rPr>
              <a:t>“</a:t>
            </a:r>
            <a:endParaRPr lang="en-US" sz="21600" dirty="0">
              <a:solidFill>
                <a:schemeClr val="bg1"/>
              </a:solidFill>
              <a:latin typeface="Arial" pitchFamily="34" charset="0"/>
              <a:cs typeface="Arial" pitchFamily="34" charset="0"/>
            </a:endParaRPr>
          </a:p>
        </p:txBody>
      </p:sp>
      <p:sp>
        <p:nvSpPr>
          <p:cNvPr id="9" name="Rectangle 8"/>
          <p:cNvSpPr/>
          <p:nvPr/>
        </p:nvSpPr>
        <p:spPr>
          <a:xfrm>
            <a:off x="3211010" y="5122997"/>
            <a:ext cx="1246623" cy="292259"/>
          </a:xfrm>
          <a:prstGeom prst="rect">
            <a:avLst/>
          </a:prstGeom>
        </p:spPr>
        <p:txBody>
          <a:bodyPr wrap="none">
            <a:spAutoFit/>
          </a:bodyPr>
          <a:lstStyle/>
          <a:p>
            <a:pPr>
              <a:lnSpc>
                <a:spcPct val="115000"/>
              </a:lnSpc>
            </a:pPr>
            <a:r>
              <a:rPr lang="en-US" sz="1200" dirty="0" smtClean="0">
                <a:solidFill>
                  <a:schemeClr val="bg1">
                    <a:lumMod val="50000"/>
                  </a:schemeClr>
                </a:solidFill>
              </a:rPr>
              <a:t>Miller et al, 2007</a:t>
            </a:r>
          </a:p>
        </p:txBody>
      </p:sp>
      <p:sp>
        <p:nvSpPr>
          <p:cNvPr id="10" name="TextBox 9"/>
          <p:cNvSpPr txBox="1"/>
          <p:nvPr/>
        </p:nvSpPr>
        <p:spPr>
          <a:xfrm rot="10800000">
            <a:off x="5497011" y="2146279"/>
            <a:ext cx="1106393" cy="3416320"/>
          </a:xfrm>
          <a:prstGeom prst="rect">
            <a:avLst/>
          </a:prstGeom>
          <a:noFill/>
        </p:spPr>
        <p:txBody>
          <a:bodyPr wrap="none" rtlCol="0">
            <a:spAutoFit/>
          </a:bodyPr>
          <a:lstStyle/>
          <a:p>
            <a:r>
              <a:rPr lang="en-US" sz="21600" dirty="0" smtClean="0">
                <a:solidFill>
                  <a:schemeClr val="bg1"/>
                </a:solidFill>
                <a:latin typeface="Arial" pitchFamily="34" charset="0"/>
                <a:cs typeface="Arial" pitchFamily="34" charset="0"/>
              </a:rPr>
              <a:t>“</a:t>
            </a:r>
            <a:endParaRPr lang="en-US" sz="21600" dirty="0">
              <a:solidFill>
                <a:schemeClr val="bg1"/>
              </a:solidFill>
              <a:latin typeface="Arial" pitchFamily="34" charset="0"/>
              <a:cs typeface="Arial" pitchFamily="34" charset="0"/>
            </a:endParaRPr>
          </a:p>
        </p:txBody>
      </p:sp>
      <p:sp>
        <p:nvSpPr>
          <p:cNvPr id="11"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35</a:t>
            </a:fld>
            <a:endParaRPr lang="en-US" sz="1400"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6200" y="198438"/>
            <a:ext cx="2362200" cy="5440362"/>
          </a:xfrm>
        </p:spPr>
        <p:txBody>
          <a:bodyPr/>
          <a:lstStyle/>
          <a:p>
            <a:pPr algn="l" eaLnBrk="1" hangingPunct="1">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Threats to </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dirty="0" smtClean="0">
                <a:solidFill>
                  <a:schemeClr val="bg1"/>
                </a:solidFill>
                <a:effectLst>
                  <a:outerShdw blurRad="38100" dist="38100" dir="2700000" algn="tl">
                    <a:srgbClr val="000000">
                      <a:alpha val="43137"/>
                    </a:srgbClr>
                  </a:outerShdw>
                </a:effectLst>
                <a:latin typeface="Arial Black" pitchFamily="34" charset="0"/>
              </a:rPr>
              <a:t>Promote a Birth</a:t>
            </a:r>
          </a:p>
        </p:txBody>
      </p:sp>
      <p:sp>
        <p:nvSpPr>
          <p:cNvPr id="17411" name="Rectangle 3"/>
          <p:cNvSpPr>
            <a:spLocks noGrp="1" noChangeArrowheads="1"/>
          </p:cNvSpPr>
          <p:nvPr>
            <p:ph type="body" idx="1"/>
          </p:nvPr>
        </p:nvSpPr>
        <p:spPr>
          <a:xfrm>
            <a:off x="3048000" y="396875"/>
            <a:ext cx="5943600" cy="5851525"/>
          </a:xfrm>
        </p:spPr>
        <p:txBody>
          <a:bodyPr>
            <a:normAutofit/>
          </a:bodyPr>
          <a:lstStyle/>
          <a:p>
            <a:pPr marL="0" indent="0" eaLnBrk="1" hangingPunct="1">
              <a:buFontTx/>
              <a:buNone/>
            </a:pPr>
            <a:r>
              <a:rPr lang="en-US" sz="2800" dirty="0" smtClean="0"/>
              <a:t>				</a:t>
            </a:r>
            <a:endParaRPr lang="en-US" sz="5600" i="1" dirty="0" smtClean="0"/>
          </a:p>
        </p:txBody>
      </p:sp>
      <p:sp>
        <p:nvSpPr>
          <p:cNvPr id="4" name="Rounded Rectangular Callout 3"/>
          <p:cNvSpPr/>
          <p:nvPr/>
        </p:nvSpPr>
        <p:spPr>
          <a:xfrm>
            <a:off x="1068512" y="1524000"/>
            <a:ext cx="7999288" cy="3657600"/>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p>
          <a:p>
            <a:pPr>
              <a:lnSpc>
                <a:spcPct val="114000"/>
              </a:lnSpc>
            </a:pPr>
            <a:r>
              <a:rPr lang="en-US" sz="2200" dirty="0" smtClean="0">
                <a:latin typeface="Corbel" pitchFamily="34" charset="0"/>
              </a:rPr>
              <a:t> 	</a:t>
            </a:r>
          </a:p>
          <a:p>
            <a:pPr>
              <a:lnSpc>
                <a:spcPct val="114000"/>
              </a:lnSpc>
            </a:pPr>
            <a:r>
              <a:rPr lang="en-US" sz="2200" dirty="0" smtClean="0">
                <a:latin typeface="Corbel" pitchFamily="34" charset="0"/>
              </a:rPr>
              <a:t>	   </a:t>
            </a:r>
            <a:r>
              <a:rPr lang="en-US" sz="2300" dirty="0" smtClean="0">
                <a:latin typeface="Corbel" pitchFamily="34" charset="0"/>
              </a:rPr>
              <a:t>He really wanted the baby—he wouldn’t let me have—he always said, “If I find out you have an abortion,” you know what I mean, “I’m </a:t>
            </a:r>
            <a:r>
              <a:rPr lang="en-US" sz="2300" dirty="0" err="1" smtClean="0">
                <a:latin typeface="Corbel" pitchFamily="34" charset="0"/>
              </a:rPr>
              <a:t>gonna</a:t>
            </a:r>
            <a:r>
              <a:rPr lang="en-US" sz="2300" dirty="0" smtClean="0">
                <a:latin typeface="Corbel" pitchFamily="34" charset="0"/>
              </a:rPr>
              <a:t> kill you,” and so I really was forced into having my son. I didn’t want to; I was 18. […] I was real scared; I didn’t </a:t>
            </a:r>
            <a:r>
              <a:rPr lang="en-US" sz="2300" dirty="0" err="1" smtClean="0">
                <a:latin typeface="Corbel" pitchFamily="34" charset="0"/>
              </a:rPr>
              <a:t>wanna</a:t>
            </a:r>
            <a:r>
              <a:rPr lang="en-US" sz="2300" dirty="0" smtClean="0">
                <a:latin typeface="Corbel" pitchFamily="34" charset="0"/>
              </a:rPr>
              <a:t> have a baby. I just got into [college] on a full scholarship, I just found out, I wanted to go to college and didn’t want to have a baby but I was really scared. I was scared of him.</a:t>
            </a:r>
            <a:r>
              <a:rPr lang="en-US" sz="2200" dirty="0" smtClean="0"/>
              <a:t>  </a:t>
            </a:r>
          </a:p>
          <a:p>
            <a:endParaRPr lang="en-US" sz="2400" i="1" dirty="0" smtClean="0"/>
          </a:p>
          <a:p>
            <a:endParaRPr lang="en-US" sz="2400" dirty="0" smtClean="0"/>
          </a:p>
        </p:txBody>
      </p:sp>
      <p:sp>
        <p:nvSpPr>
          <p:cNvPr id="5" name="TextBox 4"/>
          <p:cNvSpPr txBox="1"/>
          <p:nvPr/>
        </p:nvSpPr>
        <p:spPr>
          <a:xfrm>
            <a:off x="1103293" y="1023878"/>
            <a:ext cx="954107" cy="2862322"/>
          </a:xfrm>
          <a:prstGeom prst="rect">
            <a:avLst/>
          </a:prstGeom>
          <a:noFill/>
        </p:spPr>
        <p:txBody>
          <a:bodyPr wrap="squar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6" name="TextBox 5"/>
          <p:cNvSpPr txBox="1"/>
          <p:nvPr/>
        </p:nvSpPr>
        <p:spPr>
          <a:xfrm rot="10800000">
            <a:off x="2895601" y="2851711"/>
            <a:ext cx="925944" cy="2863289"/>
          </a:xfrm>
          <a:prstGeom prst="rect">
            <a:avLst/>
          </a:prstGeom>
          <a:noFill/>
        </p:spPr>
        <p:txBody>
          <a:bodyPr wrap="squar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7" name="Rectangle 6"/>
          <p:cNvSpPr/>
          <p:nvPr/>
        </p:nvSpPr>
        <p:spPr>
          <a:xfrm>
            <a:off x="4234897" y="4736068"/>
            <a:ext cx="2403222" cy="307777"/>
          </a:xfrm>
          <a:prstGeom prst="rect">
            <a:avLst/>
          </a:prstGeom>
        </p:spPr>
        <p:txBody>
          <a:bodyPr wrap="none">
            <a:spAutoFit/>
          </a:bodyPr>
          <a:lstStyle/>
          <a:p>
            <a:r>
              <a:rPr lang="en-US" sz="1400" i="1" dirty="0" smtClean="0">
                <a:latin typeface="Arial" pitchFamily="34" charset="0"/>
                <a:cs typeface="Arial" pitchFamily="34" charset="0"/>
              </a:rPr>
              <a:t>age 26, white, some college</a:t>
            </a:r>
            <a:endParaRPr lang="en-US" sz="1400" dirty="0">
              <a:latin typeface="Arial" pitchFamily="34" charset="0"/>
              <a:cs typeface="Arial" pitchFamily="34" charset="0"/>
            </a:endParaRPr>
          </a:p>
        </p:txBody>
      </p:sp>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36</a:t>
            </a:fld>
            <a:endParaRPr lang="en-US" sz="1400" dirty="0"/>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371600" y="1676400"/>
            <a:ext cx="7848600" cy="3962400"/>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spcBef>
                <a:spcPct val="0"/>
              </a:spcBef>
              <a:spcAft>
                <a:spcPts val="600"/>
              </a:spcAft>
            </a:pPr>
            <a:endParaRPr lang="en-US" sz="2200" dirty="0" smtClean="0">
              <a:latin typeface="Corbel" pitchFamily="34" charset="0"/>
              <a:cs typeface="Arial" pitchFamily="34" charset="0"/>
            </a:endParaRPr>
          </a:p>
          <a:p>
            <a:pPr>
              <a:lnSpc>
                <a:spcPct val="114000"/>
              </a:lnSpc>
              <a:spcBef>
                <a:spcPct val="0"/>
              </a:spcBef>
              <a:spcAft>
                <a:spcPts val="600"/>
              </a:spcAft>
            </a:pPr>
            <a:endParaRPr lang="en-US" sz="2200" dirty="0" smtClean="0">
              <a:latin typeface="Corbel" pitchFamily="34" charset="0"/>
              <a:cs typeface="Arial" pitchFamily="34" charset="0"/>
            </a:endParaRPr>
          </a:p>
          <a:p>
            <a:pPr>
              <a:lnSpc>
                <a:spcPct val="114000"/>
              </a:lnSpc>
              <a:spcBef>
                <a:spcPct val="0"/>
              </a:spcBef>
              <a:spcAft>
                <a:spcPts val="600"/>
              </a:spcAft>
            </a:pPr>
            <a:r>
              <a:rPr lang="en-US" sz="2200" dirty="0" smtClean="0">
                <a:latin typeface="Corbel" pitchFamily="34" charset="0"/>
                <a:cs typeface="Arial" pitchFamily="34" charset="0"/>
              </a:rPr>
              <a:t>	    He really wanted me not to keep it... I was under 18 so we had to go to [neighboring state with no parental consent law]. And I went to [the clinic] and I remember only the lady asked me if I really [wanted to have an abortion], but she gave me a paper, and she [asked] me that if I wanted to do that, that if nobody else was making me. And I remember I just wanted to leave and not do it, because I did want to keep the baby.  But he told me, he was next to me and he went like this [poke] and told me that – “Tell her!  </a:t>
            </a:r>
          </a:p>
          <a:p>
            <a:pPr>
              <a:lnSpc>
                <a:spcPct val="114000"/>
              </a:lnSpc>
              <a:spcBef>
                <a:spcPct val="0"/>
              </a:spcBef>
              <a:spcAft>
                <a:spcPts val="600"/>
              </a:spcAft>
            </a:pPr>
            <a:endParaRPr lang="en-US" sz="2200" dirty="0" smtClean="0">
              <a:latin typeface="Corbel" pitchFamily="34" charset="0"/>
              <a:cs typeface="Arial" pitchFamily="34" charset="0"/>
            </a:endParaRPr>
          </a:p>
          <a:p>
            <a:pPr>
              <a:lnSpc>
                <a:spcPct val="114000"/>
              </a:lnSpc>
              <a:spcBef>
                <a:spcPct val="0"/>
              </a:spcBef>
              <a:spcAft>
                <a:spcPts val="600"/>
              </a:spcAft>
            </a:pPr>
            <a:endParaRPr lang="en-US" sz="2200" dirty="0">
              <a:latin typeface="Corbel" pitchFamily="34" charset="0"/>
              <a:cs typeface="Arial" pitchFamily="34" charset="0"/>
            </a:endParaRPr>
          </a:p>
        </p:txBody>
      </p:sp>
      <p:sp>
        <p:nvSpPr>
          <p:cNvPr id="8" name="TextBox 7"/>
          <p:cNvSpPr txBox="1"/>
          <p:nvPr/>
        </p:nvSpPr>
        <p:spPr>
          <a:xfrm>
            <a:off x="5334000" y="5136381"/>
            <a:ext cx="2667000" cy="316049"/>
          </a:xfrm>
          <a:prstGeom prst="rect">
            <a:avLst/>
          </a:prstGeom>
          <a:noFill/>
        </p:spPr>
        <p:txBody>
          <a:bodyPr wrap="square" rtlCol="0">
            <a:spAutoFit/>
          </a:bodyPr>
          <a:lstStyle/>
          <a:p>
            <a:pPr>
              <a:lnSpc>
                <a:spcPct val="110000"/>
              </a:lnSpc>
              <a:spcBef>
                <a:spcPct val="0"/>
              </a:spcBef>
            </a:pPr>
            <a:r>
              <a:rPr lang="en-US" sz="1400" dirty="0" smtClean="0">
                <a:latin typeface="Arial" pitchFamily="34" charset="0"/>
                <a:cs typeface="Arial" pitchFamily="34" charset="0"/>
              </a:rPr>
              <a:t>Age 25 , graduated high school</a:t>
            </a:r>
            <a:endParaRPr lang="en-US" sz="1400" dirty="0">
              <a:solidFill>
                <a:schemeClr val="bg1">
                  <a:lumMod val="50000"/>
                </a:schemeClr>
              </a:solidFill>
              <a:latin typeface="Corbel" pitchFamily="34" charset="0"/>
            </a:endParaRPr>
          </a:p>
        </p:txBody>
      </p:sp>
      <p:sp>
        <p:nvSpPr>
          <p:cNvPr id="9" name="Title 1"/>
          <p:cNvSpPr txBox="1">
            <a:spLocks/>
          </p:cNvSpPr>
          <p:nvPr/>
        </p:nvSpPr>
        <p:spPr>
          <a:xfrm>
            <a:off x="0" y="0"/>
            <a:ext cx="2438400" cy="19812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ea typeface="+mj-ea"/>
                <a:cs typeface="+mj-cs"/>
              </a:rPr>
              <a:t>Threats To Promote</a:t>
            </a:r>
            <a:r>
              <a:rPr kumimoji="0" lang="en-US" sz="2800" b="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ea typeface="+mj-ea"/>
                <a:cs typeface="+mj-cs"/>
              </a:rPr>
              <a:t> Abortions</a:t>
            </a:r>
            <a:endParaRPr kumimoji="0" lang="en-US" sz="28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ea typeface="+mj-ea"/>
              <a:cs typeface="+mj-cs"/>
            </a:endParaRPr>
          </a:p>
        </p:txBody>
      </p:sp>
      <p:sp>
        <p:nvSpPr>
          <p:cNvPr id="12"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37</a:t>
            </a:fld>
            <a:endParaRPr lang="en-US" sz="1400" dirty="0"/>
          </a:p>
        </p:txBody>
      </p:sp>
      <p:sp>
        <p:nvSpPr>
          <p:cNvPr id="7" name="TextBox 6"/>
          <p:cNvSpPr txBox="1"/>
          <p:nvPr/>
        </p:nvSpPr>
        <p:spPr>
          <a:xfrm rot="10800000">
            <a:off x="4267201" y="3308911"/>
            <a:ext cx="925944" cy="2863289"/>
          </a:xfrm>
          <a:prstGeom prst="rect">
            <a:avLst/>
          </a:prstGeom>
          <a:noFill/>
        </p:spPr>
        <p:txBody>
          <a:bodyPr wrap="squar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11" name="TextBox 10"/>
          <p:cNvSpPr txBox="1"/>
          <p:nvPr/>
        </p:nvSpPr>
        <p:spPr>
          <a:xfrm>
            <a:off x="1447800" y="1176278"/>
            <a:ext cx="954107" cy="2862322"/>
          </a:xfrm>
          <a:prstGeom prst="rect">
            <a:avLst/>
          </a:prstGeom>
          <a:noFill/>
        </p:spPr>
        <p:txBody>
          <a:bodyPr wrap="squar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1" grpId="0"/>
      <p:bldP spid="1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type="body" idx="4294967295"/>
          </p:nvPr>
        </p:nvSpPr>
        <p:spPr>
          <a:xfrm>
            <a:off x="2590800" y="1752600"/>
            <a:ext cx="6477000" cy="2719136"/>
          </a:xfrm>
          <a:prstGeom prst="rect">
            <a:avLst/>
          </a:prstGeom>
          <a:noFill/>
          <a:ln w="9525">
            <a:noFill/>
            <a:miter lim="800000"/>
            <a:headEnd/>
            <a:tailEnd/>
          </a:ln>
        </p:spPr>
        <p:txBody>
          <a:bodyPr>
            <a:normAutofit/>
          </a:bodyPr>
          <a:lstStyle/>
          <a:p>
            <a:pPr marL="0" indent="0" eaLnBrk="1" hangingPunct="1">
              <a:lnSpc>
                <a:spcPct val="100000"/>
              </a:lnSpc>
              <a:buFontTx/>
              <a:buNone/>
            </a:pPr>
            <a:r>
              <a:rPr lang="en-US" sz="9600" dirty="0">
                <a:gradFill flip="none" rotWithShape="1">
                  <a:gsLst>
                    <a:gs pos="0">
                      <a:schemeClr val="accent6">
                        <a:lumMod val="75000"/>
                      </a:schemeClr>
                    </a:gs>
                    <a:gs pos="50000">
                      <a:schemeClr val="accent6">
                        <a:lumMod val="75000"/>
                      </a:schemeClr>
                    </a:gs>
                    <a:gs pos="100000">
                      <a:schemeClr val="accent6">
                        <a:lumMod val="75000"/>
                        <a:alpha val="28000"/>
                      </a:schemeClr>
                    </a:gs>
                  </a:gsLst>
                  <a:lin ang="16200000" scaled="1"/>
                  <a:tileRect/>
                </a:gradFill>
                <a:effectLst>
                  <a:outerShdw blurRad="38100" dist="38100" dir="2700000" algn="tl">
                    <a:srgbClr val="000000">
                      <a:alpha val="43137"/>
                    </a:srgbClr>
                  </a:outerShdw>
                </a:effectLst>
                <a:latin typeface="Franklin Gothic Demi" pitchFamily="34" charset="0"/>
                <a:ea typeface="+mj-ea"/>
                <a:cs typeface="+mj-cs"/>
              </a:rPr>
              <a:t>3X HIGHER</a:t>
            </a:r>
          </a:p>
        </p:txBody>
      </p:sp>
      <p:sp>
        <p:nvSpPr>
          <p:cNvPr id="13317" name="Text Box 4"/>
          <p:cNvSpPr txBox="1">
            <a:spLocks noChangeArrowheads="1"/>
          </p:cNvSpPr>
          <p:nvPr/>
        </p:nvSpPr>
        <p:spPr bwMode="auto">
          <a:xfrm>
            <a:off x="2667000" y="5710990"/>
            <a:ext cx="1755802" cy="276999"/>
          </a:xfrm>
          <a:prstGeom prst="rect">
            <a:avLst/>
          </a:prstGeom>
          <a:noFill/>
          <a:ln w="9525">
            <a:noFill/>
            <a:miter lim="800000"/>
            <a:headEnd/>
            <a:tailEnd/>
          </a:ln>
        </p:spPr>
        <p:txBody>
          <a:bodyPr wrap="none">
            <a:spAutoFit/>
          </a:bodyPr>
          <a:lstStyle/>
          <a:p>
            <a:r>
              <a:rPr lang="en-US" sz="1200" dirty="0">
                <a:solidFill>
                  <a:schemeClr val="bg1">
                    <a:lumMod val="50000"/>
                  </a:schemeClr>
                </a:solidFill>
                <a:latin typeface="Corbel" pitchFamily="34" charset="0"/>
              </a:rPr>
              <a:t>Bourassa &amp; Berube, 2007</a:t>
            </a:r>
          </a:p>
        </p:txBody>
      </p:sp>
      <p:sp>
        <p:nvSpPr>
          <p:cNvPr id="6" name="Rectangle 3"/>
          <p:cNvSpPr txBox="1">
            <a:spLocks noChangeArrowheads="1"/>
          </p:cNvSpPr>
          <p:nvPr/>
        </p:nvSpPr>
        <p:spPr>
          <a:xfrm>
            <a:off x="2667000" y="729001"/>
            <a:ext cx="5943600" cy="163319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800"/>
              </a:spcAft>
              <a:buClr>
                <a:srgbClr val="00B050"/>
              </a:buClr>
              <a:buSzPct val="80000"/>
              <a:buFontTx/>
              <a:buNone/>
              <a:tabLst/>
              <a:defRPr/>
            </a:pPr>
            <a:r>
              <a:rPr kumimoji="0" lang="en-US" sz="3600" b="0" i="0" u="none" strike="noStrike" kern="1200" cap="none" spc="0" normalizeH="0" baseline="0" noProof="0" dirty="0" smtClean="0">
                <a:ln>
                  <a:noFill/>
                </a:ln>
                <a:solidFill>
                  <a:srgbClr val="58595B"/>
                </a:solidFill>
                <a:effectLst/>
                <a:uLnTx/>
                <a:uFillTx/>
                <a:latin typeface="Corbel" pitchFamily="34" charset="0"/>
              </a:rPr>
              <a:t>The risk of being a victim of IPV in the past year was nearly</a:t>
            </a:r>
          </a:p>
        </p:txBody>
      </p:sp>
      <p:sp>
        <p:nvSpPr>
          <p:cNvPr id="7" name="Rectangle 3"/>
          <p:cNvSpPr txBox="1">
            <a:spLocks noChangeArrowheads="1"/>
          </p:cNvSpPr>
          <p:nvPr/>
        </p:nvSpPr>
        <p:spPr>
          <a:xfrm>
            <a:off x="2667000" y="3200400"/>
            <a:ext cx="5791200" cy="275122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800"/>
              </a:spcAft>
              <a:buClr>
                <a:srgbClr val="00B050"/>
              </a:buClr>
              <a:buSzPct val="80000"/>
              <a:buFontTx/>
              <a:buNone/>
              <a:tabLst/>
              <a:defRPr/>
            </a:pPr>
            <a:r>
              <a:rPr kumimoji="0" lang="en-US" sz="3600" b="0" i="0" u="none" strike="noStrike" kern="1200" cap="none" spc="0" normalizeH="0" baseline="0" noProof="0" dirty="0" smtClean="0">
                <a:ln>
                  <a:noFill/>
                </a:ln>
                <a:solidFill>
                  <a:srgbClr val="58595B"/>
                </a:solidFill>
                <a:effectLst/>
                <a:uLnTx/>
                <a:uFillTx/>
                <a:latin typeface="Corbel" pitchFamily="34" charset="0"/>
              </a:rPr>
              <a:t>for women seeking an abortion compared to women who were continuing their pregnancies</a:t>
            </a:r>
            <a:r>
              <a:rPr kumimoji="0" lang="en-US" sz="3600" b="0" i="0" u="none" strike="noStrike" kern="1200" cap="none" spc="0" normalizeH="0" baseline="0" noProof="0" dirty="0" smtClean="0">
                <a:ln>
                  <a:noFill/>
                </a:ln>
                <a:solidFill>
                  <a:schemeClr val="tx1">
                    <a:lumMod val="65000"/>
                    <a:lumOff val="35000"/>
                  </a:schemeClr>
                </a:solidFill>
                <a:effectLst/>
                <a:uLnTx/>
                <a:uFillTx/>
                <a:latin typeface="Corbel" pitchFamily="34" charset="0"/>
              </a:rPr>
              <a:t>.</a:t>
            </a: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38</a:t>
            </a:fld>
            <a:endParaRPr lang="en-U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316">
                                            <p:txEl>
                                              <p:pRg st="0" end="0"/>
                                            </p:txEl>
                                          </p:spTgt>
                                        </p:tgtEl>
                                        <p:attrNameLst>
                                          <p:attrName>style.visibility</p:attrName>
                                        </p:attrNameLst>
                                      </p:cBhvr>
                                      <p:to>
                                        <p:strVal val="visible"/>
                                      </p:to>
                                    </p:set>
                                    <p:animEffect transition="in" filter="fade">
                                      <p:cBhvr>
                                        <p:cTn id="11" dur="500"/>
                                        <p:tgtEl>
                                          <p:spTgt spid="133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581400" y="655637"/>
            <a:ext cx="5181600" cy="4449763"/>
          </a:xfrm>
        </p:spPr>
        <p:txBody>
          <a:bodyPr>
            <a:noAutofit/>
          </a:bodyPr>
          <a:lstStyle/>
          <a:p>
            <a:pPr marL="0" indent="0">
              <a:buNone/>
            </a:pPr>
            <a:r>
              <a:rPr lang="en-US" sz="3600" dirty="0" smtClean="0">
                <a:solidFill>
                  <a:srgbClr val="58595B"/>
                </a:solidFill>
                <a:latin typeface="Corbel" pitchFamily="34" charset="0"/>
              </a:rPr>
              <a:t>Adolescent mothers who experienced physical abuse within three months after delivery were </a:t>
            </a:r>
            <a:r>
              <a:rPr lang="en-US" sz="3600" b="1" dirty="0" smtClean="0">
                <a:solidFill>
                  <a:srgbClr val="F58220"/>
                </a:solidFill>
                <a:effectLst>
                  <a:outerShdw blurRad="38100" dist="38100" dir="2700000" algn="tl">
                    <a:srgbClr val="000000">
                      <a:alpha val="43137"/>
                    </a:srgbClr>
                  </a:outerShdw>
                </a:effectLst>
                <a:latin typeface="Arial" pitchFamily="34" charset="0"/>
                <a:cs typeface="Arial" pitchFamily="34" charset="0"/>
              </a:rPr>
              <a:t>nearly twice </a:t>
            </a:r>
            <a:r>
              <a:rPr lang="en-US" sz="3600" dirty="0" smtClean="0">
                <a:solidFill>
                  <a:srgbClr val="58595B"/>
                </a:solidFill>
                <a:latin typeface="Corbel" pitchFamily="34" charset="0"/>
              </a:rPr>
              <a:t>as likely to have a repeat pregnancy within 24 months</a:t>
            </a:r>
          </a:p>
        </p:txBody>
      </p:sp>
      <p:sp>
        <p:nvSpPr>
          <p:cNvPr id="5" name="Title 1"/>
          <p:cNvSpPr txBox="1">
            <a:spLocks/>
          </p:cNvSpPr>
          <p:nvPr/>
        </p:nvSpPr>
        <p:spPr>
          <a:xfrm>
            <a:off x="152400" y="304800"/>
            <a:ext cx="2438400" cy="1554163"/>
          </a:xfrm>
          <a:prstGeom prst="rect">
            <a:avLst/>
          </a:prstGeom>
        </p:spPr>
        <p:txBody>
          <a:bodyPr vert="horz" lIns="91440" tIns="45720" rIns="91440" bIns="45720" rtlCol="0" anchor="ctr">
            <a:noAutofit/>
          </a:bodyPr>
          <a:lstStyle/>
          <a:p>
            <a:pPr lvl="0">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Rapid Repeat Pregnancy</a:t>
            </a:r>
            <a:endParaRPr kumimoji="0" lang="en-US" sz="28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ea typeface="+mj-ea"/>
              <a:cs typeface="+mj-cs"/>
            </a:endParaRPr>
          </a:p>
        </p:txBody>
      </p:sp>
      <p:pic>
        <p:nvPicPr>
          <p:cNvPr id="6" name="Picture 5" descr="85770360.jpg"/>
          <p:cNvPicPr>
            <a:picLocks noChangeAspect="1"/>
          </p:cNvPicPr>
          <p:nvPr/>
        </p:nvPicPr>
        <p:blipFill>
          <a:blip r:embed="rId4" cstate="print"/>
          <a:srcRect t="6786" r="10061" b="20830"/>
          <a:stretch>
            <a:fillRect/>
          </a:stretch>
        </p:blipFill>
        <p:spPr>
          <a:xfrm>
            <a:off x="304799" y="2396908"/>
            <a:ext cx="3124201" cy="37752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Text Box 4"/>
          <p:cNvSpPr txBox="1">
            <a:spLocks noChangeArrowheads="1"/>
          </p:cNvSpPr>
          <p:nvPr/>
        </p:nvSpPr>
        <p:spPr bwMode="auto">
          <a:xfrm>
            <a:off x="6359878" y="5105400"/>
            <a:ext cx="2089033" cy="307777"/>
          </a:xfrm>
          <a:prstGeom prst="rect">
            <a:avLst/>
          </a:prstGeom>
          <a:noFill/>
          <a:ln w="9525">
            <a:noFill/>
            <a:miter lim="800000"/>
            <a:headEnd/>
            <a:tailEnd/>
          </a:ln>
        </p:spPr>
        <p:txBody>
          <a:bodyPr wrap="none">
            <a:spAutoFit/>
          </a:bodyPr>
          <a:lstStyle/>
          <a:p>
            <a:pPr>
              <a:spcBef>
                <a:spcPct val="20000"/>
              </a:spcBef>
            </a:pPr>
            <a:r>
              <a:rPr lang="en-US" sz="1400" dirty="0" smtClean="0">
                <a:solidFill>
                  <a:schemeClr val="bg1">
                    <a:lumMod val="50000"/>
                  </a:schemeClr>
                </a:solidFill>
                <a:latin typeface="+mj-lt"/>
              </a:rPr>
              <a:t>(</a:t>
            </a:r>
            <a:r>
              <a:rPr lang="en-US" sz="1400" dirty="0" err="1" smtClean="0">
                <a:solidFill>
                  <a:schemeClr val="bg1">
                    <a:lumMod val="50000"/>
                  </a:schemeClr>
                </a:solidFill>
                <a:latin typeface="+mj-lt"/>
              </a:rPr>
              <a:t>Raneri</a:t>
            </a:r>
            <a:r>
              <a:rPr lang="en-US" sz="1400" dirty="0">
                <a:solidFill>
                  <a:schemeClr val="bg1">
                    <a:lumMod val="50000"/>
                  </a:schemeClr>
                </a:solidFill>
                <a:latin typeface="+mj-lt"/>
              </a:rPr>
              <a:t>&amp; Wiemann, </a:t>
            </a:r>
            <a:r>
              <a:rPr lang="en-US" sz="1400" dirty="0" smtClean="0">
                <a:solidFill>
                  <a:schemeClr val="bg1">
                    <a:lumMod val="50000"/>
                  </a:schemeClr>
                </a:solidFill>
                <a:latin typeface="+mj-lt"/>
              </a:rPr>
              <a:t>2007)</a:t>
            </a:r>
            <a:endParaRPr lang="en-US" sz="1400" dirty="0">
              <a:solidFill>
                <a:schemeClr val="bg1">
                  <a:lumMod val="50000"/>
                </a:schemeClr>
              </a:solidFill>
              <a:latin typeface="+mj-lt"/>
            </a:endParaRPr>
          </a:p>
        </p:txBody>
      </p:sp>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39</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228600"/>
            <a:ext cx="2415990" cy="25146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Barriers to Identifying and Addressing Domestic Violence </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2819400" y="304800"/>
            <a:ext cx="6096000" cy="5334000"/>
          </a:xfrm>
        </p:spPr>
        <p:txBody>
          <a:bodyPr>
            <a:noAutofit/>
          </a:bodyPr>
          <a:lstStyle/>
          <a:p>
            <a:pPr marL="0" indent="0">
              <a:lnSpc>
                <a:spcPct val="114000"/>
              </a:lnSpc>
              <a:spcBef>
                <a:spcPts val="0"/>
              </a:spcBef>
              <a:spcAft>
                <a:spcPts val="1800"/>
              </a:spcAft>
              <a:buNone/>
            </a:pPr>
            <a:r>
              <a:rPr lang="en-US" sz="2400" dirty="0" smtClean="0">
                <a:solidFill>
                  <a:srgbClr val="F58220"/>
                </a:solidFill>
                <a:effectLst>
                  <a:outerShdw blurRad="38100" dist="38100" dir="2700000" algn="tl">
                    <a:srgbClr val="000000">
                      <a:alpha val="43137"/>
                    </a:srgbClr>
                  </a:outerShdw>
                </a:effectLst>
                <a:latin typeface="Arial Black"/>
                <a:cs typeface="Arial Black"/>
              </a:rPr>
              <a:t>Clinicians identified the following barriers when screening for domestic violence (DV):</a:t>
            </a:r>
            <a:endParaRPr lang="en-US" sz="2400" dirty="0" smtClean="0">
              <a:solidFill>
                <a:srgbClr val="F58220"/>
              </a:solidFill>
              <a:effectLst>
                <a:outerShdw blurRad="38100" dist="38100" dir="2700000" algn="tl">
                  <a:srgbClr val="000000">
                    <a:alpha val="43137"/>
                  </a:srgbClr>
                </a:outerShdw>
              </a:effectLst>
            </a:endParaRPr>
          </a:p>
          <a:p>
            <a:pPr marL="795338" lvl="1" indent="-338138">
              <a:lnSpc>
                <a:spcPct val="113000"/>
              </a:lnSpc>
              <a:spcBef>
                <a:spcPts val="0"/>
              </a:spcBef>
              <a:spcAft>
                <a:spcPts val="600"/>
              </a:spcAft>
              <a:buClr>
                <a:srgbClr val="8DC63F"/>
              </a:buClr>
              <a:buFont typeface="Arial"/>
              <a:buChar char="•"/>
            </a:pPr>
            <a:r>
              <a:rPr lang="en-US" sz="2600" dirty="0" smtClean="0">
                <a:solidFill>
                  <a:srgbClr val="58595B"/>
                </a:solidFill>
                <a:latin typeface="Corbel" pitchFamily="34" charset="0"/>
              </a:rPr>
              <a:t>Comfort levels with initiating conversations with clients about DV</a:t>
            </a:r>
          </a:p>
          <a:p>
            <a:pPr marL="795338" lvl="1" indent="-338138">
              <a:lnSpc>
                <a:spcPct val="113000"/>
              </a:lnSpc>
              <a:spcBef>
                <a:spcPts val="0"/>
              </a:spcBef>
              <a:spcAft>
                <a:spcPts val="600"/>
              </a:spcAft>
              <a:buClr>
                <a:srgbClr val="8DC63F"/>
              </a:buClr>
              <a:buFont typeface="Arial"/>
              <a:buChar char="•"/>
            </a:pPr>
            <a:r>
              <a:rPr lang="en-US" sz="2600" dirty="0" smtClean="0">
                <a:solidFill>
                  <a:srgbClr val="58595B"/>
                </a:solidFill>
                <a:latin typeface="Corbel" pitchFamily="34" charset="0"/>
              </a:rPr>
              <a:t>Feelings of frustration if a patient doesn’t leave a relationship when abuse is identified</a:t>
            </a:r>
          </a:p>
          <a:p>
            <a:pPr marL="795338" lvl="1" indent="-338138">
              <a:lnSpc>
                <a:spcPct val="113000"/>
              </a:lnSpc>
              <a:spcBef>
                <a:spcPts val="0"/>
              </a:spcBef>
              <a:spcAft>
                <a:spcPts val="600"/>
              </a:spcAft>
              <a:buClr>
                <a:srgbClr val="8DC63F"/>
              </a:buClr>
              <a:buFont typeface="Arial"/>
              <a:buChar char="•"/>
            </a:pPr>
            <a:r>
              <a:rPr lang="en-US" sz="2600" dirty="0" smtClean="0">
                <a:solidFill>
                  <a:srgbClr val="58595B"/>
                </a:solidFill>
                <a:latin typeface="Corbel" pitchFamily="34" charset="0"/>
              </a:rPr>
              <a:t>Not knowing what to do about positive disclosures of violence</a:t>
            </a:r>
          </a:p>
          <a:p>
            <a:pPr marL="795338" lvl="1" indent="-338138">
              <a:lnSpc>
                <a:spcPts val="2400"/>
              </a:lnSpc>
              <a:buClr>
                <a:schemeClr val="tx1">
                  <a:lumMod val="50000"/>
                  <a:lumOff val="50000"/>
                </a:schemeClr>
              </a:buClr>
              <a:buFont typeface="Arial"/>
              <a:buChar char="•"/>
            </a:pPr>
            <a:endParaRPr lang="en-US" sz="2400" dirty="0" smtClean="0">
              <a:solidFill>
                <a:schemeClr val="accent1">
                  <a:lumMod val="50000"/>
                </a:schemeClr>
              </a:solidFill>
            </a:endParaRPr>
          </a:p>
          <a:p>
            <a:pPr marL="0" indent="0"/>
            <a:endParaRPr lang="en-US" sz="2400" dirty="0" smtClean="0">
              <a:solidFill>
                <a:schemeClr val="accent1">
                  <a:lumMod val="50000"/>
                </a:schemeClr>
              </a:solidFill>
            </a:endParaRPr>
          </a:p>
        </p:txBody>
      </p:sp>
      <p:pic>
        <p:nvPicPr>
          <p:cNvPr id="7" name="Picture 6" descr="barrier.png"/>
          <p:cNvPicPr>
            <a:picLocks noChangeAspect="1"/>
          </p:cNvPicPr>
          <p:nvPr/>
        </p:nvPicPr>
        <p:blipFill>
          <a:blip r:embed="rId3"/>
          <a:stretch>
            <a:fillRect/>
          </a:stretch>
        </p:blipFill>
        <p:spPr>
          <a:xfrm>
            <a:off x="-304800" y="3006983"/>
            <a:ext cx="4114800" cy="2825234"/>
          </a:xfrm>
          <a:prstGeom prst="rect">
            <a:avLst/>
          </a:prstGeom>
        </p:spPr>
      </p:pic>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04800"/>
            <a:ext cx="2590800" cy="1981200"/>
          </a:xfrm>
        </p:spPr>
        <p:txBody>
          <a:bodyPr>
            <a:noAutofit/>
          </a:bodyPr>
          <a:lstStyle/>
          <a:p>
            <a:pPr algn="l">
              <a:lnSpc>
                <a:spcPct val="114000"/>
              </a:lnSpc>
            </a:pPr>
            <a:r>
              <a:rPr lang="en-US" sz="2500" dirty="0" smtClean="0">
                <a:solidFill>
                  <a:schemeClr val="bg1"/>
                </a:solidFill>
                <a:effectLst>
                  <a:outerShdw blurRad="38100" dist="38100" dir="2700000" algn="tl">
                    <a:srgbClr val="000000">
                      <a:alpha val="43137"/>
                    </a:srgbClr>
                  </a:outerShdw>
                </a:effectLst>
                <a:latin typeface="Arial Black" pitchFamily="34" charset="0"/>
              </a:rPr>
              <a:t>Definition: Reproductive Coercion</a:t>
            </a:r>
          </a:p>
        </p:txBody>
      </p:sp>
      <p:sp>
        <p:nvSpPr>
          <p:cNvPr id="5" name="Content Placeholder 2"/>
          <p:cNvSpPr>
            <a:spLocks noGrp="1"/>
          </p:cNvSpPr>
          <p:nvPr>
            <p:ph idx="1"/>
          </p:nvPr>
        </p:nvSpPr>
        <p:spPr>
          <a:xfrm>
            <a:off x="2895600" y="304800"/>
            <a:ext cx="6172200" cy="5486400"/>
          </a:xfrm>
        </p:spPr>
        <p:txBody>
          <a:bodyPr>
            <a:noAutofit/>
          </a:bodyPr>
          <a:lstStyle/>
          <a:p>
            <a:pPr>
              <a:lnSpc>
                <a:spcPct val="114000"/>
              </a:lnSpc>
              <a:spcAft>
                <a:spcPts val="600"/>
              </a:spcAft>
              <a:buNone/>
            </a:pPr>
            <a:r>
              <a:rPr lang="en-US" dirty="0" smtClean="0">
                <a:solidFill>
                  <a:srgbClr val="F58220"/>
                </a:solidFill>
                <a:effectLst>
                  <a:outerShdw blurRad="38100" dist="38100" dir="2700000" algn="tl">
                    <a:srgbClr val="000000">
                      <a:alpha val="43137"/>
                    </a:srgbClr>
                  </a:outerShdw>
                </a:effectLst>
                <a:latin typeface="Arial Black"/>
                <a:cs typeface="Arial Black"/>
              </a:rPr>
              <a:t>Reproductive Coercion</a:t>
            </a:r>
          </a:p>
          <a:p>
            <a:pPr marL="0" indent="0">
              <a:lnSpc>
                <a:spcPct val="114000"/>
              </a:lnSpc>
              <a:spcBef>
                <a:spcPts val="0"/>
              </a:spcBef>
              <a:spcAft>
                <a:spcPts val="600"/>
              </a:spcAft>
              <a:buNone/>
            </a:pPr>
            <a:r>
              <a:rPr lang="en-US" sz="2500" dirty="0" smtClean="0">
                <a:solidFill>
                  <a:srgbClr val="58595B"/>
                </a:solidFill>
                <a:latin typeface="Corbel" pitchFamily="34" charset="0"/>
              </a:rPr>
              <a:t>involves behaviors that a partner uses to maintain power and control in a relationship that are related to reproductive health:</a:t>
            </a:r>
          </a:p>
          <a:p>
            <a:pPr lvl="1">
              <a:lnSpc>
                <a:spcPct val="114000"/>
              </a:lnSpc>
              <a:spcBef>
                <a:spcPts val="0"/>
              </a:spcBef>
              <a:spcAft>
                <a:spcPts val="600"/>
              </a:spcAft>
              <a:buClr>
                <a:srgbClr val="8DC63F"/>
              </a:buClr>
              <a:buFont typeface="Arial"/>
              <a:buChar char="•"/>
            </a:pPr>
            <a:r>
              <a:rPr lang="en-US" sz="2500" dirty="0" smtClean="0">
                <a:solidFill>
                  <a:srgbClr val="58595B"/>
                </a:solidFill>
                <a:latin typeface="Corbel" pitchFamily="34" charset="0"/>
              </a:rPr>
              <a:t>Explicit attempts to impregnate a partner against her wishes</a:t>
            </a:r>
          </a:p>
          <a:p>
            <a:pPr lvl="1">
              <a:lnSpc>
                <a:spcPct val="114000"/>
              </a:lnSpc>
              <a:spcBef>
                <a:spcPts val="0"/>
              </a:spcBef>
              <a:spcAft>
                <a:spcPts val="600"/>
              </a:spcAft>
              <a:buClr>
                <a:srgbClr val="8DC63F"/>
              </a:buClr>
              <a:buFont typeface="Arial"/>
              <a:buChar char="•"/>
            </a:pPr>
            <a:r>
              <a:rPr lang="en-US" sz="2500" dirty="0" smtClean="0">
                <a:solidFill>
                  <a:srgbClr val="58595B"/>
                </a:solidFill>
                <a:latin typeface="Corbel" pitchFamily="34" charset="0"/>
              </a:rPr>
              <a:t>Controlling outcomes of a pregnancy</a:t>
            </a:r>
          </a:p>
          <a:p>
            <a:pPr lvl="1">
              <a:lnSpc>
                <a:spcPct val="114000"/>
              </a:lnSpc>
              <a:spcBef>
                <a:spcPts val="0"/>
              </a:spcBef>
              <a:spcAft>
                <a:spcPts val="600"/>
              </a:spcAft>
              <a:buClr>
                <a:srgbClr val="8DC63F"/>
              </a:buClr>
              <a:buFont typeface="Arial"/>
              <a:buChar char="•"/>
            </a:pPr>
            <a:r>
              <a:rPr lang="en-US" sz="2500" dirty="0" smtClean="0">
                <a:solidFill>
                  <a:srgbClr val="58595B"/>
                </a:solidFill>
                <a:latin typeface="Corbel" pitchFamily="34" charset="0"/>
              </a:rPr>
              <a:t>Coercing a partner to have unprotected sex </a:t>
            </a:r>
          </a:p>
          <a:p>
            <a:pPr lvl="1">
              <a:lnSpc>
                <a:spcPct val="114000"/>
              </a:lnSpc>
              <a:spcBef>
                <a:spcPts val="0"/>
              </a:spcBef>
              <a:spcAft>
                <a:spcPts val="600"/>
              </a:spcAft>
              <a:buClr>
                <a:srgbClr val="8DC63F"/>
              </a:buClr>
              <a:buFont typeface="Arial"/>
              <a:buChar char="•"/>
            </a:pPr>
            <a:r>
              <a:rPr lang="en-US" sz="2500" dirty="0" smtClean="0">
                <a:solidFill>
                  <a:srgbClr val="58595B"/>
                </a:solidFill>
                <a:latin typeface="Corbel" pitchFamily="34" charset="0"/>
              </a:rPr>
              <a:t>Interfering with birth control methods</a:t>
            </a:r>
          </a:p>
          <a:p>
            <a:pPr marL="91440" indent="0">
              <a:lnSpc>
                <a:spcPts val="2400"/>
              </a:lnSpc>
              <a:spcAft>
                <a:spcPts val="600"/>
              </a:spcAft>
              <a:buAutoNum type="arabicPeriod"/>
            </a:pPr>
            <a:endParaRPr lang="en-US"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dictioary.png"/>
          <p:cNvPicPr>
            <a:picLocks noChangeAspect="1"/>
          </p:cNvPicPr>
          <p:nvPr/>
        </p:nvPicPr>
        <p:blipFill>
          <a:blip r:embed="rId3"/>
          <a:stretch>
            <a:fillRect/>
          </a:stretch>
        </p:blipFill>
        <p:spPr>
          <a:xfrm>
            <a:off x="152400" y="4307504"/>
            <a:ext cx="3810000" cy="2550496"/>
          </a:xfrm>
          <a:prstGeom prst="rect">
            <a:avLst/>
          </a:prstGeom>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40</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81000"/>
            <a:ext cx="6324600" cy="1143000"/>
          </a:xfrm>
        </p:spPr>
        <p:txBody>
          <a:bodyPr/>
          <a:lstStyle/>
          <a:p>
            <a:r>
              <a:rPr lang="en-US" sz="3200" dirty="0" smtClean="0">
                <a:solidFill>
                  <a:srgbClr val="F58220"/>
                </a:solidFill>
                <a:effectLst>
                  <a:outerShdw blurRad="38100" dist="38100" dir="2700000" algn="tl">
                    <a:srgbClr val="000000">
                      <a:alpha val="43137"/>
                    </a:srgbClr>
                  </a:outerShdw>
                </a:effectLst>
                <a:latin typeface="Arial Black" pitchFamily="34" charset="0"/>
              </a:rPr>
              <a:t>Can Men Experience </a:t>
            </a:r>
            <a:br>
              <a:rPr lang="en-US" sz="3200" dirty="0" smtClean="0">
                <a:solidFill>
                  <a:srgbClr val="F58220"/>
                </a:solidFill>
                <a:effectLst>
                  <a:outerShdw blurRad="38100" dist="38100" dir="2700000" algn="tl">
                    <a:srgbClr val="000000">
                      <a:alpha val="43137"/>
                    </a:srgbClr>
                  </a:outerShdw>
                </a:effectLst>
                <a:latin typeface="Arial Black" pitchFamily="34" charset="0"/>
              </a:rPr>
            </a:br>
            <a:r>
              <a:rPr lang="en-US" sz="3200" dirty="0" smtClean="0">
                <a:solidFill>
                  <a:srgbClr val="F58220"/>
                </a:solidFill>
                <a:effectLst>
                  <a:outerShdw blurRad="38100" dist="38100" dir="2700000" algn="tl">
                    <a:srgbClr val="000000">
                      <a:alpha val="43137"/>
                    </a:srgbClr>
                  </a:outerShdw>
                </a:effectLst>
                <a:latin typeface="Arial Black" pitchFamily="34" charset="0"/>
              </a:rPr>
              <a:t>Reproductive Coercion?</a:t>
            </a:r>
            <a:endParaRPr lang="en-US" sz="3200" dirty="0">
              <a:solidFill>
                <a:srgbClr val="F58220"/>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2514600" y="1600200"/>
            <a:ext cx="6400800" cy="4373563"/>
          </a:xfrm>
        </p:spPr>
        <p:txBody>
          <a:bodyPr/>
          <a:lstStyle/>
          <a:p>
            <a:pPr>
              <a:lnSpc>
                <a:spcPct val="114000"/>
              </a:lnSpc>
              <a:spcBef>
                <a:spcPts val="0"/>
              </a:spcBef>
              <a:spcAft>
                <a:spcPts val="600"/>
              </a:spcAft>
              <a:buClr>
                <a:srgbClr val="8DC63F"/>
              </a:buClr>
            </a:pPr>
            <a:r>
              <a:rPr lang="en-US" sz="2400" dirty="0" smtClean="0">
                <a:solidFill>
                  <a:srgbClr val="58595B"/>
                </a:solidFill>
                <a:latin typeface="Corbel" pitchFamily="34" charset="0"/>
              </a:rPr>
              <a:t>Yes, they can. A female partner could lie about contraceptive use and he could become a father as a result of this activity. </a:t>
            </a:r>
          </a:p>
          <a:p>
            <a:pPr>
              <a:lnSpc>
                <a:spcPct val="114000"/>
              </a:lnSpc>
              <a:spcBef>
                <a:spcPts val="0"/>
              </a:spcBef>
              <a:spcAft>
                <a:spcPts val="600"/>
              </a:spcAft>
              <a:buClr>
                <a:srgbClr val="8DC63F"/>
              </a:buClr>
            </a:pPr>
            <a:r>
              <a:rPr lang="en-US" sz="2400" dirty="0" smtClean="0">
                <a:solidFill>
                  <a:srgbClr val="58595B"/>
                </a:solidFill>
                <a:latin typeface="Corbel" pitchFamily="34" charset="0"/>
              </a:rPr>
              <a:t>The question to consider is whether this activity accompanied by threats or harm? </a:t>
            </a:r>
          </a:p>
          <a:p>
            <a:pPr>
              <a:lnSpc>
                <a:spcPct val="114000"/>
              </a:lnSpc>
              <a:spcBef>
                <a:spcPts val="0"/>
              </a:spcBef>
              <a:spcAft>
                <a:spcPts val="600"/>
              </a:spcAft>
              <a:buClr>
                <a:srgbClr val="8DC63F"/>
              </a:buClr>
            </a:pPr>
            <a:r>
              <a:rPr lang="en-US" sz="2400" dirty="0" smtClean="0">
                <a:solidFill>
                  <a:srgbClr val="58595B"/>
                </a:solidFill>
                <a:latin typeface="Corbel" pitchFamily="34" charset="0"/>
              </a:rPr>
              <a:t>To date there have been no studies indicating that men have become fathers when they didn’t want to be because she threatened to kill him if he didn’t get her pregnant.</a:t>
            </a:r>
            <a:r>
              <a:rPr lang="en-US" sz="2400" dirty="0" smtClean="0">
                <a:solidFill>
                  <a:srgbClr val="58595B"/>
                </a:solidFill>
              </a:rPr>
              <a:t>   </a:t>
            </a:r>
            <a:endParaRPr lang="en-US" sz="2400" dirty="0">
              <a:solidFill>
                <a:srgbClr val="58595B"/>
              </a:solidFill>
            </a:endParaRPr>
          </a:p>
        </p:txBody>
      </p:sp>
      <p:sp>
        <p:nvSpPr>
          <p:cNvPr id="4" name="TextBox 3"/>
          <p:cNvSpPr txBox="1"/>
          <p:nvPr/>
        </p:nvSpPr>
        <p:spPr>
          <a:xfrm>
            <a:off x="0" y="341293"/>
            <a:ext cx="2514600" cy="954107"/>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Arial Black" pitchFamily="34" charset="0"/>
              </a:rPr>
              <a:t>What about men?</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41</a:t>
            </a:fld>
            <a:endParaRPr lang="en-US" sz="1400"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459938"/>
            <a:ext cx="6172200" cy="5102662"/>
          </a:xfrm>
        </p:spPr>
        <p:txBody>
          <a:bodyPr/>
          <a:lstStyle/>
          <a:p>
            <a:pPr>
              <a:lnSpc>
                <a:spcPct val="114000"/>
              </a:lnSpc>
              <a:spcBef>
                <a:spcPts val="0"/>
              </a:spcBef>
              <a:spcAft>
                <a:spcPts val="600"/>
              </a:spcAft>
              <a:buClr>
                <a:srgbClr val="8DC63F"/>
              </a:buClr>
            </a:pPr>
            <a:r>
              <a:rPr lang="en-US" sz="2800" dirty="0" smtClean="0">
                <a:solidFill>
                  <a:srgbClr val="58595B"/>
                </a:solidFill>
                <a:latin typeface="Corbel" pitchFamily="34" charset="0"/>
              </a:rPr>
              <a:t>One study, shows a clear discrepancy between young males' desire to prevent pregnancy and their perceived responsibility for birth control.</a:t>
            </a:r>
          </a:p>
          <a:p>
            <a:pPr>
              <a:lnSpc>
                <a:spcPct val="114000"/>
              </a:lnSpc>
              <a:spcBef>
                <a:spcPts val="0"/>
              </a:spcBef>
              <a:spcAft>
                <a:spcPts val="600"/>
              </a:spcAft>
              <a:buClr>
                <a:srgbClr val="8DC63F"/>
              </a:buClr>
            </a:pPr>
            <a:r>
              <a:rPr lang="en-US" sz="2800" dirty="0" smtClean="0">
                <a:solidFill>
                  <a:srgbClr val="58595B"/>
                </a:solidFill>
                <a:latin typeface="Corbel" pitchFamily="34" charset="0"/>
              </a:rPr>
              <a:t>Reliance on a partner's use of hormonal contraceptives, and in several cases, beliefs of low personal responsibility for pregnancy prevention reduced young males' participation in fertility control.</a:t>
            </a:r>
          </a:p>
          <a:p>
            <a:pPr>
              <a:lnSpc>
                <a:spcPct val="114000"/>
              </a:lnSpc>
              <a:spcBef>
                <a:spcPts val="0"/>
              </a:spcBef>
              <a:spcAft>
                <a:spcPts val="600"/>
              </a:spcAft>
              <a:buClr>
                <a:srgbClr val="8DC63F"/>
              </a:buClr>
              <a:buNone/>
            </a:pPr>
            <a:endParaRPr lang="en-US" sz="2000" dirty="0" smtClean="0">
              <a:solidFill>
                <a:srgbClr val="58595B"/>
              </a:solidFill>
            </a:endParaRPr>
          </a:p>
          <a:p>
            <a:pPr>
              <a:lnSpc>
                <a:spcPct val="114000"/>
              </a:lnSpc>
              <a:spcBef>
                <a:spcPts val="0"/>
              </a:spcBef>
              <a:spcAft>
                <a:spcPts val="600"/>
              </a:spcAft>
              <a:buClr>
                <a:srgbClr val="8DC63F"/>
              </a:buClr>
              <a:buNone/>
            </a:pPr>
            <a:r>
              <a:rPr lang="en-US" sz="1400" dirty="0" smtClean="0">
                <a:solidFill>
                  <a:srgbClr val="58595B"/>
                </a:solidFill>
              </a:rPr>
              <a:t>(Smith, et al, 2011)</a:t>
            </a:r>
            <a:endParaRPr lang="en-US" sz="1400" dirty="0">
              <a:solidFill>
                <a:srgbClr val="58595B"/>
              </a:solidFill>
            </a:endParaRPr>
          </a:p>
        </p:txBody>
      </p:sp>
      <p:sp>
        <p:nvSpPr>
          <p:cNvPr id="4" name="TextBox 3"/>
          <p:cNvSpPr txBox="1"/>
          <p:nvPr/>
        </p:nvSpPr>
        <p:spPr>
          <a:xfrm>
            <a:off x="0" y="383738"/>
            <a:ext cx="2514600" cy="1292662"/>
          </a:xfrm>
          <a:prstGeom prst="rect">
            <a:avLst/>
          </a:prstGeom>
          <a:noFill/>
        </p:spPr>
        <p:txBody>
          <a:bodyPr wrap="square" rtlCol="0">
            <a:spAutoFit/>
          </a:bodyPr>
          <a:lstStyle/>
          <a:p>
            <a:r>
              <a:rPr lang="en-US" sz="2600" dirty="0" smtClean="0">
                <a:solidFill>
                  <a:schemeClr val="bg1"/>
                </a:solidFill>
                <a:effectLst>
                  <a:outerShdw blurRad="38100" dist="38100" dir="2700000" algn="tl">
                    <a:srgbClr val="000000">
                      <a:alpha val="43137"/>
                    </a:srgbClr>
                  </a:outerShdw>
                </a:effectLst>
                <a:latin typeface="Arial Black" pitchFamily="34" charset="0"/>
              </a:rPr>
              <a:t>Men and reproductive coercion</a:t>
            </a:r>
            <a:endParaRPr lang="en-US" sz="2600" dirty="0">
              <a:solidFill>
                <a:schemeClr val="bg1"/>
              </a:solidFill>
              <a:effectLst>
                <a:outerShdw blurRad="38100" dist="38100" dir="2700000" algn="tl">
                  <a:srgbClr val="000000">
                    <a:alpha val="43137"/>
                  </a:srgbClr>
                </a:outerShdw>
              </a:effectLst>
              <a:latin typeface="Arial Black" pitchFamily="34" charset="0"/>
            </a:endParaRP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42</a:t>
            </a:fld>
            <a:endParaRPr lang="en-US" sz="1400"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5943600" cy="1417638"/>
          </a:xfrm>
        </p:spPr>
        <p:txBody>
          <a:bodyPr/>
          <a:lstStyle/>
          <a:p>
            <a:r>
              <a:rPr lang="en-US" dirty="0" smtClean="0"/>
              <a:t/>
            </a:r>
            <a:br>
              <a:rPr lang="en-US" dirty="0" smtClean="0"/>
            </a:br>
            <a:endParaRPr lang="en-US" dirty="0"/>
          </a:p>
        </p:txBody>
      </p:sp>
      <p:sp>
        <p:nvSpPr>
          <p:cNvPr id="3" name="Content Placeholder 2"/>
          <p:cNvSpPr>
            <a:spLocks noGrp="1"/>
          </p:cNvSpPr>
          <p:nvPr>
            <p:ph idx="1"/>
          </p:nvPr>
        </p:nvSpPr>
        <p:spPr>
          <a:xfrm>
            <a:off x="2514600" y="457200"/>
            <a:ext cx="6553200" cy="5821363"/>
          </a:xfrm>
        </p:spPr>
        <p:txBody>
          <a:bodyPr/>
          <a:lstStyle/>
          <a:p>
            <a:pPr>
              <a:lnSpc>
                <a:spcPct val="114000"/>
              </a:lnSpc>
              <a:spcBef>
                <a:spcPts val="0"/>
              </a:spcBef>
              <a:spcAft>
                <a:spcPts val="600"/>
              </a:spcAft>
              <a:buClr>
                <a:srgbClr val="8DC63F"/>
              </a:buClr>
            </a:pPr>
            <a:r>
              <a:rPr lang="en-US" sz="2800" dirty="0" smtClean="0">
                <a:solidFill>
                  <a:srgbClr val="58595B"/>
                </a:solidFill>
                <a:latin typeface="Corbel" pitchFamily="34" charset="0"/>
              </a:rPr>
              <a:t>Male clients need to hear the same messages as female clients--the importance of healthy relationships and consensual contraception to  prevent unwanted pregnancies. </a:t>
            </a:r>
          </a:p>
          <a:p>
            <a:pPr>
              <a:lnSpc>
                <a:spcPct val="114000"/>
              </a:lnSpc>
              <a:spcBef>
                <a:spcPts val="0"/>
              </a:spcBef>
              <a:spcAft>
                <a:spcPts val="600"/>
              </a:spcAft>
              <a:buClr>
                <a:srgbClr val="8DC63F"/>
              </a:buClr>
            </a:pPr>
            <a:r>
              <a:rPr lang="en-US" sz="2800" dirty="0" smtClean="0">
                <a:solidFill>
                  <a:srgbClr val="58595B"/>
                </a:solidFill>
                <a:latin typeface="Corbel" pitchFamily="34" charset="0"/>
              </a:rPr>
              <a:t> Since contraception does fail and some women may engage in reproductive coercion, discuss the importance of condom use in preventing unwanted pregnancies with male clients. </a:t>
            </a:r>
          </a:p>
          <a:p>
            <a:endParaRPr lang="en-US" sz="2800" dirty="0"/>
          </a:p>
        </p:txBody>
      </p:sp>
      <p:sp>
        <p:nvSpPr>
          <p:cNvPr id="4" name="TextBox 3"/>
          <p:cNvSpPr txBox="1"/>
          <p:nvPr/>
        </p:nvSpPr>
        <p:spPr>
          <a:xfrm>
            <a:off x="152400" y="228600"/>
            <a:ext cx="2286000" cy="2246769"/>
          </a:xfrm>
          <a:prstGeom prst="rect">
            <a:avLst/>
          </a:prstGeom>
          <a:noFill/>
        </p:spPr>
        <p:txBody>
          <a:bodyPr wrap="square" rtlCol="0">
            <a:spAutoFit/>
          </a:bodyPr>
          <a:lstStyle/>
          <a:p>
            <a:r>
              <a:rPr lang="en-US" sz="2800" dirty="0" smtClean="0">
                <a:solidFill>
                  <a:schemeClr val="bg1"/>
                </a:solidFill>
                <a:effectLst>
                  <a:outerShdw blurRad="38100" dist="38100" dir="2700000" algn="tl">
                    <a:srgbClr val="000000">
                      <a:alpha val="43137"/>
                    </a:srgbClr>
                  </a:outerShdw>
                </a:effectLst>
                <a:latin typeface="Arial Black" pitchFamily="34" charset="0"/>
              </a:rPr>
              <a:t>Messages for men who have sex with women</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43</a:t>
            </a:fld>
            <a:endParaRPr lang="en-US" sz="1400"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13background.jpg"/>
          <p:cNvPicPr>
            <a:picLocks noChangeAspect="1"/>
          </p:cNvPicPr>
          <p:nvPr/>
        </p:nvPicPr>
        <p:blipFill>
          <a:blip r:embed="rId3"/>
          <a:stretch>
            <a:fillRect/>
          </a:stretch>
        </p:blipFill>
        <p:spPr>
          <a:xfrm>
            <a:off x="0" y="0"/>
            <a:ext cx="9194150" cy="6858000"/>
          </a:xfrm>
          <a:prstGeom prst="rect">
            <a:avLst/>
          </a:prstGeom>
        </p:spPr>
      </p:pic>
      <p:sp>
        <p:nvSpPr>
          <p:cNvPr id="6" name="Rectangle 5"/>
          <p:cNvSpPr/>
          <p:nvPr/>
        </p:nvSpPr>
        <p:spPr>
          <a:xfrm>
            <a:off x="5105400" y="228600"/>
            <a:ext cx="4114800" cy="3539430"/>
          </a:xfrm>
          <a:prstGeom prst="rect">
            <a:avLst/>
          </a:prstGeom>
        </p:spPr>
        <p:txBody>
          <a:bodyPr wrap="square">
            <a:spAutoFit/>
          </a:bodyPr>
          <a:lstStyle/>
          <a:p>
            <a:r>
              <a:rPr lang="en-US" sz="3200" dirty="0" smtClean="0">
                <a:solidFill>
                  <a:schemeClr val="bg1"/>
                </a:solidFill>
                <a:effectLst>
                  <a:outerShdw blurRad="50800" dist="38100" dir="2700000" algn="tl" rotWithShape="0">
                    <a:srgbClr val="000000">
                      <a:alpha val="43000"/>
                    </a:srgbClr>
                  </a:outerShdw>
                </a:effectLst>
                <a:latin typeface="Arial Black" pitchFamily="34" charset="0"/>
              </a:rPr>
              <a:t>Assessment and Response to Reproductive Coercion and Violence in Reproductive Health Settings</a:t>
            </a:r>
            <a:endParaRPr lang="en-US" sz="3200" dirty="0">
              <a:solidFill>
                <a:schemeClr val="bg1"/>
              </a:solidFill>
              <a:effectLst>
                <a:outerShdw blurRad="50800" dist="38100" dir="2700000" algn="tl" rotWithShape="0">
                  <a:srgbClr val="000000">
                    <a:alpha val="43000"/>
                  </a:srgbClr>
                </a:outerShdw>
              </a:effectLst>
              <a:latin typeface="Arial Black" pitchFamily="34" charset="0"/>
            </a:endParaRPr>
          </a:p>
        </p:txBody>
      </p:sp>
      <p:sp>
        <p:nvSpPr>
          <p:cNvPr id="4"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endParaRPr lang="en-US" sz="1400" dirty="0"/>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74638"/>
            <a:ext cx="6400800" cy="1143000"/>
          </a:xfrm>
        </p:spPr>
        <p:txBody>
          <a:bodyPr/>
          <a:lstStyle/>
          <a:p>
            <a:r>
              <a:rPr lang="en-US" sz="2800" b="1" dirty="0" smtClean="0">
                <a:solidFill>
                  <a:schemeClr val="tx1">
                    <a:lumMod val="65000"/>
                    <a:lumOff val="35000"/>
                  </a:schemeClr>
                </a:solidFill>
                <a:effectLst>
                  <a:outerShdw blurRad="38100" dist="38100" dir="2700000" algn="tl">
                    <a:srgbClr val="000000">
                      <a:alpha val="43137"/>
                    </a:srgbClr>
                  </a:outerShdw>
                </a:effectLst>
                <a:latin typeface="Corbel" pitchFamily="34" charset="0"/>
              </a:rPr>
              <a:t>A Community-Based Family Planning Intervention to Reduce Partner Violence</a:t>
            </a:r>
            <a:endParaRPr lang="en-US" sz="2800" dirty="0">
              <a:solidFill>
                <a:schemeClr val="tx1">
                  <a:lumMod val="65000"/>
                  <a:lumOff val="35000"/>
                </a:schemeClr>
              </a:solidFill>
            </a:endParaRPr>
          </a:p>
        </p:txBody>
      </p:sp>
      <p:sp>
        <p:nvSpPr>
          <p:cNvPr id="3" name="Content Placeholder 2"/>
          <p:cNvSpPr>
            <a:spLocks noGrp="1"/>
          </p:cNvSpPr>
          <p:nvPr>
            <p:ph idx="1"/>
          </p:nvPr>
        </p:nvSpPr>
        <p:spPr>
          <a:xfrm>
            <a:off x="2590800" y="1752600"/>
            <a:ext cx="6096000" cy="4373563"/>
          </a:xfrm>
        </p:spPr>
        <p:txBody>
          <a:bodyPr/>
          <a:lstStyle/>
          <a:p>
            <a:pPr marL="0" indent="0" algn="ctr">
              <a:lnSpc>
                <a:spcPct val="80000"/>
              </a:lnSpc>
              <a:buFont typeface="Arial" charset="0"/>
              <a:buNone/>
            </a:pPr>
            <a:r>
              <a:rPr lang="en-US" sz="2000" dirty="0" smtClean="0">
                <a:latin typeface="Corbel" pitchFamily="34" charset="0"/>
                <a:cs typeface="Arial" charset="0"/>
              </a:rPr>
              <a:t>Elizabeth Miller, MD, PhD </a:t>
            </a:r>
          </a:p>
          <a:p>
            <a:pPr marL="0" indent="0" algn="ctr">
              <a:lnSpc>
                <a:spcPct val="80000"/>
              </a:lnSpc>
              <a:buFont typeface="Arial" charset="0"/>
              <a:buNone/>
            </a:pPr>
            <a:r>
              <a:rPr lang="en-US" sz="2000" dirty="0" smtClean="0">
                <a:latin typeface="Corbel" pitchFamily="34" charset="0"/>
                <a:cs typeface="Arial" charset="0"/>
              </a:rPr>
              <a:t>Michele R. Decker, ScD</a:t>
            </a:r>
            <a:endParaRPr lang="en-US" sz="2000" baseline="30000" dirty="0" smtClean="0">
              <a:latin typeface="Corbel" pitchFamily="34" charset="0"/>
              <a:cs typeface="Arial" charset="0"/>
            </a:endParaRPr>
          </a:p>
          <a:p>
            <a:pPr marL="0" indent="0" algn="ctr">
              <a:lnSpc>
                <a:spcPct val="80000"/>
              </a:lnSpc>
              <a:buFont typeface="Arial" charset="0"/>
              <a:buNone/>
            </a:pPr>
            <a:r>
              <a:rPr lang="en-US" sz="2000" dirty="0" smtClean="0">
                <a:latin typeface="Corbel" pitchFamily="34" charset="0"/>
                <a:cs typeface="Arial" charset="0"/>
              </a:rPr>
              <a:t>Heather L. McCauley, MS </a:t>
            </a:r>
          </a:p>
          <a:p>
            <a:pPr marL="0" indent="0" algn="ctr">
              <a:lnSpc>
                <a:spcPct val="80000"/>
              </a:lnSpc>
              <a:buFont typeface="Arial" charset="0"/>
              <a:buNone/>
            </a:pPr>
            <a:r>
              <a:rPr lang="en-US" sz="2000" dirty="0" smtClean="0">
                <a:latin typeface="Corbel" pitchFamily="34" charset="0"/>
                <a:cs typeface="Arial" charset="0"/>
              </a:rPr>
              <a:t>Rebecca Levenson, MA</a:t>
            </a:r>
            <a:endParaRPr lang="en-US" sz="2000" baseline="30000" dirty="0" smtClean="0">
              <a:latin typeface="Corbel" pitchFamily="34" charset="0"/>
              <a:cs typeface="Arial" charset="0"/>
            </a:endParaRPr>
          </a:p>
          <a:p>
            <a:pPr marL="0" indent="0" algn="ctr">
              <a:lnSpc>
                <a:spcPct val="80000"/>
              </a:lnSpc>
              <a:buFont typeface="Arial" charset="0"/>
              <a:buNone/>
            </a:pPr>
            <a:r>
              <a:rPr lang="en-US" sz="2000" dirty="0" smtClean="0">
                <a:latin typeface="Corbel" pitchFamily="34" charset="0"/>
                <a:cs typeface="Arial" charset="0"/>
              </a:rPr>
              <a:t>Phyllis Schoenwald, PA</a:t>
            </a:r>
          </a:p>
          <a:p>
            <a:pPr marL="0" indent="0" algn="ctr">
              <a:lnSpc>
                <a:spcPct val="80000"/>
              </a:lnSpc>
              <a:buFont typeface="Arial" charset="0"/>
              <a:buNone/>
            </a:pPr>
            <a:r>
              <a:rPr lang="en-US" sz="2000" dirty="0" smtClean="0">
                <a:latin typeface="Corbel" pitchFamily="34" charset="0"/>
                <a:cs typeface="Arial" charset="0"/>
              </a:rPr>
              <a:t>Jeffrey Waldman, MD</a:t>
            </a:r>
          </a:p>
          <a:p>
            <a:pPr marL="0" indent="0" algn="ctr">
              <a:lnSpc>
                <a:spcPct val="80000"/>
              </a:lnSpc>
              <a:buFont typeface="Arial" charset="0"/>
              <a:buNone/>
            </a:pPr>
            <a:r>
              <a:rPr lang="en-US" sz="2000" dirty="0" smtClean="0">
                <a:latin typeface="Corbel" pitchFamily="34" charset="0"/>
                <a:cs typeface="Arial" charset="0"/>
              </a:rPr>
              <a:t>Jay G. Silverman, PhD</a:t>
            </a:r>
            <a:endParaRPr lang="en-US" sz="2000" baseline="30000" dirty="0" smtClean="0">
              <a:latin typeface="Corbel" pitchFamily="34" charset="0"/>
              <a:cs typeface="Arial" charset="0"/>
            </a:endParaRPr>
          </a:p>
          <a:p>
            <a:endParaRPr lang="en-US" dirty="0"/>
          </a:p>
        </p:txBody>
      </p:sp>
      <p:pic>
        <p:nvPicPr>
          <p:cNvPr id="4" name="Picture 7"/>
          <p:cNvPicPr>
            <a:picLocks noChangeAspect="1" noChangeArrowheads="1"/>
          </p:cNvPicPr>
          <p:nvPr/>
        </p:nvPicPr>
        <p:blipFill>
          <a:blip r:embed="rId3" cstate="print"/>
          <a:srcRect/>
          <a:stretch>
            <a:fillRect/>
          </a:stretch>
        </p:blipFill>
        <p:spPr bwMode="auto">
          <a:xfrm>
            <a:off x="7467600" y="3200400"/>
            <a:ext cx="914400" cy="9144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3028645" y="3200400"/>
            <a:ext cx="784225" cy="914400"/>
          </a:xfrm>
          <a:prstGeom prst="rect">
            <a:avLst/>
          </a:prstGeom>
          <a:noFill/>
          <a:ln w="9525">
            <a:noFill/>
            <a:miter lim="800000"/>
            <a:headEnd/>
            <a:tailEnd/>
          </a:ln>
        </p:spPr>
      </p:pic>
      <p:pic>
        <p:nvPicPr>
          <p:cNvPr id="6" name="Picture 5" descr="UC Davis School of Medicine">
            <a:hlinkClick r:id="rId5"/>
          </p:cNvPr>
          <p:cNvPicPr>
            <a:picLocks noChangeAspect="1" noChangeArrowheads="1"/>
          </p:cNvPicPr>
          <p:nvPr/>
        </p:nvPicPr>
        <p:blipFill>
          <a:blip r:embed="rId6" cstate="print"/>
          <a:srcRect/>
          <a:stretch>
            <a:fillRect/>
          </a:stretch>
        </p:blipFill>
        <p:spPr bwMode="auto">
          <a:xfrm>
            <a:off x="5410200" y="4267200"/>
            <a:ext cx="2590800" cy="838200"/>
          </a:xfrm>
          <a:prstGeom prst="rect">
            <a:avLst/>
          </a:prstGeom>
          <a:noFill/>
          <a:ln w="9525">
            <a:noFill/>
            <a:miter lim="800000"/>
            <a:headEnd/>
            <a:tailEnd/>
          </a:ln>
        </p:spPr>
      </p:pic>
      <p:pic>
        <p:nvPicPr>
          <p:cNvPr id="7" name="Picture 2" descr="Futures_Without_Violence_CMYK"/>
          <p:cNvPicPr>
            <a:picLocks noChangeAspect="1" noChangeArrowheads="1"/>
          </p:cNvPicPr>
          <p:nvPr/>
        </p:nvPicPr>
        <p:blipFill>
          <a:blip r:embed="rId7" cstate="print"/>
          <a:srcRect/>
          <a:stretch>
            <a:fillRect/>
          </a:stretch>
        </p:blipFill>
        <p:spPr bwMode="auto">
          <a:xfrm>
            <a:off x="3257246" y="4267200"/>
            <a:ext cx="2229154" cy="1080802"/>
          </a:xfrm>
          <a:prstGeom prst="rect">
            <a:avLst/>
          </a:prstGeom>
          <a:noFill/>
          <a:ln w="9525">
            <a:noFill/>
            <a:miter lim="800000"/>
            <a:headEnd/>
            <a:tailEnd/>
          </a:ln>
        </p:spPr>
      </p:pic>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45</a:t>
            </a:fld>
            <a:endParaRPr lang="en-US" sz="1400"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28799" y="2223656"/>
            <a:ext cx="2590801" cy="3948544"/>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44" name="Rectangle 3"/>
          <p:cNvSpPr>
            <a:spLocks noGrp="1" noChangeArrowheads="1"/>
          </p:cNvSpPr>
          <p:nvPr>
            <p:ph type="body" idx="1"/>
          </p:nvPr>
        </p:nvSpPr>
        <p:spPr>
          <a:xfrm>
            <a:off x="4343401" y="228600"/>
            <a:ext cx="4800599" cy="5703456"/>
          </a:xfrm>
        </p:spPr>
        <p:txBody>
          <a:bodyPr>
            <a:normAutofit/>
          </a:bodyPr>
          <a:lstStyle/>
          <a:p>
            <a:pPr>
              <a:lnSpc>
                <a:spcPct val="114000"/>
              </a:lnSpc>
              <a:spcBef>
                <a:spcPts val="0"/>
              </a:spcBef>
              <a:spcAft>
                <a:spcPts val="600"/>
              </a:spcAft>
              <a:buClr>
                <a:srgbClr val="8DC63F"/>
              </a:buClr>
              <a:defRPr/>
            </a:pPr>
            <a:r>
              <a:rPr lang="en-US" sz="2800" dirty="0" smtClean="0">
                <a:solidFill>
                  <a:srgbClr val="58595B"/>
                </a:solidFill>
                <a:latin typeface="Corbel" pitchFamily="34" charset="0"/>
              </a:rPr>
              <a:t>Assessment specific to sexual and reproductive health and relevant to visit</a:t>
            </a:r>
          </a:p>
          <a:p>
            <a:pPr>
              <a:lnSpc>
                <a:spcPct val="114000"/>
              </a:lnSpc>
              <a:spcBef>
                <a:spcPts val="0"/>
              </a:spcBef>
              <a:spcAft>
                <a:spcPts val="600"/>
              </a:spcAft>
              <a:buClr>
                <a:srgbClr val="8DC63F"/>
              </a:buClr>
              <a:defRPr/>
            </a:pPr>
            <a:r>
              <a:rPr lang="en-US" sz="2800" dirty="0" smtClean="0">
                <a:solidFill>
                  <a:srgbClr val="58595B"/>
                </a:solidFill>
                <a:latin typeface="Corbel" pitchFamily="34" charset="0"/>
              </a:rPr>
              <a:t>Normalizing domestic violence experiences and connecting those experiences to reproductive health</a:t>
            </a:r>
          </a:p>
          <a:p>
            <a:pPr>
              <a:lnSpc>
                <a:spcPct val="114000"/>
              </a:lnSpc>
              <a:spcBef>
                <a:spcPts val="0"/>
              </a:spcBef>
              <a:spcAft>
                <a:spcPts val="600"/>
              </a:spcAft>
              <a:buClr>
                <a:srgbClr val="8DC63F"/>
              </a:buClr>
              <a:defRPr/>
            </a:pPr>
            <a:r>
              <a:rPr lang="en-US" sz="2800" dirty="0" smtClean="0">
                <a:solidFill>
                  <a:srgbClr val="58595B"/>
                </a:solidFill>
                <a:latin typeface="Corbel" pitchFamily="34" charset="0"/>
              </a:rPr>
              <a:t>Harm reduction and supported referral</a:t>
            </a:r>
          </a:p>
          <a:p>
            <a:pPr eaLnBrk="1" hangingPunct="1"/>
            <a:endParaRPr lang="en-US" sz="3400" dirty="0" smtClean="0"/>
          </a:p>
          <a:p>
            <a:pPr eaLnBrk="1" hangingPunct="1">
              <a:buFontTx/>
              <a:buNone/>
            </a:pPr>
            <a:endParaRPr lang="en-US" sz="3400" dirty="0" smtClean="0"/>
          </a:p>
        </p:txBody>
      </p:sp>
      <p:sp>
        <p:nvSpPr>
          <p:cNvPr id="5" name="Rectangle 2"/>
          <p:cNvSpPr txBox="1">
            <a:spLocks noChangeArrowheads="1"/>
          </p:cNvSpPr>
          <p:nvPr/>
        </p:nvSpPr>
        <p:spPr>
          <a:xfrm>
            <a:off x="85880" y="26556"/>
            <a:ext cx="2362200" cy="2259444"/>
          </a:xfrm>
          <a:prstGeom prst="rect">
            <a:avLst/>
          </a:prstGeom>
        </p:spPr>
        <p:txBody>
          <a:bodyPr vert="horz" lIns="91440" tIns="45720" rIns="91440" bIns="45720" rtlCol="0" anchor="ctr">
            <a:normAutofit/>
          </a:bodyPr>
          <a:lstStyle/>
          <a:p>
            <a:pPr lvl="0">
              <a:lnSpc>
                <a:spcPct val="114000"/>
              </a:lnSpc>
              <a:spcBef>
                <a:spcPct val="0"/>
              </a:spcBef>
              <a:defRPr/>
            </a:pPr>
            <a:r>
              <a:rPr lang="en-US" sz="2400" dirty="0" smtClean="0">
                <a:solidFill>
                  <a:schemeClr val="bg1"/>
                </a:solidFill>
                <a:effectLst>
                  <a:outerShdw blurRad="38100" dist="38100" dir="2700000" algn="tl">
                    <a:srgbClr val="000000">
                      <a:alpha val="43137"/>
                    </a:srgbClr>
                  </a:outerShdw>
                </a:effectLst>
                <a:latin typeface="Arial Black" pitchFamily="34" charset="0"/>
              </a:rPr>
              <a:t>Intervention Elements: Enhanced IPV/SA Assessment</a:t>
            </a:r>
            <a:endParaRPr kumimoji="0" lang="en-US"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endParaRPr>
          </a:p>
        </p:txBody>
      </p:sp>
      <p:pic>
        <p:nvPicPr>
          <p:cNvPr id="6" name="Picture 5" descr="Doc&amp;Patient.JPG"/>
          <p:cNvPicPr>
            <a:picLocks noChangeAspect="1"/>
          </p:cNvPicPr>
          <p:nvPr/>
        </p:nvPicPr>
        <p:blipFill>
          <a:blip r:embed="rId3" cstate="print"/>
          <a:stretch>
            <a:fillRect/>
          </a:stretch>
        </p:blipFill>
        <p:spPr>
          <a:xfrm>
            <a:off x="1502601" y="2528456"/>
            <a:ext cx="2612199" cy="3948544"/>
          </a:xfrm>
          <a:prstGeom prst="rect">
            <a:avLst/>
          </a:prstGeom>
          <a:ln w="28575">
            <a:solidFill>
              <a:schemeClr val="bg1"/>
            </a:solidFill>
          </a:ln>
          <a:effectLst>
            <a:outerShdw blurRad="50800" dist="38100" algn="l" rotWithShape="0">
              <a:prstClr val="black">
                <a:alpha val="40000"/>
              </a:prstClr>
            </a:outerShdw>
          </a:effectLst>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46</a:t>
            </a:fld>
            <a:endParaRPr lang="en-US" sz="1400"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76200" y="228600"/>
            <a:ext cx="2667000" cy="4038600"/>
          </a:xfrm>
        </p:spPr>
        <p:txBody>
          <a:bodyPr/>
          <a:lstStyle/>
          <a:p>
            <a:pPr>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cs typeface="Arial" charset="0"/>
              </a:rPr>
              <a:t>Intervention Results</a:t>
            </a:r>
          </a:p>
        </p:txBody>
      </p:sp>
      <p:sp>
        <p:nvSpPr>
          <p:cNvPr id="49154" name="Content Placeholder 2"/>
          <p:cNvSpPr>
            <a:spLocks noGrp="1"/>
          </p:cNvSpPr>
          <p:nvPr>
            <p:ph idx="1"/>
          </p:nvPr>
        </p:nvSpPr>
        <p:spPr>
          <a:xfrm>
            <a:off x="2590800" y="228600"/>
            <a:ext cx="6096000" cy="6172200"/>
          </a:xfrm>
        </p:spPr>
        <p:txBody>
          <a:bodyPr>
            <a:normAutofit/>
          </a:bodyPr>
          <a:lstStyle/>
          <a:p>
            <a:pPr>
              <a:lnSpc>
                <a:spcPct val="114000"/>
              </a:lnSpc>
              <a:spcBef>
                <a:spcPts val="0"/>
              </a:spcBef>
              <a:spcAft>
                <a:spcPts val="600"/>
              </a:spcAft>
              <a:buFontTx/>
              <a:buNone/>
            </a:pPr>
            <a:r>
              <a:rPr lang="en-US" sz="3000" dirty="0" smtClean="0">
                <a:solidFill>
                  <a:srgbClr val="58595B"/>
                </a:solidFill>
                <a:latin typeface="Corbel" pitchFamily="34" charset="0"/>
                <a:cs typeface="Arial" charset="0"/>
              </a:rPr>
              <a:t>Among women in the intervention</a:t>
            </a:r>
          </a:p>
          <a:p>
            <a:pPr>
              <a:lnSpc>
                <a:spcPct val="114000"/>
              </a:lnSpc>
              <a:spcBef>
                <a:spcPts val="0"/>
              </a:spcBef>
              <a:spcAft>
                <a:spcPts val="600"/>
              </a:spcAft>
              <a:buFontTx/>
              <a:buNone/>
            </a:pPr>
            <a:r>
              <a:rPr lang="en-US" sz="3000" dirty="0" smtClean="0">
                <a:solidFill>
                  <a:srgbClr val="58595B"/>
                </a:solidFill>
                <a:latin typeface="Corbel" pitchFamily="34" charset="0"/>
                <a:cs typeface="Arial" charset="0"/>
              </a:rPr>
              <a:t>who experienced </a:t>
            </a:r>
            <a:r>
              <a:rPr lang="en-US" sz="3000" u="sng" dirty="0" smtClean="0">
                <a:solidFill>
                  <a:srgbClr val="58595B"/>
                </a:solidFill>
                <a:latin typeface="Corbel" pitchFamily="34" charset="0"/>
                <a:cs typeface="Arial" charset="0"/>
              </a:rPr>
              <a:t>recent partner</a:t>
            </a:r>
          </a:p>
          <a:p>
            <a:pPr>
              <a:lnSpc>
                <a:spcPct val="114000"/>
              </a:lnSpc>
              <a:spcBef>
                <a:spcPts val="0"/>
              </a:spcBef>
              <a:spcAft>
                <a:spcPts val="600"/>
              </a:spcAft>
              <a:buFontTx/>
              <a:buNone/>
            </a:pPr>
            <a:r>
              <a:rPr lang="en-US" sz="3000" u="sng" dirty="0" smtClean="0">
                <a:solidFill>
                  <a:srgbClr val="58595B"/>
                </a:solidFill>
                <a:latin typeface="Corbel" pitchFamily="34" charset="0"/>
                <a:cs typeface="Arial" charset="0"/>
              </a:rPr>
              <a:t>violence</a:t>
            </a:r>
            <a:r>
              <a:rPr lang="en-US" sz="3000" dirty="0" smtClean="0">
                <a:solidFill>
                  <a:srgbClr val="58595B"/>
                </a:solidFill>
                <a:latin typeface="Corbel" pitchFamily="34" charset="0"/>
                <a:cs typeface="Arial" charset="0"/>
              </a:rPr>
              <a:t>:</a:t>
            </a:r>
          </a:p>
          <a:p>
            <a:pPr>
              <a:lnSpc>
                <a:spcPct val="114000"/>
              </a:lnSpc>
              <a:spcBef>
                <a:spcPts val="0"/>
              </a:spcBef>
              <a:spcAft>
                <a:spcPts val="600"/>
              </a:spcAft>
              <a:buClr>
                <a:srgbClr val="8DC63F"/>
              </a:buClr>
            </a:pPr>
            <a:r>
              <a:rPr lang="en-US" sz="3000" b="1" dirty="0" smtClean="0">
                <a:solidFill>
                  <a:srgbClr val="F58220"/>
                </a:solidFill>
                <a:effectLst>
                  <a:outerShdw blurRad="38100" dist="38100" dir="2700000" algn="tl">
                    <a:srgbClr val="000000">
                      <a:alpha val="43137"/>
                    </a:srgbClr>
                  </a:outerShdw>
                </a:effectLst>
                <a:latin typeface="Corbel" pitchFamily="34" charset="0"/>
                <a:cs typeface="Arial" charset="0"/>
              </a:rPr>
              <a:t>71% reduction </a:t>
            </a:r>
            <a:r>
              <a:rPr lang="en-US" sz="3000" dirty="0" smtClean="0">
                <a:solidFill>
                  <a:srgbClr val="58595B"/>
                </a:solidFill>
                <a:latin typeface="Corbel" pitchFamily="34" charset="0"/>
                <a:cs typeface="Arial" charset="0"/>
              </a:rPr>
              <a:t>in odds for </a:t>
            </a:r>
            <a:r>
              <a:rPr lang="en-US" sz="3000" u="sng" dirty="0" smtClean="0">
                <a:solidFill>
                  <a:srgbClr val="58595B"/>
                </a:solidFill>
                <a:latin typeface="Corbel" pitchFamily="34" charset="0"/>
                <a:cs typeface="Arial" charset="0"/>
              </a:rPr>
              <a:t>pregnancy coercion</a:t>
            </a:r>
            <a:r>
              <a:rPr lang="en-US" sz="3000" dirty="0" smtClean="0">
                <a:solidFill>
                  <a:srgbClr val="58595B"/>
                </a:solidFill>
                <a:latin typeface="Corbel" pitchFamily="34" charset="0"/>
                <a:cs typeface="Arial" charset="0"/>
              </a:rPr>
              <a:t> compared to control</a:t>
            </a:r>
          </a:p>
          <a:p>
            <a:pPr>
              <a:lnSpc>
                <a:spcPct val="114000"/>
              </a:lnSpc>
              <a:spcBef>
                <a:spcPts val="0"/>
              </a:spcBef>
              <a:spcAft>
                <a:spcPts val="600"/>
              </a:spcAft>
              <a:buClr>
                <a:srgbClr val="8DC63F"/>
              </a:buClr>
            </a:pPr>
            <a:r>
              <a:rPr lang="en-US" sz="3000" dirty="0" smtClean="0">
                <a:solidFill>
                  <a:srgbClr val="58595B"/>
                </a:solidFill>
                <a:latin typeface="Corbel" pitchFamily="34" charset="0"/>
                <a:cs typeface="Arial" charset="0"/>
              </a:rPr>
              <a:t>Women receiving the intervention were </a:t>
            </a:r>
            <a:r>
              <a:rPr lang="en-US" sz="3000" b="1" dirty="0" smtClean="0">
                <a:solidFill>
                  <a:srgbClr val="F58220"/>
                </a:solidFill>
                <a:effectLst>
                  <a:outerShdw blurRad="38100" dist="38100" dir="2700000" algn="tl">
                    <a:srgbClr val="000000">
                      <a:alpha val="43137"/>
                    </a:srgbClr>
                  </a:outerShdw>
                </a:effectLst>
                <a:latin typeface="Corbel" pitchFamily="34" charset="0"/>
                <a:cs typeface="Arial" charset="0"/>
              </a:rPr>
              <a:t>60% more likely </a:t>
            </a:r>
            <a:r>
              <a:rPr lang="en-US" sz="3000" dirty="0" smtClean="0">
                <a:solidFill>
                  <a:srgbClr val="58595B"/>
                </a:solidFill>
                <a:latin typeface="Corbel" pitchFamily="34" charset="0"/>
                <a:cs typeface="Arial" charset="0"/>
              </a:rPr>
              <a:t>to end a relationship because it felt unhealthy or unsafe</a:t>
            </a:r>
          </a:p>
          <a:p>
            <a:endParaRPr lang="en-US" sz="2900" dirty="0" smtClean="0">
              <a:solidFill>
                <a:schemeClr val="accent1"/>
              </a:solidFill>
              <a:latin typeface="Arial" charset="0"/>
              <a:cs typeface="Arial" charset="0"/>
            </a:endParaRPr>
          </a:p>
          <a:p>
            <a:pPr>
              <a:buFontTx/>
              <a:buNone/>
            </a:pPr>
            <a:endParaRPr lang="en-US" sz="2400" dirty="0" smtClean="0">
              <a:latin typeface="Arial" charset="0"/>
              <a:cs typeface="Arial" charset="0"/>
            </a:endParaRPr>
          </a:p>
          <a:p>
            <a:pPr>
              <a:buFontTx/>
              <a:buNone/>
            </a:pPr>
            <a:endParaRPr lang="en-US" sz="2400" dirty="0" smtClean="0">
              <a:latin typeface="Arial" charset="0"/>
              <a:cs typeface="Arial" charset="0"/>
            </a:endParaRPr>
          </a:p>
        </p:txBody>
      </p:sp>
      <p:sp>
        <p:nvSpPr>
          <p:cNvPr id="5"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47</a:t>
            </a:fld>
            <a:endParaRPr lang="en-US" sz="1400" dirty="0"/>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76200"/>
            <a:ext cx="2438400" cy="1828800"/>
          </a:xfrm>
        </p:spPr>
        <p:txBody>
          <a:bodyPr>
            <a:noAutofit/>
          </a:bodyPr>
          <a:lstStyle/>
          <a:p>
            <a:pPr algn="l">
              <a:lnSpc>
                <a:spcPct val="114000"/>
              </a:lnSpc>
            </a:pPr>
            <a:r>
              <a:rPr lang="en-US" sz="2600" dirty="0" smtClean="0">
                <a:solidFill>
                  <a:schemeClr val="bg1">
                    <a:lumMod val="95000"/>
                  </a:schemeClr>
                </a:solidFill>
                <a:latin typeface="Calibri"/>
                <a:cs typeface="Calibri"/>
              </a:rPr>
              <a:t/>
            </a:r>
            <a:br>
              <a:rPr lang="en-US" sz="2600" dirty="0" smtClean="0">
                <a:solidFill>
                  <a:schemeClr val="bg1">
                    <a:lumMod val="95000"/>
                  </a:schemeClr>
                </a:solidFill>
                <a:latin typeface="Calibri"/>
                <a:cs typeface="Calibri"/>
              </a:rPr>
            </a:br>
            <a:r>
              <a:rPr lang="en-US" sz="2600" dirty="0" smtClean="0">
                <a:solidFill>
                  <a:schemeClr val="bg1"/>
                </a:solidFill>
                <a:effectLst>
                  <a:outerShdw blurRad="38100" dist="38100" dir="2700000" algn="tl">
                    <a:srgbClr val="000000">
                      <a:alpha val="43137"/>
                    </a:srgbClr>
                  </a:outerShdw>
                </a:effectLst>
                <a:latin typeface="Arial Black" pitchFamily="34" charset="0"/>
                <a:cs typeface="Calibri"/>
              </a:rPr>
              <a:t>Our Intervention </a:t>
            </a:r>
          </a:p>
        </p:txBody>
      </p:sp>
      <p:sp>
        <p:nvSpPr>
          <p:cNvPr id="5" name="Content Placeholder 2"/>
          <p:cNvSpPr>
            <a:spLocks noGrp="1"/>
          </p:cNvSpPr>
          <p:nvPr>
            <p:ph idx="1"/>
          </p:nvPr>
        </p:nvSpPr>
        <p:spPr>
          <a:xfrm>
            <a:off x="2895600" y="381000"/>
            <a:ext cx="5943600" cy="5105400"/>
          </a:xfrm>
        </p:spPr>
        <p:txBody>
          <a:bodyPr>
            <a:noAutofit/>
          </a:bodyPr>
          <a:lstStyle/>
          <a:p>
            <a:pPr marL="0" indent="0">
              <a:lnSpc>
                <a:spcPct val="114000"/>
              </a:lnSpc>
              <a:spcBef>
                <a:spcPts val="0"/>
              </a:spcBef>
              <a:spcAft>
                <a:spcPts val="600"/>
              </a:spcAft>
              <a:buNone/>
            </a:pPr>
            <a:r>
              <a:rPr lang="en-US" b="1" dirty="0" smtClean="0">
                <a:solidFill>
                  <a:srgbClr val="FF842B"/>
                </a:solidFill>
                <a:effectLst>
                  <a:outerShdw blurRad="38100" dist="38100" dir="2700000" algn="tl">
                    <a:srgbClr val="000000">
                      <a:alpha val="43137"/>
                    </a:srgbClr>
                  </a:outerShdw>
                </a:effectLst>
                <a:latin typeface="Corbel" pitchFamily="34" charset="0"/>
                <a:cs typeface="Arial Black"/>
              </a:rPr>
              <a:t>To be sure, these methods are </a:t>
            </a:r>
            <a:r>
              <a:rPr lang="en-US" b="1" i="1" dirty="0" smtClean="0">
                <a:solidFill>
                  <a:srgbClr val="FF842B"/>
                </a:solidFill>
                <a:effectLst>
                  <a:outerShdw blurRad="38100" dist="38100" dir="2700000" algn="tl">
                    <a:srgbClr val="000000">
                      <a:alpha val="43137"/>
                    </a:srgbClr>
                  </a:outerShdw>
                </a:effectLst>
                <a:latin typeface="Corbel" pitchFamily="34" charset="0"/>
                <a:cs typeface="Arial Black"/>
              </a:rPr>
              <a:t>less</a:t>
            </a:r>
            <a:r>
              <a:rPr lang="en-US" b="1" dirty="0" smtClean="0">
                <a:solidFill>
                  <a:srgbClr val="FF842B"/>
                </a:solidFill>
                <a:effectLst>
                  <a:outerShdw blurRad="38100" dist="38100" dir="2700000" algn="tl">
                    <a:srgbClr val="000000">
                      <a:alpha val="43137"/>
                    </a:srgbClr>
                  </a:outerShdw>
                </a:effectLst>
                <a:latin typeface="Corbel" pitchFamily="34" charset="0"/>
                <a:cs typeface="Arial Black"/>
              </a:rPr>
              <a:t> vulnerable to tampering by a sexual partner-- but are detectable due to loss of period or irregular bleeding.</a:t>
            </a:r>
          </a:p>
          <a:p>
            <a:pPr lvl="3">
              <a:lnSpc>
                <a:spcPts val="2400"/>
              </a:lnSpc>
              <a:spcBef>
                <a:spcPts val="0"/>
              </a:spcBef>
              <a:spcAft>
                <a:spcPts val="600"/>
              </a:spcAft>
              <a:defRPr/>
            </a:pPr>
            <a:endParaRPr sz="3200" dirty="0" smtClean="0">
              <a:solidFill>
                <a:schemeClr val="accent1">
                  <a:lumMod val="50000"/>
                </a:schemeClr>
              </a:solidFill>
              <a:latin typeface="Arial Black"/>
              <a:cs typeface="Arial Black"/>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8" name="Picture 7" descr="mirena_iud.jpg"/>
          <p:cNvPicPr>
            <a:picLocks noChangeAspect="1"/>
          </p:cNvPicPr>
          <p:nvPr/>
        </p:nvPicPr>
        <p:blipFill>
          <a:blip r:embed="rId3"/>
          <a:stretch>
            <a:fillRect/>
          </a:stretch>
        </p:blipFill>
        <p:spPr>
          <a:xfrm>
            <a:off x="2552700" y="3610359"/>
            <a:ext cx="1790700" cy="1469641"/>
          </a:xfrm>
          <a:prstGeom prst="rect">
            <a:avLst/>
          </a:prstGeom>
        </p:spPr>
      </p:pic>
      <p:pic>
        <p:nvPicPr>
          <p:cNvPr id="9" name="Picture 8" descr="Depo-Provera.jpg"/>
          <p:cNvPicPr>
            <a:picLocks noChangeAspect="1"/>
          </p:cNvPicPr>
          <p:nvPr/>
        </p:nvPicPr>
        <p:blipFill>
          <a:blip r:embed="rId4"/>
          <a:stretch>
            <a:fillRect/>
          </a:stretch>
        </p:blipFill>
        <p:spPr>
          <a:xfrm>
            <a:off x="4267200" y="3454400"/>
            <a:ext cx="1981200" cy="1981200"/>
          </a:xfrm>
          <a:prstGeom prst="rect">
            <a:avLst/>
          </a:prstGeom>
        </p:spPr>
      </p:pic>
      <p:pic>
        <p:nvPicPr>
          <p:cNvPr id="10" name="Picture 9" descr="A6555.jpg"/>
          <p:cNvPicPr>
            <a:picLocks noChangeAspect="1"/>
          </p:cNvPicPr>
          <p:nvPr/>
        </p:nvPicPr>
        <p:blipFill>
          <a:blip r:embed="rId5"/>
          <a:stretch>
            <a:fillRect/>
          </a:stretch>
        </p:blipFill>
        <p:spPr>
          <a:xfrm>
            <a:off x="6451600" y="3276600"/>
            <a:ext cx="2006600" cy="2006600"/>
          </a:xfrm>
          <a:prstGeom prst="rect">
            <a:avLst/>
          </a:prstGeom>
        </p:spPr>
      </p:pic>
      <p:sp>
        <p:nvSpPr>
          <p:cNvPr id="11"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48</a:t>
            </a:fld>
            <a:endParaRPr lang="en-US" sz="1400" dirty="0"/>
          </a:p>
        </p:txBody>
      </p:sp>
      <p:sp>
        <p:nvSpPr>
          <p:cNvPr id="12" name="TextBox 11"/>
          <p:cNvSpPr txBox="1"/>
          <p:nvPr/>
        </p:nvSpPr>
        <p:spPr>
          <a:xfrm>
            <a:off x="847162" y="533400"/>
            <a:ext cx="184731" cy="369332"/>
          </a:xfrm>
          <a:prstGeom prst="rect">
            <a:avLst/>
          </a:prstGeom>
          <a:noFill/>
        </p:spPr>
        <p:txBody>
          <a:bodyPr wrap="none" rtlCol="0">
            <a:spAutoFit/>
          </a:bodyPr>
          <a:lstStyle/>
          <a:p>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4129" y="901532"/>
            <a:ext cx="8215640" cy="4486397"/>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4" name="Rectangle 3"/>
          <p:cNvSpPr>
            <a:spLocks noGrp="1" noChangeArrowheads="1"/>
          </p:cNvSpPr>
          <p:nvPr>
            <p:ph idx="1"/>
          </p:nvPr>
        </p:nvSpPr>
        <p:spPr>
          <a:xfrm>
            <a:off x="3048001" y="914400"/>
            <a:ext cx="5486400" cy="4191000"/>
          </a:xfrm>
        </p:spPr>
        <p:txBody>
          <a:bodyPr>
            <a:normAutofit fontScale="25000" lnSpcReduction="20000"/>
          </a:bodyPr>
          <a:lstStyle/>
          <a:p>
            <a:pPr>
              <a:lnSpc>
                <a:spcPct val="120000"/>
              </a:lnSpc>
              <a:buNone/>
              <a:defRPr/>
            </a:pPr>
            <a:r>
              <a:rPr sz="3600" dirty="0" smtClean="0"/>
              <a:t>	</a:t>
            </a:r>
            <a:endParaRPr sz="8000" dirty="0" smtClean="0"/>
          </a:p>
          <a:p>
            <a:pPr>
              <a:lnSpc>
                <a:spcPct val="134000"/>
              </a:lnSpc>
              <a:spcBef>
                <a:spcPts val="0"/>
              </a:spcBef>
              <a:buNone/>
              <a:defRPr/>
            </a:pPr>
            <a:r>
              <a:rPr sz="8000" dirty="0" smtClean="0"/>
              <a:t> 	</a:t>
            </a:r>
            <a:r>
              <a:rPr lang="en-US" sz="9600" dirty="0" smtClean="0">
                <a:latin typeface="Corbel" pitchFamily="34" charset="0"/>
              </a:rPr>
              <a:t>If her partner </a:t>
            </a:r>
            <a:r>
              <a:rPr sz="9600" dirty="0" smtClean="0">
                <a:latin typeface="Corbel" pitchFamily="34" charset="0"/>
              </a:rPr>
              <a:t>monitor</a:t>
            </a:r>
            <a:r>
              <a:rPr lang="en-US" sz="9600" dirty="0" smtClean="0">
                <a:latin typeface="Corbel" pitchFamily="34" charset="0"/>
              </a:rPr>
              <a:t>s her</a:t>
            </a:r>
            <a:r>
              <a:rPr sz="9600" dirty="0" smtClean="0">
                <a:latin typeface="Corbel" pitchFamily="34" charset="0"/>
              </a:rPr>
              <a:t> menstrual cycles</a:t>
            </a:r>
            <a:r>
              <a:rPr lang="en-US" sz="9600" dirty="0" smtClean="0">
                <a:latin typeface="Corbel" pitchFamily="34" charset="0"/>
              </a:rPr>
              <a:t>—</a:t>
            </a:r>
            <a:r>
              <a:rPr sz="9600" dirty="0" smtClean="0">
                <a:latin typeface="Corbel" pitchFamily="34" charset="0"/>
              </a:rPr>
              <a:t>Copper T IUD may be the safest method to offer her</a:t>
            </a:r>
            <a:r>
              <a:rPr lang="en-US" sz="9600" dirty="0" smtClean="0">
                <a:latin typeface="Corbel" pitchFamily="34" charset="0"/>
              </a:rPr>
              <a:t>. </a:t>
            </a:r>
          </a:p>
          <a:p>
            <a:pPr>
              <a:lnSpc>
                <a:spcPct val="134000"/>
              </a:lnSpc>
              <a:spcBef>
                <a:spcPts val="0"/>
              </a:spcBef>
              <a:buNone/>
              <a:defRPr/>
            </a:pPr>
            <a:r>
              <a:rPr lang="en-US" sz="9600" dirty="0" smtClean="0">
                <a:latin typeface="Corbel" pitchFamily="34" charset="0"/>
              </a:rPr>
              <a:t>	Especially if we cut the strings in the cervical canal so they can’t be pulled out or felt by a partner.</a:t>
            </a:r>
          </a:p>
          <a:p>
            <a:pPr>
              <a:lnSpc>
                <a:spcPct val="134000"/>
              </a:lnSpc>
              <a:spcBef>
                <a:spcPts val="0"/>
              </a:spcBef>
              <a:buNone/>
              <a:defRPr/>
            </a:pPr>
            <a:r>
              <a:rPr lang="en-US" sz="9600" dirty="0" smtClean="0">
                <a:latin typeface="Corbel" pitchFamily="34" charset="0"/>
              </a:rPr>
              <a:t>	The inconvenience of IUD removal with ultrasound may well be worth avoiding an unwanted  pregnancy by abusive partner.</a:t>
            </a:r>
            <a:r>
              <a:rPr sz="9600" dirty="0" smtClean="0">
                <a:latin typeface="Corbel" pitchFamily="34" charset="0"/>
              </a:rPr>
              <a:t> </a:t>
            </a:r>
            <a:r>
              <a:rPr lang="en-US" sz="9600" dirty="0" smtClean="0"/>
              <a:t>	</a:t>
            </a:r>
            <a:endParaRPr sz="3600" dirty="0" smtClean="0"/>
          </a:p>
          <a:p>
            <a:pPr>
              <a:lnSpc>
                <a:spcPct val="120000"/>
              </a:lnSpc>
              <a:buNone/>
              <a:defRPr/>
            </a:pPr>
            <a:endParaRPr sz="4000" dirty="0" smtClean="0"/>
          </a:p>
          <a:p>
            <a:pPr eaLnBrk="1" hangingPunct="1"/>
            <a:endParaRPr lang="en-US" sz="3400" dirty="0" smtClean="0"/>
          </a:p>
          <a:p>
            <a:pPr eaLnBrk="1" hangingPunct="1">
              <a:buFontTx/>
              <a:buNone/>
            </a:pPr>
            <a:endParaRPr lang="en-US" sz="3400" dirty="0" smtClean="0"/>
          </a:p>
        </p:txBody>
      </p:sp>
      <p:sp>
        <p:nvSpPr>
          <p:cNvPr id="35842" name="Slide Number Placeholder 5"/>
          <p:cNvSpPr>
            <a:spLocks noGrp="1"/>
          </p:cNvSpPr>
          <p:nvPr>
            <p:ph type="sldNum" sz="quarter" idx="12"/>
          </p:nvPr>
        </p:nvSpPr>
        <p:spPr>
          <a:noFill/>
        </p:spPr>
        <p:txBody>
          <a:bodyPr/>
          <a:lstStyle/>
          <a:p>
            <a:fld id="{095B384D-F357-495F-8810-A81489962C7A}" type="slidenum">
              <a:rPr lang="en-US">
                <a:latin typeface="Arial" pitchFamily="34" charset="0"/>
                <a:cs typeface="Arial" pitchFamily="34" charset="0"/>
              </a:rPr>
              <a:pPr/>
              <a:t>49</a:t>
            </a:fld>
            <a:endParaRPr lang="en-US">
              <a:latin typeface="Arial" pitchFamily="34" charset="0"/>
              <a:cs typeface="Arial" pitchFamily="34" charset="0"/>
            </a:endParaRPr>
          </a:p>
        </p:txBody>
      </p:sp>
      <p:sp>
        <p:nvSpPr>
          <p:cNvPr id="5" name="Rectangle 2"/>
          <p:cNvSpPr txBox="1">
            <a:spLocks noChangeArrowheads="1"/>
          </p:cNvSpPr>
          <p:nvPr/>
        </p:nvSpPr>
        <p:spPr>
          <a:xfrm>
            <a:off x="2743200" y="111780"/>
            <a:ext cx="5943600" cy="10693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3200" b="0" i="0" u="none" strike="noStrike" kern="1200" cap="none" spc="0" normalizeH="0" baseline="0" noProof="0" dirty="0" smtClean="0">
              <a:ln>
                <a:noFill/>
              </a:ln>
              <a:gradFill flip="none" rotWithShape="1">
                <a:gsLst>
                  <a:gs pos="0">
                    <a:schemeClr val="accent6">
                      <a:lumMod val="50000"/>
                    </a:schemeClr>
                  </a:gs>
                  <a:gs pos="50000">
                    <a:schemeClr val="accent6">
                      <a:lumMod val="75000"/>
                    </a:schemeClr>
                  </a:gs>
                  <a:gs pos="100000">
                    <a:schemeClr val="bg1"/>
                  </a:gs>
                </a:gsLst>
                <a:lin ang="16200000" scaled="1"/>
                <a:tileRect/>
              </a:gradFill>
              <a:effectLst/>
              <a:uLnTx/>
              <a:uFillTx/>
              <a:latin typeface="Franklin Gothic Demi" pitchFamily="34" charset="0"/>
              <a:ea typeface="+mn-ea"/>
              <a:cs typeface="+mn-cs"/>
            </a:endParaRPr>
          </a:p>
        </p:txBody>
      </p:sp>
      <p:pic>
        <p:nvPicPr>
          <p:cNvPr id="7" name="Picture 6" descr="repl2.jpg"/>
          <p:cNvPicPr>
            <a:picLocks noChangeAspect="1"/>
          </p:cNvPicPr>
          <p:nvPr/>
        </p:nvPicPr>
        <p:blipFill>
          <a:blip r:embed="rId3"/>
          <a:stretch>
            <a:fillRect/>
          </a:stretch>
        </p:blipFill>
        <p:spPr>
          <a:xfrm>
            <a:off x="0" y="1600200"/>
            <a:ext cx="3048000" cy="41529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TextBox 8"/>
          <p:cNvSpPr txBox="1"/>
          <p:nvPr/>
        </p:nvSpPr>
        <p:spPr>
          <a:xfrm>
            <a:off x="2895600" y="177225"/>
            <a:ext cx="5943600" cy="584775"/>
          </a:xfrm>
          <a:prstGeom prst="rect">
            <a:avLst/>
          </a:prstGeom>
          <a:noFill/>
        </p:spPr>
        <p:txBody>
          <a:bodyPr wrap="square" rtlCol="0">
            <a:spAutoFit/>
          </a:bodyPr>
          <a:lstStyle/>
          <a:p>
            <a:r>
              <a:rPr lang="en-US" sz="3200" b="1" dirty="0" smtClean="0">
                <a:solidFill>
                  <a:srgbClr val="8DC63F"/>
                </a:solidFill>
                <a:effectLst>
                  <a:outerShdw blurRad="38100" dist="38100" dir="2700000" algn="tl">
                    <a:srgbClr val="000000">
                      <a:alpha val="43137"/>
                    </a:srgbClr>
                  </a:outerShdw>
                </a:effectLst>
                <a:latin typeface="Arial Black" pitchFamily="34" charset="0"/>
              </a:rPr>
              <a:t>KEY CONSIDERATION</a:t>
            </a:r>
            <a:r>
              <a:rPr lang="en-US" sz="3200" dirty="0" smtClean="0">
                <a:solidFill>
                  <a:srgbClr val="8DC63F"/>
                </a:solidFill>
                <a:effectLst>
                  <a:outerShdw blurRad="38100" dist="38100" dir="2700000" algn="tl">
                    <a:srgbClr val="000000">
                      <a:alpha val="43137"/>
                    </a:srgbClr>
                  </a:outerShdw>
                </a:effectLst>
                <a:latin typeface="Arial Black" pitchFamily="34" charset="0"/>
              </a:rPr>
              <a:t>: </a:t>
            </a:r>
            <a:endParaRPr lang="en-US" sz="3200" dirty="0">
              <a:solidFill>
                <a:srgbClr val="8DC63F"/>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5.png"/>
          <p:cNvPicPr>
            <a:picLocks noChangeAspect="1"/>
          </p:cNvPicPr>
          <p:nvPr/>
        </p:nvPicPr>
        <p:blipFill>
          <a:blip r:embed="rId3"/>
          <a:stretch>
            <a:fillRect/>
          </a:stretch>
        </p:blipFill>
        <p:spPr>
          <a:xfrm>
            <a:off x="0" y="2596185"/>
            <a:ext cx="6404037" cy="4261815"/>
          </a:xfrm>
          <a:prstGeom prst="rect">
            <a:avLst/>
          </a:prstGeom>
        </p:spPr>
      </p:pic>
      <p:sp>
        <p:nvSpPr>
          <p:cNvPr id="4" name="Title 1"/>
          <p:cNvSpPr>
            <a:spLocks noGrp="1"/>
          </p:cNvSpPr>
          <p:nvPr>
            <p:ph type="title"/>
          </p:nvPr>
        </p:nvSpPr>
        <p:spPr>
          <a:xfrm>
            <a:off x="76200" y="304800"/>
            <a:ext cx="241599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Goal of this Curriculum </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2644590" y="274637"/>
            <a:ext cx="6651810" cy="4449763"/>
          </a:xfrm>
        </p:spPr>
        <p:txBody>
          <a:bodyPr>
            <a:noAutofit/>
          </a:bodyPr>
          <a:lstStyle/>
          <a:p>
            <a:pPr>
              <a:lnSpc>
                <a:spcPct val="114000"/>
              </a:lnSpc>
              <a:spcBef>
                <a:spcPts val="0"/>
              </a:spcBef>
              <a:spcAft>
                <a:spcPts val="600"/>
              </a:spcAft>
              <a:buClr>
                <a:srgbClr val="7EC619"/>
              </a:buClr>
            </a:pPr>
            <a:r>
              <a:rPr lang="en-US" dirty="0" smtClean="0">
                <a:solidFill>
                  <a:srgbClr val="58595B"/>
                </a:solidFill>
                <a:latin typeface="Corbel" pitchFamily="34" charset="0"/>
              </a:rPr>
              <a:t>Simplify process of direct assessment and/or universal education about domestic violence for providers</a:t>
            </a:r>
          </a:p>
          <a:p>
            <a:pPr marL="1188720" lvl="1" indent="-365760">
              <a:lnSpc>
                <a:spcPct val="114000"/>
              </a:lnSpc>
              <a:spcBef>
                <a:spcPts val="0"/>
              </a:spcBef>
              <a:spcAft>
                <a:spcPts val="600"/>
              </a:spcAft>
              <a:buClr>
                <a:srgbClr val="7EC619"/>
              </a:buClr>
              <a:buFont typeface="Courier New" pitchFamily="49" charset="0"/>
              <a:buChar char="o"/>
            </a:pPr>
            <a:r>
              <a:rPr lang="en-US" dirty="0" smtClean="0">
                <a:solidFill>
                  <a:srgbClr val="58595B"/>
                </a:solidFill>
                <a:latin typeface="Corbel" pitchFamily="34" charset="0"/>
              </a:rPr>
              <a:t>By connecting domestic violence and reproductive coercion assessment to visit  type</a:t>
            </a:r>
          </a:p>
          <a:p>
            <a:pPr marL="1188720" lvl="1" indent="-365760">
              <a:lnSpc>
                <a:spcPct val="114000"/>
              </a:lnSpc>
              <a:spcBef>
                <a:spcPts val="0"/>
              </a:spcBef>
              <a:spcAft>
                <a:spcPts val="600"/>
              </a:spcAft>
              <a:buClr>
                <a:srgbClr val="7EC619"/>
              </a:buClr>
              <a:buFont typeface="Courier New" pitchFamily="49" charset="0"/>
              <a:buChar char="o"/>
            </a:pPr>
            <a:r>
              <a:rPr lang="en-US" dirty="0" smtClean="0">
                <a:solidFill>
                  <a:srgbClr val="58595B"/>
                </a:solidFill>
                <a:latin typeface="Corbel" pitchFamily="34" charset="0"/>
              </a:rPr>
              <a:t>Safety Card Intervention</a:t>
            </a:r>
          </a:p>
          <a:p>
            <a:pPr marL="1188720" lvl="1" indent="-365760">
              <a:lnSpc>
                <a:spcPct val="114000"/>
              </a:lnSpc>
              <a:spcBef>
                <a:spcPts val="0"/>
              </a:spcBef>
              <a:spcAft>
                <a:spcPts val="600"/>
              </a:spcAft>
              <a:buClr>
                <a:srgbClr val="7EC619"/>
              </a:buClr>
              <a:buFont typeface="Courier New" pitchFamily="49" charset="0"/>
              <a:buChar char="o"/>
            </a:pPr>
            <a:r>
              <a:rPr lang="en-US" dirty="0" smtClean="0">
                <a:solidFill>
                  <a:srgbClr val="58595B"/>
                </a:solidFill>
                <a:latin typeface="Corbel" pitchFamily="34" charset="0"/>
              </a:rPr>
              <a:t>Referral support</a:t>
            </a:r>
          </a:p>
          <a:p>
            <a:pPr marL="1188720" lvl="1" indent="-365760">
              <a:lnSpc>
                <a:spcPct val="114000"/>
              </a:lnSpc>
              <a:spcBef>
                <a:spcPts val="0"/>
              </a:spcBef>
              <a:spcAft>
                <a:spcPts val="600"/>
              </a:spcAft>
              <a:buClr>
                <a:srgbClr val="7EC619"/>
              </a:buClr>
              <a:buFont typeface="Courier New" pitchFamily="49" charset="0"/>
              <a:buChar char="o"/>
            </a:pPr>
            <a:r>
              <a:rPr lang="en-US" dirty="0" smtClean="0">
                <a:solidFill>
                  <a:srgbClr val="58595B"/>
                </a:solidFill>
                <a:latin typeface="Corbel" pitchFamily="34" charset="0"/>
              </a:rPr>
              <a:t>Case Studies</a:t>
            </a:r>
          </a:p>
          <a:p>
            <a:pPr>
              <a:lnSpc>
                <a:spcPts val="2800"/>
              </a:lnSpc>
              <a:spcAft>
                <a:spcPts val="1200"/>
              </a:spcAft>
              <a:buClr>
                <a:schemeClr val="tx1">
                  <a:lumMod val="50000"/>
                  <a:lumOff val="50000"/>
                </a:schemeClr>
              </a:buClr>
            </a:pPr>
            <a:endParaRPr lang="en-US" sz="2800" dirty="0" smtClean="0">
              <a:solidFill>
                <a:schemeClr val="accent1">
                  <a:lumMod val="50000"/>
                </a:schemeClr>
              </a:solidFill>
            </a:endParaRPr>
          </a:p>
          <a:p>
            <a:pPr marL="0" indent="0">
              <a:lnSpc>
                <a:spcPts val="2800"/>
              </a:lnSpc>
              <a:buClr>
                <a:schemeClr val="tx1">
                  <a:lumMod val="50000"/>
                  <a:lumOff val="50000"/>
                </a:schemeClr>
              </a:buClr>
            </a:pPr>
            <a:endParaRPr lang="en-US" sz="2800" dirty="0" smtClean="0">
              <a:solidFill>
                <a:schemeClr val="accent1">
                  <a:lumMod val="50000"/>
                </a:schemeClr>
              </a:solidFill>
            </a:endParaRPr>
          </a:p>
        </p:txBody>
      </p:sp>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41background.jpg"/>
          <p:cNvPicPr>
            <a:picLocks noChangeAspect="1"/>
          </p:cNvPicPr>
          <p:nvPr/>
        </p:nvPicPr>
        <p:blipFill>
          <a:blip r:embed="rId3"/>
          <a:stretch>
            <a:fillRect/>
          </a:stretch>
        </p:blipFill>
        <p:spPr>
          <a:xfrm>
            <a:off x="-50150" y="0"/>
            <a:ext cx="9194150" cy="6858000"/>
          </a:xfrm>
          <a:prstGeom prst="rect">
            <a:avLst/>
          </a:prstGeom>
        </p:spPr>
      </p:pic>
      <p:sp>
        <p:nvSpPr>
          <p:cNvPr id="4" name="Title 1"/>
          <p:cNvSpPr>
            <a:spLocks noGrp="1"/>
          </p:cNvSpPr>
          <p:nvPr>
            <p:ph type="title"/>
          </p:nvPr>
        </p:nvSpPr>
        <p:spPr>
          <a:xfrm>
            <a:off x="152400" y="533399"/>
            <a:ext cx="5029200" cy="838201"/>
          </a:xfrm>
        </p:spPr>
        <p:txBody>
          <a:bodyPr>
            <a:noAutofit/>
          </a:bodyPr>
          <a:lstStyle/>
          <a:p>
            <a:pPr algn="l">
              <a:lnSpc>
                <a:spcPts val="2600"/>
              </a:lnSpc>
            </a:pPr>
            <a:r>
              <a:rPr lang="en-US" spc="-120" dirty="0" smtClean="0">
                <a:solidFill>
                  <a:srgbClr val="F58220"/>
                </a:solidFill>
                <a:effectLst>
                  <a:outerShdw blurRad="38100" dist="38100" dir="2700000" algn="tl">
                    <a:srgbClr val="000000">
                      <a:alpha val="43137"/>
                    </a:srgbClr>
                  </a:outerShdw>
                </a:effectLst>
                <a:latin typeface="Arial Black"/>
                <a:cs typeface="Arial Black"/>
              </a:rPr>
              <a:t>Animated</a:t>
            </a:r>
            <a:r>
              <a:rPr sz="3200" spc="-120" dirty="0" smtClean="0">
                <a:solidFill>
                  <a:srgbClr val="58595B"/>
                </a:solidFill>
                <a:effectLst>
                  <a:outerShdw blurRad="38100" dist="38100" dir="2700000" algn="tl">
                    <a:srgbClr val="000000">
                      <a:alpha val="43137"/>
                    </a:srgbClr>
                  </a:outerShdw>
                </a:effectLst>
                <a:latin typeface="Arial Black"/>
                <a:cs typeface="Arial Black"/>
              </a:rPr>
              <a:t> V</a:t>
            </a:r>
            <a:r>
              <a:rPr lang="en-US" sz="3200" spc="-120" dirty="0" smtClean="0">
                <a:solidFill>
                  <a:srgbClr val="58595B"/>
                </a:solidFill>
                <a:effectLst>
                  <a:outerShdw blurRad="38100" dist="38100" dir="2700000" algn="tl">
                    <a:srgbClr val="000000">
                      <a:alpha val="43137"/>
                    </a:srgbClr>
                  </a:outerShdw>
                </a:effectLst>
                <a:latin typeface="Arial Black"/>
                <a:cs typeface="Arial Black"/>
              </a:rPr>
              <a:t>ideo </a:t>
            </a:r>
            <a:endParaRPr lang="en-US" sz="3200" b="1" spc="-120" dirty="0" smtClean="0">
              <a:solidFill>
                <a:srgbClr val="58595B"/>
              </a:solidFill>
              <a:effectLst>
                <a:outerShdw blurRad="38100" dist="38100" dir="2700000" algn="tl">
                  <a:srgbClr val="000000">
                    <a:alpha val="43137"/>
                  </a:srgbClr>
                </a:outerShdw>
              </a:effectLst>
              <a:latin typeface="Arial Black"/>
              <a:cs typeface="Arial Black"/>
            </a:endParaRPr>
          </a:p>
        </p:txBody>
      </p:sp>
      <p:sp>
        <p:nvSpPr>
          <p:cNvPr id="5" name="Content Placeholder 2"/>
          <p:cNvSpPr>
            <a:spLocks noGrp="1"/>
          </p:cNvSpPr>
          <p:nvPr>
            <p:ph idx="1"/>
          </p:nvPr>
        </p:nvSpPr>
        <p:spPr>
          <a:xfrm>
            <a:off x="5257800" y="304800"/>
            <a:ext cx="3505200" cy="4449763"/>
          </a:xfrm>
        </p:spPr>
        <p:txBody>
          <a:bodyPr wrap="square">
            <a:normAutofit/>
          </a:bodyPr>
          <a:lstStyle/>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Following the animated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series opening:</a:t>
            </a:r>
          </a:p>
          <a:p>
            <a:pPr marL="0" indent="0">
              <a:lnSpc>
                <a:spcPct val="114000"/>
              </a:lnSpc>
              <a:spcBef>
                <a:spcPts val="0"/>
              </a:spcBef>
              <a:buClr>
                <a:schemeClr val="tx1">
                  <a:lumMod val="50000"/>
                  <a:lumOff val="50000"/>
                </a:schemeClr>
              </a:buClr>
              <a:buNone/>
            </a:pPr>
            <a:endParaRPr lang="en-US" sz="2400" dirty="0" smtClean="0">
              <a:solidFill>
                <a:schemeClr val="accent1">
                  <a:lumMod val="50000"/>
                </a:schemeClr>
              </a:solidFill>
              <a:latin typeface="Arial" pitchFamily="34" charset="0"/>
              <a:cs typeface="Arial" pitchFamily="34" charset="0"/>
            </a:endParaRP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The following video clip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demonstrates how to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screen for reproductive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coercion and use this as a </a:t>
            </a:r>
            <a:r>
              <a:rPr sz="2400" dirty="0" smtClean="0">
                <a:solidFill>
                  <a:schemeClr val="accent1">
                    <a:lumMod val="50000"/>
                  </a:schemeClr>
                </a:solidFill>
                <a:latin typeface="Arial" pitchFamily="34" charset="0"/>
                <a:cs typeface="Arial" pitchFamily="34" charset="0"/>
              </a:rPr>
              <a:t>bridge to ask questions about domestic violence</a:t>
            </a: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50</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41background.jpg"/>
          <p:cNvPicPr>
            <a:picLocks noChangeAspect="1"/>
          </p:cNvPicPr>
          <p:nvPr/>
        </p:nvPicPr>
        <p:blipFill>
          <a:blip r:embed="rId3"/>
          <a:stretch>
            <a:fillRect/>
          </a:stretch>
        </p:blipFill>
        <p:spPr>
          <a:xfrm>
            <a:off x="-50150" y="0"/>
            <a:ext cx="9194150" cy="6934200"/>
          </a:xfrm>
          <a:prstGeom prst="rect">
            <a:avLst/>
          </a:prstGeom>
        </p:spPr>
      </p:pic>
      <p:sp>
        <p:nvSpPr>
          <p:cNvPr id="4" name="Title 1"/>
          <p:cNvSpPr>
            <a:spLocks noGrp="1"/>
          </p:cNvSpPr>
          <p:nvPr>
            <p:ph type="title"/>
          </p:nvPr>
        </p:nvSpPr>
        <p:spPr>
          <a:xfrm>
            <a:off x="22410" y="457200"/>
            <a:ext cx="5387790" cy="847725"/>
          </a:xfrm>
        </p:spPr>
        <p:txBody>
          <a:bodyPr>
            <a:noAutofit/>
          </a:bodyPr>
          <a:lstStyle/>
          <a:p>
            <a:pPr algn="l">
              <a:lnSpc>
                <a:spcPts val="2600"/>
              </a:lnSpc>
            </a:pPr>
            <a:r>
              <a:rPr lang="en-US" sz="4000" spc="-120" dirty="0" smtClean="0">
                <a:solidFill>
                  <a:srgbClr val="F58220"/>
                </a:solidFill>
                <a:effectLst>
                  <a:outerShdw blurRad="38100" dist="38100" dir="2700000" algn="tl">
                    <a:srgbClr val="000000">
                      <a:alpha val="43137"/>
                    </a:srgbClr>
                  </a:outerShdw>
                </a:effectLst>
                <a:latin typeface="Arial Black"/>
                <a:cs typeface="Arial Black"/>
              </a:rPr>
              <a:t>Case Study: </a:t>
            </a:r>
            <a:r>
              <a:rPr lang="en-US" sz="3200" spc="-120" dirty="0" smtClean="0">
                <a:solidFill>
                  <a:srgbClr val="58595B"/>
                </a:solidFill>
                <a:effectLst>
                  <a:outerShdw blurRad="38100" dist="38100" dir="2700000" algn="tl">
                    <a:srgbClr val="000000">
                      <a:alpha val="43137"/>
                    </a:srgbClr>
                  </a:outerShdw>
                </a:effectLst>
                <a:latin typeface="Arial Black"/>
                <a:cs typeface="Arial Black"/>
              </a:rPr>
              <a:t>Marta</a:t>
            </a:r>
            <a:endParaRPr lang="en-US" sz="3200" b="1" spc="-120" dirty="0" smtClean="0">
              <a:solidFill>
                <a:srgbClr val="58595B"/>
              </a:solidFill>
              <a:effectLst>
                <a:outerShdw blurRad="38100" dist="38100" dir="2700000" algn="tl">
                  <a:srgbClr val="000000">
                    <a:alpha val="43137"/>
                  </a:srgbClr>
                </a:outerShdw>
              </a:effectLst>
              <a:latin typeface="Arial Black"/>
              <a:cs typeface="Arial Black"/>
            </a:endParaRPr>
          </a:p>
        </p:txBody>
      </p:sp>
      <p:sp>
        <p:nvSpPr>
          <p:cNvPr id="5" name="Content Placeholder 2"/>
          <p:cNvSpPr>
            <a:spLocks noGrp="1"/>
          </p:cNvSpPr>
          <p:nvPr>
            <p:ph idx="1"/>
          </p:nvPr>
        </p:nvSpPr>
        <p:spPr>
          <a:xfrm>
            <a:off x="5257800" y="304800"/>
            <a:ext cx="3505200" cy="4449763"/>
          </a:xfrm>
        </p:spPr>
        <p:txBody>
          <a:bodyPr wrap="square">
            <a:normAutofit/>
          </a:bodyPr>
          <a:lstStyle/>
          <a:p>
            <a:pPr>
              <a:buClr>
                <a:schemeClr val="tx1">
                  <a:lumMod val="50000"/>
                  <a:lumOff val="50000"/>
                </a:schemeClr>
              </a:buClr>
              <a:buNone/>
            </a:pPr>
            <a:endParaRPr lang="en-US" sz="2400" dirty="0" smtClean="0">
              <a:solidFill>
                <a:schemeClr val="accent1">
                  <a:lumMod val="50000"/>
                </a:schemeClr>
              </a:solidFill>
            </a:endParaRP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The following video clip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demonstrates how to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screen for reproductive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coercion and provide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harm reduction strategy—</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using a safety card. </a:t>
            </a:r>
            <a:endParaRPr sz="2400" dirty="0" smtClean="0">
              <a:solidFill>
                <a:schemeClr val="accent1">
                  <a:lumMod val="50000"/>
                </a:schemeClr>
              </a:solidFill>
              <a:latin typeface="Arial" pitchFamily="34" charset="0"/>
              <a:cs typeface="Arial" pitchFamily="34" charset="0"/>
            </a:endParaRP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51</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ris\Desktop\New FVPF Images\teen photo.jpg"/>
          <p:cNvPicPr>
            <a:picLocks noChangeAspect="1" noChangeArrowheads="1"/>
          </p:cNvPicPr>
          <p:nvPr/>
        </p:nvPicPr>
        <p:blipFill>
          <a:blip r:embed="rId3" cstate="print"/>
          <a:srcRect l="7239" r="37901" b="10688"/>
          <a:stretch>
            <a:fillRect/>
          </a:stretch>
        </p:blipFill>
        <p:spPr bwMode="auto">
          <a:xfrm>
            <a:off x="647700" y="1138991"/>
            <a:ext cx="2971800" cy="3931920"/>
          </a:xfrm>
          <a:prstGeom prst="rect">
            <a:avLst/>
          </a:prstGeom>
          <a:ln w="28575">
            <a:solidFill>
              <a:schemeClr val="bg1"/>
            </a:solidFill>
          </a:ln>
          <a:effectLst>
            <a:outerShdw blurRad="50800" dist="38100" algn="l" rotWithShape="0">
              <a:prstClr val="black">
                <a:alpha val="40000"/>
              </a:prstClr>
            </a:outerShdw>
          </a:effectLst>
        </p:spPr>
      </p:pic>
      <p:sp>
        <p:nvSpPr>
          <p:cNvPr id="10" name="Rectangle 9"/>
          <p:cNvSpPr/>
          <p:nvPr/>
        </p:nvSpPr>
        <p:spPr>
          <a:xfrm>
            <a:off x="426720" y="883920"/>
            <a:ext cx="8077200" cy="4465320"/>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2" name="Rectangle 3"/>
          <p:cNvSpPr>
            <a:spLocks noGrp="1" noChangeArrowheads="1"/>
          </p:cNvSpPr>
          <p:nvPr>
            <p:ph type="body" sz="half" idx="4294967295"/>
          </p:nvPr>
        </p:nvSpPr>
        <p:spPr>
          <a:xfrm>
            <a:off x="3866147" y="1138991"/>
            <a:ext cx="4439653" cy="4042609"/>
          </a:xfrm>
          <a:prstGeom prst="rect">
            <a:avLst/>
          </a:prstGeom>
        </p:spPr>
        <p:txBody>
          <a:bodyPr>
            <a:normAutofit/>
          </a:bodyPr>
          <a:lstStyle/>
          <a:p>
            <a:pPr marL="0" indent="0" eaLnBrk="1" hangingPunct="1">
              <a:lnSpc>
                <a:spcPct val="114000"/>
              </a:lnSpc>
              <a:spcBef>
                <a:spcPts val="0"/>
              </a:spcBef>
              <a:buFontTx/>
              <a:buNone/>
            </a:pPr>
            <a:r>
              <a:rPr sz="4400" b="1" dirty="0" smtClean="0">
                <a:solidFill>
                  <a:srgbClr val="8DC63F"/>
                </a:solidFill>
                <a:effectLst>
                  <a:outerShdw blurRad="38100" dist="38100" dir="2700000" algn="tl">
                    <a:srgbClr val="000000">
                      <a:alpha val="43137"/>
                    </a:srgbClr>
                  </a:outerShdw>
                </a:effectLst>
                <a:latin typeface="Corbel" pitchFamily="34" charset="0"/>
              </a:rPr>
              <a:t>Question: </a:t>
            </a:r>
          </a:p>
          <a:p>
            <a:pPr marL="0" indent="0" eaLnBrk="1" hangingPunct="1">
              <a:lnSpc>
                <a:spcPct val="114000"/>
              </a:lnSpc>
              <a:spcBef>
                <a:spcPts val="0"/>
              </a:spcBef>
              <a:buFontTx/>
              <a:buNone/>
            </a:pPr>
            <a:r>
              <a:rPr sz="3200" b="1" dirty="0" smtClean="0">
                <a:latin typeface="Corbel" pitchFamily="34" charset="0"/>
              </a:rPr>
              <a:t>How does an intervention for reproductive coercion differ from an intervention for IPV</a:t>
            </a:r>
            <a:r>
              <a:rPr sz="3200" dirty="0" smtClean="0">
                <a:latin typeface="Corbel" pitchFamily="34" charset="0"/>
              </a:rPr>
              <a:t>?</a:t>
            </a:r>
            <a:endParaRPr lang="en-US" sz="3200" dirty="0" smtClean="0">
              <a:latin typeface="Corbel" pitchFamily="34" charset="0"/>
            </a:endParaRPr>
          </a:p>
        </p:txBody>
      </p:sp>
      <p:pic>
        <p:nvPicPr>
          <p:cNvPr id="9" name="Picture 8" descr="2 teenage girls serious.jpg"/>
          <p:cNvPicPr>
            <a:picLocks noChangeAspect="1"/>
          </p:cNvPicPr>
          <p:nvPr/>
        </p:nvPicPr>
        <p:blipFill>
          <a:blip r:embed="rId4" cstate="print">
            <a:grayscl/>
          </a:blip>
          <a:srcRect r="22335"/>
          <a:stretch>
            <a:fillRect/>
          </a:stretch>
        </p:blipFill>
        <p:spPr>
          <a:xfrm>
            <a:off x="647699" y="1125415"/>
            <a:ext cx="3020189" cy="3945631"/>
          </a:xfrm>
          <a:prstGeom prst="rect">
            <a:avLst/>
          </a:prstGeom>
          <a:ln w="28575">
            <a:solidFill>
              <a:schemeClr val="bg1"/>
            </a:solidFill>
          </a:ln>
          <a:effectLst>
            <a:outerShdw blurRad="50800" dist="38100" algn="l" rotWithShape="0">
              <a:prstClr val="black">
                <a:alpha val="40000"/>
              </a:prstClr>
            </a:outerShdw>
          </a:effectLst>
        </p:spPr>
      </p:pic>
      <p:sp>
        <p:nvSpPr>
          <p:cNvPr id="11"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52</a:t>
            </a:fld>
            <a:endParaRPr lang="en-US" sz="1400"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381250" y="666751"/>
            <a:ext cx="6457950" cy="4210050"/>
          </a:xfrm>
        </p:spPr>
        <p:txBody>
          <a:bodyPr>
            <a:noAutofit/>
          </a:bodyPr>
          <a:lstStyle/>
          <a:p>
            <a:pPr marL="1263650" lvl="3" indent="-349250">
              <a:lnSpc>
                <a:spcPct val="114000"/>
              </a:lnSpc>
              <a:spcBef>
                <a:spcPts val="0"/>
              </a:spcBef>
              <a:spcAft>
                <a:spcPts val="600"/>
              </a:spcAft>
              <a:buClr>
                <a:srgbClr val="618DC3"/>
              </a:buClr>
              <a:buNone/>
              <a:defRPr/>
            </a:pPr>
            <a:r>
              <a:rPr sz="4400" b="1" dirty="0" smtClean="0">
                <a:solidFill>
                  <a:srgbClr val="F58220"/>
                </a:solidFill>
                <a:effectLst>
                  <a:outerShdw blurRad="38100" dist="38100" dir="2700000" algn="tl">
                    <a:srgbClr val="000000">
                      <a:alpha val="43137"/>
                    </a:srgbClr>
                  </a:outerShdw>
                </a:effectLst>
                <a:latin typeface="Corbel" pitchFamily="34" charset="0"/>
              </a:rPr>
              <a:t>Answer: </a:t>
            </a:r>
          </a:p>
          <a:p>
            <a:pPr marL="1263650" lvl="3" indent="-349250">
              <a:lnSpc>
                <a:spcPct val="114000"/>
              </a:lnSpc>
              <a:spcBef>
                <a:spcPts val="0"/>
              </a:spcBef>
              <a:spcAft>
                <a:spcPts val="600"/>
              </a:spcAft>
              <a:buClr>
                <a:srgbClr val="618DC3"/>
              </a:buClr>
              <a:buNone/>
              <a:defRPr/>
            </a:pPr>
            <a:r>
              <a:rPr sz="2400" b="1" dirty="0" smtClean="0">
                <a:latin typeface="Corbel" pitchFamily="34" charset="0"/>
              </a:rPr>
              <a:t>	</a:t>
            </a:r>
            <a:r>
              <a:rPr sz="2400" b="1" dirty="0" smtClean="0">
                <a:solidFill>
                  <a:srgbClr val="58595B"/>
                </a:solidFill>
                <a:latin typeface="Corbel" pitchFamily="34" charset="0"/>
              </a:rPr>
              <a:t>When it  comes to reproductive coercion, the  health care provider is now key to intervention.  </a:t>
            </a:r>
            <a:endParaRPr lang="en-US" sz="2400" b="1" dirty="0" smtClean="0">
              <a:solidFill>
                <a:srgbClr val="58595B"/>
              </a:solidFill>
              <a:latin typeface="Corbel" pitchFamily="34" charset="0"/>
            </a:endParaRPr>
          </a:p>
          <a:p>
            <a:pPr marL="1263650" lvl="3" indent="-349250">
              <a:lnSpc>
                <a:spcPct val="114000"/>
              </a:lnSpc>
              <a:spcBef>
                <a:spcPts val="0"/>
              </a:spcBef>
              <a:spcAft>
                <a:spcPts val="600"/>
              </a:spcAft>
              <a:buClr>
                <a:srgbClr val="618DC3"/>
              </a:buClr>
              <a:buNone/>
              <a:defRPr/>
            </a:pPr>
            <a:r>
              <a:rPr lang="en-US" sz="2400" b="1" dirty="0" smtClean="0">
                <a:solidFill>
                  <a:srgbClr val="58595B"/>
                </a:solidFill>
                <a:latin typeface="Corbel" pitchFamily="34" charset="0"/>
              </a:rPr>
              <a:t>	</a:t>
            </a:r>
            <a:r>
              <a:rPr sz="2400" b="1" dirty="0" smtClean="0">
                <a:solidFill>
                  <a:srgbClr val="58595B"/>
                </a:solidFill>
                <a:latin typeface="Corbel" pitchFamily="34" charset="0"/>
              </a:rPr>
              <a:t>This is done through offering harm reduction strategies for reproductive coercion and providing discreet methods of contraception.  </a:t>
            </a:r>
            <a:endParaRPr sz="2400" dirty="0" smtClean="0">
              <a:solidFill>
                <a:srgbClr val="58595B"/>
              </a:solidFill>
              <a:latin typeface="Corbel" pitchFamily="34" charset="0"/>
            </a:endParaRPr>
          </a:p>
          <a:p>
            <a:pPr marL="1263650" lvl="3" indent="-349250">
              <a:spcBef>
                <a:spcPts val="0"/>
              </a:spcBef>
              <a:spcAft>
                <a:spcPts val="600"/>
              </a:spcAft>
              <a:buClr>
                <a:srgbClr val="618DC3"/>
              </a:buClr>
              <a:buNone/>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11" name="Title 1"/>
          <p:cNvSpPr txBox="1">
            <a:spLocks/>
          </p:cNvSpPr>
          <p:nvPr/>
        </p:nvSpPr>
        <p:spPr>
          <a:xfrm>
            <a:off x="228600" y="304800"/>
            <a:ext cx="2133600" cy="1143000"/>
          </a:xfrm>
          <a:prstGeom prst="rect">
            <a:avLst/>
          </a:prstGeom>
        </p:spPr>
        <p:txBody>
          <a:bodyPr>
            <a:noAutofit/>
          </a:bodyPr>
          <a:lstStyle/>
          <a:p>
            <a:pPr marL="0" marR="0" lvl="0" indent="0" algn="l" defTabSz="457200" rtl="0" eaLnBrk="1" fontAlgn="auto" latinLnBrk="0" hangingPunct="1">
              <a:lnSpc>
                <a:spcPts val="2600"/>
              </a:lnSpc>
              <a:spcBef>
                <a:spcPct val="0"/>
              </a:spcBef>
              <a:spcAft>
                <a:spcPts val="0"/>
              </a:spcAft>
              <a:buClrTx/>
              <a:buSzTx/>
              <a:buFontTx/>
              <a:buNone/>
              <a:tabLst/>
              <a:defRPr/>
            </a:pPr>
            <a:endParaRPr kumimoji="0" lang="en-US" sz="2600" b="1" i="0" u="none" strike="noStrike" kern="1200" cap="none" spc="0" normalizeH="0" baseline="0" noProof="0" dirty="0" smtClean="0">
              <a:ln>
                <a:noFill/>
              </a:ln>
              <a:solidFill>
                <a:schemeClr val="bg1">
                  <a:lumMod val="95000"/>
                </a:schemeClr>
              </a:solidFill>
              <a:effectLst/>
              <a:uLnTx/>
              <a:uFillTx/>
              <a:latin typeface="+mj-lt"/>
              <a:ea typeface="+mj-ea"/>
              <a:cs typeface="+mj-cs"/>
            </a:endParaRPr>
          </a:p>
        </p:txBody>
      </p:sp>
      <p:pic>
        <p:nvPicPr>
          <p:cNvPr id="9" name="Picture 8" descr="iStock_000005701010XLarge.jpg"/>
          <p:cNvPicPr>
            <a:picLocks noChangeAspect="1"/>
          </p:cNvPicPr>
          <p:nvPr/>
        </p:nvPicPr>
        <p:blipFill>
          <a:blip r:embed="rId3" cstate="print"/>
          <a:srcRect l="35507" r="13227"/>
          <a:stretch>
            <a:fillRect/>
          </a:stretch>
        </p:blipFill>
        <p:spPr>
          <a:xfrm>
            <a:off x="304800" y="1600200"/>
            <a:ext cx="2971800" cy="39142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53</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304800"/>
            <a:ext cx="23622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Group Discussion </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b="1" dirty="0" smtClean="0">
                <a:solidFill>
                  <a:schemeClr val="bg1"/>
                </a:solidFill>
              </a:rPr>
              <a:t/>
            </a:r>
            <a:br>
              <a:rPr lang="en-US" sz="2800" b="1" dirty="0" smtClean="0">
                <a:solidFill>
                  <a:schemeClr val="bg1"/>
                </a:solidFill>
              </a:rPr>
            </a:br>
            <a:r>
              <a:rPr lang="en-US" sz="2400" b="1" dirty="0" smtClean="0">
                <a:solidFill>
                  <a:srgbClr val="58595B"/>
                </a:solidFill>
                <a:effectLst>
                  <a:outerShdw blurRad="38100" dist="38100" dir="2700000" algn="tl">
                    <a:srgbClr val="000000">
                      <a:alpha val="43137"/>
                    </a:srgbClr>
                  </a:outerShdw>
                </a:effectLst>
                <a:latin typeface="Corbel" pitchFamily="34" charset="0"/>
              </a:rPr>
              <a:t>How might this safety card enhance patient care?</a:t>
            </a:r>
            <a:endParaRPr lang="en-US" sz="2800" b="1" dirty="0">
              <a:solidFill>
                <a:srgbClr val="58595B"/>
              </a:solidFill>
              <a:effectLst>
                <a:outerShdw blurRad="38100" dist="38100" dir="2700000" algn="tl">
                  <a:srgbClr val="000000">
                    <a:alpha val="43137"/>
                  </a:srgbClr>
                </a:outerShdw>
              </a:effectLst>
              <a:latin typeface="Corbel" pitchFamily="34" charset="0"/>
            </a:endParaRPr>
          </a:p>
        </p:txBody>
      </p:sp>
      <p:pic>
        <p:nvPicPr>
          <p:cNvPr id="5" name="Picture 4" descr="card_folded_LAYERS.psd"/>
          <p:cNvPicPr>
            <a:picLocks noChangeAspect="1"/>
          </p:cNvPicPr>
          <p:nvPr/>
        </p:nvPicPr>
        <p:blipFill>
          <a:blip r:embed="rId3"/>
          <a:stretch>
            <a:fillRect/>
          </a:stretch>
        </p:blipFill>
        <p:spPr>
          <a:xfrm>
            <a:off x="507492" y="4572000"/>
            <a:ext cx="4623816" cy="1944624"/>
          </a:xfrm>
          <a:prstGeom prst="rect">
            <a:avLst/>
          </a:prstGeom>
          <a:effectLst>
            <a:outerShdw blurRad="342900" dist="139700" dir="9300000">
              <a:srgbClr val="000000">
                <a:alpha val="43000"/>
              </a:srgbClr>
            </a:outerShdw>
          </a:effectLst>
        </p:spPr>
      </p:pic>
      <p:pic>
        <p:nvPicPr>
          <p:cNvPr id="8" name="Picture 7" descr="Repro PSC_draft 10.jpg"/>
          <p:cNvPicPr>
            <a:picLocks noChangeAspect="1"/>
          </p:cNvPicPr>
          <p:nvPr/>
        </p:nvPicPr>
        <p:blipFill>
          <a:blip r:embed="rId4"/>
          <a:srcRect t="75556"/>
          <a:stretch>
            <a:fillRect/>
          </a:stretch>
        </p:blipFill>
        <p:spPr>
          <a:xfrm>
            <a:off x="2819400" y="576920"/>
            <a:ext cx="6070150" cy="3391576"/>
          </a:xfrm>
          <a:prstGeom prst="rect">
            <a:avLst/>
          </a:prstGeom>
          <a:effectLst>
            <a:outerShdw blurRad="342900" dist="139700" dir="9300000">
              <a:srgbClr val="000000">
                <a:alpha val="43000"/>
              </a:srgbClr>
            </a:outerShdw>
          </a:effectLst>
        </p:spPr>
      </p:pic>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54</a:t>
            </a:fld>
            <a:endParaRPr lang="en-US" sz="1400" dirty="0"/>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86378"/>
            <a:ext cx="2667000" cy="5933421"/>
          </a:xfrm>
        </p:spPr>
        <p:txBody>
          <a:bodyPr>
            <a:normAutofit/>
          </a:bodyPr>
          <a:lstStyle/>
          <a:p>
            <a:pPr>
              <a:lnSpc>
                <a:spcPct val="114000"/>
              </a:lnSpc>
            </a:pPr>
            <a:r>
              <a:rPr sz="2400" dirty="0" smtClean="0">
                <a:solidFill>
                  <a:schemeClr val="bg1"/>
                </a:solidFill>
                <a:effectLst>
                  <a:outerShdw blurRad="38100" dist="38100" dir="2700000" algn="tl">
                    <a:srgbClr val="000000">
                      <a:alpha val="43137"/>
                    </a:srgbClr>
                  </a:outerShdw>
                </a:effectLst>
                <a:latin typeface="Arial Black" pitchFamily="34" charset="0"/>
              </a:rPr>
              <a:t>These safety cards are an evidence based simple intervention and can be given to clients within seconds.   </a:t>
            </a:r>
            <a:r>
              <a:rPr dirty="0" smtClean="0"/>
              <a:t/>
            </a:r>
            <a:br>
              <a:rPr dirty="0" smtClean="0"/>
            </a:br>
            <a:endParaRPr lang="en-US" dirty="0"/>
          </a:p>
        </p:txBody>
      </p:sp>
      <p:sp>
        <p:nvSpPr>
          <p:cNvPr id="4" name="Content Placeholder 3"/>
          <p:cNvSpPr>
            <a:spLocks noGrp="1"/>
          </p:cNvSpPr>
          <p:nvPr>
            <p:ph idx="1"/>
          </p:nvPr>
        </p:nvSpPr>
        <p:spPr>
          <a:xfrm>
            <a:off x="2514600" y="304800"/>
            <a:ext cx="6477000" cy="5505449"/>
          </a:xfrm>
        </p:spPr>
        <p:txBody>
          <a:bodyPr>
            <a:noAutofit/>
          </a:bodyPr>
          <a:lstStyle/>
          <a:p>
            <a:pPr marL="228600" lvl="0" indent="-228600">
              <a:lnSpc>
                <a:spcPct val="134000"/>
              </a:lnSpc>
              <a:spcBef>
                <a:spcPts val="0"/>
              </a:spcBef>
              <a:spcAft>
                <a:spcPts val="600"/>
              </a:spcAft>
              <a:buClr>
                <a:srgbClr val="8DC63F"/>
              </a:buClr>
            </a:pPr>
            <a:r>
              <a:rPr sz="2100" dirty="0" smtClean="0">
                <a:solidFill>
                  <a:srgbClr val="58595B"/>
                </a:solidFill>
                <a:latin typeface="Corbel" pitchFamily="34" charset="0"/>
              </a:rPr>
              <a:t>Help victims of violence and reproductive coercion learn about safety planning, harm reduction strategies and support services.</a:t>
            </a:r>
          </a:p>
          <a:p>
            <a:pPr marL="228600" lvl="0" indent="-228600">
              <a:lnSpc>
                <a:spcPct val="134000"/>
              </a:lnSpc>
              <a:spcBef>
                <a:spcPts val="0"/>
              </a:spcBef>
              <a:spcAft>
                <a:spcPts val="600"/>
              </a:spcAft>
              <a:buClr>
                <a:srgbClr val="8DC63F"/>
              </a:buClr>
            </a:pPr>
            <a:r>
              <a:rPr sz="2100" dirty="0" smtClean="0">
                <a:solidFill>
                  <a:srgbClr val="58595B"/>
                </a:solidFill>
                <a:latin typeface="Corbel" pitchFamily="34" charset="0"/>
              </a:rPr>
              <a:t>Plant seeds for </a:t>
            </a:r>
            <a:r>
              <a:rPr lang="en-US" sz="2100" dirty="0" smtClean="0">
                <a:solidFill>
                  <a:srgbClr val="58595B"/>
                </a:solidFill>
                <a:latin typeface="Corbel" pitchFamily="34" charset="0"/>
              </a:rPr>
              <a:t>those</a:t>
            </a:r>
            <a:r>
              <a:rPr sz="2100" dirty="0" smtClean="0">
                <a:solidFill>
                  <a:srgbClr val="58595B"/>
                </a:solidFill>
                <a:latin typeface="Corbel" pitchFamily="34" charset="0"/>
              </a:rPr>
              <a:t> who are experiencing abuse but not yet ready to disclose.</a:t>
            </a:r>
          </a:p>
          <a:p>
            <a:pPr marL="228600" lvl="0" indent="-228600">
              <a:lnSpc>
                <a:spcPct val="134000"/>
              </a:lnSpc>
              <a:spcBef>
                <a:spcPts val="0"/>
              </a:spcBef>
              <a:spcAft>
                <a:spcPts val="600"/>
              </a:spcAft>
              <a:buClr>
                <a:srgbClr val="8DC63F"/>
              </a:buClr>
            </a:pPr>
            <a:r>
              <a:rPr sz="2100" dirty="0" smtClean="0">
                <a:solidFill>
                  <a:srgbClr val="58595B"/>
                </a:solidFill>
                <a:latin typeface="Corbel" pitchFamily="34" charset="0"/>
              </a:rPr>
              <a:t>Provide primary prevention for adolescents who have not yet been in this kind of relationship—so they can identify signs of an unhealthy relationship and ideally avoid them. </a:t>
            </a:r>
          </a:p>
          <a:p>
            <a:pPr marL="228600" lvl="0" indent="-228600">
              <a:lnSpc>
                <a:spcPct val="134000"/>
              </a:lnSpc>
              <a:spcBef>
                <a:spcPts val="0"/>
              </a:spcBef>
              <a:spcAft>
                <a:spcPts val="600"/>
              </a:spcAft>
              <a:buClr>
                <a:srgbClr val="8DC63F"/>
              </a:buClr>
            </a:pPr>
            <a:r>
              <a:rPr sz="2100" dirty="0" smtClean="0">
                <a:solidFill>
                  <a:srgbClr val="58595B"/>
                </a:solidFill>
                <a:latin typeface="Corbel" pitchFamily="34" charset="0"/>
              </a:rPr>
              <a:t>Educate clients about what they can do if they have a friend or family member who may be struggling with abuse by providing 24/7 hotline </a:t>
            </a:r>
          </a:p>
        </p:txBody>
      </p:sp>
      <p:sp>
        <p:nvSpPr>
          <p:cNvPr id="5"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55</a:t>
            </a:fld>
            <a:endParaRPr lang="en-US" sz="1400" dirty="0"/>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74638"/>
            <a:ext cx="2438400" cy="5364162"/>
          </a:xfrm>
        </p:spPr>
        <p:txBody>
          <a:bodyPr/>
          <a:lstStyle/>
          <a:p>
            <a:pPr algn="l">
              <a:lnSpc>
                <a:spcPct val="114000"/>
              </a:lnSpc>
              <a:spcAft>
                <a:spcPts val="600"/>
              </a:spcAft>
            </a:pPr>
            <a:r>
              <a:rPr sz="2800" dirty="0" smtClean="0">
                <a:solidFill>
                  <a:schemeClr val="bg1"/>
                </a:solidFill>
                <a:effectLst>
                  <a:outerShdw blurRad="38100" dist="38100" dir="2700000" algn="tl">
                    <a:srgbClr val="000000">
                      <a:alpha val="43137"/>
                    </a:srgbClr>
                  </a:outerShdw>
                </a:effectLst>
                <a:latin typeface="Arial Black" pitchFamily="34" charset="0"/>
              </a:rPr>
              <a:t>How to Introduce the Card: </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4" name="Content Placeholder 3"/>
          <p:cNvSpPr>
            <a:spLocks noGrp="1"/>
          </p:cNvSpPr>
          <p:nvPr>
            <p:ph idx="1"/>
          </p:nvPr>
        </p:nvSpPr>
        <p:spPr>
          <a:xfrm>
            <a:off x="2743200" y="228600"/>
            <a:ext cx="6172200" cy="5592763"/>
          </a:xfrm>
        </p:spPr>
        <p:txBody>
          <a:bodyPr>
            <a:normAutofit/>
          </a:bodyPr>
          <a:lstStyle/>
          <a:p>
            <a:pPr marL="228600" indent="-228600">
              <a:lnSpc>
                <a:spcPct val="114000"/>
              </a:lnSpc>
              <a:spcBef>
                <a:spcPts val="0"/>
              </a:spcBef>
              <a:spcAft>
                <a:spcPts val="1000"/>
              </a:spcAft>
              <a:buClr>
                <a:srgbClr val="8DC63F"/>
              </a:buClr>
            </a:pPr>
            <a:r>
              <a:rPr sz="2800" b="1" dirty="0" smtClean="0">
                <a:solidFill>
                  <a:srgbClr val="58595B"/>
                </a:solidFill>
                <a:latin typeface="Corbel" pitchFamily="34" charset="0"/>
              </a:rPr>
              <a:t>"We started giving this card to all our patients so they know how to get help for themselves or so they can help others."</a:t>
            </a:r>
          </a:p>
          <a:p>
            <a:pPr marL="228600" indent="-228600">
              <a:lnSpc>
                <a:spcPct val="114000"/>
              </a:lnSpc>
              <a:spcBef>
                <a:spcPts val="0"/>
              </a:spcBef>
              <a:spcAft>
                <a:spcPts val="1000"/>
              </a:spcAft>
              <a:buClr>
                <a:srgbClr val="8DC63F"/>
              </a:buClr>
            </a:pPr>
            <a:r>
              <a:rPr sz="2800" b="1" dirty="0" smtClean="0">
                <a:solidFill>
                  <a:srgbClr val="58595B"/>
                </a:solidFill>
                <a:latin typeface="Corbel" pitchFamily="34" charset="0"/>
              </a:rPr>
              <a:t>(Unfold card and show it) "See, it's kind of like a magazine quiz. On the back are confidential hotline numbers you can call 24/7..."</a:t>
            </a:r>
            <a:endParaRPr sz="2800" dirty="0" smtClean="0">
              <a:solidFill>
                <a:srgbClr val="58595B"/>
              </a:solidFill>
              <a:latin typeface="Corbel" pitchFamily="34" charset="0"/>
            </a:endParaRPr>
          </a:p>
          <a:p>
            <a:pPr marL="228600" indent="-228600">
              <a:lnSpc>
                <a:spcPct val="114000"/>
              </a:lnSpc>
              <a:spcBef>
                <a:spcPts val="0"/>
              </a:spcBef>
              <a:spcAft>
                <a:spcPts val="600"/>
              </a:spcAft>
              <a:buClr>
                <a:srgbClr val="8DC63F"/>
              </a:buClr>
              <a:buNone/>
            </a:pPr>
            <a:endParaRPr lang="en-US" dirty="0">
              <a:solidFill>
                <a:srgbClr val="58595B"/>
              </a:solidFill>
            </a:endParaRPr>
          </a:p>
        </p:txBody>
      </p:sp>
      <p:pic>
        <p:nvPicPr>
          <p:cNvPr id="5" name="Picture 4" descr="example.png"/>
          <p:cNvPicPr>
            <a:picLocks noChangeAspect="1"/>
          </p:cNvPicPr>
          <p:nvPr/>
        </p:nvPicPr>
        <p:blipFill>
          <a:blip r:embed="rId3"/>
          <a:stretch>
            <a:fillRect/>
          </a:stretch>
        </p:blipFill>
        <p:spPr>
          <a:xfrm>
            <a:off x="-16404" y="4077569"/>
            <a:ext cx="4131204" cy="2856631"/>
          </a:xfrm>
          <a:prstGeom prst="rect">
            <a:avLst/>
          </a:prstGeom>
        </p:spPr>
      </p:pic>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56</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2827742" y="585144"/>
            <a:ext cx="5934076" cy="3364556"/>
          </a:xfrm>
          <a:prstGeom prst="rect">
            <a:avLst/>
          </a:prstGeom>
          <a:noFill/>
          <a:ln w="9525">
            <a:noFill/>
            <a:miter lim="800000"/>
            <a:headEnd/>
            <a:tailEnd/>
          </a:ln>
          <a:effectLst>
            <a:outerShdw blurRad="342900" dist="139700" dir="9300000" algn="ctr" rotWithShape="0">
              <a:srgbClr val="000000">
                <a:alpha val="43000"/>
              </a:srgbClr>
            </a:outerShdw>
          </a:effectLst>
        </p:spPr>
      </p:pic>
      <p:sp>
        <p:nvSpPr>
          <p:cNvPr id="4" name="Title 1"/>
          <p:cNvSpPr>
            <a:spLocks noGrp="1"/>
          </p:cNvSpPr>
          <p:nvPr>
            <p:ph type="title"/>
          </p:nvPr>
        </p:nvSpPr>
        <p:spPr>
          <a:xfrm>
            <a:off x="0" y="457200"/>
            <a:ext cx="2827742" cy="1752600"/>
          </a:xfrm>
        </p:spPr>
        <p:txBody>
          <a:bodyPr>
            <a:normAutofit/>
          </a:bodyPr>
          <a:lstStyle/>
          <a:p>
            <a:pPr algn="l">
              <a:lnSpc>
                <a:spcPct val="114000"/>
              </a:lnSpc>
            </a:pPr>
            <a:r>
              <a:rPr lang="en-US" sz="2400" dirty="0" smtClean="0">
                <a:solidFill>
                  <a:schemeClr val="bg1"/>
                </a:solidFill>
                <a:effectLst>
                  <a:outerShdw blurRad="38100" dist="38100" dir="2700000" algn="tl">
                    <a:srgbClr val="000000">
                      <a:alpha val="43137"/>
                    </a:srgbClr>
                  </a:outerShdw>
                </a:effectLst>
                <a:latin typeface="Arial Black" pitchFamily="34" charset="0"/>
              </a:rPr>
              <a:t>Healthy </a:t>
            </a:r>
            <a:br>
              <a:rPr lang="en-US" sz="2400" dirty="0" smtClean="0">
                <a:solidFill>
                  <a:schemeClr val="bg1"/>
                </a:solidFill>
                <a:effectLst>
                  <a:outerShdw blurRad="38100" dist="38100" dir="2700000" algn="tl">
                    <a:srgbClr val="000000">
                      <a:alpha val="43137"/>
                    </a:srgbClr>
                  </a:outerShdw>
                </a:effectLst>
                <a:latin typeface="Arial Black" pitchFamily="34" charset="0"/>
              </a:rPr>
            </a:br>
            <a:r>
              <a:rPr lang="en-US" sz="2400" dirty="0" smtClean="0">
                <a:solidFill>
                  <a:schemeClr val="bg1"/>
                </a:solidFill>
                <a:effectLst>
                  <a:outerShdw blurRad="38100" dist="38100" dir="2700000" algn="tl">
                    <a:srgbClr val="000000">
                      <a:alpha val="43137"/>
                    </a:srgbClr>
                  </a:outerShdw>
                </a:effectLst>
                <a:latin typeface="Arial Black" pitchFamily="34" charset="0"/>
              </a:rPr>
              <a:t>Relationships</a:t>
            </a:r>
            <a:endParaRPr lang="en-US" sz="2400" dirty="0">
              <a:solidFill>
                <a:schemeClr val="bg1"/>
              </a:solidFill>
              <a:effectLst>
                <a:outerShdw blurRad="38100" dist="38100" dir="2700000" algn="tl">
                  <a:srgbClr val="000000">
                    <a:alpha val="43137"/>
                  </a:srgbClr>
                </a:outerShdw>
              </a:effectLst>
              <a:latin typeface="Arial Black" pitchFamily="34" charset="0"/>
            </a:endParaRPr>
          </a:p>
        </p:txBody>
      </p:sp>
      <p:pic>
        <p:nvPicPr>
          <p:cNvPr id="5" name="Picture 4" descr="card_folded_LAYERS.psd"/>
          <p:cNvPicPr>
            <a:picLocks noChangeAspect="1"/>
          </p:cNvPicPr>
          <p:nvPr/>
        </p:nvPicPr>
        <p:blipFill>
          <a:blip r:embed="rId4"/>
          <a:stretch>
            <a:fillRect/>
          </a:stretch>
        </p:blipFill>
        <p:spPr>
          <a:xfrm>
            <a:off x="304800" y="4684776"/>
            <a:ext cx="4623816" cy="1944624"/>
          </a:xfrm>
          <a:prstGeom prst="rect">
            <a:avLst/>
          </a:prstGeom>
          <a:effectLst>
            <a:outerShdw blurRad="342900" dist="139700" dir="9300000">
              <a:srgbClr val="000000">
                <a:alpha val="43000"/>
              </a:srgbClr>
            </a:outerShdw>
          </a:effectLst>
        </p:spPr>
      </p:pic>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57</a:t>
            </a:fld>
            <a:endParaRPr lang="en-US" sz="1400" dirty="0"/>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81000"/>
            <a:ext cx="2819400" cy="2514600"/>
          </a:xfrm>
        </p:spPr>
        <p:txBody>
          <a:bodyPr>
            <a:noAutofit/>
          </a:bodyPr>
          <a:lstStyle/>
          <a:p>
            <a:pPr algn="l">
              <a:lnSpc>
                <a:spcPct val="114000"/>
              </a:lnSpc>
            </a:pPr>
            <a:r>
              <a:rPr lang="en-US" sz="2400" dirty="0" smtClean="0">
                <a:solidFill>
                  <a:schemeClr val="bg1"/>
                </a:solidFill>
                <a:effectLst>
                  <a:outerShdw blurRad="38100" dist="38100" dir="2700000" algn="tl">
                    <a:srgbClr val="000000">
                      <a:alpha val="43137"/>
                    </a:srgbClr>
                  </a:outerShdw>
                </a:effectLst>
                <a:latin typeface="Arial Black" pitchFamily="34" charset="0"/>
              </a:rPr>
              <a:t>Review Panel with all Contraceptive</a:t>
            </a:r>
            <a:br>
              <a:rPr lang="en-US" sz="2400" dirty="0" smtClean="0">
                <a:solidFill>
                  <a:schemeClr val="bg1"/>
                </a:solidFill>
                <a:effectLst>
                  <a:outerShdw blurRad="38100" dist="38100" dir="2700000" algn="tl">
                    <a:srgbClr val="000000">
                      <a:alpha val="43137"/>
                    </a:srgbClr>
                  </a:outerShdw>
                </a:effectLst>
                <a:latin typeface="Arial Black" pitchFamily="34" charset="0"/>
              </a:rPr>
            </a:br>
            <a:r>
              <a:rPr lang="en-US" sz="2400" dirty="0" smtClean="0">
                <a:solidFill>
                  <a:schemeClr val="bg1"/>
                </a:solidFill>
                <a:effectLst>
                  <a:outerShdw blurRad="38100" dist="38100" dir="2700000" algn="tl">
                    <a:srgbClr val="000000">
                      <a:alpha val="43137"/>
                    </a:srgbClr>
                  </a:outerShdw>
                </a:effectLst>
                <a:latin typeface="Arial Black" pitchFamily="34" charset="0"/>
              </a:rPr>
              <a:t>Visits</a:t>
            </a:r>
            <a:r>
              <a:rPr lang="en-US" sz="3200" dirty="0" smtClean="0">
                <a:solidFill>
                  <a:schemeClr val="bg1"/>
                </a:solidFill>
              </a:rPr>
              <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endParaRPr lang="en-US" sz="3200" dirty="0">
              <a:solidFill>
                <a:schemeClr val="bg1"/>
              </a:solidFill>
            </a:endParaRPr>
          </a:p>
        </p:txBody>
      </p:sp>
      <p:pic>
        <p:nvPicPr>
          <p:cNvPr id="5" name="Picture 4" descr="card_folded_LAYERS.psd"/>
          <p:cNvPicPr>
            <a:picLocks noChangeAspect="1"/>
          </p:cNvPicPr>
          <p:nvPr/>
        </p:nvPicPr>
        <p:blipFill>
          <a:blip r:embed="rId3"/>
          <a:stretch>
            <a:fillRect/>
          </a:stretch>
        </p:blipFill>
        <p:spPr>
          <a:xfrm>
            <a:off x="381000" y="4684776"/>
            <a:ext cx="4623816" cy="1944624"/>
          </a:xfrm>
          <a:prstGeom prst="rect">
            <a:avLst/>
          </a:prstGeom>
          <a:effectLst>
            <a:outerShdw blurRad="342900" dist="139700" dir="9300000">
              <a:srgbClr val="000000">
                <a:alpha val="43000"/>
              </a:srgbClr>
            </a:outerShdw>
          </a:effectLst>
        </p:spPr>
      </p:pic>
      <p:pic>
        <p:nvPicPr>
          <p:cNvPr id="6" name="Picture 5" descr="Repro PSC_draft 102.jpg"/>
          <p:cNvPicPr>
            <a:picLocks noChangeAspect="1"/>
          </p:cNvPicPr>
          <p:nvPr/>
        </p:nvPicPr>
        <p:blipFill>
          <a:blip r:embed="rId4"/>
          <a:srcRect t="25185" b="50137"/>
          <a:stretch>
            <a:fillRect/>
          </a:stretch>
        </p:blipFill>
        <p:spPr>
          <a:xfrm>
            <a:off x="2819400" y="563708"/>
            <a:ext cx="6002845" cy="3385992"/>
          </a:xfrm>
          <a:prstGeom prst="rect">
            <a:avLst/>
          </a:prstGeom>
          <a:effectLst>
            <a:outerShdw blurRad="342900" dist="139700" dir="9300000">
              <a:srgbClr val="000000">
                <a:alpha val="43000"/>
              </a:srgbClr>
            </a:outerShdw>
          </a:effectLst>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58</a:t>
            </a:fld>
            <a:endParaRPr lang="en-US" sz="1400" dirty="0"/>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d_folded_LAYERS.psd"/>
          <p:cNvPicPr>
            <a:picLocks noChangeAspect="1"/>
          </p:cNvPicPr>
          <p:nvPr/>
        </p:nvPicPr>
        <p:blipFill>
          <a:blip r:embed="rId3"/>
          <a:stretch>
            <a:fillRect/>
          </a:stretch>
        </p:blipFill>
        <p:spPr>
          <a:xfrm>
            <a:off x="304800" y="4572000"/>
            <a:ext cx="4623816" cy="1944624"/>
          </a:xfrm>
          <a:prstGeom prst="rect">
            <a:avLst/>
          </a:prstGeom>
          <a:effectLst>
            <a:outerShdw blurRad="342900" dist="139700" dir="9300000">
              <a:srgbClr val="000000">
                <a:alpha val="43000"/>
              </a:srgbClr>
            </a:outerShdw>
          </a:effectLst>
        </p:spPr>
      </p:pic>
      <p:sp>
        <p:nvSpPr>
          <p:cNvPr id="6" name="TextBox 5"/>
          <p:cNvSpPr txBox="1"/>
          <p:nvPr/>
        </p:nvSpPr>
        <p:spPr>
          <a:xfrm>
            <a:off x="76200" y="457200"/>
            <a:ext cx="2514600" cy="1355371"/>
          </a:xfrm>
          <a:prstGeom prst="rect">
            <a:avLst/>
          </a:prstGeom>
          <a:noFill/>
        </p:spPr>
        <p:txBody>
          <a:bodyPr wrap="square" rtlCol="0">
            <a:spAutoFit/>
          </a:bodyPr>
          <a:lstStyle/>
          <a:p>
            <a:pPr>
              <a:lnSpc>
                <a:spcPct val="114000"/>
              </a:lnSpc>
            </a:pPr>
            <a:r>
              <a:rPr lang="en-US" sz="2400" b="1" dirty="0" smtClean="0">
                <a:solidFill>
                  <a:schemeClr val="bg1"/>
                </a:solidFill>
                <a:effectLst>
                  <a:outerShdw blurRad="38100" dist="38100" dir="2700000" algn="tl">
                    <a:srgbClr val="000000">
                      <a:alpha val="43137"/>
                    </a:srgbClr>
                  </a:outerShdw>
                </a:effectLst>
                <a:latin typeface="Arial Black" pitchFamily="34" charset="0"/>
              </a:rPr>
              <a:t>Reproductive </a:t>
            </a:r>
          </a:p>
          <a:p>
            <a:pPr>
              <a:lnSpc>
                <a:spcPct val="114000"/>
              </a:lnSpc>
            </a:pPr>
            <a:r>
              <a:rPr lang="en-US" sz="2400" b="1" dirty="0" smtClean="0">
                <a:solidFill>
                  <a:schemeClr val="bg1"/>
                </a:solidFill>
                <a:effectLst>
                  <a:outerShdw blurRad="38100" dist="38100" dir="2700000" algn="tl">
                    <a:srgbClr val="000000">
                      <a:alpha val="43137"/>
                    </a:srgbClr>
                  </a:outerShdw>
                </a:effectLst>
                <a:latin typeface="Arial Black" pitchFamily="34" charset="0"/>
              </a:rPr>
              <a:t>Coercion </a:t>
            </a:r>
          </a:p>
          <a:p>
            <a:pPr>
              <a:lnSpc>
                <a:spcPct val="114000"/>
              </a:lnSpc>
            </a:pPr>
            <a:r>
              <a:rPr lang="en-US" sz="2400" b="1" dirty="0" smtClean="0">
                <a:solidFill>
                  <a:schemeClr val="bg1"/>
                </a:solidFill>
                <a:effectLst>
                  <a:outerShdw blurRad="38100" dist="38100" dir="2700000" algn="tl">
                    <a:srgbClr val="000000">
                      <a:alpha val="43137"/>
                    </a:srgbClr>
                  </a:outerShdw>
                </a:effectLst>
                <a:latin typeface="Arial Black" pitchFamily="34" charset="0"/>
              </a:rPr>
              <a:t>Intervention</a:t>
            </a:r>
            <a:endParaRPr lang="en-US" sz="24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59</a:t>
            </a:fld>
            <a:endParaRPr lang="en-US" sz="1400" dirty="0"/>
          </a:p>
        </p:txBody>
      </p:sp>
      <p:pic>
        <p:nvPicPr>
          <p:cNvPr id="1026" name="Picture 2"/>
          <p:cNvPicPr>
            <a:picLocks noChangeAspect="1" noChangeArrowheads="1"/>
          </p:cNvPicPr>
          <p:nvPr/>
        </p:nvPicPr>
        <p:blipFill>
          <a:blip r:embed="rId4"/>
          <a:srcRect/>
          <a:stretch>
            <a:fillRect/>
          </a:stretch>
        </p:blipFill>
        <p:spPr bwMode="auto">
          <a:xfrm>
            <a:off x="2838452" y="528166"/>
            <a:ext cx="5924548" cy="3369266"/>
          </a:xfrm>
          <a:prstGeom prst="rect">
            <a:avLst/>
          </a:prstGeom>
          <a:noFill/>
          <a:ln w="9525">
            <a:noFill/>
            <a:miter lim="800000"/>
            <a:headEnd/>
            <a:tailEnd/>
          </a:ln>
          <a:effectLst>
            <a:outerShdw blurRad="342900" dist="139700" dir="9300000" algn="tr" rotWithShape="0">
              <a:prstClr val="black">
                <a:alpha val="43000"/>
              </a:prstClr>
            </a:outerShdw>
          </a:effectLst>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381000"/>
            <a:ext cx="6629400" cy="1219200"/>
          </a:xfrm>
        </p:spPr>
        <p:txBody>
          <a:bodyPr/>
          <a:lstStyle/>
          <a:p>
            <a:r>
              <a:rPr sz="3600" b="1" dirty="0" smtClean="0">
                <a:solidFill>
                  <a:srgbClr val="F58220"/>
                </a:solidFill>
                <a:effectLst>
                  <a:outerShdw blurRad="38100" dist="38100" dir="2700000" algn="tl">
                    <a:srgbClr val="000000">
                      <a:alpha val="43137"/>
                    </a:srgbClr>
                  </a:outerShdw>
                </a:effectLst>
                <a:latin typeface="Arial Black" pitchFamily="34" charset="0"/>
              </a:rPr>
              <a:t>What</a:t>
            </a:r>
            <a:r>
              <a:rPr lang="en-US" sz="3600" b="1" dirty="0" smtClean="0">
                <a:solidFill>
                  <a:srgbClr val="F58220"/>
                </a:solidFill>
                <a:effectLst>
                  <a:outerShdw blurRad="38100" dist="38100" dir="2700000" algn="tl">
                    <a:srgbClr val="000000">
                      <a:alpha val="43137"/>
                    </a:srgbClr>
                  </a:outerShdw>
                </a:effectLst>
                <a:latin typeface="Arial Black" pitchFamily="34" charset="0"/>
              </a:rPr>
              <a:t> this training</a:t>
            </a:r>
            <a:r>
              <a:rPr sz="3600" b="1" dirty="0" smtClean="0">
                <a:solidFill>
                  <a:srgbClr val="F58220"/>
                </a:solidFill>
                <a:effectLst>
                  <a:outerShdw blurRad="38100" dist="38100" dir="2700000" algn="tl">
                    <a:srgbClr val="000000">
                      <a:alpha val="43137"/>
                    </a:srgbClr>
                  </a:outerShdw>
                </a:effectLst>
                <a:latin typeface="Arial Black" pitchFamily="34" charset="0"/>
              </a:rPr>
              <a:t> </a:t>
            </a:r>
            <a:r>
              <a:rPr lang="en-US" sz="3600" b="1" dirty="0" smtClean="0">
                <a:solidFill>
                  <a:srgbClr val="F58220"/>
                </a:solidFill>
                <a:effectLst>
                  <a:outerShdw blurRad="38100" dist="38100" dir="2700000" algn="tl">
                    <a:srgbClr val="000000">
                      <a:alpha val="43137"/>
                    </a:srgbClr>
                  </a:outerShdw>
                </a:effectLst>
                <a:latin typeface="Arial Black" pitchFamily="34" charset="0"/>
              </a:rPr>
              <a:t>covers:</a:t>
            </a:r>
            <a:endParaRPr lang="en-US" sz="3600" b="1" dirty="0">
              <a:solidFill>
                <a:srgbClr val="F58220"/>
              </a:solidFill>
              <a:effectLst>
                <a:outerShdw blurRad="38100" dist="38100" dir="2700000" algn="tl">
                  <a:srgbClr val="000000">
                    <a:alpha val="43137"/>
                  </a:srgbClr>
                </a:outerShdw>
              </a:effectLst>
              <a:latin typeface="Arial Black" pitchFamily="34" charset="0"/>
            </a:endParaRPr>
          </a:p>
        </p:txBody>
      </p:sp>
      <p:sp>
        <p:nvSpPr>
          <p:cNvPr id="4" name="Content Placeholder 3"/>
          <p:cNvSpPr>
            <a:spLocks noGrp="1"/>
          </p:cNvSpPr>
          <p:nvPr>
            <p:ph idx="1"/>
          </p:nvPr>
        </p:nvSpPr>
        <p:spPr>
          <a:xfrm>
            <a:off x="2438400" y="1066800"/>
            <a:ext cx="6705600" cy="4543425"/>
          </a:xfrm>
        </p:spPr>
        <p:txBody>
          <a:bodyPr>
            <a:normAutofit fontScale="25000" lnSpcReduction="20000"/>
          </a:bodyPr>
          <a:lstStyle/>
          <a:p>
            <a:pPr marL="274320" indent="-274320" hangingPunct="0">
              <a:lnSpc>
                <a:spcPct val="134000"/>
              </a:lnSpc>
              <a:spcBef>
                <a:spcPts val="0"/>
              </a:spcBef>
              <a:spcAft>
                <a:spcPts val="1200"/>
              </a:spcAft>
              <a:buClr>
                <a:srgbClr val="8DC63F"/>
              </a:buClr>
            </a:pPr>
            <a:r>
              <a:rPr lang="en-US" sz="12000" dirty="0" smtClean="0">
                <a:solidFill>
                  <a:srgbClr val="58595B"/>
                </a:solidFill>
                <a:latin typeface="Corbel" pitchFamily="34" charset="0"/>
              </a:rPr>
              <a:t>Domestic and sexual violence within a relationship (not stranger rape, elder abuse, same sex relationship abuse etc)</a:t>
            </a:r>
          </a:p>
          <a:p>
            <a:pPr marL="274320" indent="-274320" hangingPunct="0">
              <a:lnSpc>
                <a:spcPct val="134000"/>
              </a:lnSpc>
              <a:spcBef>
                <a:spcPts val="0"/>
              </a:spcBef>
              <a:spcAft>
                <a:spcPts val="1200"/>
              </a:spcAft>
              <a:buClr>
                <a:srgbClr val="8DC63F"/>
              </a:buClr>
            </a:pPr>
            <a:r>
              <a:rPr lang="en-US" sz="12000" dirty="0" smtClean="0">
                <a:solidFill>
                  <a:srgbClr val="58595B"/>
                </a:solidFill>
                <a:latin typeface="Corbel" pitchFamily="34" charset="0"/>
              </a:rPr>
              <a:t>An e</a:t>
            </a:r>
            <a:r>
              <a:rPr sz="12000" dirty="0" smtClean="0">
                <a:solidFill>
                  <a:srgbClr val="58595B"/>
                </a:solidFill>
                <a:latin typeface="Corbel" pitchFamily="34" charset="0"/>
              </a:rPr>
              <a:t>videnced based intervention for</a:t>
            </a:r>
            <a:r>
              <a:rPr lang="en-US" sz="12000" dirty="0" smtClean="0">
                <a:solidFill>
                  <a:srgbClr val="58595B"/>
                </a:solidFill>
                <a:latin typeface="Corbel" pitchFamily="34" charset="0"/>
              </a:rPr>
              <a:t> reproductive coercion for</a:t>
            </a:r>
            <a:r>
              <a:rPr sz="12000" dirty="0" smtClean="0">
                <a:solidFill>
                  <a:srgbClr val="58595B"/>
                </a:solidFill>
                <a:latin typeface="Corbel" pitchFamily="34" charset="0"/>
              </a:rPr>
              <a:t> women at risk for forced unwanted pregnancies</a:t>
            </a:r>
            <a:r>
              <a:rPr lang="en-US" sz="12000" dirty="0" smtClean="0">
                <a:solidFill>
                  <a:srgbClr val="58595B"/>
                </a:solidFill>
                <a:latin typeface="Corbel" pitchFamily="34" charset="0"/>
              </a:rPr>
              <a:t> and other poor reproductive health outcomes.</a:t>
            </a:r>
            <a:endParaRPr dirty="0" smtClean="0">
              <a:latin typeface="Corbel" pitchFamily="34" charset="0"/>
            </a:endParaRPr>
          </a:p>
        </p:txBody>
      </p:sp>
      <p:sp>
        <p:nvSpPr>
          <p:cNvPr id="5"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a:t>
            </a:fld>
            <a:endParaRPr lang="en-US" sz="1400" dirty="0"/>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228600"/>
            <a:ext cx="2514600" cy="1143000"/>
          </a:xfrm>
        </p:spPr>
        <p:txBody>
          <a:bodyPr>
            <a:noAutofit/>
          </a:bodyPr>
          <a:lstStyle/>
          <a:p>
            <a:pPr algn="l">
              <a:lnSpc>
                <a:spcPct val="114000"/>
              </a:lnSpc>
            </a:pPr>
            <a:r>
              <a:rPr lang="en-US" sz="2600" dirty="0" smtClean="0">
                <a:solidFill>
                  <a:schemeClr val="bg1"/>
                </a:solidFill>
                <a:effectLst>
                  <a:outerShdw blurRad="38100" dist="38100" dir="2700000" algn="tl">
                    <a:srgbClr val="000000">
                      <a:alpha val="43137"/>
                    </a:srgbClr>
                  </a:outerShdw>
                </a:effectLst>
                <a:latin typeface="Arial Black" pitchFamily="34" charset="0"/>
              </a:rPr>
              <a:t>Follow-up to Disclosure of Birth Control Sabotage</a:t>
            </a:r>
          </a:p>
        </p:txBody>
      </p:sp>
      <p:sp>
        <p:nvSpPr>
          <p:cNvPr id="5" name="Content Placeholder 2"/>
          <p:cNvSpPr>
            <a:spLocks noGrp="1"/>
          </p:cNvSpPr>
          <p:nvPr>
            <p:ph idx="1"/>
          </p:nvPr>
        </p:nvSpPr>
        <p:spPr>
          <a:xfrm>
            <a:off x="2971800" y="457200"/>
            <a:ext cx="5715000" cy="5029199"/>
          </a:xfrm>
        </p:spPr>
        <p:txBody>
          <a:bodyPr>
            <a:noAutofit/>
          </a:bodyPr>
          <a:lstStyle/>
          <a:p>
            <a:pPr>
              <a:lnSpc>
                <a:spcPct val="114000"/>
              </a:lnSpc>
              <a:buNone/>
            </a:pPr>
            <a:r>
              <a:rPr lang="en-US" sz="2800" dirty="0" smtClean="0">
                <a:solidFill>
                  <a:srgbClr val="58595B"/>
                </a:solidFill>
                <a:latin typeface="Corbel" pitchFamily="34" charset="0"/>
              </a:rPr>
              <a:t>   “What you’ve told me also makes me worried about your health and safety in other ways. Sometimes when a partner is trying to get you pregnant when you don’t want to be they might also try and control or hurt you in other ways.”</a:t>
            </a:r>
            <a:endParaRPr sz="3600" dirty="0" smtClean="0">
              <a:solidFill>
                <a:srgbClr val="58595B"/>
              </a:solidFill>
              <a:latin typeface="Corbel" pitchFamily="34" charset="0"/>
            </a:endParaRPr>
          </a:p>
          <a:p>
            <a:pPr>
              <a:lnSpc>
                <a:spcPct val="114000"/>
              </a:lnSpc>
              <a:spcBef>
                <a:spcPts val="2376"/>
              </a:spcBef>
              <a:buNone/>
            </a:pPr>
            <a:r>
              <a:rPr lang="en-US" sz="2800" dirty="0" smtClean="0">
                <a:solidFill>
                  <a:srgbClr val="58595B"/>
                </a:solidFill>
                <a:latin typeface="Corbel" pitchFamily="34" charset="0"/>
              </a:rPr>
              <a:t>   “Is anything like this happening in your relationship?”</a:t>
            </a: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11" name="Picture 10" descr="image15.psd"/>
          <p:cNvPicPr>
            <a:picLocks noChangeAspect="1"/>
          </p:cNvPicPr>
          <p:nvPr/>
        </p:nvPicPr>
        <p:blipFill>
          <a:blip r:embed="rId3"/>
          <a:stretch>
            <a:fillRect/>
          </a:stretch>
        </p:blipFill>
        <p:spPr>
          <a:xfrm>
            <a:off x="0" y="2590800"/>
            <a:ext cx="3288485" cy="3733800"/>
          </a:xfrm>
          <a:prstGeom prst="rect">
            <a:avLst/>
          </a:prstGeom>
        </p:spPr>
      </p:pic>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60</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2438400" cy="17526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Validation:</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dirty="0" smtClean="0">
                <a:solidFill>
                  <a:schemeClr val="bg1"/>
                </a:solidFill>
                <a:effectLst>
                  <a:outerShdw blurRad="38100" dist="38100" dir="2700000" algn="tl">
                    <a:srgbClr val="000000">
                      <a:alpha val="43137"/>
                    </a:srgbClr>
                  </a:outerShdw>
                </a:effectLst>
                <a:latin typeface="Arial Black" pitchFamily="34" charset="0"/>
              </a:rPr>
              <a:t>First Step to Safety Planning</a:t>
            </a:r>
          </a:p>
        </p:txBody>
      </p:sp>
      <p:sp>
        <p:nvSpPr>
          <p:cNvPr id="5" name="Content Placeholder 2"/>
          <p:cNvSpPr>
            <a:spLocks noGrp="1"/>
          </p:cNvSpPr>
          <p:nvPr>
            <p:ph idx="1"/>
          </p:nvPr>
        </p:nvSpPr>
        <p:spPr>
          <a:xfrm>
            <a:off x="2743200" y="228600"/>
            <a:ext cx="6172200" cy="4449763"/>
          </a:xfrm>
        </p:spPr>
        <p:txBody>
          <a:bodyPr>
            <a:noAutofit/>
          </a:bodyPr>
          <a:lstStyle/>
          <a:p>
            <a:pPr marL="0" indent="0">
              <a:lnSpc>
                <a:spcPct val="114000"/>
              </a:lnSpc>
              <a:spcBef>
                <a:spcPts val="0"/>
              </a:spcBef>
              <a:spcAft>
                <a:spcPts val="600"/>
              </a:spcAft>
              <a:buClr>
                <a:schemeClr val="accent2"/>
              </a:buClr>
              <a:buNone/>
              <a:defRPr/>
            </a:pPr>
            <a:r>
              <a:rPr sz="3000" b="1" dirty="0" smtClean="0">
                <a:solidFill>
                  <a:srgbClr val="F58220"/>
                </a:solidFill>
                <a:effectLst>
                  <a:outerShdw blurRad="38100" dist="38100" dir="2700000" algn="tl">
                    <a:srgbClr val="000000">
                      <a:alpha val="43137"/>
                    </a:srgbClr>
                  </a:outerShdw>
                </a:effectLst>
                <a:latin typeface="Arial Black"/>
                <a:cs typeface="Arial Black"/>
              </a:rPr>
              <a:t>Can talking about abuse</a:t>
            </a:r>
            <a:r>
              <a:rPr lang="en-US" sz="3000" b="1" dirty="0" smtClean="0">
                <a:solidFill>
                  <a:srgbClr val="F58220"/>
                </a:solidFill>
                <a:effectLst>
                  <a:outerShdw blurRad="38100" dist="38100" dir="2700000" algn="tl">
                    <a:srgbClr val="000000">
                      <a:alpha val="43137"/>
                    </a:srgbClr>
                  </a:outerShdw>
                </a:effectLst>
                <a:latin typeface="Arial Black"/>
                <a:cs typeface="Arial Black"/>
              </a:rPr>
              <a:t/>
            </a:r>
            <a:br>
              <a:rPr lang="en-US" sz="3000" b="1" dirty="0" smtClean="0">
                <a:solidFill>
                  <a:srgbClr val="F58220"/>
                </a:solidFill>
                <a:effectLst>
                  <a:outerShdw blurRad="38100" dist="38100" dir="2700000" algn="tl">
                    <a:srgbClr val="000000">
                      <a:alpha val="43137"/>
                    </a:srgbClr>
                  </a:outerShdw>
                </a:effectLst>
                <a:latin typeface="Arial Black"/>
                <a:cs typeface="Arial Black"/>
              </a:rPr>
            </a:br>
            <a:r>
              <a:rPr sz="3000" b="1" dirty="0" smtClean="0">
                <a:solidFill>
                  <a:srgbClr val="F58220"/>
                </a:solidFill>
                <a:effectLst>
                  <a:outerShdw blurRad="38100" dist="38100" dir="2700000" algn="tl">
                    <a:srgbClr val="000000">
                      <a:alpha val="43137"/>
                    </a:srgbClr>
                  </a:outerShdw>
                </a:effectLst>
                <a:latin typeface="Arial Black"/>
                <a:cs typeface="Arial Black"/>
              </a:rPr>
              <a:t>make a difference?</a:t>
            </a:r>
          </a:p>
          <a:p>
            <a:pPr marL="0" indent="0">
              <a:lnSpc>
                <a:spcPct val="114000"/>
              </a:lnSpc>
              <a:spcBef>
                <a:spcPts val="0"/>
              </a:spcBef>
              <a:spcAft>
                <a:spcPts val="600"/>
              </a:spcAft>
              <a:buClr>
                <a:schemeClr val="accent2"/>
              </a:buClr>
              <a:buNone/>
              <a:defRPr/>
            </a:pPr>
            <a:r>
              <a:rPr lang="en-US" sz="2800" dirty="0" smtClean="0">
                <a:solidFill>
                  <a:srgbClr val="58595B"/>
                </a:solidFill>
                <a:latin typeface="Corbel" pitchFamily="34" charset="0"/>
              </a:rPr>
              <a:t>Even if a patient is not ready to leave a relationship, your recognition and validation of her situation is important.    </a:t>
            </a:r>
          </a:p>
          <a:p>
            <a:pPr marL="0" indent="0">
              <a:lnSpc>
                <a:spcPct val="114000"/>
              </a:lnSpc>
              <a:spcBef>
                <a:spcPts val="0"/>
              </a:spcBef>
              <a:spcAft>
                <a:spcPts val="600"/>
              </a:spcAft>
              <a:buClr>
                <a:schemeClr val="accent2"/>
              </a:buClr>
              <a:buNone/>
              <a:defRPr/>
            </a:pPr>
            <a:r>
              <a:rPr lang="en-US" sz="2800" dirty="0" smtClean="0">
                <a:solidFill>
                  <a:srgbClr val="58595B"/>
                </a:solidFill>
                <a:latin typeface="Corbel" pitchFamily="34" charset="0"/>
              </a:rPr>
              <a:t>You can help:</a:t>
            </a:r>
            <a:endParaRPr sz="2800" dirty="0" smtClean="0">
              <a:solidFill>
                <a:srgbClr val="58595B"/>
              </a:solidFill>
              <a:latin typeface="Corbel" pitchFamily="34" charset="0"/>
            </a:endParaRPr>
          </a:p>
          <a:p>
            <a:pPr marL="1188720" lvl="1" indent="-350838">
              <a:lnSpc>
                <a:spcPct val="114000"/>
              </a:lnSpc>
              <a:spcBef>
                <a:spcPts val="0"/>
              </a:spcBef>
              <a:spcAft>
                <a:spcPts val="600"/>
              </a:spcAft>
              <a:buClr>
                <a:srgbClr val="8DC63F"/>
              </a:buClr>
              <a:buFont typeface="Arial"/>
              <a:buChar char="•"/>
              <a:defRPr/>
            </a:pPr>
            <a:r>
              <a:rPr lang="en-US" dirty="0" smtClean="0">
                <a:solidFill>
                  <a:srgbClr val="58595B"/>
                </a:solidFill>
                <a:latin typeface="Corbel" pitchFamily="34" charset="0"/>
              </a:rPr>
              <a:t>R</a:t>
            </a:r>
            <a:r>
              <a:rPr dirty="0" smtClean="0">
                <a:solidFill>
                  <a:srgbClr val="58595B"/>
                </a:solidFill>
                <a:latin typeface="Corbel" pitchFamily="34" charset="0"/>
              </a:rPr>
              <a:t>educe her sense of isolation and shame</a:t>
            </a:r>
          </a:p>
          <a:p>
            <a:pPr marL="1188720" lvl="1" indent="-350838">
              <a:lnSpc>
                <a:spcPct val="114000"/>
              </a:lnSpc>
              <a:spcBef>
                <a:spcPts val="0"/>
              </a:spcBef>
              <a:spcAft>
                <a:spcPts val="600"/>
              </a:spcAft>
              <a:buClr>
                <a:srgbClr val="8DC63F"/>
              </a:buClr>
              <a:buFont typeface="Arial"/>
              <a:buChar char="•"/>
              <a:defRPr/>
            </a:pPr>
            <a:r>
              <a:rPr dirty="0" smtClean="0">
                <a:solidFill>
                  <a:srgbClr val="58595B"/>
                </a:solidFill>
                <a:latin typeface="Corbel" pitchFamily="34" charset="0"/>
              </a:rPr>
              <a:t>Encourage her to believe a better future is possible</a:t>
            </a:r>
            <a:endParaRPr lang="en-US" dirty="0" smtClean="0">
              <a:solidFill>
                <a:srgbClr val="58595B"/>
              </a:solidFill>
              <a:latin typeface="Corbel" pitchFamily="34" charset="0"/>
            </a:endParaRPr>
          </a:p>
        </p:txBody>
      </p:sp>
      <p:pic>
        <p:nvPicPr>
          <p:cNvPr id="6" name="Picture 5" descr="woman3.jpg"/>
          <p:cNvPicPr>
            <a:picLocks noChangeAspect="1"/>
          </p:cNvPicPr>
          <p:nvPr/>
        </p:nvPicPr>
        <p:blipFill>
          <a:blip r:embed="rId3"/>
          <a:stretch>
            <a:fillRect/>
          </a:stretch>
        </p:blipFill>
        <p:spPr>
          <a:xfrm>
            <a:off x="203291" y="4045776"/>
            <a:ext cx="3454309" cy="23550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61</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152400"/>
            <a:ext cx="2438400" cy="2819400"/>
          </a:xfrm>
        </p:spPr>
        <p:txBody>
          <a:bodyPr>
            <a:noAutofit/>
          </a:bodyPr>
          <a:lstStyle/>
          <a:p>
            <a:pPr algn="l">
              <a:lnSpc>
                <a:spcPct val="114000"/>
              </a:lnSpc>
            </a:pPr>
            <a:r>
              <a:rPr sz="2400" dirty="0" smtClean="0">
                <a:solidFill>
                  <a:schemeClr val="bg1"/>
                </a:solidFill>
                <a:effectLst>
                  <a:outerShdw blurRad="38100" dist="38100" dir="2700000" algn="tl">
                    <a:srgbClr val="000000">
                      <a:alpha val="43137"/>
                    </a:srgbClr>
                  </a:outerShdw>
                </a:effectLst>
                <a:latin typeface="Arial Black" pitchFamily="34" charset="0"/>
              </a:rPr>
              <a:t>What </a:t>
            </a:r>
            <a:r>
              <a:rPr lang="en-US" sz="2400" dirty="0" smtClean="0">
                <a:solidFill>
                  <a:schemeClr val="bg1"/>
                </a:solidFill>
                <a:effectLst>
                  <a:outerShdw blurRad="38100" dist="38100" dir="2700000" algn="tl">
                    <a:srgbClr val="000000">
                      <a:alpha val="43137"/>
                    </a:srgbClr>
                  </a:outerShdw>
                </a:effectLst>
                <a:latin typeface="Arial Black" pitchFamily="34" charset="0"/>
              </a:rPr>
              <a:t>S</a:t>
            </a:r>
            <a:r>
              <a:rPr sz="2400" dirty="0" smtClean="0">
                <a:solidFill>
                  <a:schemeClr val="bg1"/>
                </a:solidFill>
                <a:effectLst>
                  <a:outerShdw blurRad="38100" dist="38100" dir="2700000" algn="tl">
                    <a:srgbClr val="000000">
                      <a:alpha val="43137"/>
                    </a:srgbClr>
                  </a:outerShdw>
                </a:effectLst>
                <a:latin typeface="Arial Black" pitchFamily="34" charset="0"/>
              </a:rPr>
              <a:t>hould </a:t>
            </a:r>
            <a:r>
              <a:rPr lang="en-US" sz="2400" dirty="0" smtClean="0">
                <a:solidFill>
                  <a:schemeClr val="bg1"/>
                </a:solidFill>
                <a:effectLst>
                  <a:outerShdw blurRad="38100" dist="38100" dir="2700000" algn="tl">
                    <a:srgbClr val="000000">
                      <a:alpha val="43137"/>
                    </a:srgbClr>
                  </a:outerShdw>
                </a:effectLst>
                <a:latin typeface="Arial Black" pitchFamily="34" charset="0"/>
              </a:rPr>
              <a:t>Y</a:t>
            </a:r>
            <a:r>
              <a:rPr sz="2400" dirty="0" smtClean="0">
                <a:solidFill>
                  <a:schemeClr val="bg1"/>
                </a:solidFill>
                <a:effectLst>
                  <a:outerShdw blurRad="38100" dist="38100" dir="2700000" algn="tl">
                    <a:srgbClr val="000000">
                      <a:alpha val="43137"/>
                    </a:srgbClr>
                  </a:outerShdw>
                </a:effectLst>
                <a:latin typeface="Arial Black" pitchFamily="34" charset="0"/>
              </a:rPr>
              <a:t>ou </a:t>
            </a:r>
            <a:r>
              <a:rPr lang="en-US" sz="2400" dirty="0" smtClean="0">
                <a:solidFill>
                  <a:schemeClr val="bg1"/>
                </a:solidFill>
                <a:effectLst>
                  <a:outerShdw blurRad="38100" dist="38100" dir="2700000" algn="tl">
                    <a:srgbClr val="000000">
                      <a:alpha val="43137"/>
                    </a:srgbClr>
                  </a:outerShdw>
                </a:effectLst>
                <a:latin typeface="Arial Black" pitchFamily="34" charset="0"/>
              </a:rPr>
              <a:t>D</a:t>
            </a:r>
            <a:r>
              <a:rPr sz="2400" dirty="0" smtClean="0">
                <a:solidFill>
                  <a:schemeClr val="bg1"/>
                </a:solidFill>
                <a:effectLst>
                  <a:outerShdw blurRad="38100" dist="38100" dir="2700000" algn="tl">
                    <a:srgbClr val="000000">
                      <a:alpha val="43137"/>
                    </a:srgbClr>
                  </a:outerShdw>
                </a:effectLst>
                <a:latin typeface="Arial Black" pitchFamily="34" charset="0"/>
              </a:rPr>
              <a:t>o </a:t>
            </a:r>
            <a:r>
              <a:rPr lang="en-US" sz="2400" dirty="0" smtClean="0">
                <a:solidFill>
                  <a:schemeClr val="bg1"/>
                </a:solidFill>
                <a:effectLst>
                  <a:outerShdw blurRad="38100" dist="38100" dir="2700000" algn="tl">
                    <a:srgbClr val="000000">
                      <a:alpha val="43137"/>
                    </a:srgbClr>
                  </a:outerShdw>
                </a:effectLst>
                <a:latin typeface="Arial Black" pitchFamily="34" charset="0"/>
              </a:rPr>
              <a:t>W</a:t>
            </a:r>
            <a:r>
              <a:rPr sz="2400" dirty="0" smtClean="0">
                <a:solidFill>
                  <a:schemeClr val="bg1"/>
                </a:solidFill>
                <a:effectLst>
                  <a:outerShdw blurRad="38100" dist="38100" dir="2700000" algn="tl">
                    <a:srgbClr val="000000">
                      <a:alpha val="43137"/>
                    </a:srgbClr>
                  </a:outerShdw>
                </a:effectLst>
                <a:latin typeface="Arial Black" pitchFamily="34" charset="0"/>
              </a:rPr>
              <a:t>hen </a:t>
            </a:r>
            <a:r>
              <a:rPr lang="en-US" sz="2400" dirty="0" smtClean="0">
                <a:solidFill>
                  <a:schemeClr val="bg1"/>
                </a:solidFill>
                <a:effectLst>
                  <a:outerShdw blurRad="38100" dist="38100" dir="2700000" algn="tl">
                    <a:srgbClr val="000000">
                      <a:alpha val="43137"/>
                    </a:srgbClr>
                  </a:outerShdw>
                </a:effectLst>
                <a:latin typeface="Arial Black" pitchFamily="34" charset="0"/>
              </a:rPr>
              <a:t>You G</a:t>
            </a:r>
            <a:r>
              <a:rPr sz="2400" dirty="0" smtClean="0">
                <a:solidFill>
                  <a:schemeClr val="bg1"/>
                </a:solidFill>
                <a:effectLst>
                  <a:outerShdw blurRad="38100" dist="38100" dir="2700000" algn="tl">
                    <a:srgbClr val="000000">
                      <a:alpha val="43137"/>
                    </a:srgbClr>
                  </a:outerShdw>
                </a:effectLst>
                <a:latin typeface="Arial Black" pitchFamily="34" charset="0"/>
              </a:rPr>
              <a:t>et a</a:t>
            </a:r>
            <a:r>
              <a:rPr lang="en-US" sz="2400" dirty="0" smtClean="0">
                <a:solidFill>
                  <a:schemeClr val="bg1"/>
                </a:solidFill>
                <a:effectLst>
                  <a:outerShdw blurRad="38100" dist="38100" dir="2700000" algn="tl">
                    <a:srgbClr val="000000">
                      <a:alpha val="43137"/>
                    </a:srgbClr>
                  </a:outerShdw>
                </a:effectLst>
                <a:latin typeface="Arial Black" pitchFamily="34" charset="0"/>
              </a:rPr>
              <a:t> P</a:t>
            </a:r>
            <a:r>
              <a:rPr sz="2400" dirty="0" smtClean="0">
                <a:solidFill>
                  <a:schemeClr val="bg1"/>
                </a:solidFill>
                <a:effectLst>
                  <a:outerShdw blurRad="38100" dist="38100" dir="2700000" algn="tl">
                    <a:srgbClr val="000000">
                      <a:alpha val="43137"/>
                    </a:srgbClr>
                  </a:outerShdw>
                </a:effectLst>
                <a:latin typeface="Arial Black" pitchFamily="34" charset="0"/>
              </a:rPr>
              <a:t>ositive </a:t>
            </a:r>
            <a:r>
              <a:rPr lang="en-US" sz="2400" dirty="0" smtClean="0">
                <a:solidFill>
                  <a:schemeClr val="bg1"/>
                </a:solidFill>
                <a:effectLst>
                  <a:outerShdw blurRad="38100" dist="38100" dir="2700000" algn="tl">
                    <a:srgbClr val="000000">
                      <a:alpha val="43137"/>
                    </a:srgbClr>
                  </a:outerShdw>
                </a:effectLst>
                <a:latin typeface="Arial Black" pitchFamily="34" charset="0"/>
              </a:rPr>
              <a:t>D</a:t>
            </a:r>
            <a:r>
              <a:rPr sz="2400" dirty="0" smtClean="0">
                <a:solidFill>
                  <a:schemeClr val="bg1"/>
                </a:solidFill>
                <a:effectLst>
                  <a:outerShdw blurRad="38100" dist="38100" dir="2700000" algn="tl">
                    <a:srgbClr val="000000">
                      <a:alpha val="43137"/>
                    </a:srgbClr>
                  </a:outerShdw>
                </a:effectLst>
                <a:latin typeface="Arial Black" pitchFamily="34" charset="0"/>
              </a:rPr>
              <a:t>isclosure of </a:t>
            </a:r>
            <a:r>
              <a:rPr lang="en-US" sz="2400" dirty="0" smtClean="0">
                <a:solidFill>
                  <a:schemeClr val="bg1"/>
                </a:solidFill>
                <a:effectLst>
                  <a:outerShdw blurRad="38100" dist="38100" dir="2700000" algn="tl">
                    <a:srgbClr val="000000">
                      <a:alpha val="43137"/>
                    </a:srgbClr>
                  </a:outerShdw>
                </a:effectLst>
                <a:latin typeface="Arial Black" pitchFamily="34" charset="0"/>
              </a:rPr>
              <a:t>D</a:t>
            </a:r>
            <a:r>
              <a:rPr sz="2400" dirty="0" smtClean="0">
                <a:solidFill>
                  <a:schemeClr val="bg1"/>
                </a:solidFill>
                <a:effectLst>
                  <a:outerShdw blurRad="38100" dist="38100" dir="2700000" algn="tl">
                    <a:srgbClr val="000000">
                      <a:alpha val="43137"/>
                    </a:srgbClr>
                  </a:outerShdw>
                </a:effectLst>
                <a:latin typeface="Arial Black" pitchFamily="34" charset="0"/>
              </a:rPr>
              <a:t>omestic </a:t>
            </a:r>
            <a:r>
              <a:rPr lang="en-US" sz="2400" dirty="0" smtClean="0">
                <a:solidFill>
                  <a:schemeClr val="bg1"/>
                </a:solidFill>
                <a:effectLst>
                  <a:outerShdw blurRad="38100" dist="38100" dir="2700000" algn="tl">
                    <a:srgbClr val="000000">
                      <a:alpha val="43137"/>
                    </a:srgbClr>
                  </a:outerShdw>
                </a:effectLst>
                <a:latin typeface="Arial Black" pitchFamily="34" charset="0"/>
              </a:rPr>
              <a:t>V</a:t>
            </a:r>
            <a:r>
              <a:rPr sz="2400" dirty="0" smtClean="0">
                <a:solidFill>
                  <a:schemeClr val="bg1"/>
                </a:solidFill>
                <a:effectLst>
                  <a:outerShdw blurRad="38100" dist="38100" dir="2700000" algn="tl">
                    <a:srgbClr val="000000">
                      <a:alpha val="43137"/>
                    </a:srgbClr>
                  </a:outerShdw>
                </a:effectLst>
                <a:latin typeface="Arial Black" pitchFamily="34" charset="0"/>
              </a:rPr>
              <a:t>iolence</a:t>
            </a:r>
            <a:r>
              <a:rPr sz="2800" dirty="0" smtClean="0">
                <a:solidFill>
                  <a:schemeClr val="bg1"/>
                </a:solidFill>
                <a:effectLst>
                  <a:outerShdw blurRad="38100" dist="38100" dir="2700000" algn="tl">
                    <a:srgbClr val="000000">
                      <a:alpha val="43137"/>
                    </a:srgbClr>
                  </a:outerShdw>
                </a:effectLst>
                <a:latin typeface="Arial Black" pitchFamily="34" charset="0"/>
              </a:rPr>
              <a:t>?</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3429000" y="990600"/>
            <a:ext cx="5638800" cy="4449763"/>
          </a:xfrm>
        </p:spPr>
        <p:txBody>
          <a:bodyPr>
            <a:noAutofit/>
          </a:bodyPr>
          <a:lstStyle/>
          <a:p>
            <a:pPr marL="341313" indent="-341313">
              <a:lnSpc>
                <a:spcPct val="114000"/>
              </a:lnSpc>
              <a:buClr>
                <a:srgbClr val="8DC63F"/>
              </a:buClr>
              <a:defRPr/>
            </a:pPr>
            <a:r>
              <a:rPr dirty="0" smtClean="0">
                <a:solidFill>
                  <a:srgbClr val="58595B"/>
                </a:solidFill>
                <a:latin typeface="Corbel" pitchFamily="34" charset="0"/>
              </a:rPr>
              <a:t>“I'm so sorry this is happening in your life, you don</a:t>
            </a:r>
            <a:r>
              <a:rPr lang="en-US" dirty="0" smtClean="0">
                <a:solidFill>
                  <a:srgbClr val="58595B"/>
                </a:solidFill>
                <a:latin typeface="Corbel" pitchFamily="34" charset="0"/>
              </a:rPr>
              <a:t>’</a:t>
            </a:r>
            <a:r>
              <a:rPr dirty="0" smtClean="0">
                <a:solidFill>
                  <a:srgbClr val="58595B"/>
                </a:solidFill>
                <a:latin typeface="Corbel" pitchFamily="34" charset="0"/>
              </a:rPr>
              <a:t>t deserve this”</a:t>
            </a:r>
          </a:p>
          <a:p>
            <a:pPr marL="341313" indent="-341313">
              <a:lnSpc>
                <a:spcPct val="114000"/>
              </a:lnSpc>
              <a:spcBef>
                <a:spcPts val="1968"/>
              </a:spcBef>
              <a:buClr>
                <a:srgbClr val="8DC63F"/>
              </a:buClr>
              <a:defRPr/>
            </a:pPr>
            <a:r>
              <a:rPr dirty="0" smtClean="0">
                <a:solidFill>
                  <a:srgbClr val="58595B"/>
                </a:solidFill>
                <a:latin typeface="Corbel" pitchFamily="34" charset="0"/>
              </a:rPr>
              <a:t>“It’s not your fault”</a:t>
            </a:r>
          </a:p>
          <a:p>
            <a:pPr marL="341313" indent="-341313">
              <a:lnSpc>
                <a:spcPct val="114000"/>
              </a:lnSpc>
              <a:spcBef>
                <a:spcPts val="1968"/>
              </a:spcBef>
              <a:buClr>
                <a:srgbClr val="8DC63F"/>
              </a:buClr>
              <a:defRPr/>
            </a:pPr>
            <a:r>
              <a:rPr dirty="0" smtClean="0">
                <a:solidFill>
                  <a:srgbClr val="58595B"/>
                </a:solidFill>
                <a:latin typeface="Corbel" pitchFamily="34" charset="0"/>
              </a:rPr>
              <a:t>“I’m worried about your </a:t>
            </a:r>
            <a:r>
              <a:rPr lang="en-US" dirty="0" smtClean="0">
                <a:solidFill>
                  <a:srgbClr val="58595B"/>
                </a:solidFill>
                <a:latin typeface="Corbel" pitchFamily="34" charset="0"/>
              </a:rPr>
              <a:t>safety</a:t>
            </a:r>
            <a:r>
              <a:rPr dirty="0" smtClean="0">
                <a:solidFill>
                  <a:srgbClr val="58595B"/>
                </a:solidFill>
                <a:latin typeface="Corbel" pitchFamily="34" charset="0"/>
              </a:rPr>
              <a:t>”</a:t>
            </a:r>
          </a:p>
          <a:p>
            <a:pPr marL="91440" indent="0">
              <a:lnSpc>
                <a:spcPts val="2600"/>
              </a:lnSpc>
              <a:spcAft>
                <a:spcPts val="600"/>
              </a:spcAft>
              <a:buClr>
                <a:schemeClr val="tx1">
                  <a:lumMod val="50000"/>
                  <a:lumOff val="50000"/>
                </a:schemeClr>
              </a:buClr>
              <a:buFont typeface="Lucida Grande"/>
              <a:buChar char="&gt;"/>
            </a:pPr>
            <a:endParaRPr lang="en-US" dirty="0" smtClean="0">
              <a:solidFill>
                <a:schemeClr val="accent1">
                  <a:lumMod val="50000"/>
                </a:schemeClr>
              </a:solidFill>
            </a:endParaRPr>
          </a:p>
        </p:txBody>
      </p:sp>
      <p:pic>
        <p:nvPicPr>
          <p:cNvPr id="6" name="Picture 5" descr="consoling.jpg"/>
          <p:cNvPicPr>
            <a:picLocks noChangeAspect="1"/>
          </p:cNvPicPr>
          <p:nvPr/>
        </p:nvPicPr>
        <p:blipFill>
          <a:blip r:embed="rId3"/>
          <a:stretch>
            <a:fillRect/>
          </a:stretch>
        </p:blipFill>
        <p:spPr>
          <a:xfrm>
            <a:off x="381000" y="2895600"/>
            <a:ext cx="2910344" cy="31623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Rectangle 6"/>
          <p:cNvSpPr/>
          <p:nvPr/>
        </p:nvSpPr>
        <p:spPr>
          <a:xfrm>
            <a:off x="3009822" y="381000"/>
            <a:ext cx="3009978" cy="584776"/>
          </a:xfrm>
          <a:prstGeom prst="rect">
            <a:avLst/>
          </a:prstGeom>
        </p:spPr>
        <p:txBody>
          <a:bodyPr wrap="square">
            <a:spAutoFit/>
          </a:bodyPr>
          <a:lstStyle/>
          <a:p>
            <a:pPr>
              <a:buNone/>
            </a:pPr>
            <a:r>
              <a:rPr sz="3200" dirty="0" smtClean="0">
                <a:solidFill>
                  <a:srgbClr val="F58220"/>
                </a:solidFill>
                <a:effectLst>
                  <a:outerShdw blurRad="38100" dist="38100" dir="2700000" algn="tl">
                    <a:srgbClr val="000000">
                      <a:alpha val="43137"/>
                    </a:srgbClr>
                  </a:outerShdw>
                </a:effectLst>
                <a:latin typeface="Arial Black"/>
                <a:cs typeface="Arial Black"/>
              </a:rPr>
              <a:t>Validate:</a:t>
            </a:r>
          </a:p>
        </p:txBody>
      </p:sp>
      <p:sp>
        <p:nvSpPr>
          <p:cNvPr id="10"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62</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8600"/>
            <a:ext cx="25146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Responding to Disclosures</a:t>
            </a:r>
            <a:endParaRPr lang="en-US" sz="2600"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3048000" y="228600"/>
            <a:ext cx="5943600" cy="5257800"/>
          </a:xfrm>
        </p:spPr>
        <p:txBody>
          <a:bodyPr>
            <a:noAutofit/>
          </a:bodyPr>
          <a:lstStyle/>
          <a:p>
            <a:pPr marL="681038" indent="-457200">
              <a:lnSpc>
                <a:spcPct val="114000"/>
              </a:lnSpc>
              <a:spcBef>
                <a:spcPts val="0"/>
              </a:spcBef>
              <a:buNone/>
            </a:pPr>
            <a:r>
              <a:rPr lang="en-US" dirty="0" smtClean="0">
                <a:solidFill>
                  <a:srgbClr val="8DC63F"/>
                </a:solidFill>
                <a:latin typeface="Arial Black"/>
                <a:cs typeface="Arial Black"/>
              </a:rPr>
              <a:t>1</a:t>
            </a:r>
            <a:r>
              <a:rPr lang="en-US" sz="2400" dirty="0" smtClean="0">
                <a:solidFill>
                  <a:srgbClr val="58595B"/>
                </a:solidFill>
              </a:rPr>
              <a:t> 	Validate client’s </a:t>
            </a:r>
            <a:r>
              <a:rPr sz="2400" dirty="0" smtClean="0">
                <a:solidFill>
                  <a:srgbClr val="58595B"/>
                </a:solidFill>
              </a:rPr>
              <a:t>experience</a:t>
            </a:r>
            <a:r>
              <a:rPr lang="en-US" sz="2400" dirty="0" smtClean="0">
                <a:solidFill>
                  <a:srgbClr val="58595B"/>
                </a:solidFill>
              </a:rPr>
              <a:t>.</a:t>
            </a:r>
            <a:endParaRPr sz="2400" dirty="0" smtClean="0">
              <a:solidFill>
                <a:srgbClr val="58595B"/>
              </a:solidFill>
            </a:endParaRPr>
          </a:p>
          <a:p>
            <a:pPr marL="681038" indent="-457200">
              <a:lnSpc>
                <a:spcPct val="114000"/>
              </a:lnSpc>
              <a:spcBef>
                <a:spcPts val="0"/>
              </a:spcBef>
              <a:buNone/>
            </a:pPr>
            <a:r>
              <a:rPr lang="en-US" dirty="0" smtClean="0">
                <a:solidFill>
                  <a:srgbClr val="8DC63F"/>
                </a:solidFill>
                <a:latin typeface="Arial Black"/>
                <a:cs typeface="Arial Black"/>
              </a:rPr>
              <a:t>2</a:t>
            </a:r>
            <a:r>
              <a:rPr lang="en-US" dirty="0" smtClean="0">
                <a:solidFill>
                  <a:srgbClr val="58595B"/>
                </a:solidFill>
              </a:rPr>
              <a:t>	</a:t>
            </a:r>
            <a:r>
              <a:rPr lang="en-US" sz="2400" dirty="0" smtClean="0">
                <a:solidFill>
                  <a:srgbClr val="58595B"/>
                </a:solidFill>
              </a:rPr>
              <a:t>Offer discreet methods of contraception including EC.</a:t>
            </a:r>
            <a:endParaRPr sz="2400" dirty="0" smtClean="0">
              <a:solidFill>
                <a:srgbClr val="58595B"/>
              </a:solidFill>
            </a:endParaRPr>
          </a:p>
          <a:p>
            <a:pPr marL="681038" indent="-457200">
              <a:lnSpc>
                <a:spcPct val="114000"/>
              </a:lnSpc>
              <a:spcBef>
                <a:spcPts val="0"/>
              </a:spcBef>
              <a:buNone/>
            </a:pPr>
            <a:r>
              <a:rPr lang="en-US" dirty="0" smtClean="0">
                <a:solidFill>
                  <a:srgbClr val="8DC63F"/>
                </a:solidFill>
                <a:latin typeface="Arial Black"/>
                <a:cs typeface="Arial Black"/>
              </a:rPr>
              <a:t>3</a:t>
            </a:r>
            <a:r>
              <a:rPr lang="en-US" sz="2400" dirty="0" smtClean="0">
                <a:solidFill>
                  <a:srgbClr val="8DC63F"/>
                </a:solidFill>
              </a:rPr>
              <a:t>	</a:t>
            </a:r>
            <a:r>
              <a:rPr lang="en-US" sz="2400" dirty="0" smtClean="0">
                <a:solidFill>
                  <a:srgbClr val="58595B"/>
                </a:solidFill>
              </a:rPr>
              <a:t>Review safety card harm reduction strategies.</a:t>
            </a:r>
          </a:p>
          <a:p>
            <a:pPr marL="681038" indent="-457200">
              <a:lnSpc>
                <a:spcPct val="114000"/>
              </a:lnSpc>
              <a:spcBef>
                <a:spcPts val="0"/>
              </a:spcBef>
              <a:buNone/>
            </a:pPr>
            <a:r>
              <a:rPr lang="en-US" dirty="0" smtClean="0">
                <a:solidFill>
                  <a:srgbClr val="8DC63F"/>
                </a:solidFill>
                <a:latin typeface="Arial Black"/>
                <a:cs typeface="Arial Black"/>
              </a:rPr>
              <a:t>4</a:t>
            </a:r>
            <a:r>
              <a:rPr lang="en-US" sz="2400" dirty="0" smtClean="0">
                <a:solidFill>
                  <a:srgbClr val="58595B"/>
                </a:solidFill>
              </a:rPr>
              <a:t>	Ask client if she has immediate safety concerns and discuss options.</a:t>
            </a:r>
          </a:p>
          <a:p>
            <a:pPr marL="681038" indent="-457200">
              <a:lnSpc>
                <a:spcPct val="114000"/>
              </a:lnSpc>
              <a:spcBef>
                <a:spcPts val="0"/>
              </a:spcBef>
              <a:buNone/>
            </a:pPr>
            <a:r>
              <a:rPr lang="en-US" dirty="0" smtClean="0">
                <a:solidFill>
                  <a:srgbClr val="8DC63F"/>
                </a:solidFill>
                <a:latin typeface="Arial Black"/>
                <a:cs typeface="Arial Black"/>
              </a:rPr>
              <a:t>5</a:t>
            </a:r>
            <a:r>
              <a:rPr lang="en-US" sz="1800" dirty="0" smtClean="0">
                <a:solidFill>
                  <a:srgbClr val="8DC63F"/>
                </a:solidFill>
              </a:rPr>
              <a:t>	</a:t>
            </a:r>
            <a:r>
              <a:rPr sz="2400" dirty="0" smtClean="0">
                <a:solidFill>
                  <a:srgbClr val="58595B"/>
                </a:solidFill>
              </a:rPr>
              <a:t>Refer to a domestic violence advocate for safety planning and additional support</a:t>
            </a:r>
            <a:r>
              <a:rPr lang="en-US" sz="2400" dirty="0" smtClean="0">
                <a:solidFill>
                  <a:srgbClr val="58595B"/>
                </a:solidFill>
              </a:rPr>
              <a:t>.</a:t>
            </a:r>
            <a:endParaRPr sz="2400" dirty="0" smtClean="0">
              <a:solidFill>
                <a:srgbClr val="58595B"/>
              </a:solidFill>
            </a:endParaRPr>
          </a:p>
          <a:p>
            <a:pPr marL="681038" indent="-457200">
              <a:lnSpc>
                <a:spcPct val="114000"/>
              </a:lnSpc>
              <a:spcBef>
                <a:spcPts val="0"/>
              </a:spcBef>
              <a:buNone/>
            </a:pPr>
            <a:r>
              <a:rPr lang="en-US" dirty="0" smtClean="0">
                <a:solidFill>
                  <a:srgbClr val="8DC63F"/>
                </a:solidFill>
                <a:latin typeface="Arial Black"/>
                <a:cs typeface="Arial Black"/>
              </a:rPr>
              <a:t>6</a:t>
            </a:r>
            <a:r>
              <a:rPr lang="en-US" sz="1800" dirty="0" smtClean="0">
                <a:solidFill>
                  <a:srgbClr val="58595B"/>
                </a:solidFill>
              </a:rPr>
              <a:t>	</a:t>
            </a:r>
            <a:r>
              <a:rPr sz="2400" dirty="0" smtClean="0">
                <a:solidFill>
                  <a:srgbClr val="58595B"/>
                </a:solidFill>
              </a:rPr>
              <a:t>Follow up at next visit</a:t>
            </a:r>
            <a:r>
              <a:rPr lang="en-US" sz="2400" dirty="0" smtClean="0">
                <a:solidFill>
                  <a:srgbClr val="58595B"/>
                </a:solidFill>
              </a:rPr>
              <a:t>.</a:t>
            </a:r>
            <a:endParaRPr sz="2400" dirty="0" smtClean="0">
              <a:solidFill>
                <a:srgbClr val="58595B"/>
              </a:solidFill>
            </a:endParaRPr>
          </a:p>
          <a:p>
            <a:pPr marL="514350" indent="-514350">
              <a:lnSpc>
                <a:spcPts val="2400"/>
              </a:lnSpc>
              <a:buFontTx/>
              <a:buAutoNum type="arabicParenR"/>
            </a:pPr>
            <a:endParaRPr lang="en-US"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woman7.jpg"/>
          <p:cNvPicPr>
            <a:picLocks noChangeAspect="1"/>
          </p:cNvPicPr>
          <p:nvPr/>
        </p:nvPicPr>
        <p:blipFill>
          <a:blip r:embed="rId3"/>
          <a:stretch>
            <a:fillRect/>
          </a:stretch>
        </p:blipFill>
        <p:spPr>
          <a:xfrm>
            <a:off x="304800" y="2405013"/>
            <a:ext cx="2667000" cy="399578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63</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381000"/>
            <a:ext cx="2438400" cy="1143000"/>
          </a:xfrm>
        </p:spPr>
        <p:txBody>
          <a:bodyPr>
            <a:noAutofit/>
          </a:bodyPr>
          <a:lstStyle/>
          <a:p>
            <a:pPr algn="l">
              <a:lnSpc>
                <a:spcPct val="114000"/>
              </a:lnSpc>
            </a:pPr>
            <a:r>
              <a:rPr sz="2800" dirty="0" smtClean="0">
                <a:solidFill>
                  <a:schemeClr val="bg1"/>
                </a:solidFill>
                <a:effectLst>
                  <a:outerShdw blurRad="38100" dist="38100" dir="2700000" algn="tl">
                    <a:srgbClr val="000000">
                      <a:alpha val="43137"/>
                    </a:srgbClr>
                  </a:outerShdw>
                </a:effectLst>
                <a:latin typeface="Arial Black" pitchFamily="34" charset="0"/>
              </a:rPr>
              <a:t>Providing a </a:t>
            </a:r>
            <a:r>
              <a:rPr lang="en-US" sz="2800" dirty="0" smtClean="0">
                <a:solidFill>
                  <a:schemeClr val="bg1"/>
                </a:solidFill>
                <a:effectLst>
                  <a:outerShdw blurRad="38100" dist="38100" dir="2700000" algn="tl">
                    <a:srgbClr val="000000">
                      <a:alpha val="43137"/>
                    </a:srgbClr>
                  </a:outerShdw>
                </a:effectLst>
                <a:latin typeface="Arial Black" pitchFamily="34" charset="0"/>
              </a:rPr>
              <a:t>‘Warm’ </a:t>
            </a:r>
            <a:r>
              <a:rPr sz="2800" dirty="0" smtClean="0">
                <a:solidFill>
                  <a:schemeClr val="bg1"/>
                </a:solidFill>
                <a:effectLst>
                  <a:outerShdw blurRad="38100" dist="38100" dir="2700000" algn="tl">
                    <a:srgbClr val="000000">
                      <a:alpha val="43137"/>
                    </a:srgbClr>
                  </a:outerShdw>
                </a:effectLst>
                <a:latin typeface="Arial Black" pitchFamily="34" charset="0"/>
              </a:rPr>
              <a:t>Referral</a:t>
            </a:r>
            <a:r>
              <a:rPr lang="en-US" sz="2800" dirty="0" smtClean="0">
                <a:solidFill>
                  <a:schemeClr val="bg1"/>
                </a:solidFill>
                <a:effectLst>
                  <a:outerShdw blurRad="38100" dist="38100" dir="2700000" algn="tl">
                    <a:srgbClr val="000000">
                      <a:alpha val="43137"/>
                    </a:srgbClr>
                  </a:outerShdw>
                </a:effectLst>
                <a:latin typeface="Arial Black" pitchFamily="34" charset="0"/>
              </a:rPr>
              <a:t> </a:t>
            </a:r>
            <a:r>
              <a:rPr sz="2800" dirty="0" smtClean="0">
                <a:solidFill>
                  <a:schemeClr val="bg1"/>
                </a:solidFill>
                <a:effectLst>
                  <a:outerShdw blurRad="38100" dist="38100" dir="2700000" algn="tl">
                    <a:srgbClr val="000000">
                      <a:alpha val="43137"/>
                    </a:srgbClr>
                  </a:outerShdw>
                </a:effectLst>
                <a:latin typeface="Arial Black" pitchFamily="34" charset="0"/>
              </a:rPr>
              <a:t>to </a:t>
            </a:r>
            <a:r>
              <a:rPr lang="en-US" sz="2800" dirty="0" smtClean="0">
                <a:solidFill>
                  <a:schemeClr val="bg1"/>
                </a:solidFill>
                <a:effectLst>
                  <a:outerShdw blurRad="38100" dist="38100" dir="2700000" algn="tl">
                    <a:srgbClr val="000000">
                      <a:alpha val="43137"/>
                    </a:srgbClr>
                  </a:outerShdw>
                </a:effectLst>
                <a:latin typeface="Arial Black" pitchFamily="34" charset="0"/>
              </a:rPr>
              <a:t>The </a:t>
            </a:r>
            <a:r>
              <a:rPr sz="2800" dirty="0" smtClean="0">
                <a:solidFill>
                  <a:schemeClr val="bg1"/>
                </a:solidFill>
                <a:effectLst>
                  <a:outerShdw blurRad="38100" dist="38100" dir="2700000" algn="tl">
                    <a:srgbClr val="000000">
                      <a:alpha val="43137"/>
                    </a:srgbClr>
                  </a:outerShdw>
                </a:effectLst>
                <a:latin typeface="Arial Black" pitchFamily="34" charset="0"/>
              </a:rPr>
              <a:t>National Hotline</a:t>
            </a:r>
            <a:endParaRPr lang="en-US" sz="2600" b="1"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3200400" y="304800"/>
            <a:ext cx="5410200" cy="4449763"/>
          </a:xfrm>
        </p:spPr>
        <p:txBody>
          <a:bodyPr>
            <a:noAutofit/>
          </a:bodyPr>
          <a:lstStyle/>
          <a:p>
            <a:pPr>
              <a:lnSpc>
                <a:spcPts val="2400"/>
              </a:lnSpc>
              <a:buNone/>
            </a:pPr>
            <a:endParaRPr lang="en-US" sz="2800" dirty="0" smtClean="0">
              <a:solidFill>
                <a:schemeClr val="accent1">
                  <a:lumMod val="50000"/>
                </a:schemeClr>
              </a:solidFill>
              <a:latin typeface="+mj-lt"/>
            </a:endParaRPr>
          </a:p>
          <a:p>
            <a:pPr marL="0" indent="0">
              <a:lnSpc>
                <a:spcPct val="114000"/>
              </a:lnSpc>
              <a:spcBef>
                <a:spcPts val="0"/>
              </a:spcBef>
              <a:spcAft>
                <a:spcPts val="600"/>
              </a:spcAft>
              <a:buNone/>
            </a:pPr>
            <a:r>
              <a:rPr lang="en-US" sz="2800" dirty="0" smtClean="0">
                <a:solidFill>
                  <a:srgbClr val="58595B"/>
                </a:solidFill>
                <a:latin typeface="Corbel" pitchFamily="34" charset="0"/>
              </a:rPr>
              <a:t>“there </a:t>
            </a:r>
            <a:r>
              <a:rPr sz="2800" dirty="0" smtClean="0">
                <a:solidFill>
                  <a:srgbClr val="58595B"/>
                </a:solidFill>
                <a:latin typeface="Corbel" pitchFamily="34" charset="0"/>
              </a:rPr>
              <a:t>are national</a:t>
            </a:r>
            <a:r>
              <a:rPr lang="en-US" sz="2800" dirty="0" smtClean="0">
                <a:solidFill>
                  <a:srgbClr val="58595B"/>
                </a:solidFill>
                <a:latin typeface="Corbel" pitchFamily="34" charset="0"/>
              </a:rPr>
              <a:t> confidential</a:t>
            </a:r>
            <a:r>
              <a:rPr sz="2800" dirty="0" smtClean="0">
                <a:solidFill>
                  <a:srgbClr val="58595B"/>
                </a:solidFill>
                <a:latin typeface="Corbel" pitchFamily="34" charset="0"/>
              </a:rPr>
              <a:t> hotline numbers and the people who work there really care and have helped thousands of women. They are there 24/7 and can help you find local referrals too</a:t>
            </a:r>
            <a:r>
              <a:rPr lang="en-US" sz="2800" dirty="0" smtClean="0">
                <a:solidFill>
                  <a:srgbClr val="58595B"/>
                </a:solidFill>
                <a:latin typeface="Corbel" pitchFamily="34" charset="0"/>
              </a:rPr>
              <a:t>—</a:t>
            </a:r>
            <a:r>
              <a:rPr sz="2800" dirty="0" smtClean="0">
                <a:solidFill>
                  <a:srgbClr val="58595B"/>
                </a:solidFill>
                <a:latin typeface="Corbel" pitchFamily="34" charset="0"/>
              </a:rPr>
              <a:t>and often can connect you by phone</a:t>
            </a:r>
            <a:r>
              <a:rPr lang="en-US" sz="2800" dirty="0" smtClean="0">
                <a:solidFill>
                  <a:srgbClr val="58595B"/>
                </a:solidFill>
                <a:latin typeface="Corbel" pitchFamily="34" charset="0"/>
              </a:rPr>
              <a:t>…”</a:t>
            </a:r>
          </a:p>
          <a:p>
            <a:pPr>
              <a:lnSpc>
                <a:spcPts val="2400"/>
              </a:lnSpc>
              <a:buNone/>
            </a:pPr>
            <a:endParaRPr dirty="0"/>
          </a:p>
        </p:txBody>
      </p:sp>
      <p:pic>
        <p:nvPicPr>
          <p:cNvPr id="6" name="Picture 5" descr="phone.png"/>
          <p:cNvPicPr>
            <a:picLocks noChangeAspect="1"/>
          </p:cNvPicPr>
          <p:nvPr/>
        </p:nvPicPr>
        <p:blipFill>
          <a:blip r:embed="rId3"/>
          <a:stretch>
            <a:fillRect/>
          </a:stretch>
        </p:blipFill>
        <p:spPr>
          <a:xfrm>
            <a:off x="402386" y="2201863"/>
            <a:ext cx="3407614" cy="5105400"/>
          </a:xfrm>
          <a:prstGeom prst="rect">
            <a:avLst/>
          </a:prstGeom>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64</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76200"/>
            <a:ext cx="2514600" cy="5334000"/>
          </a:xfrm>
        </p:spPr>
        <p:txBody>
          <a:bodyPr>
            <a:normAutofit fontScale="90000"/>
          </a:bodyPr>
          <a:lstStyle/>
          <a:p>
            <a:pPr algn="l">
              <a:lnSpc>
                <a:spcPct val="114000"/>
              </a:lnSpc>
            </a:pPr>
            <a:r>
              <a:rPr lang="en-US" sz="2800" b="1" dirty="0" smtClean="0">
                <a:solidFill>
                  <a:schemeClr val="bg1"/>
                </a:solidFill>
                <a:effectLst>
                  <a:outerShdw blurRad="38100" dist="38100" dir="2700000" algn="tl">
                    <a:srgbClr val="000000">
                      <a:alpha val="43137"/>
                    </a:srgbClr>
                  </a:outerShdw>
                </a:effectLst>
                <a:latin typeface="Arial Black" pitchFamily="34" charset="0"/>
              </a:rPr>
              <a:t>Have you ever called the  Hotline? </a:t>
            </a:r>
            <a:r>
              <a:rPr lang="en-US" sz="2800" b="1" dirty="0" smtClean="0">
                <a:solidFill>
                  <a:schemeClr val="tx1">
                    <a:lumMod val="75000"/>
                    <a:lumOff val="25000"/>
                  </a:schemeClr>
                </a:solidFill>
                <a:latin typeface="Corbel" pitchFamily="34" charset="0"/>
              </a:rPr>
              <a:t/>
            </a:r>
            <a:br>
              <a:rPr lang="en-US" sz="2800" b="1" dirty="0" smtClean="0">
                <a:solidFill>
                  <a:schemeClr val="tx1">
                    <a:lumMod val="75000"/>
                    <a:lumOff val="25000"/>
                  </a:schemeClr>
                </a:solidFill>
                <a:latin typeface="Corbel" pitchFamily="34" charset="0"/>
              </a:rPr>
            </a:br>
            <a:r>
              <a:rPr lang="en-US" sz="2700" b="1" dirty="0" smtClean="0">
                <a:solidFill>
                  <a:srgbClr val="58595B"/>
                </a:solidFill>
                <a:effectLst>
                  <a:outerShdw blurRad="38100" dist="38100" dir="2700000" algn="tl">
                    <a:srgbClr val="000000">
                      <a:alpha val="43137"/>
                    </a:srgbClr>
                  </a:outerShdw>
                </a:effectLst>
                <a:latin typeface="Corbel" pitchFamily="34" charset="0"/>
              </a:rPr>
              <a:t>It’s difficult to give a strong referral if you don’t know that it will happen when your patient makes the call.</a:t>
            </a:r>
            <a:r>
              <a:rPr lang="en-US" sz="2700" b="1" dirty="0" smtClean="0">
                <a:solidFill>
                  <a:srgbClr val="58595B"/>
                </a:solidFill>
                <a:effectLst>
                  <a:outerShdw blurRad="38100" dist="38100" dir="2700000" algn="tl">
                    <a:srgbClr val="000000">
                      <a:alpha val="43137"/>
                    </a:srgbClr>
                  </a:outerShdw>
                </a:effectLst>
              </a:rPr>
              <a:t> </a:t>
            </a:r>
            <a:endParaRPr lang="en-US" sz="2700" b="1" dirty="0">
              <a:solidFill>
                <a:srgbClr val="58595B"/>
              </a:solidFill>
              <a:effectLst>
                <a:outerShdw blurRad="38100" dist="38100" dir="2700000" algn="tl">
                  <a:srgbClr val="000000">
                    <a:alpha val="43137"/>
                  </a:srgbClr>
                </a:outerShdw>
              </a:effectLst>
            </a:endParaRPr>
          </a:p>
        </p:txBody>
      </p:sp>
      <p:pic>
        <p:nvPicPr>
          <p:cNvPr id="5" name="Picture 4" descr="card_folded_LAYERS.psd"/>
          <p:cNvPicPr>
            <a:picLocks noChangeAspect="1"/>
          </p:cNvPicPr>
          <p:nvPr/>
        </p:nvPicPr>
        <p:blipFill>
          <a:blip r:embed="rId3"/>
          <a:stretch>
            <a:fillRect/>
          </a:stretch>
        </p:blipFill>
        <p:spPr>
          <a:xfrm>
            <a:off x="381000" y="4760976"/>
            <a:ext cx="4623816" cy="1944624"/>
          </a:xfrm>
          <a:prstGeom prst="rect">
            <a:avLst/>
          </a:prstGeom>
          <a:effectLst>
            <a:outerShdw blurRad="342900" dist="139700" dir="9300000">
              <a:srgbClr val="000000">
                <a:alpha val="43000"/>
              </a:srgbClr>
            </a:outerShdw>
          </a:effectLst>
        </p:spPr>
      </p:pic>
      <p:pic>
        <p:nvPicPr>
          <p:cNvPr id="7" name="Picture 2"/>
          <p:cNvPicPr>
            <a:picLocks noChangeAspect="1" noChangeArrowheads="1"/>
          </p:cNvPicPr>
          <p:nvPr/>
        </p:nvPicPr>
        <p:blipFill>
          <a:blip r:embed="rId4" cstate="print"/>
          <a:srcRect/>
          <a:stretch>
            <a:fillRect/>
          </a:stretch>
        </p:blipFill>
        <p:spPr bwMode="auto">
          <a:xfrm>
            <a:off x="2743200" y="533400"/>
            <a:ext cx="6153150" cy="3448264"/>
          </a:xfrm>
          <a:prstGeom prst="rect">
            <a:avLst/>
          </a:prstGeom>
          <a:noFill/>
          <a:ln w="9525">
            <a:noFill/>
            <a:miter lim="800000"/>
            <a:headEnd/>
            <a:tailEnd/>
          </a:ln>
          <a:effectLst>
            <a:outerShdw blurRad="342900" dist="139700" dir="9300000" algn="ctr" rotWithShape="0">
              <a:srgbClr val="000000">
                <a:alpha val="43000"/>
              </a:srgbClr>
            </a:outerShdw>
          </a:effectLst>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65</a:t>
            </a:fld>
            <a:endParaRPr lang="en-US" sz="1400" dirty="0"/>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152400"/>
            <a:ext cx="24384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Role of the Domestic Violence Advocate</a:t>
            </a:r>
            <a:endParaRPr lang="en-US" sz="2600" b="1"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10" name="Content Placeholder 2"/>
          <p:cNvSpPr txBox="1">
            <a:spLocks/>
          </p:cNvSpPr>
          <p:nvPr/>
        </p:nvSpPr>
        <p:spPr>
          <a:xfrm>
            <a:off x="3276600" y="152400"/>
            <a:ext cx="5562600" cy="5668963"/>
          </a:xfrm>
          <a:prstGeom prst="rect">
            <a:avLst/>
          </a:prstGeom>
        </p:spPr>
        <p:txBody>
          <a:bodyPr>
            <a:noAutofit/>
          </a:bodyPr>
          <a:lstStyle/>
          <a:p>
            <a:pPr marL="338138" marR="0" lvl="0" indent="-338138" algn="l" defTabSz="457200" rtl="0" eaLnBrk="1" fontAlgn="auto" latinLnBrk="0" hangingPunct="1">
              <a:lnSpc>
                <a:spcPct val="114000"/>
              </a:lnSpc>
              <a:spcAft>
                <a:spcPts val="0"/>
              </a:spcAft>
              <a:buClr>
                <a:srgbClr val="8DC63F"/>
              </a:buClr>
              <a:buSzTx/>
              <a:buFont typeface="Arial"/>
              <a:buChar char="•"/>
              <a:tabLst/>
              <a:defRPr/>
            </a:pPr>
            <a:r>
              <a:rPr kumimoji="0" lang="en-US" sz="2400" b="0" i="0" u="none" strike="noStrike" kern="1200" cap="none" spc="0" normalizeH="0" baseline="0" noProof="0" dirty="0" smtClean="0">
                <a:ln>
                  <a:noFill/>
                </a:ln>
                <a:solidFill>
                  <a:srgbClr val="58595B"/>
                </a:solidFill>
                <a:effectLst/>
                <a:uLnTx/>
                <a:uFillTx/>
                <a:latin typeface="Corbel" pitchFamily="34" charset="0"/>
              </a:rPr>
              <a:t>Domestic violence advocates provide safety planning and support</a:t>
            </a:r>
          </a:p>
          <a:p>
            <a:pPr marL="338138" marR="0" lvl="0" indent="-338138" algn="l" defTabSz="457200" rtl="0" eaLnBrk="1" fontAlgn="auto" latinLnBrk="0" hangingPunct="1">
              <a:lnSpc>
                <a:spcPct val="114000"/>
              </a:lnSpc>
              <a:spcAft>
                <a:spcPts val="0"/>
              </a:spcAft>
              <a:buClr>
                <a:srgbClr val="8DC63F"/>
              </a:buClr>
              <a:buSzTx/>
              <a:buFont typeface="Arial"/>
              <a:buChar char="•"/>
              <a:tabLst/>
              <a:defRPr/>
            </a:pPr>
            <a:r>
              <a:rPr kumimoji="0" sz="2400" b="0" i="0" u="none" strike="noStrike" kern="1200" cap="none" spc="0" normalizeH="0" baseline="0" noProof="0" dirty="0" smtClean="0">
                <a:ln>
                  <a:noFill/>
                </a:ln>
                <a:solidFill>
                  <a:srgbClr val="58595B"/>
                </a:solidFill>
                <a:effectLst/>
                <a:uLnTx/>
                <a:uFillTx/>
                <a:latin typeface="Corbel" pitchFamily="34" charset="0"/>
              </a:rPr>
              <a:t>Safety </a:t>
            </a:r>
            <a:r>
              <a:rPr kumimoji="0" lang="en-US" sz="2400" b="0" i="0" u="none" strike="noStrike" kern="1200" cap="none" spc="0" normalizeH="0" baseline="0" noProof="0" dirty="0" smtClean="0">
                <a:ln>
                  <a:noFill/>
                </a:ln>
                <a:solidFill>
                  <a:srgbClr val="58595B"/>
                </a:solidFill>
                <a:effectLst/>
                <a:uLnTx/>
                <a:uFillTx/>
                <a:latin typeface="Corbel" pitchFamily="34" charset="0"/>
              </a:rPr>
              <a:t>planning is designed to assist mothers and children who have experienced domestic violence to think and act in a way to increase personal safety</a:t>
            </a:r>
          </a:p>
          <a:p>
            <a:pPr marL="338138" marR="0" lvl="0" indent="-338138" algn="l" defTabSz="457200" rtl="0" eaLnBrk="1" fontAlgn="auto" latinLnBrk="0" hangingPunct="1">
              <a:lnSpc>
                <a:spcPct val="114000"/>
              </a:lnSpc>
              <a:spcAft>
                <a:spcPts val="0"/>
              </a:spcAft>
              <a:buClr>
                <a:srgbClr val="8DC63F"/>
              </a:buClr>
              <a:buSzTx/>
              <a:buFont typeface="Arial"/>
              <a:buChar char="•"/>
              <a:tabLst/>
              <a:defRPr/>
            </a:pPr>
            <a:r>
              <a:rPr kumimoji="0" lang="en-US" sz="2400" b="0" i="0" u="none" strike="noStrike" kern="1200" cap="none" spc="0" normalizeH="0" baseline="0" noProof="0" dirty="0" smtClean="0">
                <a:ln>
                  <a:noFill/>
                </a:ln>
                <a:solidFill>
                  <a:srgbClr val="58595B"/>
                </a:solidFill>
                <a:effectLst/>
                <a:uLnTx/>
                <a:uFillTx/>
                <a:latin typeface="Corbel" pitchFamily="34" charset="0"/>
              </a:rPr>
              <a:t>Providers can help patients connect with an advocate to work on a safety plan and additional services like: </a:t>
            </a:r>
          </a:p>
          <a:p>
            <a:pPr marL="687388" marR="0" lvl="0" indent="-338138" algn="l" defTabSz="457200" rtl="0" eaLnBrk="1" fontAlgn="auto" latinLnBrk="0" hangingPunct="1">
              <a:lnSpc>
                <a:spcPct val="114000"/>
              </a:lnSpc>
              <a:spcAft>
                <a:spcPts val="0"/>
              </a:spcAft>
              <a:buClr>
                <a:srgbClr val="FFD400"/>
              </a:buClr>
              <a:buSzTx/>
              <a:buFont typeface="Arial"/>
              <a:buChar char="•"/>
              <a:defRPr/>
            </a:pPr>
            <a:r>
              <a:rPr kumimoji="0" sz="2400" b="0" i="0" u="none" strike="noStrike" kern="1200" cap="none" spc="0" normalizeH="0" baseline="0" noProof="0" dirty="0" smtClean="0">
                <a:ln>
                  <a:noFill/>
                </a:ln>
                <a:solidFill>
                  <a:srgbClr val="58595B"/>
                </a:solidFill>
                <a:effectLst/>
                <a:uLnTx/>
                <a:uFillTx/>
                <a:latin typeface="Corbel" pitchFamily="34" charset="0"/>
              </a:rPr>
              <a:t>Housing</a:t>
            </a:r>
          </a:p>
          <a:p>
            <a:pPr marL="687388" marR="0" lvl="0" indent="-338138" algn="l" defTabSz="457200" rtl="0" eaLnBrk="1" fontAlgn="auto" latinLnBrk="0" hangingPunct="1">
              <a:lnSpc>
                <a:spcPct val="114000"/>
              </a:lnSpc>
              <a:spcAft>
                <a:spcPts val="0"/>
              </a:spcAft>
              <a:buClr>
                <a:srgbClr val="FFD400"/>
              </a:buClr>
              <a:buSzTx/>
              <a:buFont typeface="Arial"/>
              <a:buChar char="•"/>
              <a:defRPr/>
            </a:pPr>
            <a:r>
              <a:rPr kumimoji="0" sz="2400" b="0" i="0" u="none" strike="noStrike" kern="1200" cap="none" spc="0" normalizeH="0" baseline="0" noProof="0" dirty="0" smtClean="0">
                <a:ln>
                  <a:noFill/>
                </a:ln>
                <a:solidFill>
                  <a:srgbClr val="58595B"/>
                </a:solidFill>
                <a:effectLst/>
                <a:uLnTx/>
                <a:uFillTx/>
                <a:latin typeface="Corbel" pitchFamily="34" charset="0"/>
              </a:rPr>
              <a:t>Legal</a:t>
            </a:r>
            <a:r>
              <a:rPr kumimoji="0" lang="en-US" sz="2400" b="0" i="0" u="none" strike="noStrike" kern="1200" cap="none" spc="0" normalizeH="0" baseline="0" noProof="0" dirty="0" smtClean="0">
                <a:ln>
                  <a:noFill/>
                </a:ln>
                <a:solidFill>
                  <a:srgbClr val="58595B"/>
                </a:solidFill>
                <a:effectLst/>
                <a:uLnTx/>
                <a:uFillTx/>
                <a:latin typeface="Corbel" pitchFamily="34" charset="0"/>
              </a:rPr>
              <a:t> advocacy</a:t>
            </a:r>
            <a:endParaRPr kumimoji="0" sz="2400" b="0" i="0" u="none" strike="noStrike" kern="1200" cap="none" spc="0" normalizeH="0" baseline="0" noProof="0" dirty="0" smtClean="0">
              <a:ln>
                <a:noFill/>
              </a:ln>
              <a:solidFill>
                <a:srgbClr val="58595B"/>
              </a:solidFill>
              <a:effectLst/>
              <a:uLnTx/>
              <a:uFillTx/>
              <a:latin typeface="Corbel" pitchFamily="34" charset="0"/>
            </a:endParaRPr>
          </a:p>
          <a:p>
            <a:pPr marL="687388" marR="0" lvl="0" indent="-338138" algn="l" defTabSz="457200" rtl="0" eaLnBrk="1" fontAlgn="auto" latinLnBrk="0" hangingPunct="1">
              <a:lnSpc>
                <a:spcPct val="114000"/>
              </a:lnSpc>
              <a:spcAft>
                <a:spcPts val="0"/>
              </a:spcAft>
              <a:buClr>
                <a:srgbClr val="FFD400"/>
              </a:buClr>
              <a:buSzTx/>
              <a:buFont typeface="Arial"/>
              <a:buChar char="•"/>
              <a:defRPr/>
            </a:pPr>
            <a:r>
              <a:rPr kumimoji="0" sz="2400" b="0" i="0" u="none" strike="noStrike" kern="1200" cap="none" spc="0" normalizeH="0" baseline="0" noProof="0" dirty="0" smtClean="0">
                <a:ln>
                  <a:noFill/>
                </a:ln>
                <a:solidFill>
                  <a:srgbClr val="58595B"/>
                </a:solidFill>
                <a:effectLst/>
                <a:uLnTx/>
                <a:uFillTx/>
                <a:latin typeface="Corbel" pitchFamily="34" charset="0"/>
              </a:rPr>
              <a:t>Support groups/counseling</a:t>
            </a:r>
          </a:p>
        </p:txBody>
      </p:sp>
      <p:pic>
        <p:nvPicPr>
          <p:cNvPr id="7" name="Picture 6" descr="iStock_000009457802Large.png"/>
          <p:cNvPicPr>
            <a:picLocks noChangeAspect="1"/>
          </p:cNvPicPr>
          <p:nvPr/>
        </p:nvPicPr>
        <p:blipFill>
          <a:blip r:embed="rId3"/>
          <a:stretch>
            <a:fillRect/>
          </a:stretch>
        </p:blipFill>
        <p:spPr>
          <a:xfrm>
            <a:off x="555804" y="1981200"/>
            <a:ext cx="3254196" cy="4876800"/>
          </a:xfrm>
          <a:prstGeom prst="rect">
            <a:avLst/>
          </a:prstGeom>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66</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57200"/>
            <a:ext cx="2514600" cy="1143000"/>
          </a:xfrm>
        </p:spPr>
        <p:txBody>
          <a:bodyPr>
            <a:noAutofit/>
          </a:bodyPr>
          <a:lstStyle/>
          <a:p>
            <a:pPr algn="l">
              <a:lnSpc>
                <a:spcPct val="114000"/>
              </a:lnSpc>
            </a:pPr>
            <a:r>
              <a:rPr lang="en-US" sz="2600" dirty="0" smtClean="0">
                <a:solidFill>
                  <a:schemeClr val="bg1"/>
                </a:solidFill>
                <a:effectLst>
                  <a:outerShdw blurRad="38100" dist="38100" dir="2700000" algn="tl">
                    <a:srgbClr val="000000">
                      <a:alpha val="43137"/>
                    </a:srgbClr>
                  </a:outerShdw>
                </a:effectLst>
                <a:latin typeface="Arial Black" pitchFamily="34" charset="0"/>
              </a:rPr>
              <a:t>Temperature Check: </a:t>
            </a:r>
          </a:p>
        </p:txBody>
      </p:sp>
      <p:sp>
        <p:nvSpPr>
          <p:cNvPr id="5" name="Content Placeholder 2"/>
          <p:cNvSpPr>
            <a:spLocks noGrp="1"/>
          </p:cNvSpPr>
          <p:nvPr>
            <p:ph idx="1"/>
          </p:nvPr>
        </p:nvSpPr>
        <p:spPr>
          <a:xfrm>
            <a:off x="2895600" y="960437"/>
            <a:ext cx="5867400" cy="4449763"/>
          </a:xfrm>
        </p:spPr>
        <p:txBody>
          <a:bodyPr>
            <a:noAutofit/>
          </a:bodyPr>
          <a:lstStyle/>
          <a:p>
            <a:pPr indent="-1588">
              <a:buClr>
                <a:schemeClr val="tx1">
                  <a:lumMod val="50000"/>
                  <a:lumOff val="50000"/>
                </a:schemeClr>
              </a:buClr>
              <a:buNone/>
            </a:pPr>
            <a:r>
              <a:rPr lang="en-US" sz="4400" dirty="0" smtClean="0">
                <a:solidFill>
                  <a:srgbClr val="58595B"/>
                </a:solidFill>
                <a:effectLst>
                  <a:outerShdw blurRad="38100" dist="38100" dir="2700000" algn="tl">
                    <a:srgbClr val="000000">
                      <a:alpha val="43137"/>
                    </a:srgbClr>
                  </a:outerShdw>
                </a:effectLst>
                <a:latin typeface="Corbel" pitchFamily="34" charset="0"/>
                <a:cs typeface="Arial" pitchFamily="34" charset="0"/>
              </a:rPr>
              <a:t>Thoughts on the intervention now that you have seen it an action?</a:t>
            </a:r>
          </a:p>
          <a:p>
            <a:pPr indent="-1588">
              <a:buClr>
                <a:schemeClr val="tx1">
                  <a:lumMod val="50000"/>
                  <a:lumOff val="50000"/>
                </a:schemeClr>
              </a:buClr>
              <a:buNone/>
            </a:pPr>
            <a:endParaRPr lang="en-US" sz="2800" dirty="0" smtClean="0">
              <a:solidFill>
                <a:schemeClr val="accent1">
                  <a:lumMod val="50000"/>
                </a:schemeClr>
              </a:solidFill>
            </a:endParaRPr>
          </a:p>
        </p:txBody>
      </p:sp>
      <p:pic>
        <p:nvPicPr>
          <p:cNvPr id="7" name="Picture 6" descr="repl.8.jpg"/>
          <p:cNvPicPr>
            <a:picLocks noChangeAspect="1"/>
          </p:cNvPicPr>
          <p:nvPr/>
        </p:nvPicPr>
        <p:blipFill>
          <a:blip r:embed="rId3"/>
          <a:stretch>
            <a:fillRect/>
          </a:stretch>
        </p:blipFill>
        <p:spPr>
          <a:xfrm>
            <a:off x="457200" y="2743200"/>
            <a:ext cx="2734056" cy="3657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67</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41background.jpg"/>
          <p:cNvPicPr>
            <a:picLocks noChangeAspect="1"/>
          </p:cNvPicPr>
          <p:nvPr/>
        </p:nvPicPr>
        <p:blipFill>
          <a:blip r:embed="rId3"/>
          <a:stretch>
            <a:fillRect/>
          </a:stretch>
        </p:blipFill>
        <p:spPr>
          <a:xfrm>
            <a:off x="-50150" y="0"/>
            <a:ext cx="9194150" cy="6858000"/>
          </a:xfrm>
          <a:prstGeom prst="rect">
            <a:avLst/>
          </a:prstGeom>
        </p:spPr>
      </p:pic>
      <p:sp>
        <p:nvSpPr>
          <p:cNvPr id="4" name="Title 1"/>
          <p:cNvSpPr>
            <a:spLocks noGrp="1"/>
          </p:cNvSpPr>
          <p:nvPr>
            <p:ph type="title"/>
          </p:nvPr>
        </p:nvSpPr>
        <p:spPr>
          <a:xfrm>
            <a:off x="76200" y="457200"/>
            <a:ext cx="5029200" cy="847725"/>
          </a:xfrm>
        </p:spPr>
        <p:txBody>
          <a:bodyPr>
            <a:noAutofit/>
          </a:bodyPr>
          <a:lstStyle/>
          <a:p>
            <a:pPr algn="l">
              <a:lnSpc>
                <a:spcPts val="2600"/>
              </a:lnSpc>
            </a:pPr>
            <a:r>
              <a:rPr lang="en-US" sz="4000" spc="-120" dirty="0" smtClean="0">
                <a:solidFill>
                  <a:srgbClr val="F58220"/>
                </a:solidFill>
                <a:effectLst>
                  <a:outerShdw blurRad="38100" dist="38100" dir="2700000" algn="tl">
                    <a:srgbClr val="000000">
                      <a:alpha val="43137"/>
                    </a:srgbClr>
                  </a:outerShdw>
                </a:effectLst>
                <a:latin typeface="Arial Black"/>
                <a:cs typeface="Arial Black"/>
              </a:rPr>
              <a:t>Case Study: </a:t>
            </a:r>
            <a:r>
              <a:rPr lang="en-US" sz="3200" spc="-120" dirty="0" smtClean="0">
                <a:solidFill>
                  <a:srgbClr val="58595B"/>
                </a:solidFill>
                <a:effectLst>
                  <a:outerShdw blurRad="38100" dist="38100" dir="2700000" algn="tl">
                    <a:srgbClr val="000000">
                      <a:alpha val="43137"/>
                    </a:srgbClr>
                  </a:outerShdw>
                </a:effectLst>
                <a:latin typeface="Arial Black"/>
                <a:cs typeface="Arial Black"/>
              </a:rPr>
              <a:t>Maya</a:t>
            </a:r>
            <a:endParaRPr lang="en-US" sz="3200" b="1" spc="-120" dirty="0" smtClean="0">
              <a:solidFill>
                <a:srgbClr val="58595B"/>
              </a:solidFill>
              <a:effectLst>
                <a:outerShdw blurRad="38100" dist="38100" dir="2700000" algn="tl">
                  <a:srgbClr val="000000">
                    <a:alpha val="43137"/>
                  </a:srgbClr>
                </a:outerShdw>
              </a:effectLst>
              <a:latin typeface="Arial Black"/>
              <a:cs typeface="Arial Black"/>
            </a:endParaRPr>
          </a:p>
        </p:txBody>
      </p:sp>
      <p:sp>
        <p:nvSpPr>
          <p:cNvPr id="5" name="Content Placeholder 2"/>
          <p:cNvSpPr>
            <a:spLocks noGrp="1"/>
          </p:cNvSpPr>
          <p:nvPr>
            <p:ph idx="1"/>
          </p:nvPr>
        </p:nvSpPr>
        <p:spPr>
          <a:xfrm>
            <a:off x="5029200" y="304800"/>
            <a:ext cx="3810000" cy="4449763"/>
          </a:xfrm>
        </p:spPr>
        <p:txBody>
          <a:bodyPr wrap="square">
            <a:normAutofit/>
          </a:bodyPr>
          <a:lstStyle/>
          <a:p>
            <a:pPr>
              <a:buClr>
                <a:schemeClr val="tx1">
                  <a:lumMod val="50000"/>
                  <a:lumOff val="50000"/>
                </a:schemeClr>
              </a:buClr>
              <a:buNone/>
            </a:pPr>
            <a:endParaRPr lang="en-US" sz="2400" dirty="0" smtClean="0">
              <a:solidFill>
                <a:schemeClr val="accent1">
                  <a:lumMod val="50000"/>
                </a:schemeClr>
              </a:solidFill>
            </a:endParaRP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The following case study</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demonstrates how to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screen for reproductive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coercion when a patient </a:t>
            </a:r>
          </a:p>
          <a:p>
            <a:pPr marL="0" indent="0">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Requests Emergency Contraception</a:t>
            </a:r>
            <a:endParaRPr sz="2400" dirty="0" smtClean="0">
              <a:solidFill>
                <a:schemeClr val="accent1">
                  <a:lumMod val="50000"/>
                </a:schemeClr>
              </a:solidFill>
              <a:latin typeface="Arial" pitchFamily="34" charset="0"/>
              <a:cs typeface="Arial" pitchFamily="34" charset="0"/>
            </a:endParaRP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68</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76200"/>
            <a:ext cx="2514600" cy="4495800"/>
          </a:xfrm>
        </p:spPr>
        <p:txBody>
          <a:bodyPr>
            <a:noAutofit/>
          </a:bodyPr>
          <a:lstStyle/>
          <a:p>
            <a:pPr algn="l">
              <a:lnSpc>
                <a:spcPct val="114000"/>
              </a:lnSpc>
              <a:spcAft>
                <a:spcPts val="1000"/>
              </a:spcAft>
            </a:pPr>
            <a:r>
              <a:rPr lang="en-US" sz="2400" dirty="0" smtClean="0">
                <a:solidFill>
                  <a:schemeClr val="bg1"/>
                </a:solidFill>
                <a:effectLst>
                  <a:outerShdw blurRad="38100" dist="38100" dir="2700000" algn="tl">
                    <a:srgbClr val="000000">
                      <a:alpha val="43137"/>
                    </a:srgbClr>
                  </a:outerShdw>
                </a:effectLst>
                <a:latin typeface="Arial Black" pitchFamily="34" charset="0"/>
              </a:rPr>
              <a:t>Double Check</a:t>
            </a:r>
            <a:br>
              <a:rPr lang="en-US" sz="2400" dirty="0" smtClean="0">
                <a:solidFill>
                  <a:schemeClr val="bg1"/>
                </a:solidFill>
                <a:effectLst>
                  <a:outerShdw blurRad="38100" dist="38100" dir="2700000" algn="tl">
                    <a:srgbClr val="000000">
                      <a:alpha val="43137"/>
                    </a:srgbClr>
                  </a:outerShdw>
                </a:effectLst>
                <a:latin typeface="Arial Black" pitchFamily="34" charset="0"/>
              </a:rPr>
            </a:br>
            <a:r>
              <a:rPr lang="en-US" sz="1100" dirty="0" smtClean="0">
                <a:solidFill>
                  <a:schemeClr val="bg1"/>
                </a:solidFill>
                <a:effectLst>
                  <a:outerShdw blurRad="38100" dist="38100" dir="2700000" algn="tl">
                    <a:srgbClr val="000000">
                      <a:alpha val="43137"/>
                    </a:srgbClr>
                  </a:outerShdw>
                </a:effectLst>
                <a:latin typeface="Arial Black" pitchFamily="34" charset="0"/>
              </a:rPr>
              <a:t/>
            </a:r>
            <a:br>
              <a:rPr lang="en-US" sz="1100" dirty="0" smtClean="0">
                <a:solidFill>
                  <a:schemeClr val="bg1"/>
                </a:solidFill>
                <a:effectLst>
                  <a:outerShdw blurRad="38100" dist="38100" dir="2700000" algn="tl">
                    <a:srgbClr val="000000">
                      <a:alpha val="43137"/>
                    </a:srgbClr>
                  </a:outerShdw>
                </a:effectLst>
                <a:latin typeface="Arial Black" pitchFamily="34" charset="0"/>
              </a:rPr>
            </a:br>
            <a:r>
              <a:rPr lang="en-US" sz="2400" dirty="0" smtClean="0">
                <a:solidFill>
                  <a:srgbClr val="58595B"/>
                </a:solidFill>
                <a:effectLst>
                  <a:outerShdw blurRad="38100" dist="38100" dir="2700000" algn="tl">
                    <a:srgbClr val="000000">
                      <a:alpha val="43137"/>
                    </a:srgbClr>
                  </a:outerShdw>
                </a:effectLst>
                <a:latin typeface="Corbel" pitchFamily="34" charset="0"/>
              </a:rPr>
              <a:t>“Are you ever afraid to ask your partner to use condoms?”</a:t>
            </a:r>
            <a:br>
              <a:rPr lang="en-US" sz="2400" dirty="0" smtClean="0">
                <a:solidFill>
                  <a:srgbClr val="58595B"/>
                </a:solidFill>
                <a:effectLst>
                  <a:outerShdw blurRad="38100" dist="38100" dir="2700000" algn="tl">
                    <a:srgbClr val="000000">
                      <a:alpha val="43137"/>
                    </a:srgbClr>
                  </a:outerShdw>
                </a:effectLst>
                <a:latin typeface="Corbel" pitchFamily="34" charset="0"/>
              </a:rPr>
            </a:br>
            <a:r>
              <a:rPr lang="en-US" sz="1100" dirty="0" smtClean="0">
                <a:solidFill>
                  <a:srgbClr val="58595B"/>
                </a:solidFill>
                <a:effectLst>
                  <a:outerShdw blurRad="38100" dist="38100" dir="2700000" algn="tl">
                    <a:srgbClr val="000000">
                      <a:alpha val="43137"/>
                    </a:srgbClr>
                  </a:outerShdw>
                </a:effectLst>
                <a:latin typeface="Corbel" pitchFamily="34" charset="0"/>
              </a:rPr>
              <a:t/>
            </a:r>
            <a:br>
              <a:rPr lang="en-US" sz="1100" dirty="0" smtClean="0">
                <a:solidFill>
                  <a:srgbClr val="58595B"/>
                </a:solidFill>
                <a:effectLst>
                  <a:outerShdw blurRad="38100" dist="38100" dir="2700000" algn="tl">
                    <a:srgbClr val="000000">
                      <a:alpha val="43137"/>
                    </a:srgbClr>
                  </a:outerShdw>
                </a:effectLst>
                <a:latin typeface="Corbel" pitchFamily="34" charset="0"/>
              </a:rPr>
            </a:br>
            <a:r>
              <a:rPr lang="en-US" sz="2400" dirty="0" smtClean="0">
                <a:solidFill>
                  <a:srgbClr val="58595B"/>
                </a:solidFill>
                <a:effectLst>
                  <a:outerShdw blurRad="38100" dist="38100" dir="2700000" algn="tl">
                    <a:srgbClr val="000000">
                      <a:alpha val="43137"/>
                    </a:srgbClr>
                  </a:outerShdw>
                </a:effectLst>
                <a:latin typeface="Corbel" pitchFamily="34" charset="0"/>
              </a:rPr>
              <a:t>“Does he know you are here for emergency contraception?”</a:t>
            </a:r>
            <a:endParaRPr lang="en-US" sz="2400" dirty="0">
              <a:solidFill>
                <a:srgbClr val="58595B"/>
              </a:solidFill>
              <a:effectLst>
                <a:outerShdw blurRad="38100" dist="38100" dir="2700000" algn="tl">
                  <a:srgbClr val="000000">
                    <a:alpha val="43137"/>
                  </a:srgbClr>
                </a:outerShdw>
              </a:effectLst>
              <a:latin typeface="Corbel" pitchFamily="34" charset="0"/>
            </a:endParaRPr>
          </a:p>
        </p:txBody>
      </p:sp>
      <p:pic>
        <p:nvPicPr>
          <p:cNvPr id="5" name="Picture 4" descr="card_folded_LAYERS.psd"/>
          <p:cNvPicPr>
            <a:picLocks noChangeAspect="1"/>
          </p:cNvPicPr>
          <p:nvPr/>
        </p:nvPicPr>
        <p:blipFill>
          <a:blip r:embed="rId3"/>
          <a:stretch>
            <a:fillRect/>
          </a:stretch>
        </p:blipFill>
        <p:spPr>
          <a:xfrm>
            <a:off x="457200" y="4760976"/>
            <a:ext cx="4623816" cy="1944624"/>
          </a:xfrm>
          <a:prstGeom prst="rect">
            <a:avLst/>
          </a:prstGeom>
          <a:effectLst>
            <a:outerShdw blurRad="342900" dist="139700" dir="9300000">
              <a:srgbClr val="000000">
                <a:alpha val="43000"/>
              </a:srgbClr>
            </a:outerShdw>
          </a:effectLst>
        </p:spPr>
      </p:pic>
      <p:pic>
        <p:nvPicPr>
          <p:cNvPr id="6" name="Picture 5" descr="Repro PSC_draft 102.jpg"/>
          <p:cNvPicPr>
            <a:picLocks noChangeAspect="1"/>
          </p:cNvPicPr>
          <p:nvPr/>
        </p:nvPicPr>
        <p:blipFill>
          <a:blip r:embed="rId4"/>
          <a:srcRect t="50000" b="25370"/>
          <a:stretch>
            <a:fillRect/>
          </a:stretch>
        </p:blipFill>
        <p:spPr>
          <a:xfrm>
            <a:off x="2819400" y="576920"/>
            <a:ext cx="6024510" cy="3391576"/>
          </a:xfrm>
          <a:prstGeom prst="rect">
            <a:avLst/>
          </a:prstGeom>
          <a:effectLst>
            <a:outerShdw blurRad="342900" dist="139700" dir="9300000">
              <a:srgbClr val="000000">
                <a:alpha val="43000"/>
              </a:srgbClr>
            </a:outerShdw>
          </a:effectLst>
        </p:spPr>
      </p:pic>
      <p:pic>
        <p:nvPicPr>
          <p:cNvPr id="7" name="Picture 6" descr="Repro PSC_draft 102.jpg"/>
          <p:cNvPicPr>
            <a:picLocks noChangeAspect="1"/>
          </p:cNvPicPr>
          <p:nvPr/>
        </p:nvPicPr>
        <p:blipFill>
          <a:blip r:embed="rId4" cstate="print"/>
          <a:srcRect t="50000" b="25370"/>
          <a:stretch>
            <a:fillRect/>
          </a:stretch>
        </p:blipFill>
        <p:spPr>
          <a:xfrm>
            <a:off x="2801990" y="570824"/>
            <a:ext cx="6024510" cy="3391576"/>
          </a:xfrm>
          <a:prstGeom prst="rect">
            <a:avLst/>
          </a:prstGeom>
          <a:effectLst>
            <a:outerShdw blurRad="342900" dist="139700" dir="9300000">
              <a:srgbClr val="000000">
                <a:alpha val="43000"/>
              </a:srgbClr>
            </a:outerShdw>
          </a:effectLst>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69</a:t>
            </a:fld>
            <a:endParaRPr lang="en-US" sz="1400"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228600"/>
            <a:ext cx="2438400" cy="24384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Getting Started: </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dirty="0" smtClean="0">
                <a:solidFill>
                  <a:schemeClr val="bg1"/>
                </a:solidFill>
                <a:effectLst>
                  <a:outerShdw blurRad="38100" dist="38100" dir="2700000" algn="tl">
                    <a:srgbClr val="000000">
                      <a:alpha val="43137"/>
                    </a:srgbClr>
                  </a:outerShdw>
                </a:effectLst>
                <a:latin typeface="Arial Black" pitchFamily="34" charset="0"/>
              </a:rPr>
              <a:t>Large </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dirty="0" smtClean="0">
                <a:solidFill>
                  <a:schemeClr val="bg1"/>
                </a:solidFill>
                <a:effectLst>
                  <a:outerShdw blurRad="38100" dist="38100" dir="2700000" algn="tl">
                    <a:srgbClr val="000000">
                      <a:alpha val="43137"/>
                    </a:srgbClr>
                  </a:outerShdw>
                </a:effectLst>
                <a:latin typeface="Arial Black" pitchFamily="34" charset="0"/>
              </a:rPr>
              <a:t>Group Discussion</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3200400" y="1219200"/>
            <a:ext cx="5257800" cy="4449763"/>
          </a:xfrm>
        </p:spPr>
        <p:txBody>
          <a:bodyPr>
            <a:normAutofit/>
          </a:bodyPr>
          <a:lstStyle/>
          <a:p>
            <a:pPr marL="457200" indent="-3175" eaLnBrk="0" hangingPunct="0">
              <a:lnSpc>
                <a:spcPct val="114000"/>
              </a:lnSpc>
              <a:spcBef>
                <a:spcPts val="0"/>
              </a:spcBef>
              <a:spcAft>
                <a:spcPts val="600"/>
              </a:spcAft>
              <a:buClr>
                <a:schemeClr val="tx1">
                  <a:lumMod val="50000"/>
                  <a:lumOff val="50000"/>
                </a:schemeClr>
              </a:buClr>
              <a:buNone/>
            </a:pPr>
            <a:r>
              <a:rPr lang="en-US" sz="3600" dirty="0" smtClean="0">
                <a:solidFill>
                  <a:srgbClr val="58595B"/>
                </a:solidFill>
                <a:latin typeface="Corbel" pitchFamily="34" charset="0"/>
                <a:ea typeface="ＭＳ Ｐゴシック" pitchFamily="34" charset="-128"/>
              </a:rPr>
              <a:t>Why is it important for  health care providers to know about domestic                     violence in the context of reproductive health?</a:t>
            </a:r>
          </a:p>
          <a:p>
            <a:pPr marL="0" indent="0"/>
            <a:endParaRPr lang="en-US" sz="2400" dirty="0" smtClean="0">
              <a:solidFill>
                <a:schemeClr val="accent1">
                  <a:lumMod val="50000"/>
                </a:schemeClr>
              </a:solidFill>
            </a:endParaRPr>
          </a:p>
        </p:txBody>
      </p:sp>
      <p:pic>
        <p:nvPicPr>
          <p:cNvPr id="6" name="Picture 5" descr="group-discussion.jpg"/>
          <p:cNvPicPr>
            <a:picLocks noChangeAspect="1"/>
          </p:cNvPicPr>
          <p:nvPr/>
        </p:nvPicPr>
        <p:blipFill>
          <a:blip r:embed="rId3"/>
          <a:stretch>
            <a:fillRect/>
          </a:stretch>
        </p:blipFill>
        <p:spPr>
          <a:xfrm>
            <a:off x="457200" y="22098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152400"/>
            <a:ext cx="2514600" cy="1447800"/>
          </a:xfrm>
        </p:spPr>
        <p:txBody>
          <a:bodyPr>
            <a:noAutofit/>
          </a:bodyPr>
          <a:lstStyle/>
          <a:p>
            <a:pPr algn="l">
              <a:lnSpc>
                <a:spcPct val="114000"/>
              </a:lnSpc>
            </a:pPr>
            <a:r>
              <a:rPr lang="en-US" sz="2800" b="1" dirty="0" smtClean="0">
                <a:solidFill>
                  <a:schemeClr val="bg1"/>
                </a:solidFill>
                <a:effectLst>
                  <a:outerShdw blurRad="38100" dist="38100" dir="2700000" algn="tl">
                    <a:srgbClr val="000000">
                      <a:alpha val="43137"/>
                    </a:srgbClr>
                  </a:outerShdw>
                </a:effectLst>
                <a:latin typeface="Arial Black" pitchFamily="34" charset="0"/>
              </a:rPr>
              <a:t>Review last bullet for every EC </a:t>
            </a:r>
            <a:br>
              <a:rPr lang="en-US" sz="2800" b="1" dirty="0" smtClean="0">
                <a:solidFill>
                  <a:schemeClr val="bg1"/>
                </a:solidFill>
                <a:effectLst>
                  <a:outerShdw blurRad="38100" dist="38100" dir="2700000" algn="tl">
                    <a:srgbClr val="000000">
                      <a:alpha val="43137"/>
                    </a:srgbClr>
                  </a:outerShdw>
                </a:effectLst>
                <a:latin typeface="Arial Black" pitchFamily="34" charset="0"/>
              </a:rPr>
            </a:br>
            <a:r>
              <a:rPr lang="en-US" sz="2800" b="1" dirty="0" smtClean="0">
                <a:solidFill>
                  <a:schemeClr val="bg1"/>
                </a:solidFill>
                <a:effectLst>
                  <a:outerShdw blurRad="38100" dist="38100" dir="2700000" algn="tl">
                    <a:srgbClr val="000000">
                      <a:alpha val="43137"/>
                    </a:srgbClr>
                  </a:outerShdw>
                </a:effectLst>
                <a:latin typeface="Arial Black" pitchFamily="34" charset="0"/>
              </a:rPr>
              <a:t>visit </a:t>
            </a:r>
            <a:endParaRPr lang="en-US" sz="2800" b="1" dirty="0">
              <a:solidFill>
                <a:schemeClr val="bg1"/>
              </a:solidFill>
              <a:effectLst>
                <a:outerShdw blurRad="38100" dist="38100" dir="2700000" algn="tl">
                  <a:srgbClr val="000000">
                    <a:alpha val="43137"/>
                  </a:srgbClr>
                </a:outerShdw>
              </a:effectLst>
              <a:latin typeface="Arial Black" pitchFamily="34" charset="0"/>
            </a:endParaRPr>
          </a:p>
        </p:txBody>
      </p:sp>
      <p:pic>
        <p:nvPicPr>
          <p:cNvPr id="5" name="Picture 4" descr="card_folded_LAYERS.psd"/>
          <p:cNvPicPr>
            <a:picLocks noChangeAspect="1"/>
          </p:cNvPicPr>
          <p:nvPr/>
        </p:nvPicPr>
        <p:blipFill>
          <a:blip r:embed="rId3"/>
          <a:stretch>
            <a:fillRect/>
          </a:stretch>
        </p:blipFill>
        <p:spPr>
          <a:xfrm>
            <a:off x="329184" y="4684776"/>
            <a:ext cx="4623816" cy="1944624"/>
          </a:xfrm>
          <a:prstGeom prst="rect">
            <a:avLst/>
          </a:prstGeom>
          <a:effectLst>
            <a:outerShdw blurRad="342900" dist="139700" dir="9300000">
              <a:srgbClr val="000000">
                <a:alpha val="43000"/>
              </a:srgbClr>
            </a:outerShdw>
          </a:effectLst>
        </p:spPr>
      </p:pic>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70</a:t>
            </a:fld>
            <a:endParaRPr lang="en-US" sz="1400" dirty="0"/>
          </a:p>
        </p:txBody>
      </p:sp>
      <p:pic>
        <p:nvPicPr>
          <p:cNvPr id="9" name="Picture 2"/>
          <p:cNvPicPr>
            <a:picLocks noChangeAspect="1" noChangeArrowheads="1"/>
          </p:cNvPicPr>
          <p:nvPr/>
        </p:nvPicPr>
        <p:blipFill>
          <a:blip r:embed="rId4"/>
          <a:srcRect/>
          <a:stretch>
            <a:fillRect/>
          </a:stretch>
        </p:blipFill>
        <p:spPr bwMode="auto">
          <a:xfrm>
            <a:off x="2914652" y="609600"/>
            <a:ext cx="5924548" cy="3505200"/>
          </a:xfrm>
          <a:prstGeom prst="rect">
            <a:avLst/>
          </a:prstGeom>
          <a:noFill/>
          <a:ln w="9525">
            <a:noFill/>
            <a:miter lim="800000"/>
            <a:headEnd/>
            <a:tailEnd/>
          </a:ln>
          <a:effectLst>
            <a:outerShdw blurRad="342900" dist="139700" dir="9300000" algn="tr" rotWithShape="0">
              <a:prstClr val="black">
                <a:alpha val="43000"/>
              </a:prstClr>
            </a:outerShdw>
          </a:effectLst>
        </p:spPr>
      </p:pic>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4810" y="381000"/>
            <a:ext cx="2133600" cy="1143000"/>
          </a:xfrm>
        </p:spPr>
        <p:txBody>
          <a:bodyPr>
            <a:noAutofit/>
          </a:bodyPr>
          <a:lstStyle/>
          <a:p>
            <a:pPr algn="l"/>
            <a:r>
              <a:rPr lang="en-US" sz="2800" dirty="0" smtClean="0">
                <a:solidFill>
                  <a:schemeClr val="bg1"/>
                </a:solidFill>
                <a:effectLst>
                  <a:outerShdw blurRad="38100" dist="38100" dir="2700000" algn="tl">
                    <a:srgbClr val="000000">
                      <a:alpha val="43137"/>
                    </a:srgbClr>
                  </a:outerShdw>
                </a:effectLst>
                <a:latin typeface="Arial Black" pitchFamily="34" charset="0"/>
              </a:rPr>
              <a:t>Role Play</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6" name="Content Placeholder 2"/>
          <p:cNvSpPr txBox="1">
            <a:spLocks/>
          </p:cNvSpPr>
          <p:nvPr/>
        </p:nvSpPr>
        <p:spPr>
          <a:xfrm>
            <a:off x="2667000" y="304799"/>
            <a:ext cx="6324600" cy="5334001"/>
          </a:xfrm>
          <a:prstGeom prst="rect">
            <a:avLst/>
          </a:prstGeom>
        </p:spPr>
        <p:txBody>
          <a:bodyPr vert="horz" lIns="91440" tIns="45720" rIns="91440" bIns="45720" rtlCol="0">
            <a:noAutofit/>
          </a:bodyPr>
          <a:lstStyle/>
          <a:p>
            <a:pPr>
              <a:lnSpc>
                <a:spcPct val="114000"/>
              </a:lnSpc>
              <a:spcAft>
                <a:spcPts val="600"/>
              </a:spcAft>
            </a:pPr>
            <a:r>
              <a:rPr lang="en-US" sz="2400" dirty="0" smtClean="0">
                <a:solidFill>
                  <a:srgbClr val="58595B"/>
                </a:solidFill>
                <a:latin typeface="Corbel" pitchFamily="34" charset="0"/>
              </a:rPr>
              <a:t>Zoe is 18 year old, coming in for emergency contraception and a repeat pap—her main method of contraception is condoms. The clinic routinely provides both a dose of EC on that visit as well as an additional dose for her to take home just in case. </a:t>
            </a:r>
          </a:p>
          <a:p>
            <a:pPr>
              <a:lnSpc>
                <a:spcPct val="114000"/>
              </a:lnSpc>
              <a:spcAft>
                <a:spcPts val="600"/>
              </a:spcAft>
            </a:pPr>
            <a:r>
              <a:rPr lang="en-US" sz="2400" dirty="0" smtClean="0">
                <a:solidFill>
                  <a:srgbClr val="58595B"/>
                </a:solidFill>
                <a:latin typeface="Corbel" pitchFamily="34" charset="0"/>
              </a:rPr>
              <a:t>Using the two safety card panels just reviewed as a guide to your assessment please—give the card to the client and review these panels.  </a:t>
            </a:r>
          </a:p>
          <a:p>
            <a:pPr marL="1263650" marR="0" lvl="3" indent="-349250" algn="l" defTabSz="457200" rtl="0" eaLnBrk="1" fontAlgn="auto" latinLnBrk="0" hangingPunct="1">
              <a:lnSpc>
                <a:spcPts val="28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pic>
        <p:nvPicPr>
          <p:cNvPr id="9" name="Picture 8" descr="iStock_000009542603Large.jpg"/>
          <p:cNvPicPr>
            <a:picLocks noChangeAspect="1"/>
          </p:cNvPicPr>
          <p:nvPr/>
        </p:nvPicPr>
        <p:blipFill>
          <a:blip r:embed="rId3"/>
          <a:stretch>
            <a:fillRect/>
          </a:stretch>
        </p:blipFill>
        <p:spPr>
          <a:xfrm>
            <a:off x="457200" y="3810000"/>
            <a:ext cx="4343400" cy="28764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71</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41background.jpg"/>
          <p:cNvPicPr>
            <a:picLocks noChangeAspect="1"/>
          </p:cNvPicPr>
          <p:nvPr/>
        </p:nvPicPr>
        <p:blipFill>
          <a:blip r:embed="rId3"/>
          <a:stretch>
            <a:fillRect/>
          </a:stretch>
        </p:blipFill>
        <p:spPr>
          <a:xfrm>
            <a:off x="-50150" y="0"/>
            <a:ext cx="9194150" cy="6858000"/>
          </a:xfrm>
          <a:prstGeom prst="rect">
            <a:avLst/>
          </a:prstGeom>
        </p:spPr>
      </p:pic>
      <p:sp>
        <p:nvSpPr>
          <p:cNvPr id="4" name="Title 1"/>
          <p:cNvSpPr>
            <a:spLocks noGrp="1"/>
          </p:cNvSpPr>
          <p:nvPr>
            <p:ph type="title"/>
          </p:nvPr>
        </p:nvSpPr>
        <p:spPr>
          <a:xfrm>
            <a:off x="0" y="381000"/>
            <a:ext cx="5029200" cy="847725"/>
          </a:xfrm>
        </p:spPr>
        <p:txBody>
          <a:bodyPr>
            <a:noAutofit/>
          </a:bodyPr>
          <a:lstStyle/>
          <a:p>
            <a:pPr algn="l">
              <a:lnSpc>
                <a:spcPts val="2600"/>
              </a:lnSpc>
            </a:pPr>
            <a:r>
              <a:rPr lang="en-US" sz="4000" spc="-120" dirty="0" smtClean="0">
                <a:solidFill>
                  <a:srgbClr val="F58220"/>
                </a:solidFill>
                <a:effectLst>
                  <a:outerShdw blurRad="38100" dist="38100" dir="2700000" algn="tl">
                    <a:srgbClr val="000000">
                      <a:alpha val="43137"/>
                    </a:srgbClr>
                  </a:outerShdw>
                </a:effectLst>
                <a:latin typeface="Arial Black"/>
                <a:cs typeface="Arial Black"/>
              </a:rPr>
              <a:t>Case Study: </a:t>
            </a:r>
            <a:r>
              <a:rPr lang="en-US" sz="3200" spc="-120" dirty="0" smtClean="0">
                <a:solidFill>
                  <a:srgbClr val="58595B"/>
                </a:solidFill>
                <a:effectLst>
                  <a:outerShdw blurRad="38100" dist="38100" dir="2700000" algn="tl">
                    <a:srgbClr val="000000">
                      <a:alpha val="43137"/>
                    </a:srgbClr>
                  </a:outerShdw>
                </a:effectLst>
                <a:latin typeface="Arial Black"/>
                <a:cs typeface="Arial Black"/>
              </a:rPr>
              <a:t>Alicia</a:t>
            </a:r>
            <a:endParaRPr lang="en-US" sz="3200" b="1" spc="-120" dirty="0" smtClean="0">
              <a:solidFill>
                <a:srgbClr val="58595B"/>
              </a:solidFill>
              <a:effectLst>
                <a:outerShdw blurRad="38100" dist="38100" dir="2700000" algn="tl">
                  <a:srgbClr val="000000">
                    <a:alpha val="43137"/>
                  </a:srgbClr>
                </a:outerShdw>
              </a:effectLst>
              <a:latin typeface="Arial Black"/>
              <a:cs typeface="Arial Black"/>
            </a:endParaRPr>
          </a:p>
        </p:txBody>
      </p:sp>
      <p:sp>
        <p:nvSpPr>
          <p:cNvPr id="5" name="Content Placeholder 2"/>
          <p:cNvSpPr>
            <a:spLocks noGrp="1"/>
          </p:cNvSpPr>
          <p:nvPr>
            <p:ph idx="1"/>
          </p:nvPr>
        </p:nvSpPr>
        <p:spPr>
          <a:xfrm>
            <a:off x="5029200" y="304800"/>
            <a:ext cx="3810000" cy="4449763"/>
          </a:xfrm>
        </p:spPr>
        <p:txBody>
          <a:bodyPr wrap="none">
            <a:noAutofit/>
          </a:bodyPr>
          <a:lstStyle/>
          <a:p>
            <a:pPr>
              <a:buClr>
                <a:schemeClr val="tx1">
                  <a:lumMod val="50000"/>
                  <a:lumOff val="50000"/>
                </a:schemeClr>
              </a:buClr>
              <a:buNone/>
            </a:pPr>
            <a:endParaRPr lang="en-US" sz="2400" dirty="0" smtClean="0">
              <a:solidFill>
                <a:schemeClr val="accent1">
                  <a:lumMod val="50000"/>
                </a:schemeClr>
              </a:solidFill>
            </a:endParaRPr>
          </a:p>
          <a:p>
            <a:pPr>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The following  case study</a:t>
            </a:r>
          </a:p>
          <a:p>
            <a:pPr>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demonstrates how to </a:t>
            </a:r>
          </a:p>
          <a:p>
            <a:pPr>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screen for Pregnancy</a:t>
            </a:r>
          </a:p>
          <a:p>
            <a:pPr>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Coercion with a positive </a:t>
            </a:r>
          </a:p>
          <a:p>
            <a:pPr>
              <a:lnSpc>
                <a:spcPct val="114000"/>
              </a:lnSpc>
              <a:spcBef>
                <a:spcPts val="0"/>
              </a:spcBef>
              <a:buClr>
                <a:schemeClr val="tx1">
                  <a:lumMod val="50000"/>
                  <a:lumOff val="50000"/>
                </a:schemeClr>
              </a:buClr>
              <a:buNone/>
            </a:pPr>
            <a:r>
              <a:rPr lang="en-US" sz="2400" dirty="0" smtClean="0">
                <a:solidFill>
                  <a:schemeClr val="accent1">
                    <a:lumMod val="50000"/>
                  </a:schemeClr>
                </a:solidFill>
                <a:latin typeface="Arial" pitchFamily="34" charset="0"/>
                <a:cs typeface="Arial" pitchFamily="34" charset="0"/>
              </a:rPr>
              <a:t>pregnancy test result</a:t>
            </a: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72</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41background.jpg"/>
          <p:cNvPicPr>
            <a:picLocks noChangeAspect="1"/>
          </p:cNvPicPr>
          <p:nvPr/>
        </p:nvPicPr>
        <p:blipFill>
          <a:blip r:embed="rId3"/>
          <a:stretch>
            <a:fillRect/>
          </a:stretch>
        </p:blipFill>
        <p:spPr>
          <a:xfrm>
            <a:off x="-50150" y="0"/>
            <a:ext cx="9194150" cy="6858000"/>
          </a:xfrm>
          <a:prstGeom prst="rect">
            <a:avLst/>
          </a:prstGeom>
        </p:spPr>
      </p:pic>
      <p:sp>
        <p:nvSpPr>
          <p:cNvPr id="3" name="Content Placeholder 2"/>
          <p:cNvSpPr>
            <a:spLocks noGrp="1"/>
          </p:cNvSpPr>
          <p:nvPr>
            <p:ph idx="1"/>
          </p:nvPr>
        </p:nvSpPr>
        <p:spPr>
          <a:xfrm>
            <a:off x="5029200" y="579437"/>
            <a:ext cx="3962400" cy="4449763"/>
          </a:xfrm>
        </p:spPr>
        <p:txBody>
          <a:bodyPr wrap="square">
            <a:normAutofit/>
          </a:bodyPr>
          <a:lstStyle/>
          <a:p>
            <a:pPr marL="0" indent="0">
              <a:lnSpc>
                <a:spcPct val="114000"/>
              </a:lnSpc>
              <a:spcBef>
                <a:spcPts val="0"/>
              </a:spcBef>
              <a:spcAft>
                <a:spcPts val="1000"/>
              </a:spcAft>
              <a:buClr>
                <a:srgbClr val="FF842B"/>
              </a:buClr>
              <a:buNone/>
            </a:pPr>
            <a:r>
              <a:rPr sz="2400" dirty="0" smtClean="0">
                <a:solidFill>
                  <a:schemeClr val="accent1">
                    <a:lumMod val="50000"/>
                  </a:schemeClr>
                </a:solidFill>
                <a:latin typeface="Arial" pitchFamily="34" charset="0"/>
                <a:cs typeface="Arial" pitchFamily="34" charset="0"/>
              </a:rPr>
              <a:t>The following video clip</a:t>
            </a:r>
            <a:r>
              <a:rPr lang="en-US" sz="2400" dirty="0" smtClean="0">
                <a:solidFill>
                  <a:schemeClr val="accent1">
                    <a:lumMod val="50000"/>
                  </a:schemeClr>
                </a:solidFill>
                <a:latin typeface="Arial" pitchFamily="34" charset="0"/>
                <a:cs typeface="Arial" pitchFamily="34" charset="0"/>
              </a:rPr>
              <a:t> d</a:t>
            </a:r>
            <a:r>
              <a:rPr sz="2400" dirty="0" smtClean="0">
                <a:solidFill>
                  <a:schemeClr val="accent1">
                    <a:lumMod val="50000"/>
                  </a:schemeClr>
                </a:solidFill>
                <a:latin typeface="Arial" pitchFamily="34" charset="0"/>
                <a:cs typeface="Arial" pitchFamily="34" charset="0"/>
              </a:rPr>
              <a:t>emonstrates</a:t>
            </a:r>
            <a:r>
              <a:rPr lang="en-US" sz="2400" dirty="0" smtClean="0">
                <a:solidFill>
                  <a:schemeClr val="accent1">
                    <a:lumMod val="50000"/>
                  </a:schemeClr>
                </a:solidFill>
                <a:latin typeface="Arial" pitchFamily="34" charset="0"/>
                <a:cs typeface="Arial" pitchFamily="34" charset="0"/>
              </a:rPr>
              <a:t> providing universal education on healthy relationships during an adolescent health visit and assessment  for reproductive coercion </a:t>
            </a:r>
          </a:p>
          <a:p>
            <a:pPr marL="1263650" lvl="3" indent="-349250">
              <a:spcBef>
                <a:spcPts val="0"/>
              </a:spcBef>
              <a:spcAft>
                <a:spcPts val="600"/>
              </a:spcAft>
              <a:buClr>
                <a:schemeClr val="tx1">
                  <a:lumMod val="50000"/>
                  <a:lumOff val="50000"/>
                </a:schemeClr>
              </a:buClr>
              <a:buNone/>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a:p>
            <a:pPr marL="1263650" lvl="3" indent="-349250">
              <a:spcBef>
                <a:spcPts val="0"/>
              </a:spcBef>
              <a:spcAft>
                <a:spcPts val="600"/>
              </a:spcAft>
              <a:buClr>
                <a:srgbClr val="618DC3"/>
              </a:buClr>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4" name="TextBox 3"/>
          <p:cNvSpPr txBox="1"/>
          <p:nvPr/>
        </p:nvSpPr>
        <p:spPr>
          <a:xfrm>
            <a:off x="76200" y="228600"/>
            <a:ext cx="6629400" cy="1077218"/>
          </a:xfrm>
          <a:prstGeom prst="rect">
            <a:avLst/>
          </a:prstGeom>
          <a:noFill/>
        </p:spPr>
        <p:txBody>
          <a:bodyPr wrap="square" rtlCol="0">
            <a:spAutoFit/>
          </a:bodyPr>
          <a:lstStyle/>
          <a:p>
            <a:r>
              <a:rPr lang="en-US" sz="4000" spc="-120" dirty="0" smtClean="0">
                <a:solidFill>
                  <a:srgbClr val="F58220"/>
                </a:solidFill>
                <a:latin typeface="Arial Black"/>
                <a:cs typeface="Arial Black"/>
              </a:rPr>
              <a:t>Case Study: </a:t>
            </a:r>
            <a:r>
              <a:rPr lang="en-US" sz="3200" spc="-120" dirty="0" smtClean="0">
                <a:solidFill>
                  <a:srgbClr val="58595B"/>
                </a:solidFill>
                <a:latin typeface="Arial Black"/>
                <a:cs typeface="Arial Black"/>
              </a:rPr>
              <a:t>Olivia</a:t>
            </a:r>
          </a:p>
          <a:p>
            <a:endParaRPr lang="en-US" sz="2400" dirty="0">
              <a:solidFill>
                <a:schemeClr val="bg1"/>
              </a:solidFill>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73</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8600"/>
            <a:ext cx="2514600" cy="1600200"/>
          </a:xfrm>
        </p:spPr>
        <p:txBody>
          <a:bodyPr>
            <a:normAutofit fontScale="90000"/>
          </a:bodyPr>
          <a:lstStyle/>
          <a:p>
            <a:pPr algn="l">
              <a:lnSpc>
                <a:spcPct val="114000"/>
              </a:lnSpc>
              <a:spcAft>
                <a:spcPts val="1000"/>
              </a:spcAft>
            </a:pPr>
            <a:r>
              <a:rPr lang="en-US" sz="3100" b="1" dirty="0" smtClean="0">
                <a:solidFill>
                  <a:schemeClr val="bg1"/>
                </a:solidFill>
                <a:effectLst>
                  <a:outerShdw blurRad="38100" dist="38100" dir="2700000" algn="tl">
                    <a:srgbClr val="000000">
                      <a:alpha val="43137"/>
                    </a:srgbClr>
                  </a:outerShdw>
                </a:effectLst>
                <a:latin typeface="Arial Black" pitchFamily="34" charset="0"/>
              </a:rPr>
              <a:t>Please use this section of the card with all pregnancy test visits </a:t>
            </a:r>
            <a:r>
              <a:rPr lang="en-US" sz="2800" dirty="0" smtClean="0">
                <a:solidFill>
                  <a:schemeClr val="bg1"/>
                </a:solidFill>
              </a:rPr>
              <a:t/>
            </a:r>
            <a:br>
              <a:rPr lang="en-US" sz="2800" dirty="0" smtClean="0">
                <a:solidFill>
                  <a:schemeClr val="bg1"/>
                </a:solidFill>
              </a:rPr>
            </a:br>
            <a:endParaRPr lang="en-US" sz="2800" dirty="0">
              <a:solidFill>
                <a:schemeClr val="tx1">
                  <a:lumMod val="75000"/>
                  <a:lumOff val="25000"/>
                </a:schemeClr>
              </a:solidFill>
            </a:endParaRPr>
          </a:p>
        </p:txBody>
      </p:sp>
      <p:pic>
        <p:nvPicPr>
          <p:cNvPr id="5" name="Picture 4" descr="card_folded_LAYERS.psd"/>
          <p:cNvPicPr>
            <a:picLocks noChangeAspect="1"/>
          </p:cNvPicPr>
          <p:nvPr/>
        </p:nvPicPr>
        <p:blipFill>
          <a:blip r:embed="rId3"/>
          <a:stretch>
            <a:fillRect/>
          </a:stretch>
        </p:blipFill>
        <p:spPr>
          <a:xfrm>
            <a:off x="381000" y="4724400"/>
            <a:ext cx="4572000" cy="1981200"/>
          </a:xfrm>
          <a:prstGeom prst="rect">
            <a:avLst/>
          </a:prstGeom>
          <a:effectLst>
            <a:outerShdw blurRad="342900" dist="139700" dir="9300000">
              <a:srgbClr val="000000">
                <a:alpha val="43000"/>
              </a:srgbClr>
            </a:outerShdw>
          </a:effectLst>
        </p:spPr>
      </p:pic>
      <p:pic>
        <p:nvPicPr>
          <p:cNvPr id="6" name="Picture 5" descr="Repro PSC_draft 10.jpg"/>
          <p:cNvPicPr>
            <a:picLocks noChangeAspect="1"/>
          </p:cNvPicPr>
          <p:nvPr/>
        </p:nvPicPr>
        <p:blipFill>
          <a:blip r:embed="rId4"/>
          <a:srcRect b="75138"/>
          <a:stretch>
            <a:fillRect/>
          </a:stretch>
        </p:blipFill>
        <p:spPr>
          <a:xfrm>
            <a:off x="2819400" y="576920"/>
            <a:ext cx="5935258" cy="3372780"/>
          </a:xfrm>
          <a:prstGeom prst="rect">
            <a:avLst/>
          </a:prstGeom>
          <a:effectLst>
            <a:outerShdw blurRad="342900" dist="139700" dir="9300000">
              <a:srgbClr val="000000">
                <a:alpha val="43000"/>
              </a:srgbClr>
            </a:outerShdw>
          </a:effectLst>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74</a:t>
            </a:fld>
            <a:endParaRPr lang="en-US" sz="1400" dirty="0"/>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74810" y="312737"/>
            <a:ext cx="2133600" cy="1143000"/>
          </a:xfrm>
        </p:spPr>
        <p:txBody>
          <a:bodyPr>
            <a:noAutofit/>
          </a:bodyPr>
          <a:lstStyle/>
          <a:p>
            <a:pPr algn="l"/>
            <a:r>
              <a:rPr lang="en-US" sz="2800" dirty="0" smtClean="0">
                <a:solidFill>
                  <a:schemeClr val="bg1"/>
                </a:solidFill>
                <a:effectLst>
                  <a:outerShdw blurRad="38100" dist="38100" dir="2700000" algn="tl">
                    <a:srgbClr val="000000">
                      <a:alpha val="43137"/>
                    </a:srgbClr>
                  </a:outerShdw>
                </a:effectLst>
                <a:latin typeface="Arial Black" pitchFamily="34" charset="0"/>
              </a:rPr>
              <a:t>Role Play</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6" name="Content Placeholder 2"/>
          <p:cNvSpPr txBox="1">
            <a:spLocks/>
          </p:cNvSpPr>
          <p:nvPr/>
        </p:nvSpPr>
        <p:spPr>
          <a:xfrm>
            <a:off x="2971800" y="609600"/>
            <a:ext cx="5715000" cy="4449763"/>
          </a:xfrm>
          <a:prstGeom prst="rect">
            <a:avLst/>
          </a:prstGeom>
        </p:spPr>
        <p:txBody>
          <a:bodyPr vert="horz" lIns="91440" tIns="45720" rIns="91440" bIns="45720" rtlCol="0">
            <a:noAutofit/>
          </a:bodyPr>
          <a:lstStyle/>
          <a:p>
            <a:pPr>
              <a:lnSpc>
                <a:spcPct val="114000"/>
              </a:lnSpc>
              <a:spcAft>
                <a:spcPts val="1200"/>
              </a:spcAft>
            </a:pPr>
            <a:r>
              <a:rPr lang="en-US" sz="2400" dirty="0" smtClean="0">
                <a:solidFill>
                  <a:srgbClr val="58595B"/>
                </a:solidFill>
                <a:latin typeface="Corbel" pitchFamily="34" charset="0"/>
              </a:rPr>
              <a:t>Jasmine is 22 and here for a pregnancy test (the result is negative). She has been with new partner for two months—and come in twice for emergency contraception.</a:t>
            </a:r>
          </a:p>
          <a:p>
            <a:pPr>
              <a:lnSpc>
                <a:spcPct val="114000"/>
              </a:lnSpc>
              <a:spcAft>
                <a:spcPts val="1200"/>
              </a:spcAft>
            </a:pPr>
            <a:r>
              <a:rPr lang="en-US" sz="2400" dirty="0" smtClean="0">
                <a:solidFill>
                  <a:srgbClr val="58595B"/>
                </a:solidFill>
                <a:latin typeface="Corbel" pitchFamily="34" charset="0"/>
              </a:rPr>
              <a:t>Using the safety card as a guide to your assessment please review.  </a:t>
            </a:r>
          </a:p>
          <a:p>
            <a:pPr marL="1263650" marR="0" lvl="3" indent="-349250" algn="l" defTabSz="457200" rtl="0" eaLnBrk="1" fontAlgn="auto" latinLnBrk="0" hangingPunct="1">
              <a:lnSpc>
                <a:spcPts val="28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pic>
        <p:nvPicPr>
          <p:cNvPr id="9" name="Picture 8" descr="iStock_000009542603Large.jpg"/>
          <p:cNvPicPr>
            <a:picLocks noChangeAspect="1"/>
          </p:cNvPicPr>
          <p:nvPr/>
        </p:nvPicPr>
        <p:blipFill>
          <a:blip r:embed="rId4"/>
          <a:stretch>
            <a:fillRect/>
          </a:stretch>
        </p:blipFill>
        <p:spPr>
          <a:xfrm>
            <a:off x="533400" y="3448134"/>
            <a:ext cx="4343400" cy="28764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75</a:t>
            </a:fld>
            <a:endParaRPr lang="en-US" sz="1400" dirty="0"/>
          </a:p>
        </p:txBody>
      </p:sp>
      <p:pic>
        <p:nvPicPr>
          <p:cNvPr id="8" name="Picture 7" descr="iStock_000006964101Medium.jpg"/>
          <p:cNvPicPr>
            <a:picLocks noChangeAspect="1"/>
          </p:cNvPicPr>
          <p:nvPr/>
        </p:nvPicPr>
        <p:blipFill>
          <a:blip r:embed="rId5"/>
          <a:stretch>
            <a:fillRect/>
          </a:stretch>
        </p:blipFill>
        <p:spPr>
          <a:xfrm>
            <a:off x="318248" y="3244850"/>
            <a:ext cx="5091952" cy="3155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nsition 2.tif"/>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Background-1.psd"/>
          <p:cNvPicPr>
            <a:picLocks noChangeAspect="1"/>
          </p:cNvPicPr>
          <p:nvPr/>
        </p:nvPicPr>
        <p:blipFill>
          <a:blip r:embed="rId4"/>
          <a:srcRect b="3315"/>
          <a:stretch>
            <a:fillRect/>
          </a:stretch>
        </p:blipFill>
        <p:spPr>
          <a:xfrm>
            <a:off x="-12573" y="203200"/>
            <a:ext cx="9171813" cy="6667500"/>
          </a:xfrm>
          <a:prstGeom prst="rect">
            <a:avLst/>
          </a:prstGeom>
        </p:spPr>
      </p:pic>
      <p:pic>
        <p:nvPicPr>
          <p:cNvPr id="6" name="Picture 5" descr="FWV_CMYK_TM(FFVPF).psd"/>
          <p:cNvPicPr>
            <a:picLocks noChangeAspect="1"/>
          </p:cNvPicPr>
          <p:nvPr/>
        </p:nvPicPr>
        <p:blipFill>
          <a:blip r:embed="rId5" cstate="print"/>
          <a:stretch>
            <a:fillRect/>
          </a:stretch>
        </p:blipFill>
        <p:spPr>
          <a:xfrm>
            <a:off x="7035800" y="4108989"/>
            <a:ext cx="2032000" cy="909011"/>
          </a:xfrm>
          <a:prstGeom prst="rect">
            <a:avLst/>
          </a:prstGeom>
        </p:spPr>
      </p:pic>
      <p:sp>
        <p:nvSpPr>
          <p:cNvPr id="43011" name="Rectangle 4"/>
          <p:cNvSpPr>
            <a:spLocks noGrp="1" noChangeArrowheads="1"/>
          </p:cNvSpPr>
          <p:nvPr>
            <p:ph type="title"/>
          </p:nvPr>
        </p:nvSpPr>
        <p:spPr>
          <a:xfrm>
            <a:off x="1432560" y="5334000"/>
            <a:ext cx="8244840" cy="1362074"/>
          </a:xfrm>
        </p:spPr>
        <p:txBody>
          <a:bodyPr>
            <a:noAutofit/>
          </a:bodyPr>
          <a:lstStyle/>
          <a:p>
            <a:pPr eaLnBrk="1" hangingPunct="1"/>
            <a:r>
              <a:rPr lang="en-US" sz="2800" dirty="0" smtClean="0">
                <a:latin typeface="Arial Black" pitchFamily="34" charset="0"/>
              </a:rPr>
              <a:t>Intimate Partner Violence (IPV) </a:t>
            </a:r>
            <a:r>
              <a:rPr sz="2800" dirty="0" smtClean="0">
                <a:latin typeface="Arial Black" pitchFamily="34" charset="0"/>
              </a:rPr>
              <a:t/>
            </a:r>
            <a:br>
              <a:rPr sz="2800" dirty="0" smtClean="0">
                <a:latin typeface="Arial Black" pitchFamily="34" charset="0"/>
              </a:rPr>
            </a:br>
            <a:r>
              <a:rPr lang="en-US" sz="2800" dirty="0" smtClean="0">
                <a:latin typeface="Arial Black" pitchFamily="34" charset="0"/>
              </a:rPr>
              <a:t>Sexually Transmitted Infection a</a:t>
            </a:r>
            <a:r>
              <a:rPr sz="2800" dirty="0" smtClean="0">
                <a:latin typeface="Arial Black" pitchFamily="34" charset="0"/>
              </a:rPr>
              <a:t>nd </a:t>
            </a:r>
            <a:br>
              <a:rPr sz="2800" dirty="0" smtClean="0">
                <a:latin typeface="Arial Black" pitchFamily="34" charset="0"/>
              </a:rPr>
            </a:br>
            <a:r>
              <a:rPr sz="2800" dirty="0" smtClean="0">
                <a:latin typeface="Arial Black" pitchFamily="34" charset="0"/>
              </a:rPr>
              <a:t>Safer Partner Notification</a:t>
            </a:r>
            <a:r>
              <a:rPr lang="en-US" sz="2800" dirty="0" smtClean="0">
                <a:latin typeface="Arial Black" pitchFamily="34" charset="0"/>
              </a:rPr>
              <a:t> </a:t>
            </a:r>
          </a:p>
        </p:txBody>
      </p:sp>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24384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Learning</a:t>
            </a:r>
            <a:br>
              <a:rPr lang="en-US" sz="2800" dirty="0" smtClean="0">
                <a:solidFill>
                  <a:schemeClr val="bg1"/>
                </a:solidFill>
                <a:effectLst>
                  <a:outerShdw blurRad="38100" dist="38100" dir="2700000" algn="tl">
                    <a:srgbClr val="000000">
                      <a:alpha val="43137"/>
                    </a:srgbClr>
                  </a:outerShdw>
                </a:effectLst>
                <a:latin typeface="Arial Black" pitchFamily="34" charset="0"/>
              </a:rPr>
            </a:br>
            <a:r>
              <a:rPr lang="en-US" sz="2800" dirty="0" smtClean="0">
                <a:solidFill>
                  <a:schemeClr val="bg1"/>
                </a:solidFill>
                <a:effectLst>
                  <a:outerShdw blurRad="38100" dist="38100" dir="2700000" algn="tl">
                    <a:srgbClr val="000000">
                      <a:alpha val="43137"/>
                    </a:srgbClr>
                  </a:outerShdw>
                </a:effectLst>
                <a:latin typeface="Arial Black" pitchFamily="34" charset="0"/>
              </a:rPr>
              <a:t>Objectives</a:t>
            </a:r>
            <a:endParaRPr lang="en-US" sz="2600" b="1" dirty="0" smtClean="0">
              <a:solidFill>
                <a:schemeClr val="bg1"/>
              </a:solidFill>
              <a:effectLst>
                <a:outerShdw blurRad="38100" dist="38100" dir="2700000" algn="tl">
                  <a:srgbClr val="000000">
                    <a:alpha val="43137"/>
                  </a:srgbClr>
                </a:outerShdw>
              </a:effectLst>
              <a:latin typeface="Arial Black" pitchFamily="34" charset="0"/>
            </a:endParaRPr>
          </a:p>
        </p:txBody>
      </p:sp>
      <p:pic>
        <p:nvPicPr>
          <p:cNvPr id="6" name="Picture 5" descr="pencil.png"/>
          <p:cNvPicPr>
            <a:picLocks noChangeAspect="1"/>
          </p:cNvPicPr>
          <p:nvPr/>
        </p:nvPicPr>
        <p:blipFill>
          <a:blip r:embed="rId3"/>
          <a:stretch>
            <a:fillRect/>
          </a:stretch>
        </p:blipFill>
        <p:spPr>
          <a:xfrm>
            <a:off x="-685800" y="2819400"/>
            <a:ext cx="5056405" cy="4038600"/>
          </a:xfrm>
          <a:prstGeom prst="rect">
            <a:avLst/>
          </a:prstGeom>
        </p:spPr>
      </p:pic>
      <p:sp>
        <p:nvSpPr>
          <p:cNvPr id="8" name="Content Placeholder 2"/>
          <p:cNvSpPr txBox="1">
            <a:spLocks/>
          </p:cNvSpPr>
          <p:nvPr/>
        </p:nvSpPr>
        <p:spPr>
          <a:xfrm>
            <a:off x="2819400" y="304801"/>
            <a:ext cx="5791200" cy="4724400"/>
          </a:xfrm>
          <a:prstGeom prst="rect">
            <a:avLst/>
          </a:prstGeom>
        </p:spPr>
        <p:txBody>
          <a:bodyPr>
            <a:noAutofit/>
          </a:bodyPr>
          <a:lstStyle/>
          <a:p>
            <a:pPr marL="455613" lvl="0" indent="-455613">
              <a:lnSpc>
                <a:spcPct val="114000"/>
              </a:lnSpc>
              <a:spcAft>
                <a:spcPts val="1000"/>
              </a:spcAft>
              <a:defRPr/>
            </a:pPr>
            <a:r>
              <a:rPr kumimoji="0" lang="en-US" sz="3200" b="0" i="0" u="none" strike="noStrike" kern="1200" cap="none" spc="0" normalizeH="0" baseline="0" noProof="0" dirty="0" smtClean="0">
                <a:ln>
                  <a:noFill/>
                </a:ln>
                <a:solidFill>
                  <a:srgbClr val="8DC63F"/>
                </a:solidFill>
                <a:effectLst/>
                <a:uLnTx/>
                <a:uFillTx/>
                <a:latin typeface="Arial Black"/>
                <a:ea typeface="+mn-ea"/>
                <a:cs typeface="Arial Black"/>
              </a:rPr>
              <a:t>1</a:t>
            </a:r>
            <a:r>
              <a:rPr kumimoji="0" lang="en-US" sz="3200" b="0" i="0" u="none" strike="noStrike" kern="1200" cap="none" spc="0" normalizeH="0" baseline="0" noProof="0" dirty="0" smtClean="0">
                <a:ln>
                  <a:noFill/>
                </a:ln>
                <a:solidFill>
                  <a:srgbClr val="58595B"/>
                </a:solidFill>
                <a:effectLst/>
                <a:uLnTx/>
                <a:uFillTx/>
                <a:latin typeface="Arial Black"/>
                <a:ea typeface="+mn-ea"/>
                <a:cs typeface="Arial Black"/>
              </a:rPr>
              <a:t>	</a:t>
            </a:r>
            <a:r>
              <a:rPr lang="en-US" sz="2700" b="1" dirty="0" smtClean="0">
                <a:solidFill>
                  <a:srgbClr val="58595B"/>
                </a:solidFill>
                <a:latin typeface="Corbel" pitchFamily="34" charset="0"/>
              </a:rPr>
              <a:t>List three effects of domestic &amp; sexual violence on risk for sexually transmitted infections</a:t>
            </a:r>
            <a:r>
              <a:rPr kumimoji="0" lang="en-US" sz="2700" b="1" i="0" u="none" strike="noStrike" kern="1200" cap="none" spc="0" normalizeH="0" baseline="0" noProof="0" dirty="0" smtClean="0">
                <a:ln>
                  <a:noFill/>
                </a:ln>
                <a:solidFill>
                  <a:srgbClr val="58595B"/>
                </a:solidFill>
                <a:effectLst/>
                <a:uLnTx/>
                <a:uFillTx/>
                <a:latin typeface="Corbel" pitchFamily="34" charset="0"/>
              </a:rPr>
              <a:t>.</a:t>
            </a:r>
            <a:endParaRPr sz="2700" b="1" dirty="0">
              <a:solidFill>
                <a:srgbClr val="58595B"/>
              </a:solidFill>
              <a:latin typeface="Corbel" pitchFamily="34" charset="0"/>
            </a:endParaRPr>
          </a:p>
          <a:p>
            <a:pPr marL="455613" indent="-455613">
              <a:lnSpc>
                <a:spcPct val="114000"/>
              </a:lnSpc>
              <a:spcAft>
                <a:spcPts val="1000"/>
              </a:spcAft>
              <a:defRPr/>
            </a:pPr>
            <a:r>
              <a:rPr lang="en-US" sz="3200" b="1" dirty="0" smtClean="0">
                <a:solidFill>
                  <a:srgbClr val="8DC63F"/>
                </a:solidFill>
                <a:latin typeface="Arial Black"/>
                <a:cs typeface="Arial Black"/>
              </a:rPr>
              <a:t>2</a:t>
            </a:r>
            <a:r>
              <a:rPr lang="en-US" sz="3200" b="1" dirty="0" smtClean="0">
                <a:solidFill>
                  <a:srgbClr val="58595B"/>
                </a:solidFill>
                <a:latin typeface="Arial Black"/>
                <a:cs typeface="Arial Black"/>
              </a:rPr>
              <a:t>	</a:t>
            </a:r>
            <a:r>
              <a:rPr lang="en-US" sz="2700" b="1" dirty="0" smtClean="0">
                <a:solidFill>
                  <a:srgbClr val="58595B"/>
                </a:solidFill>
                <a:latin typeface="Corbel" pitchFamily="34" charset="0"/>
              </a:rPr>
              <a:t>Demonstrate two questions you could ask to assess for safety when a patient has an STI.</a:t>
            </a:r>
            <a:endParaRPr sz="2700" b="1" dirty="0" smtClean="0">
              <a:solidFill>
                <a:srgbClr val="58595B"/>
              </a:solidFill>
              <a:latin typeface="Corbel" pitchFamily="34" charset="0"/>
            </a:endParaRPr>
          </a:p>
          <a:p>
            <a:pPr marL="455613" indent="-455613">
              <a:lnSpc>
                <a:spcPct val="114000"/>
              </a:lnSpc>
              <a:spcAft>
                <a:spcPts val="1000"/>
              </a:spcAft>
              <a:defRPr/>
            </a:pPr>
            <a:r>
              <a:rPr lang="en-US" sz="3200" b="1" noProof="0" dirty="0" smtClean="0">
                <a:solidFill>
                  <a:srgbClr val="8DC63F"/>
                </a:solidFill>
                <a:latin typeface="Arial Black"/>
                <a:cs typeface="Arial Black"/>
              </a:rPr>
              <a:t>3</a:t>
            </a:r>
            <a:r>
              <a:rPr lang="en-US" sz="3200" b="1" noProof="0" dirty="0" smtClean="0">
                <a:solidFill>
                  <a:srgbClr val="58595B"/>
                </a:solidFill>
                <a:latin typeface="Arial Black"/>
                <a:cs typeface="Arial Black"/>
              </a:rPr>
              <a:t>	</a:t>
            </a:r>
            <a:r>
              <a:rPr lang="en-US" sz="2700" b="1" dirty="0" smtClean="0">
                <a:solidFill>
                  <a:srgbClr val="58595B"/>
                </a:solidFill>
                <a:latin typeface="Corbel" pitchFamily="34" charset="0"/>
              </a:rPr>
              <a:t>Identify  a harm reduction strategy for women in abusive relationships who have to notify their partner about and STI.</a:t>
            </a:r>
          </a:p>
          <a:p>
            <a:pPr marL="455613" marR="0" lvl="0" indent="-455613" algn="l" defTabSz="457200" rtl="0" eaLnBrk="1" fontAlgn="auto" latinLnBrk="0" hangingPunct="1">
              <a:lnSpc>
                <a:spcPct val="114000"/>
              </a:lnSpc>
              <a:spcAft>
                <a:spcPts val="1000"/>
              </a:spcAft>
              <a:buClrTx/>
              <a:buSzTx/>
              <a:buFont typeface="Arial"/>
              <a:buNone/>
              <a:tabLst/>
              <a:defRPr/>
            </a:pPr>
            <a:r>
              <a:rPr kumimoji="0" lang="en-US" sz="2400" b="0" i="0" u="none" strike="noStrike" kern="1200" cap="none" spc="0" normalizeH="0" baseline="0" noProof="0" dirty="0" smtClean="0">
                <a:ln>
                  <a:noFill/>
                </a:ln>
                <a:solidFill>
                  <a:srgbClr val="58595B"/>
                </a:solidFill>
                <a:effectLst/>
                <a:uLnTx/>
                <a:uFillTx/>
                <a:latin typeface="+mn-lt"/>
                <a:ea typeface="+mn-ea"/>
                <a:cs typeface="+mn-cs"/>
              </a:rPr>
              <a:t>      </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91440" marR="0" lvl="0" indent="0" algn="l" defTabSz="457200" rtl="0" eaLnBrk="1" fontAlgn="auto" latinLnBrk="0" hangingPunct="1">
              <a:lnSpc>
                <a:spcPts val="2800"/>
              </a:lnSpc>
              <a:spcBef>
                <a:spcPct val="20000"/>
              </a:spcBef>
              <a:spcAft>
                <a:spcPts val="600"/>
              </a:spcAft>
              <a:buClrTx/>
              <a:buSzTx/>
              <a:buFont typeface="Arial"/>
              <a:buAutoNum type="arabicPeriod"/>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263650" marR="0" lvl="3" indent="-349250" algn="l" defTabSz="457200" rtl="0" eaLnBrk="1" fontAlgn="auto" latinLnBrk="0" hangingPunct="1">
              <a:lnSpc>
                <a:spcPts val="28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77</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88632" y="304800"/>
            <a:ext cx="4428648" cy="4103877"/>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p:cNvSpPr>
            <a:spLocks noGrp="1"/>
          </p:cNvSpPr>
          <p:nvPr>
            <p:ph type="sldNum" sz="quarter" idx="4294967295"/>
          </p:nvPr>
        </p:nvSpPr>
        <p:spPr>
          <a:xfrm>
            <a:off x="174810" y="6356350"/>
            <a:ext cx="672352" cy="365125"/>
          </a:xfrm>
          <a:prstGeom prst="rect">
            <a:avLst/>
          </a:prstGeom>
          <a:noFill/>
        </p:spPr>
        <p:txBody>
          <a:bodyPr/>
          <a:lstStyle/>
          <a:p>
            <a:pPr algn="l"/>
            <a:fld id="{49E717AC-F723-4DBF-9D39-69234A2E0CDD}" type="slidenum">
              <a:rPr lang="en-US" sz="1200" b="1" smtClean="0">
                <a:solidFill>
                  <a:schemeClr val="bg1"/>
                </a:solidFill>
                <a:latin typeface="Corbel" pitchFamily="34" charset="0"/>
              </a:rPr>
              <a:pPr algn="l"/>
              <a:t>78</a:t>
            </a:fld>
            <a:endParaRPr lang="en-US" sz="1200" b="1" dirty="0" smtClean="0">
              <a:solidFill>
                <a:schemeClr val="bg1"/>
              </a:solidFill>
              <a:latin typeface="Corbel" pitchFamily="34" charset="0"/>
            </a:endParaRPr>
          </a:p>
        </p:txBody>
      </p:sp>
      <p:sp>
        <p:nvSpPr>
          <p:cNvPr id="15362" name="Rectangle 2"/>
          <p:cNvSpPr>
            <a:spLocks noGrp="1" noChangeArrowheads="1"/>
          </p:cNvSpPr>
          <p:nvPr>
            <p:ph type="ctrTitle" idx="4294967295"/>
          </p:nvPr>
        </p:nvSpPr>
        <p:spPr>
          <a:xfrm>
            <a:off x="0" y="304800"/>
            <a:ext cx="2438400" cy="1144381"/>
          </a:xfrm>
          <a:prstGeom prst="rect">
            <a:avLst/>
          </a:prstGeom>
        </p:spPr>
        <p:txBody>
          <a:bodyPr>
            <a:noAutofit/>
          </a:bodyPr>
          <a:lstStyle/>
          <a:p>
            <a:pPr>
              <a:lnSpc>
                <a:spcPct val="114000"/>
              </a:lnSpc>
              <a:defRPr/>
            </a:pPr>
            <a:r>
              <a:rPr lang="en-US" sz="2400" dirty="0" smtClean="0">
                <a:solidFill>
                  <a:schemeClr val="bg1"/>
                </a:solidFill>
                <a:effectLst>
                  <a:outerShdw blurRad="38100" dist="38100" dir="2700000" algn="tl">
                    <a:srgbClr val="000000">
                      <a:alpha val="43137"/>
                    </a:srgbClr>
                  </a:outerShdw>
                </a:effectLst>
                <a:latin typeface="Arial Black" pitchFamily="34" charset="0"/>
              </a:rPr>
              <a:t>STIs and Teens Experiencing Violence</a:t>
            </a:r>
          </a:p>
        </p:txBody>
      </p:sp>
      <p:sp>
        <p:nvSpPr>
          <p:cNvPr id="4" name="Rectangle 3"/>
          <p:cNvSpPr/>
          <p:nvPr/>
        </p:nvSpPr>
        <p:spPr>
          <a:xfrm>
            <a:off x="4495800" y="457200"/>
            <a:ext cx="4099554" cy="3671005"/>
          </a:xfrm>
          <a:prstGeom prst="rect">
            <a:avLst/>
          </a:prstGeom>
        </p:spPr>
        <p:txBody>
          <a:bodyPr wrap="square">
            <a:spAutoFit/>
          </a:bodyPr>
          <a:lstStyle/>
          <a:p>
            <a:pPr>
              <a:lnSpc>
                <a:spcPct val="114000"/>
              </a:lnSpc>
            </a:pPr>
            <a:r>
              <a:rPr lang="en-US" sz="3400" b="1" dirty="0" smtClean="0">
                <a:solidFill>
                  <a:srgbClr val="F58220"/>
                </a:solidFill>
                <a:effectLst>
                  <a:outerShdw blurRad="38100" dist="38100" dir="2700000" algn="tl">
                    <a:srgbClr val="000000">
                      <a:alpha val="43137"/>
                    </a:srgbClr>
                  </a:outerShdw>
                </a:effectLst>
                <a:latin typeface="Corbel" pitchFamily="34" charset="0"/>
              </a:rPr>
              <a:t>More than one-third (38.8%) </a:t>
            </a:r>
            <a:r>
              <a:rPr lang="en-US" sz="3400" dirty="0" smtClean="0">
                <a:latin typeface="Corbel" pitchFamily="34" charset="0"/>
              </a:rPr>
              <a:t>of adolescent girls tested for STI/HIV have experienced dating violence.</a:t>
            </a:r>
            <a:r>
              <a:rPr lang="en-US" sz="3400" dirty="0" smtClean="0">
                <a:solidFill>
                  <a:schemeClr val="bg2"/>
                </a:solidFill>
                <a:latin typeface="Corbel" pitchFamily="34" charset="0"/>
              </a:rPr>
              <a:t>	</a:t>
            </a:r>
            <a:endParaRPr lang="en-US" sz="3400" dirty="0">
              <a:latin typeface="Corbel" pitchFamily="34" charset="0"/>
            </a:endParaRPr>
          </a:p>
        </p:txBody>
      </p:sp>
      <p:sp>
        <p:nvSpPr>
          <p:cNvPr id="5" name="Rectangle 4"/>
          <p:cNvSpPr/>
          <p:nvPr/>
        </p:nvSpPr>
        <p:spPr>
          <a:xfrm>
            <a:off x="457200" y="5486400"/>
            <a:ext cx="1511824" cy="276999"/>
          </a:xfrm>
          <a:prstGeom prst="rect">
            <a:avLst/>
          </a:prstGeom>
        </p:spPr>
        <p:txBody>
          <a:bodyPr wrap="none">
            <a:spAutoFit/>
          </a:bodyPr>
          <a:lstStyle/>
          <a:p>
            <a:r>
              <a:rPr lang="en-US" sz="1200" dirty="0" smtClean="0">
                <a:solidFill>
                  <a:schemeClr val="bg1">
                    <a:lumMod val="50000"/>
                  </a:schemeClr>
                </a:solidFill>
                <a:latin typeface="Corbel" pitchFamily="34" charset="0"/>
              </a:rPr>
              <a:t>DECKER ET AL, 2005</a:t>
            </a:r>
            <a:endParaRPr lang="en-US" sz="1200" dirty="0">
              <a:solidFill>
                <a:schemeClr val="bg1">
                  <a:lumMod val="50000"/>
                </a:schemeClr>
              </a:solidFill>
              <a:latin typeface="Corbel" pitchFamily="34" charset="0"/>
            </a:endParaRPr>
          </a:p>
        </p:txBody>
      </p:sp>
      <p:pic>
        <p:nvPicPr>
          <p:cNvPr id="7" name="Picture 6" descr="72421029.jpg"/>
          <p:cNvPicPr>
            <a:picLocks noChangeAspect="1"/>
          </p:cNvPicPr>
          <p:nvPr/>
        </p:nvPicPr>
        <p:blipFill>
          <a:blip r:embed="rId3" cstate="print"/>
          <a:stretch>
            <a:fillRect/>
          </a:stretch>
        </p:blipFill>
        <p:spPr>
          <a:xfrm>
            <a:off x="457200" y="3117224"/>
            <a:ext cx="3441470" cy="2582906"/>
          </a:xfrm>
          <a:prstGeom prst="rect">
            <a:avLst/>
          </a:prstGeom>
          <a:ln w="28575">
            <a:solidFill>
              <a:schemeClr val="bg1"/>
            </a:solidFill>
          </a:ln>
          <a:effectLst>
            <a:outerShdw blurRad="50800" dist="38100" algn="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174810" y="274638"/>
            <a:ext cx="2187390" cy="3382962"/>
          </a:xfrm>
        </p:spPr>
        <p:txBody>
          <a:bodyPr/>
          <a:lstStyle/>
          <a:p>
            <a:pPr eaLnBrk="1" hangingPunct="1"/>
            <a:r>
              <a:rPr lang="en-US" sz="2400" dirty="0" smtClean="0">
                <a:solidFill>
                  <a:schemeClr val="bg1"/>
                </a:solidFill>
                <a:effectLst>
                  <a:outerShdw blurRad="38100" dist="38100" dir="2700000" algn="tl">
                    <a:srgbClr val="000000">
                      <a:alpha val="43137"/>
                    </a:srgbClr>
                  </a:outerShdw>
                </a:effectLst>
                <a:latin typeface="Arial Black" pitchFamily="34" charset="0"/>
              </a:rPr>
              <a:t>IPV and Sexual Risk Behaviors</a:t>
            </a:r>
          </a:p>
        </p:txBody>
      </p:sp>
      <p:sp>
        <p:nvSpPr>
          <p:cNvPr id="45060" name="Rectangle 3"/>
          <p:cNvSpPr>
            <a:spLocks noGrp="1" noChangeArrowheads="1"/>
          </p:cNvSpPr>
          <p:nvPr>
            <p:ph idx="1"/>
          </p:nvPr>
        </p:nvSpPr>
        <p:spPr>
          <a:xfrm>
            <a:off x="2667000" y="274638"/>
            <a:ext cx="6172200" cy="5211762"/>
          </a:xfrm>
        </p:spPr>
        <p:txBody>
          <a:bodyPr>
            <a:noAutofit/>
          </a:bodyPr>
          <a:lstStyle/>
          <a:p>
            <a:pPr marL="0" indent="0" eaLnBrk="1" hangingPunct="1">
              <a:lnSpc>
                <a:spcPct val="114000"/>
              </a:lnSpc>
              <a:spcBef>
                <a:spcPts val="0"/>
              </a:spcBef>
              <a:spcAft>
                <a:spcPts val="600"/>
              </a:spcAft>
              <a:buFontTx/>
              <a:buNone/>
            </a:pPr>
            <a:r>
              <a:rPr lang="en-US" sz="3400" b="1" dirty="0" smtClean="0">
                <a:solidFill>
                  <a:srgbClr val="F58220"/>
                </a:solidFill>
                <a:effectLst>
                  <a:outerShdw blurRad="38100" dist="38100" dir="2700000" algn="tl">
                    <a:srgbClr val="000000">
                      <a:alpha val="43137"/>
                    </a:srgbClr>
                  </a:outerShdw>
                </a:effectLst>
                <a:latin typeface="Corbel" pitchFamily="34" charset="0"/>
              </a:rPr>
              <a:t>Women who experienced past or current IPV are more likely to:</a:t>
            </a:r>
          </a:p>
          <a:p>
            <a:pPr marL="914400" indent="-457200">
              <a:lnSpc>
                <a:spcPct val="114000"/>
              </a:lnSpc>
              <a:spcBef>
                <a:spcPts val="0"/>
              </a:spcBef>
              <a:spcAft>
                <a:spcPts val="600"/>
              </a:spcAft>
              <a:buClr>
                <a:srgbClr val="8DC63F"/>
              </a:buClr>
            </a:pPr>
            <a:r>
              <a:rPr lang="en-US" sz="2400" dirty="0" smtClean="0">
                <a:solidFill>
                  <a:srgbClr val="58595B"/>
                </a:solidFill>
                <a:latin typeface="Corbel" pitchFamily="34" charset="0"/>
              </a:rPr>
              <a:t>Have multiple sexual partners</a:t>
            </a:r>
          </a:p>
          <a:p>
            <a:pPr marL="914400" indent="-457200">
              <a:lnSpc>
                <a:spcPct val="114000"/>
              </a:lnSpc>
              <a:spcBef>
                <a:spcPts val="0"/>
              </a:spcBef>
              <a:spcAft>
                <a:spcPts val="600"/>
              </a:spcAft>
              <a:buClr>
                <a:srgbClr val="8DC63F"/>
              </a:buClr>
            </a:pPr>
            <a:r>
              <a:rPr lang="en-US" sz="2400" dirty="0" smtClean="0">
                <a:solidFill>
                  <a:srgbClr val="58595B"/>
                </a:solidFill>
                <a:latin typeface="Corbel" pitchFamily="34" charset="0"/>
              </a:rPr>
              <a:t>Have a past or current sexually transmitted infection</a:t>
            </a:r>
          </a:p>
          <a:p>
            <a:pPr marL="914400" indent="-457200">
              <a:lnSpc>
                <a:spcPct val="114000"/>
              </a:lnSpc>
              <a:spcBef>
                <a:spcPts val="0"/>
              </a:spcBef>
              <a:spcAft>
                <a:spcPts val="600"/>
              </a:spcAft>
              <a:buClr>
                <a:srgbClr val="8DC63F"/>
              </a:buClr>
            </a:pPr>
            <a:r>
              <a:rPr lang="en-US" sz="2400" dirty="0" smtClean="0">
                <a:solidFill>
                  <a:srgbClr val="58595B"/>
                </a:solidFill>
                <a:latin typeface="Corbel" pitchFamily="34" charset="0"/>
              </a:rPr>
              <a:t>Report inconsistent use or nonuse of condoms</a:t>
            </a:r>
          </a:p>
          <a:p>
            <a:pPr marL="914400" indent="-457200">
              <a:lnSpc>
                <a:spcPct val="114000"/>
              </a:lnSpc>
              <a:spcBef>
                <a:spcPts val="0"/>
              </a:spcBef>
              <a:spcAft>
                <a:spcPts val="600"/>
              </a:spcAft>
              <a:buClr>
                <a:srgbClr val="8DC63F"/>
              </a:buClr>
            </a:pPr>
            <a:r>
              <a:rPr lang="en-US" sz="2400" dirty="0" smtClean="0">
                <a:solidFill>
                  <a:srgbClr val="58595B"/>
                </a:solidFill>
                <a:latin typeface="Corbel" pitchFamily="34" charset="0"/>
              </a:rPr>
              <a:t>Have a partner with known HIV risk factors</a:t>
            </a:r>
          </a:p>
        </p:txBody>
      </p:sp>
      <p:sp>
        <p:nvSpPr>
          <p:cNvPr id="45061" name="Text Box 5"/>
          <p:cNvSpPr txBox="1">
            <a:spLocks noChangeArrowheads="1"/>
          </p:cNvSpPr>
          <p:nvPr/>
        </p:nvSpPr>
        <p:spPr bwMode="auto">
          <a:xfrm>
            <a:off x="2667000" y="5763399"/>
            <a:ext cx="1073114" cy="276999"/>
          </a:xfrm>
          <a:prstGeom prst="rect">
            <a:avLst/>
          </a:prstGeom>
        </p:spPr>
        <p:txBody>
          <a:bodyPr wrap="none">
            <a:spAutoFit/>
          </a:bodyPr>
          <a:lstStyle/>
          <a:p>
            <a:r>
              <a:rPr lang="en-US" sz="1200" dirty="0">
                <a:solidFill>
                  <a:schemeClr val="bg1">
                    <a:lumMod val="50000"/>
                  </a:schemeClr>
                </a:solidFill>
                <a:latin typeface="Corbel" pitchFamily="34" charset="0"/>
              </a:rPr>
              <a:t>Wu et al, 2003</a:t>
            </a: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79</a:t>
            </a:fld>
            <a:endParaRPr lang="en-U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60">
                                            <p:txEl>
                                              <p:pRg st="1" end="1"/>
                                            </p:txEl>
                                          </p:spTgt>
                                        </p:tgtEl>
                                        <p:attrNameLst>
                                          <p:attrName>style.visibility</p:attrName>
                                        </p:attrNameLst>
                                      </p:cBhvr>
                                      <p:to>
                                        <p:strVal val="visible"/>
                                      </p:to>
                                    </p:set>
                                    <p:animEffect transition="in" filter="fade">
                                      <p:cBhvr>
                                        <p:cTn id="7" dur="500"/>
                                        <p:tgtEl>
                                          <p:spTgt spid="450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60">
                                            <p:txEl>
                                              <p:pRg st="2" end="2"/>
                                            </p:txEl>
                                          </p:spTgt>
                                        </p:tgtEl>
                                        <p:attrNameLst>
                                          <p:attrName>style.visibility</p:attrName>
                                        </p:attrNameLst>
                                      </p:cBhvr>
                                      <p:to>
                                        <p:strVal val="visible"/>
                                      </p:to>
                                    </p:set>
                                    <p:animEffect transition="in" filter="fade">
                                      <p:cBhvr>
                                        <p:cTn id="12" dur="500"/>
                                        <p:tgtEl>
                                          <p:spTgt spid="450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60">
                                            <p:txEl>
                                              <p:pRg st="3" end="3"/>
                                            </p:txEl>
                                          </p:spTgt>
                                        </p:tgtEl>
                                        <p:attrNameLst>
                                          <p:attrName>style.visibility</p:attrName>
                                        </p:attrNameLst>
                                      </p:cBhvr>
                                      <p:to>
                                        <p:strVal val="visible"/>
                                      </p:to>
                                    </p:set>
                                    <p:animEffect transition="in" filter="fade">
                                      <p:cBhvr>
                                        <p:cTn id="17" dur="500"/>
                                        <p:tgtEl>
                                          <p:spTgt spid="4506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060">
                                            <p:txEl>
                                              <p:pRg st="4" end="4"/>
                                            </p:txEl>
                                          </p:spTgt>
                                        </p:tgtEl>
                                        <p:attrNameLst>
                                          <p:attrName>style.visibility</p:attrName>
                                        </p:attrNameLst>
                                      </p:cBhvr>
                                      <p:to>
                                        <p:strVal val="visible"/>
                                      </p:to>
                                    </p:set>
                                    <p:animEffect transition="in" filter="fade">
                                      <p:cBhvr>
                                        <p:cTn id="22" dur="500"/>
                                        <p:tgtEl>
                                          <p:spTgt spid="450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304800"/>
            <a:ext cx="2590800" cy="1143000"/>
          </a:xfrm>
        </p:spPr>
        <p:txBody>
          <a:bodyPr>
            <a:noAutofit/>
          </a:bodyPr>
          <a:lstStyle/>
          <a:p>
            <a:pPr algn="l">
              <a:lnSpc>
                <a:spcPct val="114000"/>
              </a:lnSpc>
            </a:pPr>
            <a:r>
              <a:rPr lang="en-US" sz="2800" dirty="0" smtClean="0">
                <a:solidFill>
                  <a:srgbClr val="FFFFFF"/>
                </a:solidFill>
                <a:effectLst>
                  <a:outerShdw blurRad="38100" dist="38100" dir="2700000" algn="tl">
                    <a:srgbClr val="000000">
                      <a:alpha val="43137"/>
                    </a:srgbClr>
                  </a:outerShdw>
                </a:effectLst>
                <a:latin typeface="Arial Black" pitchFamily="34" charset="0"/>
              </a:rPr>
              <a:t>Women </a:t>
            </a:r>
            <a:br>
              <a:rPr lang="en-US" sz="2800" dirty="0" smtClean="0">
                <a:solidFill>
                  <a:srgbClr val="FFFFFF"/>
                </a:solidFill>
                <a:effectLst>
                  <a:outerShdw blurRad="38100" dist="38100" dir="2700000" algn="tl">
                    <a:srgbClr val="000000">
                      <a:alpha val="43137"/>
                    </a:srgbClr>
                  </a:outerShdw>
                </a:effectLst>
                <a:latin typeface="Arial Black" pitchFamily="34" charset="0"/>
              </a:rPr>
            </a:br>
            <a:r>
              <a:rPr lang="en-US" sz="2800" dirty="0" smtClean="0">
                <a:solidFill>
                  <a:srgbClr val="FFFFFF"/>
                </a:solidFill>
                <a:effectLst>
                  <a:outerShdw blurRad="38100" dist="38100" dir="2700000" algn="tl">
                    <a:srgbClr val="000000">
                      <a:alpha val="43137"/>
                    </a:srgbClr>
                  </a:outerShdw>
                </a:effectLst>
                <a:latin typeface="Arial Black" pitchFamily="34" charset="0"/>
              </a:rPr>
              <a:t>Who Talked to Their Health Care Provider About the Abuse Were</a:t>
            </a:r>
            <a:endParaRPr lang="en-US" sz="2800" dirty="0">
              <a:solidFill>
                <a:srgbClr val="FFFFFF"/>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3200400" y="1204118"/>
            <a:ext cx="5257800" cy="4449763"/>
          </a:xfrm>
        </p:spPr>
        <p:txBody>
          <a:bodyPr>
            <a:normAutofit/>
          </a:bodyPr>
          <a:lstStyle/>
          <a:p>
            <a:pPr>
              <a:buNone/>
            </a:pPr>
            <a:r>
              <a:rPr lang="en-US" sz="7200" b="1" dirty="0" smtClean="0">
                <a:solidFill>
                  <a:srgbClr val="58595B"/>
                </a:solidFill>
                <a:latin typeface="Arial Black"/>
                <a:cs typeface="Arial Black"/>
              </a:rPr>
              <a:t>4</a:t>
            </a:r>
            <a:r>
              <a:rPr lang="en-US" sz="2800" b="1" dirty="0" smtClean="0">
                <a:solidFill>
                  <a:srgbClr val="FF842B"/>
                </a:solidFill>
                <a:latin typeface="Arial Black"/>
                <a:cs typeface="Arial Black"/>
              </a:rPr>
              <a:t> </a:t>
            </a:r>
            <a:r>
              <a:rPr lang="en-US" sz="2800" b="1" dirty="0" smtClean="0">
                <a:solidFill>
                  <a:srgbClr val="F58220"/>
                </a:solidFill>
                <a:effectLst>
                  <a:outerShdw blurRad="38100" dist="38100" dir="2700000" algn="tl">
                    <a:srgbClr val="000000">
                      <a:alpha val="43137"/>
                    </a:srgbClr>
                  </a:outerShdw>
                </a:effectLst>
                <a:latin typeface="Arial Black"/>
                <a:cs typeface="Arial Black"/>
              </a:rPr>
              <a:t>times more likely      </a:t>
            </a:r>
            <a:r>
              <a:rPr lang="en-US" sz="2800" dirty="0" smtClean="0">
                <a:solidFill>
                  <a:srgbClr val="58595B"/>
                </a:solidFill>
                <a:latin typeface="Corbel" pitchFamily="34" charset="0"/>
              </a:rPr>
              <a:t>to use an intervention </a:t>
            </a:r>
          </a:p>
          <a:p>
            <a:pPr>
              <a:buNone/>
            </a:pPr>
            <a:r>
              <a:rPr lang="en-US" sz="7200" b="1" dirty="0" smtClean="0">
                <a:solidFill>
                  <a:srgbClr val="58595B"/>
                </a:solidFill>
                <a:latin typeface="Arial Black"/>
                <a:cs typeface="Arial Black"/>
              </a:rPr>
              <a:t>2.6</a:t>
            </a:r>
            <a:r>
              <a:rPr lang="en-US" sz="2800" b="1" dirty="0" smtClean="0">
                <a:solidFill>
                  <a:srgbClr val="FF842B"/>
                </a:solidFill>
                <a:latin typeface="Arial Black"/>
                <a:cs typeface="Arial Black"/>
              </a:rPr>
              <a:t> </a:t>
            </a:r>
            <a:r>
              <a:rPr lang="en-US" sz="2800" b="1" dirty="0" smtClean="0">
                <a:solidFill>
                  <a:srgbClr val="F58220"/>
                </a:solidFill>
                <a:effectLst>
                  <a:outerShdw blurRad="38100" dist="38100" dir="2700000" algn="tl">
                    <a:srgbClr val="000000">
                      <a:alpha val="43137"/>
                    </a:srgbClr>
                  </a:outerShdw>
                </a:effectLst>
                <a:latin typeface="Arial Black"/>
                <a:cs typeface="Arial Black"/>
              </a:rPr>
              <a:t>times more likely </a:t>
            </a:r>
            <a:r>
              <a:rPr lang="en-US" sz="2800" dirty="0" smtClean="0">
                <a:solidFill>
                  <a:srgbClr val="58595B"/>
                </a:solidFill>
                <a:latin typeface="Corbel" pitchFamily="34" charset="0"/>
              </a:rPr>
              <a:t>to exit the abusive relationship </a:t>
            </a:r>
            <a:endParaRPr lang="en-US" sz="2800" b="1" dirty="0" smtClean="0">
              <a:solidFill>
                <a:srgbClr val="58595B"/>
              </a:solidFill>
              <a:latin typeface="Corbel" pitchFamily="34" charset="0"/>
            </a:endParaRPr>
          </a:p>
          <a:p>
            <a:pPr marL="0" indent="0">
              <a:buNone/>
            </a:pPr>
            <a:endParaRPr lang="en-US" sz="2400" dirty="0" smtClean="0">
              <a:solidFill>
                <a:schemeClr val="accent1">
                  <a:lumMod val="50000"/>
                </a:schemeClr>
              </a:solidFill>
            </a:endParaRPr>
          </a:p>
        </p:txBody>
      </p:sp>
      <p:sp>
        <p:nvSpPr>
          <p:cNvPr id="7" name="Rectangle 6"/>
          <p:cNvSpPr/>
          <p:nvPr/>
        </p:nvSpPr>
        <p:spPr>
          <a:xfrm>
            <a:off x="6858000" y="5029200"/>
            <a:ext cx="2024412" cy="338554"/>
          </a:xfrm>
          <a:prstGeom prst="rect">
            <a:avLst/>
          </a:prstGeom>
        </p:spPr>
        <p:txBody>
          <a:bodyPr wrap="none">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McClosky</a:t>
            </a:r>
            <a:r>
              <a:rPr lang="en-US" sz="1600" dirty="0" smtClean="0">
                <a:solidFill>
                  <a:schemeClr val="tx1">
                    <a:lumMod val="50000"/>
                    <a:lumOff val="50000"/>
                  </a:schemeClr>
                </a:solidFill>
              </a:rPr>
              <a:t> et al. 2006)</a:t>
            </a:r>
            <a:endParaRPr lang="en-US" sz="1600" dirty="0">
              <a:solidFill>
                <a:schemeClr val="tx1">
                  <a:lumMod val="50000"/>
                  <a:lumOff val="50000"/>
                </a:schemeClr>
              </a:solidFill>
            </a:endParaRP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6046" y="1219200"/>
            <a:ext cx="8405554" cy="4269968"/>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83" name="Rectangle 4"/>
          <p:cNvSpPr>
            <a:spLocks noGrp="1" noChangeArrowheads="1"/>
          </p:cNvSpPr>
          <p:nvPr>
            <p:ph type="title"/>
          </p:nvPr>
        </p:nvSpPr>
        <p:spPr>
          <a:xfrm>
            <a:off x="0" y="228600"/>
            <a:ext cx="2362200" cy="1189038"/>
          </a:xfrm>
        </p:spPr>
        <p:txBody>
          <a:bodyPr/>
          <a:lstStyle/>
          <a:p>
            <a:pPr eaLnBrk="1" hangingPunct="1">
              <a:lnSpc>
                <a:spcPct val="114000"/>
              </a:lnSpc>
            </a:pPr>
            <a:r>
              <a:rPr lang="en-US" sz="2400" dirty="0" smtClean="0">
                <a:solidFill>
                  <a:schemeClr val="bg1"/>
                </a:solidFill>
                <a:effectLst>
                  <a:outerShdw blurRad="38100" dist="38100" dir="2700000" algn="tl">
                    <a:srgbClr val="000000">
                      <a:alpha val="43137"/>
                    </a:srgbClr>
                  </a:outerShdw>
                </a:effectLst>
                <a:latin typeface="Arial Black" pitchFamily="34" charset="0"/>
              </a:rPr>
              <a:t>Knowledge </a:t>
            </a:r>
            <a:br>
              <a:rPr lang="en-US" sz="2400" dirty="0" smtClean="0">
                <a:solidFill>
                  <a:schemeClr val="bg1"/>
                </a:solidFill>
                <a:effectLst>
                  <a:outerShdw blurRad="38100" dist="38100" dir="2700000" algn="tl">
                    <a:srgbClr val="000000">
                      <a:alpha val="43137"/>
                    </a:srgbClr>
                  </a:outerShdw>
                </a:effectLst>
                <a:latin typeface="Arial Black" pitchFamily="34" charset="0"/>
              </a:rPr>
            </a:br>
            <a:r>
              <a:rPr lang="en-US" sz="2400" dirty="0" smtClean="0">
                <a:solidFill>
                  <a:schemeClr val="bg1"/>
                </a:solidFill>
                <a:effectLst>
                  <a:outerShdw blurRad="38100" dist="38100" dir="2700000" algn="tl">
                    <a:srgbClr val="000000">
                      <a:alpha val="43137"/>
                    </a:srgbClr>
                  </a:outerShdw>
                </a:effectLst>
                <a:latin typeface="Arial Black" pitchFamily="34" charset="0"/>
              </a:rPr>
              <a:t>Isn’t Enough</a:t>
            </a:r>
          </a:p>
        </p:txBody>
      </p:sp>
      <p:sp>
        <p:nvSpPr>
          <p:cNvPr id="46084" name="Rectangle 3"/>
          <p:cNvSpPr>
            <a:spLocks noGrp="1" noChangeArrowheads="1"/>
          </p:cNvSpPr>
          <p:nvPr>
            <p:ph idx="1"/>
          </p:nvPr>
        </p:nvSpPr>
        <p:spPr>
          <a:xfrm>
            <a:off x="4541520" y="1420406"/>
            <a:ext cx="4312920" cy="3916362"/>
          </a:xfrm>
        </p:spPr>
        <p:txBody>
          <a:bodyPr>
            <a:normAutofit lnSpcReduction="10000"/>
          </a:bodyPr>
          <a:lstStyle/>
          <a:p>
            <a:pPr marL="0" indent="0" algn="ctr" eaLnBrk="1" hangingPunct="1">
              <a:lnSpc>
                <a:spcPct val="124000"/>
              </a:lnSpc>
              <a:spcBef>
                <a:spcPts val="0"/>
              </a:spcBef>
              <a:spcAft>
                <a:spcPts val="1000"/>
              </a:spcAft>
              <a:buFontTx/>
              <a:buNone/>
            </a:pPr>
            <a:r>
              <a:rPr lang="en-US" sz="3000" dirty="0" smtClean="0"/>
              <a:t>Under high levels of fear for abuse, women with high STI knowledge were </a:t>
            </a:r>
            <a:r>
              <a:rPr lang="en-US" sz="3000" b="1" dirty="0" smtClean="0">
                <a:solidFill>
                  <a:schemeClr val="accent6">
                    <a:lumMod val="75000"/>
                  </a:schemeClr>
                </a:solidFill>
                <a:effectLst>
                  <a:outerShdw blurRad="38100" dist="38100" dir="2700000" algn="tl">
                    <a:srgbClr val="000000">
                      <a:alpha val="43137"/>
                    </a:srgbClr>
                  </a:outerShdw>
                </a:effectLst>
              </a:rPr>
              <a:t>more likely to use condoms inconsistently </a:t>
            </a:r>
            <a:r>
              <a:rPr lang="en-US" sz="3000" dirty="0" smtClean="0"/>
              <a:t>than nonfearful women with low STI knowledge. </a:t>
            </a:r>
          </a:p>
        </p:txBody>
      </p:sp>
      <p:sp>
        <p:nvSpPr>
          <p:cNvPr id="46086" name="Text Box 6"/>
          <p:cNvSpPr txBox="1">
            <a:spLocks noChangeArrowheads="1"/>
          </p:cNvSpPr>
          <p:nvPr/>
        </p:nvSpPr>
        <p:spPr bwMode="auto">
          <a:xfrm>
            <a:off x="2748505" y="5763399"/>
            <a:ext cx="1335815" cy="276999"/>
          </a:xfrm>
          <a:prstGeom prst="rect">
            <a:avLst/>
          </a:prstGeom>
        </p:spPr>
        <p:txBody>
          <a:bodyPr wrap="none">
            <a:spAutoFit/>
          </a:bodyPr>
          <a:lstStyle/>
          <a:p>
            <a:r>
              <a:rPr lang="en-US" sz="1200" dirty="0">
                <a:solidFill>
                  <a:schemeClr val="bg1">
                    <a:lumMod val="50000"/>
                  </a:schemeClr>
                </a:solidFill>
                <a:latin typeface="Corbel" pitchFamily="34" charset="0"/>
              </a:rPr>
              <a:t>Ralford et al, 2009</a:t>
            </a:r>
          </a:p>
        </p:txBody>
      </p:sp>
      <p:pic>
        <p:nvPicPr>
          <p:cNvPr id="6" name="Picture 2"/>
          <p:cNvPicPr>
            <a:picLocks noChangeAspect="1" noChangeArrowheads="1"/>
          </p:cNvPicPr>
          <p:nvPr/>
        </p:nvPicPr>
        <p:blipFill>
          <a:blip r:embed="rId3" cstate="print"/>
          <a:srcRect/>
          <a:stretch>
            <a:fillRect/>
          </a:stretch>
        </p:blipFill>
        <p:spPr bwMode="auto">
          <a:xfrm>
            <a:off x="895854" y="1627416"/>
            <a:ext cx="3462786" cy="3419792"/>
          </a:xfrm>
          <a:prstGeom prst="rect">
            <a:avLst/>
          </a:prstGeom>
          <a:ln w="28575">
            <a:solidFill>
              <a:schemeClr val="bg1"/>
            </a:solidFill>
          </a:ln>
          <a:effectLst>
            <a:outerShdw blurRad="50800" dist="38100" algn="l" rotWithShape="0">
              <a:prstClr val="black">
                <a:alpha val="40000"/>
              </a:prstClr>
            </a:outerShdw>
          </a:effectLst>
        </p:spPr>
      </p:pic>
      <p:sp>
        <p:nvSpPr>
          <p:cNvPr id="9"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80</a:t>
            </a:fld>
            <a:endParaRPr lang="en-US" sz="1400"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a:xfrm>
            <a:off x="2514600" y="228600"/>
            <a:ext cx="6172200" cy="1143000"/>
          </a:xfrm>
        </p:spPr>
        <p:txBody>
          <a:bodyPr>
            <a:normAutofit/>
          </a:bodyPr>
          <a:lstStyle/>
          <a:p>
            <a:pPr eaLnBrk="1" hangingPunct="1"/>
            <a:r>
              <a:rPr lang="en-US" sz="3600" dirty="0" smtClean="0">
                <a:solidFill>
                  <a:srgbClr val="58595B"/>
                </a:solidFill>
                <a:latin typeface="Arial Black" pitchFamily="34" charset="0"/>
              </a:rPr>
              <a:t>HIV AND IPV</a:t>
            </a:r>
            <a:endParaRPr lang="en-US" dirty="0" smtClean="0">
              <a:solidFill>
                <a:srgbClr val="58595B"/>
              </a:solidFill>
              <a:latin typeface="Arial Black" pitchFamily="34" charset="0"/>
            </a:endParaRPr>
          </a:p>
        </p:txBody>
      </p:sp>
      <p:sp>
        <p:nvSpPr>
          <p:cNvPr id="52228" name="Rectangle 3"/>
          <p:cNvSpPr>
            <a:spLocks noGrp="1" noChangeArrowheads="1"/>
          </p:cNvSpPr>
          <p:nvPr>
            <p:ph idx="1"/>
          </p:nvPr>
        </p:nvSpPr>
        <p:spPr>
          <a:xfrm>
            <a:off x="2514600" y="838200"/>
            <a:ext cx="6477000" cy="5135563"/>
          </a:xfrm>
        </p:spPr>
        <p:txBody>
          <a:bodyPr/>
          <a:lstStyle/>
          <a:p>
            <a:pPr marL="0" indent="0" eaLnBrk="1" hangingPunct="1">
              <a:lnSpc>
                <a:spcPct val="114000"/>
              </a:lnSpc>
              <a:spcBef>
                <a:spcPts val="0"/>
              </a:spcBef>
              <a:spcAft>
                <a:spcPts val="600"/>
              </a:spcAft>
              <a:buFontTx/>
              <a:buNone/>
            </a:pPr>
            <a:r>
              <a:rPr lang="en-US" sz="3400" b="1" dirty="0" smtClean="0">
                <a:solidFill>
                  <a:srgbClr val="E78900"/>
                </a:solidFill>
                <a:effectLst>
                  <a:outerShdw blurRad="38100" dist="38100" dir="2700000" algn="tl">
                    <a:srgbClr val="000000">
                      <a:alpha val="43137"/>
                    </a:srgbClr>
                  </a:outerShdw>
                </a:effectLst>
                <a:latin typeface="Corbel" pitchFamily="34" charset="0"/>
              </a:rPr>
              <a:t>Based on a study of 310 HIV-positive women:</a:t>
            </a:r>
          </a:p>
          <a:p>
            <a:pPr marL="857250" lvl="1" indent="-400050" eaLnBrk="1" hangingPunct="1">
              <a:lnSpc>
                <a:spcPct val="114000"/>
              </a:lnSpc>
              <a:spcBef>
                <a:spcPts val="0"/>
              </a:spcBef>
              <a:spcAft>
                <a:spcPts val="600"/>
              </a:spcAft>
              <a:buClr>
                <a:srgbClr val="8DC63F"/>
              </a:buClr>
              <a:buFont typeface="Arial" pitchFamily="34" charset="0"/>
              <a:buChar char="•"/>
            </a:pPr>
            <a:r>
              <a:rPr lang="en-US" sz="3200" b="1" dirty="0" smtClean="0">
                <a:solidFill>
                  <a:srgbClr val="C00000"/>
                </a:solidFill>
                <a:latin typeface="Corbel" pitchFamily="34" charset="0"/>
              </a:rPr>
              <a:t>68% </a:t>
            </a:r>
            <a:r>
              <a:rPr lang="en-US" sz="3200" dirty="0" smtClean="0">
                <a:latin typeface="Corbel" pitchFamily="34" charset="0"/>
              </a:rPr>
              <a:t>experienced physical abuse as adults </a:t>
            </a:r>
          </a:p>
          <a:p>
            <a:pPr marL="857250" lvl="1" indent="-400050" eaLnBrk="1" hangingPunct="1">
              <a:lnSpc>
                <a:spcPct val="114000"/>
              </a:lnSpc>
              <a:spcBef>
                <a:spcPts val="0"/>
              </a:spcBef>
              <a:spcAft>
                <a:spcPts val="600"/>
              </a:spcAft>
              <a:buClr>
                <a:srgbClr val="8DC63F"/>
              </a:buClr>
              <a:buFont typeface="Arial" pitchFamily="34" charset="0"/>
              <a:buChar char="•"/>
            </a:pPr>
            <a:r>
              <a:rPr lang="en-US" sz="3200" b="1" dirty="0" smtClean="0">
                <a:solidFill>
                  <a:srgbClr val="C00000"/>
                </a:solidFill>
                <a:latin typeface="Corbel" pitchFamily="34" charset="0"/>
              </a:rPr>
              <a:t>32%</a:t>
            </a:r>
            <a:r>
              <a:rPr lang="en-US" sz="3200" b="1" dirty="0" smtClean="0">
                <a:latin typeface="Corbel" pitchFamily="34" charset="0"/>
              </a:rPr>
              <a:t> </a:t>
            </a:r>
            <a:r>
              <a:rPr lang="en-US" sz="3200" dirty="0" smtClean="0">
                <a:latin typeface="Corbel" pitchFamily="34" charset="0"/>
              </a:rPr>
              <a:t>experienced sexual abuse as adults </a:t>
            </a:r>
          </a:p>
          <a:p>
            <a:pPr marL="857250" lvl="1" indent="-400050" eaLnBrk="1" hangingPunct="1">
              <a:lnSpc>
                <a:spcPct val="114000"/>
              </a:lnSpc>
              <a:spcBef>
                <a:spcPts val="0"/>
              </a:spcBef>
              <a:spcAft>
                <a:spcPts val="600"/>
              </a:spcAft>
              <a:buClr>
                <a:srgbClr val="8DC63F"/>
              </a:buClr>
              <a:buFont typeface="Arial" pitchFamily="34" charset="0"/>
              <a:buChar char="•"/>
            </a:pPr>
            <a:r>
              <a:rPr lang="en-US" sz="3200" b="1" dirty="0" smtClean="0">
                <a:solidFill>
                  <a:srgbClr val="C00000"/>
                </a:solidFill>
                <a:latin typeface="Corbel" pitchFamily="34" charset="0"/>
              </a:rPr>
              <a:t>45%</a:t>
            </a:r>
            <a:r>
              <a:rPr lang="en-US" sz="3200" b="1" dirty="0" smtClean="0">
                <a:latin typeface="Corbel" pitchFamily="34" charset="0"/>
              </a:rPr>
              <a:t> </a:t>
            </a:r>
            <a:r>
              <a:rPr lang="en-US" sz="3200" dirty="0" smtClean="0">
                <a:latin typeface="Corbel" pitchFamily="34" charset="0"/>
              </a:rPr>
              <a:t>experienced abuse after being diagnosed with HIV           </a:t>
            </a:r>
          </a:p>
          <a:p>
            <a:pPr lvl="1" eaLnBrk="1" hangingPunct="1">
              <a:lnSpc>
                <a:spcPct val="90000"/>
              </a:lnSpc>
              <a:spcAft>
                <a:spcPct val="40000"/>
              </a:spcAft>
              <a:buFontTx/>
              <a:buNone/>
            </a:pPr>
            <a:endParaRPr lang="en-US" sz="2400" dirty="0" smtClean="0"/>
          </a:p>
          <a:p>
            <a:pPr lvl="1" eaLnBrk="1" hangingPunct="1">
              <a:lnSpc>
                <a:spcPct val="90000"/>
              </a:lnSpc>
              <a:spcAft>
                <a:spcPct val="35000"/>
              </a:spcAft>
              <a:buFontTx/>
              <a:buNone/>
            </a:pPr>
            <a:endParaRPr lang="en-US" sz="2400" dirty="0" smtClean="0">
              <a:solidFill>
                <a:srgbClr val="FFFF00"/>
              </a:solidFill>
            </a:endParaRPr>
          </a:p>
          <a:p>
            <a:pPr lvl="1" eaLnBrk="1" hangingPunct="1">
              <a:lnSpc>
                <a:spcPct val="90000"/>
              </a:lnSpc>
              <a:buFontTx/>
              <a:buNone/>
            </a:pPr>
            <a:endParaRPr lang="en-US" sz="2400" dirty="0" smtClean="0"/>
          </a:p>
          <a:p>
            <a:pPr eaLnBrk="1" hangingPunct="1">
              <a:lnSpc>
                <a:spcPct val="90000"/>
              </a:lnSpc>
            </a:pPr>
            <a:endParaRPr lang="en-US" dirty="0" smtClean="0"/>
          </a:p>
        </p:txBody>
      </p:sp>
      <p:sp>
        <p:nvSpPr>
          <p:cNvPr id="52229" name="Text Box 4"/>
          <p:cNvSpPr txBox="1">
            <a:spLocks noChangeArrowheads="1"/>
          </p:cNvSpPr>
          <p:nvPr/>
        </p:nvSpPr>
        <p:spPr bwMode="auto">
          <a:xfrm>
            <a:off x="2514600" y="5791431"/>
            <a:ext cx="1276503" cy="258532"/>
          </a:xfrm>
          <a:prstGeom prst="rect">
            <a:avLst/>
          </a:prstGeom>
        </p:spPr>
        <p:txBody>
          <a:bodyPr wrap="none">
            <a:spAutoFit/>
          </a:bodyPr>
          <a:lstStyle/>
          <a:p>
            <a:pPr marL="0" lvl="1">
              <a:lnSpc>
                <a:spcPct val="90000"/>
              </a:lnSpc>
              <a:spcBef>
                <a:spcPct val="20000"/>
              </a:spcBef>
              <a:spcAft>
                <a:spcPct val="40000"/>
              </a:spcAft>
            </a:pPr>
            <a:r>
              <a:rPr lang="en-US" sz="1200" dirty="0" err="1">
                <a:solidFill>
                  <a:schemeClr val="bg1">
                    <a:lumMod val="50000"/>
                  </a:schemeClr>
                </a:solidFill>
                <a:latin typeface="Corbel" pitchFamily="34" charset="0"/>
              </a:rPr>
              <a:t>Gielen</a:t>
            </a:r>
            <a:r>
              <a:rPr lang="en-US" sz="1200" dirty="0">
                <a:solidFill>
                  <a:schemeClr val="bg1">
                    <a:lumMod val="50000"/>
                  </a:schemeClr>
                </a:solidFill>
                <a:latin typeface="Corbel" pitchFamily="34" charset="0"/>
              </a:rPr>
              <a:t> et al, 2000</a:t>
            </a: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81</a:t>
            </a:fld>
            <a:endParaRPr lang="en-U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8">
                                            <p:txEl>
                                              <p:pRg st="1" end="1"/>
                                            </p:txEl>
                                          </p:spTgt>
                                        </p:tgtEl>
                                        <p:attrNameLst>
                                          <p:attrName>style.visibility</p:attrName>
                                        </p:attrNameLst>
                                      </p:cBhvr>
                                      <p:to>
                                        <p:strVal val="visible"/>
                                      </p:to>
                                    </p:set>
                                    <p:animEffect transition="in" filter="fade">
                                      <p:cBhvr>
                                        <p:cTn id="7" dur="500"/>
                                        <p:tgtEl>
                                          <p:spTgt spid="522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28">
                                            <p:txEl>
                                              <p:pRg st="2" end="2"/>
                                            </p:txEl>
                                          </p:spTgt>
                                        </p:tgtEl>
                                        <p:attrNameLst>
                                          <p:attrName>style.visibility</p:attrName>
                                        </p:attrNameLst>
                                      </p:cBhvr>
                                      <p:to>
                                        <p:strVal val="visible"/>
                                      </p:to>
                                    </p:set>
                                    <p:animEffect transition="in" filter="fade">
                                      <p:cBhvr>
                                        <p:cTn id="12" dur="500"/>
                                        <p:tgtEl>
                                          <p:spTgt spid="522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228">
                                            <p:txEl>
                                              <p:pRg st="3" end="3"/>
                                            </p:txEl>
                                          </p:spTgt>
                                        </p:tgtEl>
                                        <p:attrNameLst>
                                          <p:attrName>style.visibility</p:attrName>
                                        </p:attrNameLst>
                                      </p:cBhvr>
                                      <p:to>
                                        <p:strVal val="visible"/>
                                      </p:to>
                                    </p:set>
                                    <p:animEffect transition="in" filter="fade">
                                      <p:cBhvr>
                                        <p:cTn id="17" dur="500"/>
                                        <p:tgtEl>
                                          <p:spTgt spid="522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76200" y="76200"/>
            <a:ext cx="2438400" cy="5638800"/>
          </a:xfrm>
        </p:spPr>
        <p:txBody>
          <a:bodyPr>
            <a:normAutofit/>
          </a:bodyPr>
          <a:lstStyle/>
          <a:p>
            <a:pPr algn="l">
              <a:lnSpc>
                <a:spcPct val="114000"/>
              </a:lnSpc>
            </a:pPr>
            <a:r>
              <a:rPr lang="en-US" sz="2400" dirty="0" smtClean="0">
                <a:solidFill>
                  <a:schemeClr val="bg1"/>
                </a:solidFill>
                <a:effectLst>
                  <a:outerShdw blurRad="38100" dist="38100" dir="2700000" algn="tl">
                    <a:srgbClr val="000000">
                      <a:alpha val="43137"/>
                    </a:srgbClr>
                  </a:outerShdw>
                </a:effectLst>
                <a:latin typeface="Arial Black" pitchFamily="34" charset="0"/>
              </a:rPr>
              <a:t>Perpetrator Condom Refusal </a:t>
            </a:r>
            <a:br>
              <a:rPr lang="en-US" sz="2400" dirty="0" smtClean="0">
                <a:solidFill>
                  <a:schemeClr val="bg1"/>
                </a:solidFill>
                <a:effectLst>
                  <a:outerShdw blurRad="38100" dist="38100" dir="2700000" algn="tl">
                    <a:srgbClr val="000000">
                      <a:alpha val="43137"/>
                    </a:srgbClr>
                  </a:outerShdw>
                </a:effectLst>
                <a:latin typeface="Arial Black" pitchFamily="34" charset="0"/>
              </a:rPr>
            </a:br>
            <a:r>
              <a:rPr lang="en-US" sz="2400" dirty="0" smtClean="0">
                <a:solidFill>
                  <a:schemeClr val="bg1"/>
                </a:solidFill>
                <a:effectLst>
                  <a:outerShdw blurRad="38100" dist="38100" dir="2700000" algn="tl">
                    <a:srgbClr val="000000">
                      <a:alpha val="43137"/>
                    </a:srgbClr>
                  </a:outerShdw>
                </a:effectLst>
                <a:latin typeface="Arial Black" pitchFamily="34" charset="0"/>
              </a:rPr>
              <a:t>Leading to S</a:t>
            </a:r>
            <a:r>
              <a:rPr lang="en-US" sz="2400" dirty="0" smtClean="0">
                <a:solidFill>
                  <a:schemeClr val="bg1"/>
                </a:solidFill>
                <a:effectLst>
                  <a:outerShdw blurRad="38100" dist="38100" dir="2700000" algn="tl">
                    <a:srgbClr val="000000">
                      <a:alpha val="43137"/>
                    </a:srgbClr>
                  </a:outerShdw>
                </a:effectLst>
                <a:latin typeface="Arial Black" pitchFamily="34" charset="0"/>
                <a:sym typeface="Wingdings" pitchFamily="2" charset="2"/>
              </a:rPr>
              <a:t>TD</a:t>
            </a:r>
            <a:r>
              <a:rPr lang="en-US" sz="2400" dirty="0" smtClean="0">
                <a:solidFill>
                  <a:schemeClr val="bg1"/>
                </a:solidFill>
                <a:effectLst>
                  <a:outerShdw blurRad="38100" dist="38100" dir="2700000" algn="tl">
                    <a:srgbClr val="000000">
                      <a:alpha val="43137"/>
                    </a:srgbClr>
                  </a:outerShdw>
                </a:effectLst>
                <a:latin typeface="Arial Black" pitchFamily="34" charset="0"/>
              </a:rPr>
              <a:t> </a:t>
            </a:r>
          </a:p>
        </p:txBody>
      </p:sp>
      <p:sp>
        <p:nvSpPr>
          <p:cNvPr id="34818" name="Rectangle 3"/>
          <p:cNvSpPr>
            <a:spLocks noGrp="1" noChangeArrowheads="1"/>
          </p:cNvSpPr>
          <p:nvPr>
            <p:ph type="body" idx="1"/>
          </p:nvPr>
        </p:nvSpPr>
        <p:spPr>
          <a:xfrm>
            <a:off x="2438400" y="0"/>
            <a:ext cx="6705600" cy="6096000"/>
          </a:xfrm>
        </p:spPr>
        <p:txBody>
          <a:bodyPr/>
          <a:lstStyle/>
          <a:p>
            <a:pPr>
              <a:lnSpc>
                <a:spcPct val="80000"/>
              </a:lnSpc>
            </a:pPr>
            <a:endParaRPr lang="en-US" sz="2800" dirty="0" smtClean="0">
              <a:latin typeface="Tahoma" pitchFamily="34" charset="0"/>
            </a:endParaRPr>
          </a:p>
          <a:p>
            <a:pPr>
              <a:buFontTx/>
              <a:buNone/>
            </a:pPr>
            <a:r>
              <a:rPr lang="en-US" dirty="0" smtClean="0">
                <a:latin typeface="Arial" charset="0"/>
              </a:rPr>
              <a:t>	</a:t>
            </a:r>
          </a:p>
        </p:txBody>
      </p:sp>
      <p:sp>
        <p:nvSpPr>
          <p:cNvPr id="4" name="Rounded Rectangular Callout 3"/>
          <p:cNvSpPr/>
          <p:nvPr/>
        </p:nvSpPr>
        <p:spPr>
          <a:xfrm>
            <a:off x="2037546" y="1023878"/>
            <a:ext cx="7106454" cy="3819644"/>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p>
          <a:p>
            <a:pPr marL="623888">
              <a:lnSpc>
                <a:spcPct val="114000"/>
              </a:lnSpc>
            </a:pPr>
            <a:r>
              <a:rPr lang="en-US" sz="2400" dirty="0" smtClean="0">
                <a:latin typeface="Corbel" pitchFamily="34" charset="0"/>
              </a:rPr>
              <a:t>I told him to put a condom on, he didn't. ..I went to a clinic, and they were like, "Oh, he gave you Chlamydia."  [H]e said it was me </a:t>
            </a:r>
            <a:r>
              <a:rPr lang="en-US" sz="2400" dirty="0" err="1" smtClean="0">
                <a:latin typeface="Corbel" pitchFamily="34" charset="0"/>
              </a:rPr>
              <a:t>messin</a:t>
            </a:r>
            <a:r>
              <a:rPr lang="en-US" sz="2400" dirty="0" smtClean="0">
                <a:latin typeface="Corbel" pitchFamily="34" charset="0"/>
              </a:rPr>
              <a:t>' around with some other guy, and that's not true, 'cause I was like, "You were the only guy I was with."  And he's like, "Oh, that's you, you're </a:t>
            </a:r>
            <a:r>
              <a:rPr lang="en-US" sz="2400" dirty="0" err="1" smtClean="0">
                <a:latin typeface="Corbel" pitchFamily="34" charset="0"/>
              </a:rPr>
              <a:t>messin</a:t>
            </a:r>
            <a:r>
              <a:rPr lang="en-US" sz="2400" dirty="0" smtClean="0">
                <a:latin typeface="Corbel" pitchFamily="34" charset="0"/>
              </a:rPr>
              <a:t>' around," he's like, “f-you, I thought you loved me.</a:t>
            </a:r>
            <a:endParaRPr lang="en-US" sz="2400" i="1" dirty="0" smtClean="0">
              <a:latin typeface="Corbel" pitchFamily="34" charset="0"/>
            </a:endParaRPr>
          </a:p>
          <a:p>
            <a:endParaRPr lang="en-US" sz="2400" dirty="0" smtClean="0"/>
          </a:p>
        </p:txBody>
      </p:sp>
      <p:sp>
        <p:nvSpPr>
          <p:cNvPr id="5" name="TextBox 4"/>
          <p:cNvSpPr txBox="1"/>
          <p:nvPr/>
        </p:nvSpPr>
        <p:spPr>
          <a:xfrm>
            <a:off x="2093893" y="609600"/>
            <a:ext cx="954107" cy="2862322"/>
          </a:xfrm>
          <a:prstGeom prst="rect">
            <a:avLst/>
          </a:prstGeom>
          <a:noFill/>
        </p:spPr>
        <p:txBody>
          <a:bodyPr wrap="squar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6" name="TextBox 5"/>
          <p:cNvSpPr txBox="1"/>
          <p:nvPr/>
        </p:nvSpPr>
        <p:spPr>
          <a:xfrm rot="10800000">
            <a:off x="5638801" y="2470711"/>
            <a:ext cx="925944" cy="2863289"/>
          </a:xfrm>
          <a:prstGeom prst="rect">
            <a:avLst/>
          </a:prstGeom>
          <a:noFill/>
        </p:spPr>
        <p:txBody>
          <a:bodyPr wrap="squar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82</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41background.jpg"/>
          <p:cNvPicPr>
            <a:picLocks noChangeAspect="1"/>
          </p:cNvPicPr>
          <p:nvPr/>
        </p:nvPicPr>
        <p:blipFill>
          <a:blip r:embed="rId3"/>
          <a:stretch>
            <a:fillRect/>
          </a:stretch>
        </p:blipFill>
        <p:spPr>
          <a:xfrm>
            <a:off x="-50150" y="0"/>
            <a:ext cx="9194150" cy="6858000"/>
          </a:xfrm>
          <a:prstGeom prst="rect">
            <a:avLst/>
          </a:prstGeom>
        </p:spPr>
      </p:pic>
      <p:sp>
        <p:nvSpPr>
          <p:cNvPr id="3" name="Content Placeholder 2"/>
          <p:cNvSpPr>
            <a:spLocks noGrp="1"/>
          </p:cNvSpPr>
          <p:nvPr>
            <p:ph idx="1"/>
          </p:nvPr>
        </p:nvSpPr>
        <p:spPr>
          <a:xfrm>
            <a:off x="5105400" y="731837"/>
            <a:ext cx="3733800" cy="3001963"/>
          </a:xfrm>
        </p:spPr>
        <p:txBody>
          <a:bodyPr wrap="none">
            <a:noAutofit/>
          </a:bodyPr>
          <a:lstStyle/>
          <a:p>
            <a:pPr>
              <a:lnSpc>
                <a:spcPct val="114000"/>
              </a:lnSpc>
              <a:spcBef>
                <a:spcPts val="0"/>
              </a:spcBef>
              <a:spcAft>
                <a:spcPts val="1000"/>
              </a:spcAft>
              <a:buClr>
                <a:srgbClr val="FF842B"/>
              </a:buClr>
              <a:buNone/>
            </a:pPr>
            <a:r>
              <a:rPr sz="2400" dirty="0" smtClean="0">
                <a:solidFill>
                  <a:schemeClr val="accent1">
                    <a:lumMod val="50000"/>
                  </a:schemeClr>
                </a:solidFill>
                <a:latin typeface="Arial" pitchFamily="34" charset="0"/>
                <a:cs typeface="Arial" pitchFamily="34" charset="0"/>
              </a:rPr>
              <a:t>The following video clip </a:t>
            </a:r>
            <a:endParaRPr lang="en-US" sz="2400" dirty="0" smtClean="0">
              <a:solidFill>
                <a:schemeClr val="accent1">
                  <a:lumMod val="50000"/>
                </a:schemeClr>
              </a:solidFill>
              <a:latin typeface="Arial" pitchFamily="34" charset="0"/>
              <a:cs typeface="Arial" pitchFamily="34" charset="0"/>
            </a:endParaRPr>
          </a:p>
          <a:p>
            <a:pPr>
              <a:lnSpc>
                <a:spcPct val="114000"/>
              </a:lnSpc>
              <a:spcBef>
                <a:spcPts val="0"/>
              </a:spcBef>
              <a:spcAft>
                <a:spcPts val="1000"/>
              </a:spcAft>
              <a:buClr>
                <a:srgbClr val="FF842B"/>
              </a:buClr>
              <a:buNone/>
            </a:pPr>
            <a:r>
              <a:rPr lang="en-US" sz="2400" dirty="0" smtClean="0">
                <a:solidFill>
                  <a:schemeClr val="accent1">
                    <a:lumMod val="50000"/>
                  </a:schemeClr>
                </a:solidFill>
                <a:latin typeface="Arial" pitchFamily="34" charset="0"/>
                <a:cs typeface="Arial" pitchFamily="34" charset="0"/>
              </a:rPr>
              <a:t>d</a:t>
            </a:r>
            <a:r>
              <a:rPr sz="2400" dirty="0" smtClean="0">
                <a:solidFill>
                  <a:schemeClr val="accent1">
                    <a:lumMod val="50000"/>
                  </a:schemeClr>
                </a:solidFill>
                <a:latin typeface="Arial" pitchFamily="34" charset="0"/>
                <a:cs typeface="Arial" pitchFamily="34" charset="0"/>
              </a:rPr>
              <a:t>emonstrates</a:t>
            </a:r>
            <a:r>
              <a:rPr lang="en-US" sz="2400" dirty="0" smtClean="0">
                <a:solidFill>
                  <a:schemeClr val="accent1">
                    <a:lumMod val="50000"/>
                  </a:schemeClr>
                </a:solidFill>
                <a:latin typeface="Arial" pitchFamily="34" charset="0"/>
                <a:cs typeface="Arial" pitchFamily="34" charset="0"/>
              </a:rPr>
              <a:t> assessing </a:t>
            </a:r>
          </a:p>
          <a:p>
            <a:pPr>
              <a:lnSpc>
                <a:spcPct val="114000"/>
              </a:lnSpc>
              <a:spcBef>
                <a:spcPts val="0"/>
              </a:spcBef>
              <a:spcAft>
                <a:spcPts val="1000"/>
              </a:spcAft>
              <a:buClr>
                <a:srgbClr val="FF842B"/>
              </a:buClr>
              <a:buNone/>
            </a:pPr>
            <a:r>
              <a:rPr lang="en-US" sz="2400" dirty="0" smtClean="0">
                <a:solidFill>
                  <a:schemeClr val="accent1">
                    <a:lumMod val="50000"/>
                  </a:schemeClr>
                </a:solidFill>
                <a:latin typeface="Arial" pitchFamily="34" charset="0"/>
                <a:cs typeface="Arial" pitchFamily="34" charset="0"/>
              </a:rPr>
              <a:t>for abuse and safe partner </a:t>
            </a:r>
          </a:p>
          <a:p>
            <a:pPr>
              <a:lnSpc>
                <a:spcPct val="114000"/>
              </a:lnSpc>
              <a:spcBef>
                <a:spcPts val="0"/>
              </a:spcBef>
              <a:spcAft>
                <a:spcPts val="1000"/>
              </a:spcAft>
              <a:buClr>
                <a:srgbClr val="FF842B"/>
              </a:buClr>
              <a:buNone/>
            </a:pPr>
            <a:r>
              <a:rPr lang="en-US" sz="2400" dirty="0" smtClean="0">
                <a:solidFill>
                  <a:schemeClr val="accent1">
                    <a:lumMod val="50000"/>
                  </a:schemeClr>
                </a:solidFill>
                <a:latin typeface="Arial" pitchFamily="34" charset="0"/>
                <a:cs typeface="Arial" pitchFamily="34" charset="0"/>
              </a:rPr>
              <a:t>notification during an </a:t>
            </a:r>
          </a:p>
          <a:p>
            <a:pPr>
              <a:lnSpc>
                <a:spcPct val="114000"/>
              </a:lnSpc>
              <a:spcBef>
                <a:spcPts val="0"/>
              </a:spcBef>
              <a:spcAft>
                <a:spcPts val="1000"/>
              </a:spcAft>
              <a:buClr>
                <a:srgbClr val="FF842B"/>
              </a:buClr>
              <a:buNone/>
            </a:pPr>
            <a:r>
              <a:rPr lang="en-US" sz="2400" dirty="0" smtClean="0">
                <a:solidFill>
                  <a:schemeClr val="accent1">
                    <a:lumMod val="50000"/>
                  </a:schemeClr>
                </a:solidFill>
                <a:latin typeface="Arial" pitchFamily="34" charset="0"/>
                <a:cs typeface="Arial" pitchFamily="34" charset="0"/>
              </a:rPr>
              <a:t>STI test visit</a:t>
            </a:r>
          </a:p>
          <a:p>
            <a:pPr marL="1263650" lvl="3" indent="-349250">
              <a:spcBef>
                <a:spcPts val="0"/>
              </a:spcBef>
              <a:spcAft>
                <a:spcPts val="600"/>
              </a:spcAft>
              <a:buClr>
                <a:schemeClr val="tx1">
                  <a:lumMod val="50000"/>
                  <a:lumOff val="50000"/>
                </a:schemeClr>
              </a:buClr>
              <a:buNone/>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a:p>
            <a:pPr marL="1263650" lvl="3" indent="-349250">
              <a:spcBef>
                <a:spcPts val="0"/>
              </a:spcBef>
              <a:spcAft>
                <a:spcPts val="600"/>
              </a:spcAft>
              <a:buClr>
                <a:srgbClr val="618DC3"/>
              </a:buClr>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4" name="TextBox 3"/>
          <p:cNvSpPr txBox="1"/>
          <p:nvPr/>
        </p:nvSpPr>
        <p:spPr>
          <a:xfrm>
            <a:off x="0" y="317212"/>
            <a:ext cx="6629400" cy="1077218"/>
          </a:xfrm>
          <a:prstGeom prst="rect">
            <a:avLst/>
          </a:prstGeom>
          <a:noFill/>
        </p:spPr>
        <p:txBody>
          <a:bodyPr wrap="square" rtlCol="0">
            <a:spAutoFit/>
          </a:bodyPr>
          <a:lstStyle/>
          <a:p>
            <a:r>
              <a:rPr lang="en-US" sz="4000" spc="-120" dirty="0" smtClean="0">
                <a:solidFill>
                  <a:srgbClr val="F58220"/>
                </a:solidFill>
                <a:effectLst>
                  <a:outerShdw blurRad="38100" dist="38100" dir="2700000" algn="tl">
                    <a:srgbClr val="000000">
                      <a:alpha val="43137"/>
                    </a:srgbClr>
                  </a:outerShdw>
                </a:effectLst>
                <a:latin typeface="Arial Black"/>
                <a:cs typeface="Arial Black"/>
              </a:rPr>
              <a:t>Video Clip: </a:t>
            </a:r>
            <a:r>
              <a:rPr lang="en-US" sz="3200" spc="-120" dirty="0" smtClean="0">
                <a:solidFill>
                  <a:srgbClr val="58595B"/>
                </a:solidFill>
                <a:effectLst>
                  <a:outerShdw blurRad="38100" dist="38100" dir="2700000" algn="tl">
                    <a:srgbClr val="000000">
                      <a:alpha val="43137"/>
                    </a:srgbClr>
                  </a:outerShdw>
                </a:effectLst>
                <a:latin typeface="Arial Black"/>
                <a:cs typeface="Arial Black"/>
              </a:rPr>
              <a:t>Jocelyn</a:t>
            </a:r>
          </a:p>
          <a:p>
            <a:endParaRPr lang="en-US" sz="2400" dirty="0">
              <a:solidFill>
                <a:schemeClr val="bg1"/>
              </a:solidFill>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83</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3"/>
          <p:cNvSpPr>
            <a:spLocks noGrp="1" noChangeArrowheads="1"/>
          </p:cNvSpPr>
          <p:nvPr>
            <p:ph idx="4294967295"/>
          </p:nvPr>
        </p:nvSpPr>
        <p:spPr>
          <a:xfrm>
            <a:off x="2743200" y="381001"/>
            <a:ext cx="5943600" cy="5714999"/>
          </a:xfrm>
          <a:prstGeom prst="rect">
            <a:avLst/>
          </a:prstGeom>
        </p:spPr>
        <p:txBody>
          <a:bodyPr/>
          <a:lstStyle/>
          <a:p>
            <a:pPr eaLnBrk="1" hangingPunct="1">
              <a:buClr>
                <a:srgbClr val="8DC63F"/>
              </a:buClr>
            </a:pPr>
            <a:r>
              <a:rPr lang="en-US" dirty="0" smtClean="0">
                <a:solidFill>
                  <a:srgbClr val="58595B"/>
                </a:solidFill>
                <a:latin typeface="Corbel" pitchFamily="34" charset="0"/>
              </a:rPr>
              <a:t>Partner notification may be dangerous for clients experiencing abuse.</a:t>
            </a:r>
          </a:p>
          <a:p>
            <a:pPr eaLnBrk="1" hangingPunct="1">
              <a:buClr>
                <a:srgbClr val="8DC63F"/>
              </a:buClr>
            </a:pPr>
            <a:r>
              <a:rPr lang="en-US" dirty="0" smtClean="0">
                <a:solidFill>
                  <a:srgbClr val="58595B"/>
                </a:solidFill>
                <a:latin typeface="Corbel" pitchFamily="34" charset="0"/>
              </a:rPr>
              <a:t>Clients may not be able to negotiate safe sex with an abusive partner.</a:t>
            </a:r>
          </a:p>
          <a:p>
            <a:pPr eaLnBrk="1" hangingPunct="1">
              <a:buClr>
                <a:srgbClr val="8DC63F"/>
              </a:buClr>
            </a:pPr>
            <a:r>
              <a:rPr lang="en-US" dirty="0" smtClean="0">
                <a:solidFill>
                  <a:srgbClr val="58595B"/>
                </a:solidFill>
                <a:latin typeface="Corbel" pitchFamily="34" charset="0"/>
              </a:rPr>
              <a:t>IPV may be a more immediate threat to a client than a sexually transmitted infection or HIV status.</a:t>
            </a:r>
          </a:p>
          <a:p>
            <a:pPr eaLnBrk="1" hangingPunct="1">
              <a:buFontTx/>
              <a:buNone/>
            </a:pPr>
            <a:endParaRPr lang="en-US" sz="2800" dirty="0" smtClean="0"/>
          </a:p>
        </p:txBody>
      </p:sp>
      <p:sp>
        <p:nvSpPr>
          <p:cNvPr id="59395" name="Rectangle 2"/>
          <p:cNvSpPr>
            <a:spLocks noGrp="1" noChangeArrowheads="1"/>
          </p:cNvSpPr>
          <p:nvPr>
            <p:ph type="title" idx="4294967295"/>
          </p:nvPr>
        </p:nvSpPr>
        <p:spPr>
          <a:xfrm>
            <a:off x="0" y="228600"/>
            <a:ext cx="2438400" cy="2133599"/>
          </a:xfrm>
          <a:prstGeom prst="rect">
            <a:avLst/>
          </a:prstGeom>
        </p:spPr>
        <p:txBody>
          <a:bodyPr>
            <a:noAutofit/>
          </a:bodyPr>
          <a:lstStyle/>
          <a:p>
            <a:pPr eaLnBrk="1" hangingPunct="1">
              <a:lnSpc>
                <a:spcPct val="114000"/>
              </a:lnSpc>
            </a:pPr>
            <a:r>
              <a:rPr lang="en-US" sz="2400" dirty="0" smtClean="0">
                <a:solidFill>
                  <a:schemeClr val="bg1"/>
                </a:solidFill>
                <a:effectLst>
                  <a:outerShdw blurRad="38100" dist="38100" dir="2700000" algn="tl">
                    <a:srgbClr val="000000">
                      <a:alpha val="43137"/>
                    </a:srgbClr>
                  </a:outerShdw>
                </a:effectLst>
                <a:latin typeface="Arial Black" pitchFamily="34" charset="0"/>
              </a:rPr>
              <a:t>Implications for STI and HIV Programs</a:t>
            </a:r>
          </a:p>
        </p:txBody>
      </p:sp>
      <p:sp>
        <p:nvSpPr>
          <p:cNvPr id="5"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84</a:t>
            </a:fld>
            <a:endParaRPr lang="en-US" sz="1400"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76200"/>
            <a:ext cx="2514600" cy="3352800"/>
          </a:xfrm>
        </p:spPr>
        <p:txBody>
          <a:bodyPr>
            <a:normAutofit fontScale="90000"/>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Use this panel with all STI/HIV related visits (review the first two bullets)</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pic>
        <p:nvPicPr>
          <p:cNvPr id="5" name="Picture 4" descr="card_folded_LAYERS.psd"/>
          <p:cNvPicPr>
            <a:picLocks noChangeAspect="1"/>
          </p:cNvPicPr>
          <p:nvPr/>
        </p:nvPicPr>
        <p:blipFill>
          <a:blip r:embed="rId3" cstate="print"/>
          <a:stretch>
            <a:fillRect/>
          </a:stretch>
        </p:blipFill>
        <p:spPr>
          <a:xfrm>
            <a:off x="381000" y="4684776"/>
            <a:ext cx="4623816" cy="1944624"/>
          </a:xfrm>
          <a:prstGeom prst="rect">
            <a:avLst/>
          </a:prstGeom>
          <a:effectLst>
            <a:outerShdw blurRad="342900" dist="139700" dir="9300000">
              <a:srgbClr val="000000">
                <a:alpha val="43000"/>
              </a:srgbClr>
            </a:outerShdw>
          </a:effectLst>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85</a:t>
            </a:fld>
            <a:endParaRPr lang="en-US" sz="1400" dirty="0"/>
          </a:p>
        </p:txBody>
      </p:sp>
      <p:pic>
        <p:nvPicPr>
          <p:cNvPr id="8" name="Picture 7" descr="Repro PSC_draft 102.jpg"/>
          <p:cNvPicPr>
            <a:picLocks noChangeAspect="1"/>
          </p:cNvPicPr>
          <p:nvPr/>
        </p:nvPicPr>
        <p:blipFill>
          <a:blip r:embed="rId4" cstate="print"/>
          <a:srcRect t="50000" b="25370"/>
          <a:stretch>
            <a:fillRect/>
          </a:stretch>
        </p:blipFill>
        <p:spPr>
          <a:xfrm>
            <a:off x="2814690" y="457200"/>
            <a:ext cx="6024510" cy="3391576"/>
          </a:xfrm>
          <a:prstGeom prst="rect">
            <a:avLst/>
          </a:prstGeom>
          <a:effectLst>
            <a:outerShdw blurRad="342900" dist="139700" dir="9300000">
              <a:srgbClr val="000000">
                <a:alpha val="43000"/>
              </a:srgbClr>
            </a:outerShdw>
          </a:effectLst>
        </p:spPr>
      </p:pic>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514600" cy="4830762"/>
          </a:xfrm>
        </p:spPr>
        <p:txBody>
          <a:bodyPr/>
          <a:lstStyle/>
          <a:p>
            <a:r>
              <a:rPr lang="en-US" sz="2800" dirty="0" smtClean="0">
                <a:solidFill>
                  <a:schemeClr val="bg1"/>
                </a:solidFill>
                <a:effectLst>
                  <a:outerShdw blurRad="38100" dist="38100" dir="2700000" algn="tl">
                    <a:srgbClr val="000000">
                      <a:alpha val="43137"/>
                    </a:srgbClr>
                  </a:outerShdw>
                </a:effectLst>
                <a:latin typeface="Arial Black" pitchFamily="34" charset="0"/>
              </a:rPr>
              <a:t>Partner Notification Harm Reduction:</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2667000" y="274638"/>
            <a:ext cx="6019800" cy="5211762"/>
          </a:xfrm>
        </p:spPr>
        <p:txBody>
          <a:bodyPr/>
          <a:lstStyle/>
          <a:p>
            <a:pPr lvl="0">
              <a:lnSpc>
                <a:spcPct val="114000"/>
              </a:lnSpc>
              <a:spcBef>
                <a:spcPts val="0"/>
              </a:spcBef>
              <a:spcAft>
                <a:spcPts val="1000"/>
              </a:spcAft>
              <a:buClr>
                <a:srgbClr val="8DC63F"/>
              </a:buClr>
            </a:pPr>
            <a:r>
              <a:rPr lang="en-US" dirty="0" smtClean="0">
                <a:solidFill>
                  <a:srgbClr val="58595B"/>
                </a:solidFill>
                <a:latin typeface="Corbel" pitchFamily="34" charset="0"/>
              </a:rPr>
              <a:t>Offer to educate partner about  STIs (especially if she is afraid he will blame it on her)</a:t>
            </a:r>
          </a:p>
          <a:p>
            <a:pPr lvl="0">
              <a:lnSpc>
                <a:spcPct val="114000"/>
              </a:lnSpc>
              <a:spcBef>
                <a:spcPts val="0"/>
              </a:spcBef>
              <a:spcAft>
                <a:spcPts val="1000"/>
              </a:spcAft>
              <a:buClr>
                <a:srgbClr val="8DC63F"/>
              </a:buClr>
            </a:pPr>
            <a:r>
              <a:rPr lang="en-US" dirty="0" smtClean="0">
                <a:solidFill>
                  <a:srgbClr val="58595B"/>
                </a:solidFill>
                <a:latin typeface="Corbel" pitchFamily="34" charset="0"/>
              </a:rPr>
              <a:t>If the partner is in clinic with her today—assess for her safety and staff safety. </a:t>
            </a:r>
          </a:p>
          <a:p>
            <a:pPr lvl="1">
              <a:lnSpc>
                <a:spcPct val="114000"/>
              </a:lnSpc>
              <a:spcBef>
                <a:spcPts val="0"/>
              </a:spcBef>
              <a:spcAft>
                <a:spcPts val="1000"/>
              </a:spcAft>
              <a:buClr>
                <a:srgbClr val="8DC63F"/>
              </a:buClr>
            </a:pPr>
            <a:r>
              <a:rPr lang="en-US" dirty="0" smtClean="0">
                <a:solidFill>
                  <a:srgbClr val="58595B"/>
                </a:solidFill>
                <a:latin typeface="Corbel" pitchFamily="34" charset="0"/>
              </a:rPr>
              <a:t>“Are you worried about what will happen if you tell him about the STI or if we tell him about the STI?”</a:t>
            </a:r>
          </a:p>
        </p:txBody>
      </p:sp>
      <p:sp>
        <p:nvSpPr>
          <p:cNvPr id="4"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86</a:t>
            </a:fld>
            <a:endParaRPr lang="en-US" sz="1400" dirty="0"/>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52400"/>
            <a:ext cx="2590800" cy="1143000"/>
          </a:xfrm>
        </p:spPr>
        <p:txBody>
          <a:bodyPr>
            <a:noAutofit/>
          </a:bodyPr>
          <a:lstStyle/>
          <a:p>
            <a:pPr algn="l">
              <a:lnSpc>
                <a:spcPct val="114000"/>
              </a:lnSpc>
            </a:pPr>
            <a:r>
              <a:rPr lang="en-US" sz="2200" dirty="0" smtClean="0">
                <a:solidFill>
                  <a:schemeClr val="bg1"/>
                </a:solidFill>
                <a:effectLst>
                  <a:outerShdw blurRad="38100" dist="38100" dir="2700000" algn="tl">
                    <a:srgbClr val="000000">
                      <a:alpha val="43137"/>
                    </a:srgbClr>
                  </a:outerShdw>
                </a:effectLst>
                <a:latin typeface="Arial Black" pitchFamily="34" charset="0"/>
              </a:rPr>
              <a:t>Harm Reduction is Empowerment:  Making the call for her can </a:t>
            </a:r>
            <a:br>
              <a:rPr lang="en-US" sz="2200" dirty="0" smtClean="0">
                <a:solidFill>
                  <a:schemeClr val="bg1"/>
                </a:solidFill>
                <a:effectLst>
                  <a:outerShdw blurRad="38100" dist="38100" dir="2700000" algn="tl">
                    <a:srgbClr val="000000">
                      <a:alpha val="43137"/>
                    </a:srgbClr>
                  </a:outerShdw>
                </a:effectLst>
                <a:latin typeface="Arial Black" pitchFamily="34" charset="0"/>
              </a:rPr>
            </a:br>
            <a:r>
              <a:rPr lang="en-US" sz="2200" dirty="0" smtClean="0">
                <a:solidFill>
                  <a:schemeClr val="bg1"/>
                </a:solidFill>
                <a:effectLst>
                  <a:outerShdw blurRad="38100" dist="38100" dir="2700000" algn="tl">
                    <a:srgbClr val="000000">
                      <a:alpha val="43137"/>
                    </a:srgbClr>
                  </a:outerShdw>
                </a:effectLst>
                <a:latin typeface="Arial Black" pitchFamily="34" charset="0"/>
              </a:rPr>
              <a:t>help keep her safer</a:t>
            </a:r>
            <a:endParaRPr lang="en-US" sz="2200" dirty="0">
              <a:solidFill>
                <a:schemeClr val="bg1"/>
              </a:solidFill>
              <a:effectLst>
                <a:outerShdw blurRad="38100" dist="38100" dir="2700000" algn="tl">
                  <a:srgbClr val="000000">
                    <a:alpha val="43137"/>
                  </a:srgbClr>
                </a:outerShdw>
              </a:effectLst>
              <a:latin typeface="Arial Black" pitchFamily="34" charset="0"/>
            </a:endParaRPr>
          </a:p>
        </p:txBody>
      </p:sp>
      <p:pic>
        <p:nvPicPr>
          <p:cNvPr id="5" name="Picture 4" descr="card_folded_LAYERS.psd"/>
          <p:cNvPicPr>
            <a:picLocks noChangeAspect="1"/>
          </p:cNvPicPr>
          <p:nvPr/>
        </p:nvPicPr>
        <p:blipFill>
          <a:blip r:embed="rId3"/>
          <a:stretch>
            <a:fillRect/>
          </a:stretch>
        </p:blipFill>
        <p:spPr>
          <a:xfrm>
            <a:off x="304800" y="4724400"/>
            <a:ext cx="4623816" cy="1944624"/>
          </a:xfrm>
          <a:prstGeom prst="rect">
            <a:avLst/>
          </a:prstGeom>
          <a:effectLst>
            <a:outerShdw blurRad="342900" dist="139700" dir="9300000">
              <a:srgbClr val="000000">
                <a:alpha val="43000"/>
              </a:srgbClr>
            </a:outerShdw>
          </a:effectLst>
        </p:spPr>
      </p:pic>
      <p:pic>
        <p:nvPicPr>
          <p:cNvPr id="6" name="Picture 5" descr="Repro PSC_draft 12.jpg"/>
          <p:cNvPicPr>
            <a:picLocks noChangeAspect="1"/>
          </p:cNvPicPr>
          <p:nvPr/>
        </p:nvPicPr>
        <p:blipFill>
          <a:blip r:embed="rId4" cstate="print"/>
          <a:srcRect t="24921" b="50030"/>
          <a:stretch>
            <a:fillRect/>
          </a:stretch>
        </p:blipFill>
        <p:spPr>
          <a:xfrm>
            <a:off x="2819400" y="533400"/>
            <a:ext cx="5979551" cy="3423581"/>
          </a:xfrm>
          <a:prstGeom prst="rect">
            <a:avLst/>
          </a:prstGeom>
          <a:effectLst>
            <a:outerShdw blurRad="342900" dist="139700" dir="9300000">
              <a:srgbClr val="000000">
                <a:alpha val="43000"/>
              </a:srgbClr>
            </a:outerShdw>
          </a:effectLst>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87</a:t>
            </a:fld>
            <a:endParaRPr lang="en-US" sz="1400" dirty="0"/>
          </a:p>
        </p:txBody>
      </p:sp>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2438400" cy="4144962"/>
          </a:xfrm>
        </p:spPr>
        <p:txBody>
          <a:bodyPr/>
          <a:lstStyle/>
          <a:p>
            <a:pPr algn="l">
              <a:lnSpc>
                <a:spcPct val="114000"/>
              </a:lnSpc>
              <a:spcAft>
                <a:spcPts val="1000"/>
              </a:spcAft>
            </a:pPr>
            <a:r>
              <a:rPr lang="en-US" sz="2400" dirty="0" smtClean="0">
                <a:solidFill>
                  <a:schemeClr val="bg1"/>
                </a:solidFill>
                <a:effectLst>
                  <a:outerShdw blurRad="38100" dist="38100" dir="2700000" algn="tl">
                    <a:srgbClr val="000000">
                      <a:alpha val="43137"/>
                    </a:srgbClr>
                  </a:outerShdw>
                </a:effectLst>
                <a:latin typeface="Arial Black" pitchFamily="34" charset="0"/>
              </a:rPr>
              <a:t>Safe Partner Notification: Contact your local DV program or the Hotline for support</a:t>
            </a:r>
            <a:endParaRPr lang="en-US" sz="2400" dirty="0">
              <a:solidFill>
                <a:schemeClr val="bg1"/>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2667000" y="274638"/>
            <a:ext cx="6019800" cy="5851525"/>
          </a:xfrm>
        </p:spPr>
        <p:txBody>
          <a:bodyPr/>
          <a:lstStyle/>
          <a:p>
            <a:pPr>
              <a:buClr>
                <a:schemeClr val="accent2"/>
              </a:buClr>
            </a:pPr>
            <a:endParaRPr lang="en-US" sz="3200" dirty="0" smtClean="0">
              <a:solidFill>
                <a:schemeClr val="tx2"/>
              </a:solidFill>
            </a:endParaRPr>
          </a:p>
          <a:p>
            <a:pPr>
              <a:lnSpc>
                <a:spcPct val="114000"/>
              </a:lnSpc>
              <a:spcBef>
                <a:spcPts val="0"/>
              </a:spcBef>
              <a:spcAft>
                <a:spcPts val="600"/>
              </a:spcAft>
              <a:buClr>
                <a:srgbClr val="8DC63F"/>
              </a:buClr>
            </a:pPr>
            <a:r>
              <a:rPr lang="en-US" sz="3200" dirty="0" smtClean="0">
                <a:solidFill>
                  <a:srgbClr val="58595B"/>
                </a:solidFill>
                <a:latin typeface="Corbel" pitchFamily="34" charset="0"/>
              </a:rPr>
              <a:t>“If you would like I can put you on the phone right now with (name of local advocate) and we can create a plan for you to protect your safety.”</a:t>
            </a:r>
            <a:endParaRPr lang="en-US" sz="3200" dirty="0">
              <a:solidFill>
                <a:srgbClr val="58595B"/>
              </a:solidFill>
              <a:latin typeface="Corbel" pitchFamily="34" charset="0"/>
            </a:endParaRPr>
          </a:p>
        </p:txBody>
      </p:sp>
      <p:sp>
        <p:nvSpPr>
          <p:cNvPr id="4"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88</a:t>
            </a:fld>
            <a:endParaRPr lang="en-US" sz="1400" dirty="0"/>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533400"/>
            <a:ext cx="2133600" cy="1143000"/>
          </a:xfrm>
        </p:spPr>
        <p:txBody>
          <a:bodyPr>
            <a:noAutofit/>
          </a:bodyPr>
          <a:lstStyle/>
          <a:p>
            <a:pPr algn="l"/>
            <a:r>
              <a:rPr lang="en-US" sz="2800" dirty="0" smtClean="0">
                <a:solidFill>
                  <a:schemeClr val="bg1"/>
                </a:solidFill>
                <a:effectLst>
                  <a:outerShdw blurRad="38100" dist="38100" dir="2700000" algn="tl">
                    <a:srgbClr val="000000">
                      <a:alpha val="43137"/>
                    </a:srgbClr>
                  </a:outerShdw>
                </a:effectLst>
                <a:latin typeface="Arial Black" pitchFamily="34" charset="0"/>
              </a:rPr>
              <a:t>Role Play</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6" name="Content Placeholder 2"/>
          <p:cNvSpPr txBox="1">
            <a:spLocks/>
          </p:cNvSpPr>
          <p:nvPr/>
        </p:nvSpPr>
        <p:spPr>
          <a:xfrm>
            <a:off x="2971800" y="884237"/>
            <a:ext cx="5715000" cy="4449763"/>
          </a:xfrm>
          <a:prstGeom prst="rect">
            <a:avLst/>
          </a:prstGeom>
        </p:spPr>
        <p:txBody>
          <a:bodyPr vert="horz" lIns="91440" tIns="45720" rIns="91440" bIns="45720" rtlCol="0">
            <a:noAutofit/>
          </a:bodyPr>
          <a:lstStyle/>
          <a:p>
            <a:pPr>
              <a:lnSpc>
                <a:spcPct val="114000"/>
              </a:lnSpc>
              <a:spcAft>
                <a:spcPts val="1000"/>
              </a:spcAft>
            </a:pPr>
            <a:r>
              <a:rPr lang="en-US" sz="2800" dirty="0" smtClean="0">
                <a:solidFill>
                  <a:srgbClr val="58595B"/>
                </a:solidFill>
                <a:latin typeface="Corbel" pitchFamily="34" charset="0"/>
              </a:rPr>
              <a:t>Janice is a 20 year-old young woman.  You have been seeing her since she turned 18.   Today you are telling her that she has a Chlamydia infection. </a:t>
            </a:r>
          </a:p>
          <a:p>
            <a:pPr marL="1263650" marR="0" lvl="3" indent="-349250" algn="l" defTabSz="457200" rtl="0" eaLnBrk="1" fontAlgn="auto" latinLnBrk="0" hangingPunct="1">
              <a:lnSpc>
                <a:spcPts val="28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pic>
        <p:nvPicPr>
          <p:cNvPr id="9" name="Picture 8" descr="iStock_000009542603Large.jpg"/>
          <p:cNvPicPr>
            <a:picLocks noChangeAspect="1"/>
          </p:cNvPicPr>
          <p:nvPr/>
        </p:nvPicPr>
        <p:blipFill>
          <a:blip r:embed="rId3"/>
          <a:stretch>
            <a:fillRect/>
          </a:stretch>
        </p:blipFill>
        <p:spPr>
          <a:xfrm>
            <a:off x="533400" y="3448134"/>
            <a:ext cx="4343400" cy="28764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89</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13background.jpg"/>
          <p:cNvPicPr>
            <a:picLocks noChangeAspect="1"/>
          </p:cNvPicPr>
          <p:nvPr/>
        </p:nvPicPr>
        <p:blipFill>
          <a:blip r:embed="rId3"/>
          <a:stretch>
            <a:fillRect/>
          </a:stretch>
        </p:blipFill>
        <p:spPr>
          <a:xfrm>
            <a:off x="0" y="0"/>
            <a:ext cx="9194150" cy="6858000"/>
          </a:xfrm>
          <a:prstGeom prst="rect">
            <a:avLst/>
          </a:prstGeom>
        </p:spPr>
      </p:pic>
      <p:sp>
        <p:nvSpPr>
          <p:cNvPr id="6" name="Rectangle 5"/>
          <p:cNvSpPr/>
          <p:nvPr/>
        </p:nvSpPr>
        <p:spPr>
          <a:xfrm>
            <a:off x="5562600" y="627489"/>
            <a:ext cx="3786012" cy="3845605"/>
          </a:xfrm>
          <a:prstGeom prst="rect">
            <a:avLst/>
          </a:prstGeom>
        </p:spPr>
        <p:txBody>
          <a:bodyPr wrap="square">
            <a:spAutoFit/>
          </a:bodyPr>
          <a:lstStyle/>
          <a:p>
            <a:pPr>
              <a:lnSpc>
                <a:spcPct val="114000"/>
              </a:lnSpc>
            </a:pPr>
            <a:r>
              <a:rPr lang="en-US" sz="3600" dirty="0" smtClean="0">
                <a:solidFill>
                  <a:schemeClr val="bg1">
                    <a:lumMod val="95000"/>
                  </a:schemeClr>
                </a:solidFill>
                <a:effectLst>
                  <a:outerShdw blurRad="50800" dist="38100" dir="2700000" algn="tl" rotWithShape="0">
                    <a:srgbClr val="000000">
                      <a:alpha val="43000"/>
                    </a:srgbClr>
                  </a:outerShdw>
                </a:effectLst>
                <a:latin typeface="Arial Black" pitchFamily="34" charset="0"/>
              </a:rPr>
              <a:t>Overview </a:t>
            </a:r>
          </a:p>
          <a:p>
            <a:pPr>
              <a:lnSpc>
                <a:spcPct val="114000"/>
              </a:lnSpc>
            </a:pPr>
            <a:r>
              <a:rPr lang="en-US" sz="3600" dirty="0" smtClean="0">
                <a:solidFill>
                  <a:schemeClr val="bg1">
                    <a:lumMod val="95000"/>
                  </a:schemeClr>
                </a:solidFill>
                <a:effectLst>
                  <a:outerShdw blurRad="50800" dist="38100" dir="2700000" algn="tl" rotWithShape="0">
                    <a:srgbClr val="000000">
                      <a:alpha val="43000"/>
                    </a:srgbClr>
                  </a:outerShdw>
                </a:effectLst>
                <a:latin typeface="Arial Black" pitchFamily="34" charset="0"/>
              </a:rPr>
              <a:t>Of Domestic </a:t>
            </a:r>
          </a:p>
          <a:p>
            <a:pPr>
              <a:lnSpc>
                <a:spcPct val="114000"/>
              </a:lnSpc>
            </a:pPr>
            <a:r>
              <a:rPr lang="en-US" sz="3600" dirty="0" smtClean="0">
                <a:solidFill>
                  <a:schemeClr val="bg1">
                    <a:lumMod val="95000"/>
                  </a:schemeClr>
                </a:solidFill>
                <a:effectLst>
                  <a:outerShdw blurRad="50800" dist="38100" dir="2700000" algn="tl" rotWithShape="0">
                    <a:srgbClr val="000000">
                      <a:alpha val="43000"/>
                    </a:srgbClr>
                  </a:outerShdw>
                </a:effectLst>
                <a:latin typeface="Arial Black" pitchFamily="34" charset="0"/>
              </a:rPr>
              <a:t>Violence: </a:t>
            </a:r>
          </a:p>
          <a:p>
            <a:pPr>
              <a:lnSpc>
                <a:spcPct val="114000"/>
              </a:lnSpc>
            </a:pPr>
            <a:r>
              <a:rPr lang="en-US" sz="3600" dirty="0" smtClean="0">
                <a:solidFill>
                  <a:srgbClr val="FFD400"/>
                </a:solidFill>
                <a:effectLst>
                  <a:outerShdw blurRad="50800" dist="38100" dir="2700000" algn="tl" rotWithShape="0">
                    <a:srgbClr val="000000">
                      <a:alpha val="43000"/>
                    </a:srgbClr>
                  </a:outerShdw>
                </a:effectLst>
                <a:latin typeface="Arial Black" pitchFamily="34" charset="0"/>
              </a:rPr>
              <a:t>Definitions </a:t>
            </a:r>
          </a:p>
          <a:p>
            <a:pPr>
              <a:lnSpc>
                <a:spcPct val="114000"/>
              </a:lnSpc>
            </a:pPr>
            <a:r>
              <a:rPr lang="en-US" sz="3600" dirty="0" smtClean="0">
                <a:solidFill>
                  <a:srgbClr val="FFD400"/>
                </a:solidFill>
                <a:effectLst>
                  <a:outerShdw blurRad="50800" dist="38100" dir="2700000" algn="tl" rotWithShape="0">
                    <a:srgbClr val="000000">
                      <a:alpha val="43000"/>
                    </a:srgbClr>
                  </a:outerShdw>
                </a:effectLst>
                <a:latin typeface="Arial Black" pitchFamily="34" charset="0"/>
              </a:rPr>
              <a:t>and </a:t>
            </a:r>
          </a:p>
          <a:p>
            <a:pPr>
              <a:lnSpc>
                <a:spcPct val="114000"/>
              </a:lnSpc>
            </a:pPr>
            <a:r>
              <a:rPr lang="en-US" sz="3600" dirty="0" smtClean="0">
                <a:solidFill>
                  <a:srgbClr val="FFD400"/>
                </a:solidFill>
                <a:effectLst>
                  <a:outerShdw blurRad="50800" dist="38100" dir="2700000" algn="tl" rotWithShape="0">
                    <a:srgbClr val="000000">
                      <a:alpha val="43000"/>
                    </a:srgbClr>
                  </a:outerShdw>
                </a:effectLst>
                <a:latin typeface="Arial Black" pitchFamily="34" charset="0"/>
              </a:rPr>
              <a:t>Dynamics</a:t>
            </a:r>
            <a:endParaRPr lang="en-US" sz="3600" dirty="0">
              <a:solidFill>
                <a:srgbClr val="FFD400"/>
              </a:solidFill>
              <a:effectLst>
                <a:outerShdw blurRad="50800" dist="38100" dir="2700000" algn="tl" rotWithShape="0">
                  <a:srgbClr val="000000">
                    <a:alpha val="43000"/>
                  </a:srgbClr>
                </a:outerShdw>
              </a:effectLst>
              <a:latin typeface="Arial Black" pitchFamily="34" charset="0"/>
            </a:endParaRPr>
          </a:p>
        </p:txBody>
      </p:sp>
      <p:sp>
        <p:nvSpPr>
          <p:cNvPr id="4"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endParaRPr lang="en-US" sz="1400" dirty="0"/>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7" name="Picture 6" descr="PPT-133background.jpg"/>
          <p:cNvPicPr>
            <a:picLocks noChangeAspect="1"/>
          </p:cNvPicPr>
          <p:nvPr/>
        </p:nvPicPr>
        <p:blipFill>
          <a:blip r:embed="rId4"/>
          <a:stretch>
            <a:fillRect/>
          </a:stretch>
        </p:blipFill>
        <p:spPr>
          <a:xfrm>
            <a:off x="-50150" y="0"/>
            <a:ext cx="9194150" cy="6858000"/>
          </a:xfrm>
          <a:prstGeom prst="rect">
            <a:avLst/>
          </a:prstGeom>
        </p:spPr>
      </p:pic>
      <p:sp>
        <p:nvSpPr>
          <p:cNvPr id="4" name="TextBox 3"/>
          <p:cNvSpPr txBox="1"/>
          <p:nvPr/>
        </p:nvSpPr>
        <p:spPr>
          <a:xfrm>
            <a:off x="5029200" y="228600"/>
            <a:ext cx="4038600" cy="4477188"/>
          </a:xfrm>
          <a:prstGeom prst="rect">
            <a:avLst/>
          </a:prstGeom>
          <a:noFill/>
        </p:spPr>
        <p:txBody>
          <a:bodyPr wrap="square" rtlCol="0">
            <a:spAutoFit/>
          </a:bodyPr>
          <a:lstStyle/>
          <a:p>
            <a:pPr>
              <a:lnSpc>
                <a:spcPct val="114000"/>
              </a:lnSpc>
              <a:buNone/>
            </a:pPr>
            <a:r>
              <a:rPr lang="en-US" sz="3600" dirty="0" smtClean="0">
                <a:solidFill>
                  <a:schemeClr val="bg1"/>
                </a:solidFill>
                <a:effectLst>
                  <a:outerShdw blurRad="38100" dist="38100" dir="2700000" algn="tl">
                    <a:srgbClr val="000000">
                      <a:alpha val="43137"/>
                    </a:srgbClr>
                  </a:outerShdw>
                </a:effectLst>
                <a:latin typeface="Arial Black" pitchFamily="34" charset="0"/>
              </a:rPr>
              <a:t>Trauma-Informed </a:t>
            </a:r>
          </a:p>
          <a:p>
            <a:pPr>
              <a:lnSpc>
                <a:spcPct val="114000"/>
              </a:lnSpc>
              <a:buNone/>
            </a:pPr>
            <a:r>
              <a:rPr lang="en-US" sz="3600" dirty="0" smtClean="0">
                <a:solidFill>
                  <a:schemeClr val="bg1"/>
                </a:solidFill>
                <a:effectLst>
                  <a:outerShdw blurRad="38100" dist="38100" dir="2700000" algn="tl">
                    <a:srgbClr val="000000">
                      <a:alpha val="43137"/>
                    </a:srgbClr>
                  </a:outerShdw>
                </a:effectLst>
                <a:latin typeface="Arial Black" pitchFamily="34" charset="0"/>
              </a:rPr>
              <a:t>Reporting for  Abuse:</a:t>
            </a:r>
          </a:p>
          <a:p>
            <a:pPr>
              <a:lnSpc>
                <a:spcPct val="114000"/>
              </a:lnSpc>
              <a:buNone/>
            </a:pPr>
            <a:r>
              <a:rPr lang="en-US" sz="3600" dirty="0" smtClean="0">
                <a:solidFill>
                  <a:srgbClr val="FFD400"/>
                </a:solidFill>
                <a:effectLst>
                  <a:outerShdw blurRad="38100" dist="38100" dir="2700000" algn="tl">
                    <a:srgbClr val="000000">
                      <a:alpha val="43137"/>
                    </a:srgbClr>
                  </a:outerShdw>
                </a:effectLst>
                <a:latin typeface="Arial Black" pitchFamily="34" charset="0"/>
              </a:rPr>
              <a:t>Challenges </a:t>
            </a:r>
          </a:p>
          <a:p>
            <a:pPr>
              <a:lnSpc>
                <a:spcPct val="114000"/>
              </a:lnSpc>
              <a:buNone/>
            </a:pPr>
            <a:r>
              <a:rPr lang="en-US" sz="3600" dirty="0" smtClean="0">
                <a:solidFill>
                  <a:srgbClr val="FFD400"/>
                </a:solidFill>
                <a:effectLst>
                  <a:outerShdw blurRad="38100" dist="38100" dir="2700000" algn="tl">
                    <a:srgbClr val="000000">
                      <a:alpha val="43137"/>
                    </a:srgbClr>
                  </a:outerShdw>
                </a:effectLst>
                <a:latin typeface="Arial Black" pitchFamily="34" charset="0"/>
              </a:rPr>
              <a:t>and                              Considerations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
            <a:ext cx="6248400" cy="1143000"/>
          </a:xfrm>
        </p:spPr>
        <p:txBody>
          <a:bodyPr>
            <a:noAutofit/>
          </a:bodyPr>
          <a:lstStyle/>
          <a:p>
            <a:r>
              <a:rPr lang="en-US" sz="3200" dirty="0" smtClean="0">
                <a:solidFill>
                  <a:srgbClr val="F58220"/>
                </a:solidFill>
                <a:effectLst>
                  <a:outerShdw blurRad="38100" dist="38100" dir="2700000" algn="tl">
                    <a:srgbClr val="000000">
                      <a:alpha val="43137"/>
                    </a:srgbClr>
                  </a:outerShdw>
                </a:effectLst>
                <a:latin typeface="Arial Black" pitchFamily="34" charset="0"/>
              </a:rPr>
              <a:t>Virginia Reporting Laws on Domestic Violence</a:t>
            </a:r>
            <a:endParaRPr lang="en-US" sz="3200" dirty="0">
              <a:solidFill>
                <a:srgbClr val="F58220"/>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2438400" y="1111250"/>
            <a:ext cx="6477000" cy="5060950"/>
          </a:xfrm>
        </p:spPr>
        <p:txBody>
          <a:bodyPr>
            <a:noAutofit/>
          </a:bodyPr>
          <a:lstStyle/>
          <a:p>
            <a:pPr marL="347472" indent="-347472">
              <a:lnSpc>
                <a:spcPct val="134000"/>
              </a:lnSpc>
              <a:spcBef>
                <a:spcPts val="0"/>
              </a:spcBef>
              <a:buClr>
                <a:srgbClr val="8DC63F"/>
              </a:buClr>
              <a:buFont typeface="Arial" pitchFamily="34" charset="0"/>
              <a:buChar char="•"/>
            </a:pPr>
            <a:r>
              <a:rPr sz="2700" dirty="0" smtClean="0">
                <a:solidFill>
                  <a:srgbClr val="58595B"/>
                </a:solidFill>
                <a:latin typeface="Corbel" pitchFamily="34" charset="0"/>
              </a:rPr>
              <a:t>VA Code:  54.1-2967 and 18.2-308</a:t>
            </a:r>
          </a:p>
          <a:p>
            <a:pPr marL="347472" indent="-347472">
              <a:lnSpc>
                <a:spcPct val="134000"/>
              </a:lnSpc>
              <a:spcBef>
                <a:spcPts val="0"/>
              </a:spcBef>
              <a:buClr>
                <a:srgbClr val="8DC63F"/>
              </a:buClr>
            </a:pPr>
            <a:r>
              <a:rPr sz="2700" dirty="0" smtClean="0">
                <a:solidFill>
                  <a:srgbClr val="58595B"/>
                </a:solidFill>
                <a:latin typeface="Corbel" pitchFamily="34" charset="0"/>
              </a:rPr>
              <a:t>Unless wounds have been caused by specific weapon (i.e. guns and/or knives) providers are bound by confidentiality not to report domestic violence unless the woman wants to do so. </a:t>
            </a:r>
          </a:p>
          <a:p>
            <a:pPr marL="347472" indent="-347472">
              <a:lnSpc>
                <a:spcPct val="134000"/>
              </a:lnSpc>
              <a:spcBef>
                <a:spcPts val="0"/>
              </a:spcBef>
              <a:buClr>
                <a:srgbClr val="8DC63F"/>
              </a:buClr>
            </a:pPr>
            <a:r>
              <a:rPr sz="2700" dirty="0" smtClean="0">
                <a:solidFill>
                  <a:srgbClr val="58595B"/>
                </a:solidFill>
                <a:latin typeface="Corbel" pitchFamily="34" charset="0"/>
              </a:rPr>
              <a:t>All other forms of abuse for adults including reproductive coercion are not reportable</a:t>
            </a:r>
            <a:r>
              <a:rPr lang="en-US" sz="2700" dirty="0" smtClean="0">
                <a:solidFill>
                  <a:srgbClr val="58595B"/>
                </a:solidFill>
                <a:latin typeface="Corbel" pitchFamily="34" charset="0"/>
              </a:rPr>
              <a:t>.</a:t>
            </a:r>
            <a:endParaRPr sz="2700" dirty="0" smtClean="0">
              <a:solidFill>
                <a:srgbClr val="58595B"/>
              </a:solidFill>
              <a:latin typeface="Corbel" pitchFamily="34" charset="0"/>
            </a:endParaRPr>
          </a:p>
          <a:p>
            <a:pPr indent="0">
              <a:lnSpc>
                <a:spcPct val="110000"/>
              </a:lnSpc>
              <a:buNone/>
            </a:pPr>
            <a:endParaRPr lang="en-US" sz="2800" dirty="0"/>
          </a:p>
        </p:txBody>
      </p:sp>
      <p:sp>
        <p:nvSpPr>
          <p:cNvPr id="4"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91</a:t>
            </a:fld>
            <a:endParaRPr lang="en-US" sz="1400" dirty="0"/>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457200"/>
            <a:ext cx="5943600" cy="1143000"/>
          </a:xfrm>
        </p:spPr>
        <p:txBody>
          <a:bodyPr/>
          <a:lstStyle/>
          <a:p>
            <a:pPr algn="l"/>
            <a:r>
              <a:rPr lang="en-US" sz="4000" dirty="0" smtClean="0">
                <a:solidFill>
                  <a:srgbClr val="F58220"/>
                </a:solidFill>
                <a:effectLst>
                  <a:outerShdw blurRad="38100" dist="38100" dir="2700000" algn="tl">
                    <a:srgbClr val="000000">
                      <a:alpha val="43137"/>
                    </a:srgbClr>
                  </a:outerShdw>
                </a:effectLst>
                <a:latin typeface="Arial Black" pitchFamily="34" charset="0"/>
              </a:rPr>
              <a:t>For consideration:</a:t>
            </a:r>
            <a:endParaRPr lang="en-US" sz="4000" dirty="0">
              <a:solidFill>
                <a:srgbClr val="F58220"/>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2743200" y="1219200"/>
            <a:ext cx="6400800" cy="4906963"/>
          </a:xfrm>
        </p:spPr>
        <p:txBody>
          <a:bodyPr/>
          <a:lstStyle/>
          <a:p>
            <a:pPr>
              <a:lnSpc>
                <a:spcPct val="114000"/>
              </a:lnSpc>
              <a:spcBef>
                <a:spcPts val="0"/>
              </a:spcBef>
              <a:spcAft>
                <a:spcPts val="1000"/>
              </a:spcAft>
              <a:buClr>
                <a:srgbClr val="8DC63F"/>
              </a:buClr>
            </a:pPr>
            <a:r>
              <a:rPr lang="en-US" sz="3100" dirty="0" smtClean="0">
                <a:solidFill>
                  <a:srgbClr val="58595B"/>
                </a:solidFill>
                <a:latin typeface="Corbel" pitchFamily="34" charset="0"/>
              </a:rPr>
              <a:t>Remember: Most types of domestic violence and reproductive coercion are </a:t>
            </a:r>
            <a:r>
              <a:rPr lang="en-US" sz="3100" u="sng" dirty="0" smtClean="0">
                <a:solidFill>
                  <a:srgbClr val="58595B"/>
                </a:solidFill>
                <a:latin typeface="Corbel" pitchFamily="34" charset="0"/>
              </a:rPr>
              <a:t>not</a:t>
            </a:r>
            <a:r>
              <a:rPr lang="en-US" sz="3100" dirty="0" smtClean="0">
                <a:solidFill>
                  <a:srgbClr val="58595B"/>
                </a:solidFill>
                <a:latin typeface="Corbel" pitchFamily="34" charset="0"/>
              </a:rPr>
              <a:t> reportable </a:t>
            </a:r>
          </a:p>
          <a:p>
            <a:pPr>
              <a:lnSpc>
                <a:spcPct val="114000"/>
              </a:lnSpc>
              <a:spcBef>
                <a:spcPts val="0"/>
              </a:spcBef>
              <a:spcAft>
                <a:spcPts val="1000"/>
              </a:spcAft>
              <a:buClr>
                <a:srgbClr val="8DC63F"/>
              </a:buClr>
            </a:pPr>
            <a:r>
              <a:rPr lang="en-US" sz="3100" dirty="0" smtClean="0">
                <a:solidFill>
                  <a:srgbClr val="58595B"/>
                </a:solidFill>
                <a:latin typeface="Corbel" pitchFamily="34" charset="0"/>
              </a:rPr>
              <a:t>It is highly unlikely that reproductive health providers will encounter an acute injury or wound caused by a weapon or firearm</a:t>
            </a:r>
          </a:p>
        </p:txBody>
      </p:sp>
      <p:sp>
        <p:nvSpPr>
          <p:cNvPr id="4"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92</a:t>
            </a:fld>
            <a:endParaRPr lang="en-US" sz="1400" dirty="0"/>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6705600" cy="1143000"/>
          </a:xfrm>
        </p:spPr>
        <p:txBody>
          <a:bodyPr/>
          <a:lstStyle/>
          <a:p>
            <a:r>
              <a:rPr lang="en-US" sz="3600" dirty="0" smtClean="0">
                <a:solidFill>
                  <a:srgbClr val="F58220"/>
                </a:solidFill>
                <a:effectLst>
                  <a:outerShdw blurRad="38100" dist="38100" dir="2700000" algn="tl">
                    <a:srgbClr val="000000">
                      <a:alpha val="43137"/>
                    </a:srgbClr>
                  </a:outerShdw>
                </a:effectLst>
                <a:latin typeface="Arial Black" pitchFamily="34" charset="0"/>
              </a:rPr>
              <a:t>Child Abuse and Neglect</a:t>
            </a:r>
            <a:endParaRPr lang="en-US" sz="3600" dirty="0">
              <a:solidFill>
                <a:srgbClr val="F58220"/>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2438400" y="1219200"/>
            <a:ext cx="6705600" cy="4800600"/>
          </a:xfrm>
        </p:spPr>
        <p:txBody>
          <a:bodyPr>
            <a:noAutofit/>
          </a:bodyPr>
          <a:lstStyle/>
          <a:p>
            <a:pPr>
              <a:lnSpc>
                <a:spcPct val="114000"/>
              </a:lnSpc>
              <a:spcBef>
                <a:spcPts val="0"/>
              </a:spcBef>
              <a:spcAft>
                <a:spcPts val="1000"/>
              </a:spcAft>
              <a:buClr>
                <a:srgbClr val="8DC63F"/>
              </a:buClr>
            </a:pPr>
            <a:r>
              <a:rPr lang="en-US" sz="2600" dirty="0" smtClean="0">
                <a:solidFill>
                  <a:srgbClr val="58595B"/>
                </a:solidFill>
                <a:latin typeface="Corbel" pitchFamily="34" charset="0"/>
              </a:rPr>
              <a:t>Health professionals who have reason to suspect that a child is an abused or neglected child, shall report the matter immediately to the local department of social services in the county or city wherein the child resides.</a:t>
            </a:r>
          </a:p>
          <a:p>
            <a:pPr>
              <a:lnSpc>
                <a:spcPct val="114000"/>
              </a:lnSpc>
              <a:spcBef>
                <a:spcPts val="0"/>
              </a:spcBef>
              <a:spcAft>
                <a:spcPts val="1000"/>
              </a:spcAft>
              <a:buClr>
                <a:srgbClr val="8DC63F"/>
              </a:buClr>
            </a:pPr>
            <a:r>
              <a:rPr lang="en-US" sz="2600" dirty="0" smtClean="0">
                <a:solidFill>
                  <a:srgbClr val="58595B"/>
                </a:solidFill>
                <a:latin typeface="Corbel" pitchFamily="34" charset="0"/>
              </a:rPr>
              <a:t>Providers are also required to report suspected sexual abuse of a minor (focused on minors 15 and younger) to Department of Social Services.</a:t>
            </a:r>
          </a:p>
        </p:txBody>
      </p:sp>
      <p:sp>
        <p:nvSpPr>
          <p:cNvPr id="4"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93</a:t>
            </a:fld>
            <a:endParaRPr lang="en-US" sz="1400" dirty="0"/>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52400"/>
            <a:ext cx="2514600" cy="3571875"/>
          </a:xfrm>
        </p:spPr>
        <p:txBody>
          <a:bodyPr>
            <a:noAutofit/>
          </a:bodyPr>
          <a:lstStyle/>
          <a:p>
            <a:pPr>
              <a:lnSpc>
                <a:spcPct val="114000"/>
              </a:lnSpc>
            </a:pPr>
            <a:r>
              <a:rPr lang="en-US" sz="2200" dirty="0" smtClean="0">
                <a:solidFill>
                  <a:schemeClr val="bg1"/>
                </a:solidFill>
                <a:effectLst>
                  <a:outerShdw blurRad="38100" dist="38100" dir="2700000" algn="tl">
                    <a:srgbClr val="000000">
                      <a:alpha val="43137"/>
                    </a:srgbClr>
                  </a:outerShdw>
                </a:effectLst>
                <a:latin typeface="Arial Black" pitchFamily="34" charset="0"/>
              </a:rPr>
              <a:t>For Minor age </a:t>
            </a:r>
            <a:br>
              <a:rPr lang="en-US" sz="2200" dirty="0" smtClean="0">
                <a:solidFill>
                  <a:schemeClr val="bg1"/>
                </a:solidFill>
                <a:effectLst>
                  <a:outerShdw blurRad="38100" dist="38100" dir="2700000" algn="tl">
                    <a:srgbClr val="000000">
                      <a:alpha val="43137"/>
                    </a:srgbClr>
                  </a:outerShdw>
                </a:effectLst>
                <a:latin typeface="Arial Black" pitchFamily="34" charset="0"/>
              </a:rPr>
            </a:br>
            <a:r>
              <a:rPr lang="en-US" sz="2200" dirty="0" smtClean="0">
                <a:solidFill>
                  <a:schemeClr val="bg1"/>
                </a:solidFill>
                <a:effectLst>
                  <a:outerShdw blurRad="38100" dist="38100" dir="2700000" algn="tl">
                    <a:srgbClr val="000000">
                      <a:alpha val="43137"/>
                    </a:srgbClr>
                  </a:outerShdw>
                </a:effectLst>
                <a:latin typeface="Arial Black" pitchFamily="34" charset="0"/>
              </a:rPr>
              <a:t>15 and under Always Disclose the Limits of Confidentiality</a:t>
            </a:r>
            <a:endParaRPr lang="en-US" sz="22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3343275" y="304800"/>
            <a:ext cx="5619749" cy="4800600"/>
          </a:xfrm>
        </p:spPr>
        <p:txBody>
          <a:bodyPr>
            <a:noAutofit/>
          </a:bodyPr>
          <a:lstStyle/>
          <a:p>
            <a:pPr>
              <a:lnSpc>
                <a:spcPct val="100000"/>
              </a:lnSpc>
            </a:pPr>
            <a:endParaRPr lang="en-US" sz="3200" dirty="0" smtClean="0">
              <a:solidFill>
                <a:schemeClr val="tx1">
                  <a:lumMod val="65000"/>
                  <a:lumOff val="35000"/>
                </a:schemeClr>
              </a:solidFill>
              <a:latin typeface="+mn-lt"/>
            </a:endParaRPr>
          </a:p>
          <a:p>
            <a:pPr>
              <a:lnSpc>
                <a:spcPct val="114000"/>
              </a:lnSpc>
              <a:spcBef>
                <a:spcPts val="0"/>
              </a:spcBef>
              <a:buClr>
                <a:srgbClr val="8DC63F"/>
              </a:buClr>
            </a:pPr>
            <a:r>
              <a:rPr sz="3200" dirty="0" smtClean="0">
                <a:solidFill>
                  <a:srgbClr val="58595B"/>
                </a:solidFill>
                <a:latin typeface="Corbel" pitchFamily="34" charset="0"/>
              </a:rPr>
              <a:t>Always review with teens or adults the limits of confidentiality before direct screening for relationship violence </a:t>
            </a:r>
            <a:r>
              <a:rPr lang="en-US" sz="3200" dirty="0" smtClean="0">
                <a:solidFill>
                  <a:srgbClr val="58595B"/>
                </a:solidFill>
                <a:latin typeface="Corbel" pitchFamily="34" charset="0"/>
              </a:rPr>
              <a:t>—</a:t>
            </a:r>
            <a:r>
              <a:rPr sz="3200" dirty="0" smtClean="0">
                <a:solidFill>
                  <a:srgbClr val="58595B"/>
                </a:solidFill>
                <a:latin typeface="Corbel" pitchFamily="34" charset="0"/>
              </a:rPr>
              <a:t>in case there is disclosure and you need to report.</a:t>
            </a:r>
            <a:endParaRPr sz="3200" dirty="0" smtClean="0">
              <a:solidFill>
                <a:srgbClr val="58595B"/>
              </a:solidFill>
              <a:latin typeface="Corbel" pitchFamily="34" charset="0"/>
              <a:cs typeface="Arial Black"/>
            </a:endParaRPr>
          </a:p>
          <a:p>
            <a:pPr lvl="0">
              <a:lnSpc>
                <a:spcPct val="100000"/>
              </a:lnSpc>
              <a:buClr>
                <a:schemeClr val="tx1">
                  <a:lumMod val="50000"/>
                  <a:lumOff val="50000"/>
                </a:schemeClr>
              </a:buClr>
              <a:buNone/>
            </a:pPr>
            <a:r>
              <a:rPr sz="1600" dirty="0" smtClean="0"/>
              <a:t/>
            </a:r>
            <a:br>
              <a:rPr sz="1600" dirty="0" smtClean="0"/>
            </a:br>
            <a:endParaRPr sz="1600" u="sng" dirty="0" smtClean="0"/>
          </a:p>
          <a:p>
            <a:pPr lvl="0">
              <a:lnSpc>
                <a:spcPct val="100000"/>
              </a:lnSpc>
              <a:buClr>
                <a:schemeClr val="tx1">
                  <a:lumMod val="50000"/>
                  <a:lumOff val="50000"/>
                </a:schemeClr>
              </a:buClr>
              <a:buNone/>
            </a:pPr>
            <a:endParaRPr sz="2000" dirty="0" smtClean="0"/>
          </a:p>
          <a:p>
            <a:pPr>
              <a:buClr>
                <a:schemeClr val="tx1">
                  <a:lumMod val="50000"/>
                  <a:lumOff val="50000"/>
                </a:schemeClr>
              </a:buClr>
              <a:buNone/>
            </a:pPr>
            <a:endParaRPr sz="3600" dirty="0" smtClean="0">
              <a:solidFill>
                <a:schemeClr val="accent1">
                  <a:lumMod val="50000"/>
                </a:schemeClr>
              </a:solidFill>
            </a:endParaRPr>
          </a:p>
        </p:txBody>
      </p:sp>
      <p:pic>
        <p:nvPicPr>
          <p:cNvPr id="6" name="Picture 5" descr="PBAV01P09_15_jpg_teen.jpg"/>
          <p:cNvPicPr>
            <a:picLocks noChangeAspect="1"/>
          </p:cNvPicPr>
          <p:nvPr/>
        </p:nvPicPr>
        <p:blipFill>
          <a:blip r:embed="rId3" cstate="print"/>
          <a:srcRect/>
          <a:stretch>
            <a:fillRect/>
          </a:stretch>
        </p:blipFill>
        <p:spPr bwMode="auto">
          <a:xfrm>
            <a:off x="533400" y="2895600"/>
            <a:ext cx="3074723"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94</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04800"/>
            <a:ext cx="2667000" cy="1143000"/>
          </a:xfrm>
        </p:spPr>
        <p:txBody>
          <a:bodyPr>
            <a:noAutofit/>
          </a:bodyPr>
          <a:lstStyle/>
          <a:p>
            <a:pPr algn="l">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cs typeface=""/>
              </a:rPr>
              <a:t>Example Script when working with Teens 15 and younger</a:t>
            </a:r>
            <a:r>
              <a:rPr lang="en-US" sz="2400" dirty="0" smtClean="0">
                <a:solidFill>
                  <a:schemeClr val="bg1"/>
                </a:solidFill>
                <a:cs typeface=""/>
              </a:rPr>
              <a:t/>
            </a:r>
            <a:br>
              <a:rPr lang="en-US" sz="2400" dirty="0" smtClean="0">
                <a:solidFill>
                  <a:schemeClr val="bg1"/>
                </a:solidFill>
                <a:cs typeface=""/>
              </a:rPr>
            </a:br>
            <a:r>
              <a:rPr lang="en-US" sz="2400" u="sng" dirty="0" smtClean="0">
                <a:solidFill>
                  <a:schemeClr val="bg1"/>
                </a:solidFill>
                <a:cs typeface=""/>
              </a:rPr>
              <a:t/>
            </a:r>
            <a:br>
              <a:rPr lang="en-US" sz="2400" u="sng" dirty="0" smtClean="0">
                <a:solidFill>
                  <a:schemeClr val="bg1"/>
                </a:solidFill>
                <a:cs typeface=""/>
              </a:rPr>
            </a:br>
            <a:endParaRPr sz="2400" dirty="0" smtClean="0">
              <a:solidFill>
                <a:schemeClr val="bg1"/>
              </a:solidFill>
              <a:cs typeface=""/>
            </a:endParaRPr>
          </a:p>
        </p:txBody>
      </p:sp>
      <p:pic>
        <p:nvPicPr>
          <p:cNvPr id="5" name="Picture 4" descr="example.png"/>
          <p:cNvPicPr>
            <a:picLocks noChangeAspect="1"/>
          </p:cNvPicPr>
          <p:nvPr/>
        </p:nvPicPr>
        <p:blipFill>
          <a:blip r:embed="rId3"/>
          <a:stretch>
            <a:fillRect/>
          </a:stretch>
        </p:blipFill>
        <p:spPr>
          <a:xfrm>
            <a:off x="-228600" y="4114800"/>
            <a:ext cx="4131204" cy="2856631"/>
          </a:xfrm>
          <a:prstGeom prst="rect">
            <a:avLst/>
          </a:prstGeom>
        </p:spPr>
      </p:pic>
      <p:sp>
        <p:nvSpPr>
          <p:cNvPr id="7" name="Content Placeholder 2"/>
          <p:cNvSpPr txBox="1">
            <a:spLocks/>
          </p:cNvSpPr>
          <p:nvPr/>
        </p:nvSpPr>
        <p:spPr>
          <a:xfrm>
            <a:off x="3429000" y="606186"/>
            <a:ext cx="5257800" cy="4449763"/>
          </a:xfrm>
          <a:prstGeom prst="rect">
            <a:avLst/>
          </a:prstGeom>
        </p:spPr>
        <p:txBody>
          <a:bodyPr vert="horz" lIns="91440" tIns="45720" rIns="91440" bIns="45720" rtlCol="0">
            <a:noAutofit/>
          </a:bodyPr>
          <a:lstStyle/>
          <a:p>
            <a:pPr>
              <a:lnSpc>
                <a:spcPct val="114000"/>
              </a:lnSpc>
              <a:spcAft>
                <a:spcPts val="1000"/>
              </a:spcAft>
              <a:buFont typeface="Arial"/>
              <a:buNone/>
              <a:defRPr/>
            </a:pPr>
            <a:r>
              <a:rPr lang="en-US" sz="2800" dirty="0" smtClean="0">
                <a:solidFill>
                  <a:srgbClr val="58595B"/>
                </a:solidFill>
                <a:latin typeface="Corbel" pitchFamily="34" charset="0"/>
              </a:rPr>
              <a:t>“</a:t>
            </a:r>
            <a:r>
              <a:rPr kumimoji="0" lang="en-US" sz="2800" u="none" strike="noStrike" kern="1200" cap="none" spc="0" normalizeH="0" baseline="0" noProof="0" dirty="0" smtClean="0">
                <a:ln>
                  <a:noFill/>
                </a:ln>
                <a:solidFill>
                  <a:srgbClr val="58595B"/>
                </a:solidFill>
                <a:effectLst/>
                <a:uLnTx/>
                <a:uFillTx/>
                <a:latin typeface="Corbel" pitchFamily="34" charset="0"/>
                <a:cs typeface="Calibri"/>
              </a:rPr>
              <a:t>Everything you share </a:t>
            </a:r>
            <a:r>
              <a:rPr kumimoji="0" sz="2800" u="none" strike="noStrike" kern="1200" cap="none" spc="0" normalizeH="0" baseline="0" noProof="0" dirty="0" smtClean="0">
                <a:ln>
                  <a:noFill/>
                </a:ln>
                <a:solidFill>
                  <a:srgbClr val="58595B"/>
                </a:solidFill>
                <a:effectLst/>
                <a:uLnTx/>
                <a:uFillTx/>
                <a:latin typeface="Corbel" pitchFamily="34" charset="0"/>
                <a:cs typeface="Calibri"/>
              </a:rPr>
              <a:t>with me is</a:t>
            </a:r>
            <a:r>
              <a:rPr kumimoji="0" lang="en-US" sz="2800" u="none" strike="noStrike" kern="1200" cap="none" spc="0" normalizeH="0" baseline="0" noProof="0" dirty="0" smtClean="0">
                <a:ln>
                  <a:noFill/>
                </a:ln>
                <a:solidFill>
                  <a:srgbClr val="58595B"/>
                </a:solidFill>
                <a:effectLst/>
                <a:uLnTx/>
                <a:uFillTx/>
                <a:latin typeface="Corbel" pitchFamily="34" charset="0"/>
                <a:cs typeface="Calibri"/>
              </a:rPr>
              <a:t> confidential. Unless</a:t>
            </a:r>
            <a:r>
              <a:rPr kumimoji="0" lang="en-US" sz="2800" u="none" strike="noStrike" kern="1200" cap="none" spc="0" normalizeH="0" noProof="0" dirty="0" smtClean="0">
                <a:ln>
                  <a:noFill/>
                </a:ln>
                <a:solidFill>
                  <a:srgbClr val="58595B"/>
                </a:solidFill>
                <a:effectLst/>
                <a:uLnTx/>
                <a:uFillTx/>
                <a:latin typeface="Corbel" pitchFamily="34" charset="0"/>
                <a:cs typeface="Calibri"/>
              </a:rPr>
              <a:t> you were to tell me that that someone was forcing you to do sexual things you did not want to do or if a parent or caregiver was hurting you. Those things I would have to report…</a:t>
            </a:r>
            <a:r>
              <a:rPr lang="en-US" sz="2800" dirty="0" smtClean="0">
                <a:solidFill>
                  <a:srgbClr val="58595B"/>
                </a:solidFill>
                <a:latin typeface="Corbel" pitchFamily="34" charset="0"/>
              </a:rPr>
              <a:t>”</a:t>
            </a:r>
            <a:endParaRPr kumimoji="0" lang="en-US" sz="2800" u="none" strike="noStrike" kern="1200" cap="none" spc="0" normalizeH="0" baseline="0" noProof="0" dirty="0" smtClean="0">
              <a:ln>
                <a:noFill/>
              </a:ln>
              <a:solidFill>
                <a:srgbClr val="58595B"/>
              </a:solidFill>
              <a:effectLst/>
              <a:uLnTx/>
              <a:uFillTx/>
              <a:latin typeface="Corbel" pitchFamily="34" charset="0"/>
              <a:cs typeface="Calibri"/>
            </a:endParaRPr>
          </a:p>
        </p:txBody>
      </p:sp>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95</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2362200" cy="4800600"/>
          </a:xfrm>
        </p:spPr>
        <p:txBody>
          <a:bodyPr/>
          <a:lstStyle/>
          <a:p>
            <a:pPr>
              <a:lnSpc>
                <a:spcPct val="114000"/>
              </a:lnSpc>
            </a:pPr>
            <a:r>
              <a:rPr lang="en-US" sz="2800" dirty="0" smtClean="0">
                <a:solidFill>
                  <a:schemeClr val="bg1"/>
                </a:solidFill>
                <a:effectLst>
                  <a:outerShdw blurRad="38100" dist="38100" dir="2700000" algn="tl">
                    <a:srgbClr val="000000">
                      <a:alpha val="43137"/>
                    </a:srgbClr>
                  </a:outerShdw>
                </a:effectLst>
                <a:latin typeface="Arial Black" pitchFamily="34" charset="0"/>
              </a:rPr>
              <a:t>When you need to report:</a:t>
            </a:r>
            <a:endParaRPr lang="en-US" sz="2800" dirty="0">
              <a:solidFill>
                <a:schemeClr val="bg1"/>
              </a:solidFill>
              <a:effectLst>
                <a:outerShdw blurRad="38100" dist="38100" dir="2700000" algn="tl">
                  <a:srgbClr val="000000">
                    <a:alpha val="43137"/>
                  </a:srgbClr>
                </a:outerShdw>
              </a:effectLst>
              <a:latin typeface="Arial Black" pitchFamily="34" charset="0"/>
            </a:endParaRPr>
          </a:p>
        </p:txBody>
      </p:sp>
      <p:sp>
        <p:nvSpPr>
          <p:cNvPr id="3" name="Rectangle 2"/>
          <p:cNvSpPr/>
          <p:nvPr/>
        </p:nvSpPr>
        <p:spPr>
          <a:xfrm>
            <a:off x="2590800" y="518296"/>
            <a:ext cx="6553200" cy="5120504"/>
          </a:xfrm>
          <a:prstGeom prst="rect">
            <a:avLst/>
          </a:prstGeom>
        </p:spPr>
        <p:txBody>
          <a:bodyPr wrap="square">
            <a:spAutoFit/>
          </a:bodyPr>
          <a:lstStyle/>
          <a:p>
            <a:pPr>
              <a:lnSpc>
                <a:spcPct val="114000"/>
              </a:lnSpc>
            </a:pPr>
            <a:r>
              <a:rPr lang="en-US" sz="2400" u="sng" dirty="0" smtClean="0">
                <a:solidFill>
                  <a:srgbClr val="58595B"/>
                </a:solidFill>
                <a:latin typeface="Corbel" pitchFamily="34" charset="0"/>
              </a:rPr>
              <a:t>After</a:t>
            </a:r>
            <a:r>
              <a:rPr lang="en-US" sz="2400" dirty="0" smtClean="0">
                <a:solidFill>
                  <a:srgbClr val="58595B"/>
                </a:solidFill>
                <a:latin typeface="Corbel" pitchFamily="34" charset="0"/>
              </a:rPr>
              <a:t> the reason the patient was seeking care has been addressed, remind the young person of the limits of confidentiality discussed at the start of the visit, then inform her of the requirement to report. </a:t>
            </a:r>
          </a:p>
          <a:p>
            <a:pPr marL="1081088">
              <a:lnSpc>
                <a:spcPct val="114000"/>
              </a:lnSpc>
            </a:pPr>
            <a:r>
              <a:rPr lang="en-US" sz="2400" i="1" dirty="0" smtClean="0">
                <a:solidFill>
                  <a:srgbClr val="58595B"/>
                </a:solidFill>
                <a:latin typeface="Corbel" pitchFamily="34" charset="0"/>
              </a:rPr>
              <a:t>“Remember at the start of this visit how we talked about situations where if your safety is at risk that we might have to get others involved?   This is one of those times.  I know it took a great deal of courage to share this with me, and we need to make sure that you are safe.” </a:t>
            </a:r>
          </a:p>
        </p:txBody>
      </p:sp>
      <p:pic>
        <p:nvPicPr>
          <p:cNvPr id="4" name="Picture 3" descr="woman7.jpg"/>
          <p:cNvPicPr>
            <a:picLocks noChangeAspect="1"/>
          </p:cNvPicPr>
          <p:nvPr/>
        </p:nvPicPr>
        <p:blipFill>
          <a:blip r:embed="rId3" cstate="print"/>
          <a:stretch>
            <a:fillRect/>
          </a:stretch>
        </p:blipFill>
        <p:spPr>
          <a:xfrm>
            <a:off x="304800" y="2514600"/>
            <a:ext cx="3162300" cy="38481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96</a:t>
            </a:fld>
            <a:endParaRPr lang="en-US" sz="1400" dirty="0"/>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2362200" cy="2514600"/>
          </a:xfrm>
        </p:spPr>
        <p:txBody>
          <a:bodyPr>
            <a:noAutofit/>
          </a:bodyPr>
          <a:lstStyle/>
          <a:p>
            <a:pPr lvl="0" algn="l" defTabSz="914400">
              <a:lnSpc>
                <a:spcPct val="114000"/>
              </a:lnSpc>
              <a:defRPr/>
            </a:pPr>
            <a:r>
              <a:rPr lang="en-US" sz="2700" dirty="0" smtClean="0">
                <a:solidFill>
                  <a:schemeClr val="bg1"/>
                </a:solidFill>
                <a:effectLst>
                  <a:outerShdw blurRad="38100" dist="38100" dir="2700000" algn="tl">
                    <a:srgbClr val="000000">
                      <a:alpha val="43137"/>
                    </a:srgbClr>
                  </a:outerShdw>
                </a:effectLst>
                <a:latin typeface="Arial Black" pitchFamily="34" charset="0"/>
              </a:rPr>
              <a:t>Supporting a patient when you need to make a report</a:t>
            </a:r>
            <a:endParaRPr lang="en-US" sz="2700" b="1"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5" name="Content Placeholder 2"/>
          <p:cNvSpPr>
            <a:spLocks noGrp="1"/>
          </p:cNvSpPr>
          <p:nvPr>
            <p:ph idx="1"/>
          </p:nvPr>
        </p:nvSpPr>
        <p:spPr>
          <a:xfrm>
            <a:off x="2895600" y="381000"/>
            <a:ext cx="6096000" cy="4449763"/>
          </a:xfrm>
        </p:spPr>
        <p:txBody>
          <a:bodyPr>
            <a:noAutofit/>
          </a:bodyPr>
          <a:lstStyle/>
          <a:p>
            <a:pPr>
              <a:lnSpc>
                <a:spcPct val="114000"/>
              </a:lnSpc>
              <a:spcBef>
                <a:spcPts val="0"/>
              </a:spcBef>
              <a:spcAft>
                <a:spcPts val="1000"/>
              </a:spcAft>
              <a:buClr>
                <a:srgbClr val="8DC63F"/>
              </a:buClr>
            </a:pPr>
            <a:r>
              <a:rPr lang="en-US" sz="2800" dirty="0" smtClean="0">
                <a:solidFill>
                  <a:srgbClr val="58595B"/>
                </a:solidFill>
                <a:latin typeface="Corbel" pitchFamily="34" charset="0"/>
              </a:rPr>
              <a:t>Inform your patient of your requirement to report</a:t>
            </a:r>
          </a:p>
          <a:p>
            <a:pPr>
              <a:lnSpc>
                <a:spcPct val="114000"/>
              </a:lnSpc>
              <a:spcBef>
                <a:spcPts val="0"/>
              </a:spcBef>
              <a:spcAft>
                <a:spcPts val="1000"/>
              </a:spcAft>
              <a:buClr>
                <a:srgbClr val="8DC63F"/>
              </a:buClr>
            </a:pPr>
            <a:r>
              <a:rPr lang="en-US" sz="2800" dirty="0" smtClean="0">
                <a:solidFill>
                  <a:srgbClr val="58595B"/>
                </a:solidFill>
                <a:latin typeface="Corbel" pitchFamily="34" charset="0"/>
              </a:rPr>
              <a:t>Explain what is likely to happen when the report is made</a:t>
            </a:r>
          </a:p>
          <a:p>
            <a:pPr>
              <a:lnSpc>
                <a:spcPct val="114000"/>
              </a:lnSpc>
              <a:spcBef>
                <a:spcPts val="0"/>
              </a:spcBef>
              <a:spcAft>
                <a:spcPts val="1000"/>
              </a:spcAft>
              <a:buClr>
                <a:srgbClr val="8DC63F"/>
              </a:buClr>
            </a:pPr>
            <a:r>
              <a:rPr lang="en-US" sz="2800" dirty="0" smtClean="0">
                <a:solidFill>
                  <a:srgbClr val="58595B"/>
                </a:solidFill>
                <a:latin typeface="Corbel" pitchFamily="34" charset="0"/>
              </a:rPr>
              <a:t>Ask your patient if she is willing to call or meet with an advocate to develop a safety plan in case of retaliation</a:t>
            </a:r>
          </a:p>
          <a:p>
            <a:pPr marL="795338" lvl="1" indent="-338138">
              <a:lnSpc>
                <a:spcPct val="114000"/>
              </a:lnSpc>
              <a:spcBef>
                <a:spcPts val="0"/>
              </a:spcBef>
              <a:spcAft>
                <a:spcPts val="1000"/>
              </a:spcAft>
              <a:buClr>
                <a:srgbClr val="8DC63F"/>
              </a:buClr>
              <a:buFont typeface="Arial"/>
              <a:buChar char="•"/>
            </a:pPr>
            <a:r>
              <a:rPr lang="en-US" dirty="0" smtClean="0">
                <a:solidFill>
                  <a:srgbClr val="58595B"/>
                </a:solidFill>
                <a:latin typeface="Corbel" pitchFamily="34" charset="0"/>
              </a:rPr>
              <a:t>Maximize the role of the client in the process</a:t>
            </a:r>
          </a:p>
          <a:p>
            <a:pPr marL="514350" indent="-514350">
              <a:lnSpc>
                <a:spcPts val="3200"/>
              </a:lnSpc>
              <a:buClr>
                <a:schemeClr val="tx1">
                  <a:lumMod val="50000"/>
                  <a:lumOff val="50000"/>
                </a:schemeClr>
              </a:buClr>
            </a:pPr>
            <a:endParaRPr lang="en-US" dirty="0" smtClean="0">
              <a:solidFill>
                <a:schemeClr val="accent1">
                  <a:lumMod val="50000"/>
                </a:schemeClr>
              </a:solidFill>
            </a:endParaRPr>
          </a:p>
          <a:p>
            <a:pPr marL="514350" indent="-514350">
              <a:lnSpc>
                <a:spcPts val="3200"/>
              </a:lnSpc>
              <a:buClr>
                <a:schemeClr val="tx1">
                  <a:lumMod val="50000"/>
                  <a:lumOff val="50000"/>
                </a:schemeClr>
              </a:buClr>
            </a:pPr>
            <a:endParaRPr lang="en-US" dirty="0" smtClean="0">
              <a:solidFill>
                <a:schemeClr val="accent1">
                  <a:lumMod val="50000"/>
                </a:schemeClr>
              </a:solidFill>
            </a:endParaRPr>
          </a:p>
          <a:p>
            <a:pPr>
              <a:lnSpc>
                <a:spcPts val="3200"/>
              </a:lnSpc>
              <a:buClr>
                <a:schemeClr val="tx1">
                  <a:lumMod val="50000"/>
                  <a:lumOff val="50000"/>
                </a:schemeClr>
              </a:buClr>
            </a:pPr>
            <a:endParaRPr lang="en-US" dirty="0" smtClean="0">
              <a:solidFill>
                <a:schemeClr val="accent1">
                  <a:lumMod val="50000"/>
                </a:schemeClr>
              </a:solidFill>
            </a:endParaRPr>
          </a:p>
          <a:p>
            <a:pPr>
              <a:lnSpc>
                <a:spcPts val="3200"/>
              </a:lnSpc>
              <a:buClr>
                <a:schemeClr val="tx1">
                  <a:lumMod val="50000"/>
                  <a:lumOff val="50000"/>
                </a:schemeClr>
              </a:buClr>
            </a:pPr>
            <a:endParaRPr lang="en-US" dirty="0">
              <a:solidFill>
                <a:schemeClr val="accent1">
                  <a:lumMod val="50000"/>
                </a:schemeClr>
              </a:solidFill>
            </a:endParaRPr>
          </a:p>
        </p:txBody>
      </p:sp>
      <p:pic>
        <p:nvPicPr>
          <p:cNvPr id="6" name="Picture 5" descr="76040828_LOREZ.jpg"/>
          <p:cNvPicPr>
            <a:picLocks noChangeAspect="1"/>
          </p:cNvPicPr>
          <p:nvPr/>
        </p:nvPicPr>
        <p:blipFill>
          <a:blip r:embed="rId3" cstate="print"/>
          <a:stretch>
            <a:fillRect/>
          </a:stretch>
        </p:blipFill>
        <p:spPr>
          <a:xfrm>
            <a:off x="304801" y="4393208"/>
            <a:ext cx="3352800" cy="22361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97</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137background.jpg"/>
          <p:cNvPicPr>
            <a:picLocks noChangeAspect="1"/>
          </p:cNvPicPr>
          <p:nvPr/>
        </p:nvPicPr>
        <p:blipFill>
          <a:blip r:embed="rId3"/>
          <a:stretch>
            <a:fillRect/>
          </a:stretch>
        </p:blipFill>
        <p:spPr>
          <a:xfrm>
            <a:off x="-50150" y="0"/>
            <a:ext cx="9194150" cy="6858000"/>
          </a:xfrm>
          <a:prstGeom prst="rect">
            <a:avLst/>
          </a:prstGeom>
        </p:spPr>
      </p:pic>
      <p:sp>
        <p:nvSpPr>
          <p:cNvPr id="6" name="Rectangle 5"/>
          <p:cNvSpPr/>
          <p:nvPr/>
        </p:nvSpPr>
        <p:spPr>
          <a:xfrm>
            <a:off x="4953001" y="725269"/>
            <a:ext cx="3886200" cy="646331"/>
          </a:xfrm>
          <a:prstGeom prst="rect">
            <a:avLst/>
          </a:prstGeom>
        </p:spPr>
        <p:txBody>
          <a:bodyPr wrap="square">
            <a:spAutoFit/>
          </a:bodyPr>
          <a:lstStyle/>
          <a:p>
            <a:pPr algn="ctr">
              <a:buNone/>
            </a:pPr>
            <a:r>
              <a:rPr lang="en-US" sz="3600" dirty="0" smtClean="0">
                <a:solidFill>
                  <a:schemeClr val="bg1"/>
                </a:solidFill>
                <a:effectLst>
                  <a:outerShdw blurRad="50800" dist="38100" dir="2700000" algn="tl" rotWithShape="0">
                    <a:srgbClr val="000000">
                      <a:alpha val="43000"/>
                    </a:srgbClr>
                  </a:outerShdw>
                </a:effectLst>
                <a:latin typeface="Arial Black" pitchFamily="34" charset="0"/>
              </a:rPr>
              <a:t>Closing</a:t>
            </a:r>
          </a:p>
        </p:txBody>
      </p:sp>
      <p:sp>
        <p:nvSpPr>
          <p:cNvPr id="7"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
        <p:nvSpPr>
          <p:cNvPr id="8"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98</a:t>
            </a:fld>
            <a:endParaRPr lang="en-US" sz="14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2438400" y="304800"/>
            <a:ext cx="6705600" cy="1295400"/>
          </a:xfrm>
        </p:spPr>
        <p:txBody>
          <a:bodyPr wrap="square" numCol="1" anchorCtr="0" compatLnSpc="1">
            <a:prstTxWarp prst="textNoShape">
              <a:avLst/>
            </a:prstTxWarp>
            <a:normAutofit/>
          </a:bodyPr>
          <a:lstStyle/>
          <a:p>
            <a:pPr eaLnBrk="1" hangingPunct="1"/>
            <a:r>
              <a:rPr lang="en-US" sz="3600" dirty="0" smtClean="0">
                <a:solidFill>
                  <a:srgbClr val="58595B"/>
                </a:solidFill>
                <a:effectLst>
                  <a:outerShdw blurRad="38100" dist="38100" dir="2700000" algn="tl">
                    <a:srgbClr val="000000">
                      <a:alpha val="43137"/>
                    </a:srgbClr>
                  </a:outerShdw>
                </a:effectLst>
                <a:latin typeface="Arial Black" pitchFamily="34" charset="0"/>
              </a:rPr>
              <a:t>Where are you now? </a:t>
            </a:r>
            <a:r>
              <a:rPr sz="3600" dirty="0" smtClean="0">
                <a:solidFill>
                  <a:srgbClr val="58595B"/>
                </a:solidFill>
                <a:effectLst>
                  <a:outerShdw blurRad="38100" dist="38100" dir="2700000" algn="tl">
                    <a:srgbClr val="000000">
                      <a:alpha val="43137"/>
                    </a:srgbClr>
                  </a:outerShdw>
                </a:effectLst>
                <a:latin typeface="Arial Black" pitchFamily="34" charset="0"/>
              </a:rPr>
              <a:t> </a:t>
            </a:r>
          </a:p>
        </p:txBody>
      </p:sp>
      <p:sp>
        <p:nvSpPr>
          <p:cNvPr id="22531" name="Rectangle 3"/>
          <p:cNvSpPr>
            <a:spLocks noGrp="1" noChangeArrowheads="1"/>
          </p:cNvSpPr>
          <p:nvPr>
            <p:ph idx="1"/>
          </p:nvPr>
        </p:nvSpPr>
        <p:spPr>
          <a:xfrm>
            <a:off x="4093698" y="1473591"/>
            <a:ext cx="4516902" cy="4495800"/>
          </a:xfrm>
        </p:spPr>
        <p:txBody>
          <a:bodyPr>
            <a:normAutofit/>
          </a:bodyPr>
          <a:lstStyle/>
          <a:p>
            <a:pPr eaLnBrk="1" hangingPunct="1">
              <a:lnSpc>
                <a:spcPct val="120000"/>
              </a:lnSpc>
              <a:buFont typeface="Wingdings" pitchFamily="2" charset="2"/>
              <a:buNone/>
            </a:pPr>
            <a:endParaRPr lang="en-US" sz="2800" dirty="0" smtClean="0"/>
          </a:p>
          <a:p>
            <a:pPr eaLnBrk="1" hangingPunct="1">
              <a:lnSpc>
                <a:spcPct val="120000"/>
              </a:lnSpc>
              <a:buFont typeface="Wingdings" pitchFamily="2" charset="2"/>
              <a:buNone/>
            </a:pPr>
            <a:r>
              <a:rPr sz="3200" b="1" dirty="0" smtClean="0">
                <a:solidFill>
                  <a:srgbClr val="58595B"/>
                </a:solidFill>
              </a:rPr>
              <a:t>Less</a:t>
            </a:r>
            <a:r>
              <a:rPr lang="en-US" sz="3200" b="1" dirty="0" smtClean="0">
                <a:solidFill>
                  <a:srgbClr val="58595B"/>
                </a:solidFill>
              </a:rPr>
              <a:t> comfortable?</a:t>
            </a:r>
          </a:p>
          <a:p>
            <a:pPr eaLnBrk="1" hangingPunct="1">
              <a:lnSpc>
                <a:spcPct val="120000"/>
              </a:lnSpc>
              <a:buFont typeface="Wingdings" pitchFamily="2" charset="2"/>
              <a:buNone/>
            </a:pPr>
            <a:endParaRPr lang="en-US" sz="3200" b="1" dirty="0" smtClean="0">
              <a:solidFill>
                <a:srgbClr val="58595B"/>
              </a:solidFill>
            </a:endParaRPr>
          </a:p>
          <a:p>
            <a:pPr eaLnBrk="1" hangingPunct="1">
              <a:lnSpc>
                <a:spcPct val="120000"/>
              </a:lnSpc>
              <a:buFont typeface="Wingdings" pitchFamily="2" charset="2"/>
              <a:buNone/>
            </a:pPr>
            <a:r>
              <a:rPr sz="3200" b="1" dirty="0" smtClean="0">
                <a:solidFill>
                  <a:srgbClr val="58595B"/>
                </a:solidFill>
              </a:rPr>
              <a:t>More</a:t>
            </a:r>
            <a:r>
              <a:rPr lang="en-US" sz="3200" b="1" dirty="0" smtClean="0">
                <a:solidFill>
                  <a:srgbClr val="58595B"/>
                </a:solidFill>
              </a:rPr>
              <a:t> comfortable</a:t>
            </a:r>
            <a:r>
              <a:rPr lang="en-US" b="1" dirty="0" smtClean="0">
                <a:solidFill>
                  <a:srgbClr val="58595B"/>
                </a:solidFill>
              </a:rPr>
              <a:t>?</a:t>
            </a:r>
            <a:endParaRPr b="1" dirty="0" smtClean="0">
              <a:solidFill>
                <a:srgbClr val="58595B"/>
              </a:solidFill>
            </a:endParaRPr>
          </a:p>
        </p:txBody>
      </p:sp>
      <p:pic>
        <p:nvPicPr>
          <p:cNvPr id="92162" name="Picture 2" descr="C:\Documents and Settings\virigina\Local Settings\Temporary Internet Files\Content.IE5\HZKKHTK0\MC900351777[1].wmf"/>
          <p:cNvPicPr>
            <a:picLocks noChangeAspect="1" noChangeArrowheads="1"/>
          </p:cNvPicPr>
          <p:nvPr/>
        </p:nvPicPr>
        <p:blipFill>
          <a:blip r:embed="rId3" cstate="print"/>
          <a:srcRect/>
          <a:stretch>
            <a:fillRect/>
          </a:stretch>
        </p:blipFill>
        <p:spPr bwMode="auto">
          <a:xfrm>
            <a:off x="1201233" y="1583382"/>
            <a:ext cx="2512639" cy="4529560"/>
          </a:xfrm>
          <a:prstGeom prst="rect">
            <a:avLst/>
          </a:prstGeom>
          <a:noFill/>
        </p:spPr>
      </p:pic>
      <p:sp>
        <p:nvSpPr>
          <p:cNvPr id="6" name="Slide Number Placeholder 5"/>
          <p:cNvSpPr>
            <a:spLocks noGrp="1"/>
          </p:cNvSpPr>
          <p:nvPr>
            <p:ph type="sldNum" sz="quarter" idx="4294967295"/>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99</a:t>
            </a:fld>
            <a:endParaRPr lang="en-US" sz="1400" dirty="0"/>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33524</TotalTime>
  <Words>11227</Words>
  <Application>Microsoft Office PowerPoint</Application>
  <PresentationFormat>On-screen Show (4:3)</PresentationFormat>
  <Paragraphs>1164</Paragraphs>
  <Slides>102</Slides>
  <Notes>102</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Healthy Relationships Matter:  The Impact of Intimate Partner Violence and Reproductive  Coercion on Reproductive Health             </vt:lpstr>
      <vt:lpstr>Workshop Guidelines</vt:lpstr>
      <vt:lpstr>On a scale of 1-10 how comfortable would you say you are with a positive disclosure of  domestic violence? </vt:lpstr>
      <vt:lpstr>Barriers to Identifying and Addressing Domestic Violence </vt:lpstr>
      <vt:lpstr>Goal of this Curriculum </vt:lpstr>
      <vt:lpstr>What this training covers:</vt:lpstr>
      <vt:lpstr>Getting Started:  Large  Group Discussion</vt:lpstr>
      <vt:lpstr>Women  Who Talked to Their Health Care Provider About the Abuse Were</vt:lpstr>
      <vt:lpstr>Slide 9</vt:lpstr>
      <vt:lpstr>Learning Objectives</vt:lpstr>
      <vt:lpstr>What We Know</vt:lpstr>
      <vt:lpstr>Definitions  of Domestic Violence </vt:lpstr>
      <vt:lpstr>Domestic and  Adolescent Relationship Violence  </vt:lpstr>
      <vt:lpstr>Group Discussion  </vt:lpstr>
      <vt:lpstr>Why do women stay in abusive relationships?</vt:lpstr>
      <vt:lpstr>Slide 16</vt:lpstr>
      <vt:lpstr>Your Role is Important  Simple  Doable</vt:lpstr>
      <vt:lpstr>Defining Success </vt:lpstr>
      <vt:lpstr>Slide 19</vt:lpstr>
      <vt:lpstr>Learning Objectives</vt:lpstr>
      <vt:lpstr>Group Discussion  </vt:lpstr>
      <vt:lpstr>Slide 22</vt:lpstr>
      <vt:lpstr>Slide 23</vt:lpstr>
      <vt:lpstr>Slide 24</vt:lpstr>
      <vt:lpstr>DATING VIOLENCE AND  TEEN PREGNANCY</vt:lpstr>
      <vt:lpstr>Slide 26</vt:lpstr>
      <vt:lpstr>KNOWLEDGE ISN’T ENOUGH</vt:lpstr>
      <vt:lpstr>Slide 28</vt:lpstr>
      <vt:lpstr>Group Discussion  </vt:lpstr>
      <vt:lpstr>Birth Control Sabotage</vt:lpstr>
      <vt:lpstr>Slide 31</vt:lpstr>
      <vt:lpstr> PREGNANCY-PROMOTING BEHAVIORS </vt:lpstr>
      <vt:lpstr>Slide 33</vt:lpstr>
      <vt:lpstr>Continuum of Control  and Abuse </vt:lpstr>
      <vt:lpstr>Slide 35</vt:lpstr>
      <vt:lpstr>Threats to  Promote a Birth</vt:lpstr>
      <vt:lpstr>Slide 37</vt:lpstr>
      <vt:lpstr>Slide 38</vt:lpstr>
      <vt:lpstr>Slide 39</vt:lpstr>
      <vt:lpstr>Definition: Reproductive Coercion</vt:lpstr>
      <vt:lpstr>Can Men Experience  Reproductive Coercion?</vt:lpstr>
      <vt:lpstr>Slide 42</vt:lpstr>
      <vt:lpstr> </vt:lpstr>
      <vt:lpstr>Slide 44</vt:lpstr>
      <vt:lpstr>A Community-Based Family Planning Intervention to Reduce Partner Violence</vt:lpstr>
      <vt:lpstr>Slide 46</vt:lpstr>
      <vt:lpstr>Intervention Results</vt:lpstr>
      <vt:lpstr> Our Intervention </vt:lpstr>
      <vt:lpstr>Slide 49</vt:lpstr>
      <vt:lpstr>Animated Video </vt:lpstr>
      <vt:lpstr>Case Study: Marta</vt:lpstr>
      <vt:lpstr>Slide 52</vt:lpstr>
      <vt:lpstr>Slide 53</vt:lpstr>
      <vt:lpstr>Group Discussion   How might this safety card enhance patient care?</vt:lpstr>
      <vt:lpstr>These safety cards are an evidence based simple intervention and can be given to clients within seconds.    </vt:lpstr>
      <vt:lpstr>How to Introduce the Card: </vt:lpstr>
      <vt:lpstr>Healthy  Relationships</vt:lpstr>
      <vt:lpstr>Review Panel with all Contraceptive Visits   </vt:lpstr>
      <vt:lpstr>Slide 59</vt:lpstr>
      <vt:lpstr>Follow-up to Disclosure of Birth Control Sabotage</vt:lpstr>
      <vt:lpstr>Validation: First Step to Safety Planning</vt:lpstr>
      <vt:lpstr>What Should You Do When You Get a Positive Disclosure of Domestic Violence?</vt:lpstr>
      <vt:lpstr>Responding to Disclosures</vt:lpstr>
      <vt:lpstr>Providing a ‘Warm’ Referral to The National Hotline</vt:lpstr>
      <vt:lpstr>Have you ever called the  Hotline?  It’s difficult to give a strong referral if you don’t know that it will happen when your patient makes the call. </vt:lpstr>
      <vt:lpstr>Role of the Domestic Violence Advocate</vt:lpstr>
      <vt:lpstr>Temperature Check: </vt:lpstr>
      <vt:lpstr>Case Study: Maya</vt:lpstr>
      <vt:lpstr>Double Check  “Are you ever afraid to ask your partner to use condoms?”  “Does he know you are here for emergency contraception?”</vt:lpstr>
      <vt:lpstr>Review last bullet for every EC  visit </vt:lpstr>
      <vt:lpstr>Role Play</vt:lpstr>
      <vt:lpstr>Case Study: Alicia</vt:lpstr>
      <vt:lpstr>Slide 73</vt:lpstr>
      <vt:lpstr>Please use this section of the card with all pregnancy test visits  </vt:lpstr>
      <vt:lpstr>Role Play</vt:lpstr>
      <vt:lpstr>Intimate Partner Violence (IPV)  Sexually Transmitted Infection and  Safer Partner Notification </vt:lpstr>
      <vt:lpstr>Learning Objectives</vt:lpstr>
      <vt:lpstr>STIs and Teens Experiencing Violence</vt:lpstr>
      <vt:lpstr>IPV and Sexual Risk Behaviors</vt:lpstr>
      <vt:lpstr>Knowledge  Isn’t Enough</vt:lpstr>
      <vt:lpstr>HIV AND IPV</vt:lpstr>
      <vt:lpstr>Perpetrator Condom Refusal  Leading to STD </vt:lpstr>
      <vt:lpstr>Slide 83</vt:lpstr>
      <vt:lpstr>Implications for STI and HIV Programs</vt:lpstr>
      <vt:lpstr>Use this panel with all STI/HIV related visits (review the first two bullets)</vt:lpstr>
      <vt:lpstr>Partner Notification Harm Reduction:</vt:lpstr>
      <vt:lpstr>Harm Reduction is Empowerment:  Making the call for her can  help keep her safer</vt:lpstr>
      <vt:lpstr>Safe Partner Notification: Contact your local DV program or the Hotline for support</vt:lpstr>
      <vt:lpstr>Role Play</vt:lpstr>
      <vt:lpstr>Slide 90</vt:lpstr>
      <vt:lpstr>Virginia Reporting Laws on Domestic Violence</vt:lpstr>
      <vt:lpstr>For consideration:</vt:lpstr>
      <vt:lpstr>Child Abuse and Neglect</vt:lpstr>
      <vt:lpstr>For Minor age  15 and under Always Disclose the Limits of Confidentiality</vt:lpstr>
      <vt:lpstr>Example Script when working with Teens 15 and younger  </vt:lpstr>
      <vt:lpstr>When you need to report:</vt:lpstr>
      <vt:lpstr>Supporting a patient when you need to make a report</vt:lpstr>
      <vt:lpstr>Slide 98</vt:lpstr>
      <vt:lpstr>Where are you now?  </vt:lpstr>
      <vt:lpstr>Technical Assistance</vt:lpstr>
      <vt:lpstr>Getting started is as simple as downloading these Guidelines</vt:lpstr>
      <vt:lpstr>For Helping to Make the World Safer for Women and for Helping to Ensure Their Reproductive Health </vt:lpstr>
    </vt:vector>
  </TitlesOfParts>
  <Company>Pros From Dover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Moms, Happy Babies</dc:title>
  <dc:creator>Brian Eveslage</dc:creator>
  <cp:lastModifiedBy>timmie</cp:lastModifiedBy>
  <cp:revision>584</cp:revision>
  <dcterms:created xsi:type="dcterms:W3CDTF">2011-06-29T23:47:40Z</dcterms:created>
  <dcterms:modified xsi:type="dcterms:W3CDTF">2011-11-23T21:47:51Z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