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Canva Sans" panose="020B0503030501040103" pitchFamily="34" charset="0"/>
      <p:regular r:id="rId3"/>
    </p:embeddedFont>
    <p:embeddedFont>
      <p:font typeface="Canva Sans Bold" panose="020B0803030501040103" pitchFamily="34" charset="0"/>
      <p:regular r:id="rId4"/>
      <p:bold r:id="rId5"/>
    </p:embeddedFont>
    <p:embeddedFont>
      <p:font typeface="Canva Sans Italics" panose="020B0503030501040103" pitchFamily="34" charset="0"/>
      <p:regular r:id="rId6"/>
      <p:italic r:id="rId7"/>
    </p:embeddedFont>
    <p:embeddedFont>
      <p:font typeface="Georgia Pro Condensed Bold" panose="02040502050405020303" pitchFamily="18"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23" autoAdjust="0"/>
  </p:normalViewPr>
  <p:slideViewPr>
    <p:cSldViewPr>
      <p:cViewPr varScale="1">
        <p:scale>
          <a:sx n="77" d="100"/>
          <a:sy n="77" d="100"/>
        </p:scale>
        <p:origin x="311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hyperlink" Target="https://www.vdh.virginia.gov/domestic-and-sexual-violence-prevention/"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2718" y="-403138"/>
            <a:ext cx="7860369" cy="7621848"/>
            <a:chOff x="0" y="0"/>
            <a:chExt cx="2994426" cy="2903561"/>
          </a:xfrm>
        </p:grpSpPr>
        <p:sp>
          <p:nvSpPr>
            <p:cNvPr id="3" name="Freeform 3"/>
            <p:cNvSpPr/>
            <p:nvPr/>
          </p:nvSpPr>
          <p:spPr>
            <a:xfrm>
              <a:off x="0" y="0"/>
              <a:ext cx="2994426" cy="2903561"/>
            </a:xfrm>
            <a:custGeom>
              <a:avLst/>
              <a:gdLst/>
              <a:ahLst/>
              <a:cxnLst/>
              <a:rect l="l" t="t" r="r" b="b"/>
              <a:pathLst>
                <a:path w="2994426" h="2903561">
                  <a:moveTo>
                    <a:pt x="0" y="0"/>
                  </a:moveTo>
                  <a:lnTo>
                    <a:pt x="2994426" y="0"/>
                  </a:lnTo>
                  <a:lnTo>
                    <a:pt x="2994426" y="2903561"/>
                  </a:lnTo>
                  <a:lnTo>
                    <a:pt x="0" y="2903561"/>
                  </a:lnTo>
                  <a:close/>
                </a:path>
              </a:pathLst>
            </a:custGeom>
            <a:gradFill rotWithShape="1">
              <a:gsLst>
                <a:gs pos="0">
                  <a:srgbClr val="FFFFFF">
                    <a:alpha val="100000"/>
                  </a:srgbClr>
                </a:gs>
                <a:gs pos="20000">
                  <a:srgbClr val="FFFFFF">
                    <a:alpha val="100000"/>
                  </a:srgbClr>
                </a:gs>
                <a:gs pos="40000">
                  <a:srgbClr val="FFFFFF">
                    <a:alpha val="100000"/>
                  </a:srgbClr>
                </a:gs>
                <a:gs pos="60000">
                  <a:srgbClr val="FFFFFF">
                    <a:alpha val="50000"/>
                  </a:srgbClr>
                </a:gs>
                <a:gs pos="80000">
                  <a:srgbClr val="FFFFFF">
                    <a:alpha val="25000"/>
                  </a:srgbClr>
                </a:gs>
                <a:gs pos="100000">
                  <a:srgbClr val="FFFFFF">
                    <a:alpha val="2000"/>
                  </a:srgbClr>
                </a:gs>
              </a:gsLst>
              <a:lin ang="5400000"/>
            </a:gradFill>
          </p:spPr>
          <p:txBody>
            <a:bodyPr/>
            <a:lstStyle/>
            <a:p>
              <a:endParaRPr lang="en-US"/>
            </a:p>
          </p:txBody>
        </p:sp>
        <p:sp>
          <p:nvSpPr>
            <p:cNvPr id="4" name="TextBox 4"/>
            <p:cNvSpPr txBox="1"/>
            <p:nvPr/>
          </p:nvSpPr>
          <p:spPr>
            <a:xfrm>
              <a:off x="0" y="-28575"/>
              <a:ext cx="2994426" cy="2932136"/>
            </a:xfrm>
            <a:prstGeom prst="rect">
              <a:avLst/>
            </a:prstGeom>
          </p:spPr>
          <p:txBody>
            <a:bodyPr lIns="47790" tIns="47790" rIns="47790" bIns="47790" rtlCol="0" anchor="ctr"/>
            <a:lstStyle/>
            <a:p>
              <a:pPr algn="ctr">
                <a:lnSpc>
                  <a:spcPts val="1843"/>
                </a:lnSpc>
                <a:spcBef>
                  <a:spcPct val="0"/>
                </a:spcBef>
              </a:pPr>
              <a:endParaRPr/>
            </a:p>
          </p:txBody>
        </p:sp>
      </p:grpSp>
      <p:sp>
        <p:nvSpPr>
          <p:cNvPr id="5" name="Freeform 5"/>
          <p:cNvSpPr/>
          <p:nvPr/>
        </p:nvSpPr>
        <p:spPr>
          <a:xfrm>
            <a:off x="164124" y="-3297607"/>
            <a:ext cx="4430221" cy="4430221"/>
          </a:xfrm>
          <a:custGeom>
            <a:avLst/>
            <a:gdLst/>
            <a:ahLst/>
            <a:cxnLst/>
            <a:rect l="l" t="t" r="r" b="b"/>
            <a:pathLst>
              <a:path w="4430221" h="4430221">
                <a:moveTo>
                  <a:pt x="0" y="0"/>
                </a:moveTo>
                <a:lnTo>
                  <a:pt x="4430222" y="0"/>
                </a:lnTo>
                <a:lnTo>
                  <a:pt x="4430222" y="4430222"/>
                </a:lnTo>
                <a:lnTo>
                  <a:pt x="0" y="44302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584404" y="951724"/>
            <a:ext cx="5497057" cy="5497057"/>
          </a:xfrm>
          <a:custGeom>
            <a:avLst/>
            <a:gdLst/>
            <a:ahLst/>
            <a:cxnLst/>
            <a:rect l="l" t="t" r="r" b="b"/>
            <a:pathLst>
              <a:path w="5497057" h="5497057">
                <a:moveTo>
                  <a:pt x="0" y="0"/>
                </a:moveTo>
                <a:lnTo>
                  <a:pt x="5497057" y="0"/>
                </a:lnTo>
                <a:lnTo>
                  <a:pt x="5497057" y="5497058"/>
                </a:lnTo>
                <a:lnTo>
                  <a:pt x="0" y="54970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64124" y="585964"/>
            <a:ext cx="5384417" cy="1140883"/>
          </a:xfrm>
          <a:prstGeom prst="rect">
            <a:avLst/>
          </a:prstGeom>
        </p:spPr>
        <p:txBody>
          <a:bodyPr lIns="0" tIns="0" rIns="0" bIns="0" rtlCol="0" anchor="t">
            <a:spAutoFit/>
          </a:bodyPr>
          <a:lstStyle/>
          <a:p>
            <a:pPr algn="just">
              <a:lnSpc>
                <a:spcPts val="4322"/>
              </a:lnSpc>
            </a:pPr>
            <a:r>
              <a:rPr lang="en-US" sz="5026" b="1">
                <a:solidFill>
                  <a:srgbClr val="000000"/>
                </a:solidFill>
                <a:latin typeface="Georgia Pro Condensed Bold"/>
                <a:ea typeface="Georgia Pro Condensed Bold"/>
                <a:cs typeface="Georgia Pro Condensed Bold"/>
                <a:sym typeface="Georgia Pro Condensed Bold"/>
              </a:rPr>
              <a:t>Healthy Relationships</a:t>
            </a:r>
          </a:p>
        </p:txBody>
      </p:sp>
      <p:sp>
        <p:nvSpPr>
          <p:cNvPr id="8" name="AutoShape 8"/>
          <p:cNvSpPr/>
          <p:nvPr/>
        </p:nvSpPr>
        <p:spPr>
          <a:xfrm>
            <a:off x="1041504" y="1966618"/>
            <a:ext cx="3288901" cy="17921"/>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5386301" y="-1508318"/>
            <a:ext cx="3529099" cy="3529099"/>
            <a:chOff x="17550" y="0"/>
            <a:chExt cx="812800" cy="812800"/>
          </a:xfrm>
        </p:grpSpPr>
        <p:sp>
          <p:nvSpPr>
            <p:cNvPr id="10" name="Freeform 10"/>
            <p:cNvSpPr/>
            <p:nvPr/>
          </p:nvSpPr>
          <p:spPr>
            <a:xfrm>
              <a:off x="1755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C27FFF">
                    <a:alpha val="50000"/>
                  </a:srgbClr>
                </a:gs>
                <a:gs pos="50000">
                  <a:srgbClr val="D8ADFF">
                    <a:alpha val="50000"/>
                  </a:srgbClr>
                </a:gs>
                <a:gs pos="100000">
                  <a:srgbClr val="FFA1EC">
                    <a:alpha val="50000"/>
                  </a:srgbClr>
                </a:gs>
              </a:gsLst>
              <a:lin ang="5400000"/>
            </a:gradFill>
          </p:spPr>
          <p:txBody>
            <a:bodyPr/>
            <a:lstStyle/>
            <a:p>
              <a:endParaRPr lang="en-US"/>
            </a:p>
          </p:txBody>
        </p:sp>
        <p:sp>
          <p:nvSpPr>
            <p:cNvPr id="11" name="TextBox 11"/>
            <p:cNvSpPr txBox="1"/>
            <p:nvPr/>
          </p:nvSpPr>
          <p:spPr>
            <a:xfrm>
              <a:off x="76200" y="38100"/>
              <a:ext cx="660400" cy="698500"/>
            </a:xfrm>
            <a:prstGeom prst="rect">
              <a:avLst/>
            </a:prstGeom>
          </p:spPr>
          <p:txBody>
            <a:bodyPr lIns="43078" tIns="43078" rIns="43078" bIns="43078" rtlCol="0" anchor="ctr"/>
            <a:lstStyle/>
            <a:p>
              <a:pPr algn="ctr">
                <a:lnSpc>
                  <a:spcPts val="2634"/>
                </a:lnSpc>
              </a:pPr>
              <a:endParaRPr/>
            </a:p>
          </p:txBody>
        </p:sp>
      </p:grpSp>
      <p:grpSp>
        <p:nvGrpSpPr>
          <p:cNvPr id="12" name="Group 12"/>
          <p:cNvGrpSpPr/>
          <p:nvPr/>
        </p:nvGrpSpPr>
        <p:grpSpPr>
          <a:xfrm>
            <a:off x="544708" y="2106505"/>
            <a:ext cx="6345518" cy="460725"/>
            <a:chOff x="0" y="0"/>
            <a:chExt cx="2925753" cy="212428"/>
          </a:xfrm>
        </p:grpSpPr>
        <p:sp>
          <p:nvSpPr>
            <p:cNvPr id="13" name="Freeform 13"/>
            <p:cNvSpPr/>
            <p:nvPr/>
          </p:nvSpPr>
          <p:spPr>
            <a:xfrm>
              <a:off x="0" y="0"/>
              <a:ext cx="2925753" cy="212428"/>
            </a:xfrm>
            <a:custGeom>
              <a:avLst/>
              <a:gdLst/>
              <a:ahLst/>
              <a:cxnLst/>
              <a:rect l="l" t="t" r="r" b="b"/>
              <a:pathLst>
                <a:path w="2925753" h="212428">
                  <a:moveTo>
                    <a:pt x="42702" y="0"/>
                  </a:moveTo>
                  <a:lnTo>
                    <a:pt x="2883051" y="0"/>
                  </a:lnTo>
                  <a:cubicBezTo>
                    <a:pt x="2894376" y="0"/>
                    <a:pt x="2905238" y="4499"/>
                    <a:pt x="2913246" y="12507"/>
                  </a:cubicBezTo>
                  <a:cubicBezTo>
                    <a:pt x="2921254" y="20515"/>
                    <a:pt x="2925753" y="31377"/>
                    <a:pt x="2925753" y="42702"/>
                  </a:cubicBezTo>
                  <a:lnTo>
                    <a:pt x="2925753" y="169726"/>
                  </a:lnTo>
                  <a:cubicBezTo>
                    <a:pt x="2925753" y="181052"/>
                    <a:pt x="2921254" y="191913"/>
                    <a:pt x="2913246" y="199921"/>
                  </a:cubicBezTo>
                  <a:cubicBezTo>
                    <a:pt x="2905238" y="207929"/>
                    <a:pt x="2894376" y="212428"/>
                    <a:pt x="2883051" y="212428"/>
                  </a:cubicBezTo>
                  <a:lnTo>
                    <a:pt x="42702" y="212428"/>
                  </a:lnTo>
                  <a:cubicBezTo>
                    <a:pt x="31377" y="212428"/>
                    <a:pt x="20515" y="207929"/>
                    <a:pt x="12507" y="199921"/>
                  </a:cubicBezTo>
                  <a:cubicBezTo>
                    <a:pt x="4499" y="191913"/>
                    <a:pt x="0" y="181052"/>
                    <a:pt x="0" y="169726"/>
                  </a:cubicBezTo>
                  <a:lnTo>
                    <a:pt x="0" y="42702"/>
                  </a:lnTo>
                  <a:cubicBezTo>
                    <a:pt x="0" y="31377"/>
                    <a:pt x="4499" y="20515"/>
                    <a:pt x="12507" y="12507"/>
                  </a:cubicBezTo>
                  <a:cubicBezTo>
                    <a:pt x="20515" y="4499"/>
                    <a:pt x="31377" y="0"/>
                    <a:pt x="42702" y="0"/>
                  </a:cubicBezTo>
                  <a:close/>
                </a:path>
              </a:pathLst>
            </a:custGeom>
            <a:gradFill rotWithShape="1">
              <a:gsLst>
                <a:gs pos="0">
                  <a:srgbClr val="CD72E7">
                    <a:alpha val="57000"/>
                  </a:srgbClr>
                </a:gs>
                <a:gs pos="50000">
                  <a:srgbClr val="FFA6F3">
                    <a:alpha val="57000"/>
                  </a:srgbClr>
                </a:gs>
                <a:gs pos="100000">
                  <a:srgbClr val="F8D49C">
                    <a:alpha val="57000"/>
                  </a:srgbClr>
                </a:gs>
              </a:gsLst>
              <a:lin ang="0"/>
            </a:gradFill>
          </p:spPr>
          <p:txBody>
            <a:bodyPr/>
            <a:lstStyle/>
            <a:p>
              <a:endParaRPr lang="en-US"/>
            </a:p>
          </p:txBody>
        </p:sp>
        <p:sp>
          <p:nvSpPr>
            <p:cNvPr id="14" name="TextBox 14"/>
            <p:cNvSpPr txBox="1"/>
            <p:nvPr/>
          </p:nvSpPr>
          <p:spPr>
            <a:xfrm>
              <a:off x="0" y="-28575"/>
              <a:ext cx="2925753" cy="241003"/>
            </a:xfrm>
            <a:prstGeom prst="rect">
              <a:avLst/>
            </a:prstGeom>
          </p:spPr>
          <p:txBody>
            <a:bodyPr lIns="47790" tIns="47790" rIns="47790" bIns="47790" rtlCol="0" anchor="ctr"/>
            <a:lstStyle/>
            <a:p>
              <a:pPr algn="ctr">
                <a:lnSpc>
                  <a:spcPts val="1843"/>
                </a:lnSpc>
              </a:pPr>
              <a:endParaRPr/>
            </a:p>
          </p:txBody>
        </p:sp>
      </p:grpSp>
      <p:sp>
        <p:nvSpPr>
          <p:cNvPr id="15" name="Freeform 15"/>
          <p:cNvSpPr/>
          <p:nvPr/>
        </p:nvSpPr>
        <p:spPr>
          <a:xfrm>
            <a:off x="4801226" y="1093259"/>
            <a:ext cx="464245" cy="503920"/>
          </a:xfrm>
          <a:custGeom>
            <a:avLst/>
            <a:gdLst/>
            <a:ahLst/>
            <a:cxnLst/>
            <a:rect l="l" t="t" r="r" b="b"/>
            <a:pathLst>
              <a:path w="464245" h="503920">
                <a:moveTo>
                  <a:pt x="0" y="0"/>
                </a:moveTo>
                <a:lnTo>
                  <a:pt x="464245" y="0"/>
                </a:lnTo>
                <a:lnTo>
                  <a:pt x="464245" y="503919"/>
                </a:lnTo>
                <a:lnTo>
                  <a:pt x="0" y="5039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7423279" y="3475693"/>
            <a:ext cx="206880" cy="224560"/>
          </a:xfrm>
          <a:custGeom>
            <a:avLst/>
            <a:gdLst/>
            <a:ahLst/>
            <a:cxnLst/>
            <a:rect l="l" t="t" r="r" b="b"/>
            <a:pathLst>
              <a:path w="206880" h="224560">
                <a:moveTo>
                  <a:pt x="0" y="0"/>
                </a:moveTo>
                <a:lnTo>
                  <a:pt x="206880" y="0"/>
                </a:lnTo>
                <a:lnTo>
                  <a:pt x="206880" y="224560"/>
                </a:lnTo>
                <a:lnTo>
                  <a:pt x="0" y="2245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7" name="Group 17"/>
          <p:cNvGrpSpPr/>
          <p:nvPr/>
        </p:nvGrpSpPr>
        <p:grpSpPr>
          <a:xfrm>
            <a:off x="-124356" y="7322258"/>
            <a:ext cx="8185167" cy="2861357"/>
            <a:chOff x="0" y="0"/>
            <a:chExt cx="2853217" cy="997423"/>
          </a:xfrm>
        </p:grpSpPr>
        <p:sp>
          <p:nvSpPr>
            <p:cNvPr id="18" name="Freeform 18"/>
            <p:cNvSpPr/>
            <p:nvPr/>
          </p:nvSpPr>
          <p:spPr>
            <a:xfrm>
              <a:off x="0" y="0"/>
              <a:ext cx="2853218" cy="997423"/>
            </a:xfrm>
            <a:custGeom>
              <a:avLst/>
              <a:gdLst/>
              <a:ahLst/>
              <a:cxnLst/>
              <a:rect l="l" t="t" r="r" b="b"/>
              <a:pathLst>
                <a:path w="2853218" h="997423">
                  <a:moveTo>
                    <a:pt x="0" y="0"/>
                  </a:moveTo>
                  <a:lnTo>
                    <a:pt x="2853218" y="0"/>
                  </a:lnTo>
                  <a:lnTo>
                    <a:pt x="2853218" y="997423"/>
                  </a:lnTo>
                  <a:lnTo>
                    <a:pt x="0" y="997423"/>
                  </a:lnTo>
                  <a:close/>
                </a:path>
              </a:pathLst>
            </a:custGeom>
            <a:gradFill rotWithShape="1">
              <a:gsLst>
                <a:gs pos="0">
                  <a:srgbClr val="C27FFF">
                    <a:alpha val="27000"/>
                  </a:srgbClr>
                </a:gs>
                <a:gs pos="50000">
                  <a:srgbClr val="D8ADFF">
                    <a:alpha val="27000"/>
                  </a:srgbClr>
                </a:gs>
                <a:gs pos="100000">
                  <a:srgbClr val="FFA1EC">
                    <a:alpha val="27000"/>
                  </a:srgbClr>
                </a:gs>
              </a:gsLst>
              <a:lin ang="5400000"/>
            </a:gradFill>
          </p:spPr>
          <p:txBody>
            <a:bodyPr/>
            <a:lstStyle/>
            <a:p>
              <a:endParaRPr lang="en-US"/>
            </a:p>
          </p:txBody>
        </p:sp>
        <p:sp>
          <p:nvSpPr>
            <p:cNvPr id="19" name="TextBox 19"/>
            <p:cNvSpPr txBox="1"/>
            <p:nvPr/>
          </p:nvSpPr>
          <p:spPr>
            <a:xfrm>
              <a:off x="0" y="-28575"/>
              <a:ext cx="2853217" cy="1025998"/>
            </a:xfrm>
            <a:prstGeom prst="rect">
              <a:avLst/>
            </a:prstGeom>
          </p:spPr>
          <p:txBody>
            <a:bodyPr lIns="50800" tIns="50800" rIns="50800" bIns="50800" rtlCol="0" anchor="ctr"/>
            <a:lstStyle/>
            <a:p>
              <a:pPr algn="ctr">
                <a:lnSpc>
                  <a:spcPts val="1843"/>
                </a:lnSpc>
              </a:pPr>
              <a:endParaRPr/>
            </a:p>
          </p:txBody>
        </p:sp>
      </p:grpSp>
      <p:sp>
        <p:nvSpPr>
          <p:cNvPr id="20" name="Freeform 20"/>
          <p:cNvSpPr/>
          <p:nvPr/>
        </p:nvSpPr>
        <p:spPr>
          <a:xfrm>
            <a:off x="39866" y="7374907"/>
            <a:ext cx="277754" cy="301491"/>
          </a:xfrm>
          <a:custGeom>
            <a:avLst/>
            <a:gdLst/>
            <a:ahLst/>
            <a:cxnLst/>
            <a:rect l="l" t="t" r="r" b="b"/>
            <a:pathLst>
              <a:path w="277754" h="301491">
                <a:moveTo>
                  <a:pt x="0" y="0"/>
                </a:moveTo>
                <a:lnTo>
                  <a:pt x="277754" y="0"/>
                </a:lnTo>
                <a:lnTo>
                  <a:pt x="277754" y="301491"/>
                </a:lnTo>
                <a:lnTo>
                  <a:pt x="0" y="3014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Freeform 21"/>
          <p:cNvSpPr/>
          <p:nvPr/>
        </p:nvSpPr>
        <p:spPr>
          <a:xfrm>
            <a:off x="7298530" y="9374643"/>
            <a:ext cx="349121" cy="378957"/>
          </a:xfrm>
          <a:custGeom>
            <a:avLst/>
            <a:gdLst/>
            <a:ahLst/>
            <a:cxnLst/>
            <a:rect l="l" t="t" r="r" b="b"/>
            <a:pathLst>
              <a:path w="349121" h="378957">
                <a:moveTo>
                  <a:pt x="0" y="0"/>
                </a:moveTo>
                <a:lnTo>
                  <a:pt x="349121" y="0"/>
                </a:lnTo>
                <a:lnTo>
                  <a:pt x="349121" y="378957"/>
                </a:lnTo>
                <a:lnTo>
                  <a:pt x="0" y="3789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a:off x="4744076" y="980979"/>
            <a:ext cx="206880" cy="224560"/>
          </a:xfrm>
          <a:custGeom>
            <a:avLst/>
            <a:gdLst/>
            <a:ahLst/>
            <a:cxnLst/>
            <a:rect l="l" t="t" r="r" b="b"/>
            <a:pathLst>
              <a:path w="206880" h="224560">
                <a:moveTo>
                  <a:pt x="0" y="0"/>
                </a:moveTo>
                <a:lnTo>
                  <a:pt x="206880" y="0"/>
                </a:lnTo>
                <a:lnTo>
                  <a:pt x="206880" y="224560"/>
                </a:lnTo>
                <a:lnTo>
                  <a:pt x="0" y="2245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a:off x="5948327" y="202709"/>
            <a:ext cx="1584456" cy="1498031"/>
          </a:xfrm>
          <a:custGeom>
            <a:avLst/>
            <a:gdLst/>
            <a:ahLst/>
            <a:cxnLst/>
            <a:rect l="l" t="t" r="r" b="b"/>
            <a:pathLst>
              <a:path w="1584456" h="1498031">
                <a:moveTo>
                  <a:pt x="0" y="0"/>
                </a:moveTo>
                <a:lnTo>
                  <a:pt x="1584455" y="0"/>
                </a:lnTo>
                <a:lnTo>
                  <a:pt x="1584455" y="1498030"/>
                </a:lnTo>
                <a:lnTo>
                  <a:pt x="0" y="14980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TextBox 24"/>
          <p:cNvSpPr txBox="1"/>
          <p:nvPr/>
        </p:nvSpPr>
        <p:spPr>
          <a:xfrm>
            <a:off x="379036" y="7392883"/>
            <a:ext cx="3416919" cy="2693045"/>
          </a:xfrm>
          <a:prstGeom prst="rect">
            <a:avLst/>
          </a:prstGeom>
        </p:spPr>
        <p:txBody>
          <a:bodyPr lIns="0" tIns="0" rIns="0" bIns="0" rtlCol="0" anchor="t">
            <a:spAutoFit/>
          </a:bodyPr>
          <a:lstStyle/>
          <a:p>
            <a:pPr algn="l">
              <a:lnSpc>
                <a:spcPts val="1479"/>
              </a:lnSpc>
            </a:pPr>
            <a:r>
              <a:rPr lang="en-US" sz="1370" dirty="0">
                <a:solidFill>
                  <a:srgbClr val="000000"/>
                </a:solidFill>
                <a:latin typeface="Canva Sans"/>
                <a:ea typeface="Canva Sans"/>
                <a:cs typeface="Canva Sans"/>
                <a:sym typeface="Canva Sans"/>
              </a:rPr>
              <a:t>It is important to communicate openly and honestly in relationships to find solutions to problems. However, physical, emotional, or verbal abuse are </a:t>
            </a:r>
            <a:r>
              <a:rPr lang="en-US" sz="1370" b="1" dirty="0">
                <a:solidFill>
                  <a:srgbClr val="000000"/>
                </a:solidFill>
                <a:latin typeface="Canva Sans Bold"/>
                <a:ea typeface="Canva Sans Bold"/>
                <a:cs typeface="Canva Sans Bold"/>
                <a:sym typeface="Canva Sans Bold"/>
              </a:rPr>
              <a:t>never okay</a:t>
            </a:r>
            <a:r>
              <a:rPr lang="en-US" sz="1370" dirty="0">
                <a:solidFill>
                  <a:srgbClr val="000000"/>
                </a:solidFill>
                <a:latin typeface="Canva Sans"/>
                <a:ea typeface="Canva Sans"/>
                <a:cs typeface="Canva Sans"/>
                <a:sym typeface="Canva Sans"/>
              </a:rPr>
              <a:t> in relationships and can include: </a:t>
            </a:r>
          </a:p>
          <a:p>
            <a:pPr marL="295784" lvl="1" indent="-147892" algn="l">
              <a:lnSpc>
                <a:spcPts val="1479"/>
              </a:lnSpc>
              <a:buFont typeface="Arial"/>
              <a:buChar char="•"/>
            </a:pPr>
            <a:r>
              <a:rPr lang="en-US" sz="1370" dirty="0">
                <a:solidFill>
                  <a:srgbClr val="000000"/>
                </a:solidFill>
                <a:latin typeface="Canva Sans"/>
                <a:ea typeface="Canva Sans"/>
                <a:cs typeface="Canva Sans"/>
                <a:sym typeface="Canva Sans"/>
              </a:rPr>
              <a:t>being hit, slammed into something, or being injured by an object or weapon</a:t>
            </a:r>
          </a:p>
          <a:p>
            <a:pPr marL="295784" lvl="1" indent="-147892" algn="l">
              <a:lnSpc>
                <a:spcPts val="1479"/>
              </a:lnSpc>
              <a:buFont typeface="Arial"/>
              <a:buChar char="•"/>
            </a:pPr>
            <a:r>
              <a:rPr lang="en-US" sz="1370" dirty="0">
                <a:solidFill>
                  <a:srgbClr val="000000"/>
                </a:solidFill>
                <a:latin typeface="Canva Sans"/>
                <a:ea typeface="Canva Sans"/>
                <a:cs typeface="Canva Sans"/>
                <a:sym typeface="Canva Sans"/>
              </a:rPr>
              <a:t>when a partner makes threats</a:t>
            </a:r>
          </a:p>
          <a:p>
            <a:pPr marL="295784" lvl="1" indent="-147892" algn="l">
              <a:lnSpc>
                <a:spcPts val="1479"/>
              </a:lnSpc>
              <a:buFont typeface="Arial"/>
              <a:buChar char="•"/>
            </a:pPr>
            <a:r>
              <a:rPr lang="en-US" sz="1370" dirty="0">
                <a:solidFill>
                  <a:srgbClr val="000000"/>
                </a:solidFill>
                <a:latin typeface="Canva Sans"/>
                <a:ea typeface="Canva Sans"/>
                <a:cs typeface="Canva Sans"/>
                <a:sym typeface="Canva Sans"/>
              </a:rPr>
              <a:t>insulting or humiliating their partner</a:t>
            </a:r>
          </a:p>
          <a:p>
            <a:pPr marL="295784" lvl="1" indent="-147892" algn="l">
              <a:lnSpc>
                <a:spcPts val="1479"/>
              </a:lnSpc>
              <a:buFont typeface="Arial"/>
              <a:buChar char="•"/>
            </a:pPr>
            <a:r>
              <a:rPr lang="en-US" sz="1370" dirty="0">
                <a:solidFill>
                  <a:srgbClr val="000000"/>
                </a:solidFill>
                <a:latin typeface="Canva Sans"/>
                <a:ea typeface="Canva Sans"/>
                <a:cs typeface="Canva Sans"/>
                <a:sym typeface="Canva Sans"/>
              </a:rPr>
              <a:t>constantly monitoring or checking in on their partner</a:t>
            </a:r>
          </a:p>
          <a:p>
            <a:pPr algn="l">
              <a:lnSpc>
                <a:spcPts val="1479"/>
              </a:lnSpc>
            </a:pPr>
            <a:endParaRPr lang="en-US" sz="1370" dirty="0">
              <a:solidFill>
                <a:srgbClr val="000000"/>
              </a:solidFill>
              <a:latin typeface="Canva Sans"/>
              <a:ea typeface="Canva Sans"/>
              <a:cs typeface="Canva Sans"/>
              <a:sym typeface="Canva Sans"/>
            </a:endParaRPr>
          </a:p>
        </p:txBody>
      </p:sp>
      <p:sp>
        <p:nvSpPr>
          <p:cNvPr id="25" name="TextBox 25"/>
          <p:cNvSpPr txBox="1"/>
          <p:nvPr/>
        </p:nvSpPr>
        <p:spPr>
          <a:xfrm>
            <a:off x="167609" y="3896590"/>
            <a:ext cx="3409950" cy="3100816"/>
          </a:xfrm>
          <a:prstGeom prst="rect">
            <a:avLst/>
          </a:prstGeom>
        </p:spPr>
        <p:txBody>
          <a:bodyPr lIns="0" tIns="0" rIns="0" bIns="0" rtlCol="0" anchor="t">
            <a:spAutoFit/>
          </a:bodyPr>
          <a:lstStyle/>
          <a:p>
            <a:pPr algn="l">
              <a:lnSpc>
                <a:spcPts val="1759"/>
              </a:lnSpc>
            </a:pPr>
            <a:r>
              <a:rPr lang="en-US" sz="1599" b="1" dirty="0">
                <a:solidFill>
                  <a:srgbClr val="C676E3"/>
                </a:solidFill>
                <a:latin typeface="Canva Sans Bold"/>
                <a:ea typeface="Canva Sans Bold"/>
                <a:cs typeface="Canva Sans Bold"/>
                <a:sym typeface="Canva Sans Bold"/>
              </a:rPr>
              <a:t>Equality</a:t>
            </a:r>
          </a:p>
          <a:p>
            <a:pPr marL="302259" lvl="1" indent="-151130" algn="l">
              <a:lnSpc>
                <a:spcPts val="1539"/>
              </a:lnSpc>
              <a:buFont typeface="Arial"/>
              <a:buChar char="•"/>
            </a:pPr>
            <a:r>
              <a:rPr lang="en-US" sz="1399" dirty="0">
                <a:solidFill>
                  <a:srgbClr val="000000"/>
                </a:solidFill>
                <a:latin typeface="Canva Sans"/>
                <a:ea typeface="Canva Sans"/>
                <a:cs typeface="Canva Sans"/>
                <a:sym typeface="Canva Sans"/>
              </a:rPr>
              <a:t>They make decisions together. </a:t>
            </a:r>
          </a:p>
          <a:p>
            <a:pPr algn="l">
              <a:lnSpc>
                <a:spcPts val="550"/>
              </a:lnSpc>
            </a:pPr>
            <a:endParaRPr lang="en-US" sz="1399" dirty="0">
              <a:solidFill>
                <a:srgbClr val="000000"/>
              </a:solidFill>
              <a:latin typeface="Canva Sans"/>
              <a:ea typeface="Canva Sans"/>
              <a:cs typeface="Canva Sans"/>
              <a:sym typeface="Canva Sans"/>
            </a:endParaRPr>
          </a:p>
          <a:p>
            <a:pPr algn="l">
              <a:lnSpc>
                <a:spcPts val="1759"/>
              </a:lnSpc>
            </a:pPr>
            <a:r>
              <a:rPr lang="en-US" sz="1599" b="1" dirty="0">
                <a:solidFill>
                  <a:srgbClr val="C676E3"/>
                </a:solidFill>
                <a:latin typeface="Canva Sans Bold"/>
                <a:ea typeface="Canva Sans Bold"/>
                <a:cs typeface="Canva Sans Bold"/>
                <a:sym typeface="Canva Sans Bold"/>
              </a:rPr>
              <a:t>Honesty</a:t>
            </a:r>
          </a:p>
          <a:p>
            <a:pPr marL="302259" lvl="1" indent="-151130" algn="l">
              <a:lnSpc>
                <a:spcPts val="1539"/>
              </a:lnSpc>
              <a:buFont typeface="Arial"/>
              <a:buChar char="•"/>
            </a:pPr>
            <a:r>
              <a:rPr lang="en-US" sz="1399" dirty="0">
                <a:solidFill>
                  <a:srgbClr val="000000"/>
                </a:solidFill>
                <a:latin typeface="Canva Sans"/>
                <a:ea typeface="Canva Sans"/>
                <a:cs typeface="Canva Sans"/>
                <a:sym typeface="Canva Sans"/>
              </a:rPr>
              <a:t>They can share their feelings and thoughts with one another.</a:t>
            </a:r>
          </a:p>
          <a:p>
            <a:pPr algn="l">
              <a:lnSpc>
                <a:spcPts val="550"/>
              </a:lnSpc>
            </a:pPr>
            <a:endParaRPr lang="en-US" sz="1399" dirty="0">
              <a:solidFill>
                <a:srgbClr val="000000"/>
              </a:solidFill>
              <a:latin typeface="Canva Sans"/>
              <a:ea typeface="Canva Sans"/>
              <a:cs typeface="Canva Sans"/>
              <a:sym typeface="Canva Sans"/>
            </a:endParaRPr>
          </a:p>
          <a:p>
            <a:pPr algn="l">
              <a:lnSpc>
                <a:spcPts val="1759"/>
              </a:lnSpc>
            </a:pPr>
            <a:r>
              <a:rPr lang="en-US" sz="1599" b="1" dirty="0">
                <a:solidFill>
                  <a:srgbClr val="C676E3"/>
                </a:solidFill>
                <a:latin typeface="Canva Sans Bold"/>
                <a:ea typeface="Canva Sans Bold"/>
                <a:cs typeface="Canva Sans Bold"/>
                <a:sym typeface="Canva Sans Bold"/>
              </a:rPr>
              <a:t>Respect</a:t>
            </a:r>
          </a:p>
          <a:p>
            <a:pPr marL="302259" lvl="1" indent="-151130" algn="l">
              <a:lnSpc>
                <a:spcPts val="1539"/>
              </a:lnSpc>
              <a:buFont typeface="Arial"/>
              <a:buChar char="•"/>
            </a:pPr>
            <a:r>
              <a:rPr lang="en-US" sz="1399" dirty="0">
                <a:solidFill>
                  <a:srgbClr val="000000"/>
                </a:solidFill>
                <a:latin typeface="Canva Sans"/>
                <a:ea typeface="Canva Sans"/>
                <a:cs typeface="Canva Sans"/>
                <a:sym typeface="Canva Sans"/>
              </a:rPr>
              <a:t>They listen and accept each other’s opinions, friends, and interests.</a:t>
            </a:r>
          </a:p>
          <a:p>
            <a:pPr algn="l">
              <a:lnSpc>
                <a:spcPts val="550"/>
              </a:lnSpc>
            </a:pPr>
            <a:endParaRPr lang="en-US" sz="1399" dirty="0">
              <a:solidFill>
                <a:srgbClr val="000000"/>
              </a:solidFill>
              <a:latin typeface="Canva Sans"/>
              <a:ea typeface="Canva Sans"/>
              <a:cs typeface="Canva Sans"/>
              <a:sym typeface="Canva Sans"/>
            </a:endParaRPr>
          </a:p>
          <a:p>
            <a:pPr algn="l">
              <a:lnSpc>
                <a:spcPts val="1759"/>
              </a:lnSpc>
            </a:pPr>
            <a:r>
              <a:rPr lang="en-US" sz="1599" b="1" dirty="0">
                <a:solidFill>
                  <a:srgbClr val="C676E3"/>
                </a:solidFill>
                <a:latin typeface="Canva Sans Bold"/>
                <a:ea typeface="Canva Sans Bold"/>
                <a:cs typeface="Canva Sans Bold"/>
                <a:sym typeface="Canva Sans Bold"/>
              </a:rPr>
              <a:t>Physical safety</a:t>
            </a:r>
          </a:p>
          <a:p>
            <a:pPr marL="302259" lvl="1" indent="-151130" algn="l">
              <a:lnSpc>
                <a:spcPts val="1539"/>
              </a:lnSpc>
              <a:buFont typeface="Arial"/>
              <a:buChar char="•"/>
            </a:pPr>
            <a:r>
              <a:rPr lang="en-US" sz="1399" dirty="0">
                <a:solidFill>
                  <a:srgbClr val="000000"/>
                </a:solidFill>
                <a:latin typeface="Canva Sans"/>
                <a:ea typeface="Canva Sans"/>
                <a:cs typeface="Canva Sans"/>
                <a:sym typeface="Canva Sans"/>
              </a:rPr>
              <a:t>They feel safe with each other. They are not scared of being hurt.</a:t>
            </a:r>
          </a:p>
          <a:p>
            <a:pPr algn="l">
              <a:lnSpc>
                <a:spcPts val="550"/>
              </a:lnSpc>
            </a:pPr>
            <a:endParaRPr lang="en-US" sz="1399" dirty="0">
              <a:solidFill>
                <a:srgbClr val="000000"/>
              </a:solidFill>
              <a:latin typeface="Canva Sans"/>
              <a:ea typeface="Canva Sans"/>
              <a:cs typeface="Canva Sans"/>
              <a:sym typeface="Canva Sans"/>
            </a:endParaRPr>
          </a:p>
          <a:p>
            <a:pPr algn="l">
              <a:lnSpc>
                <a:spcPts val="1759"/>
              </a:lnSpc>
            </a:pPr>
            <a:r>
              <a:rPr lang="en-US" sz="1599" b="1" dirty="0">
                <a:solidFill>
                  <a:srgbClr val="C676E3"/>
                </a:solidFill>
                <a:latin typeface="Canva Sans Bold"/>
                <a:ea typeface="Canva Sans Bold"/>
                <a:cs typeface="Canva Sans Bold"/>
                <a:sym typeface="Canva Sans Bold"/>
              </a:rPr>
              <a:t>Independence</a:t>
            </a:r>
          </a:p>
          <a:p>
            <a:pPr marL="302259" lvl="1" indent="-151130" algn="l">
              <a:lnSpc>
                <a:spcPts val="1539"/>
              </a:lnSpc>
              <a:buFont typeface="Arial"/>
              <a:buChar char="•"/>
            </a:pPr>
            <a:r>
              <a:rPr lang="en-US" sz="1399" dirty="0">
                <a:solidFill>
                  <a:srgbClr val="000000"/>
                </a:solidFill>
                <a:latin typeface="Canva Sans"/>
                <a:ea typeface="Canva Sans"/>
                <a:cs typeface="Canva Sans"/>
                <a:sym typeface="Canva Sans"/>
              </a:rPr>
              <a:t>They both have friends and hobbies outside of their relationship.</a:t>
            </a:r>
          </a:p>
        </p:txBody>
      </p:sp>
      <p:sp>
        <p:nvSpPr>
          <p:cNvPr id="26" name="TextBox 26"/>
          <p:cNvSpPr txBox="1"/>
          <p:nvPr/>
        </p:nvSpPr>
        <p:spPr>
          <a:xfrm>
            <a:off x="4067189" y="3896590"/>
            <a:ext cx="3409950" cy="3381540"/>
          </a:xfrm>
          <a:prstGeom prst="rect">
            <a:avLst/>
          </a:prstGeom>
        </p:spPr>
        <p:txBody>
          <a:bodyPr lIns="0" tIns="0" rIns="0" bIns="0" rtlCol="0" anchor="t">
            <a:spAutoFit/>
          </a:bodyPr>
          <a:lstStyle/>
          <a:p>
            <a:pPr algn="l">
              <a:lnSpc>
                <a:spcPts val="1759"/>
              </a:lnSpc>
            </a:pPr>
            <a:r>
              <a:rPr lang="en-US" sz="1599" b="1" dirty="0">
                <a:solidFill>
                  <a:srgbClr val="F9A01B"/>
                </a:solidFill>
                <a:latin typeface="Canva Sans Bold"/>
                <a:ea typeface="Canva Sans Bold"/>
                <a:cs typeface="Canva Sans Bold"/>
                <a:sym typeface="Canva Sans Bold"/>
              </a:rPr>
              <a:t>Control</a:t>
            </a:r>
          </a:p>
          <a:p>
            <a:pPr marL="302261" lvl="1" indent="-151130" algn="l">
              <a:lnSpc>
                <a:spcPts val="1540"/>
              </a:lnSpc>
              <a:buFont typeface="Arial"/>
              <a:buChar char="•"/>
            </a:pPr>
            <a:r>
              <a:rPr lang="en-US" sz="1400" dirty="0">
                <a:solidFill>
                  <a:srgbClr val="000000"/>
                </a:solidFill>
                <a:latin typeface="Canva Sans"/>
                <a:ea typeface="Canva Sans"/>
                <a:cs typeface="Canva Sans"/>
                <a:sym typeface="Canva Sans"/>
              </a:rPr>
              <a:t>Someone makes all the decisions and is demanding.</a:t>
            </a:r>
          </a:p>
          <a:p>
            <a:pPr algn="l">
              <a:lnSpc>
                <a:spcPts val="1759"/>
              </a:lnSpc>
            </a:pPr>
            <a:r>
              <a:rPr lang="en-US" sz="1599" b="1" dirty="0">
                <a:solidFill>
                  <a:srgbClr val="F9A01B"/>
                </a:solidFill>
                <a:latin typeface="Canva Sans Bold"/>
                <a:ea typeface="Canva Sans Bold"/>
                <a:cs typeface="Canva Sans Bold"/>
                <a:sym typeface="Canva Sans Bold"/>
              </a:rPr>
              <a:t>Dishonesty</a:t>
            </a:r>
          </a:p>
          <a:p>
            <a:pPr marL="302261" lvl="1" indent="-151130" algn="l">
              <a:lnSpc>
                <a:spcPts val="1540"/>
              </a:lnSpc>
              <a:buFont typeface="Arial"/>
              <a:buChar char="•"/>
            </a:pPr>
            <a:r>
              <a:rPr lang="en-US" sz="1400" dirty="0">
                <a:solidFill>
                  <a:srgbClr val="000000"/>
                </a:solidFill>
                <a:latin typeface="Canva Sans"/>
                <a:ea typeface="Canva Sans"/>
                <a:cs typeface="Canva Sans"/>
                <a:sym typeface="Canva Sans"/>
              </a:rPr>
              <a:t>Someone lies or hides things from the other person.</a:t>
            </a:r>
          </a:p>
          <a:p>
            <a:pPr algn="l">
              <a:lnSpc>
                <a:spcPts val="1759"/>
              </a:lnSpc>
            </a:pPr>
            <a:r>
              <a:rPr lang="en-US" sz="1599" b="1" dirty="0">
                <a:solidFill>
                  <a:srgbClr val="F9A01B"/>
                </a:solidFill>
                <a:latin typeface="Canva Sans Bold"/>
                <a:ea typeface="Canva Sans Bold"/>
                <a:cs typeface="Canva Sans Bold"/>
                <a:sym typeface="Canva Sans Bold"/>
              </a:rPr>
              <a:t>Physical abuse</a:t>
            </a:r>
          </a:p>
          <a:p>
            <a:pPr marL="302261" lvl="1" indent="-151130" algn="l">
              <a:lnSpc>
                <a:spcPts val="1540"/>
              </a:lnSpc>
              <a:buFont typeface="Arial"/>
              <a:buChar char="•"/>
            </a:pPr>
            <a:r>
              <a:rPr lang="en-US" sz="1400" dirty="0">
                <a:solidFill>
                  <a:srgbClr val="000000"/>
                </a:solidFill>
                <a:latin typeface="Canva Sans"/>
                <a:ea typeface="Canva Sans"/>
                <a:cs typeface="Canva Sans"/>
                <a:sym typeface="Canva Sans"/>
              </a:rPr>
              <a:t>Someone slaps, hits, grabs, or shoves the other person.</a:t>
            </a:r>
          </a:p>
          <a:p>
            <a:pPr algn="l">
              <a:lnSpc>
                <a:spcPts val="1759"/>
              </a:lnSpc>
            </a:pPr>
            <a:r>
              <a:rPr lang="en-US" sz="1599" b="1" dirty="0">
                <a:solidFill>
                  <a:srgbClr val="F9A01B"/>
                </a:solidFill>
                <a:latin typeface="Canva Sans Bold"/>
                <a:ea typeface="Canva Sans Bold"/>
                <a:cs typeface="Canva Sans Bold"/>
                <a:sym typeface="Canva Sans Bold"/>
              </a:rPr>
              <a:t>Disrespect</a:t>
            </a:r>
          </a:p>
          <a:p>
            <a:pPr marL="302261" lvl="1" indent="-151130" algn="l">
              <a:lnSpc>
                <a:spcPts val="1540"/>
              </a:lnSpc>
              <a:buFont typeface="Arial"/>
              <a:buChar char="•"/>
            </a:pPr>
            <a:r>
              <a:rPr lang="en-US" sz="1400" dirty="0">
                <a:solidFill>
                  <a:srgbClr val="000000"/>
                </a:solidFill>
                <a:latin typeface="Canva Sans"/>
                <a:ea typeface="Canva Sans"/>
                <a:cs typeface="Canva Sans"/>
                <a:sym typeface="Canva Sans"/>
              </a:rPr>
              <a:t>Someone makes fun of the other person’s feelings, thoughts, and opinions.</a:t>
            </a:r>
          </a:p>
          <a:p>
            <a:pPr algn="l">
              <a:lnSpc>
                <a:spcPts val="1759"/>
              </a:lnSpc>
            </a:pPr>
            <a:r>
              <a:rPr lang="en-US" sz="1599" b="1" dirty="0">
                <a:solidFill>
                  <a:srgbClr val="F9A01B"/>
                </a:solidFill>
                <a:latin typeface="Canva Sans Bold"/>
                <a:ea typeface="Canva Sans Bold"/>
                <a:cs typeface="Canva Sans Bold"/>
                <a:sym typeface="Canva Sans Bold"/>
              </a:rPr>
              <a:t>Dependence</a:t>
            </a:r>
          </a:p>
          <a:p>
            <a:pPr marL="302261" lvl="1" indent="-151130" algn="l">
              <a:lnSpc>
                <a:spcPts val="1540"/>
              </a:lnSpc>
              <a:buFont typeface="Arial"/>
              <a:buChar char="•"/>
            </a:pPr>
            <a:r>
              <a:rPr lang="en-US" sz="1400" dirty="0">
                <a:solidFill>
                  <a:srgbClr val="000000"/>
                </a:solidFill>
                <a:latin typeface="Canva Sans"/>
                <a:ea typeface="Canva Sans"/>
                <a:cs typeface="Canva Sans"/>
                <a:sym typeface="Canva Sans"/>
              </a:rPr>
              <a:t>Someone makes threats to do something drastic if the relationship ends. </a:t>
            </a:r>
          </a:p>
        </p:txBody>
      </p:sp>
      <p:sp>
        <p:nvSpPr>
          <p:cNvPr id="27" name="TextBox 27"/>
          <p:cNvSpPr txBox="1"/>
          <p:nvPr/>
        </p:nvSpPr>
        <p:spPr>
          <a:xfrm>
            <a:off x="4063705" y="7392883"/>
            <a:ext cx="3566454" cy="1500411"/>
          </a:xfrm>
          <a:prstGeom prst="rect">
            <a:avLst/>
          </a:prstGeom>
        </p:spPr>
        <p:txBody>
          <a:bodyPr wrap="square" lIns="0" tIns="0" rIns="0" bIns="0" rtlCol="0" anchor="t">
            <a:spAutoFit/>
          </a:bodyPr>
          <a:lstStyle/>
          <a:p>
            <a:pPr algn="l">
              <a:lnSpc>
                <a:spcPts val="1296"/>
              </a:lnSpc>
            </a:pPr>
            <a:r>
              <a:rPr lang="en-US" sz="1200" dirty="0">
                <a:solidFill>
                  <a:srgbClr val="000000"/>
                </a:solidFill>
                <a:latin typeface="Canva Sans"/>
                <a:ea typeface="Canva Sans"/>
                <a:cs typeface="Canva Sans"/>
                <a:sym typeface="Canva Sans"/>
              </a:rPr>
              <a:t>If you or someone you know is experiencing abuse in a relationship, you are not alone. There is help available. Seek help from a trusted adult or contact the Virginia Sexual and Domestic Violence Action Alliance Hotline.</a:t>
            </a:r>
          </a:p>
          <a:p>
            <a:pPr marL="259080" lvl="1" indent="-129540" algn="l">
              <a:lnSpc>
                <a:spcPts val="1296"/>
              </a:lnSpc>
              <a:buFont typeface="Arial"/>
              <a:buChar char="•"/>
            </a:pPr>
            <a:r>
              <a:rPr lang="en-US" sz="1200" dirty="0">
                <a:solidFill>
                  <a:srgbClr val="000000"/>
                </a:solidFill>
                <a:latin typeface="Canva Sans"/>
                <a:ea typeface="Canva Sans"/>
                <a:cs typeface="Canva Sans"/>
                <a:sym typeface="Canva Sans"/>
              </a:rPr>
              <a:t>Call: </a:t>
            </a:r>
            <a:r>
              <a:rPr lang="en-US" sz="1200" b="1" dirty="0">
                <a:solidFill>
                  <a:srgbClr val="000000"/>
                </a:solidFill>
                <a:latin typeface="Canva Sans Bold"/>
                <a:ea typeface="Canva Sans"/>
                <a:cs typeface="Canva Sans"/>
                <a:sym typeface="Canva Sans Bold"/>
              </a:rPr>
              <a:t>1.</a:t>
            </a:r>
            <a:r>
              <a:rPr lang="en-US" sz="1200" b="1" dirty="0">
                <a:solidFill>
                  <a:srgbClr val="000000"/>
                </a:solidFill>
                <a:latin typeface="Canva Sans Bold"/>
                <a:ea typeface="Canva Sans Bold"/>
                <a:cs typeface="Canva Sans Bold"/>
                <a:sym typeface="Canva Sans Bold"/>
              </a:rPr>
              <a:t>800.838.8238</a:t>
            </a:r>
          </a:p>
          <a:p>
            <a:pPr marL="259080" lvl="1" indent="-129540" algn="l">
              <a:lnSpc>
                <a:spcPts val="1296"/>
              </a:lnSpc>
              <a:buFont typeface="Arial"/>
              <a:buChar char="•"/>
            </a:pPr>
            <a:r>
              <a:rPr lang="en-US" sz="1200" dirty="0">
                <a:solidFill>
                  <a:srgbClr val="000000"/>
                </a:solidFill>
                <a:latin typeface="Canva Sans"/>
                <a:ea typeface="Canva Sans"/>
                <a:cs typeface="Canva Sans"/>
                <a:sym typeface="Canva Sans"/>
              </a:rPr>
              <a:t>Text: </a:t>
            </a:r>
            <a:r>
              <a:rPr lang="en-US" sz="1200" b="1" dirty="0">
                <a:solidFill>
                  <a:srgbClr val="000000"/>
                </a:solidFill>
                <a:latin typeface="Canva Sans Bold"/>
                <a:ea typeface="Canva Sans Bold"/>
                <a:cs typeface="Canva Sans Bold"/>
                <a:sym typeface="Canva Sans Bold"/>
              </a:rPr>
              <a:t>804.793.9999</a:t>
            </a:r>
          </a:p>
          <a:p>
            <a:pPr marL="259080" lvl="1" indent="-129540" algn="l">
              <a:lnSpc>
                <a:spcPts val="1296"/>
              </a:lnSpc>
              <a:buFont typeface="Arial"/>
              <a:buChar char="•"/>
            </a:pPr>
            <a:r>
              <a:rPr lang="en-US" sz="1200" dirty="0">
                <a:solidFill>
                  <a:srgbClr val="000000"/>
                </a:solidFill>
                <a:latin typeface="Canva Sans"/>
                <a:ea typeface="Canva Sans"/>
                <a:cs typeface="Canva Sans"/>
                <a:sym typeface="Canva Sans"/>
              </a:rPr>
              <a:t>Website: https://</a:t>
            </a:r>
            <a:r>
              <a:rPr lang="en-US" sz="1200" dirty="0" err="1">
                <a:solidFill>
                  <a:srgbClr val="000000"/>
                </a:solidFill>
                <a:latin typeface="Canva Sans"/>
                <a:ea typeface="Canva Sans"/>
                <a:cs typeface="Canva Sans"/>
                <a:sym typeface="Canva Sans"/>
              </a:rPr>
              <a:t>vsdvalliance.org</a:t>
            </a:r>
            <a:r>
              <a:rPr lang="en-US" sz="1200" dirty="0">
                <a:solidFill>
                  <a:srgbClr val="000000"/>
                </a:solidFill>
                <a:latin typeface="Canva Sans"/>
                <a:ea typeface="Canva Sans"/>
                <a:cs typeface="Canva Sans"/>
                <a:sym typeface="Canva Sans"/>
              </a:rPr>
              <a:t>/ </a:t>
            </a:r>
          </a:p>
          <a:p>
            <a:pPr algn="l">
              <a:lnSpc>
                <a:spcPts val="1296"/>
              </a:lnSpc>
            </a:pPr>
            <a:endParaRPr lang="en-US" sz="1200" dirty="0">
              <a:solidFill>
                <a:srgbClr val="000000"/>
              </a:solidFill>
              <a:latin typeface="Canva Sans"/>
              <a:ea typeface="Canva Sans"/>
              <a:cs typeface="Canva Sans"/>
              <a:sym typeface="Canva Sans"/>
            </a:endParaRPr>
          </a:p>
        </p:txBody>
      </p:sp>
      <p:sp>
        <p:nvSpPr>
          <p:cNvPr id="28" name="TextBox 28"/>
          <p:cNvSpPr txBox="1"/>
          <p:nvPr/>
        </p:nvSpPr>
        <p:spPr>
          <a:xfrm>
            <a:off x="90495" y="2614856"/>
            <a:ext cx="7681905" cy="877702"/>
          </a:xfrm>
          <a:prstGeom prst="rect">
            <a:avLst/>
          </a:prstGeom>
        </p:spPr>
        <p:txBody>
          <a:bodyPr lIns="0" tIns="0" rIns="0" bIns="0" rtlCol="0" anchor="t">
            <a:spAutoFit/>
          </a:bodyPr>
          <a:lstStyle/>
          <a:p>
            <a:pPr algn="l">
              <a:lnSpc>
                <a:spcPts val="1759"/>
              </a:lnSpc>
            </a:pPr>
            <a:r>
              <a:rPr lang="en-US" sz="1599">
                <a:solidFill>
                  <a:srgbClr val="000000"/>
                </a:solidFill>
                <a:latin typeface="Canva Sans"/>
                <a:ea typeface="Canva Sans"/>
                <a:cs typeface="Canva Sans"/>
                <a:sym typeface="Canva Sans"/>
              </a:rPr>
              <a:t>We all have many different relationships in our lives including friends, family, teachers, classmates, and more! We should try to keep healthy relationships and recognize signs of unhealthy relationships. Here are some qualities of healthy and unhealthy relationships between two people.</a:t>
            </a:r>
          </a:p>
        </p:txBody>
      </p:sp>
      <p:sp>
        <p:nvSpPr>
          <p:cNvPr id="29" name="TextBox 29"/>
          <p:cNvSpPr txBox="1"/>
          <p:nvPr/>
        </p:nvSpPr>
        <p:spPr>
          <a:xfrm>
            <a:off x="589693" y="2245260"/>
            <a:ext cx="6255547" cy="259416"/>
          </a:xfrm>
          <a:prstGeom prst="rect">
            <a:avLst/>
          </a:prstGeom>
        </p:spPr>
        <p:txBody>
          <a:bodyPr lIns="0" tIns="0" rIns="0" bIns="0" rtlCol="0" anchor="t">
            <a:spAutoFit/>
          </a:bodyPr>
          <a:lstStyle/>
          <a:p>
            <a:pPr algn="ctr">
              <a:lnSpc>
                <a:spcPts val="1941"/>
              </a:lnSpc>
            </a:pPr>
            <a:r>
              <a:rPr lang="en-US" sz="2257" b="1">
                <a:solidFill>
                  <a:srgbClr val="000000"/>
                </a:solidFill>
                <a:latin typeface="Canva Sans Bold"/>
                <a:ea typeface="Canva Sans Bold"/>
                <a:cs typeface="Canva Sans Bold"/>
                <a:sym typeface="Canva Sans Bold"/>
              </a:rPr>
              <a:t>How can I recognize healthy relationships?</a:t>
            </a:r>
          </a:p>
        </p:txBody>
      </p:sp>
      <p:grpSp>
        <p:nvGrpSpPr>
          <p:cNvPr id="30" name="Group 30"/>
          <p:cNvGrpSpPr/>
          <p:nvPr/>
        </p:nvGrpSpPr>
        <p:grpSpPr>
          <a:xfrm>
            <a:off x="427777" y="3559233"/>
            <a:ext cx="2889614" cy="333859"/>
            <a:chOff x="0" y="0"/>
            <a:chExt cx="1332326" cy="153934"/>
          </a:xfrm>
        </p:grpSpPr>
        <p:sp>
          <p:nvSpPr>
            <p:cNvPr id="31" name="Freeform 31"/>
            <p:cNvSpPr/>
            <p:nvPr/>
          </p:nvSpPr>
          <p:spPr>
            <a:xfrm>
              <a:off x="0" y="0"/>
              <a:ext cx="1332326" cy="153934"/>
            </a:xfrm>
            <a:custGeom>
              <a:avLst/>
              <a:gdLst/>
              <a:ahLst/>
              <a:cxnLst/>
              <a:rect l="l" t="t" r="r" b="b"/>
              <a:pathLst>
                <a:path w="1332326" h="153934">
                  <a:moveTo>
                    <a:pt x="76967" y="0"/>
                  </a:moveTo>
                  <a:lnTo>
                    <a:pt x="1255359" y="0"/>
                  </a:lnTo>
                  <a:cubicBezTo>
                    <a:pt x="1275772" y="0"/>
                    <a:pt x="1295349" y="8109"/>
                    <a:pt x="1309783" y="22543"/>
                  </a:cubicBezTo>
                  <a:cubicBezTo>
                    <a:pt x="1324217" y="36977"/>
                    <a:pt x="1332326" y="56554"/>
                    <a:pt x="1332326" y="76967"/>
                  </a:cubicBezTo>
                  <a:lnTo>
                    <a:pt x="1332326" y="76967"/>
                  </a:lnTo>
                  <a:cubicBezTo>
                    <a:pt x="1332326" y="119475"/>
                    <a:pt x="1297867" y="153934"/>
                    <a:pt x="1255359" y="153934"/>
                  </a:cubicBezTo>
                  <a:lnTo>
                    <a:pt x="76967" y="153934"/>
                  </a:lnTo>
                  <a:cubicBezTo>
                    <a:pt x="34459" y="153934"/>
                    <a:pt x="0" y="119475"/>
                    <a:pt x="0" y="76967"/>
                  </a:cubicBezTo>
                  <a:lnTo>
                    <a:pt x="0" y="76967"/>
                  </a:lnTo>
                  <a:cubicBezTo>
                    <a:pt x="0" y="34459"/>
                    <a:pt x="34459" y="0"/>
                    <a:pt x="76967" y="0"/>
                  </a:cubicBezTo>
                  <a:close/>
                </a:path>
              </a:pathLst>
            </a:custGeom>
            <a:gradFill rotWithShape="1">
              <a:gsLst>
                <a:gs pos="0">
                  <a:srgbClr val="CD72E7">
                    <a:alpha val="57000"/>
                  </a:srgbClr>
                </a:gs>
                <a:gs pos="50000">
                  <a:srgbClr val="FFA6F3">
                    <a:alpha val="57000"/>
                  </a:srgbClr>
                </a:gs>
                <a:gs pos="100000">
                  <a:srgbClr val="F8D49C">
                    <a:alpha val="57000"/>
                  </a:srgbClr>
                </a:gs>
              </a:gsLst>
              <a:lin ang="0"/>
            </a:gradFill>
          </p:spPr>
          <p:txBody>
            <a:bodyPr/>
            <a:lstStyle/>
            <a:p>
              <a:endParaRPr lang="en-US"/>
            </a:p>
          </p:txBody>
        </p:sp>
        <p:sp>
          <p:nvSpPr>
            <p:cNvPr id="32" name="TextBox 32"/>
            <p:cNvSpPr txBox="1"/>
            <p:nvPr/>
          </p:nvSpPr>
          <p:spPr>
            <a:xfrm>
              <a:off x="0" y="-28575"/>
              <a:ext cx="1332326" cy="182509"/>
            </a:xfrm>
            <a:prstGeom prst="rect">
              <a:avLst/>
            </a:prstGeom>
          </p:spPr>
          <p:txBody>
            <a:bodyPr lIns="47790" tIns="47790" rIns="47790" bIns="47790" rtlCol="0" anchor="ctr"/>
            <a:lstStyle/>
            <a:p>
              <a:pPr algn="ctr">
                <a:lnSpc>
                  <a:spcPts val="1843"/>
                </a:lnSpc>
              </a:pPr>
              <a:endParaRPr/>
            </a:p>
          </p:txBody>
        </p:sp>
      </p:grpSp>
      <p:sp>
        <p:nvSpPr>
          <p:cNvPr id="33" name="TextBox 33"/>
          <p:cNvSpPr txBox="1"/>
          <p:nvPr/>
        </p:nvSpPr>
        <p:spPr>
          <a:xfrm>
            <a:off x="379036" y="3650288"/>
            <a:ext cx="2987096" cy="195179"/>
          </a:xfrm>
          <a:prstGeom prst="rect">
            <a:avLst/>
          </a:prstGeom>
        </p:spPr>
        <p:txBody>
          <a:bodyPr lIns="0" tIns="0" rIns="0" bIns="0" rtlCol="0" anchor="t">
            <a:spAutoFit/>
          </a:bodyPr>
          <a:lstStyle/>
          <a:p>
            <a:pPr algn="ctr">
              <a:lnSpc>
                <a:spcPts val="1456"/>
              </a:lnSpc>
            </a:pPr>
            <a:r>
              <a:rPr lang="en-US" sz="1693" b="1">
                <a:solidFill>
                  <a:srgbClr val="000000"/>
                </a:solidFill>
                <a:latin typeface="Canva Sans Bold"/>
                <a:ea typeface="Canva Sans Bold"/>
                <a:cs typeface="Canva Sans Bold"/>
                <a:sym typeface="Canva Sans Bold"/>
              </a:rPr>
              <a:t>HEALTHY RELATIONSHIP</a:t>
            </a:r>
          </a:p>
        </p:txBody>
      </p:sp>
      <p:sp>
        <p:nvSpPr>
          <p:cNvPr id="34" name="TextBox 34"/>
          <p:cNvSpPr txBox="1"/>
          <p:nvPr/>
        </p:nvSpPr>
        <p:spPr>
          <a:xfrm>
            <a:off x="-318390" y="182792"/>
            <a:ext cx="6033390" cy="213553"/>
          </a:xfrm>
          <a:prstGeom prst="rect">
            <a:avLst/>
          </a:prstGeom>
        </p:spPr>
        <p:txBody>
          <a:bodyPr lIns="0" tIns="0" rIns="0" bIns="0" rtlCol="0" anchor="t">
            <a:spAutoFit/>
          </a:bodyPr>
          <a:lstStyle/>
          <a:p>
            <a:pPr algn="ctr">
              <a:lnSpc>
                <a:spcPts val="1597"/>
              </a:lnSpc>
            </a:pPr>
            <a:r>
              <a:rPr lang="en-US" sz="1857" b="1" dirty="0">
                <a:solidFill>
                  <a:srgbClr val="000000"/>
                </a:solidFill>
                <a:latin typeface="Georgia Pro Condensed Bold"/>
                <a:ea typeface="Georgia Pro Condensed Bold"/>
                <a:cs typeface="Georgia Pro Condensed Bold"/>
                <a:sym typeface="Georgia Pro Condensed Bold"/>
              </a:rPr>
              <a:t>(INSERT SCHOOL DIVISION NAME/LOGO)</a:t>
            </a:r>
          </a:p>
        </p:txBody>
      </p:sp>
      <p:sp>
        <p:nvSpPr>
          <p:cNvPr id="35" name="TextBox 35"/>
          <p:cNvSpPr txBox="1"/>
          <p:nvPr/>
        </p:nvSpPr>
        <p:spPr>
          <a:xfrm>
            <a:off x="3968227" y="9604150"/>
            <a:ext cx="4163299" cy="411075"/>
          </a:xfrm>
          <a:prstGeom prst="rect">
            <a:avLst/>
          </a:prstGeom>
        </p:spPr>
        <p:txBody>
          <a:bodyPr lIns="0" tIns="0" rIns="0" bIns="0" rtlCol="0" anchor="t">
            <a:spAutoFit/>
          </a:bodyPr>
          <a:lstStyle/>
          <a:p>
            <a:pPr algn="l">
              <a:lnSpc>
                <a:spcPts val="1120"/>
              </a:lnSpc>
            </a:pPr>
            <a:r>
              <a:rPr lang="en-US" sz="700" i="1" dirty="0">
                <a:solidFill>
                  <a:srgbClr val="000000"/>
                </a:solidFill>
                <a:latin typeface="Canva Sans Italics"/>
                <a:ea typeface="Canva Sans Italics"/>
                <a:cs typeface="Canva Sans Italics"/>
                <a:sym typeface="Canva Sans Italics"/>
              </a:rPr>
              <a:t>Reference:</a:t>
            </a:r>
          </a:p>
          <a:p>
            <a:pPr algn="l">
              <a:lnSpc>
                <a:spcPts val="1120"/>
              </a:lnSpc>
            </a:pPr>
            <a:r>
              <a:rPr lang="en-US" sz="700" i="1" dirty="0">
                <a:solidFill>
                  <a:srgbClr val="000000"/>
                </a:solidFill>
                <a:latin typeface="Canva Sans Italics"/>
                <a:ea typeface="Canva Sans Italics"/>
                <a:cs typeface="Canva Sans Italics"/>
                <a:sym typeface="Canva Sans Italics"/>
              </a:rPr>
              <a:t>Virginia Department of Health- Domestic and Intimate Partner Violence Prevention</a:t>
            </a:r>
            <a:r>
              <a:rPr lang="en-US" sz="700" dirty="0">
                <a:solidFill>
                  <a:srgbClr val="000000"/>
                </a:solidFill>
                <a:latin typeface="Canva Sans"/>
                <a:ea typeface="Canva Sans"/>
                <a:cs typeface="Canva Sans"/>
                <a:sym typeface="Canva Sans"/>
              </a:rPr>
              <a:t>. https://www.vdh.virginia.gov/domestic-and-sexual-violence-prevention/</a:t>
            </a:r>
            <a:endParaRPr lang="en-US" sz="700" dirty="0">
              <a:solidFill>
                <a:srgbClr val="000000"/>
              </a:solidFill>
              <a:latin typeface="Canva Sans"/>
              <a:ea typeface="Canva Sans"/>
              <a:cs typeface="Canva Sans"/>
              <a:sym typeface="Canva Sans"/>
              <a:hlinkClick r:id="rId16" tooltip="https://www.vdh.virginia.gov/domestic-and-sexual-violence-prevention/"/>
            </a:endParaRPr>
          </a:p>
        </p:txBody>
      </p:sp>
      <p:grpSp>
        <p:nvGrpSpPr>
          <p:cNvPr id="36" name="Group 36"/>
          <p:cNvGrpSpPr/>
          <p:nvPr/>
        </p:nvGrpSpPr>
        <p:grpSpPr>
          <a:xfrm>
            <a:off x="4193245" y="3559233"/>
            <a:ext cx="3157839" cy="333859"/>
            <a:chOff x="0" y="0"/>
            <a:chExt cx="4210452" cy="445146"/>
          </a:xfrm>
        </p:grpSpPr>
        <p:grpSp>
          <p:nvGrpSpPr>
            <p:cNvPr id="37" name="Group 37"/>
            <p:cNvGrpSpPr/>
            <p:nvPr/>
          </p:nvGrpSpPr>
          <p:grpSpPr>
            <a:xfrm>
              <a:off x="0" y="0"/>
              <a:ext cx="4210452" cy="445146"/>
              <a:chOff x="0" y="0"/>
              <a:chExt cx="1455997" cy="153934"/>
            </a:xfrm>
          </p:grpSpPr>
          <p:sp>
            <p:nvSpPr>
              <p:cNvPr id="38" name="Freeform 38"/>
              <p:cNvSpPr/>
              <p:nvPr/>
            </p:nvSpPr>
            <p:spPr>
              <a:xfrm>
                <a:off x="0" y="0"/>
                <a:ext cx="1455997" cy="153934"/>
              </a:xfrm>
              <a:custGeom>
                <a:avLst/>
                <a:gdLst/>
                <a:ahLst/>
                <a:cxnLst/>
                <a:rect l="l" t="t" r="r" b="b"/>
                <a:pathLst>
                  <a:path w="1455997" h="153934">
                    <a:moveTo>
                      <a:pt x="76967" y="0"/>
                    </a:moveTo>
                    <a:lnTo>
                      <a:pt x="1379030" y="0"/>
                    </a:lnTo>
                    <a:cubicBezTo>
                      <a:pt x="1399443" y="0"/>
                      <a:pt x="1419020" y="8109"/>
                      <a:pt x="1433454" y="22543"/>
                    </a:cubicBezTo>
                    <a:cubicBezTo>
                      <a:pt x="1447888" y="36977"/>
                      <a:pt x="1455997" y="56554"/>
                      <a:pt x="1455997" y="76967"/>
                    </a:cubicBezTo>
                    <a:lnTo>
                      <a:pt x="1455997" y="76967"/>
                    </a:lnTo>
                    <a:cubicBezTo>
                      <a:pt x="1455997" y="119475"/>
                      <a:pt x="1421538" y="153934"/>
                      <a:pt x="1379030" y="153934"/>
                    </a:cubicBezTo>
                    <a:lnTo>
                      <a:pt x="76967" y="153934"/>
                    </a:lnTo>
                    <a:cubicBezTo>
                      <a:pt x="34459" y="153934"/>
                      <a:pt x="0" y="119475"/>
                      <a:pt x="0" y="76967"/>
                    </a:cubicBezTo>
                    <a:lnTo>
                      <a:pt x="0" y="76967"/>
                    </a:lnTo>
                    <a:cubicBezTo>
                      <a:pt x="0" y="34459"/>
                      <a:pt x="34459" y="0"/>
                      <a:pt x="76967" y="0"/>
                    </a:cubicBezTo>
                    <a:close/>
                  </a:path>
                </a:pathLst>
              </a:custGeom>
              <a:gradFill rotWithShape="1">
                <a:gsLst>
                  <a:gs pos="0">
                    <a:srgbClr val="CD72E7">
                      <a:alpha val="57000"/>
                    </a:srgbClr>
                  </a:gs>
                  <a:gs pos="50000">
                    <a:srgbClr val="FFA6F3">
                      <a:alpha val="57000"/>
                    </a:srgbClr>
                  </a:gs>
                  <a:gs pos="100000">
                    <a:srgbClr val="F8D49C">
                      <a:alpha val="57000"/>
                    </a:srgbClr>
                  </a:gs>
                </a:gsLst>
                <a:lin ang="0"/>
              </a:gradFill>
            </p:spPr>
            <p:txBody>
              <a:bodyPr/>
              <a:lstStyle/>
              <a:p>
                <a:endParaRPr lang="en-US"/>
              </a:p>
            </p:txBody>
          </p:sp>
          <p:sp>
            <p:nvSpPr>
              <p:cNvPr id="39" name="TextBox 39"/>
              <p:cNvSpPr txBox="1"/>
              <p:nvPr/>
            </p:nvSpPr>
            <p:spPr>
              <a:xfrm>
                <a:off x="0" y="-28575"/>
                <a:ext cx="1455997" cy="182509"/>
              </a:xfrm>
              <a:prstGeom prst="rect">
                <a:avLst/>
              </a:prstGeom>
            </p:spPr>
            <p:txBody>
              <a:bodyPr lIns="47790" tIns="47790" rIns="47790" bIns="47790" rtlCol="0" anchor="ctr"/>
              <a:lstStyle/>
              <a:p>
                <a:pPr algn="ctr">
                  <a:lnSpc>
                    <a:spcPts val="1843"/>
                  </a:lnSpc>
                </a:pPr>
                <a:endParaRPr/>
              </a:p>
            </p:txBody>
          </p:sp>
        </p:grpSp>
        <p:sp>
          <p:nvSpPr>
            <p:cNvPr id="40" name="TextBox 40"/>
            <p:cNvSpPr txBox="1"/>
            <p:nvPr/>
          </p:nvSpPr>
          <p:spPr>
            <a:xfrm>
              <a:off x="91200" y="120650"/>
              <a:ext cx="4028052" cy="279289"/>
            </a:xfrm>
            <a:prstGeom prst="rect">
              <a:avLst/>
            </a:prstGeom>
          </p:spPr>
          <p:txBody>
            <a:bodyPr lIns="0" tIns="0" rIns="0" bIns="0" rtlCol="0" anchor="t">
              <a:spAutoFit/>
            </a:bodyPr>
            <a:lstStyle/>
            <a:p>
              <a:pPr algn="ctr">
                <a:lnSpc>
                  <a:spcPts val="1456"/>
                </a:lnSpc>
              </a:pPr>
              <a:r>
                <a:rPr lang="en-US" sz="1693" b="1">
                  <a:solidFill>
                    <a:srgbClr val="000000"/>
                  </a:solidFill>
                  <a:latin typeface="Canva Sans Bold"/>
                  <a:ea typeface="Canva Sans Bold"/>
                  <a:cs typeface="Canva Sans Bold"/>
                  <a:sym typeface="Canva Sans Bold"/>
                </a:rPr>
                <a:t>UNHEALTHY RELATIONSHIP</a:t>
              </a:r>
            </a:p>
          </p:txBody>
        </p:sp>
      </p:grpSp>
      <p:sp>
        <p:nvSpPr>
          <p:cNvPr id="41" name="TextBox 41"/>
          <p:cNvSpPr txBox="1"/>
          <p:nvPr/>
        </p:nvSpPr>
        <p:spPr>
          <a:xfrm>
            <a:off x="4059178" y="8767638"/>
            <a:ext cx="3566454" cy="833562"/>
          </a:xfrm>
          <a:prstGeom prst="rect">
            <a:avLst/>
          </a:prstGeom>
        </p:spPr>
        <p:txBody>
          <a:bodyPr wrap="square" lIns="0" tIns="0" rIns="0" bIns="0" rtlCol="0" anchor="t">
            <a:spAutoFit/>
          </a:bodyPr>
          <a:lstStyle/>
          <a:p>
            <a:pPr algn="l">
              <a:lnSpc>
                <a:spcPts val="1296"/>
              </a:lnSpc>
            </a:pPr>
            <a:r>
              <a:rPr lang="en-US" sz="1200" dirty="0">
                <a:solidFill>
                  <a:srgbClr val="000000"/>
                </a:solidFill>
                <a:latin typeface="Canva Sans"/>
                <a:ea typeface="Canva Sans"/>
                <a:cs typeface="Canva Sans"/>
                <a:sym typeface="Canva Sans"/>
              </a:rPr>
              <a:t>Your school nurse and school faculty are here for support. Keep in mind they are mandatory reporters and are required to report if someone is being harmed or may harm themselves or others.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376</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Canva Sans Italics</vt:lpstr>
      <vt:lpstr>Canva Sans</vt:lpstr>
      <vt:lpstr>Canva Sans Bold</vt:lpstr>
      <vt:lpstr>Georgia Pro Condensed Bold</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 Template- Students</dc:title>
  <cp:lastModifiedBy>Cassandra Smith</cp:lastModifiedBy>
  <cp:revision>4</cp:revision>
  <dcterms:created xsi:type="dcterms:W3CDTF">2006-08-16T00:00:00Z</dcterms:created>
  <dcterms:modified xsi:type="dcterms:W3CDTF">2025-05-13T03:12:29Z</dcterms:modified>
  <dc:identifier>DAGkjiXtYlY</dc:identifier>
</cp:coreProperties>
</file>