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772400" cy="10058400"/>
  <p:notesSz cx="6858000" cy="9144000"/>
  <p:embeddedFontLst>
    <p:embeddedFont>
      <p:font typeface="Eastman Grotesque Bold Italics" pitchFamily="2" charset="0"/>
      <p:regular r:id="rId5"/>
      <p:bold r:id="rId6"/>
      <p:italic r:id="rId7"/>
      <p:boldItalic r:id="rId8"/>
    </p:embeddedFont>
    <p:embeddedFont>
      <p:font typeface="Glacial Indifference" pitchFamily="2" charset="0"/>
      <p:regular r:id="rId9"/>
    </p:embeddedFont>
    <p:embeddedFont>
      <p:font typeface="Glacial Indifference Bold" pitchFamily="2" charset="0"/>
      <p:regular r:id="rId10"/>
      <p:bold r:id="rId11"/>
    </p:embeddedFont>
    <p:embeddedFont>
      <p:font typeface="Glacial Indifference Italics" pitchFamily="2" charset="0"/>
      <p:regular r:id="rId12"/>
      <p:italic r:id="rId13"/>
    </p:embeddedFont>
    <p:embeddedFont>
      <p:font typeface="League Spartan" pitchFamily="2" charset="77"/>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8" autoAdjust="0"/>
  </p:normalViewPr>
  <p:slideViewPr>
    <p:cSldViewPr>
      <p:cViewPr varScale="1">
        <p:scale>
          <a:sx n="77" d="100"/>
          <a:sy n="77" d="100"/>
        </p:scale>
        <p:origin x="31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16176" t="-1136" r="-16176" b="-1136"/>
            </a:stretch>
          </a:blipFill>
        </p:spPr>
        <p:txBody>
          <a:bodyPr/>
          <a:lstStyle/>
          <a:p>
            <a:endParaRPr lang="en-US"/>
          </a:p>
        </p:txBody>
      </p:sp>
      <p:grpSp>
        <p:nvGrpSpPr>
          <p:cNvPr id="3" name="Group 3"/>
          <p:cNvGrpSpPr/>
          <p:nvPr/>
        </p:nvGrpSpPr>
        <p:grpSpPr>
          <a:xfrm>
            <a:off x="766670" y="1666749"/>
            <a:ext cx="6228490" cy="3557682"/>
            <a:chOff x="0" y="0"/>
            <a:chExt cx="3384032" cy="1932942"/>
          </a:xfrm>
        </p:grpSpPr>
        <p:sp>
          <p:nvSpPr>
            <p:cNvPr id="4" name="Freeform 4"/>
            <p:cNvSpPr/>
            <p:nvPr/>
          </p:nvSpPr>
          <p:spPr>
            <a:xfrm>
              <a:off x="48260" y="48260"/>
              <a:ext cx="3335772" cy="1884682"/>
            </a:xfrm>
            <a:custGeom>
              <a:avLst/>
              <a:gdLst/>
              <a:ahLst/>
              <a:cxnLst/>
              <a:rect l="l" t="t" r="r" b="b"/>
              <a:pathLst>
                <a:path w="3335772" h="1884682">
                  <a:moveTo>
                    <a:pt x="0" y="0"/>
                  </a:moveTo>
                  <a:lnTo>
                    <a:pt x="3335772" y="0"/>
                  </a:lnTo>
                  <a:lnTo>
                    <a:pt x="3335772" y="1884682"/>
                  </a:lnTo>
                  <a:lnTo>
                    <a:pt x="0" y="1884682"/>
                  </a:lnTo>
                  <a:close/>
                </a:path>
              </a:pathLst>
            </a:custGeom>
            <a:solidFill>
              <a:srgbClr val="AD5F52"/>
            </a:solidFill>
          </p:spPr>
          <p:txBody>
            <a:bodyPr/>
            <a:lstStyle/>
            <a:p>
              <a:endParaRPr lang="en-US"/>
            </a:p>
          </p:txBody>
        </p:sp>
        <p:sp>
          <p:nvSpPr>
            <p:cNvPr id="5" name="Freeform 5"/>
            <p:cNvSpPr/>
            <p:nvPr/>
          </p:nvSpPr>
          <p:spPr>
            <a:xfrm>
              <a:off x="6350" y="6350"/>
              <a:ext cx="3335772" cy="1884682"/>
            </a:xfrm>
            <a:custGeom>
              <a:avLst/>
              <a:gdLst/>
              <a:ahLst/>
              <a:cxnLst/>
              <a:rect l="l" t="t" r="r" b="b"/>
              <a:pathLst>
                <a:path w="3335772" h="1884682">
                  <a:moveTo>
                    <a:pt x="0" y="0"/>
                  </a:moveTo>
                  <a:lnTo>
                    <a:pt x="3335772" y="0"/>
                  </a:lnTo>
                  <a:lnTo>
                    <a:pt x="3335772" y="1884682"/>
                  </a:lnTo>
                  <a:lnTo>
                    <a:pt x="0" y="1884682"/>
                  </a:lnTo>
                  <a:close/>
                </a:path>
              </a:pathLst>
            </a:custGeom>
            <a:solidFill>
              <a:srgbClr val="FFFFFF"/>
            </a:solidFill>
          </p:spPr>
          <p:txBody>
            <a:bodyPr/>
            <a:lstStyle/>
            <a:p>
              <a:endParaRPr lang="en-US"/>
            </a:p>
          </p:txBody>
        </p:sp>
        <p:sp>
          <p:nvSpPr>
            <p:cNvPr id="6" name="Freeform 6"/>
            <p:cNvSpPr/>
            <p:nvPr/>
          </p:nvSpPr>
          <p:spPr>
            <a:xfrm>
              <a:off x="0" y="0"/>
              <a:ext cx="3348472" cy="1897382"/>
            </a:xfrm>
            <a:custGeom>
              <a:avLst/>
              <a:gdLst/>
              <a:ahLst/>
              <a:cxnLst/>
              <a:rect l="l" t="t" r="r" b="b"/>
              <a:pathLst>
                <a:path w="3348472" h="1897382">
                  <a:moveTo>
                    <a:pt x="3348472" y="1897382"/>
                  </a:moveTo>
                  <a:lnTo>
                    <a:pt x="0" y="1897382"/>
                  </a:lnTo>
                  <a:lnTo>
                    <a:pt x="0" y="0"/>
                  </a:lnTo>
                  <a:lnTo>
                    <a:pt x="3348472" y="0"/>
                  </a:lnTo>
                  <a:lnTo>
                    <a:pt x="3348472" y="1897382"/>
                  </a:lnTo>
                  <a:close/>
                  <a:moveTo>
                    <a:pt x="12700" y="1884682"/>
                  </a:moveTo>
                  <a:lnTo>
                    <a:pt x="3335772" y="1884682"/>
                  </a:lnTo>
                  <a:lnTo>
                    <a:pt x="3335772" y="12700"/>
                  </a:lnTo>
                  <a:lnTo>
                    <a:pt x="12700" y="12700"/>
                  </a:lnTo>
                  <a:lnTo>
                    <a:pt x="12700" y="1884682"/>
                  </a:lnTo>
                  <a:close/>
                </a:path>
              </a:pathLst>
            </a:custGeom>
            <a:solidFill>
              <a:srgbClr val="000000"/>
            </a:solidFill>
          </p:spPr>
          <p:txBody>
            <a:bodyPr/>
            <a:lstStyle/>
            <a:p>
              <a:endParaRPr lang="en-US"/>
            </a:p>
          </p:txBody>
        </p:sp>
      </p:grpSp>
      <p:grpSp>
        <p:nvGrpSpPr>
          <p:cNvPr id="7" name="Group 7"/>
          <p:cNvGrpSpPr/>
          <p:nvPr/>
        </p:nvGrpSpPr>
        <p:grpSpPr>
          <a:xfrm>
            <a:off x="777240" y="5529231"/>
            <a:ext cx="6217920" cy="3213581"/>
            <a:chOff x="0" y="0"/>
            <a:chExt cx="3378289" cy="1745986"/>
          </a:xfrm>
        </p:grpSpPr>
        <p:sp>
          <p:nvSpPr>
            <p:cNvPr id="8" name="Freeform 8"/>
            <p:cNvSpPr/>
            <p:nvPr/>
          </p:nvSpPr>
          <p:spPr>
            <a:xfrm>
              <a:off x="48260" y="48260"/>
              <a:ext cx="3330029" cy="1697726"/>
            </a:xfrm>
            <a:custGeom>
              <a:avLst/>
              <a:gdLst/>
              <a:ahLst/>
              <a:cxnLst/>
              <a:rect l="l" t="t" r="r" b="b"/>
              <a:pathLst>
                <a:path w="3330029" h="1697726">
                  <a:moveTo>
                    <a:pt x="0" y="0"/>
                  </a:moveTo>
                  <a:lnTo>
                    <a:pt x="3330029" y="0"/>
                  </a:lnTo>
                  <a:lnTo>
                    <a:pt x="3330029" y="1697726"/>
                  </a:lnTo>
                  <a:lnTo>
                    <a:pt x="0" y="1697726"/>
                  </a:lnTo>
                  <a:close/>
                </a:path>
              </a:pathLst>
            </a:custGeom>
            <a:solidFill>
              <a:srgbClr val="AD5F52"/>
            </a:solidFill>
          </p:spPr>
          <p:txBody>
            <a:bodyPr/>
            <a:lstStyle/>
            <a:p>
              <a:endParaRPr lang="en-US"/>
            </a:p>
          </p:txBody>
        </p:sp>
        <p:sp>
          <p:nvSpPr>
            <p:cNvPr id="9" name="Freeform 9"/>
            <p:cNvSpPr/>
            <p:nvPr/>
          </p:nvSpPr>
          <p:spPr>
            <a:xfrm>
              <a:off x="6350" y="6350"/>
              <a:ext cx="3330029" cy="1697726"/>
            </a:xfrm>
            <a:custGeom>
              <a:avLst/>
              <a:gdLst/>
              <a:ahLst/>
              <a:cxnLst/>
              <a:rect l="l" t="t" r="r" b="b"/>
              <a:pathLst>
                <a:path w="3330029" h="1697726">
                  <a:moveTo>
                    <a:pt x="0" y="0"/>
                  </a:moveTo>
                  <a:lnTo>
                    <a:pt x="3330029" y="0"/>
                  </a:lnTo>
                  <a:lnTo>
                    <a:pt x="3330029" y="1697726"/>
                  </a:lnTo>
                  <a:lnTo>
                    <a:pt x="0" y="1697726"/>
                  </a:lnTo>
                  <a:close/>
                </a:path>
              </a:pathLst>
            </a:custGeom>
            <a:solidFill>
              <a:srgbClr val="FFFFFF"/>
            </a:solidFill>
          </p:spPr>
          <p:txBody>
            <a:bodyPr/>
            <a:lstStyle/>
            <a:p>
              <a:endParaRPr lang="en-US"/>
            </a:p>
          </p:txBody>
        </p:sp>
        <p:sp>
          <p:nvSpPr>
            <p:cNvPr id="10" name="Freeform 10"/>
            <p:cNvSpPr/>
            <p:nvPr/>
          </p:nvSpPr>
          <p:spPr>
            <a:xfrm>
              <a:off x="0" y="0"/>
              <a:ext cx="3342729" cy="1710426"/>
            </a:xfrm>
            <a:custGeom>
              <a:avLst/>
              <a:gdLst/>
              <a:ahLst/>
              <a:cxnLst/>
              <a:rect l="l" t="t" r="r" b="b"/>
              <a:pathLst>
                <a:path w="3342729" h="1710426">
                  <a:moveTo>
                    <a:pt x="3342729" y="1710426"/>
                  </a:moveTo>
                  <a:lnTo>
                    <a:pt x="0" y="1710426"/>
                  </a:lnTo>
                  <a:lnTo>
                    <a:pt x="0" y="0"/>
                  </a:lnTo>
                  <a:lnTo>
                    <a:pt x="3342729" y="0"/>
                  </a:lnTo>
                  <a:lnTo>
                    <a:pt x="3342729" y="1710426"/>
                  </a:lnTo>
                  <a:close/>
                  <a:moveTo>
                    <a:pt x="12700" y="1697726"/>
                  </a:moveTo>
                  <a:lnTo>
                    <a:pt x="3330029" y="1697726"/>
                  </a:lnTo>
                  <a:lnTo>
                    <a:pt x="3330029" y="12700"/>
                  </a:lnTo>
                  <a:lnTo>
                    <a:pt x="12700" y="12700"/>
                  </a:lnTo>
                  <a:lnTo>
                    <a:pt x="12700" y="1697726"/>
                  </a:lnTo>
                  <a:close/>
                </a:path>
              </a:pathLst>
            </a:custGeom>
            <a:solidFill>
              <a:srgbClr val="000000"/>
            </a:solidFill>
          </p:spPr>
          <p:txBody>
            <a:bodyPr/>
            <a:lstStyle/>
            <a:p>
              <a:endParaRPr lang="en-US"/>
            </a:p>
          </p:txBody>
        </p:sp>
      </p:grpSp>
      <p:grpSp>
        <p:nvGrpSpPr>
          <p:cNvPr id="11" name="Group 11"/>
          <p:cNvGrpSpPr/>
          <p:nvPr/>
        </p:nvGrpSpPr>
        <p:grpSpPr>
          <a:xfrm>
            <a:off x="766670" y="320801"/>
            <a:ext cx="6228490" cy="1041148"/>
            <a:chOff x="0" y="0"/>
            <a:chExt cx="3384032" cy="565671"/>
          </a:xfrm>
        </p:grpSpPr>
        <p:sp>
          <p:nvSpPr>
            <p:cNvPr id="12" name="Freeform 12"/>
            <p:cNvSpPr/>
            <p:nvPr/>
          </p:nvSpPr>
          <p:spPr>
            <a:xfrm>
              <a:off x="48260" y="48260"/>
              <a:ext cx="3335772" cy="517411"/>
            </a:xfrm>
            <a:custGeom>
              <a:avLst/>
              <a:gdLst/>
              <a:ahLst/>
              <a:cxnLst/>
              <a:rect l="l" t="t" r="r" b="b"/>
              <a:pathLst>
                <a:path w="3335772" h="517411">
                  <a:moveTo>
                    <a:pt x="0" y="0"/>
                  </a:moveTo>
                  <a:lnTo>
                    <a:pt x="3335772" y="0"/>
                  </a:lnTo>
                  <a:lnTo>
                    <a:pt x="3335772" y="517411"/>
                  </a:lnTo>
                  <a:lnTo>
                    <a:pt x="0" y="517411"/>
                  </a:lnTo>
                  <a:close/>
                </a:path>
              </a:pathLst>
            </a:custGeom>
            <a:solidFill>
              <a:srgbClr val="AD5F52"/>
            </a:solidFill>
          </p:spPr>
          <p:txBody>
            <a:bodyPr/>
            <a:lstStyle/>
            <a:p>
              <a:endParaRPr lang="en-US"/>
            </a:p>
          </p:txBody>
        </p:sp>
        <p:sp>
          <p:nvSpPr>
            <p:cNvPr id="13" name="Freeform 13"/>
            <p:cNvSpPr/>
            <p:nvPr/>
          </p:nvSpPr>
          <p:spPr>
            <a:xfrm>
              <a:off x="6350" y="6350"/>
              <a:ext cx="3335772" cy="517411"/>
            </a:xfrm>
            <a:custGeom>
              <a:avLst/>
              <a:gdLst/>
              <a:ahLst/>
              <a:cxnLst/>
              <a:rect l="l" t="t" r="r" b="b"/>
              <a:pathLst>
                <a:path w="3335772" h="517411">
                  <a:moveTo>
                    <a:pt x="0" y="0"/>
                  </a:moveTo>
                  <a:lnTo>
                    <a:pt x="3335772" y="0"/>
                  </a:lnTo>
                  <a:lnTo>
                    <a:pt x="3335772" y="517411"/>
                  </a:lnTo>
                  <a:lnTo>
                    <a:pt x="0" y="517411"/>
                  </a:lnTo>
                  <a:close/>
                </a:path>
              </a:pathLst>
            </a:custGeom>
            <a:solidFill>
              <a:srgbClr val="FFFFFF"/>
            </a:solidFill>
          </p:spPr>
          <p:txBody>
            <a:bodyPr/>
            <a:lstStyle/>
            <a:p>
              <a:endParaRPr lang="en-US"/>
            </a:p>
          </p:txBody>
        </p:sp>
        <p:sp>
          <p:nvSpPr>
            <p:cNvPr id="14" name="Freeform 14"/>
            <p:cNvSpPr/>
            <p:nvPr/>
          </p:nvSpPr>
          <p:spPr>
            <a:xfrm>
              <a:off x="0" y="0"/>
              <a:ext cx="3348472" cy="530111"/>
            </a:xfrm>
            <a:custGeom>
              <a:avLst/>
              <a:gdLst/>
              <a:ahLst/>
              <a:cxnLst/>
              <a:rect l="l" t="t" r="r" b="b"/>
              <a:pathLst>
                <a:path w="3348472" h="530111">
                  <a:moveTo>
                    <a:pt x="3348472" y="530111"/>
                  </a:moveTo>
                  <a:lnTo>
                    <a:pt x="0" y="530111"/>
                  </a:lnTo>
                  <a:lnTo>
                    <a:pt x="0" y="0"/>
                  </a:lnTo>
                  <a:lnTo>
                    <a:pt x="3348472" y="0"/>
                  </a:lnTo>
                  <a:lnTo>
                    <a:pt x="3348472" y="530111"/>
                  </a:lnTo>
                  <a:close/>
                  <a:moveTo>
                    <a:pt x="12700" y="517411"/>
                  </a:moveTo>
                  <a:lnTo>
                    <a:pt x="3335772" y="517411"/>
                  </a:lnTo>
                  <a:lnTo>
                    <a:pt x="3335772" y="12700"/>
                  </a:lnTo>
                  <a:lnTo>
                    <a:pt x="12700" y="12700"/>
                  </a:lnTo>
                  <a:lnTo>
                    <a:pt x="12700" y="517411"/>
                  </a:lnTo>
                  <a:close/>
                </a:path>
              </a:pathLst>
            </a:custGeom>
            <a:solidFill>
              <a:srgbClr val="000000"/>
            </a:solidFill>
          </p:spPr>
          <p:txBody>
            <a:bodyPr/>
            <a:lstStyle/>
            <a:p>
              <a:endParaRPr lang="en-US"/>
            </a:p>
          </p:txBody>
        </p:sp>
      </p:grpSp>
      <p:sp>
        <p:nvSpPr>
          <p:cNvPr id="15" name="TextBox 15"/>
          <p:cNvSpPr txBox="1"/>
          <p:nvPr/>
        </p:nvSpPr>
        <p:spPr>
          <a:xfrm>
            <a:off x="1094174" y="415290"/>
            <a:ext cx="5584052" cy="535542"/>
          </a:xfrm>
          <a:prstGeom prst="rect">
            <a:avLst/>
          </a:prstGeom>
        </p:spPr>
        <p:txBody>
          <a:bodyPr lIns="0" tIns="0" rIns="0" bIns="0" rtlCol="0" anchor="t">
            <a:spAutoFit/>
          </a:bodyPr>
          <a:lstStyle/>
          <a:p>
            <a:pPr algn="ctr">
              <a:lnSpc>
                <a:spcPts val="4414"/>
              </a:lnSpc>
            </a:pPr>
            <a:r>
              <a:rPr lang="en-US" sz="3152" b="1" spc="148">
                <a:solidFill>
                  <a:srgbClr val="000000"/>
                </a:solidFill>
                <a:latin typeface="League Spartan"/>
                <a:ea typeface="League Spartan"/>
                <a:cs typeface="League Spartan"/>
                <a:sym typeface="League Spartan"/>
              </a:rPr>
              <a:t>SCREEN TIME GUIDANCE </a:t>
            </a:r>
          </a:p>
        </p:txBody>
      </p:sp>
      <p:sp>
        <p:nvSpPr>
          <p:cNvPr id="16" name="TextBox 16"/>
          <p:cNvSpPr txBox="1"/>
          <p:nvPr/>
        </p:nvSpPr>
        <p:spPr>
          <a:xfrm>
            <a:off x="1880303" y="859299"/>
            <a:ext cx="4011794" cy="356689"/>
          </a:xfrm>
          <a:prstGeom prst="rect">
            <a:avLst/>
          </a:prstGeom>
        </p:spPr>
        <p:txBody>
          <a:bodyPr lIns="0" tIns="0" rIns="0" bIns="0" rtlCol="0" anchor="t">
            <a:spAutoFit/>
          </a:bodyPr>
          <a:lstStyle/>
          <a:p>
            <a:pPr algn="ctr">
              <a:lnSpc>
                <a:spcPts val="2916"/>
              </a:lnSpc>
            </a:pPr>
            <a:r>
              <a:rPr lang="en-US" sz="2083">
                <a:solidFill>
                  <a:srgbClr val="000000"/>
                </a:solidFill>
                <a:latin typeface="Glacial Indifference"/>
                <a:ea typeface="Glacial Indifference"/>
                <a:cs typeface="Glacial Indifference"/>
                <a:sym typeface="Glacial Indifference"/>
              </a:rPr>
              <a:t>Parents of Children Ages 5-10</a:t>
            </a:r>
          </a:p>
        </p:txBody>
      </p:sp>
      <p:sp>
        <p:nvSpPr>
          <p:cNvPr id="17" name="TextBox 17"/>
          <p:cNvSpPr txBox="1"/>
          <p:nvPr/>
        </p:nvSpPr>
        <p:spPr>
          <a:xfrm>
            <a:off x="865808" y="1723732"/>
            <a:ext cx="6040784" cy="349217"/>
          </a:xfrm>
          <a:prstGeom prst="rect">
            <a:avLst/>
          </a:prstGeom>
        </p:spPr>
        <p:txBody>
          <a:bodyPr lIns="0" tIns="0" rIns="0" bIns="0" rtlCol="0" anchor="t">
            <a:spAutoFit/>
          </a:bodyPr>
          <a:lstStyle/>
          <a:p>
            <a:pPr algn="ctr">
              <a:lnSpc>
                <a:spcPts val="2800"/>
              </a:lnSpc>
            </a:pPr>
            <a:r>
              <a:rPr lang="en-US" sz="2000" b="1">
                <a:solidFill>
                  <a:srgbClr val="000000"/>
                </a:solidFill>
                <a:latin typeface="League Spartan"/>
                <a:ea typeface="League Spartan"/>
                <a:cs typeface="League Spartan"/>
                <a:sym typeface="League Spartan"/>
              </a:rPr>
              <a:t>Impact of Screen Time and Social Media</a:t>
            </a:r>
          </a:p>
        </p:txBody>
      </p:sp>
      <p:sp>
        <p:nvSpPr>
          <p:cNvPr id="18" name="TextBox 18"/>
          <p:cNvSpPr txBox="1"/>
          <p:nvPr/>
        </p:nvSpPr>
        <p:spPr>
          <a:xfrm>
            <a:off x="1627283" y="5634006"/>
            <a:ext cx="4517835" cy="339692"/>
          </a:xfrm>
          <a:prstGeom prst="rect">
            <a:avLst/>
          </a:prstGeom>
        </p:spPr>
        <p:txBody>
          <a:bodyPr lIns="0" tIns="0" rIns="0" bIns="0" rtlCol="0" anchor="t">
            <a:spAutoFit/>
          </a:bodyPr>
          <a:lstStyle/>
          <a:p>
            <a:pPr marL="0" lvl="0" indent="0" algn="ctr">
              <a:lnSpc>
                <a:spcPts val="2799"/>
              </a:lnSpc>
              <a:spcBef>
                <a:spcPct val="0"/>
              </a:spcBef>
            </a:pPr>
            <a:r>
              <a:rPr lang="en-US" sz="1999" b="1">
                <a:solidFill>
                  <a:srgbClr val="000000"/>
                </a:solidFill>
                <a:latin typeface="League Spartan"/>
                <a:ea typeface="League Spartan"/>
                <a:cs typeface="League Spartan"/>
                <a:sym typeface="League Spartan"/>
              </a:rPr>
              <a:t>Cell-Phone Free Schools</a:t>
            </a:r>
          </a:p>
        </p:txBody>
      </p:sp>
      <p:pic>
        <p:nvPicPr>
          <p:cNvPr id="19" name="Picture 19"/>
          <p:cNvPicPr>
            <a:picLocks noChangeAspect="1"/>
          </p:cNvPicPr>
          <p:nvPr/>
        </p:nvPicPr>
        <p:blipFill>
          <a:blip r:embed="rId3"/>
          <a:stretch>
            <a:fillRect/>
          </a:stretch>
        </p:blipFill>
        <p:spPr>
          <a:xfrm>
            <a:off x="4826915" y="7009215"/>
            <a:ext cx="1586384" cy="1586384"/>
          </a:xfrm>
          <a:prstGeom prst="rect">
            <a:avLst/>
          </a:prstGeom>
        </p:spPr>
      </p:pic>
      <p:sp>
        <p:nvSpPr>
          <p:cNvPr id="20" name="TextBox 20"/>
          <p:cNvSpPr txBox="1"/>
          <p:nvPr/>
        </p:nvSpPr>
        <p:spPr>
          <a:xfrm>
            <a:off x="4610595" y="6123713"/>
            <a:ext cx="2134192" cy="827201"/>
          </a:xfrm>
          <a:prstGeom prst="rect">
            <a:avLst/>
          </a:prstGeom>
        </p:spPr>
        <p:txBody>
          <a:bodyPr lIns="0" tIns="0" rIns="0" bIns="0" rtlCol="0" anchor="t">
            <a:spAutoFit/>
          </a:bodyPr>
          <a:lstStyle/>
          <a:p>
            <a:pPr algn="l">
              <a:lnSpc>
                <a:spcPts val="2184"/>
              </a:lnSpc>
              <a:spcBef>
                <a:spcPct val="0"/>
              </a:spcBef>
            </a:pPr>
            <a:r>
              <a:rPr lang="en-US" sz="1560">
                <a:solidFill>
                  <a:srgbClr val="000000"/>
                </a:solidFill>
                <a:latin typeface="Glacial Indifference"/>
                <a:ea typeface="Glacial Indifference"/>
                <a:cs typeface="Glacial Indifference"/>
                <a:sym typeface="Glacial Indifference"/>
              </a:rPr>
              <a:t>For more information on this rule, please scan the QR code</a:t>
            </a:r>
          </a:p>
        </p:txBody>
      </p:sp>
      <p:sp>
        <p:nvSpPr>
          <p:cNvPr id="21" name="TextBox 21"/>
          <p:cNvSpPr txBox="1"/>
          <p:nvPr/>
        </p:nvSpPr>
        <p:spPr>
          <a:xfrm>
            <a:off x="5257800" y="3200400"/>
            <a:ext cx="115169" cy="143708"/>
          </a:xfrm>
          <a:prstGeom prst="rect">
            <a:avLst/>
          </a:prstGeom>
        </p:spPr>
        <p:txBody>
          <a:bodyPr lIns="0" tIns="0" rIns="0" bIns="0" rtlCol="0" anchor="t">
            <a:spAutoFit/>
          </a:bodyPr>
          <a:lstStyle/>
          <a:p>
            <a:pPr algn="ctr">
              <a:lnSpc>
                <a:spcPts val="1120"/>
              </a:lnSpc>
              <a:spcBef>
                <a:spcPct val="0"/>
              </a:spcBef>
            </a:pPr>
            <a:r>
              <a:rPr lang="en-US" sz="800" dirty="0">
                <a:solidFill>
                  <a:srgbClr val="000000"/>
                </a:solidFill>
                <a:latin typeface="Glacial Indifference"/>
                <a:ea typeface="Glacial Indifference"/>
                <a:cs typeface="Glacial Indifference"/>
                <a:sym typeface="Glacial Indifference"/>
              </a:rPr>
              <a:t>1,2</a:t>
            </a:r>
          </a:p>
        </p:txBody>
      </p:sp>
      <p:sp>
        <p:nvSpPr>
          <p:cNvPr id="22" name="TextBox 22"/>
          <p:cNvSpPr txBox="1"/>
          <p:nvPr/>
        </p:nvSpPr>
        <p:spPr>
          <a:xfrm>
            <a:off x="327225" y="8904736"/>
            <a:ext cx="5436031" cy="956422"/>
          </a:xfrm>
          <a:prstGeom prst="rect">
            <a:avLst/>
          </a:prstGeom>
        </p:spPr>
        <p:txBody>
          <a:bodyPr lIns="0" tIns="0" rIns="0" bIns="0" rtlCol="0" anchor="t">
            <a:spAutoFit/>
          </a:bodyPr>
          <a:lstStyle/>
          <a:p>
            <a:pPr marL="172721" lvl="1" indent="-86360" algn="l">
              <a:lnSpc>
                <a:spcPts val="1120"/>
              </a:lnSpc>
              <a:buAutoNum type="arabicPeriod"/>
            </a:pPr>
            <a:r>
              <a:rPr lang="en-US" sz="800">
                <a:solidFill>
                  <a:srgbClr val="000000"/>
                </a:solidFill>
                <a:latin typeface="Glacial Indifference"/>
                <a:ea typeface="Glacial Indifference"/>
                <a:cs typeface="Glacial Indifference"/>
                <a:sym typeface="Glacial Indifference"/>
              </a:rPr>
              <a:t>Muppalla SK, Vuppalapati S, Reddy Pulliahgaru A, Sreenivasulu H. Effects of Excessive Screen Time on Child Development: An Updated Review and Strategies for Management. </a:t>
            </a:r>
            <a:r>
              <a:rPr lang="en-US" sz="800" i="1">
                <a:solidFill>
                  <a:srgbClr val="000000"/>
                </a:solidFill>
                <a:latin typeface="Glacial Indifference Italics"/>
                <a:ea typeface="Glacial Indifference Italics"/>
                <a:cs typeface="Glacial Indifference Italics"/>
                <a:sym typeface="Glacial Indifference Italics"/>
              </a:rPr>
              <a:t>Cureus</a:t>
            </a:r>
            <a:r>
              <a:rPr lang="en-US" sz="800">
                <a:solidFill>
                  <a:srgbClr val="000000"/>
                </a:solidFill>
                <a:latin typeface="Glacial Indifference"/>
                <a:ea typeface="Glacial Indifference"/>
                <a:cs typeface="Glacial Indifference"/>
                <a:sym typeface="Glacial Indifference"/>
              </a:rPr>
              <a:t>. 2023 Jun 18;15(6):e40608. doi: 10.7759/cureus.40608</a:t>
            </a:r>
          </a:p>
          <a:p>
            <a:pPr marL="172721" lvl="1" indent="-86360" algn="l">
              <a:lnSpc>
                <a:spcPts val="1120"/>
              </a:lnSpc>
              <a:spcBef>
                <a:spcPct val="0"/>
              </a:spcBef>
              <a:buAutoNum type="arabicPeriod"/>
            </a:pPr>
            <a:r>
              <a:rPr lang="en-US" sz="800">
                <a:solidFill>
                  <a:srgbClr val="000000"/>
                </a:solidFill>
                <a:latin typeface="Glacial Indifference"/>
                <a:ea typeface="Glacial Indifference"/>
                <a:cs typeface="Glacial Indifference"/>
                <a:sym typeface="Glacial Indifference"/>
              </a:rPr>
              <a:t>Riehm KE, Feder KA, Tormohlen KN, et al. Associations Between Time Spent Using Social Media and Internalizing and Externalizing Problems Among US Youth. </a:t>
            </a:r>
            <a:r>
              <a:rPr lang="en-US" sz="800" i="1">
                <a:solidFill>
                  <a:srgbClr val="000000"/>
                </a:solidFill>
                <a:latin typeface="Glacial Indifference Italics"/>
                <a:ea typeface="Glacial Indifference Italics"/>
                <a:cs typeface="Glacial Indifference Italics"/>
                <a:sym typeface="Glacial Indifference Italics"/>
              </a:rPr>
              <a:t>JAMA Psychiatry</a:t>
            </a:r>
            <a:r>
              <a:rPr lang="en-US" sz="800">
                <a:solidFill>
                  <a:srgbClr val="000000"/>
                </a:solidFill>
                <a:latin typeface="Glacial Indifference"/>
                <a:ea typeface="Glacial Indifference"/>
                <a:cs typeface="Glacial Indifference"/>
                <a:sym typeface="Glacial Indifference"/>
              </a:rPr>
              <a:t>. 2019;76(12):1266–1273. doi:10.1001/jamapsychiatry.2019.2325</a:t>
            </a:r>
          </a:p>
          <a:p>
            <a:pPr marL="172721" lvl="1" indent="-86360" algn="l">
              <a:lnSpc>
                <a:spcPts val="1120"/>
              </a:lnSpc>
              <a:spcBef>
                <a:spcPct val="0"/>
              </a:spcBef>
              <a:buAutoNum type="arabicPeriod"/>
            </a:pPr>
            <a:r>
              <a:rPr lang="en-US" sz="800">
                <a:solidFill>
                  <a:srgbClr val="000000"/>
                </a:solidFill>
                <a:latin typeface="Glacial Indifference"/>
                <a:ea typeface="Glacial Indifference"/>
                <a:cs typeface="Glacial Indifference"/>
                <a:sym typeface="Glacial Indifference"/>
              </a:rPr>
              <a:t>Virginia Department of Health- Executive Order 43: Governor Youngkin’s Reclaiming Childhood Effort. https://www.vdh.virginia.gov/clinicians/executive-order-43-governor-youngkins-reclaiming-childhood-effort/</a:t>
            </a:r>
          </a:p>
        </p:txBody>
      </p:sp>
      <p:sp>
        <p:nvSpPr>
          <p:cNvPr id="23" name="TextBox 23"/>
          <p:cNvSpPr txBox="1"/>
          <p:nvPr/>
        </p:nvSpPr>
        <p:spPr>
          <a:xfrm>
            <a:off x="6598140" y="3980963"/>
            <a:ext cx="52844" cy="143708"/>
          </a:xfrm>
          <a:prstGeom prst="rect">
            <a:avLst/>
          </a:prstGeom>
        </p:spPr>
        <p:txBody>
          <a:bodyPr lIns="0" tIns="0" rIns="0" bIns="0" rtlCol="0" anchor="t">
            <a:spAutoFit/>
          </a:bodyPr>
          <a:lstStyle/>
          <a:p>
            <a:pPr algn="ctr">
              <a:lnSpc>
                <a:spcPts val="1120"/>
              </a:lnSpc>
              <a:spcBef>
                <a:spcPct val="0"/>
              </a:spcBef>
            </a:pPr>
            <a:r>
              <a:rPr lang="en-US" sz="800" dirty="0">
                <a:solidFill>
                  <a:srgbClr val="000000"/>
                </a:solidFill>
                <a:latin typeface="Glacial Indifference"/>
                <a:ea typeface="Glacial Indifference"/>
                <a:cs typeface="Glacial Indifference"/>
                <a:sym typeface="Glacial Indifference"/>
              </a:rPr>
              <a:t>3</a:t>
            </a:r>
          </a:p>
        </p:txBody>
      </p:sp>
      <p:sp>
        <p:nvSpPr>
          <p:cNvPr id="24" name="TextBox 24"/>
          <p:cNvSpPr txBox="1"/>
          <p:nvPr/>
        </p:nvSpPr>
        <p:spPr>
          <a:xfrm>
            <a:off x="939681" y="2134377"/>
            <a:ext cx="5817018" cy="2819544"/>
          </a:xfrm>
          <a:prstGeom prst="rect">
            <a:avLst/>
          </a:prstGeom>
        </p:spPr>
        <p:txBody>
          <a:bodyPr lIns="0" tIns="0" rIns="0" bIns="0" rtlCol="0" anchor="t">
            <a:spAutoFit/>
          </a:bodyPr>
          <a:lstStyle/>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Technology is a great way for children to connect with others and learn about the world around them! </a:t>
            </a:r>
          </a:p>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However, too much screen time has been linked to some negative effects including increased risk of depression and anxiety symptoms, sleep problems, and poor academic performance. </a:t>
            </a:r>
          </a:p>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Our school division is making an effort to reduce cell phone use and screen time among our students. We encourage parents to support their students and take steps to decrease screen time in the home.</a:t>
            </a:r>
          </a:p>
          <a:p>
            <a:pPr marL="319531" lvl="1" indent="-159766" algn="l">
              <a:lnSpc>
                <a:spcPts val="2071"/>
              </a:lnSpc>
              <a:buFont typeface="Arial"/>
              <a:buChar char="•"/>
            </a:pPr>
            <a:r>
              <a:rPr lang="en-US" sz="1479" dirty="0">
                <a:solidFill>
                  <a:srgbClr val="000000"/>
                </a:solidFill>
                <a:latin typeface="Glacial Indifference"/>
                <a:ea typeface="Glacial Indifference"/>
                <a:cs typeface="Glacial Indifference"/>
                <a:sym typeface="Glacial Indifference"/>
              </a:rPr>
              <a:t>This resource has information from the American Academy of Pediatrics about how to reduce screen time and harmful social media and internet use in children. </a:t>
            </a:r>
          </a:p>
        </p:txBody>
      </p:sp>
      <p:sp>
        <p:nvSpPr>
          <p:cNvPr id="25" name="TextBox 25"/>
          <p:cNvSpPr txBox="1"/>
          <p:nvPr/>
        </p:nvSpPr>
        <p:spPr>
          <a:xfrm>
            <a:off x="886476" y="6021323"/>
            <a:ext cx="3724120" cy="2477859"/>
          </a:xfrm>
          <a:prstGeom prst="rect">
            <a:avLst/>
          </a:prstGeom>
        </p:spPr>
        <p:txBody>
          <a:bodyPr lIns="0" tIns="0" rIns="0" bIns="0" rtlCol="0" anchor="t">
            <a:spAutoFit/>
          </a:bodyPr>
          <a:lstStyle/>
          <a:p>
            <a:pPr marL="310896" lvl="1" indent="-155448" algn="l">
              <a:lnSpc>
                <a:spcPts val="2015"/>
              </a:lnSpc>
              <a:buFont typeface="Arial"/>
              <a:buChar char="•"/>
            </a:pPr>
            <a:r>
              <a:rPr lang="en-US" sz="1439">
                <a:solidFill>
                  <a:srgbClr val="000000"/>
                </a:solidFill>
                <a:latin typeface="Glacial Indifference"/>
                <a:ea typeface="Glacial Indifference"/>
                <a:cs typeface="Glacial Indifference"/>
                <a:sym typeface="Glacial Indifference"/>
              </a:rPr>
              <a:t>Governor Glenn Youngkin issued a rule called </a:t>
            </a:r>
            <a:r>
              <a:rPr lang="en-US" sz="1439" b="1">
                <a:solidFill>
                  <a:srgbClr val="000000"/>
                </a:solidFill>
                <a:latin typeface="Glacial Indifference Bold"/>
                <a:ea typeface="Glacial Indifference Bold"/>
                <a:cs typeface="Glacial Indifference Bold"/>
                <a:sym typeface="Glacial Indifference Bold"/>
              </a:rPr>
              <a:t>Executive Order 33</a:t>
            </a:r>
            <a:r>
              <a:rPr lang="en-US" sz="1439">
                <a:solidFill>
                  <a:srgbClr val="000000"/>
                </a:solidFill>
                <a:latin typeface="Glacial Indifference"/>
                <a:ea typeface="Glacial Indifference"/>
                <a:cs typeface="Glacial Indifference"/>
                <a:sym typeface="Glacial Indifference"/>
              </a:rPr>
              <a:t> which mandates cell-phone free schools across Virginia. </a:t>
            </a:r>
          </a:p>
          <a:p>
            <a:pPr marL="310896" lvl="1" indent="-155448" algn="l">
              <a:lnSpc>
                <a:spcPts val="2015"/>
              </a:lnSpc>
              <a:buFont typeface="Arial"/>
              <a:buChar char="•"/>
            </a:pPr>
            <a:r>
              <a:rPr lang="en-US" sz="1439">
                <a:solidFill>
                  <a:srgbClr val="000000"/>
                </a:solidFill>
                <a:latin typeface="Glacial Indifference"/>
                <a:ea typeface="Glacial Indifference"/>
                <a:cs typeface="Glacial Indifference"/>
                <a:sym typeface="Glacial Indifference"/>
              </a:rPr>
              <a:t>This means that students will not be allowed to use their cell phones on campus during school hours with a few exceptions. </a:t>
            </a:r>
          </a:p>
          <a:p>
            <a:pPr marL="310896" lvl="1" indent="-155448" algn="l">
              <a:lnSpc>
                <a:spcPts val="2015"/>
              </a:lnSpc>
              <a:buFont typeface="Arial"/>
              <a:buChar char="•"/>
            </a:pPr>
            <a:r>
              <a:rPr lang="en-US" sz="1439">
                <a:solidFill>
                  <a:srgbClr val="000000"/>
                </a:solidFill>
                <a:latin typeface="Glacial Indifference"/>
                <a:ea typeface="Glacial Indifference"/>
                <a:cs typeface="Glacial Indifference"/>
                <a:sym typeface="Glacial Indifference"/>
              </a:rPr>
              <a:t>If you have questions about exceptions, please email your school nurse, Insert School Nurse Name (Insert email).</a:t>
            </a:r>
          </a:p>
        </p:txBody>
      </p:sp>
      <p:grpSp>
        <p:nvGrpSpPr>
          <p:cNvPr id="26" name="Group 26"/>
          <p:cNvGrpSpPr/>
          <p:nvPr/>
        </p:nvGrpSpPr>
        <p:grpSpPr>
          <a:xfrm>
            <a:off x="6187636" y="8903183"/>
            <a:ext cx="1449711" cy="1046856"/>
            <a:chOff x="0" y="0"/>
            <a:chExt cx="505346" cy="364917"/>
          </a:xfrm>
        </p:grpSpPr>
        <p:sp>
          <p:nvSpPr>
            <p:cNvPr id="27" name="Freeform 27"/>
            <p:cNvSpPr/>
            <p:nvPr/>
          </p:nvSpPr>
          <p:spPr>
            <a:xfrm>
              <a:off x="0" y="0"/>
              <a:ext cx="505346" cy="364917"/>
            </a:xfrm>
            <a:custGeom>
              <a:avLst/>
              <a:gdLst/>
              <a:ahLst/>
              <a:cxnLst/>
              <a:rect l="l" t="t" r="r" b="b"/>
              <a:pathLst>
                <a:path w="505346" h="364917">
                  <a:moveTo>
                    <a:pt x="182459" y="0"/>
                  </a:moveTo>
                  <a:lnTo>
                    <a:pt x="322887" y="0"/>
                  </a:lnTo>
                  <a:cubicBezTo>
                    <a:pt x="371278" y="0"/>
                    <a:pt x="417687" y="19223"/>
                    <a:pt x="451905" y="53441"/>
                  </a:cubicBezTo>
                  <a:cubicBezTo>
                    <a:pt x="486123" y="87658"/>
                    <a:pt x="505346" y="134068"/>
                    <a:pt x="505346" y="182459"/>
                  </a:cubicBezTo>
                  <a:lnTo>
                    <a:pt x="505346" y="182459"/>
                  </a:lnTo>
                  <a:cubicBezTo>
                    <a:pt x="505346" y="283228"/>
                    <a:pt x="423656" y="364917"/>
                    <a:pt x="322887" y="364917"/>
                  </a:cubicBezTo>
                  <a:lnTo>
                    <a:pt x="182459" y="364917"/>
                  </a:lnTo>
                  <a:cubicBezTo>
                    <a:pt x="134068" y="364917"/>
                    <a:pt x="87658" y="345694"/>
                    <a:pt x="53441" y="311476"/>
                  </a:cubicBezTo>
                  <a:cubicBezTo>
                    <a:pt x="19223" y="277259"/>
                    <a:pt x="0" y="230850"/>
                    <a:pt x="0" y="182459"/>
                  </a:cubicBezTo>
                  <a:lnTo>
                    <a:pt x="0" y="182459"/>
                  </a:lnTo>
                  <a:cubicBezTo>
                    <a:pt x="0" y="134068"/>
                    <a:pt x="19223" y="87658"/>
                    <a:pt x="53441" y="53441"/>
                  </a:cubicBezTo>
                  <a:cubicBezTo>
                    <a:pt x="87658" y="19223"/>
                    <a:pt x="134068" y="0"/>
                    <a:pt x="182459" y="0"/>
                  </a:cubicBezTo>
                  <a:close/>
                </a:path>
              </a:pathLst>
            </a:custGeom>
            <a:solidFill>
              <a:srgbClr val="AD5F52"/>
            </a:solidFill>
          </p:spPr>
          <p:txBody>
            <a:bodyPr/>
            <a:lstStyle/>
            <a:p>
              <a:endParaRPr lang="en-US"/>
            </a:p>
          </p:txBody>
        </p:sp>
        <p:sp>
          <p:nvSpPr>
            <p:cNvPr id="28" name="TextBox 28"/>
            <p:cNvSpPr txBox="1"/>
            <p:nvPr/>
          </p:nvSpPr>
          <p:spPr>
            <a:xfrm>
              <a:off x="0" y="-38100"/>
              <a:ext cx="505346" cy="403017"/>
            </a:xfrm>
            <a:prstGeom prst="rect">
              <a:avLst/>
            </a:prstGeom>
          </p:spPr>
          <p:txBody>
            <a:bodyPr lIns="50800" tIns="50800" rIns="50800" bIns="50800" rtlCol="0" anchor="ctr"/>
            <a:lstStyle/>
            <a:p>
              <a:pPr algn="ctr">
                <a:lnSpc>
                  <a:spcPts val="2100"/>
                </a:lnSpc>
              </a:pPr>
              <a:r>
                <a:rPr lang="en-US" sz="1500" b="1" i="1">
                  <a:solidFill>
                    <a:srgbClr val="FFFFFF"/>
                  </a:solidFill>
                  <a:latin typeface="Eastman Grotesque Bold Italics"/>
                  <a:ea typeface="Eastman Grotesque Bold Italics"/>
                  <a:cs typeface="Eastman Grotesque Bold Italics"/>
                  <a:sym typeface="Eastman Grotesque Bold Italics"/>
                </a:rPr>
                <a:t>Insert School Division Logo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A7902-76D0-9D9B-CCF0-C46670810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405091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3EAE35-BC54-A54E-A8F2-09123D8E2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3616383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325</Words>
  <Application>Microsoft Macintosh PowerPoint</Application>
  <PresentationFormat>Custom</PresentationFormat>
  <Paragraphs>18</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Eastman Grotesque Bold Italics</vt:lpstr>
      <vt:lpstr>League Spartan</vt:lpstr>
      <vt:lpstr>Calibri</vt:lpstr>
      <vt:lpstr>Glacial Indifference Italics</vt:lpstr>
      <vt:lpstr>Glacial Indifference</vt:lpstr>
      <vt:lpstr>Glacial Indifference 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Time Guidance Flyer Template- Elementary Parents</dc:title>
  <cp:lastModifiedBy>Cassandra Smith</cp:lastModifiedBy>
  <cp:revision>2</cp:revision>
  <dcterms:created xsi:type="dcterms:W3CDTF">2006-08-16T00:00:00Z</dcterms:created>
  <dcterms:modified xsi:type="dcterms:W3CDTF">2025-05-12T19:53:20Z</dcterms:modified>
  <dc:identifier>DAGkdEzZB2c</dc:identifier>
</cp:coreProperties>
</file>