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0" autoAdjust="0"/>
    <p:restoredTop sz="92122" autoAdjust="0"/>
  </p:normalViewPr>
  <p:slideViewPr>
    <p:cSldViewPr snapToGrid="0">
      <p:cViewPr varScale="1">
        <p:scale>
          <a:sx n="81" d="100"/>
          <a:sy n="81" d="100"/>
        </p:scale>
        <p:origin x="7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9870-18B3-4231-9A12-D929A0CBB834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94DF-2A50-40C9-AB52-2895E3516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9870-18B3-4231-9A12-D929A0CBB834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94DF-2A50-40C9-AB52-2895E3516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5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9870-18B3-4231-9A12-D929A0CBB834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94DF-2A50-40C9-AB52-2895E3516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93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9870-18B3-4231-9A12-D929A0CBB834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94DF-2A50-40C9-AB52-2895E3516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26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9870-18B3-4231-9A12-D929A0CBB834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94DF-2A50-40C9-AB52-2895E3516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84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9870-18B3-4231-9A12-D929A0CBB834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94DF-2A50-40C9-AB52-2895E3516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6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9870-18B3-4231-9A12-D929A0CBB834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94DF-2A50-40C9-AB52-2895E3516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23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9870-18B3-4231-9A12-D929A0CBB834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94DF-2A50-40C9-AB52-2895E3516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83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9870-18B3-4231-9A12-D929A0CBB834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94DF-2A50-40C9-AB52-2895E3516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9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9870-18B3-4231-9A12-D929A0CBB834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94DF-2A50-40C9-AB52-2895E3516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5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9870-18B3-4231-9A12-D929A0CBB834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94DF-2A50-40C9-AB52-2895E3516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6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59870-18B3-4231-9A12-D929A0CBB834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794DF-2A50-40C9-AB52-2895E3516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7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29"/>
            <a:ext cx="12192000" cy="3439900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3439901"/>
            <a:ext cx="12192000" cy="3418099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" y="286392"/>
            <a:ext cx="12192001" cy="830997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Oh No Vibrio! 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80457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#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</a:rPr>
              <a:t>swimhealthyVA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           </a:t>
            </a:r>
            <a:r>
              <a:rPr lang="en-US" sz="2800" b="1" i="1" dirty="0" smtClean="0">
                <a:solidFill>
                  <a:schemeClr val="accent5">
                    <a:lumMod val="50000"/>
                  </a:schemeClr>
                </a:solidFill>
              </a:rPr>
              <a:t>Swim Healthy. Stay Healthy.      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www.SwimHealthyVa.com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146449" y="1589671"/>
            <a:ext cx="2891809" cy="3479844"/>
            <a:chOff x="1115658" y="1573886"/>
            <a:chExt cx="2891809" cy="3479844"/>
          </a:xfrm>
        </p:grpSpPr>
        <p:sp>
          <p:nvSpPr>
            <p:cNvPr id="6" name="TextBox 5"/>
            <p:cNvSpPr txBox="1"/>
            <p:nvPr/>
          </p:nvSpPr>
          <p:spPr>
            <a:xfrm>
              <a:off x="1298388" y="1573886"/>
              <a:ext cx="2534713" cy="707886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5">
                      <a:lumMod val="50000"/>
                    </a:schemeClr>
                  </a:solidFill>
                </a:rPr>
                <a:t>Eating raw oysters, clams, or mussels</a:t>
              </a:r>
              <a:endParaRPr lang="en-US" sz="2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115658" y="2297556"/>
              <a:ext cx="2891809" cy="2756174"/>
              <a:chOff x="1115658" y="2297556"/>
              <a:chExt cx="2891809" cy="2756174"/>
            </a:xfrm>
          </p:grpSpPr>
          <p:pic>
            <p:nvPicPr>
              <p:cNvPr id="5124" name="Picture 4" descr="Image result for oysters clipart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658" y="2297556"/>
                <a:ext cx="2891809" cy="2126365"/>
              </a:xfrm>
              <a:prstGeom prst="rect">
                <a:avLst/>
              </a:prstGeom>
              <a:noFill/>
              <a:effectLst>
                <a:softEdge rad="203200"/>
              </a:effec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1298388" y="4345844"/>
                <a:ext cx="2534713" cy="707886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Only eat properly cooked seafood!</a:t>
                </a:r>
                <a:endParaRPr lang="en-US" sz="20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5263094" y="1573886"/>
            <a:ext cx="2924169" cy="3479844"/>
            <a:chOff x="4855626" y="1573886"/>
            <a:chExt cx="2924169" cy="3479844"/>
          </a:xfrm>
        </p:grpSpPr>
        <p:grpSp>
          <p:nvGrpSpPr>
            <p:cNvPr id="10" name="Group 9"/>
            <p:cNvGrpSpPr/>
            <p:nvPr/>
          </p:nvGrpSpPr>
          <p:grpSpPr>
            <a:xfrm>
              <a:off x="4855626" y="1573886"/>
              <a:ext cx="2924169" cy="2757195"/>
              <a:chOff x="4855626" y="1573886"/>
              <a:chExt cx="2924169" cy="2757195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65418" y="2297557"/>
                <a:ext cx="2035984" cy="2033524"/>
              </a:xfrm>
              <a:prstGeom prst="rect">
                <a:avLst/>
              </a:prstGeom>
              <a:effectLst>
                <a:softEdge rad="165100"/>
              </a:effec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4855626" y="1573886"/>
                <a:ext cx="2924169" cy="707886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Salt water gets into open cuts or sores in skin </a:t>
                </a:r>
                <a:endParaRPr lang="en-US" sz="20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855626" y="4345844"/>
              <a:ext cx="2924169" cy="707886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5">
                      <a:lumMod val="50000"/>
                    </a:schemeClr>
                  </a:solidFill>
                </a:rPr>
                <a:t>Don’t swim with open wounds!</a:t>
              </a:r>
              <a:endParaRPr lang="en-US" sz="2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307759" y="1573886"/>
            <a:ext cx="2856321" cy="3479844"/>
            <a:chOff x="8258702" y="1573886"/>
            <a:chExt cx="2856321" cy="3479844"/>
          </a:xfrm>
        </p:grpSpPr>
        <p:pic>
          <p:nvPicPr>
            <p:cNvPr id="5126" name="Picture 6" descr="Related imag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3854" y="2356305"/>
              <a:ext cx="2311945" cy="1946576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ffectLst>
              <a:softEdge rad="1778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8258702" y="1573886"/>
              <a:ext cx="2856321" cy="707886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</a:rPr>
                <a:t>S</a:t>
              </a:r>
              <a:r>
                <a:rPr lang="en-US" sz="2000" dirty="0" smtClean="0">
                  <a:solidFill>
                    <a:schemeClr val="accent5">
                      <a:lumMod val="50000"/>
                    </a:schemeClr>
                  </a:solidFill>
                </a:rPr>
                <a:t>alt water enters the ear while swimming</a:t>
              </a:r>
              <a:endParaRPr lang="en-US" sz="2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258702" y="4345844"/>
              <a:ext cx="2856321" cy="707886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5">
                      <a:lumMod val="50000"/>
                    </a:schemeClr>
                  </a:solidFill>
                </a:rPr>
                <a:t>Wear earplugs!</a:t>
              </a:r>
            </a:p>
            <a:p>
              <a:pPr algn="ctr"/>
              <a:endParaRPr lang="en-US" sz="2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50956" y="1525876"/>
            <a:ext cx="16957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</a:rPr>
              <a:t>How you get </a:t>
            </a:r>
            <a:r>
              <a:rPr lang="en-US" sz="2200" b="1" dirty="0" err="1" smtClean="0">
                <a:solidFill>
                  <a:schemeClr val="accent5">
                    <a:lumMod val="50000"/>
                  </a:schemeClr>
                </a:solidFill>
              </a:rPr>
              <a:t>Vibriosis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en-US" sz="22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n-US" sz="2200" dirty="0"/>
          </a:p>
        </p:txBody>
      </p:sp>
      <p:sp>
        <p:nvSpPr>
          <p:cNvPr id="23" name="TextBox 22"/>
          <p:cNvSpPr txBox="1"/>
          <p:nvPr/>
        </p:nvSpPr>
        <p:spPr>
          <a:xfrm>
            <a:off x="99781" y="4258558"/>
            <a:ext cx="20466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</a:rPr>
              <a:t>How you avoid </a:t>
            </a:r>
            <a:r>
              <a:rPr lang="en-US" sz="2200" b="1" dirty="0" err="1" smtClean="0">
                <a:solidFill>
                  <a:schemeClr val="accent5">
                    <a:lumMod val="50000"/>
                  </a:schemeClr>
                </a:solidFill>
              </a:rPr>
              <a:t>Vibriosis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en-US" sz="22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9672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3411939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3411940"/>
            <a:ext cx="12192000" cy="3446059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44663" y="347278"/>
            <a:ext cx="730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Vibriosis Prevention Tips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662699" y="1373595"/>
            <a:ext cx="9410496" cy="47712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>
                <a:solidFill>
                  <a:schemeClr val="accent5">
                    <a:lumMod val="50000"/>
                  </a:schemeClr>
                </a:solidFill>
              </a:rPr>
              <a:t>Eat seafood that is </a:t>
            </a:r>
            <a:r>
              <a:rPr lang="en-US" sz="3500" dirty="0" smtClean="0">
                <a:solidFill>
                  <a:schemeClr val="accent5">
                    <a:lumMod val="50000"/>
                  </a:schemeClr>
                </a:solidFill>
              </a:rPr>
              <a:t>properly </a:t>
            </a:r>
            <a:r>
              <a:rPr lang="en-US" sz="3500" dirty="0" smtClean="0">
                <a:solidFill>
                  <a:schemeClr val="accent5">
                    <a:lumMod val="50000"/>
                  </a:schemeClr>
                </a:solidFill>
              </a:rPr>
              <a:t>cooked</a:t>
            </a:r>
          </a:p>
          <a:p>
            <a:pPr marL="0" indent="0">
              <a:buNone/>
            </a:pPr>
            <a:r>
              <a:rPr lang="en-US" sz="1800" i="1" dirty="0" smtClean="0">
                <a:solidFill>
                  <a:schemeClr val="accent5">
                    <a:lumMod val="50000"/>
                  </a:schemeClr>
                </a:solidFill>
              </a:rPr>
              <a:t>Shellfish </a:t>
            </a:r>
            <a:r>
              <a:rPr lang="en-US" sz="1800" i="1" dirty="0">
                <a:solidFill>
                  <a:schemeClr val="accent5">
                    <a:lumMod val="50000"/>
                  </a:schemeClr>
                </a:solidFill>
              </a:rPr>
              <a:t>is more likely to contain Vibrio bacteria when </a:t>
            </a:r>
            <a:r>
              <a:rPr lang="en-US" sz="1800" i="1" dirty="0" smtClean="0">
                <a:solidFill>
                  <a:schemeClr val="accent5">
                    <a:lumMod val="50000"/>
                  </a:schemeClr>
                </a:solidFill>
              </a:rPr>
              <a:t>waters </a:t>
            </a:r>
            <a:r>
              <a:rPr lang="en-US" sz="1800" i="1" dirty="0">
                <a:solidFill>
                  <a:schemeClr val="accent5">
                    <a:lumMod val="50000"/>
                  </a:schemeClr>
                </a:solidFill>
              </a:rPr>
              <a:t>are </a:t>
            </a:r>
            <a:r>
              <a:rPr lang="en-US" sz="1800" i="1" dirty="0" smtClean="0">
                <a:solidFill>
                  <a:schemeClr val="accent5">
                    <a:lumMod val="50000"/>
                  </a:schemeClr>
                </a:solidFill>
              </a:rPr>
              <a:t>warm</a:t>
            </a:r>
          </a:p>
          <a:p>
            <a:pPr marL="457200" lvl="1" indent="0">
              <a:buNone/>
            </a:pP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500" dirty="0" smtClean="0">
                <a:solidFill>
                  <a:schemeClr val="accent5">
                    <a:lumMod val="50000"/>
                  </a:schemeClr>
                </a:solidFill>
              </a:rPr>
              <a:t>Don’t swim with skin wounds or </a:t>
            </a:r>
            <a:r>
              <a:rPr lang="en-US" sz="3500" dirty="0" smtClean="0">
                <a:solidFill>
                  <a:schemeClr val="accent5">
                    <a:lumMod val="50000"/>
                  </a:schemeClr>
                </a:solidFill>
              </a:rPr>
              <a:t>cuts </a:t>
            </a:r>
            <a:endParaRPr lang="en-US" sz="35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800" i="1" dirty="0" smtClean="0">
                <a:solidFill>
                  <a:schemeClr val="accent5">
                    <a:lumMod val="50000"/>
                  </a:schemeClr>
                </a:solidFill>
              </a:rPr>
              <a:t>Or use waterproof bandages to cover wounds before getting into the water</a:t>
            </a:r>
          </a:p>
          <a:p>
            <a:pPr marL="457200" lvl="1" indent="0">
              <a:buNone/>
            </a:pP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</a:rPr>
              <a:t>Think twice about swimming with a 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</a:rPr>
              <a:t>medical 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</a:rPr>
              <a:t>condition. </a:t>
            </a:r>
          </a:p>
          <a:p>
            <a:pPr marL="0" indent="0">
              <a:buNone/>
            </a:pPr>
            <a:r>
              <a:rPr lang="en-US" sz="1800" i="1" dirty="0" smtClean="0">
                <a:solidFill>
                  <a:schemeClr val="accent5">
                    <a:lumMod val="50000"/>
                  </a:schemeClr>
                </a:solidFill>
              </a:rPr>
              <a:t>If you have liver disease, diabetes, or cancer for example, you are </a:t>
            </a:r>
            <a:r>
              <a:rPr lang="en-US" sz="1800" i="1" dirty="0" smtClean="0">
                <a:solidFill>
                  <a:schemeClr val="accent5">
                    <a:lumMod val="50000"/>
                  </a:schemeClr>
                </a:solidFill>
              </a:rPr>
              <a:t>more vulnerable </a:t>
            </a:r>
            <a:r>
              <a:rPr lang="en-US" sz="1800" i="1" dirty="0" smtClean="0">
                <a:solidFill>
                  <a:schemeClr val="accent5">
                    <a:lumMod val="50000"/>
                  </a:schemeClr>
                </a:solidFill>
              </a:rPr>
              <a:t>to infections</a:t>
            </a:r>
            <a:endParaRPr lang="en-US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61" y="1249589"/>
            <a:ext cx="2375138" cy="1748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182" y="2780111"/>
            <a:ext cx="1673410" cy="1671388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10" name="TextBox 9"/>
          <p:cNvSpPr txBox="1"/>
          <p:nvPr/>
        </p:nvSpPr>
        <p:spPr>
          <a:xfrm>
            <a:off x="0" y="603518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#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</a:rPr>
              <a:t>swimhealthyVA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           </a:t>
            </a:r>
            <a:r>
              <a:rPr lang="en-US" sz="2800" b="1" i="1" dirty="0" smtClean="0">
                <a:solidFill>
                  <a:schemeClr val="accent5">
                    <a:lumMod val="50000"/>
                  </a:schemeClr>
                </a:solidFill>
              </a:rPr>
              <a:t>Swim Healthy. Stay Healthy.      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www.SwimHealthyVa.com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63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140</Words>
  <Application>Microsoft Office PowerPoint</Application>
  <PresentationFormat>Widescreen</PresentationFormat>
  <Paragraphs>22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Holloman, Kelsey (VDH)</dc:creator>
  <cp:lastModifiedBy>Smigo, Margaret (VDH)</cp:lastModifiedBy>
  <cp:revision>35</cp:revision>
  <cp:lastPrinted>2018-05-01T14:18:46Z</cp:lastPrinted>
  <dcterms:created xsi:type="dcterms:W3CDTF">2018-04-27T15:06:31Z</dcterms:created>
  <dcterms:modified xsi:type="dcterms:W3CDTF">2018-05-01T21:06:37Z</dcterms:modified>
</cp:coreProperties>
</file>