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3"/>
  </p:notesMasterIdLst>
  <p:handoutMasterIdLst>
    <p:handoutMasterId r:id="rId44"/>
  </p:handoutMasterIdLst>
  <p:sldIdLst>
    <p:sldId id="257" r:id="rId2"/>
    <p:sldId id="294" r:id="rId3"/>
    <p:sldId id="284" r:id="rId4"/>
    <p:sldId id="263" r:id="rId5"/>
    <p:sldId id="268" r:id="rId6"/>
    <p:sldId id="281" r:id="rId7"/>
    <p:sldId id="276" r:id="rId8"/>
    <p:sldId id="293" r:id="rId9"/>
    <p:sldId id="264" r:id="rId10"/>
    <p:sldId id="283" r:id="rId11"/>
    <p:sldId id="290" r:id="rId12"/>
    <p:sldId id="288" r:id="rId13"/>
    <p:sldId id="289" r:id="rId14"/>
    <p:sldId id="292" r:id="rId15"/>
    <p:sldId id="291" r:id="rId16"/>
    <p:sldId id="262" r:id="rId17"/>
    <p:sldId id="319" r:id="rId18"/>
    <p:sldId id="295" r:id="rId19"/>
    <p:sldId id="309" r:id="rId20"/>
    <p:sldId id="308" r:id="rId21"/>
    <p:sldId id="307" r:id="rId22"/>
    <p:sldId id="306" r:id="rId23"/>
    <p:sldId id="305" r:id="rId24"/>
    <p:sldId id="304" r:id="rId25"/>
    <p:sldId id="303" r:id="rId26"/>
    <p:sldId id="302" r:id="rId27"/>
    <p:sldId id="301" r:id="rId28"/>
    <p:sldId id="300" r:id="rId29"/>
    <p:sldId id="299" r:id="rId30"/>
    <p:sldId id="298" r:id="rId31"/>
    <p:sldId id="297" r:id="rId32"/>
    <p:sldId id="296" r:id="rId33"/>
    <p:sldId id="316" r:id="rId34"/>
    <p:sldId id="318" r:id="rId35"/>
    <p:sldId id="315" r:id="rId36"/>
    <p:sldId id="310" r:id="rId37"/>
    <p:sldId id="314" r:id="rId38"/>
    <p:sldId id="313" r:id="rId39"/>
    <p:sldId id="312" r:id="rId40"/>
    <p:sldId id="311" r:id="rId41"/>
    <p:sldId id="320"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ivette Burroughs" initials="O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C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9645" autoAdjust="0"/>
  </p:normalViewPr>
  <p:slideViewPr>
    <p:cSldViewPr>
      <p:cViewPr varScale="1">
        <p:scale>
          <a:sx n="107" d="100"/>
          <a:sy n="107" d="100"/>
        </p:scale>
        <p:origin x="-8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986"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628F7-538D-4BB4-8D69-54430D6DE3E4}" type="doc">
      <dgm:prSet loTypeId="urn:microsoft.com/office/officeart/2005/8/layout/hierarchy4" loCatId="hierarchy" qsTypeId="urn:microsoft.com/office/officeart/2005/8/quickstyle/simple5" qsCatId="simple" csTypeId="urn:microsoft.com/office/officeart/2005/8/colors/accent1_2" csCatId="accent1" phldr="1"/>
      <dgm:spPr/>
      <dgm:t>
        <a:bodyPr/>
        <a:lstStyle/>
        <a:p>
          <a:endParaRPr lang="en-US"/>
        </a:p>
      </dgm:t>
    </dgm:pt>
    <dgm:pt modelId="{492E951D-E7B0-45B5-AE32-055DCF7A05AC}">
      <dgm:prSet phldrT="[Text]"/>
      <dgm:spPr/>
      <dgm:t>
        <a:bodyPr/>
        <a:lstStyle/>
        <a:p>
          <a:r>
            <a:rPr lang="en-US" dirty="0"/>
            <a:t>National Health Service Corps</a:t>
          </a:r>
        </a:p>
      </dgm:t>
    </dgm:pt>
    <dgm:pt modelId="{8B9BD2FC-BAF8-4007-A760-889B052F5FAC}" type="parTrans" cxnId="{19AC243F-0A35-4A8F-B46A-7D9150672513}">
      <dgm:prSet/>
      <dgm:spPr/>
      <dgm:t>
        <a:bodyPr/>
        <a:lstStyle/>
        <a:p>
          <a:endParaRPr lang="en-US"/>
        </a:p>
      </dgm:t>
    </dgm:pt>
    <dgm:pt modelId="{008ACEE7-3A80-4BCA-B49A-8698E704EA2C}" type="sibTrans" cxnId="{19AC243F-0A35-4A8F-B46A-7D9150672513}">
      <dgm:prSet/>
      <dgm:spPr/>
      <dgm:t>
        <a:bodyPr/>
        <a:lstStyle/>
        <a:p>
          <a:endParaRPr lang="en-US"/>
        </a:p>
      </dgm:t>
    </dgm:pt>
    <dgm:pt modelId="{C5B6618E-3D01-447A-8248-DE625E0252DF}">
      <dgm:prSet phldrT="[Text]"/>
      <dgm:spPr/>
      <dgm:t>
        <a:bodyPr/>
        <a:lstStyle/>
        <a:p>
          <a:r>
            <a:rPr lang="en-US" dirty="0"/>
            <a:t>NHSC LRP Participants</a:t>
          </a:r>
        </a:p>
      </dgm:t>
    </dgm:pt>
    <dgm:pt modelId="{5ACFE8F7-9572-482F-BF28-AE774944929E}" type="parTrans" cxnId="{9073992B-1991-4DDD-B918-9D6E2EBC3539}">
      <dgm:prSet/>
      <dgm:spPr/>
      <dgm:t>
        <a:bodyPr/>
        <a:lstStyle/>
        <a:p>
          <a:endParaRPr lang="en-US"/>
        </a:p>
      </dgm:t>
    </dgm:pt>
    <dgm:pt modelId="{8F65F351-3581-4EA5-9425-91CB49E19C11}" type="sibTrans" cxnId="{9073992B-1991-4DDD-B918-9D6E2EBC3539}">
      <dgm:prSet/>
      <dgm:spPr/>
      <dgm:t>
        <a:bodyPr/>
        <a:lstStyle/>
        <a:p>
          <a:endParaRPr lang="en-US"/>
        </a:p>
      </dgm:t>
    </dgm:pt>
    <dgm:pt modelId="{52630C6C-E075-4C9B-8EE9-6249610D40F4}">
      <dgm:prSet phldrT="[Text]"/>
      <dgm:spPr/>
      <dgm:t>
        <a:bodyPr/>
        <a:lstStyle/>
        <a:p>
          <a:r>
            <a:rPr lang="en-US" dirty="0"/>
            <a:t>NHSC Sites</a:t>
          </a:r>
        </a:p>
      </dgm:t>
    </dgm:pt>
    <dgm:pt modelId="{6CD42726-FF76-4323-A0D0-2CBD5FC9C103}" type="parTrans" cxnId="{36A9AAB7-D147-476A-AA62-B36D17102954}">
      <dgm:prSet/>
      <dgm:spPr/>
      <dgm:t>
        <a:bodyPr/>
        <a:lstStyle/>
        <a:p>
          <a:endParaRPr lang="en-US"/>
        </a:p>
      </dgm:t>
    </dgm:pt>
    <dgm:pt modelId="{0EBC9CF7-104A-4500-B55E-96C114E3269F}" type="sibTrans" cxnId="{36A9AAB7-D147-476A-AA62-B36D17102954}">
      <dgm:prSet/>
      <dgm:spPr/>
      <dgm:t>
        <a:bodyPr/>
        <a:lstStyle/>
        <a:p>
          <a:endParaRPr lang="en-US"/>
        </a:p>
      </dgm:t>
    </dgm:pt>
    <dgm:pt modelId="{BD16C0C8-B08A-4A01-A00F-9FD966493781}" type="pres">
      <dgm:prSet presAssocID="{B73628F7-538D-4BB4-8D69-54430D6DE3E4}" presName="Name0" presStyleCnt="0">
        <dgm:presLayoutVars>
          <dgm:chPref val="1"/>
          <dgm:dir/>
          <dgm:animOne val="branch"/>
          <dgm:animLvl val="lvl"/>
          <dgm:resizeHandles/>
        </dgm:presLayoutVars>
      </dgm:prSet>
      <dgm:spPr/>
      <dgm:t>
        <a:bodyPr/>
        <a:lstStyle/>
        <a:p>
          <a:endParaRPr lang="en-US"/>
        </a:p>
      </dgm:t>
    </dgm:pt>
    <dgm:pt modelId="{38395B99-ECDD-4CB8-B654-37D38A933932}" type="pres">
      <dgm:prSet presAssocID="{492E951D-E7B0-45B5-AE32-055DCF7A05AC}" presName="vertOne" presStyleCnt="0"/>
      <dgm:spPr/>
    </dgm:pt>
    <dgm:pt modelId="{7110A945-1427-49F6-BF76-4E6B41E65F64}" type="pres">
      <dgm:prSet presAssocID="{492E951D-E7B0-45B5-AE32-055DCF7A05AC}" presName="txOne" presStyleLbl="node0" presStyleIdx="0" presStyleCnt="1">
        <dgm:presLayoutVars>
          <dgm:chPref val="3"/>
        </dgm:presLayoutVars>
      </dgm:prSet>
      <dgm:spPr/>
      <dgm:t>
        <a:bodyPr/>
        <a:lstStyle/>
        <a:p>
          <a:endParaRPr lang="en-US"/>
        </a:p>
      </dgm:t>
    </dgm:pt>
    <dgm:pt modelId="{EF68BA09-12F3-4E06-9D85-F1C4095630AC}" type="pres">
      <dgm:prSet presAssocID="{492E951D-E7B0-45B5-AE32-055DCF7A05AC}" presName="parTransOne" presStyleCnt="0"/>
      <dgm:spPr/>
    </dgm:pt>
    <dgm:pt modelId="{1693D814-A8B0-402D-8AB4-42083475829D}" type="pres">
      <dgm:prSet presAssocID="{492E951D-E7B0-45B5-AE32-055DCF7A05AC}" presName="horzOne" presStyleCnt="0"/>
      <dgm:spPr/>
    </dgm:pt>
    <dgm:pt modelId="{AE207328-75ED-4ED4-B5C3-6D1FCEF55A99}" type="pres">
      <dgm:prSet presAssocID="{C5B6618E-3D01-447A-8248-DE625E0252DF}" presName="vertTwo" presStyleCnt="0"/>
      <dgm:spPr/>
    </dgm:pt>
    <dgm:pt modelId="{3EDBB2D9-B9DB-4387-95BD-DE2D2AA91017}" type="pres">
      <dgm:prSet presAssocID="{C5B6618E-3D01-447A-8248-DE625E0252DF}" presName="txTwo" presStyleLbl="node2" presStyleIdx="0" presStyleCnt="2">
        <dgm:presLayoutVars>
          <dgm:chPref val="3"/>
        </dgm:presLayoutVars>
      </dgm:prSet>
      <dgm:spPr/>
      <dgm:t>
        <a:bodyPr/>
        <a:lstStyle/>
        <a:p>
          <a:endParaRPr lang="en-US"/>
        </a:p>
      </dgm:t>
    </dgm:pt>
    <dgm:pt modelId="{24B5C3E6-1119-4214-A27F-32BD43BD8383}" type="pres">
      <dgm:prSet presAssocID="{C5B6618E-3D01-447A-8248-DE625E0252DF}" presName="horzTwo" presStyleCnt="0"/>
      <dgm:spPr/>
    </dgm:pt>
    <dgm:pt modelId="{C25587A4-F34F-405A-AB50-13BDB4F15405}" type="pres">
      <dgm:prSet presAssocID="{8F65F351-3581-4EA5-9425-91CB49E19C11}" presName="sibSpaceTwo" presStyleCnt="0"/>
      <dgm:spPr/>
    </dgm:pt>
    <dgm:pt modelId="{5056B1F8-08E0-4624-B7E9-B1111A708F30}" type="pres">
      <dgm:prSet presAssocID="{52630C6C-E075-4C9B-8EE9-6249610D40F4}" presName="vertTwo" presStyleCnt="0"/>
      <dgm:spPr/>
    </dgm:pt>
    <dgm:pt modelId="{20A0C57F-7E1A-4659-AD75-F5C0930D1DEC}" type="pres">
      <dgm:prSet presAssocID="{52630C6C-E075-4C9B-8EE9-6249610D40F4}" presName="txTwo" presStyleLbl="node2" presStyleIdx="1" presStyleCnt="2">
        <dgm:presLayoutVars>
          <dgm:chPref val="3"/>
        </dgm:presLayoutVars>
      </dgm:prSet>
      <dgm:spPr/>
      <dgm:t>
        <a:bodyPr/>
        <a:lstStyle/>
        <a:p>
          <a:endParaRPr lang="en-US"/>
        </a:p>
      </dgm:t>
    </dgm:pt>
    <dgm:pt modelId="{287FCA36-B5F9-4D70-882B-3EB6B65D95EA}" type="pres">
      <dgm:prSet presAssocID="{52630C6C-E075-4C9B-8EE9-6249610D40F4}" presName="horzTwo" presStyleCnt="0"/>
      <dgm:spPr/>
    </dgm:pt>
  </dgm:ptLst>
  <dgm:cxnLst>
    <dgm:cxn modelId="{667EECA9-61BD-4CB3-9353-C226565D6A69}" type="presOf" srcId="{B73628F7-538D-4BB4-8D69-54430D6DE3E4}" destId="{BD16C0C8-B08A-4A01-A00F-9FD966493781}" srcOrd="0" destOrd="0" presId="urn:microsoft.com/office/officeart/2005/8/layout/hierarchy4"/>
    <dgm:cxn modelId="{2F0569DB-833C-4709-B411-5195005A7E0C}" type="presOf" srcId="{52630C6C-E075-4C9B-8EE9-6249610D40F4}" destId="{20A0C57F-7E1A-4659-AD75-F5C0930D1DEC}" srcOrd="0" destOrd="0" presId="urn:microsoft.com/office/officeart/2005/8/layout/hierarchy4"/>
    <dgm:cxn modelId="{19AC243F-0A35-4A8F-B46A-7D9150672513}" srcId="{B73628F7-538D-4BB4-8D69-54430D6DE3E4}" destId="{492E951D-E7B0-45B5-AE32-055DCF7A05AC}" srcOrd="0" destOrd="0" parTransId="{8B9BD2FC-BAF8-4007-A760-889B052F5FAC}" sibTransId="{008ACEE7-3A80-4BCA-B49A-8698E704EA2C}"/>
    <dgm:cxn modelId="{9073992B-1991-4DDD-B918-9D6E2EBC3539}" srcId="{492E951D-E7B0-45B5-AE32-055DCF7A05AC}" destId="{C5B6618E-3D01-447A-8248-DE625E0252DF}" srcOrd="0" destOrd="0" parTransId="{5ACFE8F7-9572-482F-BF28-AE774944929E}" sibTransId="{8F65F351-3581-4EA5-9425-91CB49E19C11}"/>
    <dgm:cxn modelId="{F21B2721-D797-4637-9BC5-0E66C2FDE322}" type="presOf" srcId="{492E951D-E7B0-45B5-AE32-055DCF7A05AC}" destId="{7110A945-1427-49F6-BF76-4E6B41E65F64}" srcOrd="0" destOrd="0" presId="urn:microsoft.com/office/officeart/2005/8/layout/hierarchy4"/>
    <dgm:cxn modelId="{CD135C32-6BF3-41D9-9DAA-1BCC7C933EC1}" type="presOf" srcId="{C5B6618E-3D01-447A-8248-DE625E0252DF}" destId="{3EDBB2D9-B9DB-4387-95BD-DE2D2AA91017}" srcOrd="0" destOrd="0" presId="urn:microsoft.com/office/officeart/2005/8/layout/hierarchy4"/>
    <dgm:cxn modelId="{36A9AAB7-D147-476A-AA62-B36D17102954}" srcId="{492E951D-E7B0-45B5-AE32-055DCF7A05AC}" destId="{52630C6C-E075-4C9B-8EE9-6249610D40F4}" srcOrd="1" destOrd="0" parTransId="{6CD42726-FF76-4323-A0D0-2CBD5FC9C103}" sibTransId="{0EBC9CF7-104A-4500-B55E-96C114E3269F}"/>
    <dgm:cxn modelId="{3AC54DA6-359F-4CB2-AFD1-9B2E1E3502EF}" type="presParOf" srcId="{BD16C0C8-B08A-4A01-A00F-9FD966493781}" destId="{38395B99-ECDD-4CB8-B654-37D38A933932}" srcOrd="0" destOrd="0" presId="urn:microsoft.com/office/officeart/2005/8/layout/hierarchy4"/>
    <dgm:cxn modelId="{EB3A3826-9D27-439F-BA92-9FED6EF5821A}" type="presParOf" srcId="{38395B99-ECDD-4CB8-B654-37D38A933932}" destId="{7110A945-1427-49F6-BF76-4E6B41E65F64}" srcOrd="0" destOrd="0" presId="urn:microsoft.com/office/officeart/2005/8/layout/hierarchy4"/>
    <dgm:cxn modelId="{C8B17312-CF4C-4168-A580-2BE40AC4171A}" type="presParOf" srcId="{38395B99-ECDD-4CB8-B654-37D38A933932}" destId="{EF68BA09-12F3-4E06-9D85-F1C4095630AC}" srcOrd="1" destOrd="0" presId="urn:microsoft.com/office/officeart/2005/8/layout/hierarchy4"/>
    <dgm:cxn modelId="{1C50B9AD-6A53-4EB8-8820-E031A80CB459}" type="presParOf" srcId="{38395B99-ECDD-4CB8-B654-37D38A933932}" destId="{1693D814-A8B0-402D-8AB4-42083475829D}" srcOrd="2" destOrd="0" presId="urn:microsoft.com/office/officeart/2005/8/layout/hierarchy4"/>
    <dgm:cxn modelId="{1F48D683-9FEB-4ACA-BA30-194FD20101C6}" type="presParOf" srcId="{1693D814-A8B0-402D-8AB4-42083475829D}" destId="{AE207328-75ED-4ED4-B5C3-6D1FCEF55A99}" srcOrd="0" destOrd="0" presId="urn:microsoft.com/office/officeart/2005/8/layout/hierarchy4"/>
    <dgm:cxn modelId="{7A951737-50B9-45AA-A284-05C9149082F3}" type="presParOf" srcId="{AE207328-75ED-4ED4-B5C3-6D1FCEF55A99}" destId="{3EDBB2D9-B9DB-4387-95BD-DE2D2AA91017}" srcOrd="0" destOrd="0" presId="urn:microsoft.com/office/officeart/2005/8/layout/hierarchy4"/>
    <dgm:cxn modelId="{577DC9CA-2853-47DE-A376-48CB1E9A6E9D}" type="presParOf" srcId="{AE207328-75ED-4ED4-B5C3-6D1FCEF55A99}" destId="{24B5C3E6-1119-4214-A27F-32BD43BD8383}" srcOrd="1" destOrd="0" presId="urn:microsoft.com/office/officeart/2005/8/layout/hierarchy4"/>
    <dgm:cxn modelId="{3977DB3F-64A5-4B1C-B10C-4178AB23F036}" type="presParOf" srcId="{1693D814-A8B0-402D-8AB4-42083475829D}" destId="{C25587A4-F34F-405A-AB50-13BDB4F15405}" srcOrd="1" destOrd="0" presId="urn:microsoft.com/office/officeart/2005/8/layout/hierarchy4"/>
    <dgm:cxn modelId="{AA4E20F1-FD67-41BF-BC46-ADFFA6FBEDF0}" type="presParOf" srcId="{1693D814-A8B0-402D-8AB4-42083475829D}" destId="{5056B1F8-08E0-4624-B7E9-B1111A708F30}" srcOrd="2" destOrd="0" presId="urn:microsoft.com/office/officeart/2005/8/layout/hierarchy4"/>
    <dgm:cxn modelId="{DA11E9AC-0AE9-4EF7-9FF0-DEC3D629B63B}" type="presParOf" srcId="{5056B1F8-08E0-4624-B7E9-B1111A708F30}" destId="{20A0C57F-7E1A-4659-AD75-F5C0930D1DEC}" srcOrd="0" destOrd="0" presId="urn:microsoft.com/office/officeart/2005/8/layout/hierarchy4"/>
    <dgm:cxn modelId="{5DE754AA-2D63-426E-A757-EFEF865F7C10}" type="presParOf" srcId="{5056B1F8-08E0-4624-B7E9-B1111A708F30}" destId="{287FCA36-B5F9-4D70-882B-3EB6B65D95E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0F2F29-AE05-4C73-A1DB-FAE56D2AB01F}" type="doc">
      <dgm:prSet loTypeId="urn:microsoft.com/office/officeart/2005/8/layout/matrix1" loCatId="matrix" qsTypeId="urn:microsoft.com/office/officeart/2005/8/quickstyle/3d1" qsCatId="3D" csTypeId="urn:microsoft.com/office/officeart/2005/8/colors/accent1_2" csCatId="accent1" phldr="1"/>
      <dgm:spPr/>
      <dgm:t>
        <a:bodyPr/>
        <a:lstStyle/>
        <a:p>
          <a:endParaRPr lang="en-US"/>
        </a:p>
      </dgm:t>
    </dgm:pt>
    <dgm:pt modelId="{22008719-AE7D-45D3-8E63-5DB9C54144B2}">
      <dgm:prSet phldrT="[Text]"/>
      <dgm:spPr/>
      <dgm:t>
        <a:bodyPr/>
        <a:lstStyle/>
        <a:p>
          <a:r>
            <a:rPr lang="en-US" dirty="0"/>
            <a:t>Other Benefits</a:t>
          </a:r>
        </a:p>
      </dgm:t>
    </dgm:pt>
    <dgm:pt modelId="{D0ECF9E9-25D3-4959-AC6E-D632535CB933}" type="parTrans" cxnId="{11C39751-73F0-4F48-809B-5BFDB096DBF2}">
      <dgm:prSet/>
      <dgm:spPr/>
      <dgm:t>
        <a:bodyPr/>
        <a:lstStyle/>
        <a:p>
          <a:endParaRPr lang="en-US"/>
        </a:p>
      </dgm:t>
    </dgm:pt>
    <dgm:pt modelId="{8874CFD0-532B-4DDE-A452-F1B64967351B}" type="sibTrans" cxnId="{11C39751-73F0-4F48-809B-5BFDB096DBF2}">
      <dgm:prSet/>
      <dgm:spPr/>
      <dgm:t>
        <a:bodyPr/>
        <a:lstStyle/>
        <a:p>
          <a:endParaRPr lang="en-US"/>
        </a:p>
      </dgm:t>
    </dgm:pt>
    <dgm:pt modelId="{3710E43C-755D-499E-B8C4-B283DBA415C8}">
      <dgm:prSet phldrT="[Text]"/>
      <dgm:spPr/>
      <dgm:t>
        <a:bodyPr/>
        <a:lstStyle/>
        <a:p>
          <a:r>
            <a:rPr lang="en-US" dirty="0"/>
            <a:t>Student Scholarship Program</a:t>
          </a:r>
        </a:p>
      </dgm:t>
    </dgm:pt>
    <dgm:pt modelId="{4215AFBB-5C92-4543-889B-DD883E930A7E}" type="parTrans" cxnId="{43DE42A9-F7B8-4B2E-8513-AFB010E74FF9}">
      <dgm:prSet/>
      <dgm:spPr/>
      <dgm:t>
        <a:bodyPr/>
        <a:lstStyle/>
        <a:p>
          <a:endParaRPr lang="en-US"/>
        </a:p>
      </dgm:t>
    </dgm:pt>
    <dgm:pt modelId="{CD46BE7B-3092-471C-9CBC-6975DA8DD81A}" type="sibTrans" cxnId="{43DE42A9-F7B8-4B2E-8513-AFB010E74FF9}">
      <dgm:prSet/>
      <dgm:spPr/>
      <dgm:t>
        <a:bodyPr/>
        <a:lstStyle/>
        <a:p>
          <a:endParaRPr lang="en-US"/>
        </a:p>
      </dgm:t>
    </dgm:pt>
    <dgm:pt modelId="{D7EE9214-621D-43EF-87DB-644F2C602F72}">
      <dgm:prSet phldrT="[Text]"/>
      <dgm:spPr/>
      <dgm:t>
        <a:bodyPr/>
        <a:lstStyle/>
        <a:p>
          <a:r>
            <a:rPr lang="en-US" dirty="0"/>
            <a:t>Student to Service Loan Repayment Program </a:t>
          </a:r>
        </a:p>
      </dgm:t>
    </dgm:pt>
    <dgm:pt modelId="{C025D37D-830C-4D27-BA7E-303EE5CFD102}" type="parTrans" cxnId="{11741E66-EB11-4201-BE7F-FE7E95897EB1}">
      <dgm:prSet/>
      <dgm:spPr/>
      <dgm:t>
        <a:bodyPr/>
        <a:lstStyle/>
        <a:p>
          <a:endParaRPr lang="en-US"/>
        </a:p>
      </dgm:t>
    </dgm:pt>
    <dgm:pt modelId="{92290666-72A1-406D-84D0-DCDA58C3CE6D}" type="sibTrans" cxnId="{11741E66-EB11-4201-BE7F-FE7E95897EB1}">
      <dgm:prSet/>
      <dgm:spPr/>
      <dgm:t>
        <a:bodyPr/>
        <a:lstStyle/>
        <a:p>
          <a:endParaRPr lang="en-US"/>
        </a:p>
      </dgm:t>
    </dgm:pt>
    <dgm:pt modelId="{0C4AE2BE-05EA-4BB3-92C5-49E132C1F7CA}">
      <dgm:prSet phldrT="[Text]"/>
      <dgm:spPr/>
      <dgm:t>
        <a:bodyPr/>
        <a:lstStyle/>
        <a:p>
          <a:r>
            <a:rPr lang="en-US" dirty="0"/>
            <a:t>Community &amp; Site Development Assistance</a:t>
          </a:r>
        </a:p>
      </dgm:t>
    </dgm:pt>
    <dgm:pt modelId="{A1C45E5D-C600-4885-A95C-B670213EDD17}" type="parTrans" cxnId="{F8167C3C-2214-4905-BD33-1D8CE5C543A5}">
      <dgm:prSet/>
      <dgm:spPr/>
      <dgm:t>
        <a:bodyPr/>
        <a:lstStyle/>
        <a:p>
          <a:endParaRPr lang="en-US"/>
        </a:p>
      </dgm:t>
    </dgm:pt>
    <dgm:pt modelId="{19BF72F9-885D-4AA3-B052-DC527395855E}" type="sibTrans" cxnId="{F8167C3C-2214-4905-BD33-1D8CE5C543A5}">
      <dgm:prSet/>
      <dgm:spPr/>
      <dgm:t>
        <a:bodyPr/>
        <a:lstStyle/>
        <a:p>
          <a:endParaRPr lang="en-US"/>
        </a:p>
      </dgm:t>
    </dgm:pt>
    <dgm:pt modelId="{74874230-C894-48A0-833C-516AD31AB640}">
      <dgm:prSet phldrT="[Text]"/>
      <dgm:spPr/>
      <dgm:t>
        <a:bodyPr/>
        <a:lstStyle/>
        <a:p>
          <a:r>
            <a:rPr lang="en-US" dirty="0"/>
            <a:t>Access to NHSC   Jobs Center</a:t>
          </a:r>
        </a:p>
      </dgm:t>
    </dgm:pt>
    <dgm:pt modelId="{A9B33CBE-CBED-4DD9-BCC8-395536DE3D75}" type="parTrans" cxnId="{F76B2207-F145-4DB7-B574-84BCBC1C0938}">
      <dgm:prSet/>
      <dgm:spPr/>
      <dgm:t>
        <a:bodyPr/>
        <a:lstStyle/>
        <a:p>
          <a:endParaRPr lang="en-US"/>
        </a:p>
      </dgm:t>
    </dgm:pt>
    <dgm:pt modelId="{69303A11-A368-4F1F-A686-1B4DCEDDFF8C}" type="sibTrans" cxnId="{F76B2207-F145-4DB7-B574-84BCBC1C0938}">
      <dgm:prSet/>
      <dgm:spPr/>
      <dgm:t>
        <a:bodyPr/>
        <a:lstStyle/>
        <a:p>
          <a:endParaRPr lang="en-US"/>
        </a:p>
      </dgm:t>
    </dgm:pt>
    <dgm:pt modelId="{3AF834B4-279B-46FE-BF13-87F2D2F95939}" type="pres">
      <dgm:prSet presAssocID="{080F2F29-AE05-4C73-A1DB-FAE56D2AB01F}" presName="diagram" presStyleCnt="0">
        <dgm:presLayoutVars>
          <dgm:chMax val="1"/>
          <dgm:dir/>
          <dgm:animLvl val="ctr"/>
          <dgm:resizeHandles val="exact"/>
        </dgm:presLayoutVars>
      </dgm:prSet>
      <dgm:spPr/>
      <dgm:t>
        <a:bodyPr/>
        <a:lstStyle/>
        <a:p>
          <a:endParaRPr lang="en-US"/>
        </a:p>
      </dgm:t>
    </dgm:pt>
    <dgm:pt modelId="{82702AE6-ED09-4EC8-B2FF-B95838726D17}" type="pres">
      <dgm:prSet presAssocID="{080F2F29-AE05-4C73-A1DB-FAE56D2AB01F}" presName="matrix" presStyleCnt="0"/>
      <dgm:spPr/>
    </dgm:pt>
    <dgm:pt modelId="{C37DEA59-3245-4029-8B7A-E06B46BA44FA}" type="pres">
      <dgm:prSet presAssocID="{080F2F29-AE05-4C73-A1DB-FAE56D2AB01F}" presName="tile1" presStyleLbl="node1" presStyleIdx="0" presStyleCnt="4"/>
      <dgm:spPr/>
      <dgm:t>
        <a:bodyPr/>
        <a:lstStyle/>
        <a:p>
          <a:endParaRPr lang="en-US"/>
        </a:p>
      </dgm:t>
    </dgm:pt>
    <dgm:pt modelId="{D54BCAB5-79AC-4F52-94AE-FA785BAF904A}" type="pres">
      <dgm:prSet presAssocID="{080F2F29-AE05-4C73-A1DB-FAE56D2AB01F}" presName="tile1text" presStyleLbl="node1" presStyleIdx="0" presStyleCnt="4">
        <dgm:presLayoutVars>
          <dgm:chMax val="0"/>
          <dgm:chPref val="0"/>
          <dgm:bulletEnabled val="1"/>
        </dgm:presLayoutVars>
      </dgm:prSet>
      <dgm:spPr/>
      <dgm:t>
        <a:bodyPr/>
        <a:lstStyle/>
        <a:p>
          <a:endParaRPr lang="en-US"/>
        </a:p>
      </dgm:t>
    </dgm:pt>
    <dgm:pt modelId="{5CDFB35F-E746-4150-B6CE-BEECFC3A6E59}" type="pres">
      <dgm:prSet presAssocID="{080F2F29-AE05-4C73-A1DB-FAE56D2AB01F}" presName="tile2" presStyleLbl="node1" presStyleIdx="1" presStyleCnt="4"/>
      <dgm:spPr/>
      <dgm:t>
        <a:bodyPr/>
        <a:lstStyle/>
        <a:p>
          <a:endParaRPr lang="en-US"/>
        </a:p>
      </dgm:t>
    </dgm:pt>
    <dgm:pt modelId="{84F8B127-1E60-49D7-8AE6-802E2DBFB293}" type="pres">
      <dgm:prSet presAssocID="{080F2F29-AE05-4C73-A1DB-FAE56D2AB01F}" presName="tile2text" presStyleLbl="node1" presStyleIdx="1" presStyleCnt="4">
        <dgm:presLayoutVars>
          <dgm:chMax val="0"/>
          <dgm:chPref val="0"/>
          <dgm:bulletEnabled val="1"/>
        </dgm:presLayoutVars>
      </dgm:prSet>
      <dgm:spPr/>
      <dgm:t>
        <a:bodyPr/>
        <a:lstStyle/>
        <a:p>
          <a:endParaRPr lang="en-US"/>
        </a:p>
      </dgm:t>
    </dgm:pt>
    <dgm:pt modelId="{BF91B564-AD7E-4CA7-B4A9-1888280B7FFC}" type="pres">
      <dgm:prSet presAssocID="{080F2F29-AE05-4C73-A1DB-FAE56D2AB01F}" presName="tile3" presStyleLbl="node1" presStyleIdx="2" presStyleCnt="4"/>
      <dgm:spPr/>
      <dgm:t>
        <a:bodyPr/>
        <a:lstStyle/>
        <a:p>
          <a:endParaRPr lang="en-US"/>
        </a:p>
      </dgm:t>
    </dgm:pt>
    <dgm:pt modelId="{9A35F500-06F9-42A5-B1D8-E323CDEA8963}" type="pres">
      <dgm:prSet presAssocID="{080F2F29-AE05-4C73-A1DB-FAE56D2AB01F}" presName="tile3text" presStyleLbl="node1" presStyleIdx="2" presStyleCnt="4">
        <dgm:presLayoutVars>
          <dgm:chMax val="0"/>
          <dgm:chPref val="0"/>
          <dgm:bulletEnabled val="1"/>
        </dgm:presLayoutVars>
      </dgm:prSet>
      <dgm:spPr/>
      <dgm:t>
        <a:bodyPr/>
        <a:lstStyle/>
        <a:p>
          <a:endParaRPr lang="en-US"/>
        </a:p>
      </dgm:t>
    </dgm:pt>
    <dgm:pt modelId="{8DD8D06B-99B8-4FF0-ABB4-0A325F6D3876}" type="pres">
      <dgm:prSet presAssocID="{080F2F29-AE05-4C73-A1DB-FAE56D2AB01F}" presName="tile4" presStyleLbl="node1" presStyleIdx="3" presStyleCnt="4"/>
      <dgm:spPr/>
      <dgm:t>
        <a:bodyPr/>
        <a:lstStyle/>
        <a:p>
          <a:endParaRPr lang="en-US"/>
        </a:p>
      </dgm:t>
    </dgm:pt>
    <dgm:pt modelId="{B4715042-D83A-47CD-865C-C41B6F221999}" type="pres">
      <dgm:prSet presAssocID="{080F2F29-AE05-4C73-A1DB-FAE56D2AB01F}" presName="tile4text" presStyleLbl="node1" presStyleIdx="3" presStyleCnt="4">
        <dgm:presLayoutVars>
          <dgm:chMax val="0"/>
          <dgm:chPref val="0"/>
          <dgm:bulletEnabled val="1"/>
        </dgm:presLayoutVars>
      </dgm:prSet>
      <dgm:spPr/>
      <dgm:t>
        <a:bodyPr/>
        <a:lstStyle/>
        <a:p>
          <a:endParaRPr lang="en-US"/>
        </a:p>
      </dgm:t>
    </dgm:pt>
    <dgm:pt modelId="{5EEB600F-F13B-47FF-8E6D-3F059324323B}" type="pres">
      <dgm:prSet presAssocID="{080F2F29-AE05-4C73-A1DB-FAE56D2AB01F}" presName="centerTile" presStyleLbl="fgShp" presStyleIdx="0" presStyleCnt="1">
        <dgm:presLayoutVars>
          <dgm:chMax val="0"/>
          <dgm:chPref val="0"/>
        </dgm:presLayoutVars>
      </dgm:prSet>
      <dgm:spPr/>
      <dgm:t>
        <a:bodyPr/>
        <a:lstStyle/>
        <a:p>
          <a:endParaRPr lang="en-US"/>
        </a:p>
      </dgm:t>
    </dgm:pt>
  </dgm:ptLst>
  <dgm:cxnLst>
    <dgm:cxn modelId="{790FC537-AA73-49D6-A503-F577E05D9F1C}" type="presOf" srcId="{0C4AE2BE-05EA-4BB3-92C5-49E132C1F7CA}" destId="{BF91B564-AD7E-4CA7-B4A9-1888280B7FFC}" srcOrd="0" destOrd="0" presId="urn:microsoft.com/office/officeart/2005/8/layout/matrix1"/>
    <dgm:cxn modelId="{43DE42A9-F7B8-4B2E-8513-AFB010E74FF9}" srcId="{22008719-AE7D-45D3-8E63-5DB9C54144B2}" destId="{3710E43C-755D-499E-B8C4-B283DBA415C8}" srcOrd="0" destOrd="0" parTransId="{4215AFBB-5C92-4543-889B-DD883E930A7E}" sibTransId="{CD46BE7B-3092-471C-9CBC-6975DA8DD81A}"/>
    <dgm:cxn modelId="{790AA38B-A36A-478B-B0C3-F299E66E1F4E}" type="presOf" srcId="{080F2F29-AE05-4C73-A1DB-FAE56D2AB01F}" destId="{3AF834B4-279B-46FE-BF13-87F2D2F95939}" srcOrd="0" destOrd="0" presId="urn:microsoft.com/office/officeart/2005/8/layout/matrix1"/>
    <dgm:cxn modelId="{D9648AA0-5E40-44F5-B8C9-023E3F8658C7}" type="presOf" srcId="{3710E43C-755D-499E-B8C4-B283DBA415C8}" destId="{D54BCAB5-79AC-4F52-94AE-FA785BAF904A}" srcOrd="1" destOrd="0" presId="urn:microsoft.com/office/officeart/2005/8/layout/matrix1"/>
    <dgm:cxn modelId="{8CE29EF6-BAAE-4BD8-ABC0-F53CA9A450CF}" type="presOf" srcId="{D7EE9214-621D-43EF-87DB-644F2C602F72}" destId="{84F8B127-1E60-49D7-8AE6-802E2DBFB293}" srcOrd="1" destOrd="0" presId="urn:microsoft.com/office/officeart/2005/8/layout/matrix1"/>
    <dgm:cxn modelId="{FAD04A81-5EAA-42CD-9C8A-059D1C7331F9}" type="presOf" srcId="{3710E43C-755D-499E-B8C4-B283DBA415C8}" destId="{C37DEA59-3245-4029-8B7A-E06B46BA44FA}" srcOrd="0" destOrd="0" presId="urn:microsoft.com/office/officeart/2005/8/layout/matrix1"/>
    <dgm:cxn modelId="{2B9DBD72-9E8A-4397-9AFD-3A51A104E7ED}" type="presOf" srcId="{D7EE9214-621D-43EF-87DB-644F2C602F72}" destId="{5CDFB35F-E746-4150-B6CE-BEECFC3A6E59}" srcOrd="0" destOrd="0" presId="urn:microsoft.com/office/officeart/2005/8/layout/matrix1"/>
    <dgm:cxn modelId="{C0E8E893-F60A-40F7-B90E-1573482F3CE5}" type="presOf" srcId="{22008719-AE7D-45D3-8E63-5DB9C54144B2}" destId="{5EEB600F-F13B-47FF-8E6D-3F059324323B}" srcOrd="0" destOrd="0" presId="urn:microsoft.com/office/officeart/2005/8/layout/matrix1"/>
    <dgm:cxn modelId="{F8167C3C-2214-4905-BD33-1D8CE5C543A5}" srcId="{22008719-AE7D-45D3-8E63-5DB9C54144B2}" destId="{0C4AE2BE-05EA-4BB3-92C5-49E132C1F7CA}" srcOrd="2" destOrd="0" parTransId="{A1C45E5D-C600-4885-A95C-B670213EDD17}" sibTransId="{19BF72F9-885D-4AA3-B052-DC527395855E}"/>
    <dgm:cxn modelId="{9EAA2B06-BE17-4261-94E3-CCDCE2EEA2F4}" type="presOf" srcId="{74874230-C894-48A0-833C-516AD31AB640}" destId="{8DD8D06B-99B8-4FF0-ABB4-0A325F6D3876}" srcOrd="0" destOrd="0" presId="urn:microsoft.com/office/officeart/2005/8/layout/matrix1"/>
    <dgm:cxn modelId="{EAE8520E-6272-4CB6-A216-FBEFB6A4B7BA}" type="presOf" srcId="{0C4AE2BE-05EA-4BB3-92C5-49E132C1F7CA}" destId="{9A35F500-06F9-42A5-B1D8-E323CDEA8963}" srcOrd="1" destOrd="0" presId="urn:microsoft.com/office/officeart/2005/8/layout/matrix1"/>
    <dgm:cxn modelId="{F76B2207-F145-4DB7-B574-84BCBC1C0938}" srcId="{22008719-AE7D-45D3-8E63-5DB9C54144B2}" destId="{74874230-C894-48A0-833C-516AD31AB640}" srcOrd="3" destOrd="0" parTransId="{A9B33CBE-CBED-4DD9-BCC8-395536DE3D75}" sibTransId="{69303A11-A368-4F1F-A686-1B4DCEDDFF8C}"/>
    <dgm:cxn modelId="{11741E66-EB11-4201-BE7F-FE7E95897EB1}" srcId="{22008719-AE7D-45D3-8E63-5DB9C54144B2}" destId="{D7EE9214-621D-43EF-87DB-644F2C602F72}" srcOrd="1" destOrd="0" parTransId="{C025D37D-830C-4D27-BA7E-303EE5CFD102}" sibTransId="{92290666-72A1-406D-84D0-DCDA58C3CE6D}"/>
    <dgm:cxn modelId="{11C39751-73F0-4F48-809B-5BFDB096DBF2}" srcId="{080F2F29-AE05-4C73-A1DB-FAE56D2AB01F}" destId="{22008719-AE7D-45D3-8E63-5DB9C54144B2}" srcOrd="0" destOrd="0" parTransId="{D0ECF9E9-25D3-4959-AC6E-D632535CB933}" sibTransId="{8874CFD0-532B-4DDE-A452-F1B64967351B}"/>
    <dgm:cxn modelId="{C7813209-46ED-4D3B-8716-11404C95402F}" type="presOf" srcId="{74874230-C894-48A0-833C-516AD31AB640}" destId="{B4715042-D83A-47CD-865C-C41B6F221999}" srcOrd="1" destOrd="0" presId="urn:microsoft.com/office/officeart/2005/8/layout/matrix1"/>
    <dgm:cxn modelId="{D4008EBE-2AFC-483D-8702-B0286154CD19}" type="presParOf" srcId="{3AF834B4-279B-46FE-BF13-87F2D2F95939}" destId="{82702AE6-ED09-4EC8-B2FF-B95838726D17}" srcOrd="0" destOrd="0" presId="urn:microsoft.com/office/officeart/2005/8/layout/matrix1"/>
    <dgm:cxn modelId="{2465E3A2-36B5-4505-8934-226353A1FD8F}" type="presParOf" srcId="{82702AE6-ED09-4EC8-B2FF-B95838726D17}" destId="{C37DEA59-3245-4029-8B7A-E06B46BA44FA}" srcOrd="0" destOrd="0" presId="urn:microsoft.com/office/officeart/2005/8/layout/matrix1"/>
    <dgm:cxn modelId="{75863C51-4411-4151-9BBA-2363B05669BC}" type="presParOf" srcId="{82702AE6-ED09-4EC8-B2FF-B95838726D17}" destId="{D54BCAB5-79AC-4F52-94AE-FA785BAF904A}" srcOrd="1" destOrd="0" presId="urn:microsoft.com/office/officeart/2005/8/layout/matrix1"/>
    <dgm:cxn modelId="{7D1A31F3-6A5E-4913-9B27-82CA1686A703}" type="presParOf" srcId="{82702AE6-ED09-4EC8-B2FF-B95838726D17}" destId="{5CDFB35F-E746-4150-B6CE-BEECFC3A6E59}" srcOrd="2" destOrd="0" presId="urn:microsoft.com/office/officeart/2005/8/layout/matrix1"/>
    <dgm:cxn modelId="{D90E9BC5-DBB4-44E9-B827-0CF644023721}" type="presParOf" srcId="{82702AE6-ED09-4EC8-B2FF-B95838726D17}" destId="{84F8B127-1E60-49D7-8AE6-802E2DBFB293}" srcOrd="3" destOrd="0" presId="urn:microsoft.com/office/officeart/2005/8/layout/matrix1"/>
    <dgm:cxn modelId="{0C41BC67-FD99-462F-B9AD-F58687ADE362}" type="presParOf" srcId="{82702AE6-ED09-4EC8-B2FF-B95838726D17}" destId="{BF91B564-AD7E-4CA7-B4A9-1888280B7FFC}" srcOrd="4" destOrd="0" presId="urn:microsoft.com/office/officeart/2005/8/layout/matrix1"/>
    <dgm:cxn modelId="{AB7BF4FC-4738-425D-9AA3-98E044BA9478}" type="presParOf" srcId="{82702AE6-ED09-4EC8-B2FF-B95838726D17}" destId="{9A35F500-06F9-42A5-B1D8-E323CDEA8963}" srcOrd="5" destOrd="0" presId="urn:microsoft.com/office/officeart/2005/8/layout/matrix1"/>
    <dgm:cxn modelId="{E9786648-00C0-4FC5-8CC0-23C5EFA20778}" type="presParOf" srcId="{82702AE6-ED09-4EC8-B2FF-B95838726D17}" destId="{8DD8D06B-99B8-4FF0-ABB4-0A325F6D3876}" srcOrd="6" destOrd="0" presId="urn:microsoft.com/office/officeart/2005/8/layout/matrix1"/>
    <dgm:cxn modelId="{A3A027B1-0467-43A7-A5E8-245EB5D1AE4E}" type="presParOf" srcId="{82702AE6-ED09-4EC8-B2FF-B95838726D17}" destId="{B4715042-D83A-47CD-865C-C41B6F221999}" srcOrd="7" destOrd="0" presId="urn:microsoft.com/office/officeart/2005/8/layout/matrix1"/>
    <dgm:cxn modelId="{6230C128-9A14-4DED-8184-C31E24415B79}" type="presParOf" srcId="{3AF834B4-279B-46FE-BF13-87F2D2F95939}" destId="{5EEB600F-F13B-47FF-8E6D-3F059324323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pPr>
              <a:defRPr/>
            </a:pPr>
            <a:endParaRPr lang="en-US" dirty="0"/>
          </a:p>
        </p:txBody>
      </p:sp>
      <p:sp>
        <p:nvSpPr>
          <p:cNvPr id="3" name="Date Placeholder 2"/>
          <p:cNvSpPr>
            <a:spLocks noGrp="1"/>
          </p:cNvSpPr>
          <p:nvPr>
            <p:ph type="dt" sz="quarter" idx="1"/>
          </p:nvPr>
        </p:nvSpPr>
        <p:spPr>
          <a:xfrm>
            <a:off x="3971293" y="0"/>
            <a:ext cx="3037523" cy="464662"/>
          </a:xfrm>
          <a:prstGeom prst="rect">
            <a:avLst/>
          </a:prstGeom>
        </p:spPr>
        <p:txBody>
          <a:bodyPr vert="horz" lIns="91330" tIns="45665" rIns="91330" bIns="45665" rtlCol="0"/>
          <a:lstStyle>
            <a:lvl1pPr algn="r">
              <a:defRPr sz="1200"/>
            </a:lvl1pPr>
          </a:lstStyle>
          <a:p>
            <a:pPr>
              <a:defRPr/>
            </a:pPr>
            <a:fld id="{4EA1EE83-2025-4D3F-992D-3171E0AEB9D4}" type="datetimeFigureOut">
              <a:rPr lang="en-US"/>
              <a:pPr>
                <a:defRPr/>
              </a:pPr>
              <a:t>1/4/2017</a:t>
            </a:fld>
            <a:endParaRPr lang="en-US" dirty="0"/>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30" tIns="45665" rIns="91330" bIns="45665" rtlCol="0" anchor="b"/>
          <a:lstStyle>
            <a:lvl1pPr algn="r">
              <a:defRPr sz="1200"/>
            </a:lvl1pPr>
          </a:lstStyle>
          <a:p>
            <a:pPr>
              <a:defRPr/>
            </a:pPr>
            <a:fld id="{AAA5B504-1BD7-4EA0-9610-1A956BD40D68}" type="slidenum">
              <a:rPr lang="en-US"/>
              <a:pPr>
                <a:defRPr/>
              </a:pPr>
              <a:t>‹#›</a:t>
            </a:fld>
            <a:endParaRPr lang="en-US" dirty="0"/>
          </a:p>
        </p:txBody>
      </p:sp>
    </p:spTree>
    <p:extLst>
      <p:ext uri="{BB962C8B-B14F-4D97-AF65-F5344CB8AC3E}">
        <p14:creationId xmlns:p14="http://schemas.microsoft.com/office/powerpoint/2010/main" val="2168732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523" cy="464662"/>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a:defRPr sz="1200"/>
            </a:lvl1pPr>
          </a:lstStyle>
          <a:p>
            <a:pPr>
              <a:defRPr/>
            </a:pPr>
            <a:endParaRPr lang="en-US" dirty="0"/>
          </a:p>
        </p:txBody>
      </p:sp>
      <p:sp>
        <p:nvSpPr>
          <p:cNvPr id="19459" name="Rectangle 3"/>
          <p:cNvSpPr>
            <a:spLocks noGrp="1" noChangeArrowheads="1"/>
          </p:cNvSpPr>
          <p:nvPr>
            <p:ph type="dt" idx="1"/>
          </p:nvPr>
        </p:nvSpPr>
        <p:spPr bwMode="auto">
          <a:xfrm>
            <a:off x="3971293" y="0"/>
            <a:ext cx="3037523" cy="464662"/>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algn="r">
              <a:defRPr sz="120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0724" y="4415079"/>
            <a:ext cx="5608954" cy="4183539"/>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830153"/>
            <a:ext cx="3037523" cy="464662"/>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a:defRPr sz="1200"/>
            </a:lvl1pPr>
          </a:lstStyle>
          <a:p>
            <a:pPr>
              <a:defRPr/>
            </a:pPr>
            <a:endParaRPr lang="en-US" dirty="0"/>
          </a:p>
        </p:txBody>
      </p:sp>
      <p:sp>
        <p:nvSpPr>
          <p:cNvPr id="19463" name="Rectangle 7"/>
          <p:cNvSpPr>
            <a:spLocks noGrp="1" noChangeArrowheads="1"/>
          </p:cNvSpPr>
          <p:nvPr>
            <p:ph type="sldNum" sz="quarter" idx="5"/>
          </p:nvPr>
        </p:nvSpPr>
        <p:spPr bwMode="auto">
          <a:xfrm>
            <a:off x="3971293" y="8830153"/>
            <a:ext cx="3037523" cy="464662"/>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algn="r">
              <a:defRPr sz="1200"/>
            </a:lvl1pPr>
          </a:lstStyle>
          <a:p>
            <a:pPr>
              <a:defRPr/>
            </a:pPr>
            <a:fld id="{EF2EA361-E457-4B84-8BDD-640636643900}" type="slidenum">
              <a:rPr lang="en-US"/>
              <a:pPr>
                <a:defRPr/>
              </a:pPr>
              <a:t>‹#›</a:t>
            </a:fld>
            <a:endParaRPr lang="en-US" dirty="0"/>
          </a:p>
        </p:txBody>
      </p:sp>
    </p:spTree>
    <p:extLst>
      <p:ext uri="{BB962C8B-B14F-4D97-AF65-F5344CB8AC3E}">
        <p14:creationId xmlns:p14="http://schemas.microsoft.com/office/powerpoint/2010/main" val="31574023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solidFill>
                  <a:schemeClr val="tx2"/>
                </a:solidFill>
              </a:rPr>
              <a:t>To improve and increase access to quality health care by ensuring that there are an adequate number of qualified practitioners providing services to Virginia residents in the specific disciplines in Health Professional Shortage Areas (HPSAs)</a:t>
            </a:r>
            <a:endParaRPr lang="en-US" dirty="0"/>
          </a:p>
        </p:txBody>
      </p:sp>
      <p:sp>
        <p:nvSpPr>
          <p:cNvPr id="4" name="Slide Number Placeholder 3"/>
          <p:cNvSpPr>
            <a:spLocks noGrp="1"/>
          </p:cNvSpPr>
          <p:nvPr>
            <p:ph type="sldNum" sz="quarter" idx="10"/>
          </p:nvPr>
        </p:nvSpPr>
        <p:spPr/>
        <p:txBody>
          <a:bodyPr/>
          <a:lstStyle/>
          <a:p>
            <a:pPr>
              <a:defRPr/>
            </a:pPr>
            <a:fld id="{EF2EA361-E457-4B84-8BDD-640636643900}" type="slidenum">
              <a:rPr lang="en-US" smtClean="0"/>
              <a:pPr>
                <a:defRPr/>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AB02A5-4FE5-49D9-9E24-09F23B90C450}" type="datetimeFigureOut">
              <a:rPr lang="en-US" smtClean="0"/>
              <a:pPr/>
              <a:t>1/4/2017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pPr/>
              <a:t>1/4/2017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pPr/>
              <a:t>1/4/2017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pPr/>
              <a:t>1/4/2017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1/4/2017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AB02A5-4FE5-49D9-9E24-09F23B90C450}" type="datetimeFigureOut">
              <a:rPr lang="en-US" smtClean="0"/>
              <a:pPr/>
              <a:t>1/4/2017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AB02A5-4FE5-49D9-9E24-09F23B90C450}" type="datetimeFigureOut">
              <a:rPr lang="en-US" smtClean="0"/>
              <a:pPr/>
              <a:t>1/4/2017</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AB02A5-4FE5-49D9-9E24-09F23B90C450}" type="datetimeFigureOut">
              <a:rPr lang="en-US" smtClean="0"/>
              <a:pPr/>
              <a:t>1/4/2017</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pPr/>
              <a:t>1/4/2017</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pPr/>
              <a:t>1/4/2017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pPr/>
              <a:t>1/4/2017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54AB02A5-4FE5-49D9-9E24-09F23B90C450}" type="datetimeFigureOut">
              <a:rPr lang="en-US" smtClean="0"/>
              <a:pPr algn="r" eaLnBrk="1" latinLnBrk="0" hangingPunct="1"/>
              <a:t>1/4/2017</a:t>
            </a:fld>
            <a:endParaRPr lang="en-US" sz="1200" dirty="0">
              <a:solidFill>
                <a:schemeClr val="bg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sz="1200" dirty="0">
              <a:solidFill>
                <a:schemeClr val="bg2">
                  <a:shade val="50000"/>
                </a:schemeClr>
              </a:solidFill>
              <a:effectLs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6294C92D-0306-4E69-9CD3-20855E849650}" type="slidenum">
              <a:rPr kumimoji="0" lang="en-US" smtClean="0"/>
              <a:pPr algn="ctr" eaLnBrk="1" latinLnBrk="0" hangingPunct="1"/>
              <a:t>‹#›</a:t>
            </a:fld>
            <a:endParaRPr kumimoji="0" lang="en-US" sz="1200" dirty="0">
              <a:solidFill>
                <a:schemeClr val="bg2">
                  <a:shade val="50000"/>
                </a:schemeClr>
              </a:solidFill>
              <a:effectLst/>
            </a:endParaRPr>
          </a:p>
        </p:txBody>
      </p:sp>
      <p:pic>
        <p:nvPicPr>
          <p:cNvPr id="7" name="Picture 2" descr="VDH_background"/>
          <p:cNvPicPr>
            <a:picLocks noChangeAspect="1" noChangeArrowheads="1"/>
          </p:cNvPicPr>
          <p:nvPr userDrawn="1"/>
        </p:nvPicPr>
        <p:blipFill>
          <a:blip r:embed="rId13" cstate="print"/>
          <a:srcRect/>
          <a:stretch>
            <a:fillRect/>
          </a:stretch>
        </p:blipFill>
        <p:spPr bwMode="auto">
          <a:xfrm>
            <a:off x="0" y="6083300"/>
            <a:ext cx="9144000" cy="774700"/>
          </a:xfrm>
          <a:prstGeom prst="rect">
            <a:avLst/>
          </a:prstGeom>
          <a:noFill/>
          <a:ln w="9525">
            <a:noFill/>
            <a:miter lim="800000"/>
            <a:headEnd/>
            <a:tailEnd/>
          </a:ln>
        </p:spPr>
      </p:pic>
      <p:sp>
        <p:nvSpPr>
          <p:cNvPr id="8" name="Rectangle 4"/>
          <p:cNvSpPr txBox="1">
            <a:spLocks noChangeArrowheads="1"/>
          </p:cNvSpPr>
          <p:nvPr userDrawn="1"/>
        </p:nvSpPr>
        <p:spPr>
          <a:xfrm>
            <a:off x="0" y="6553200"/>
            <a:ext cx="2133600" cy="228600"/>
          </a:xfrm>
          <a:prstGeom prst="rect">
            <a:avLst/>
          </a:prstGeo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9815DCB-6524-455A-B70A-BCAEF8678CB5}"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Olivette.Burroughs@vdh.virginia.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hsc.hrsa.gov/loanrepayment/loanrepaymentprogram.html"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www.nhsc.hrsa.gov/loanrepayment/howtoapply.html" TargetMode="External"/><Relationship Id="rId4" Type="http://schemas.openxmlformats.org/officeDocument/2006/relationships/hyperlink" Target="http://nhscjobs.hrsa.gov/"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hyperlink" Target="http://datawarehouse.hrsa.gov/tools/analyzers/hpsafind.aspx"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nhsc.hrsa.gov/sites/requireddocumentation/index.html" TargetMode="External"/><Relationship Id="rId4" Type="http://schemas.openxmlformats.org/officeDocument/2006/relationships/hyperlink" Target="http://nhsc.hrsa.gov/sites/becomenhscapprovedsit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vdh.virginia.gov/health-equity/shortage-designations-and-map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vdh.virginia.gov/health-equity/shortage-designations-and-map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vdh.virginia.gov/health-equity/shortage-designations-and-map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vdh.virginia.gov/health-equity/" TargetMode="External"/><Relationship Id="rId7" Type="http://schemas.openxmlformats.org/officeDocument/2006/relationships/image" Target="../media/image21.jpeg"/><Relationship Id="rId2" Type="http://schemas.openxmlformats.org/officeDocument/2006/relationships/hyperlink" Target="mailto:Justin.crow@vdh.virginia.gov" TargetMode="External"/><Relationship Id="rId1" Type="http://schemas.openxmlformats.org/officeDocument/2006/relationships/slideLayout" Target="../slideLayouts/slideLayout2.xml"/><Relationship Id="rId6" Type="http://schemas.openxmlformats.org/officeDocument/2006/relationships/hyperlink" Target="mailto:Olivette.Burroughs@vdh.virginia.gov" TargetMode="External"/><Relationship Id="rId5" Type="http://schemas.openxmlformats.org/officeDocument/2006/relationships/hyperlink" Target="mailto:Rexford.dwamena@vdh.virginia.gov" TargetMode="External"/><Relationship Id="rId4" Type="http://schemas.openxmlformats.org/officeDocument/2006/relationships/hyperlink" Target="mailto:Anna.Riggan@vdh.virginia.go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0" y="3429000"/>
            <a:ext cx="6705600" cy="1676400"/>
          </a:xfrm>
          <a:prstGeom prst="roundRect">
            <a:avLst/>
          </a:prstGeom>
          <a:solidFill>
            <a:srgbClr val="FCFCD2"/>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 name="TextBox 3"/>
          <p:cNvSpPr txBox="1"/>
          <p:nvPr/>
        </p:nvSpPr>
        <p:spPr>
          <a:xfrm>
            <a:off x="1524000" y="3200401"/>
            <a:ext cx="6553200" cy="2400657"/>
          </a:xfrm>
          <a:prstGeom prst="rect">
            <a:avLst/>
          </a:prstGeom>
          <a:noFill/>
        </p:spPr>
        <p:txBody>
          <a:bodyPr wrap="square" rtlCol="0">
            <a:spAutoFit/>
          </a:bodyPr>
          <a:lstStyle/>
          <a:p>
            <a:pPr algn="ctr"/>
            <a:endParaRPr lang="en-US" sz="1600" b="1" dirty="0">
              <a:latin typeface="+mj-lt"/>
            </a:endParaRPr>
          </a:p>
          <a:p>
            <a:pPr algn="ctr"/>
            <a:r>
              <a:rPr lang="en-US" sz="2000" b="1" dirty="0">
                <a:latin typeface="+mj-lt"/>
              </a:rPr>
              <a:t>Justin Crow, MPH</a:t>
            </a:r>
          </a:p>
          <a:p>
            <a:pPr algn="ctr"/>
            <a:r>
              <a:rPr lang="en-US" sz="2000" dirty="0">
                <a:latin typeface="+mj-lt"/>
              </a:rPr>
              <a:t>Director, Division of Social Epidemiology</a:t>
            </a:r>
          </a:p>
          <a:p>
            <a:pPr algn="ctr"/>
            <a:endParaRPr lang="en-US" sz="2000" dirty="0">
              <a:latin typeface="+mj-lt"/>
            </a:endParaRPr>
          </a:p>
          <a:p>
            <a:pPr algn="ctr"/>
            <a:r>
              <a:rPr lang="en-US" sz="2000" b="1" dirty="0">
                <a:latin typeface="+mj-lt"/>
              </a:rPr>
              <a:t>Olivette Burroughs, M.B.A., HCM, PHIC</a:t>
            </a:r>
          </a:p>
          <a:p>
            <a:pPr algn="ctr"/>
            <a:r>
              <a:rPr lang="en-US" sz="2000" dirty="0">
                <a:latin typeface="+mj-lt"/>
              </a:rPr>
              <a:t>Health Workforce Specialist </a:t>
            </a:r>
          </a:p>
          <a:p>
            <a:pPr algn="ctr"/>
            <a:endParaRPr lang="en-US" sz="1600" dirty="0">
              <a:latin typeface="+mj-lt"/>
            </a:endParaRPr>
          </a:p>
          <a:p>
            <a:pPr algn="ctr"/>
            <a:endParaRPr lang="en-US" dirty="0"/>
          </a:p>
        </p:txBody>
      </p:sp>
      <p:sp>
        <p:nvSpPr>
          <p:cNvPr id="5" name="Title 1"/>
          <p:cNvSpPr>
            <a:spLocks noGrp="1"/>
          </p:cNvSpPr>
          <p:nvPr>
            <p:ph type="title"/>
          </p:nvPr>
        </p:nvSpPr>
        <p:spPr>
          <a:xfrm>
            <a:off x="457200" y="533400"/>
            <a:ext cx="8229600" cy="2514600"/>
          </a:xfrm>
        </p:spPr>
        <p:txBody>
          <a:bodyPr>
            <a:normAutofit fontScale="90000"/>
          </a:bodyPr>
          <a:lstStyle/>
          <a:p>
            <a:r>
              <a:rPr lang="en-US" sz="4800" b="1" dirty="0">
                <a:solidFill>
                  <a:srgbClr val="002060"/>
                </a:solidFill>
              </a:rPr>
              <a:t>   </a:t>
            </a:r>
            <a:r>
              <a:rPr lang="en-US" sz="2800" b="1" dirty="0">
                <a:solidFill>
                  <a:srgbClr val="002060"/>
                </a:solidFill>
              </a:rPr>
              <a:t>Virginia Department of Health – Office of Health Equity (VDH-OHE) </a:t>
            </a:r>
            <a:br>
              <a:rPr lang="en-US" sz="2800" b="1" dirty="0">
                <a:solidFill>
                  <a:srgbClr val="002060"/>
                </a:solidFill>
              </a:rPr>
            </a:br>
            <a:r>
              <a:rPr lang="en-US" sz="4900" b="1" dirty="0">
                <a:solidFill>
                  <a:srgbClr val="002060"/>
                </a:solidFill>
              </a:rPr>
              <a:t> Health Workforce &amp; Designations</a:t>
            </a:r>
          </a:p>
        </p:txBody>
      </p:sp>
      <p:pic>
        <p:nvPicPr>
          <p:cNvPr id="7" name="Picture 2" descr="C:\Users\wwb84935\AppData\Local\Microsoft\Windows\Temporary Internet Files\Content.Outlook\GF2KU8VM\Official OHE Letterhead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060"/>
                </a:solidFill>
              </a:rPr>
              <a:t>VA- SLRP Eligibility Requirements</a:t>
            </a:r>
          </a:p>
        </p:txBody>
      </p:sp>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p:txBody>
          <a:bodyPr>
            <a:normAutofit/>
          </a:bodyPr>
          <a:lstStyle/>
          <a:p>
            <a:pPr marL="457200" lvl="0" indent="-457200">
              <a:buClrTx/>
            </a:pPr>
            <a:r>
              <a:rPr lang="en-US" sz="3200" b="1" u="sng" dirty="0">
                <a:solidFill>
                  <a:srgbClr val="002060"/>
                </a:solidFill>
                <a:latin typeface="Century Gothic" panose="020B0502020202020204" pitchFamily="34" charset="0"/>
              </a:rPr>
              <a:t>Participant Eligibility</a:t>
            </a:r>
            <a:endParaRPr lang="en-US" dirty="0">
              <a:solidFill>
                <a:srgbClr val="002060"/>
              </a:solidFill>
              <a:latin typeface="Century Gothic" panose="020B0502020202020204" pitchFamily="34" charset="0"/>
            </a:endParaRPr>
          </a:p>
          <a:p>
            <a:pPr marL="742950" lvl="1" indent="-285750">
              <a:buClrTx/>
              <a:buFont typeface="Arial" pitchFamily="34" charset="0"/>
              <a:buChar char="–"/>
            </a:pPr>
            <a:r>
              <a:rPr lang="en-US" sz="2800" dirty="0">
                <a:solidFill>
                  <a:srgbClr val="002060"/>
                </a:solidFill>
                <a:latin typeface="Century Gothic" panose="020B0502020202020204" pitchFamily="34" charset="0"/>
              </a:rPr>
              <a:t>All applicants must meet the following criteria to be eligible for VA-SLRP:</a:t>
            </a:r>
            <a:endParaRPr lang="en-US" sz="2400" dirty="0">
              <a:solidFill>
                <a:srgbClr val="002060"/>
              </a:solidFill>
              <a:latin typeface="Century Gothic" panose="020B0502020202020204" pitchFamily="34" charset="0"/>
            </a:endParaRPr>
          </a:p>
          <a:p>
            <a:pPr marL="1143000" lvl="2">
              <a:buClrTx/>
            </a:pPr>
            <a:r>
              <a:rPr lang="en-US" sz="2400" dirty="0">
                <a:solidFill>
                  <a:srgbClr val="002060"/>
                </a:solidFill>
                <a:latin typeface="Century Gothic" panose="020B0502020202020204" pitchFamily="34" charset="0"/>
              </a:rPr>
              <a:t>Must be citizens or nationals of the United States</a:t>
            </a:r>
            <a:endParaRPr lang="en-US" sz="2000" dirty="0">
              <a:solidFill>
                <a:srgbClr val="002060"/>
              </a:solidFill>
              <a:latin typeface="Century Gothic" panose="020B0502020202020204" pitchFamily="34" charset="0"/>
            </a:endParaRPr>
          </a:p>
          <a:p>
            <a:pPr marL="1143000" lvl="2">
              <a:buClrTx/>
            </a:pPr>
            <a:r>
              <a:rPr lang="en-US" sz="2400" dirty="0">
                <a:solidFill>
                  <a:srgbClr val="002060"/>
                </a:solidFill>
                <a:latin typeface="Century Gothic" panose="020B0502020202020204" pitchFamily="34" charset="0"/>
              </a:rPr>
              <a:t>Clinicians must have completed</a:t>
            </a:r>
          </a:p>
          <a:p>
            <a:pPr marL="1600200" lvl="3">
              <a:buClrTx/>
              <a:buFont typeface="Arial" pitchFamily="34" charset="0"/>
              <a:buChar char="–"/>
            </a:pPr>
            <a:r>
              <a:rPr lang="en-US" sz="2000" dirty="0">
                <a:solidFill>
                  <a:srgbClr val="002060"/>
                </a:solidFill>
                <a:latin typeface="Century Gothic" panose="020B0502020202020204" pitchFamily="34" charset="0"/>
              </a:rPr>
              <a:t>Residency training </a:t>
            </a:r>
          </a:p>
          <a:p>
            <a:pPr marL="1600200" lvl="3">
              <a:buClrTx/>
              <a:buFont typeface="Arial" pitchFamily="34" charset="0"/>
              <a:buChar char="–"/>
            </a:pPr>
            <a:r>
              <a:rPr lang="en-US" sz="2000" dirty="0">
                <a:solidFill>
                  <a:srgbClr val="002060"/>
                </a:solidFill>
                <a:latin typeface="Century Gothic" panose="020B0502020202020204" pitchFamily="34" charset="0"/>
              </a:rPr>
              <a:t>Be board eligible or Board certified in their specialty</a:t>
            </a:r>
          </a:p>
          <a:p>
            <a:pPr marL="1600200" lvl="3">
              <a:buClrTx/>
              <a:buFont typeface="Arial" pitchFamily="34" charset="0"/>
              <a:buChar char="–"/>
            </a:pPr>
            <a:r>
              <a:rPr lang="en-US" sz="2000" dirty="0">
                <a:solidFill>
                  <a:srgbClr val="002060"/>
                </a:solidFill>
                <a:latin typeface="Century Gothic" panose="020B0502020202020204" pitchFamily="34" charset="0"/>
              </a:rPr>
              <a:t>Accredited program</a:t>
            </a:r>
          </a:p>
          <a:p>
            <a:pPr marL="1600200" lvl="3">
              <a:buClrTx/>
              <a:buFont typeface="Arial" pitchFamily="34" charset="0"/>
              <a:buChar char="–"/>
            </a:pPr>
            <a:r>
              <a:rPr lang="en-US" sz="2000" dirty="0">
                <a:solidFill>
                  <a:srgbClr val="002060"/>
                </a:solidFill>
                <a:latin typeface="Century Gothic" panose="020B0502020202020204" pitchFamily="34" charset="0"/>
              </a:rPr>
              <a:t>No restrictions</a:t>
            </a:r>
            <a:endParaRPr lang="en-US" dirty="0">
              <a:solidFill>
                <a:srgbClr val="002060"/>
              </a:solidFill>
              <a:latin typeface="Century Gothic" panose="020B0502020202020204" pitchFamily="34" charset="0"/>
            </a:endParaRPr>
          </a:p>
          <a:p>
            <a:pPr lvl="0">
              <a:buNone/>
            </a:pPr>
            <a:endParaRPr lang="en-US" sz="2200" dirty="0"/>
          </a:p>
          <a:p>
            <a:endParaRPr lang="en-US"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Eligibility Requirements Cont.</a:t>
            </a:r>
            <a:endParaRPr lang="en-US" dirty="0"/>
          </a:p>
        </p:txBody>
      </p:sp>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57200" y="1752600"/>
            <a:ext cx="8229600" cy="464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fontAlgn="auto">
              <a:spcAft>
                <a:spcPts val="0"/>
              </a:spcAft>
            </a:pPr>
            <a:r>
              <a:rPr lang="en-US" sz="2600" dirty="0">
                <a:solidFill>
                  <a:srgbClr val="002060"/>
                </a:solidFill>
              </a:rPr>
              <a:t>Must completely satisfy any other contractual service obligation for health professional service prior to beginning the period of service under the VA-SLRP</a:t>
            </a:r>
          </a:p>
          <a:p>
            <a:pPr marL="1234440" lvl="2" fontAlgn="auto">
              <a:spcAft>
                <a:spcPts val="0"/>
              </a:spcAft>
              <a:buFont typeface="Arial" pitchFamily="34" charset="0"/>
              <a:buChar char="–"/>
            </a:pPr>
            <a:r>
              <a:rPr lang="en-US" dirty="0">
                <a:solidFill>
                  <a:srgbClr val="002060"/>
                </a:solidFill>
              </a:rPr>
              <a:t>Federal</a:t>
            </a:r>
          </a:p>
          <a:p>
            <a:pPr marL="1234440" lvl="2" fontAlgn="auto">
              <a:spcAft>
                <a:spcPts val="0"/>
              </a:spcAft>
              <a:buFont typeface="Arial" pitchFamily="34" charset="0"/>
              <a:buChar char="–"/>
            </a:pPr>
            <a:r>
              <a:rPr lang="en-US" dirty="0">
                <a:solidFill>
                  <a:srgbClr val="002060"/>
                </a:solidFill>
              </a:rPr>
              <a:t>State </a:t>
            </a:r>
          </a:p>
          <a:p>
            <a:pPr marL="1234440" lvl="2" fontAlgn="auto">
              <a:spcAft>
                <a:spcPts val="0"/>
              </a:spcAft>
              <a:buFont typeface="Arial" pitchFamily="34" charset="0"/>
              <a:buChar char="–"/>
            </a:pPr>
            <a:r>
              <a:rPr lang="en-US" dirty="0">
                <a:solidFill>
                  <a:srgbClr val="002060"/>
                </a:solidFill>
              </a:rPr>
              <a:t>Other entity</a:t>
            </a:r>
          </a:p>
          <a:p>
            <a:pPr marL="868680" lvl="1" fontAlgn="auto">
              <a:spcAft>
                <a:spcPts val="0"/>
              </a:spcAft>
            </a:pPr>
            <a:r>
              <a:rPr lang="en-US" sz="2600" dirty="0">
                <a:solidFill>
                  <a:srgbClr val="002060"/>
                </a:solidFill>
              </a:rPr>
              <a:t>Must not have any federal or state obligations</a:t>
            </a:r>
          </a:p>
          <a:p>
            <a:pPr marL="1783080" lvl="3" fontAlgn="auto">
              <a:spcAft>
                <a:spcPts val="0"/>
              </a:spcAft>
              <a:buFont typeface="Arial" pitchFamily="34" charset="0"/>
              <a:buChar char="»"/>
            </a:pPr>
            <a:r>
              <a:rPr lang="en-US" sz="2200" dirty="0">
                <a:solidFill>
                  <a:srgbClr val="002060"/>
                </a:solidFill>
              </a:rPr>
              <a:t>Judgment liens </a:t>
            </a:r>
          </a:p>
          <a:p>
            <a:pPr marL="2331720" lvl="4" fontAlgn="auto">
              <a:spcAft>
                <a:spcPts val="0"/>
              </a:spcAft>
            </a:pPr>
            <a:r>
              <a:rPr lang="en-US" sz="2400" dirty="0">
                <a:solidFill>
                  <a:srgbClr val="002060"/>
                </a:solidFill>
              </a:rPr>
              <a:t>Against their property for a debt to the United States </a:t>
            </a:r>
          </a:p>
          <a:p>
            <a:pPr marL="2331720" lvl="4" fontAlgn="auto">
              <a:spcAft>
                <a:spcPts val="0"/>
              </a:spcAft>
            </a:pPr>
            <a:r>
              <a:rPr lang="en-US" sz="2400" dirty="0">
                <a:solidFill>
                  <a:srgbClr val="002060"/>
                </a:solidFill>
              </a:rPr>
              <a:t> No history</a:t>
            </a:r>
          </a:p>
          <a:p>
            <a:pPr fontAlgn="auto">
              <a:spcAft>
                <a:spcPts val="0"/>
              </a:spcAft>
            </a:pPr>
            <a:endParaRPr lang="en-US" dirty="0"/>
          </a:p>
        </p:txBody>
      </p:sp>
    </p:spTree>
    <p:extLst>
      <p:ext uri="{BB962C8B-B14F-4D97-AF65-F5344CB8AC3E}">
        <p14:creationId xmlns:p14="http://schemas.microsoft.com/office/powerpoint/2010/main" val="2607878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Eligibility Requirements Cont.</a:t>
            </a:r>
            <a:endParaRPr lang="en-US" dirty="0"/>
          </a:p>
        </p:txBody>
      </p:sp>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Content Placeholder 5"/>
          <p:cNvSpPr>
            <a:spLocks noGrp="1"/>
          </p:cNvSpPr>
          <p:nvPr>
            <p:ph idx="1"/>
          </p:nvPr>
        </p:nvSpPr>
        <p:spPr>
          <a:xfrm>
            <a:off x="457200" y="1752600"/>
            <a:ext cx="8229600" cy="4373563"/>
          </a:xfrm>
        </p:spPr>
        <p:txBody>
          <a:bodyPr>
            <a:normAutofit/>
          </a:bodyPr>
          <a:lstStyle/>
          <a:p>
            <a:pPr marL="571500">
              <a:buClrTx/>
            </a:pPr>
            <a:r>
              <a:rPr lang="en-US" sz="2800" dirty="0">
                <a:solidFill>
                  <a:srgbClr val="002060"/>
                </a:solidFill>
              </a:rPr>
              <a:t>Must be eligible for federal employment</a:t>
            </a:r>
          </a:p>
          <a:p>
            <a:pPr marL="1143000" lvl="2">
              <a:buClrTx/>
            </a:pPr>
            <a:r>
              <a:rPr lang="en-US" sz="2400" dirty="0">
                <a:solidFill>
                  <a:srgbClr val="002060"/>
                </a:solidFill>
              </a:rPr>
              <a:t>Must practice full-time at an approved and eligible practice site</a:t>
            </a:r>
          </a:p>
          <a:p>
            <a:pPr marL="1600200" lvl="3">
              <a:buClrTx/>
              <a:buFont typeface="Arial" pitchFamily="34" charset="0"/>
              <a:buChar char="–"/>
            </a:pPr>
            <a:r>
              <a:rPr lang="en-US" sz="2000" dirty="0">
                <a:solidFill>
                  <a:srgbClr val="002060"/>
                </a:solidFill>
              </a:rPr>
              <a:t>Full-time service equates to 40 hours per week for a minimum of 45 weeks per year</a:t>
            </a:r>
          </a:p>
          <a:p>
            <a:pPr marL="1600200" lvl="3">
              <a:buClrTx/>
              <a:buFont typeface="Arial" pitchFamily="34" charset="0"/>
              <a:buChar char="–"/>
            </a:pPr>
            <a:r>
              <a:rPr lang="en-US" sz="2000" dirty="0">
                <a:solidFill>
                  <a:srgbClr val="002060"/>
                </a:solidFill>
              </a:rPr>
              <a:t>No more than 4 hours of administrative duties per week </a:t>
            </a:r>
          </a:p>
          <a:p>
            <a:pPr marL="571500">
              <a:buClrTx/>
            </a:pPr>
            <a:r>
              <a:rPr lang="en-US" sz="2800" dirty="0">
                <a:solidFill>
                  <a:srgbClr val="002060"/>
                </a:solidFill>
              </a:rPr>
              <a:t>Must agree to use the VA-SLRP funds only to repay qualifying educational loan(s)</a:t>
            </a:r>
          </a:p>
          <a:p>
            <a:endParaRPr lang="en-US" dirty="0"/>
          </a:p>
        </p:txBody>
      </p:sp>
    </p:spTree>
    <p:extLst>
      <p:ext uri="{BB962C8B-B14F-4D97-AF65-F5344CB8AC3E}">
        <p14:creationId xmlns:p14="http://schemas.microsoft.com/office/powerpoint/2010/main" val="1662085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Eligibility Requirements Cont.</a:t>
            </a:r>
            <a:endParaRPr lang="en-US" dirty="0"/>
          </a:p>
        </p:txBody>
      </p:sp>
      <p:sp>
        <p:nvSpPr>
          <p:cNvPr id="3" name="Content Placeholder 2"/>
          <p:cNvSpPr>
            <a:spLocks noGrp="1"/>
          </p:cNvSpPr>
          <p:nvPr>
            <p:ph idx="1"/>
          </p:nvPr>
        </p:nvSpPr>
        <p:spPr/>
        <p:txBody>
          <a:bodyPr/>
          <a:lstStyle/>
          <a:p>
            <a:pPr marL="457200" lvl="0" indent="-457200">
              <a:buClrTx/>
            </a:pPr>
            <a:r>
              <a:rPr lang="en-US" b="1" u="sng" dirty="0">
                <a:solidFill>
                  <a:srgbClr val="002060"/>
                </a:solidFill>
              </a:rPr>
              <a:t>Practice Site Eligibility</a:t>
            </a:r>
            <a:endParaRPr lang="en-US" dirty="0">
              <a:solidFill>
                <a:srgbClr val="002060"/>
              </a:solidFill>
            </a:endParaRPr>
          </a:p>
          <a:p>
            <a:pPr lvl="1" indent="-342900">
              <a:buClrTx/>
            </a:pPr>
            <a:r>
              <a:rPr lang="en-US" dirty="0">
                <a:solidFill>
                  <a:srgbClr val="002060"/>
                </a:solidFill>
              </a:rPr>
              <a:t>All health care professionals who participate in the VA-SLRP must fulfill their service obligation at an eligible site. </a:t>
            </a:r>
          </a:p>
          <a:p>
            <a:pPr marL="297180" lvl="1" indent="0">
              <a:buClrTx/>
              <a:buNone/>
            </a:pPr>
            <a:endParaRPr lang="en-US" sz="2400" dirty="0">
              <a:solidFill>
                <a:srgbClr val="002060"/>
              </a:solidFill>
            </a:endParaRPr>
          </a:p>
          <a:p>
            <a:pPr lvl="1"/>
            <a:r>
              <a:rPr lang="en-US" dirty="0">
                <a:solidFill>
                  <a:srgbClr val="002060"/>
                </a:solidFill>
              </a:rPr>
              <a:t>The eligible practice site must be a:</a:t>
            </a:r>
          </a:p>
          <a:p>
            <a:pPr lvl="2"/>
            <a:r>
              <a:rPr lang="en-US" dirty="0">
                <a:solidFill>
                  <a:srgbClr val="002060"/>
                </a:solidFill>
              </a:rPr>
              <a:t>Primary Care</a:t>
            </a:r>
          </a:p>
          <a:p>
            <a:pPr lvl="2"/>
            <a:r>
              <a:rPr lang="en-US" dirty="0">
                <a:solidFill>
                  <a:srgbClr val="002060"/>
                </a:solidFill>
              </a:rPr>
              <a:t>Mental Health Care</a:t>
            </a:r>
          </a:p>
          <a:p>
            <a:pPr lvl="2"/>
            <a:r>
              <a:rPr lang="en-US" dirty="0">
                <a:solidFill>
                  <a:srgbClr val="002060"/>
                </a:solidFill>
              </a:rPr>
              <a:t>Dental Health Care</a:t>
            </a:r>
          </a:p>
          <a:p>
            <a:endParaRPr lang="en-US" dirty="0"/>
          </a:p>
        </p:txBody>
      </p:sp>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2743200" cy="8382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427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Eligibility Requirements Cont.</a:t>
            </a:r>
            <a:endParaRPr lang="en-US" dirty="0"/>
          </a:p>
        </p:txBody>
      </p:sp>
      <p:sp>
        <p:nvSpPr>
          <p:cNvPr id="3" name="Content Placeholder 2"/>
          <p:cNvSpPr>
            <a:spLocks noGrp="1"/>
          </p:cNvSpPr>
          <p:nvPr>
            <p:ph idx="1"/>
          </p:nvPr>
        </p:nvSpPr>
        <p:spPr/>
        <p:txBody>
          <a:bodyPr>
            <a:normAutofit fontScale="55000" lnSpcReduction="20000"/>
          </a:bodyPr>
          <a:lstStyle/>
          <a:p>
            <a:r>
              <a:rPr lang="en-US" sz="3000" b="1" dirty="0">
                <a:solidFill>
                  <a:srgbClr val="002060"/>
                </a:solidFill>
              </a:rPr>
              <a:t>Facility must be located in a HPSA and be one of the following:</a:t>
            </a:r>
          </a:p>
          <a:p>
            <a:pPr marL="1417320" lvl="2">
              <a:buFont typeface="Arial" pitchFamily="34" charset="0"/>
              <a:buChar char="»"/>
            </a:pPr>
            <a:r>
              <a:rPr lang="en-US" sz="3200" dirty="0">
                <a:solidFill>
                  <a:srgbClr val="002060"/>
                </a:solidFill>
              </a:rPr>
              <a:t>A public entity</a:t>
            </a:r>
          </a:p>
          <a:p>
            <a:pPr marL="1417320" lvl="2">
              <a:buFont typeface="Arial" pitchFamily="34" charset="0"/>
              <a:buChar char="»"/>
            </a:pPr>
            <a:r>
              <a:rPr lang="en-US" sz="3200" dirty="0">
                <a:solidFill>
                  <a:srgbClr val="002060"/>
                </a:solidFill>
              </a:rPr>
              <a:t>Not-for-profit</a:t>
            </a:r>
          </a:p>
          <a:p>
            <a:pPr marL="1417320" lvl="2">
              <a:buFont typeface="Arial" pitchFamily="34" charset="0"/>
              <a:buChar char="»"/>
            </a:pPr>
            <a:r>
              <a:rPr lang="en-US" sz="3200" dirty="0">
                <a:solidFill>
                  <a:srgbClr val="002060"/>
                </a:solidFill>
                <a:ea typeface="Times New Roman"/>
              </a:rPr>
              <a:t>Non-profit</a:t>
            </a:r>
          </a:p>
          <a:p>
            <a:pPr marL="1417320" lvl="2">
              <a:buFont typeface="Arial" pitchFamily="34" charset="0"/>
              <a:buChar char="»"/>
            </a:pPr>
            <a:r>
              <a:rPr lang="en-US" sz="3200" dirty="0">
                <a:solidFill>
                  <a:srgbClr val="002060"/>
                </a:solidFill>
              </a:rPr>
              <a:t>For-profit health facilities operated by non-profit organizations</a:t>
            </a:r>
          </a:p>
          <a:p>
            <a:pPr marL="960120" lvl="1"/>
            <a:r>
              <a:rPr lang="en-US" sz="3200" i="1" dirty="0">
                <a:solidFill>
                  <a:srgbClr val="002060"/>
                </a:solidFill>
              </a:rPr>
              <a:t>Medically Underserved Areas or Populations and shortage areas designated by the State do not qualify. </a:t>
            </a:r>
          </a:p>
          <a:p>
            <a:pPr marL="731520" lvl="1" indent="0">
              <a:buClrTx/>
              <a:buNone/>
            </a:pPr>
            <a:endParaRPr lang="en-US" sz="2200" i="1" dirty="0">
              <a:solidFill>
                <a:srgbClr val="002060"/>
              </a:solidFill>
            </a:endParaRPr>
          </a:p>
          <a:p>
            <a:pPr lvl="1" indent="-342900">
              <a:buClrTx/>
            </a:pPr>
            <a:r>
              <a:rPr lang="en-US" sz="3800" dirty="0">
                <a:solidFill>
                  <a:srgbClr val="002060"/>
                </a:solidFill>
              </a:rPr>
              <a:t>Practice site must be related to training and/or discipline</a:t>
            </a:r>
          </a:p>
          <a:p>
            <a:pPr marL="297180" lvl="1" indent="0">
              <a:buClrTx/>
              <a:buNone/>
            </a:pPr>
            <a:endParaRPr lang="en-US" sz="1500" dirty="0">
              <a:solidFill>
                <a:srgbClr val="002060"/>
              </a:solidFill>
            </a:endParaRPr>
          </a:p>
          <a:p>
            <a:pPr lvl="1" indent="-342900">
              <a:buClrTx/>
            </a:pPr>
            <a:r>
              <a:rPr lang="en-US" sz="3800" dirty="0">
                <a:solidFill>
                  <a:srgbClr val="002060"/>
                </a:solidFill>
              </a:rPr>
              <a:t>Must charge for professional services at the standard current rates. </a:t>
            </a:r>
          </a:p>
          <a:p>
            <a:pPr marL="297180" lvl="1" indent="0">
              <a:buClrTx/>
              <a:buNone/>
            </a:pPr>
            <a:endParaRPr lang="en-US" sz="2900" dirty="0">
              <a:solidFill>
                <a:srgbClr val="002060"/>
              </a:solidFill>
            </a:endParaRPr>
          </a:p>
          <a:p>
            <a:pPr lvl="1" indent="-342900">
              <a:buClrTx/>
            </a:pPr>
            <a:r>
              <a:rPr lang="en-US" sz="3800" dirty="0">
                <a:solidFill>
                  <a:srgbClr val="002060"/>
                </a:solidFill>
              </a:rPr>
              <a:t>Participant site will follow the HHS Poverty Guidelines which requires a very nominal fee, or no </a:t>
            </a:r>
          </a:p>
          <a:p>
            <a:pPr marL="297180" lvl="1" indent="0">
              <a:buClrTx/>
              <a:buNone/>
            </a:pPr>
            <a:endParaRPr lang="en-US" sz="2200" dirty="0">
              <a:solidFill>
                <a:srgbClr val="002060"/>
              </a:solidFill>
            </a:endParaRPr>
          </a:p>
          <a:p>
            <a:pPr marL="1257300" lvl="4" indent="-342900">
              <a:buFont typeface="Arial" pitchFamily="34" charset="0"/>
              <a:buChar char="–"/>
            </a:pPr>
            <a:r>
              <a:rPr lang="en-US" sz="2900" dirty="0">
                <a:solidFill>
                  <a:srgbClr val="002060"/>
                </a:solidFill>
              </a:rPr>
              <a:t>Sliding scale</a:t>
            </a:r>
            <a:endParaRPr lang="en-US" sz="2900" dirty="0">
              <a:solidFill>
                <a:srgbClr val="002060"/>
              </a:solidFill>
              <a:ea typeface="Times New Roman"/>
            </a:endParaRPr>
          </a:p>
          <a:p>
            <a:pPr lvl="2"/>
            <a:endParaRPr lang="en-US" sz="1900" dirty="0"/>
          </a:p>
          <a:p>
            <a:endParaRPr lang="en-US" dirty="0"/>
          </a:p>
        </p:txBody>
      </p:sp>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2743200" cy="8382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765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Eligibility Requirements Cont.</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sz="9200" b="1" u="sng" dirty="0">
                <a:solidFill>
                  <a:srgbClr val="002060"/>
                </a:solidFill>
              </a:rPr>
              <a:t>The following are eligible to be approved as practice sites</a:t>
            </a:r>
          </a:p>
          <a:p>
            <a:pPr>
              <a:buNone/>
            </a:pPr>
            <a:endParaRPr lang="en-US" sz="800" dirty="0"/>
          </a:p>
          <a:p>
            <a:pPr marL="1028700" lvl="0"/>
            <a:r>
              <a:rPr lang="en-US" sz="9600" dirty="0">
                <a:solidFill>
                  <a:srgbClr val="002060"/>
                </a:solidFill>
              </a:rPr>
              <a:t>Federally Qualified Health Centers (FQHCs) </a:t>
            </a:r>
          </a:p>
          <a:p>
            <a:pPr marL="1028700" lvl="0"/>
            <a:r>
              <a:rPr lang="en-US" sz="9600" dirty="0">
                <a:solidFill>
                  <a:srgbClr val="002060"/>
                </a:solidFill>
              </a:rPr>
              <a:t>FQHC Look-A-Likes </a:t>
            </a:r>
          </a:p>
          <a:p>
            <a:pPr marL="1028700" lvl="0"/>
            <a:r>
              <a:rPr lang="en-US" sz="9600" dirty="0">
                <a:solidFill>
                  <a:srgbClr val="002060"/>
                </a:solidFill>
              </a:rPr>
              <a:t>Centers for Medicare &amp; Medicaid Services Certified Rural Health Clinics (RHCs) </a:t>
            </a:r>
          </a:p>
          <a:p>
            <a:pPr marL="1028700" lvl="0"/>
            <a:r>
              <a:rPr lang="en-US" sz="9600" dirty="0">
                <a:solidFill>
                  <a:srgbClr val="002060"/>
                </a:solidFill>
              </a:rPr>
              <a:t>Other Health Facilities </a:t>
            </a:r>
          </a:p>
          <a:p>
            <a:pPr marL="1668780" lvl="4" indent="-342900">
              <a:buClrTx/>
            </a:pPr>
            <a:r>
              <a:rPr lang="en-US" sz="7200" dirty="0">
                <a:solidFill>
                  <a:srgbClr val="002060"/>
                </a:solidFill>
              </a:rPr>
              <a:t>Free Clinics</a:t>
            </a:r>
          </a:p>
          <a:p>
            <a:pPr marL="1028700" lvl="0"/>
            <a:r>
              <a:rPr lang="en-US" sz="9600" dirty="0">
                <a:solidFill>
                  <a:srgbClr val="002060"/>
                </a:solidFill>
              </a:rPr>
              <a:t>Indian Health Service Facilities, Tribally-Operated 638 Health Programs, and Urban Indian Health Programs (ITU) </a:t>
            </a:r>
          </a:p>
          <a:p>
            <a:pPr marL="1028700" lvl="0"/>
            <a:r>
              <a:rPr lang="en-US" sz="9600" dirty="0">
                <a:solidFill>
                  <a:srgbClr val="002060"/>
                </a:solidFill>
              </a:rPr>
              <a:t>Correctional or Detention Facilities </a:t>
            </a:r>
          </a:p>
          <a:p>
            <a:pPr marL="1028700" lvl="0"/>
            <a:r>
              <a:rPr lang="en-US" sz="9600" dirty="0">
                <a:solidFill>
                  <a:srgbClr val="002060"/>
                </a:solidFill>
              </a:rPr>
              <a:t>Private Practices (Solo or Group) </a:t>
            </a:r>
          </a:p>
          <a:p>
            <a:pPr marL="1668780" lvl="4" indent="-342900">
              <a:buClrTx/>
            </a:pPr>
            <a:r>
              <a:rPr lang="en-US" sz="7200" dirty="0">
                <a:solidFill>
                  <a:srgbClr val="002060"/>
                </a:solidFill>
              </a:rPr>
              <a:t>Must be a public or private non-profit entity</a:t>
            </a:r>
            <a:r>
              <a:rPr lang="en-US" sz="9600" dirty="0">
                <a:solidFill>
                  <a:srgbClr val="002060"/>
                </a:solidFill>
              </a:rPr>
              <a:t> </a:t>
            </a:r>
          </a:p>
          <a:p>
            <a:endParaRPr lang="en-US" dirty="0">
              <a:solidFill>
                <a:srgbClr val="002060"/>
              </a:solidFill>
            </a:endParaRPr>
          </a:p>
        </p:txBody>
      </p:sp>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2743200" cy="8382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975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2060"/>
                </a:solidFill>
              </a:rPr>
              <a:t>Got Questions?</a:t>
            </a:r>
          </a:p>
        </p:txBody>
      </p:sp>
      <p:sp>
        <p:nvSpPr>
          <p:cNvPr id="3" name="Content Placeholder 2"/>
          <p:cNvSpPr>
            <a:spLocks noGrp="1"/>
          </p:cNvSpPr>
          <p:nvPr>
            <p:ph idx="1"/>
          </p:nvPr>
        </p:nvSpPr>
        <p:spPr/>
        <p:txBody>
          <a:bodyPr/>
          <a:lstStyle/>
          <a:p>
            <a:pPr>
              <a:buFont typeface="Arial" pitchFamily="34" charset="0"/>
              <a:buChar char="•"/>
            </a:pPr>
            <a:r>
              <a:rPr lang="en-US" b="1" dirty="0">
                <a:solidFill>
                  <a:srgbClr val="002060"/>
                </a:solidFill>
              </a:rPr>
              <a:t>Discussions</a:t>
            </a:r>
          </a:p>
          <a:p>
            <a:pPr>
              <a:buFont typeface="Arial" pitchFamily="34" charset="0"/>
              <a:buChar char="•"/>
            </a:pPr>
            <a:r>
              <a:rPr lang="en-US" b="1" dirty="0">
                <a:solidFill>
                  <a:srgbClr val="002060"/>
                </a:solidFill>
              </a:rPr>
              <a:t>Sign up for individual Question and Answer</a:t>
            </a:r>
          </a:p>
        </p:txBody>
      </p:sp>
      <p:sp>
        <p:nvSpPr>
          <p:cNvPr id="5" name="Rounded Rectangle 4"/>
          <p:cNvSpPr/>
          <p:nvPr/>
        </p:nvSpPr>
        <p:spPr>
          <a:xfrm>
            <a:off x="1143000" y="2895600"/>
            <a:ext cx="7010400" cy="2819400"/>
          </a:xfrm>
          <a:prstGeom prst="roundRect">
            <a:avLst/>
          </a:prstGeom>
          <a:solidFill>
            <a:srgbClr val="FCFCD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r>
              <a:rPr lang="en-US" sz="1600" dirty="0">
                <a:solidFill>
                  <a:schemeClr val="tx1"/>
                </a:solidFill>
              </a:rPr>
              <a:t>For more information regarding Loan Repayment, please contact: </a:t>
            </a:r>
          </a:p>
          <a:p>
            <a:pPr algn="ctr"/>
            <a:r>
              <a:rPr lang="en-US" sz="1600" dirty="0">
                <a:solidFill>
                  <a:schemeClr val="tx1"/>
                </a:solidFill>
              </a:rPr>
              <a:t>Olivette Burroughs</a:t>
            </a:r>
          </a:p>
          <a:p>
            <a:pPr algn="ctr"/>
            <a:r>
              <a:rPr lang="en-US" sz="1600" dirty="0">
                <a:solidFill>
                  <a:schemeClr val="tx1"/>
                </a:solidFill>
              </a:rPr>
              <a:t>Health Workforce Specialist</a:t>
            </a:r>
          </a:p>
          <a:p>
            <a:pPr algn="ctr"/>
            <a:r>
              <a:rPr lang="en-US" sz="1600" dirty="0">
                <a:hlinkClick r:id="rId2"/>
              </a:rPr>
              <a:t>Olivette.Burroughs@vdh.virginia.gov</a:t>
            </a:r>
            <a:endParaRPr lang="en-US" sz="1600" dirty="0"/>
          </a:p>
          <a:p>
            <a:pPr algn="ctr"/>
            <a:r>
              <a:rPr lang="en-US" sz="1600" dirty="0">
                <a:solidFill>
                  <a:schemeClr val="tx1"/>
                </a:solidFill>
              </a:rPr>
              <a:t>(804) 864-7431</a:t>
            </a:r>
          </a:p>
          <a:p>
            <a:pPr algn="ctr"/>
            <a:endParaRPr lang="en-US" sz="1600" dirty="0">
              <a:solidFill>
                <a:schemeClr val="tx1"/>
              </a:solidFill>
            </a:endParaRPr>
          </a:p>
          <a:p>
            <a:pPr algn="ctr"/>
            <a:endParaRPr lang="en-US" dirty="0">
              <a:solidFill>
                <a:schemeClr val="tx1"/>
              </a:solidFill>
            </a:endParaRPr>
          </a:p>
        </p:txBody>
      </p:sp>
      <p:pic>
        <p:nvPicPr>
          <p:cNvPr id="6" name="Picture 2" descr="C:\Users\wwb84935\AppData\Local\Microsoft\Windows\Temporary Internet Files\Content.Outlook\GF2KU8VM\Official OHE Letterhead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1200"/>
            <a:ext cx="2743200" cy="76200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1"/>
          <p:cNvSpPr>
            <a:spLocks noGrp="1"/>
          </p:cNvSpPr>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srgbClr val="002060"/>
                </a:solidFill>
              </a:rPr>
              <a:t>National Health Service Corps</a:t>
            </a:r>
          </a:p>
        </p:txBody>
      </p:sp>
      <p:pic>
        <p:nvPicPr>
          <p:cNvPr id="6" name="Picture 5"/>
          <p:cNvPicPr>
            <a:picLocks noChangeAspect="1" noChangeArrowheads="1"/>
          </p:cNvPicPr>
          <p:nvPr/>
        </p:nvPicPr>
        <p:blipFill>
          <a:blip r:embed="rId3" cstate="print"/>
          <a:srcRect/>
          <a:stretch>
            <a:fillRect/>
          </a:stretch>
        </p:blipFill>
        <p:spPr bwMode="auto">
          <a:xfrm>
            <a:off x="1828800" y="1375012"/>
            <a:ext cx="5715000" cy="4492388"/>
          </a:xfrm>
          <a:prstGeom prst="rect">
            <a:avLst/>
          </a:prstGeom>
          <a:noFill/>
          <a:ln w="9525">
            <a:noFill/>
            <a:miter lim="800000"/>
            <a:headEnd/>
            <a:tailEnd/>
          </a:ln>
        </p:spPr>
      </p:pic>
    </p:spTree>
    <p:extLst>
      <p:ext uri="{BB962C8B-B14F-4D97-AF65-F5344CB8AC3E}">
        <p14:creationId xmlns:p14="http://schemas.microsoft.com/office/powerpoint/2010/main" val="2323212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Virginia NHSC Field Strength</a:t>
            </a:r>
          </a:p>
        </p:txBody>
      </p:sp>
      <p:sp>
        <p:nvSpPr>
          <p:cNvPr id="3" name="Content Placeholder 2"/>
          <p:cNvSpPr>
            <a:spLocks noGrp="1"/>
          </p:cNvSpPr>
          <p:nvPr>
            <p:ph idx="1"/>
          </p:nvPr>
        </p:nvSpPr>
        <p:spPr>
          <a:xfrm>
            <a:off x="474482" y="1118811"/>
            <a:ext cx="8229600" cy="4525963"/>
          </a:xfrm>
        </p:spPr>
        <p:txBody>
          <a:bodyPr/>
          <a:lstStyle/>
          <a:p>
            <a:pPr marL="0" indent="0">
              <a:buNone/>
            </a:pPr>
            <a:r>
              <a:rPr lang="en-US" dirty="0" err="1">
                <a:solidFill>
                  <a:schemeClr val="bg1"/>
                </a:solidFill>
              </a:rPr>
              <a:t>nts</a:t>
            </a:r>
            <a:endParaRPr lang="en-US" dirty="0">
              <a:solidFill>
                <a:schemeClr val="bg1"/>
              </a:solidFill>
            </a:endParaRPr>
          </a:p>
          <a:p>
            <a:endParaRPr lang="en-US" dirty="0">
              <a:solidFill>
                <a:schemeClr val="bg1"/>
              </a:solidFill>
            </a:endParaRPr>
          </a:p>
          <a:p>
            <a:r>
              <a:rPr lang="en-US" dirty="0">
                <a:solidFill>
                  <a:schemeClr val="bg1"/>
                </a:solidFill>
              </a:rPr>
              <a:t>87  	NHSC LRP</a:t>
            </a:r>
          </a:p>
          <a:p>
            <a:pPr marL="0" indent="0">
              <a:buNone/>
            </a:pPr>
            <a:endParaRPr lang="en-US" dirty="0"/>
          </a:p>
        </p:txBody>
      </p:sp>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1524000"/>
            <a:ext cx="3733800" cy="1123712"/>
          </a:xfrm>
          <a:prstGeom prst="roundRect">
            <a:avLst/>
          </a:prstGeom>
          <a:solidFill>
            <a:schemeClr val="accent3">
              <a:lumMod val="75000"/>
            </a:schemeClr>
          </a:solidFill>
        </p:spPr>
        <p:txBody>
          <a:bodyPr wrap="square" rtlCol="0">
            <a:spAutoFit/>
          </a:bodyPr>
          <a:lstStyle/>
          <a:p>
            <a:r>
              <a:rPr lang="en-US" sz="2000" dirty="0">
                <a:solidFill>
                  <a:schemeClr val="bg1"/>
                </a:solidFill>
              </a:rPr>
              <a:t>87% 	Retention Rate*</a:t>
            </a:r>
          </a:p>
          <a:p>
            <a:r>
              <a:rPr lang="en-US" sz="2000" dirty="0">
                <a:solidFill>
                  <a:schemeClr val="bg1"/>
                </a:solidFill>
              </a:rPr>
              <a:t>63%	Plan to Remain at 	Current Site</a:t>
            </a:r>
          </a:p>
        </p:txBody>
      </p:sp>
      <p:sp>
        <p:nvSpPr>
          <p:cNvPr id="6" name="Title 1"/>
          <p:cNvSpPr txBox="1">
            <a:spLocks/>
          </p:cNvSpPr>
          <p:nvPr/>
        </p:nvSpPr>
        <p:spPr>
          <a:xfrm>
            <a:off x="457200" y="22750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a:solidFill>
                  <a:srgbClr val="002060"/>
                </a:solidFill>
              </a:rPr>
              <a:t>Virginia NHSC Field Strength</a:t>
            </a:r>
          </a:p>
        </p:txBody>
      </p:sp>
      <p:sp>
        <p:nvSpPr>
          <p:cNvPr id="7" name="TextBox 6"/>
          <p:cNvSpPr txBox="1"/>
          <p:nvPr/>
        </p:nvSpPr>
        <p:spPr>
          <a:xfrm>
            <a:off x="609600" y="3048000"/>
            <a:ext cx="3733800" cy="1804749"/>
          </a:xfrm>
          <a:prstGeom prst="roundRect">
            <a:avLst/>
          </a:prstGeom>
          <a:solidFill>
            <a:schemeClr val="accent1"/>
          </a:solidFill>
        </p:spPr>
        <p:txBody>
          <a:bodyPr wrap="square" rtlCol="0">
            <a:spAutoFit/>
          </a:bodyPr>
          <a:lstStyle/>
          <a:p>
            <a:r>
              <a:rPr lang="en-US" sz="2000" dirty="0">
                <a:solidFill>
                  <a:schemeClr val="bg1"/>
                </a:solidFill>
              </a:rPr>
              <a:t>117 	Total Participants</a:t>
            </a:r>
          </a:p>
          <a:p>
            <a:endParaRPr lang="en-US" sz="2000" dirty="0">
              <a:solidFill>
                <a:schemeClr val="bg1"/>
              </a:solidFill>
            </a:endParaRPr>
          </a:p>
          <a:p>
            <a:r>
              <a:rPr lang="en-US" sz="2000" dirty="0">
                <a:solidFill>
                  <a:schemeClr val="bg1"/>
                </a:solidFill>
              </a:rPr>
              <a:t>87  	NHSC LRP</a:t>
            </a:r>
          </a:p>
          <a:p>
            <a:r>
              <a:rPr lang="en-US" sz="2000" dirty="0">
                <a:solidFill>
                  <a:schemeClr val="bg1"/>
                </a:solidFill>
              </a:rPr>
              <a:t>6     	NHSC Scholarship</a:t>
            </a:r>
          </a:p>
          <a:p>
            <a:r>
              <a:rPr lang="en-US" sz="2000" dirty="0">
                <a:solidFill>
                  <a:schemeClr val="bg1"/>
                </a:solidFill>
              </a:rPr>
              <a:t>24	Va. SLRP</a:t>
            </a:r>
          </a:p>
        </p:txBody>
      </p:sp>
      <p:sp>
        <p:nvSpPr>
          <p:cNvPr id="8" name="TextBox 7"/>
          <p:cNvSpPr txBox="1"/>
          <p:nvPr/>
        </p:nvSpPr>
        <p:spPr>
          <a:xfrm>
            <a:off x="4724400" y="1371600"/>
            <a:ext cx="3810000" cy="3847862"/>
          </a:xfrm>
          <a:prstGeom prst="roundRect">
            <a:avLst/>
          </a:prstGeom>
          <a:solidFill>
            <a:schemeClr val="accent1"/>
          </a:solidFill>
        </p:spPr>
        <p:txBody>
          <a:bodyPr wrap="square" rtlCol="0">
            <a:spAutoFit/>
          </a:bodyPr>
          <a:lstStyle/>
          <a:p>
            <a:r>
              <a:rPr lang="en-US" sz="2000" dirty="0">
                <a:solidFill>
                  <a:schemeClr val="bg1"/>
                </a:solidFill>
              </a:rPr>
              <a:t>117 	Total Participants</a:t>
            </a:r>
          </a:p>
          <a:p>
            <a:endParaRPr lang="en-US" sz="2000" dirty="0">
              <a:solidFill>
                <a:schemeClr val="bg1"/>
              </a:solidFill>
            </a:endParaRPr>
          </a:p>
          <a:p>
            <a:r>
              <a:rPr lang="en-US" sz="2000" dirty="0">
                <a:solidFill>
                  <a:schemeClr val="bg1"/>
                </a:solidFill>
              </a:rPr>
              <a:t>31  	Physicians</a:t>
            </a:r>
          </a:p>
          <a:p>
            <a:r>
              <a:rPr lang="en-US" sz="2000" dirty="0">
                <a:solidFill>
                  <a:schemeClr val="bg1"/>
                </a:solidFill>
              </a:rPr>
              <a:t>21	Nurse Practitioners</a:t>
            </a:r>
          </a:p>
          <a:p>
            <a:r>
              <a:rPr lang="en-US" sz="2000" dirty="0">
                <a:solidFill>
                  <a:schemeClr val="bg1"/>
                </a:solidFill>
              </a:rPr>
              <a:t>10     	Dentists</a:t>
            </a:r>
          </a:p>
          <a:p>
            <a:r>
              <a:rPr lang="en-US" sz="2000" dirty="0">
                <a:solidFill>
                  <a:schemeClr val="bg1"/>
                </a:solidFill>
              </a:rPr>
              <a:t>8	Physician Assistants</a:t>
            </a:r>
          </a:p>
          <a:p>
            <a:r>
              <a:rPr lang="en-US" sz="2000" dirty="0">
                <a:solidFill>
                  <a:schemeClr val="bg1"/>
                </a:solidFill>
              </a:rPr>
              <a:t>2	Pharmacists</a:t>
            </a:r>
          </a:p>
          <a:p>
            <a:r>
              <a:rPr lang="en-US" sz="2000" dirty="0">
                <a:solidFill>
                  <a:schemeClr val="bg1"/>
                </a:solidFill>
              </a:rPr>
              <a:t>1	Dental Hygienist</a:t>
            </a:r>
          </a:p>
          <a:p>
            <a:r>
              <a:rPr lang="en-US" sz="2000" dirty="0">
                <a:solidFill>
                  <a:schemeClr val="bg1"/>
                </a:solidFill>
              </a:rPr>
              <a:t>1	Registered Nurse</a:t>
            </a:r>
          </a:p>
          <a:p>
            <a:r>
              <a:rPr lang="en-US" sz="2000" dirty="0">
                <a:solidFill>
                  <a:schemeClr val="bg1"/>
                </a:solidFill>
              </a:rPr>
              <a:t>43	Mental/Behavioral 	Providers</a:t>
            </a:r>
          </a:p>
        </p:txBody>
      </p:sp>
      <p:sp>
        <p:nvSpPr>
          <p:cNvPr id="10" name="TextBox 9"/>
          <p:cNvSpPr txBox="1"/>
          <p:nvPr/>
        </p:nvSpPr>
        <p:spPr>
          <a:xfrm>
            <a:off x="685800" y="5334000"/>
            <a:ext cx="7772400" cy="338554"/>
          </a:xfrm>
          <a:prstGeom prst="rect">
            <a:avLst/>
          </a:prstGeom>
          <a:noFill/>
        </p:spPr>
        <p:txBody>
          <a:bodyPr wrap="square" rtlCol="0">
            <a:spAutoFit/>
          </a:bodyPr>
          <a:lstStyle/>
          <a:p>
            <a:r>
              <a:rPr lang="en-US" sz="1600" dirty="0"/>
              <a:t>*At original </a:t>
            </a:r>
            <a:r>
              <a:rPr lang="en-US" sz="1600" dirty="0" err="1"/>
              <a:t>NHSC</a:t>
            </a:r>
            <a:r>
              <a:rPr lang="en-US" sz="1600" dirty="0"/>
              <a:t> site or at another site within a Federally designated shortage area</a:t>
            </a:r>
          </a:p>
        </p:txBody>
      </p:sp>
    </p:spTree>
    <p:extLst>
      <p:ext uri="{BB962C8B-B14F-4D97-AF65-F5344CB8AC3E}">
        <p14:creationId xmlns:p14="http://schemas.microsoft.com/office/powerpoint/2010/main" val="2538806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ounded Rectangle 4"/>
          <p:cNvSpPr/>
          <p:nvPr/>
        </p:nvSpPr>
        <p:spPr>
          <a:xfrm>
            <a:off x="1371600" y="2805264"/>
            <a:ext cx="6379839" cy="722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376341" numCol="1" spcCol="1270" anchor="t" anchorCtr="0">
            <a:noAutofit/>
          </a:bodyPr>
          <a:lstStyle/>
          <a:p>
            <a:pPr lvl="0" algn="l" defTabSz="1778000">
              <a:lnSpc>
                <a:spcPct val="90000"/>
              </a:lnSpc>
              <a:spcBef>
                <a:spcPct val="0"/>
              </a:spcBef>
              <a:spcAft>
                <a:spcPct val="35000"/>
              </a:spcAft>
            </a:pPr>
            <a:r>
              <a:rPr lang="en-US" sz="4000" kern="1200" dirty="0"/>
              <a:t>Physician Loan Repayment</a:t>
            </a:r>
          </a:p>
        </p:txBody>
      </p:sp>
      <p:graphicFrame>
        <p:nvGraphicFramePr>
          <p:cNvPr id="7" name="Diagram 6"/>
          <p:cNvGraphicFramePr/>
          <p:nvPr>
            <p:extLst>
              <p:ext uri="{D42A27DB-BD31-4B8C-83A1-F6EECF244321}">
                <p14:modId xmlns:p14="http://schemas.microsoft.com/office/powerpoint/2010/main" val="3996562730"/>
              </p:ext>
            </p:extLst>
          </p:nvPr>
        </p:nvGraphicFramePr>
        <p:xfrm>
          <a:off x="914400" y="304800"/>
          <a:ext cx="7391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87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NEW NAME, SAME MISSION</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tx2"/>
                </a:solidFill>
              </a:rPr>
              <a:t>We are excited to officially launch the new name of our office, </a:t>
            </a:r>
            <a:r>
              <a:rPr lang="en-US" b="1" u="sng" dirty="0">
                <a:solidFill>
                  <a:schemeClr val="tx2"/>
                </a:solidFill>
              </a:rPr>
              <a:t>Office of Health Equity (OHE)!</a:t>
            </a:r>
            <a:endParaRPr lang="en-US" b="1" dirty="0">
              <a:solidFill>
                <a:schemeClr val="tx2"/>
              </a:solidFill>
            </a:endParaRPr>
          </a:p>
          <a:p>
            <a:pPr marL="0" indent="0">
              <a:buNone/>
            </a:pPr>
            <a:endParaRPr lang="en-US" b="1" dirty="0">
              <a:solidFill>
                <a:schemeClr val="tx2"/>
              </a:solidFill>
            </a:endParaRPr>
          </a:p>
          <a:p>
            <a:pPr marL="0" indent="0">
              <a:buNone/>
            </a:pPr>
            <a:r>
              <a:rPr lang="en-US" b="1" dirty="0">
                <a:solidFill>
                  <a:schemeClr val="tx2"/>
                </a:solidFill>
              </a:rPr>
              <a:t>Our values, goals, and ultimate mission remain the same, but we hope that our new name will paint a better picture of our office and what we stand for.</a:t>
            </a:r>
          </a:p>
          <a:p>
            <a:endParaRPr lang="en-US" dirty="0"/>
          </a:p>
        </p:txBody>
      </p:sp>
    </p:spTree>
    <p:extLst>
      <p:ext uri="{BB962C8B-B14F-4D97-AF65-F5344CB8AC3E}">
        <p14:creationId xmlns:p14="http://schemas.microsoft.com/office/powerpoint/2010/main" val="1829584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553200" y="152400"/>
            <a:ext cx="2363948" cy="1714462"/>
            <a:chOff x="848" y="3693499"/>
            <a:chExt cx="2363948" cy="1714462"/>
          </a:xfrm>
        </p:grpSpPr>
        <p:sp>
          <p:nvSpPr>
            <p:cNvPr id="6" name="Rounded Rectangle 4"/>
            <p:cNvSpPr/>
            <p:nvPr/>
          </p:nvSpPr>
          <p:spPr>
            <a:xfrm>
              <a:off x="848" y="3693499"/>
              <a:ext cx="2363948" cy="171446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Rounded Rectangle 4"/>
            <p:cNvSpPr/>
            <p:nvPr/>
          </p:nvSpPr>
          <p:spPr>
            <a:xfrm>
              <a:off x="51063" y="3743714"/>
              <a:ext cx="2263518" cy="1614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NHSC LRP Participants</a:t>
              </a:r>
            </a:p>
          </p:txBody>
        </p:sp>
      </p:grpSp>
      <p:sp>
        <p:nvSpPr>
          <p:cNvPr id="8" name="Title 1"/>
          <p:cNvSpPr txBox="1">
            <a:spLocks/>
          </p:cNvSpPr>
          <p:nvPr/>
        </p:nvSpPr>
        <p:spPr>
          <a:xfrm>
            <a:off x="381000" y="609600"/>
            <a:ext cx="56388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a:solidFill>
                  <a:srgbClr val="002060"/>
                </a:solidFill>
              </a:rPr>
              <a:t>Eligibility</a:t>
            </a:r>
          </a:p>
        </p:txBody>
      </p:sp>
      <p:sp>
        <p:nvSpPr>
          <p:cNvPr id="9" name="Content Placeholder 2"/>
          <p:cNvSpPr txBox="1">
            <a:spLocks/>
          </p:cNvSpPr>
          <p:nvPr/>
        </p:nvSpPr>
        <p:spPr>
          <a:xfrm>
            <a:off x="381000" y="1905000"/>
            <a:ext cx="8458200" cy="3886200"/>
          </a:xfrm>
          <a:prstGeom prst="roundRect">
            <a:avLst/>
          </a:prstGeom>
          <a:solidFill>
            <a:schemeClr val="accent5">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457200" fontAlgn="auto">
              <a:spcAft>
                <a:spcPts val="0"/>
              </a:spcAft>
              <a:buFont typeface="Wingdings" pitchFamily="2" charset="2"/>
              <a:buChar char="Ø"/>
            </a:pPr>
            <a:r>
              <a:rPr lang="en-US" sz="2400" dirty="0">
                <a:solidFill>
                  <a:srgbClr val="002060"/>
                </a:solidFill>
              </a:rPr>
              <a:t>US citizen or national</a:t>
            </a:r>
          </a:p>
          <a:p>
            <a:pPr marL="914400" lvl="1" indent="-457200" fontAlgn="auto">
              <a:spcAft>
                <a:spcPts val="0"/>
              </a:spcAft>
              <a:buFont typeface="Wingdings" pitchFamily="2" charset="2"/>
              <a:buChar char="Ø"/>
            </a:pPr>
            <a:r>
              <a:rPr lang="en-US" sz="2400" b="1" dirty="0">
                <a:solidFill>
                  <a:srgbClr val="002060"/>
                </a:solidFill>
              </a:rPr>
              <a:t>Currently work, or applying to work, at an NHSC-approved site</a:t>
            </a:r>
          </a:p>
          <a:p>
            <a:pPr marL="914400" lvl="1" indent="-457200" fontAlgn="auto">
              <a:spcAft>
                <a:spcPts val="0"/>
              </a:spcAft>
              <a:buFont typeface="Wingdings" pitchFamily="2" charset="2"/>
              <a:buChar char="Ø"/>
            </a:pPr>
            <a:r>
              <a:rPr lang="en-US" sz="2400" b="1" dirty="0">
                <a:solidFill>
                  <a:srgbClr val="002060"/>
                </a:solidFill>
              </a:rPr>
              <a:t>Have unpaid student debt </a:t>
            </a:r>
            <a:r>
              <a:rPr lang="en-US" sz="2400" dirty="0">
                <a:solidFill>
                  <a:srgbClr val="002060"/>
                </a:solidFill>
              </a:rPr>
              <a:t>(gov’t or commercial) for tuition, reasonable education expenses, and reasonable living expenses, segregated from other debt.</a:t>
            </a:r>
          </a:p>
          <a:p>
            <a:pPr marL="914400" lvl="1" indent="-457200" fontAlgn="auto">
              <a:spcAft>
                <a:spcPts val="0"/>
              </a:spcAft>
              <a:buFont typeface="Wingdings" pitchFamily="2" charset="2"/>
              <a:buChar char="Ø"/>
            </a:pPr>
            <a:r>
              <a:rPr lang="en-US" sz="2400" dirty="0">
                <a:solidFill>
                  <a:srgbClr val="002060"/>
                </a:solidFill>
              </a:rPr>
              <a:t>License to practice in the state where the employing NHSC-site is located.</a:t>
            </a:r>
          </a:p>
          <a:p>
            <a:pPr marL="914400" lvl="1" indent="-457200" fontAlgn="auto">
              <a:spcAft>
                <a:spcPts val="0"/>
              </a:spcAft>
            </a:pPr>
            <a:endParaRPr lang="en-US" sz="2400" dirty="0"/>
          </a:p>
        </p:txBody>
      </p:sp>
    </p:spTree>
    <p:extLst>
      <p:ext uri="{BB962C8B-B14F-4D97-AF65-F5344CB8AC3E}">
        <p14:creationId xmlns:p14="http://schemas.microsoft.com/office/powerpoint/2010/main" val="1713874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81000" y="609600"/>
            <a:ext cx="56388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a:solidFill>
                  <a:srgbClr val="002060"/>
                </a:solidFill>
              </a:rPr>
              <a:t>Primary Care HPSA</a:t>
            </a:r>
          </a:p>
        </p:txBody>
      </p:sp>
      <p:sp>
        <p:nvSpPr>
          <p:cNvPr id="6" name="Content Placeholder 2"/>
          <p:cNvSpPr txBox="1">
            <a:spLocks/>
          </p:cNvSpPr>
          <p:nvPr/>
        </p:nvSpPr>
        <p:spPr>
          <a:xfrm>
            <a:off x="381000" y="1981200"/>
            <a:ext cx="3962400" cy="3593024"/>
          </a:xfrm>
          <a:prstGeom prst="roundRect">
            <a:avLst/>
          </a:prstGeom>
          <a:solidFill>
            <a:schemeClr val="accent5">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800" dirty="0">
                <a:solidFill>
                  <a:srgbClr val="002060"/>
                </a:solidFill>
              </a:rPr>
              <a:t>Eligible Providers</a:t>
            </a:r>
          </a:p>
          <a:p>
            <a:pPr marL="914400" lvl="1" indent="-457200" fontAlgn="auto">
              <a:spcAft>
                <a:spcPts val="0"/>
              </a:spcAft>
            </a:pPr>
            <a:r>
              <a:rPr lang="en-US" sz="2400" dirty="0">
                <a:solidFill>
                  <a:srgbClr val="002060"/>
                </a:solidFill>
              </a:rPr>
              <a:t>Physicians (MD or DO)</a:t>
            </a:r>
          </a:p>
          <a:p>
            <a:pPr marL="914400" lvl="1" indent="-457200" fontAlgn="auto">
              <a:spcAft>
                <a:spcPts val="0"/>
              </a:spcAft>
            </a:pPr>
            <a:r>
              <a:rPr lang="en-US" sz="2400" dirty="0">
                <a:solidFill>
                  <a:srgbClr val="002060"/>
                </a:solidFill>
              </a:rPr>
              <a:t>Primary Care Nurse Practitioner</a:t>
            </a:r>
          </a:p>
          <a:p>
            <a:pPr marL="914400" lvl="1" indent="-457200" fontAlgn="auto">
              <a:spcAft>
                <a:spcPts val="0"/>
              </a:spcAft>
            </a:pPr>
            <a:r>
              <a:rPr lang="en-US" sz="2400" dirty="0">
                <a:solidFill>
                  <a:srgbClr val="002060"/>
                </a:solidFill>
              </a:rPr>
              <a:t>Certified Nurse-Midwife</a:t>
            </a:r>
          </a:p>
          <a:p>
            <a:pPr marL="914400" lvl="1" indent="-457200" fontAlgn="auto">
              <a:spcAft>
                <a:spcPts val="0"/>
              </a:spcAft>
            </a:pPr>
            <a:r>
              <a:rPr lang="en-US" sz="2400" dirty="0">
                <a:solidFill>
                  <a:srgbClr val="002060"/>
                </a:solidFill>
              </a:rPr>
              <a:t>Physician Assistant</a:t>
            </a:r>
          </a:p>
          <a:p>
            <a:pPr marL="914400" lvl="1" indent="-457200" fontAlgn="auto">
              <a:spcAft>
                <a:spcPts val="0"/>
              </a:spcAft>
            </a:pPr>
            <a:endParaRPr lang="en-US" sz="2400" dirty="0"/>
          </a:p>
        </p:txBody>
      </p:sp>
      <p:grpSp>
        <p:nvGrpSpPr>
          <p:cNvPr id="7" name="Group 6"/>
          <p:cNvGrpSpPr/>
          <p:nvPr/>
        </p:nvGrpSpPr>
        <p:grpSpPr>
          <a:xfrm>
            <a:off x="6477000" y="152400"/>
            <a:ext cx="2438400" cy="1676400"/>
            <a:chOff x="848" y="3693499"/>
            <a:chExt cx="2363948" cy="1714462"/>
          </a:xfrm>
        </p:grpSpPr>
        <p:sp>
          <p:nvSpPr>
            <p:cNvPr id="8" name="Rounded Rectangle 7"/>
            <p:cNvSpPr/>
            <p:nvPr/>
          </p:nvSpPr>
          <p:spPr>
            <a:xfrm>
              <a:off x="848" y="3693499"/>
              <a:ext cx="2363948" cy="171446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Rounded Rectangle 4"/>
            <p:cNvSpPr/>
            <p:nvPr/>
          </p:nvSpPr>
          <p:spPr>
            <a:xfrm>
              <a:off x="51063" y="3743714"/>
              <a:ext cx="2263518" cy="1614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NHSC LRP Participants</a:t>
              </a:r>
            </a:p>
          </p:txBody>
        </p:sp>
      </p:grpSp>
      <p:sp>
        <p:nvSpPr>
          <p:cNvPr id="10" name="Content Placeholder 2"/>
          <p:cNvSpPr txBox="1">
            <a:spLocks/>
          </p:cNvSpPr>
          <p:nvPr/>
        </p:nvSpPr>
        <p:spPr bwMode="auto">
          <a:xfrm>
            <a:off x="4953000" y="1983828"/>
            <a:ext cx="3810000" cy="3502572"/>
          </a:xfrm>
          <a:prstGeom prst="round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002060"/>
                </a:solidFill>
                <a:effectLst/>
                <a:uLnTx/>
                <a:uFillTx/>
                <a:latin typeface="+mn-lt"/>
                <a:ea typeface="+mn-ea"/>
                <a:cs typeface="+mn-cs"/>
              </a:rPr>
              <a:t>Eligible Specialties</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400" dirty="0">
                <a:solidFill>
                  <a:srgbClr val="002060"/>
                </a:solidFill>
                <a:latin typeface="+mn-lt"/>
              </a:rPr>
              <a:t>Family Medicine</a:t>
            </a:r>
            <a:endParaRPr kumimoji="0" lang="en-US" sz="2400" b="0" i="0" u="none" strike="noStrike" kern="1200" cap="none" spc="0" normalizeH="0" baseline="0" noProof="0" dirty="0">
              <a:ln>
                <a:noFill/>
              </a:ln>
              <a:solidFill>
                <a:srgbClr val="002060"/>
              </a:solidFill>
              <a:effectLst/>
              <a:uLnTx/>
              <a:uFillTx/>
              <a:latin typeface="+mn-lt"/>
            </a:endParaRP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Internal Medicine</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Pediatrics</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OB/GYN</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Geriatrics</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400" dirty="0">
                <a:solidFill>
                  <a:srgbClr val="002060"/>
                </a:solidFill>
                <a:latin typeface="+mn-lt"/>
              </a:rPr>
              <a:t>Mental Health</a:t>
            </a:r>
            <a:endParaRPr kumimoji="0" lang="en-US" sz="2400" b="0" i="0" u="none" strike="noStrike" kern="1200" cap="none" spc="0" normalizeH="0" baseline="0" noProof="0" dirty="0">
              <a:ln>
                <a:noFill/>
              </a:ln>
              <a:solidFill>
                <a:srgbClr val="002060"/>
              </a:solidFill>
              <a:effectLst/>
              <a:uLnTx/>
              <a:uFillTx/>
              <a:latin typeface="+mn-lt"/>
            </a:endParaRP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47090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609600"/>
            <a:ext cx="6324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a:solidFill>
                  <a:srgbClr val="002060"/>
                </a:solidFill>
              </a:rPr>
              <a:t>Mental Health HPSA</a:t>
            </a:r>
          </a:p>
        </p:txBody>
      </p:sp>
      <p:sp>
        <p:nvSpPr>
          <p:cNvPr id="6" name="Content Placeholder 2"/>
          <p:cNvSpPr txBox="1">
            <a:spLocks/>
          </p:cNvSpPr>
          <p:nvPr/>
        </p:nvSpPr>
        <p:spPr bwMode="auto">
          <a:xfrm>
            <a:off x="914400" y="2133600"/>
            <a:ext cx="7239000" cy="3505200"/>
          </a:xfrm>
          <a:prstGeom prst="round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a:ln>
                  <a:noFill/>
                </a:ln>
                <a:solidFill>
                  <a:srgbClr val="002060"/>
                </a:solidFill>
                <a:effectLst/>
                <a:uLnTx/>
                <a:uFillTx/>
                <a:latin typeface="+mn-lt"/>
                <a:ea typeface="+mn-ea"/>
                <a:cs typeface="+mn-cs"/>
              </a:rPr>
              <a:t>Eligible Providers</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002060"/>
                </a:solidFill>
                <a:effectLst/>
                <a:uLnTx/>
                <a:uFillTx/>
                <a:latin typeface="+mn-lt"/>
                <a:ea typeface="+mn-ea"/>
                <a:cs typeface="+mn-cs"/>
              </a:rPr>
              <a:t>Psychiatrist</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002060"/>
                </a:solidFill>
                <a:effectLst/>
                <a:uLnTx/>
                <a:uFillTx/>
                <a:latin typeface="+mn-lt"/>
                <a:ea typeface="+mn-ea"/>
                <a:cs typeface="+mn-cs"/>
              </a:rPr>
              <a:t>Clinical Psychologist</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002060"/>
                </a:solidFill>
                <a:effectLst/>
                <a:uLnTx/>
                <a:uFillTx/>
                <a:latin typeface="+mn-lt"/>
                <a:ea typeface="+mn-ea"/>
                <a:cs typeface="+mn-cs"/>
              </a:rPr>
              <a:t>Licensed Clinical Social Worker</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002060"/>
                </a:solidFill>
                <a:effectLst/>
                <a:uLnTx/>
                <a:uFillTx/>
                <a:latin typeface="+mn-lt"/>
                <a:ea typeface="+mn-ea"/>
                <a:cs typeface="+mn-cs"/>
              </a:rPr>
              <a:t>Psychiatric Nurse Specialist</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800" dirty="0">
                <a:solidFill>
                  <a:srgbClr val="002060"/>
                </a:solidFill>
                <a:latin typeface="+mn-lt"/>
              </a:rPr>
              <a:t>Marriage &amp; Family Therapist</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002060"/>
                </a:solidFill>
                <a:effectLst/>
                <a:uLnTx/>
                <a:uFillTx/>
                <a:latin typeface="+mn-lt"/>
                <a:ea typeface="+mn-ea"/>
                <a:cs typeface="+mn-cs"/>
              </a:rPr>
              <a:t>Licensed Professional Counselor</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971550" marR="0" lvl="1" indent="-514350" algn="l" defTabSz="914400" rtl="0" eaLnBrk="1" fontAlgn="base" latinLnBrk="0" hangingPunct="1">
              <a:lnSpc>
                <a:spcPct val="100000"/>
              </a:lnSpc>
              <a:spcBef>
                <a:spcPct val="20000"/>
              </a:spcBef>
              <a:spcAft>
                <a:spcPct val="0"/>
              </a:spcAft>
              <a:buClrTx/>
              <a:buSzTx/>
              <a:buFont typeface="Arial" pitchFamily="34" charset="0"/>
              <a:buAutoNum type="arabicPeriod"/>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7" name="Group 6"/>
          <p:cNvGrpSpPr/>
          <p:nvPr/>
        </p:nvGrpSpPr>
        <p:grpSpPr>
          <a:xfrm>
            <a:off x="6477000" y="228600"/>
            <a:ext cx="2363948" cy="1714462"/>
            <a:chOff x="848" y="3693499"/>
            <a:chExt cx="2363948" cy="1714462"/>
          </a:xfrm>
        </p:grpSpPr>
        <p:sp>
          <p:nvSpPr>
            <p:cNvPr id="8" name="Rounded Rectangle 5"/>
            <p:cNvSpPr/>
            <p:nvPr/>
          </p:nvSpPr>
          <p:spPr>
            <a:xfrm>
              <a:off x="848" y="3693499"/>
              <a:ext cx="2363948" cy="171446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Rounded Rectangle 4"/>
            <p:cNvSpPr/>
            <p:nvPr/>
          </p:nvSpPr>
          <p:spPr>
            <a:xfrm>
              <a:off x="51063" y="3743714"/>
              <a:ext cx="2263518" cy="1614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NHSC LRP Participants</a:t>
              </a:r>
            </a:p>
          </p:txBody>
        </p:sp>
      </p:grpSp>
    </p:spTree>
    <p:extLst>
      <p:ext uri="{BB962C8B-B14F-4D97-AF65-F5344CB8AC3E}">
        <p14:creationId xmlns:p14="http://schemas.microsoft.com/office/powerpoint/2010/main" val="661413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274638"/>
            <a:ext cx="5791200" cy="1143000"/>
          </a:xfrm>
        </p:spPr>
        <p:txBody>
          <a:bodyPr/>
          <a:lstStyle/>
          <a:p>
            <a:r>
              <a:rPr lang="en-US" dirty="0">
                <a:solidFill>
                  <a:srgbClr val="002060"/>
                </a:solidFill>
              </a:rPr>
              <a:t>Dental Health HPSA</a:t>
            </a:r>
          </a:p>
        </p:txBody>
      </p:sp>
      <p:sp>
        <p:nvSpPr>
          <p:cNvPr id="11" name="Content Placeholder 2"/>
          <p:cNvSpPr txBox="1">
            <a:spLocks/>
          </p:cNvSpPr>
          <p:nvPr/>
        </p:nvSpPr>
        <p:spPr bwMode="auto">
          <a:xfrm>
            <a:off x="1905000" y="2057400"/>
            <a:ext cx="5181600" cy="3352800"/>
          </a:xfrm>
          <a:prstGeom prst="round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a:ln>
                  <a:noFill/>
                </a:ln>
                <a:solidFill>
                  <a:srgbClr val="002060"/>
                </a:solidFill>
                <a:effectLst/>
                <a:uLnTx/>
                <a:uFillTx/>
                <a:latin typeface="+mn-lt"/>
                <a:ea typeface="+mn-ea"/>
                <a:cs typeface="+mn-cs"/>
              </a:rPr>
              <a:t>Eligible Providers</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002060"/>
                </a:solidFill>
                <a:effectLst/>
                <a:uLnTx/>
                <a:uFillTx/>
                <a:latin typeface="+mn-lt"/>
                <a:ea typeface="+mn-ea"/>
                <a:cs typeface="+mn-cs"/>
              </a:rPr>
              <a:t>Family/General Dentist</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800" dirty="0">
                <a:solidFill>
                  <a:srgbClr val="002060"/>
                </a:solidFill>
                <a:latin typeface="+mn-lt"/>
              </a:rPr>
              <a:t>Geriatric Dentist</a:t>
            </a:r>
            <a:endParaRPr kumimoji="0" lang="en-US" sz="2800" b="0" i="0" u="none" strike="noStrike" kern="1200" cap="none" spc="0" normalizeH="0" baseline="0" noProof="0" dirty="0">
              <a:ln>
                <a:noFill/>
              </a:ln>
              <a:solidFill>
                <a:srgbClr val="002060"/>
              </a:solidFill>
              <a:effectLst/>
              <a:uLnTx/>
              <a:uFillTx/>
              <a:latin typeface="+mn-lt"/>
            </a:endParaRP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800" dirty="0">
                <a:solidFill>
                  <a:srgbClr val="002060"/>
                </a:solidFill>
                <a:latin typeface="+mn-lt"/>
              </a:rPr>
              <a:t>Pediatric Dentist</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002060"/>
                </a:solidFill>
                <a:effectLst/>
                <a:uLnTx/>
                <a:uFillTx/>
                <a:latin typeface="+mn-lt"/>
                <a:ea typeface="+mn-ea"/>
                <a:cs typeface="+mn-cs"/>
              </a:rPr>
              <a:t>Dental Hygienist</a:t>
            </a:r>
            <a:endParaRPr kumimoji="0" lang="en-US" sz="3200" b="0" i="0" u="none" strike="noStrike" kern="1200" cap="none" spc="0" normalizeH="0" baseline="0" noProof="0" dirty="0">
              <a:ln>
                <a:noFill/>
              </a:ln>
              <a:solidFill>
                <a:srgbClr val="002060"/>
              </a:solidFill>
              <a:effectLst/>
              <a:uLnTx/>
              <a:uFillTx/>
              <a:latin typeface="+mn-lt"/>
              <a:ea typeface="+mn-ea"/>
              <a:cs typeface="+mn-cs"/>
            </a:endParaRPr>
          </a:p>
          <a:p>
            <a:pPr marL="971550" marR="0" lvl="1" indent="-514350" algn="l" defTabSz="914400" rtl="0" eaLnBrk="1" fontAlgn="base" latinLnBrk="0" hangingPunct="1">
              <a:lnSpc>
                <a:spcPct val="100000"/>
              </a:lnSpc>
              <a:spcBef>
                <a:spcPct val="20000"/>
              </a:spcBef>
              <a:spcAft>
                <a:spcPct val="0"/>
              </a:spcAft>
              <a:buClrTx/>
              <a:buSzTx/>
              <a:buFont typeface="Arial" pitchFamily="34" charset="0"/>
              <a:buAutoNum type="arabicPeriod"/>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2" name="Group 11"/>
          <p:cNvGrpSpPr/>
          <p:nvPr/>
        </p:nvGrpSpPr>
        <p:grpSpPr>
          <a:xfrm>
            <a:off x="6477000" y="152400"/>
            <a:ext cx="2438400" cy="1676400"/>
            <a:chOff x="848" y="3693499"/>
            <a:chExt cx="2363948" cy="1714462"/>
          </a:xfrm>
        </p:grpSpPr>
        <p:sp>
          <p:nvSpPr>
            <p:cNvPr id="13" name="Rounded Rectangle 5"/>
            <p:cNvSpPr/>
            <p:nvPr/>
          </p:nvSpPr>
          <p:spPr>
            <a:xfrm>
              <a:off x="848" y="3693499"/>
              <a:ext cx="2363948" cy="171446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 name="Rounded Rectangle 4"/>
            <p:cNvSpPr/>
            <p:nvPr/>
          </p:nvSpPr>
          <p:spPr>
            <a:xfrm>
              <a:off x="51063" y="3743714"/>
              <a:ext cx="2263518" cy="1614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NHSC LRP Participants</a:t>
              </a:r>
            </a:p>
          </p:txBody>
        </p:sp>
      </p:grpSp>
    </p:spTree>
    <p:extLst>
      <p:ext uri="{BB962C8B-B14F-4D97-AF65-F5344CB8AC3E}">
        <p14:creationId xmlns:p14="http://schemas.microsoft.com/office/powerpoint/2010/main" val="2359082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5" name="Content Placeholder 3"/>
          <p:cNvGraphicFramePr>
            <a:graphicFrameLocks noGrp="1"/>
          </p:cNvGraphicFramePr>
          <p:nvPr>
            <p:ph idx="1"/>
          </p:nvPr>
        </p:nvGraphicFramePr>
        <p:xfrm>
          <a:off x="533400" y="4191000"/>
          <a:ext cx="8229600" cy="1398270"/>
        </p:xfrm>
        <a:graphic>
          <a:graphicData uri="http://schemas.openxmlformats.org/drawingml/2006/table">
            <a:tbl>
              <a:tblPr firstRow="1" bandRow="1">
                <a:tableStyleId>{7DF18680-E054-41AD-8BC1-D1AEF772440D}</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46609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b="1" dirty="0"/>
                        <a:t>2-Years,</a:t>
                      </a:r>
                      <a:r>
                        <a:rPr lang="en-US" b="1" baseline="0" dirty="0"/>
                        <a:t> full-time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b="1" dirty="0"/>
                        <a:t>2-Years half-</a:t>
                      </a:r>
                      <a:r>
                        <a:rPr lang="en-US" b="1" baseline="0" dirty="0"/>
                        <a:t>time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10000"/>
                  </a:ext>
                </a:extLst>
              </a:tr>
              <a:tr h="466090">
                <a:tc>
                  <a:txBody>
                    <a:bodyPr/>
                    <a:lstStyle/>
                    <a:p>
                      <a:r>
                        <a:rPr lang="en-US" b="1" dirty="0"/>
                        <a:t>HPSA Score 14 or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Up to $50,000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Up to $25,000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66090">
                <a:tc>
                  <a:txBody>
                    <a:bodyPr/>
                    <a:lstStyle/>
                    <a:p>
                      <a:r>
                        <a:rPr lang="en-US" b="1" dirty="0"/>
                        <a:t>HPSA Score 13 or 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Up to $30,000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Up to $15,000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pSp>
        <p:nvGrpSpPr>
          <p:cNvPr id="6" name="Group 5"/>
          <p:cNvGrpSpPr/>
          <p:nvPr/>
        </p:nvGrpSpPr>
        <p:grpSpPr>
          <a:xfrm>
            <a:off x="6477000" y="152400"/>
            <a:ext cx="2438400" cy="1676400"/>
            <a:chOff x="848" y="3693499"/>
            <a:chExt cx="2363948" cy="1714462"/>
          </a:xfrm>
        </p:grpSpPr>
        <p:sp>
          <p:nvSpPr>
            <p:cNvPr id="7" name="Rounded Rectangle 5"/>
            <p:cNvSpPr/>
            <p:nvPr/>
          </p:nvSpPr>
          <p:spPr>
            <a:xfrm>
              <a:off x="848" y="3693499"/>
              <a:ext cx="2363948" cy="171446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 name="Rounded Rectangle 4"/>
            <p:cNvSpPr/>
            <p:nvPr/>
          </p:nvSpPr>
          <p:spPr>
            <a:xfrm>
              <a:off x="51063" y="3743714"/>
              <a:ext cx="2263518" cy="1614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NHSC LRP Participants</a:t>
              </a:r>
            </a:p>
          </p:txBody>
        </p:sp>
      </p:grpSp>
      <p:sp>
        <p:nvSpPr>
          <p:cNvPr id="9" name="Title 1"/>
          <p:cNvSpPr>
            <a:spLocks noGrp="1"/>
          </p:cNvSpPr>
          <p:nvPr>
            <p:ph type="title"/>
          </p:nvPr>
        </p:nvSpPr>
        <p:spPr>
          <a:xfrm>
            <a:off x="457200" y="609600"/>
            <a:ext cx="6019800" cy="792162"/>
          </a:xfrm>
        </p:spPr>
        <p:txBody>
          <a:bodyPr/>
          <a:lstStyle/>
          <a:p>
            <a:r>
              <a:rPr lang="en-US" dirty="0">
                <a:solidFill>
                  <a:srgbClr val="002060"/>
                </a:solidFill>
              </a:rPr>
              <a:t>Program Benefits</a:t>
            </a:r>
          </a:p>
        </p:txBody>
      </p:sp>
      <p:sp>
        <p:nvSpPr>
          <p:cNvPr id="10" name="TextBox 9"/>
          <p:cNvSpPr txBox="1"/>
          <p:nvPr/>
        </p:nvSpPr>
        <p:spPr>
          <a:xfrm>
            <a:off x="609600" y="2286000"/>
            <a:ext cx="8001000" cy="1021556"/>
          </a:xfrm>
          <a:prstGeom prst="roundRect">
            <a:avLst/>
          </a:prstGeom>
          <a:solidFill>
            <a:schemeClr val="accent5"/>
          </a:solidFill>
        </p:spPr>
        <p:txBody>
          <a:bodyPr wrap="square" rtlCol="0">
            <a:spAutoFit/>
          </a:bodyPr>
          <a:lstStyle/>
          <a:p>
            <a:pPr algn="ctr"/>
            <a:r>
              <a:rPr lang="en-US" dirty="0">
                <a:solidFill>
                  <a:schemeClr val="bg1"/>
                </a:solidFill>
              </a:rPr>
              <a:t>Based on HPSA Score &amp; Work Schedule</a:t>
            </a:r>
          </a:p>
          <a:p>
            <a:pPr algn="ctr"/>
            <a:endParaRPr lang="en-US" dirty="0">
              <a:solidFill>
                <a:schemeClr val="bg1"/>
              </a:solidFill>
            </a:endParaRPr>
          </a:p>
          <a:p>
            <a:pPr algn="ctr"/>
            <a:r>
              <a:rPr lang="en-US" dirty="0">
                <a:solidFill>
                  <a:schemeClr val="bg1"/>
                </a:solidFill>
              </a:rPr>
              <a:t>Participants may re-apply after 2-year service obligation</a:t>
            </a:r>
          </a:p>
        </p:txBody>
      </p:sp>
      <p:sp>
        <p:nvSpPr>
          <p:cNvPr id="11" name="Rectangle 10"/>
          <p:cNvSpPr/>
          <p:nvPr/>
        </p:nvSpPr>
        <p:spPr>
          <a:xfrm>
            <a:off x="3704568" y="5867400"/>
            <a:ext cx="1646220" cy="461665"/>
          </a:xfrm>
          <a:prstGeom prst="rect">
            <a:avLst/>
          </a:prstGeom>
          <a:noFill/>
        </p:spPr>
        <p:txBody>
          <a:bodyPr wrap="none" lIns="91440" tIns="45720" rIns="91440" bIns="45720">
            <a:spAutoFit/>
          </a:bodyPr>
          <a:lstStyle/>
          <a:p>
            <a:pPr algn="ctr"/>
            <a:r>
              <a:rPr lang="en-US" sz="2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Tax Free!</a:t>
            </a:r>
          </a:p>
        </p:txBody>
      </p:sp>
    </p:spTree>
    <p:extLst>
      <p:ext uri="{BB962C8B-B14F-4D97-AF65-F5344CB8AC3E}">
        <p14:creationId xmlns:p14="http://schemas.microsoft.com/office/powerpoint/2010/main" val="3655919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13" name="Content Placeholder 3"/>
          <p:cNvGraphicFramePr>
            <a:graphicFrameLocks noGrp="1"/>
          </p:cNvGraphicFramePr>
          <p:nvPr>
            <p:ph idx="1"/>
          </p:nvPr>
        </p:nvGraphicFramePr>
        <p:xfrm>
          <a:off x="533400" y="4191000"/>
          <a:ext cx="8229600" cy="1398270"/>
        </p:xfrm>
        <a:graphic>
          <a:graphicData uri="http://schemas.openxmlformats.org/drawingml/2006/table">
            <a:tbl>
              <a:tblPr firstRow="1" bandRow="1">
                <a:tableStyleId>{7DF18680-E054-41AD-8BC1-D1AEF772440D}</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46609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b="1" dirty="0"/>
                        <a:t>2-Years,</a:t>
                      </a:r>
                      <a:r>
                        <a:rPr lang="en-US" b="1" baseline="0" dirty="0"/>
                        <a:t> full-time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b="1" dirty="0"/>
                        <a:t>2-Years half-</a:t>
                      </a:r>
                      <a:r>
                        <a:rPr lang="en-US" b="1" baseline="0" dirty="0"/>
                        <a:t>time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10000"/>
                  </a:ext>
                </a:extLst>
              </a:tr>
              <a:tr h="466090">
                <a:tc>
                  <a:txBody>
                    <a:bodyPr/>
                    <a:lstStyle/>
                    <a:p>
                      <a:r>
                        <a:rPr lang="en-US" b="1" dirty="0"/>
                        <a:t>HPSA Score 14 or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Up to $50,000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Up to $25,000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66090">
                <a:tc>
                  <a:txBody>
                    <a:bodyPr/>
                    <a:lstStyle/>
                    <a:p>
                      <a:r>
                        <a:rPr lang="en-US" b="1" dirty="0"/>
                        <a:t>HPSA Score 13 or 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Up to $30,000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Up to $15,000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pSp>
        <p:nvGrpSpPr>
          <p:cNvPr id="14" name="Group 4"/>
          <p:cNvGrpSpPr/>
          <p:nvPr/>
        </p:nvGrpSpPr>
        <p:grpSpPr>
          <a:xfrm>
            <a:off x="6477000" y="152400"/>
            <a:ext cx="2438400" cy="1676400"/>
            <a:chOff x="848" y="3693499"/>
            <a:chExt cx="2363948" cy="1714462"/>
          </a:xfrm>
        </p:grpSpPr>
        <p:sp>
          <p:nvSpPr>
            <p:cNvPr id="15" name="Rounded Rectangle 5"/>
            <p:cNvSpPr/>
            <p:nvPr/>
          </p:nvSpPr>
          <p:spPr>
            <a:xfrm>
              <a:off x="848" y="3693499"/>
              <a:ext cx="2363948" cy="171446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6" name="Rounded Rectangle 4"/>
            <p:cNvSpPr/>
            <p:nvPr/>
          </p:nvSpPr>
          <p:spPr>
            <a:xfrm>
              <a:off x="51063" y="3743714"/>
              <a:ext cx="2263518" cy="1614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NHSC LRP Participants</a:t>
              </a:r>
            </a:p>
          </p:txBody>
        </p:sp>
      </p:grpSp>
      <p:sp>
        <p:nvSpPr>
          <p:cNvPr id="17" name="Title 1"/>
          <p:cNvSpPr>
            <a:spLocks noGrp="1"/>
          </p:cNvSpPr>
          <p:nvPr>
            <p:ph type="title"/>
          </p:nvPr>
        </p:nvSpPr>
        <p:spPr>
          <a:xfrm>
            <a:off x="457200" y="609600"/>
            <a:ext cx="6019800" cy="792162"/>
          </a:xfrm>
        </p:spPr>
        <p:txBody>
          <a:bodyPr/>
          <a:lstStyle/>
          <a:p>
            <a:r>
              <a:rPr lang="en-US" dirty="0">
                <a:solidFill>
                  <a:srgbClr val="002060"/>
                </a:solidFill>
              </a:rPr>
              <a:t>Program Benefits</a:t>
            </a:r>
          </a:p>
        </p:txBody>
      </p:sp>
      <p:sp>
        <p:nvSpPr>
          <p:cNvPr id="18" name="TextBox 17"/>
          <p:cNvSpPr txBox="1"/>
          <p:nvPr/>
        </p:nvSpPr>
        <p:spPr>
          <a:xfrm>
            <a:off x="609600" y="2286000"/>
            <a:ext cx="8001000" cy="1634490"/>
          </a:xfrm>
          <a:prstGeom prst="roundRect">
            <a:avLst/>
          </a:prstGeom>
          <a:solidFill>
            <a:schemeClr val="accent5"/>
          </a:solidFill>
        </p:spPr>
        <p:txBody>
          <a:bodyPr wrap="square" rtlCol="0">
            <a:spAutoFit/>
          </a:bodyPr>
          <a:lstStyle/>
          <a:p>
            <a:pPr algn="ctr"/>
            <a:r>
              <a:rPr lang="en-US" dirty="0">
                <a:solidFill>
                  <a:schemeClr val="bg1"/>
                </a:solidFill>
              </a:rPr>
              <a:t>Based on HPSA Score &amp; Work Schedule</a:t>
            </a:r>
          </a:p>
          <a:p>
            <a:pPr algn="ctr"/>
            <a:endParaRPr lang="en-US" dirty="0">
              <a:solidFill>
                <a:schemeClr val="bg1"/>
              </a:solidFill>
            </a:endParaRPr>
          </a:p>
          <a:p>
            <a:pPr algn="ctr"/>
            <a:r>
              <a:rPr lang="en-US" dirty="0">
                <a:solidFill>
                  <a:schemeClr val="bg1"/>
                </a:solidFill>
              </a:rPr>
              <a:t>Participants may re-apply after 2-year service obligation</a:t>
            </a:r>
          </a:p>
          <a:p>
            <a:pPr algn="ctr"/>
            <a:endParaRPr lang="en-US" dirty="0">
              <a:solidFill>
                <a:schemeClr val="bg1"/>
              </a:solidFill>
            </a:endParaRPr>
          </a:p>
          <a:p>
            <a:pPr algn="ctr"/>
            <a:r>
              <a:rPr lang="en-US" u="sng" dirty="0">
                <a:solidFill>
                  <a:schemeClr val="bg1"/>
                </a:solidFill>
              </a:rPr>
              <a:t>Program is competitive—very competitive</a:t>
            </a:r>
          </a:p>
        </p:txBody>
      </p:sp>
      <p:cxnSp>
        <p:nvCxnSpPr>
          <p:cNvPr id="19" name="Straight Connector 18"/>
          <p:cNvCxnSpPr/>
          <p:nvPr/>
        </p:nvCxnSpPr>
        <p:spPr>
          <a:xfrm flipV="1">
            <a:off x="3276600" y="5105400"/>
            <a:ext cx="27432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19800" y="5105400"/>
            <a:ext cx="27432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640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199585" y="1828800"/>
            <a:ext cx="8686800" cy="4038600"/>
          </a:xfrm>
        </p:spPr>
        <p:txBody>
          <a:bodyPr>
            <a:normAutofit fontScale="92500" lnSpcReduction="10000"/>
          </a:bodyPr>
          <a:lstStyle/>
          <a:p>
            <a:pPr marL="514350" indent="-514350">
              <a:buFont typeface="+mj-lt"/>
              <a:buAutoNum type="arabicPeriod"/>
            </a:pPr>
            <a:r>
              <a:rPr lang="en-US" dirty="0">
                <a:solidFill>
                  <a:srgbClr val="002060"/>
                </a:solidFill>
              </a:rPr>
              <a:t>Review NHSC LRP Application &amp; Guidelines</a:t>
            </a:r>
          </a:p>
          <a:p>
            <a:pPr marL="971550" lvl="1" indent="-571500">
              <a:buFont typeface="+mj-lt"/>
              <a:buAutoNum type="alphaLcParenR"/>
            </a:pPr>
            <a:r>
              <a:rPr lang="en-US" sz="2400" dirty="0">
                <a:solidFill>
                  <a:srgbClr val="002060"/>
                </a:solidFill>
                <a:hlinkClick r:id="rId3"/>
              </a:rPr>
              <a:t>http://www.nhsc.hrsa.gov/loanrepayment/loanrepaymentprogram.html</a:t>
            </a:r>
            <a:endParaRPr lang="en-US" sz="2400" dirty="0">
              <a:solidFill>
                <a:srgbClr val="002060"/>
              </a:solidFill>
            </a:endParaRPr>
          </a:p>
          <a:p>
            <a:pPr marL="971550" lvl="1" indent="-571500">
              <a:buNone/>
            </a:pPr>
            <a:endParaRPr lang="en-US" sz="2000" dirty="0">
              <a:solidFill>
                <a:srgbClr val="002060"/>
              </a:solidFill>
            </a:endParaRPr>
          </a:p>
          <a:p>
            <a:pPr marL="571500" indent="-571500">
              <a:buFont typeface="+mj-lt"/>
              <a:buAutoNum type="arabicPeriod"/>
            </a:pPr>
            <a:r>
              <a:rPr lang="en-US" dirty="0">
                <a:solidFill>
                  <a:srgbClr val="002060"/>
                </a:solidFill>
              </a:rPr>
              <a:t>Find a job at an NHSC site, or check your current job</a:t>
            </a:r>
          </a:p>
          <a:p>
            <a:pPr marL="971550" lvl="1" indent="-571500">
              <a:buFont typeface="+mj-lt"/>
              <a:buAutoNum type="alphaLcParenR"/>
            </a:pPr>
            <a:r>
              <a:rPr lang="en-US" sz="2000" dirty="0">
                <a:solidFill>
                  <a:srgbClr val="002060"/>
                </a:solidFill>
                <a:hlinkClick r:id="rId4"/>
              </a:rPr>
              <a:t>http://nhscjobs.hrsa.gov</a:t>
            </a:r>
            <a:r>
              <a:rPr lang="en-US" sz="2000" dirty="0">
                <a:solidFill>
                  <a:srgbClr val="002060"/>
                </a:solidFill>
              </a:rPr>
              <a:t> </a:t>
            </a:r>
          </a:p>
          <a:p>
            <a:pPr marL="971550" lvl="1" indent="-571500">
              <a:buNone/>
            </a:pPr>
            <a:endParaRPr lang="en-US" sz="1800" dirty="0">
              <a:solidFill>
                <a:srgbClr val="002060"/>
              </a:solidFill>
            </a:endParaRPr>
          </a:p>
          <a:p>
            <a:pPr marL="571500" indent="-571500">
              <a:buFont typeface="+mj-lt"/>
              <a:buAutoNum type="arabicPeriod"/>
            </a:pPr>
            <a:r>
              <a:rPr lang="en-US" dirty="0">
                <a:solidFill>
                  <a:srgbClr val="002060"/>
                </a:solidFill>
              </a:rPr>
              <a:t>Apply during application window (</a:t>
            </a:r>
            <a:r>
              <a:rPr lang="en-US" dirty="0" smtClean="0">
                <a:solidFill>
                  <a:srgbClr val="002060"/>
                </a:solidFill>
              </a:rPr>
              <a:t>Jan)</a:t>
            </a:r>
            <a:endParaRPr lang="en-US" dirty="0">
              <a:solidFill>
                <a:srgbClr val="002060"/>
              </a:solidFill>
            </a:endParaRPr>
          </a:p>
          <a:p>
            <a:pPr marL="971550" lvl="1" indent="-571500">
              <a:buFont typeface="+mj-lt"/>
              <a:buAutoNum type="alphaLcParenR"/>
            </a:pPr>
            <a:r>
              <a:rPr lang="en-US" sz="2000" dirty="0">
                <a:solidFill>
                  <a:srgbClr val="002060"/>
                </a:solidFill>
                <a:hlinkClick r:id="rId5"/>
              </a:rPr>
              <a:t>http://www.nhsc.hrsa.gov/loanrepayment/howtoapply.html</a:t>
            </a:r>
            <a:endParaRPr lang="en-US" sz="2000" dirty="0">
              <a:solidFill>
                <a:srgbClr val="002060"/>
              </a:solidFill>
            </a:endParaRPr>
          </a:p>
          <a:p>
            <a:pPr marL="971550" lvl="1" indent="-571500">
              <a:buFont typeface="+mj-lt"/>
              <a:buAutoNum type="alphaLcParenR"/>
            </a:pPr>
            <a:endParaRPr lang="en-US" dirty="0"/>
          </a:p>
        </p:txBody>
      </p:sp>
      <p:grpSp>
        <p:nvGrpSpPr>
          <p:cNvPr id="6" name="Group 4"/>
          <p:cNvGrpSpPr/>
          <p:nvPr/>
        </p:nvGrpSpPr>
        <p:grpSpPr>
          <a:xfrm>
            <a:off x="6477000" y="152400"/>
            <a:ext cx="2438400" cy="1676400"/>
            <a:chOff x="848" y="3693499"/>
            <a:chExt cx="2363948" cy="1714462"/>
          </a:xfrm>
        </p:grpSpPr>
        <p:sp>
          <p:nvSpPr>
            <p:cNvPr id="7" name="Rounded Rectangle 4"/>
            <p:cNvSpPr/>
            <p:nvPr/>
          </p:nvSpPr>
          <p:spPr>
            <a:xfrm>
              <a:off x="848" y="3693499"/>
              <a:ext cx="2363948" cy="171446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 name="Rounded Rectangle 4"/>
            <p:cNvSpPr/>
            <p:nvPr/>
          </p:nvSpPr>
          <p:spPr>
            <a:xfrm>
              <a:off x="51063" y="3743714"/>
              <a:ext cx="2263518" cy="1614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NHSC LRP Participants</a:t>
              </a:r>
            </a:p>
          </p:txBody>
        </p:sp>
      </p:grpSp>
      <p:sp>
        <p:nvSpPr>
          <p:cNvPr id="9" name="Title 1"/>
          <p:cNvSpPr>
            <a:spLocks noGrp="1"/>
          </p:cNvSpPr>
          <p:nvPr>
            <p:ph type="title"/>
          </p:nvPr>
        </p:nvSpPr>
        <p:spPr>
          <a:xfrm>
            <a:off x="304800" y="457200"/>
            <a:ext cx="6019800" cy="792162"/>
          </a:xfrm>
        </p:spPr>
        <p:txBody>
          <a:bodyPr/>
          <a:lstStyle/>
          <a:p>
            <a:r>
              <a:rPr lang="en-US" dirty="0">
                <a:solidFill>
                  <a:srgbClr val="002060"/>
                </a:solidFill>
              </a:rPr>
              <a:t>How to Apply</a:t>
            </a:r>
          </a:p>
        </p:txBody>
      </p:sp>
    </p:spTree>
    <p:extLst>
      <p:ext uri="{BB962C8B-B14F-4D97-AF65-F5344CB8AC3E}">
        <p14:creationId xmlns:p14="http://schemas.microsoft.com/office/powerpoint/2010/main" val="1492426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553200" y="76200"/>
            <a:ext cx="2363948" cy="1714462"/>
            <a:chOff x="2464082" y="3693499"/>
            <a:chExt cx="2363948" cy="1714462"/>
          </a:xfrm>
        </p:grpSpPr>
        <p:sp>
          <p:nvSpPr>
            <p:cNvPr id="6" name="Rounded Rectangle 4"/>
            <p:cNvSpPr/>
            <p:nvPr/>
          </p:nvSpPr>
          <p:spPr>
            <a:xfrm>
              <a:off x="2464082" y="3693499"/>
              <a:ext cx="2363948" cy="171446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Rounded Rectangle 4"/>
            <p:cNvSpPr/>
            <p:nvPr/>
          </p:nvSpPr>
          <p:spPr>
            <a:xfrm>
              <a:off x="2514297" y="3743714"/>
              <a:ext cx="2263518" cy="1614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NHSC Sites</a:t>
              </a:r>
            </a:p>
          </p:txBody>
        </p:sp>
      </p:grpSp>
      <p:sp>
        <p:nvSpPr>
          <p:cNvPr id="8" name="Title 1"/>
          <p:cNvSpPr>
            <a:spLocks noGrp="1"/>
          </p:cNvSpPr>
          <p:nvPr>
            <p:ph type="title"/>
          </p:nvPr>
        </p:nvSpPr>
        <p:spPr>
          <a:xfrm>
            <a:off x="304800" y="304800"/>
            <a:ext cx="5638800" cy="944562"/>
          </a:xfrm>
        </p:spPr>
        <p:txBody>
          <a:bodyPr/>
          <a:lstStyle/>
          <a:p>
            <a:r>
              <a:rPr lang="en-US" dirty="0">
                <a:solidFill>
                  <a:srgbClr val="002060"/>
                </a:solidFill>
              </a:rPr>
              <a:t>Eligibility</a:t>
            </a:r>
          </a:p>
        </p:txBody>
      </p:sp>
      <p:sp>
        <p:nvSpPr>
          <p:cNvPr id="9" name="Content Placeholder 2"/>
          <p:cNvSpPr>
            <a:spLocks noGrp="1"/>
          </p:cNvSpPr>
          <p:nvPr>
            <p:ph idx="1"/>
          </p:nvPr>
        </p:nvSpPr>
        <p:spPr>
          <a:xfrm>
            <a:off x="381000" y="1828800"/>
            <a:ext cx="8458200" cy="4038600"/>
          </a:xfrm>
          <a:prstGeom prst="roundRect">
            <a:avLst/>
          </a:prstGeom>
          <a:solidFill>
            <a:schemeClr val="accent5">
              <a:lumMod val="20000"/>
              <a:lumOff val="80000"/>
            </a:schemeClr>
          </a:solidFill>
        </p:spPr>
        <p:txBody>
          <a:bodyPr>
            <a:noAutofit/>
          </a:bodyPr>
          <a:lstStyle/>
          <a:p>
            <a:pPr marL="914400" lvl="1" indent="-457200">
              <a:buFont typeface="Wingdings" pitchFamily="2" charset="2"/>
              <a:buChar char="Ø"/>
            </a:pPr>
            <a:r>
              <a:rPr lang="en-US" sz="2400" b="1" dirty="0">
                <a:solidFill>
                  <a:srgbClr val="002060"/>
                </a:solidFill>
                <a:latin typeface="+mn-lt"/>
              </a:rPr>
              <a:t>Located in a federally designated HPSA.</a:t>
            </a:r>
          </a:p>
          <a:p>
            <a:pPr marL="914400" lvl="1" indent="-457200">
              <a:buFont typeface="Wingdings" pitchFamily="2" charset="2"/>
              <a:buChar char="Ø"/>
            </a:pPr>
            <a:r>
              <a:rPr lang="en-US" sz="2400" b="1" dirty="0">
                <a:solidFill>
                  <a:srgbClr val="002060"/>
                </a:solidFill>
                <a:latin typeface="+mn-lt"/>
              </a:rPr>
              <a:t>See all patients regardless of ability to pay.</a:t>
            </a:r>
          </a:p>
          <a:p>
            <a:pPr marL="914400" lvl="1" indent="-457200">
              <a:buFont typeface="Wingdings" pitchFamily="2" charset="2"/>
              <a:buChar char="Ø"/>
            </a:pPr>
            <a:r>
              <a:rPr lang="en-US" sz="2400" b="1" dirty="0">
                <a:solidFill>
                  <a:srgbClr val="002060"/>
                </a:solidFill>
              </a:rPr>
              <a:t>Provide services on a discount (sliding scale) fee schedule.</a:t>
            </a:r>
          </a:p>
          <a:p>
            <a:pPr marL="914400" lvl="1" indent="-457200">
              <a:buFont typeface="Wingdings" pitchFamily="2" charset="2"/>
              <a:buChar char="Ø"/>
            </a:pPr>
            <a:r>
              <a:rPr lang="en-US" sz="2400" dirty="0">
                <a:solidFill>
                  <a:srgbClr val="002060"/>
                </a:solidFill>
              </a:rPr>
              <a:t>Accept Medicare, Medicaid &amp; CHIP/FAMIS.</a:t>
            </a:r>
          </a:p>
          <a:p>
            <a:pPr marL="914400" lvl="1" indent="-457200">
              <a:buFont typeface="Wingdings" pitchFamily="2" charset="2"/>
              <a:buChar char="Ø"/>
            </a:pPr>
            <a:r>
              <a:rPr lang="en-US" sz="2400" dirty="0">
                <a:solidFill>
                  <a:srgbClr val="002060"/>
                </a:solidFill>
              </a:rPr>
              <a:t>Not discriminate on provision of services.</a:t>
            </a:r>
          </a:p>
          <a:p>
            <a:pPr marL="914400" lvl="1" indent="-457200">
              <a:buFont typeface="Wingdings" pitchFamily="2" charset="2"/>
              <a:buChar char="Ø"/>
            </a:pPr>
            <a:r>
              <a:rPr lang="en-US" sz="2400" dirty="0">
                <a:solidFill>
                  <a:srgbClr val="002060"/>
                </a:solidFill>
              </a:rPr>
              <a:t>Document sound fiscal management.</a:t>
            </a:r>
          </a:p>
          <a:p>
            <a:pPr marL="914400" lvl="1" indent="-457200">
              <a:buFont typeface="Wingdings" pitchFamily="2" charset="2"/>
              <a:buChar char="Ø"/>
            </a:pPr>
            <a:r>
              <a:rPr lang="en-US" sz="2400" b="1" dirty="0">
                <a:solidFill>
                  <a:srgbClr val="002060"/>
                </a:solidFill>
              </a:rPr>
              <a:t>Pay a competitive salary &amp; benefits, and malpractice package.</a:t>
            </a:r>
          </a:p>
          <a:p>
            <a:pPr marL="914400" lvl="1" indent="-457200"/>
            <a:endParaRPr lang="en-US" sz="2400" dirty="0"/>
          </a:p>
        </p:txBody>
      </p:sp>
    </p:spTree>
    <p:extLst>
      <p:ext uri="{BB962C8B-B14F-4D97-AF65-F5344CB8AC3E}">
        <p14:creationId xmlns:p14="http://schemas.microsoft.com/office/powerpoint/2010/main" val="17966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1" name="Group 3"/>
          <p:cNvGrpSpPr/>
          <p:nvPr/>
        </p:nvGrpSpPr>
        <p:grpSpPr>
          <a:xfrm>
            <a:off x="6553200" y="228600"/>
            <a:ext cx="2363948" cy="1714462"/>
            <a:chOff x="2464082" y="3693499"/>
            <a:chExt cx="2363948" cy="1714462"/>
          </a:xfrm>
        </p:grpSpPr>
        <p:sp>
          <p:nvSpPr>
            <p:cNvPr id="12" name="Rounded Rectangle 4"/>
            <p:cNvSpPr/>
            <p:nvPr/>
          </p:nvSpPr>
          <p:spPr>
            <a:xfrm>
              <a:off x="2464082" y="3693499"/>
              <a:ext cx="2363948" cy="171446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 name="Rounded Rectangle 4"/>
            <p:cNvSpPr/>
            <p:nvPr/>
          </p:nvSpPr>
          <p:spPr>
            <a:xfrm>
              <a:off x="2514297" y="3743714"/>
              <a:ext cx="2263518" cy="1614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NHSC Sites</a:t>
              </a:r>
            </a:p>
          </p:txBody>
        </p:sp>
      </p:grpSp>
      <p:sp>
        <p:nvSpPr>
          <p:cNvPr id="14" name="Title 1"/>
          <p:cNvSpPr>
            <a:spLocks noGrp="1"/>
          </p:cNvSpPr>
          <p:nvPr>
            <p:ph type="title"/>
          </p:nvPr>
        </p:nvSpPr>
        <p:spPr>
          <a:xfrm>
            <a:off x="304800" y="533400"/>
            <a:ext cx="5638800" cy="944562"/>
          </a:xfrm>
        </p:spPr>
        <p:txBody>
          <a:bodyPr/>
          <a:lstStyle/>
          <a:p>
            <a:r>
              <a:rPr lang="en-US" dirty="0">
                <a:solidFill>
                  <a:srgbClr val="002060"/>
                </a:solidFill>
              </a:rPr>
              <a:t>Eligible Site Types</a:t>
            </a:r>
          </a:p>
        </p:txBody>
      </p:sp>
      <p:sp>
        <p:nvSpPr>
          <p:cNvPr id="15" name="Content Placeholder 2"/>
          <p:cNvSpPr>
            <a:spLocks noGrp="1"/>
          </p:cNvSpPr>
          <p:nvPr>
            <p:ph idx="1"/>
          </p:nvPr>
        </p:nvSpPr>
        <p:spPr>
          <a:xfrm>
            <a:off x="304800" y="1447800"/>
            <a:ext cx="4572000" cy="4419600"/>
          </a:xfrm>
          <a:prstGeom prst="roundRect">
            <a:avLst/>
          </a:prstGeom>
          <a:solidFill>
            <a:schemeClr val="accent5">
              <a:lumMod val="20000"/>
              <a:lumOff val="80000"/>
            </a:schemeClr>
          </a:solidFill>
        </p:spPr>
        <p:txBody>
          <a:bodyPr>
            <a:noAutofit/>
          </a:bodyPr>
          <a:lstStyle/>
          <a:p>
            <a:pPr marL="914400" lvl="1" indent="-457200"/>
            <a:r>
              <a:rPr lang="en-US" sz="2000" dirty="0">
                <a:solidFill>
                  <a:srgbClr val="002060"/>
                </a:solidFill>
                <a:latin typeface="+mn-lt"/>
              </a:rPr>
              <a:t>Federally Qualified Health Centers</a:t>
            </a:r>
          </a:p>
          <a:p>
            <a:pPr marL="914400" lvl="1" indent="-457200"/>
            <a:r>
              <a:rPr lang="en-US" sz="2000" dirty="0" err="1">
                <a:solidFill>
                  <a:srgbClr val="002060"/>
                </a:solidFill>
                <a:latin typeface="+mn-lt"/>
              </a:rPr>
              <a:t>FQHC</a:t>
            </a:r>
            <a:r>
              <a:rPr lang="en-US" sz="2000" dirty="0">
                <a:solidFill>
                  <a:srgbClr val="002060"/>
                </a:solidFill>
                <a:latin typeface="+mn-lt"/>
              </a:rPr>
              <a:t> Look-A-likes</a:t>
            </a:r>
          </a:p>
          <a:p>
            <a:pPr marL="914400" lvl="1" indent="-457200"/>
            <a:r>
              <a:rPr lang="en-US" sz="2000" dirty="0">
                <a:solidFill>
                  <a:srgbClr val="002060"/>
                </a:solidFill>
              </a:rPr>
              <a:t>Correctional/Detention Facilities</a:t>
            </a:r>
          </a:p>
          <a:p>
            <a:pPr marL="914400" lvl="1" indent="-457200"/>
            <a:r>
              <a:rPr lang="en-US" sz="2000" dirty="0">
                <a:solidFill>
                  <a:srgbClr val="002060"/>
                </a:solidFill>
              </a:rPr>
              <a:t>Certified Rural Health Clinics</a:t>
            </a:r>
          </a:p>
          <a:p>
            <a:pPr marL="914400" lvl="1" indent="-457200"/>
            <a:r>
              <a:rPr lang="en-US" sz="2000" dirty="0">
                <a:solidFill>
                  <a:srgbClr val="002060"/>
                </a:solidFill>
              </a:rPr>
              <a:t>Critical Access Hospitals</a:t>
            </a:r>
          </a:p>
          <a:p>
            <a:pPr marL="914400" lvl="1" indent="-457200"/>
            <a:r>
              <a:rPr lang="en-US" sz="2000" dirty="0">
                <a:solidFill>
                  <a:srgbClr val="002060"/>
                </a:solidFill>
              </a:rPr>
              <a:t>Community Mental Health Centers</a:t>
            </a:r>
          </a:p>
          <a:p>
            <a:pPr marL="914400" lvl="1" indent="-457200"/>
            <a:r>
              <a:rPr lang="en-US" sz="2000" dirty="0">
                <a:solidFill>
                  <a:srgbClr val="002060"/>
                </a:solidFill>
              </a:rPr>
              <a:t>State or County Health Departments</a:t>
            </a:r>
          </a:p>
          <a:p>
            <a:pPr marL="914400" lvl="1" indent="-457200"/>
            <a:endParaRPr lang="en-US" sz="2000" dirty="0"/>
          </a:p>
        </p:txBody>
      </p:sp>
      <p:sp>
        <p:nvSpPr>
          <p:cNvPr id="16" name="Content Placeholder 2"/>
          <p:cNvSpPr txBox="1">
            <a:spLocks/>
          </p:cNvSpPr>
          <p:nvPr/>
        </p:nvSpPr>
        <p:spPr bwMode="auto">
          <a:xfrm>
            <a:off x="5105400" y="3124200"/>
            <a:ext cx="3810000" cy="2590800"/>
          </a:xfrm>
          <a:prstGeom prst="round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noAutofit/>
          </a:bodyPr>
          <a:lstStyle/>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Community Outpatient</a:t>
            </a:r>
            <a:r>
              <a:rPr kumimoji="0" lang="en-US" sz="2000" b="0" i="0" u="none" strike="noStrike" kern="1200" cap="none" spc="0" normalizeH="0" noProof="0" dirty="0">
                <a:ln>
                  <a:noFill/>
                </a:ln>
                <a:solidFill>
                  <a:srgbClr val="002060"/>
                </a:solidFill>
                <a:effectLst/>
                <a:uLnTx/>
                <a:uFillTx/>
                <a:latin typeface="+mn-lt"/>
                <a:ea typeface="+mn-ea"/>
                <a:cs typeface="+mn-cs"/>
              </a:rPr>
              <a:t> Facilities</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b="1" baseline="0" dirty="0">
                <a:solidFill>
                  <a:srgbClr val="002060"/>
                </a:solidFill>
                <a:latin typeface="+mn-lt"/>
              </a:rPr>
              <a:t>Private</a:t>
            </a:r>
            <a:r>
              <a:rPr lang="en-US" sz="2000" b="1" dirty="0">
                <a:solidFill>
                  <a:srgbClr val="002060"/>
                </a:solidFill>
                <a:latin typeface="+mn-lt"/>
              </a:rPr>
              <a:t> Practices</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School-based</a:t>
            </a:r>
            <a:r>
              <a:rPr kumimoji="0" lang="en-US" sz="2000" b="0" i="0" u="none" strike="noStrike" kern="1200" cap="none" spc="0" normalizeH="0" noProof="0" dirty="0">
                <a:ln>
                  <a:noFill/>
                </a:ln>
                <a:solidFill>
                  <a:srgbClr val="002060"/>
                </a:solidFill>
                <a:effectLst/>
                <a:uLnTx/>
                <a:uFillTx/>
                <a:latin typeface="+mn-lt"/>
                <a:ea typeface="+mn-ea"/>
                <a:cs typeface="+mn-cs"/>
              </a:rPr>
              <a:t> Clinics</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baseline="0" dirty="0">
                <a:solidFill>
                  <a:srgbClr val="002060"/>
                </a:solidFill>
                <a:latin typeface="+mn-lt"/>
              </a:rPr>
              <a:t>Mobile</a:t>
            </a:r>
            <a:r>
              <a:rPr lang="en-US" sz="2000" dirty="0">
                <a:solidFill>
                  <a:srgbClr val="002060"/>
                </a:solidFill>
                <a:latin typeface="+mn-lt"/>
              </a:rPr>
              <a:t> Units/Clinics</a:t>
            </a:r>
          </a:p>
          <a:p>
            <a:pPr marL="914400" marR="0" lvl="1" indent="-4572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Free</a:t>
            </a:r>
            <a:r>
              <a:rPr kumimoji="0" lang="en-US" sz="2000" b="0" i="0" u="none" strike="noStrike" kern="1200" cap="none" spc="0" normalizeH="0" noProof="0" dirty="0">
                <a:ln>
                  <a:noFill/>
                </a:ln>
                <a:solidFill>
                  <a:srgbClr val="002060"/>
                </a:solidFill>
                <a:effectLst/>
                <a:uLnTx/>
                <a:uFillTx/>
                <a:latin typeface="+mn-lt"/>
                <a:ea typeface="+mn-ea"/>
                <a:cs typeface="+mn-cs"/>
              </a:rPr>
              <a:t> Clinics</a:t>
            </a: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p:txBody>
      </p:sp>
    </p:spTree>
    <p:extLst>
      <p:ext uri="{BB962C8B-B14F-4D97-AF65-F5344CB8AC3E}">
        <p14:creationId xmlns:p14="http://schemas.microsoft.com/office/powerpoint/2010/main" val="2350412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 name="Group 3"/>
          <p:cNvGrpSpPr/>
          <p:nvPr/>
        </p:nvGrpSpPr>
        <p:grpSpPr>
          <a:xfrm>
            <a:off x="6553200" y="38138"/>
            <a:ext cx="2363948" cy="1714462"/>
            <a:chOff x="2464082" y="3693499"/>
            <a:chExt cx="2363948" cy="1714462"/>
          </a:xfrm>
        </p:grpSpPr>
        <p:sp>
          <p:nvSpPr>
            <p:cNvPr id="6" name="Rounded Rectangle 4"/>
            <p:cNvSpPr/>
            <p:nvPr/>
          </p:nvSpPr>
          <p:spPr>
            <a:xfrm>
              <a:off x="2464082" y="3693499"/>
              <a:ext cx="2363948" cy="171446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Rounded Rectangle 4"/>
            <p:cNvSpPr/>
            <p:nvPr/>
          </p:nvSpPr>
          <p:spPr>
            <a:xfrm>
              <a:off x="2514297" y="3743714"/>
              <a:ext cx="2263518" cy="1614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NHSC Sites</a:t>
              </a:r>
            </a:p>
          </p:txBody>
        </p:sp>
      </p:grpSp>
      <p:graphicFrame>
        <p:nvGraphicFramePr>
          <p:cNvPr id="8" name="Diagram 7"/>
          <p:cNvGraphicFramePr/>
          <p:nvPr>
            <p:extLst>
              <p:ext uri="{D42A27DB-BD31-4B8C-83A1-F6EECF244321}">
                <p14:modId xmlns:p14="http://schemas.microsoft.com/office/powerpoint/2010/main" val="3685631128"/>
              </p:ext>
            </p:extLst>
          </p:nvPr>
        </p:nvGraphicFramePr>
        <p:xfrm>
          <a:off x="1524000" y="1828800"/>
          <a:ext cx="58674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2466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7"/>
          <p:cNvSpPr>
            <a:spLocks noGrp="1"/>
          </p:cNvSpPr>
          <p:nvPr>
            <p:ph type="title"/>
          </p:nvPr>
        </p:nvSpPr>
        <p:spPr bwMode="auto">
          <a:xfrm>
            <a:off x="228600" y="457200"/>
            <a:ext cx="8458200" cy="1143000"/>
          </a:xfrm>
          <a:ln>
            <a:solidFill>
              <a:schemeClr val="bg1"/>
            </a:solidFill>
          </a:ln>
        </p:spPr>
        <p:txBody>
          <a:bodyPr wrap="square" numCol="1" anchor="t" anchorCtr="0" compatLnSpc="1">
            <a:prstTxWarp prst="textNoShape">
              <a:avLst/>
            </a:prstTxWarp>
            <a:normAutofit/>
          </a:bodyPr>
          <a:lstStyle/>
          <a:p>
            <a:pPr>
              <a:lnSpc>
                <a:spcPct val="90000"/>
              </a:lnSpc>
            </a:pPr>
            <a:r>
              <a:rPr lang="en-US" sz="4800" b="1" cap="none" dirty="0">
                <a:solidFill>
                  <a:srgbClr val="002060"/>
                </a:solidFill>
                <a:latin typeface="+mn-lt"/>
              </a:rPr>
              <a:t>Health Workforce</a:t>
            </a:r>
          </a:p>
        </p:txBody>
      </p:sp>
      <p:sp>
        <p:nvSpPr>
          <p:cNvPr id="2" name="Slide Number Placeholder 1"/>
          <p:cNvSpPr>
            <a:spLocks noGrp="1"/>
          </p:cNvSpPr>
          <p:nvPr>
            <p:ph type="sldNum" sz="quarter" idx="12"/>
          </p:nvPr>
        </p:nvSpPr>
        <p:spPr/>
        <p:txBody>
          <a:bodyPr/>
          <a:lstStyle/>
          <a:p>
            <a:pPr>
              <a:defRPr/>
            </a:pPr>
            <a:fld id="{2ACE4214-48F6-41C5-8961-C0E80F984DDC}" type="slidenum">
              <a:rPr lang="en-US" smtClean="0"/>
              <a:pPr>
                <a:defRPr/>
              </a:pPr>
              <a:t>3</a:t>
            </a:fld>
            <a:endParaRPr lang="en-US" dirty="0"/>
          </a:p>
        </p:txBody>
      </p:sp>
      <p:pic>
        <p:nvPicPr>
          <p:cNvPr id="12" name="Picture 4" descr="Photograph of two female physicians reviewing a patient file."/>
          <p:cNvPicPr>
            <a:picLocks noChangeAspect="1"/>
          </p:cNvPicPr>
          <p:nvPr/>
        </p:nvPicPr>
        <p:blipFill>
          <a:blip r:embed="rId3" cstate="print"/>
          <a:srcRect/>
          <a:stretch>
            <a:fillRect/>
          </a:stretch>
        </p:blipFill>
        <p:spPr bwMode="auto">
          <a:xfrm>
            <a:off x="381000" y="1098472"/>
            <a:ext cx="8534400" cy="4507232"/>
          </a:xfrm>
          <a:prstGeom prst="rect">
            <a:avLst/>
          </a:prstGeom>
          <a:noFill/>
          <a:ln w="9525">
            <a:solidFill>
              <a:schemeClr val="bg1"/>
            </a:solidFill>
            <a:miter lim="800000"/>
            <a:headEnd/>
            <a:tailEnd/>
          </a:ln>
        </p:spPr>
      </p:pic>
      <p:sp>
        <p:nvSpPr>
          <p:cNvPr id="11" name="Rectangle 10"/>
          <p:cNvSpPr/>
          <p:nvPr/>
        </p:nvSpPr>
        <p:spPr>
          <a:xfrm>
            <a:off x="4267200" y="2133600"/>
            <a:ext cx="4648200" cy="646331"/>
          </a:xfrm>
          <a:prstGeom prst="rect">
            <a:avLst/>
          </a:prstGeom>
        </p:spPr>
        <p:txBody>
          <a:bodyPr wrap="square">
            <a:spAutoFit/>
          </a:bodyPr>
          <a:lstStyle/>
          <a:p>
            <a:pPr marL="0" indent="0" algn="ctr">
              <a:buNone/>
            </a:pPr>
            <a:r>
              <a:rPr lang="en-US" b="1" i="1" dirty="0">
                <a:solidFill>
                  <a:schemeClr val="bg1"/>
                </a:solidFill>
              </a:rPr>
              <a:t>Serving Virginia’s Underserved through Primary Care Incentive Programs</a:t>
            </a:r>
          </a:p>
        </p:txBody>
      </p:sp>
      <p:pic>
        <p:nvPicPr>
          <p:cNvPr id="7" name="Picture 2" descr="C:\Users\wwb84935\AppData\Local\Microsoft\Windows\Temporary Internet Files\Content.Outlook\GF2KU8VM\Official OHE Letterhead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 name="Group 3"/>
          <p:cNvGrpSpPr/>
          <p:nvPr/>
        </p:nvGrpSpPr>
        <p:grpSpPr>
          <a:xfrm>
            <a:off x="6553200" y="228600"/>
            <a:ext cx="2363948" cy="1714462"/>
            <a:chOff x="2464082" y="3693499"/>
            <a:chExt cx="2363948" cy="1714462"/>
          </a:xfrm>
        </p:grpSpPr>
        <p:sp>
          <p:nvSpPr>
            <p:cNvPr id="11" name="Rounded Rectangle 4"/>
            <p:cNvSpPr/>
            <p:nvPr/>
          </p:nvSpPr>
          <p:spPr>
            <a:xfrm>
              <a:off x="2464082" y="3693499"/>
              <a:ext cx="2363948" cy="171446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Rounded Rectangle 4"/>
            <p:cNvSpPr/>
            <p:nvPr/>
          </p:nvSpPr>
          <p:spPr>
            <a:xfrm>
              <a:off x="2514297" y="3743714"/>
              <a:ext cx="2263518" cy="1614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NHSC Sites</a:t>
              </a:r>
            </a:p>
          </p:txBody>
        </p:sp>
      </p:grpSp>
      <p:sp>
        <p:nvSpPr>
          <p:cNvPr id="13" name="Content Placeholder 2"/>
          <p:cNvSpPr>
            <a:spLocks noGrp="1"/>
          </p:cNvSpPr>
          <p:nvPr>
            <p:ph idx="1"/>
          </p:nvPr>
        </p:nvSpPr>
        <p:spPr>
          <a:xfrm>
            <a:off x="457200" y="2057400"/>
            <a:ext cx="8382000" cy="4572000"/>
          </a:xfrm>
        </p:spPr>
        <p:txBody>
          <a:bodyPr/>
          <a:lstStyle/>
          <a:p>
            <a:pPr marL="514350" indent="-514350">
              <a:buFont typeface="+mj-lt"/>
              <a:buAutoNum type="arabicPeriod"/>
            </a:pPr>
            <a:r>
              <a:rPr lang="en-US" dirty="0">
                <a:solidFill>
                  <a:srgbClr val="002060"/>
                </a:solidFill>
              </a:rPr>
              <a:t>Determine HPSA Status</a:t>
            </a:r>
          </a:p>
          <a:p>
            <a:pPr marL="971550" lvl="1" indent="-571500">
              <a:buFont typeface="+mj-lt"/>
              <a:buAutoNum type="alphaLcParenR"/>
            </a:pPr>
            <a:r>
              <a:rPr lang="en-US" sz="1800" dirty="0">
                <a:solidFill>
                  <a:srgbClr val="002060"/>
                </a:solidFill>
                <a:hlinkClick r:id="rId3"/>
              </a:rPr>
              <a:t>http://datawarehouse.hrsa.gov/tools/analyzers/hpsafind.aspx</a:t>
            </a:r>
            <a:r>
              <a:rPr lang="en-US" sz="1800" dirty="0">
                <a:solidFill>
                  <a:srgbClr val="002060"/>
                </a:solidFill>
              </a:rPr>
              <a:t> </a:t>
            </a:r>
          </a:p>
          <a:p>
            <a:pPr marL="971550" lvl="1" indent="-571500">
              <a:buFont typeface="+mj-lt"/>
              <a:buAutoNum type="alphaLcParenR"/>
            </a:pPr>
            <a:r>
              <a:rPr lang="en-US" sz="1800" dirty="0">
                <a:solidFill>
                  <a:srgbClr val="002060"/>
                </a:solidFill>
              </a:rPr>
              <a:t>A good time to contact Va. Primary Care Office (me)</a:t>
            </a:r>
          </a:p>
          <a:p>
            <a:pPr marL="971550" lvl="1" indent="-571500">
              <a:buNone/>
            </a:pPr>
            <a:endParaRPr lang="en-US" sz="1800" dirty="0">
              <a:solidFill>
                <a:srgbClr val="002060"/>
              </a:solidFill>
            </a:endParaRPr>
          </a:p>
          <a:p>
            <a:pPr marL="571500" indent="-571500">
              <a:buFont typeface="+mj-lt"/>
              <a:buAutoNum type="arabicPeriod"/>
            </a:pPr>
            <a:r>
              <a:rPr lang="en-US" dirty="0">
                <a:solidFill>
                  <a:srgbClr val="002060"/>
                </a:solidFill>
              </a:rPr>
              <a:t>Review site application checklist</a:t>
            </a:r>
          </a:p>
          <a:p>
            <a:pPr marL="971550" lvl="1" indent="-571500">
              <a:buFont typeface="+mj-lt"/>
              <a:buAutoNum type="alphaLcParenR"/>
            </a:pPr>
            <a:r>
              <a:rPr lang="en-US" sz="2000" dirty="0">
                <a:solidFill>
                  <a:srgbClr val="002060"/>
                </a:solidFill>
                <a:hlinkClick r:id="rId4"/>
              </a:rPr>
              <a:t>http://nhsc.hrsa.gov/sites/becomenhscapprovedsite/</a:t>
            </a:r>
            <a:r>
              <a:rPr lang="en-US" sz="2000" dirty="0">
                <a:solidFill>
                  <a:srgbClr val="002060"/>
                </a:solidFill>
              </a:rPr>
              <a:t> </a:t>
            </a:r>
          </a:p>
          <a:p>
            <a:pPr marL="971550" lvl="1" indent="-571500">
              <a:buFont typeface="+mj-lt"/>
              <a:buAutoNum type="alphaLcParenR"/>
            </a:pPr>
            <a:endParaRPr lang="en-US" sz="1800" dirty="0">
              <a:solidFill>
                <a:srgbClr val="002060"/>
              </a:solidFill>
            </a:endParaRPr>
          </a:p>
          <a:p>
            <a:pPr marL="571500" indent="-571500">
              <a:buFont typeface="+mj-lt"/>
              <a:buAutoNum type="arabicPeriod"/>
            </a:pPr>
            <a:r>
              <a:rPr lang="en-US" dirty="0">
                <a:solidFill>
                  <a:srgbClr val="002060"/>
                </a:solidFill>
              </a:rPr>
              <a:t>Apply during application window (March 2016)</a:t>
            </a:r>
          </a:p>
          <a:p>
            <a:pPr marL="971550" lvl="1" indent="-571500">
              <a:buFont typeface="+mj-lt"/>
              <a:buAutoNum type="alphaLcParenR"/>
            </a:pPr>
            <a:r>
              <a:rPr lang="en-US" sz="1800" dirty="0">
                <a:solidFill>
                  <a:srgbClr val="002060"/>
                </a:solidFill>
                <a:hlinkClick r:id="rId5"/>
              </a:rPr>
              <a:t>http://nhsc.hrsa.gov/sites/requireddocumentation/index.html</a:t>
            </a:r>
            <a:r>
              <a:rPr lang="en-US" sz="1800" dirty="0">
                <a:solidFill>
                  <a:srgbClr val="002060"/>
                </a:solidFill>
              </a:rPr>
              <a:t> </a:t>
            </a:r>
          </a:p>
        </p:txBody>
      </p:sp>
      <p:sp>
        <p:nvSpPr>
          <p:cNvPr id="14" name="Title 1"/>
          <p:cNvSpPr>
            <a:spLocks noGrp="1"/>
          </p:cNvSpPr>
          <p:nvPr>
            <p:ph type="title"/>
          </p:nvPr>
        </p:nvSpPr>
        <p:spPr>
          <a:xfrm>
            <a:off x="304800" y="457200"/>
            <a:ext cx="6019800" cy="792162"/>
          </a:xfrm>
        </p:spPr>
        <p:txBody>
          <a:bodyPr/>
          <a:lstStyle/>
          <a:p>
            <a:r>
              <a:rPr lang="en-US" dirty="0">
                <a:solidFill>
                  <a:srgbClr val="002060"/>
                </a:solidFill>
              </a:rPr>
              <a:t>How to Apply</a:t>
            </a:r>
          </a:p>
        </p:txBody>
      </p:sp>
    </p:spTree>
    <p:extLst>
      <p:ext uri="{BB962C8B-B14F-4D97-AF65-F5344CB8AC3E}">
        <p14:creationId xmlns:p14="http://schemas.microsoft.com/office/powerpoint/2010/main" val="1577919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274638"/>
            <a:ext cx="8229600" cy="1143000"/>
          </a:xfrm>
        </p:spPr>
        <p:txBody>
          <a:bodyPr/>
          <a:lstStyle/>
          <a:p>
            <a:r>
              <a:rPr lang="en-US" dirty="0">
                <a:solidFill>
                  <a:srgbClr val="002060"/>
                </a:solidFill>
              </a:rPr>
              <a:t>Other </a:t>
            </a:r>
            <a:r>
              <a:rPr lang="en-US" dirty="0" err="1">
                <a:solidFill>
                  <a:srgbClr val="002060"/>
                </a:solidFill>
              </a:rPr>
              <a:t>NHSC</a:t>
            </a:r>
            <a:r>
              <a:rPr lang="en-US" dirty="0">
                <a:solidFill>
                  <a:srgbClr val="002060"/>
                </a:solidFill>
              </a:rPr>
              <a:t> Programs</a:t>
            </a:r>
          </a:p>
        </p:txBody>
      </p:sp>
      <p:sp>
        <p:nvSpPr>
          <p:cNvPr id="9" name="Content Placeholder 2"/>
          <p:cNvSpPr>
            <a:spLocks noGrp="1"/>
          </p:cNvSpPr>
          <p:nvPr>
            <p:ph idx="1"/>
          </p:nvPr>
        </p:nvSpPr>
        <p:spPr>
          <a:xfrm>
            <a:off x="457200" y="1600200"/>
            <a:ext cx="8229600" cy="4525963"/>
          </a:xfrm>
        </p:spPr>
        <p:txBody>
          <a:bodyPr>
            <a:normAutofit lnSpcReduction="10000"/>
          </a:bodyPr>
          <a:lstStyle/>
          <a:p>
            <a:r>
              <a:rPr lang="en-US" sz="2800" dirty="0">
                <a:solidFill>
                  <a:srgbClr val="002060"/>
                </a:solidFill>
              </a:rPr>
              <a:t>Student to Service (S2S)</a:t>
            </a:r>
          </a:p>
          <a:p>
            <a:pPr lvl="1"/>
            <a:r>
              <a:rPr lang="en-US" sz="1600" dirty="0">
                <a:solidFill>
                  <a:srgbClr val="002060"/>
                </a:solidFill>
              </a:rPr>
              <a:t>Provides up to $120,000 loan repayment to final year medical students  in return for a commitment to provide primary health care at an approved </a:t>
            </a:r>
            <a:r>
              <a:rPr lang="en-US" sz="1600" dirty="0" err="1">
                <a:solidFill>
                  <a:srgbClr val="002060"/>
                </a:solidFill>
              </a:rPr>
              <a:t>NHSC</a:t>
            </a:r>
            <a:r>
              <a:rPr lang="en-US" sz="1600" dirty="0">
                <a:solidFill>
                  <a:srgbClr val="002060"/>
                </a:solidFill>
              </a:rPr>
              <a:t> site</a:t>
            </a:r>
          </a:p>
          <a:p>
            <a:pPr lvl="2"/>
            <a:r>
              <a:rPr lang="en-US" sz="1600" dirty="0">
                <a:solidFill>
                  <a:srgbClr val="002060"/>
                </a:solidFill>
              </a:rPr>
              <a:t>full-time for minimum of 3-years </a:t>
            </a:r>
          </a:p>
          <a:p>
            <a:pPr lvl="2"/>
            <a:r>
              <a:rPr lang="en-US" sz="1600" dirty="0">
                <a:solidFill>
                  <a:srgbClr val="002060"/>
                </a:solidFill>
              </a:rPr>
              <a:t>half-time for at least 6 years</a:t>
            </a:r>
          </a:p>
          <a:p>
            <a:r>
              <a:rPr lang="en-US" sz="2400" dirty="0">
                <a:solidFill>
                  <a:srgbClr val="002060"/>
                </a:solidFill>
              </a:rPr>
              <a:t>Loan Scholarship Program (</a:t>
            </a:r>
            <a:r>
              <a:rPr lang="en-US" sz="2400" dirty="0" err="1">
                <a:solidFill>
                  <a:srgbClr val="002060"/>
                </a:solidFill>
              </a:rPr>
              <a:t>SP</a:t>
            </a:r>
            <a:r>
              <a:rPr lang="en-US" sz="2400" dirty="0">
                <a:solidFill>
                  <a:srgbClr val="002060"/>
                </a:solidFill>
              </a:rPr>
              <a:t>)</a:t>
            </a:r>
          </a:p>
          <a:p>
            <a:pPr lvl="1"/>
            <a:r>
              <a:rPr lang="en-US" sz="1600" dirty="0">
                <a:solidFill>
                  <a:srgbClr val="002060"/>
                </a:solidFill>
              </a:rPr>
              <a:t>Incentives</a:t>
            </a:r>
          </a:p>
          <a:p>
            <a:pPr lvl="2"/>
            <a:r>
              <a:rPr lang="en-US" sz="1600" dirty="0">
                <a:solidFill>
                  <a:srgbClr val="002060"/>
                </a:solidFill>
              </a:rPr>
              <a:t>Payment of tuition and required fees (tax-free)</a:t>
            </a:r>
          </a:p>
          <a:p>
            <a:pPr lvl="2"/>
            <a:r>
              <a:rPr lang="en-US" sz="1600" dirty="0">
                <a:solidFill>
                  <a:srgbClr val="002060"/>
                </a:solidFill>
              </a:rPr>
              <a:t>Some other tax-free educational costs (books, etc.)</a:t>
            </a:r>
          </a:p>
          <a:p>
            <a:pPr lvl="2"/>
            <a:r>
              <a:rPr lang="en-US" sz="1600" dirty="0">
                <a:solidFill>
                  <a:srgbClr val="002060"/>
                </a:solidFill>
              </a:rPr>
              <a:t>A monthly living stipend (taxable)</a:t>
            </a:r>
          </a:p>
          <a:p>
            <a:pPr lvl="1"/>
            <a:r>
              <a:rPr lang="en-US" sz="1600" dirty="0">
                <a:solidFill>
                  <a:srgbClr val="002060"/>
                </a:solidFill>
              </a:rPr>
              <a:t>Year of Support = Year of Service (Min 2 years)</a:t>
            </a:r>
          </a:p>
          <a:p>
            <a:r>
              <a:rPr lang="en-US" sz="2400" dirty="0">
                <a:solidFill>
                  <a:srgbClr val="002060"/>
                </a:solidFill>
              </a:rPr>
              <a:t>Nurse Corps</a:t>
            </a:r>
          </a:p>
          <a:p>
            <a:pPr lvl="1"/>
            <a:r>
              <a:rPr lang="en-US" sz="1800" dirty="0">
                <a:solidFill>
                  <a:srgbClr val="002060"/>
                </a:solidFill>
              </a:rPr>
              <a:t>Up to 85% repayment of total eligible student loan debt</a:t>
            </a:r>
          </a:p>
          <a:p>
            <a:pPr lvl="1"/>
            <a:r>
              <a:rPr lang="en-US" sz="1800" dirty="0">
                <a:solidFill>
                  <a:srgbClr val="002060"/>
                </a:solidFill>
              </a:rPr>
              <a:t>2 years of full time service</a:t>
            </a:r>
          </a:p>
          <a:p>
            <a:pPr lvl="1"/>
            <a:endParaRPr lang="en-US" sz="2000" dirty="0"/>
          </a:p>
          <a:p>
            <a:pPr lvl="2"/>
            <a:endParaRPr lang="en-US" sz="2000" dirty="0"/>
          </a:p>
          <a:p>
            <a:pPr lvl="1"/>
            <a:endParaRPr lang="en-US" sz="24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121285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206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srcRect/>
          <a:stretch>
            <a:fillRect/>
          </a:stretch>
        </p:blipFill>
        <p:spPr bwMode="auto">
          <a:xfrm>
            <a:off x="421317" y="1219200"/>
            <a:ext cx="7884484" cy="3352799"/>
          </a:xfrm>
          <a:prstGeom prst="rect">
            <a:avLst/>
          </a:prstGeom>
          <a:noFill/>
          <a:ln w="9525">
            <a:noFill/>
            <a:miter lim="800000"/>
            <a:headEnd/>
            <a:tailEnd/>
          </a:ln>
        </p:spPr>
      </p:pic>
    </p:spTree>
    <p:extLst>
      <p:ext uri="{BB962C8B-B14F-4D97-AF65-F5344CB8AC3E}">
        <p14:creationId xmlns:p14="http://schemas.microsoft.com/office/powerpoint/2010/main" val="2314077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3"/>
          <a:stretch>
            <a:fillRect/>
          </a:stretch>
        </p:blipFill>
        <p:spPr>
          <a:xfrm>
            <a:off x="650405" y="281708"/>
            <a:ext cx="7883995" cy="5516563"/>
          </a:xfrm>
          <a:prstGeom prst="rect">
            <a:avLst/>
          </a:prstGeom>
        </p:spPr>
      </p:pic>
    </p:spTree>
    <p:extLst>
      <p:ext uri="{BB962C8B-B14F-4D97-AF65-F5344CB8AC3E}">
        <p14:creationId xmlns:p14="http://schemas.microsoft.com/office/powerpoint/2010/main" val="272262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3"/>
          <a:stretch>
            <a:fillRect/>
          </a:stretch>
        </p:blipFill>
        <p:spPr>
          <a:xfrm>
            <a:off x="533400" y="152400"/>
            <a:ext cx="8042394" cy="5592763"/>
          </a:xfrm>
          <a:prstGeom prst="rect">
            <a:avLst/>
          </a:prstGeom>
        </p:spPr>
      </p:pic>
    </p:spTree>
    <p:extLst>
      <p:ext uri="{BB962C8B-B14F-4D97-AF65-F5344CB8AC3E}">
        <p14:creationId xmlns:p14="http://schemas.microsoft.com/office/powerpoint/2010/main" val="1763168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40400"/>
            <a:ext cx="2667000" cy="812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06400" y="76200"/>
            <a:ext cx="8382000" cy="58045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36515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Eligible Facilities</a:t>
            </a:r>
          </a:p>
        </p:txBody>
      </p:sp>
      <p:sp>
        <p:nvSpPr>
          <p:cNvPr id="3" name="Content Placeholder 2"/>
          <p:cNvSpPr>
            <a:spLocks noGrp="1"/>
          </p:cNvSpPr>
          <p:nvPr>
            <p:ph idx="1"/>
          </p:nvPr>
        </p:nvSpPr>
        <p:spPr>
          <a:xfrm>
            <a:off x="457200" y="1341437"/>
            <a:ext cx="8229600" cy="4525963"/>
          </a:xfrm>
        </p:spPr>
        <p:txBody>
          <a:bodyPr>
            <a:normAutofit lnSpcReduction="10000"/>
          </a:bodyPr>
          <a:lstStyle/>
          <a:p>
            <a:r>
              <a:rPr lang="en-US" dirty="0">
                <a:solidFill>
                  <a:srgbClr val="002060"/>
                </a:solidFill>
              </a:rPr>
              <a:t>Auto-HPSAs</a:t>
            </a:r>
          </a:p>
          <a:p>
            <a:pPr lvl="1"/>
            <a:r>
              <a:rPr lang="en-US" dirty="0">
                <a:solidFill>
                  <a:srgbClr val="002060"/>
                </a:solidFill>
              </a:rPr>
              <a:t>Federally Qualified Health Centers</a:t>
            </a:r>
          </a:p>
          <a:p>
            <a:pPr lvl="1"/>
            <a:r>
              <a:rPr lang="en-US" dirty="0" err="1">
                <a:solidFill>
                  <a:srgbClr val="002060"/>
                </a:solidFill>
              </a:rPr>
              <a:t>FQHC</a:t>
            </a:r>
            <a:r>
              <a:rPr lang="en-US" dirty="0">
                <a:solidFill>
                  <a:srgbClr val="002060"/>
                </a:solidFill>
              </a:rPr>
              <a:t> </a:t>
            </a:r>
            <a:r>
              <a:rPr lang="en-US" dirty="0" smtClean="0">
                <a:solidFill>
                  <a:srgbClr val="002060"/>
                </a:solidFill>
              </a:rPr>
              <a:t>Look-a-likes</a:t>
            </a:r>
            <a:endParaRPr lang="en-US" dirty="0">
              <a:solidFill>
                <a:srgbClr val="002060"/>
              </a:solidFill>
            </a:endParaRPr>
          </a:p>
          <a:p>
            <a:pPr lvl="1"/>
            <a:r>
              <a:rPr lang="en-US" dirty="0">
                <a:solidFill>
                  <a:srgbClr val="002060"/>
                </a:solidFill>
              </a:rPr>
              <a:t>Rural Health Clinic</a:t>
            </a:r>
          </a:p>
          <a:p>
            <a:r>
              <a:rPr lang="en-US" dirty="0">
                <a:solidFill>
                  <a:srgbClr val="002060"/>
                </a:solidFill>
              </a:rPr>
              <a:t>Eligible by Application</a:t>
            </a:r>
          </a:p>
          <a:p>
            <a:pPr lvl="1"/>
            <a:r>
              <a:rPr lang="en-US" dirty="0">
                <a:solidFill>
                  <a:srgbClr val="002060"/>
                </a:solidFill>
              </a:rPr>
              <a:t>State Correctional Facilities</a:t>
            </a:r>
          </a:p>
          <a:p>
            <a:pPr lvl="1"/>
            <a:r>
              <a:rPr lang="en-US" dirty="0">
                <a:solidFill>
                  <a:srgbClr val="002060"/>
                </a:solidFill>
              </a:rPr>
              <a:t>State Mental Hospitals</a:t>
            </a:r>
          </a:p>
          <a:p>
            <a:pPr lvl="1"/>
            <a:r>
              <a:rPr lang="en-US" dirty="0">
                <a:solidFill>
                  <a:srgbClr val="002060"/>
                </a:solidFill>
              </a:rPr>
              <a:t>Community Mental Health Centers (CSBs)</a:t>
            </a:r>
          </a:p>
          <a:p>
            <a:pPr lvl="1"/>
            <a:r>
              <a:rPr lang="en-US" dirty="0">
                <a:solidFill>
                  <a:srgbClr val="002060"/>
                </a:solidFill>
              </a:rPr>
              <a:t>Other public/non-profit facilities</a:t>
            </a:r>
          </a:p>
          <a:p>
            <a:endParaRPr lang="en-US" dirty="0"/>
          </a:p>
        </p:txBody>
      </p:sp>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820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67400"/>
            <a:ext cx="2743200" cy="6858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1"/>
            <a:ext cx="8610600" cy="5751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138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Mental Health HPSAs &amp; NHSC Sites</a:t>
            </a:r>
            <a:br>
              <a:rPr lang="en-US" dirty="0">
                <a:solidFill>
                  <a:srgbClr val="002060"/>
                </a:solidFill>
              </a:rPr>
            </a:br>
            <a:endParaRPr lang="en-US" dirty="0">
              <a:solidFill>
                <a:srgbClr val="002060"/>
              </a:solidFill>
            </a:endParaRPr>
          </a:p>
        </p:txBody>
      </p:sp>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8675" y="1066800"/>
            <a:ext cx="748665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5800" y="5105400"/>
            <a:ext cx="7848600" cy="369332"/>
          </a:xfrm>
          <a:prstGeom prst="rect">
            <a:avLst/>
          </a:prstGeom>
          <a:noFill/>
        </p:spPr>
        <p:txBody>
          <a:bodyPr wrap="square" rtlCol="0">
            <a:spAutoFit/>
          </a:bodyPr>
          <a:lstStyle/>
          <a:p>
            <a:pPr lvl="0"/>
            <a:r>
              <a:rPr lang="en-US">
                <a:solidFill>
                  <a:prstClr val="black"/>
                </a:solidFill>
                <a:latin typeface="Arial" pitchFamily="34" charset="0"/>
                <a:hlinkClick r:id="rId4"/>
              </a:rPr>
              <a:t>http://www.vdh.virginia.gov/health-equity/shortage-designations-and-maps/</a:t>
            </a:r>
            <a:r>
              <a:rPr lang="en-US">
                <a:solidFill>
                  <a:prstClr val="black"/>
                </a:solidFill>
                <a:latin typeface="Arial" pitchFamily="34" charset="0"/>
              </a:rPr>
              <a:t> </a:t>
            </a:r>
            <a:endParaRPr lang="en-US" dirty="0">
              <a:solidFill>
                <a:prstClr val="black"/>
              </a:solidFill>
              <a:latin typeface="Arial" pitchFamily="34" charset="0"/>
            </a:endParaRPr>
          </a:p>
        </p:txBody>
      </p:sp>
    </p:spTree>
    <p:extLst>
      <p:ext uri="{BB962C8B-B14F-4D97-AF65-F5344CB8AC3E}">
        <p14:creationId xmlns:p14="http://schemas.microsoft.com/office/powerpoint/2010/main" val="2931964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Dental Health HPSAs &amp; NHSC Sites</a:t>
            </a:r>
            <a:br>
              <a:rPr lang="en-US" dirty="0">
                <a:solidFill>
                  <a:srgbClr val="002060"/>
                </a:solidFill>
              </a:rPr>
            </a:br>
            <a:endParaRPr lang="en-US" dirty="0">
              <a:solidFill>
                <a:srgbClr val="002060"/>
              </a:solidFill>
            </a:endParaRPr>
          </a:p>
        </p:txBody>
      </p:sp>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990600"/>
            <a:ext cx="776287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7200" y="5024677"/>
            <a:ext cx="8077200" cy="369332"/>
          </a:xfrm>
          <a:prstGeom prst="rect">
            <a:avLst/>
          </a:prstGeom>
        </p:spPr>
        <p:txBody>
          <a:bodyPr wrap="square">
            <a:spAutoFit/>
          </a:bodyPr>
          <a:lstStyle/>
          <a:p>
            <a:r>
              <a:rPr lang="en-US" dirty="0">
                <a:hlinkClick r:id="rId4"/>
              </a:rPr>
              <a:t>http://www.vdh.virginia.gov/health-equity/shortage-designations-and-maps/</a:t>
            </a:r>
            <a:r>
              <a:rPr lang="en-US" dirty="0"/>
              <a:t> </a:t>
            </a:r>
          </a:p>
        </p:txBody>
      </p:sp>
    </p:spTree>
    <p:extLst>
      <p:ext uri="{BB962C8B-B14F-4D97-AF65-F5344CB8AC3E}">
        <p14:creationId xmlns:p14="http://schemas.microsoft.com/office/powerpoint/2010/main" val="4141539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Types of Programs</a:t>
            </a:r>
          </a:p>
        </p:txBody>
      </p:sp>
      <p:sp>
        <p:nvSpPr>
          <p:cNvPr id="3" name="Content Placeholder 2"/>
          <p:cNvSpPr>
            <a:spLocks noGrp="1"/>
          </p:cNvSpPr>
          <p:nvPr>
            <p:ph idx="1"/>
          </p:nvPr>
        </p:nvSpPr>
        <p:spPr>
          <a:xfrm>
            <a:off x="457200" y="1295400"/>
            <a:ext cx="8229600" cy="4830763"/>
          </a:xfrm>
        </p:spPr>
        <p:txBody>
          <a:bodyPr>
            <a:noAutofit/>
          </a:bodyPr>
          <a:lstStyle/>
          <a:p>
            <a:pPr>
              <a:lnSpc>
                <a:spcPct val="130000"/>
              </a:lnSpc>
              <a:buFontTx/>
              <a:buNone/>
            </a:pPr>
            <a:r>
              <a:rPr lang="en-US" sz="2400" b="1" dirty="0">
                <a:solidFill>
                  <a:srgbClr val="002060"/>
                </a:solidFill>
              </a:rPr>
              <a:t>Federal and State Incentive Programs</a:t>
            </a:r>
            <a:r>
              <a:rPr lang="en-US" sz="2800" dirty="0">
                <a:solidFill>
                  <a:srgbClr val="002060"/>
                </a:solidFill>
              </a:rPr>
              <a:t> </a:t>
            </a:r>
          </a:p>
          <a:p>
            <a:pPr>
              <a:lnSpc>
                <a:spcPct val="130000"/>
              </a:lnSpc>
            </a:pPr>
            <a:r>
              <a:rPr lang="en-US" sz="1800" b="1" dirty="0">
                <a:solidFill>
                  <a:srgbClr val="002060"/>
                </a:solidFill>
              </a:rPr>
              <a:t>Programs available to providers seeking practice opportunities in the Commonwealth of Virginia</a:t>
            </a:r>
          </a:p>
          <a:p>
            <a:pPr lvl="1">
              <a:lnSpc>
                <a:spcPct val="130000"/>
              </a:lnSpc>
            </a:pPr>
            <a:r>
              <a:rPr lang="en-US" sz="2600" dirty="0">
                <a:solidFill>
                  <a:srgbClr val="002060"/>
                </a:solidFill>
              </a:rPr>
              <a:t>Administer VA- SLRP (Loan Repayment Program)</a:t>
            </a:r>
          </a:p>
          <a:p>
            <a:pPr lvl="1">
              <a:lnSpc>
                <a:spcPct val="130000"/>
              </a:lnSpc>
            </a:pPr>
            <a:r>
              <a:rPr lang="en-US" sz="2600" dirty="0">
                <a:solidFill>
                  <a:srgbClr val="002060"/>
                </a:solidFill>
              </a:rPr>
              <a:t>Conrad 30 Waiver Programs </a:t>
            </a:r>
          </a:p>
          <a:p>
            <a:pPr lvl="1">
              <a:lnSpc>
                <a:spcPct val="130000"/>
              </a:lnSpc>
            </a:pPr>
            <a:r>
              <a:rPr lang="en-US" sz="2600" dirty="0">
                <a:solidFill>
                  <a:srgbClr val="002060"/>
                </a:solidFill>
              </a:rPr>
              <a:t>Administer four (4) Nursing Scholarships</a:t>
            </a:r>
          </a:p>
          <a:p>
            <a:pPr lvl="1">
              <a:lnSpc>
                <a:spcPct val="130000"/>
              </a:lnSpc>
            </a:pPr>
            <a:r>
              <a:rPr lang="en-US" sz="2600" dirty="0">
                <a:solidFill>
                  <a:srgbClr val="002060"/>
                </a:solidFill>
              </a:rPr>
              <a:t>Promote/Technical Assistance the National Health Service Corp Programs</a:t>
            </a:r>
          </a:p>
          <a:p>
            <a:pPr lvl="1">
              <a:lnSpc>
                <a:spcPct val="130000"/>
              </a:lnSpc>
            </a:pPr>
            <a:endParaRPr lang="en-US" sz="2600" dirty="0">
              <a:solidFill>
                <a:srgbClr val="002060"/>
              </a:solidFill>
            </a:endParaRPr>
          </a:p>
          <a:p>
            <a:pPr lvl="2"/>
            <a:endParaRPr lang="en-US" sz="700" b="1" dirty="0">
              <a:solidFill>
                <a:srgbClr val="002060"/>
              </a:solidFill>
            </a:endParaRPr>
          </a:p>
        </p:txBody>
      </p:sp>
      <p:pic>
        <p:nvPicPr>
          <p:cNvPr id="5"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Primary Care HPSAs &amp; NHSC Sites</a:t>
            </a:r>
            <a:br>
              <a:rPr lang="en-US" dirty="0">
                <a:solidFill>
                  <a:srgbClr val="002060"/>
                </a:solidFill>
              </a:rPr>
            </a:br>
            <a:endParaRPr lang="en-US" dirty="0">
              <a:solidFill>
                <a:srgbClr val="002060"/>
              </a:solidFill>
            </a:endParaRPr>
          </a:p>
        </p:txBody>
      </p:sp>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79366" y="990600"/>
            <a:ext cx="7785267" cy="3542083"/>
          </a:xfrm>
          <a:prstGeom prst="rect">
            <a:avLst/>
          </a:prstGeom>
        </p:spPr>
      </p:pic>
      <p:sp>
        <p:nvSpPr>
          <p:cNvPr id="6" name="Rectangle 5"/>
          <p:cNvSpPr/>
          <p:nvPr/>
        </p:nvSpPr>
        <p:spPr>
          <a:xfrm>
            <a:off x="679365" y="4785357"/>
            <a:ext cx="7785267" cy="369332"/>
          </a:xfrm>
          <a:prstGeom prst="rect">
            <a:avLst/>
          </a:prstGeom>
        </p:spPr>
        <p:txBody>
          <a:bodyPr wrap="square">
            <a:spAutoFit/>
          </a:bodyPr>
          <a:lstStyle/>
          <a:p>
            <a:r>
              <a:rPr lang="en-US" dirty="0">
                <a:hlinkClick r:id="rId4"/>
              </a:rPr>
              <a:t>http://www.vdh.virginia.gov/health-equity/shortage-designations-and-maps/</a:t>
            </a:r>
            <a:r>
              <a:rPr lang="en-US" dirty="0"/>
              <a:t> </a:t>
            </a:r>
          </a:p>
        </p:txBody>
      </p:sp>
    </p:spTree>
    <p:extLst>
      <p:ext uri="{BB962C8B-B14F-4D97-AF65-F5344CB8AC3E}">
        <p14:creationId xmlns:p14="http://schemas.microsoft.com/office/powerpoint/2010/main" val="1187875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751344"/>
            <a:ext cx="4572000" cy="5078313"/>
          </a:xfrm>
          <a:prstGeom prst="rect">
            <a:avLst/>
          </a:prstGeom>
        </p:spPr>
        <p:txBody>
          <a:bodyPr>
            <a:spAutoFit/>
          </a:bodyPr>
          <a:lstStyle/>
          <a:p>
            <a:pPr algn="ctr">
              <a:buNone/>
            </a:pPr>
            <a:r>
              <a:rPr lang="en-US" b="1" i="1" dirty="0"/>
              <a:t>Thank you!!</a:t>
            </a:r>
          </a:p>
          <a:p>
            <a:pPr algn="ctr">
              <a:buNone/>
            </a:pPr>
            <a:endParaRPr lang="en-US" dirty="0"/>
          </a:p>
          <a:p>
            <a:pPr algn="ctr">
              <a:buNone/>
            </a:pPr>
            <a:r>
              <a:rPr lang="en-US" dirty="0"/>
              <a:t>Justin Crow, MPA</a:t>
            </a:r>
          </a:p>
          <a:p>
            <a:pPr algn="ctr">
              <a:buNone/>
            </a:pPr>
            <a:r>
              <a:rPr lang="en-US" dirty="0">
                <a:hlinkClick r:id="rId2"/>
              </a:rPr>
              <a:t>Justin.crow@vdh.virginia.gov</a:t>
            </a:r>
            <a:endParaRPr lang="en-US" dirty="0"/>
          </a:p>
          <a:p>
            <a:pPr algn="ctr">
              <a:buNone/>
            </a:pPr>
            <a:r>
              <a:rPr lang="en-US" dirty="0">
                <a:hlinkClick r:id="rId3"/>
              </a:rPr>
              <a:t>http://www.vdh.virginia.gov/health-equity</a:t>
            </a:r>
            <a:r>
              <a:rPr lang="en-US" dirty="0" smtClean="0">
                <a:hlinkClick r:id="rId3"/>
              </a:rPr>
              <a:t>/</a:t>
            </a:r>
            <a:endParaRPr lang="en-US" dirty="0" smtClean="0"/>
          </a:p>
          <a:p>
            <a:pPr algn="ctr">
              <a:buNone/>
            </a:pPr>
            <a:endParaRPr lang="en-US" dirty="0"/>
          </a:p>
          <a:p>
            <a:pPr algn="ctr">
              <a:buNone/>
            </a:pPr>
            <a:r>
              <a:rPr lang="en-US" dirty="0"/>
              <a:t>Additional Contacts:</a:t>
            </a:r>
          </a:p>
          <a:p>
            <a:pPr algn="ctr">
              <a:buNone/>
            </a:pPr>
            <a:r>
              <a:rPr lang="en-US" b="1" dirty="0"/>
              <a:t>HPSA &amp; NHSC Programs</a:t>
            </a:r>
          </a:p>
          <a:p>
            <a:pPr algn="ctr">
              <a:buNone/>
            </a:pPr>
            <a:r>
              <a:rPr lang="en-US" dirty="0"/>
              <a:t>Anna </a:t>
            </a:r>
            <a:r>
              <a:rPr lang="en-US" dirty="0" err="1"/>
              <a:t>Riggan</a:t>
            </a:r>
            <a:endParaRPr lang="en-US" dirty="0"/>
          </a:p>
          <a:p>
            <a:pPr algn="ctr">
              <a:buNone/>
            </a:pPr>
            <a:r>
              <a:rPr lang="en-US" dirty="0">
                <a:hlinkClick r:id="rId4"/>
              </a:rPr>
              <a:t>Anna.Riggan@vdh.virginia.gov</a:t>
            </a:r>
            <a:endParaRPr lang="en-US" dirty="0"/>
          </a:p>
          <a:p>
            <a:pPr algn="ctr">
              <a:buNone/>
            </a:pPr>
            <a:endParaRPr lang="en-US" dirty="0"/>
          </a:p>
          <a:p>
            <a:pPr algn="ctr">
              <a:buNone/>
            </a:pPr>
            <a:r>
              <a:rPr lang="en-US" dirty="0"/>
              <a:t>Rex Anson-</a:t>
            </a:r>
            <a:r>
              <a:rPr lang="en-US" dirty="0" err="1"/>
              <a:t>Dwamena</a:t>
            </a:r>
            <a:endParaRPr lang="en-US" dirty="0"/>
          </a:p>
          <a:p>
            <a:pPr algn="ctr">
              <a:buNone/>
            </a:pPr>
            <a:r>
              <a:rPr lang="en-US" dirty="0">
                <a:hlinkClick r:id="rId5"/>
              </a:rPr>
              <a:t>Rexford.dwamena@vdh.virginia.gov</a:t>
            </a:r>
            <a:endParaRPr lang="en-US" dirty="0"/>
          </a:p>
          <a:p>
            <a:pPr algn="ctr">
              <a:buNone/>
            </a:pPr>
            <a:endParaRPr lang="en-US" dirty="0"/>
          </a:p>
          <a:p>
            <a:pPr algn="ctr">
              <a:buNone/>
            </a:pPr>
            <a:r>
              <a:rPr lang="en-US" b="1" dirty="0"/>
              <a:t>Virginia State Loan Repayment  Program:</a:t>
            </a:r>
          </a:p>
          <a:p>
            <a:pPr algn="ctr">
              <a:buNone/>
            </a:pPr>
            <a:r>
              <a:rPr lang="en-US" dirty="0"/>
              <a:t>Olivette Burroughs</a:t>
            </a:r>
          </a:p>
          <a:p>
            <a:pPr algn="ctr">
              <a:buNone/>
            </a:pPr>
            <a:r>
              <a:rPr lang="en-US" dirty="0">
                <a:hlinkClick r:id="rId6"/>
              </a:rPr>
              <a:t>Olivette.Burroughs@vdh.virginia.gov</a:t>
            </a:r>
            <a:r>
              <a:rPr lang="en-US" dirty="0"/>
              <a:t> </a:t>
            </a:r>
          </a:p>
        </p:txBody>
      </p:sp>
      <p:pic>
        <p:nvPicPr>
          <p:cNvPr id="5" name="Picture 2" descr="C:\Users\wwb84935\AppData\Local\Microsoft\Windows\Temporary Internet Files\Content.Outlook\GF2KU8VM\Official OHE Letterhead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833532"/>
            <a:ext cx="2590800" cy="71966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505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2060"/>
                </a:solidFill>
              </a:rPr>
              <a:t>VA- SLRP</a:t>
            </a:r>
            <a:endParaRPr lang="en-US" b="1" dirty="0">
              <a:solidFill>
                <a:srgbClr val="002060"/>
              </a:solidFill>
            </a:endParaRPr>
          </a:p>
        </p:txBody>
      </p:sp>
      <p:sp>
        <p:nvSpPr>
          <p:cNvPr id="3" name="Content Placeholder 2"/>
          <p:cNvSpPr>
            <a:spLocks noGrp="1"/>
          </p:cNvSpPr>
          <p:nvPr>
            <p:ph idx="1"/>
          </p:nvPr>
        </p:nvSpPr>
        <p:spPr>
          <a:xfrm>
            <a:off x="609600" y="1066800"/>
            <a:ext cx="7848600" cy="4648200"/>
          </a:xfrm>
        </p:spPr>
        <p:txBody>
          <a:bodyPr>
            <a:normAutofit fontScale="92500" lnSpcReduction="10000"/>
          </a:bodyPr>
          <a:lstStyle/>
          <a:p>
            <a:r>
              <a:rPr lang="en-US" sz="3100" b="1" dirty="0">
                <a:solidFill>
                  <a:srgbClr val="002060"/>
                </a:solidFill>
              </a:rPr>
              <a:t>The purpose of the VA- SLRP program is  to improve and increase access to quality health care by ensuring that there are an adequate number of qualified practitioners providing services to Virginia residents in the specific disciplines in Health Professional Shortage Areas (HPSAs).</a:t>
            </a:r>
          </a:p>
          <a:p>
            <a:pPr lvl="2">
              <a:buFont typeface="Wingdings" pitchFamily="2" charset="2"/>
              <a:buChar char="ü"/>
            </a:pPr>
            <a:r>
              <a:rPr lang="en-US" sz="2800" b="1" dirty="0">
                <a:solidFill>
                  <a:srgbClr val="002060"/>
                </a:solidFill>
              </a:rPr>
              <a:t>Medical</a:t>
            </a:r>
          </a:p>
          <a:p>
            <a:pPr lvl="2">
              <a:buFont typeface="Wingdings" pitchFamily="2" charset="2"/>
              <a:buChar char="ü"/>
            </a:pPr>
            <a:r>
              <a:rPr lang="en-US" sz="2800" b="1" dirty="0">
                <a:solidFill>
                  <a:srgbClr val="002060"/>
                </a:solidFill>
              </a:rPr>
              <a:t>Dental</a:t>
            </a:r>
          </a:p>
          <a:p>
            <a:pPr lvl="2">
              <a:buFont typeface="Wingdings" pitchFamily="2" charset="2"/>
              <a:buChar char="ü"/>
            </a:pPr>
            <a:r>
              <a:rPr lang="en-US" sz="2800" b="1" dirty="0">
                <a:solidFill>
                  <a:srgbClr val="002060"/>
                </a:solidFill>
              </a:rPr>
              <a:t>Behavioral health</a:t>
            </a:r>
          </a:p>
          <a:p>
            <a:pPr lvl="2">
              <a:buFont typeface="Wingdings" pitchFamily="2" charset="2"/>
              <a:buChar char="ü"/>
            </a:pPr>
            <a:r>
              <a:rPr lang="en-US" sz="2800" b="1" dirty="0">
                <a:solidFill>
                  <a:srgbClr val="002060"/>
                </a:solidFill>
              </a:rPr>
              <a:t>Pharmaceuticals</a:t>
            </a:r>
            <a:endParaRPr lang="en-US" sz="9600" b="1" dirty="0">
              <a:solidFill>
                <a:srgbClr val="002060"/>
              </a:solidFill>
            </a:endParaRPr>
          </a:p>
        </p:txBody>
      </p:sp>
      <p:pic>
        <p:nvPicPr>
          <p:cNvPr id="5"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30000"/>
              </a:lnSpc>
            </a:pPr>
            <a:r>
              <a:rPr lang="en-US" sz="4000" b="1" dirty="0">
                <a:solidFill>
                  <a:srgbClr val="002060"/>
                </a:solidFill>
              </a:rPr>
              <a:t>VA-SLRP Application info</a:t>
            </a:r>
          </a:p>
        </p:txBody>
      </p:sp>
      <p:sp>
        <p:nvSpPr>
          <p:cNvPr id="3" name="Content Placeholder 2"/>
          <p:cNvSpPr>
            <a:spLocks noGrp="1"/>
          </p:cNvSpPr>
          <p:nvPr>
            <p:ph idx="1"/>
          </p:nvPr>
        </p:nvSpPr>
        <p:spPr>
          <a:xfrm>
            <a:off x="304800" y="1295400"/>
            <a:ext cx="8686800" cy="4678363"/>
          </a:xfrm>
        </p:spPr>
        <p:txBody>
          <a:bodyPr>
            <a:normAutofit/>
          </a:bodyPr>
          <a:lstStyle/>
          <a:p>
            <a:pPr lvl="1">
              <a:lnSpc>
                <a:spcPct val="130000"/>
              </a:lnSpc>
            </a:pPr>
            <a:r>
              <a:rPr lang="en-US" sz="3200" dirty="0">
                <a:solidFill>
                  <a:srgbClr val="002060"/>
                </a:solidFill>
              </a:rPr>
              <a:t>Application Cycle: January 1 – July 31</a:t>
            </a:r>
          </a:p>
          <a:p>
            <a:pPr lvl="1">
              <a:lnSpc>
                <a:spcPct val="130000"/>
              </a:lnSpc>
            </a:pPr>
            <a:r>
              <a:rPr lang="en-US" sz="3200" dirty="0">
                <a:solidFill>
                  <a:srgbClr val="002060"/>
                </a:solidFill>
              </a:rPr>
              <a:t>Match Available from the </a:t>
            </a:r>
            <a:r>
              <a:rPr lang="en-US" sz="3200" b="1" dirty="0">
                <a:solidFill>
                  <a:srgbClr val="002060"/>
                </a:solidFill>
              </a:rPr>
              <a:t>State of Virginia </a:t>
            </a:r>
          </a:p>
          <a:p>
            <a:pPr lvl="1">
              <a:lnSpc>
                <a:spcPct val="130000"/>
              </a:lnSpc>
            </a:pPr>
            <a:r>
              <a:rPr lang="en-US" sz="3200" dirty="0">
                <a:solidFill>
                  <a:srgbClr val="002060"/>
                </a:solidFill>
              </a:rPr>
              <a:t>Eligibility guidelines: </a:t>
            </a:r>
            <a:r>
              <a:rPr lang="en-US" sz="2400" u="sng" dirty="0">
                <a:solidFill>
                  <a:srgbClr val="002060"/>
                </a:solidFill>
              </a:rPr>
              <a:t>http://www.vdh.virginia.gov/OMHHE/primarycare/incentives/loanrepayment/documents/Virgina%20State%20Loan%20Repayment%20Program%20Eligibility%20Guidelines.pdf</a:t>
            </a:r>
            <a:r>
              <a:rPr lang="en-US" sz="3200" dirty="0">
                <a:solidFill>
                  <a:srgbClr val="002060"/>
                </a:solidFill>
              </a:rPr>
              <a:t> </a:t>
            </a:r>
            <a:endParaRPr lang="en-US" sz="3200" b="1" dirty="0">
              <a:solidFill>
                <a:srgbClr val="002060"/>
              </a:solidFill>
            </a:endParaRPr>
          </a:p>
          <a:p>
            <a:pPr>
              <a:buNone/>
            </a:pPr>
            <a:endParaRPr lang="en-US" b="1" dirty="0">
              <a:solidFill>
                <a:schemeClr val="tx2"/>
              </a:solidFill>
            </a:endParaRPr>
          </a:p>
        </p:txBody>
      </p:sp>
      <p:pic>
        <p:nvPicPr>
          <p:cNvPr id="5"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VA - SLRP Award Distribution</a:t>
            </a:r>
          </a:p>
        </p:txBody>
      </p:sp>
      <p:sp>
        <p:nvSpPr>
          <p:cNvPr id="3" name="Content Placeholder 2"/>
          <p:cNvSpPr>
            <a:spLocks noGrp="1"/>
          </p:cNvSpPr>
          <p:nvPr>
            <p:ph idx="1"/>
          </p:nvPr>
        </p:nvSpPr>
        <p:spPr>
          <a:xfrm>
            <a:off x="457200" y="1371600"/>
            <a:ext cx="8229600" cy="4754563"/>
          </a:xfrm>
        </p:spPr>
        <p:txBody>
          <a:bodyPr>
            <a:normAutofit/>
          </a:bodyPr>
          <a:lstStyle/>
          <a:p>
            <a:r>
              <a:rPr lang="en-US" sz="2400" b="1" dirty="0">
                <a:solidFill>
                  <a:srgbClr val="002060"/>
                </a:solidFill>
              </a:rPr>
              <a:t>The amount of the Federal portion of the award will be determined partially by the amount provided by the community/ State match portion. </a:t>
            </a:r>
          </a:p>
          <a:p>
            <a:r>
              <a:rPr lang="en-US" sz="2400" b="1" dirty="0">
                <a:solidFill>
                  <a:srgbClr val="002060"/>
                </a:solidFill>
              </a:rPr>
              <a:t>The total amount of awards for all four years cannot exceed $140,000. </a:t>
            </a:r>
          </a:p>
          <a:p>
            <a:pPr>
              <a:buNone/>
            </a:pPr>
            <a:endParaRPr lang="en-US" sz="3400" dirty="0">
              <a:solidFill>
                <a:schemeClr val="tx2"/>
              </a:solidFill>
            </a:endParaRPr>
          </a:p>
          <a:p>
            <a:pPr>
              <a:buNone/>
            </a:pPr>
            <a:endParaRPr lang="en-US" dirty="0"/>
          </a:p>
        </p:txBody>
      </p:sp>
      <p:pic>
        <p:nvPicPr>
          <p:cNvPr id="7" name="Picture 6" descr="awards.png"/>
          <p:cNvPicPr>
            <a:picLocks noChangeAspect="1"/>
          </p:cNvPicPr>
          <p:nvPr/>
        </p:nvPicPr>
        <p:blipFill>
          <a:blip r:embed="rId2" cstate="print"/>
          <a:stretch>
            <a:fillRect/>
          </a:stretch>
        </p:blipFill>
        <p:spPr>
          <a:xfrm>
            <a:off x="457201" y="3810000"/>
            <a:ext cx="8305800" cy="1600200"/>
          </a:xfrm>
          <a:prstGeom prst="rect">
            <a:avLst/>
          </a:prstGeom>
        </p:spPr>
      </p:pic>
      <p:pic>
        <p:nvPicPr>
          <p:cNvPr id="6" name="Picture 2" descr="C:\Users\wwb84935\AppData\Local\Microsoft\Windows\Temporary Internet Files\Content.Outlook\GF2KU8VM\Official OHE Letterhead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38800"/>
            <a:ext cx="2743200" cy="91440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Award Distribution Cont.</a:t>
            </a:r>
            <a:endParaRPr lang="en-US" dirty="0"/>
          </a:p>
        </p:txBody>
      </p:sp>
      <p:sp>
        <p:nvSpPr>
          <p:cNvPr id="3" name="Content Placeholder 2"/>
          <p:cNvSpPr>
            <a:spLocks noGrp="1"/>
          </p:cNvSpPr>
          <p:nvPr>
            <p:ph idx="1"/>
          </p:nvPr>
        </p:nvSpPr>
        <p:spPr/>
        <p:txBody>
          <a:bodyPr>
            <a:normAutofit/>
          </a:bodyPr>
          <a:lstStyle/>
          <a:p>
            <a:pPr lvl="0"/>
            <a:r>
              <a:rPr lang="en-US" sz="3500" b="1" u="sng" dirty="0">
                <a:solidFill>
                  <a:srgbClr val="002060"/>
                </a:solidFill>
              </a:rPr>
              <a:t>Award</a:t>
            </a:r>
            <a:r>
              <a:rPr lang="en-US" sz="3300" b="1" u="sng" dirty="0">
                <a:solidFill>
                  <a:srgbClr val="002060"/>
                </a:solidFill>
              </a:rPr>
              <a:t> </a:t>
            </a:r>
          </a:p>
          <a:p>
            <a:pPr lvl="1" indent="-342900">
              <a:buClrTx/>
            </a:pPr>
            <a:r>
              <a:rPr lang="en-US" sz="1900" dirty="0">
                <a:solidFill>
                  <a:srgbClr val="002060"/>
                </a:solidFill>
              </a:rPr>
              <a:t>Minimum service obligation for the initial approval is two (2) years</a:t>
            </a:r>
          </a:p>
          <a:p>
            <a:pPr lvl="1" indent="-342900">
              <a:buClrTx/>
            </a:pPr>
            <a:r>
              <a:rPr lang="en-US" sz="1900" dirty="0">
                <a:solidFill>
                  <a:srgbClr val="002060"/>
                </a:solidFill>
              </a:rPr>
              <a:t>Maximum payment is $100,000 ($50,000 is paid by the community/ State match in the first two years of the agreement and up to $50,000 paid by the VA-SLRP Program)</a:t>
            </a:r>
          </a:p>
          <a:p>
            <a:pPr lvl="1" indent="-342900">
              <a:buClrTx/>
            </a:pPr>
            <a:r>
              <a:rPr lang="en-US" sz="1900" dirty="0">
                <a:solidFill>
                  <a:srgbClr val="002060"/>
                </a:solidFill>
              </a:rPr>
              <a:t>For the third and fourth renewal years, extensions can be awarded each year for a total of up to $40,000 (Cash match $20,000 Federal and $20,000 Community/State match)</a:t>
            </a:r>
          </a:p>
          <a:p>
            <a:pPr lvl="1" indent="-342900">
              <a:buClrTx/>
            </a:pPr>
            <a:r>
              <a:rPr lang="en-US" sz="1900" dirty="0">
                <a:solidFill>
                  <a:srgbClr val="002060"/>
                </a:solidFill>
              </a:rPr>
              <a:t>All approvals are based on availability of funds</a:t>
            </a:r>
          </a:p>
          <a:p>
            <a:pPr lvl="1" indent="-342900">
              <a:buClrTx/>
            </a:pPr>
            <a:r>
              <a:rPr lang="en-US" sz="1900" dirty="0">
                <a:solidFill>
                  <a:srgbClr val="002060"/>
                </a:solidFill>
              </a:rPr>
              <a:t>The total amount of awards for all four years cannot exceed $140,000. </a:t>
            </a:r>
          </a:p>
          <a:p>
            <a:endParaRPr lang="en-US" dirty="0">
              <a:solidFill>
                <a:srgbClr val="002060"/>
              </a:solidFill>
            </a:endParaRPr>
          </a:p>
        </p:txBody>
      </p:sp>
      <p:pic>
        <p:nvPicPr>
          <p:cNvPr id="4"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2743200" cy="8382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0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3600" b="1" dirty="0">
                <a:solidFill>
                  <a:srgbClr val="002060"/>
                </a:solidFill>
              </a:rPr>
              <a:t>Who is eligible for VA-SLRP?</a:t>
            </a:r>
          </a:p>
        </p:txBody>
      </p:sp>
      <p:pic>
        <p:nvPicPr>
          <p:cNvPr id="5" name="Picture 2" descr="C:\Users\wwb84935\AppData\Local\Microsoft\Windows\Temporary Internet Files\Content.Outlook\GF2KU8VM\Official OHE Letterhea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15000"/>
            <a:ext cx="2590800" cy="863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990600"/>
            <a:ext cx="5983576" cy="470138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8623</TotalTime>
  <Words>1518</Words>
  <Application>Microsoft Office PowerPoint</Application>
  <PresentationFormat>On-screen Show (4:3)</PresentationFormat>
  <Paragraphs>304</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   Virginia Department of Health – Office of Health Equity (VDH-OHE)   Health Workforce &amp; Designations</vt:lpstr>
      <vt:lpstr>NEW NAME, SAME MISSION</vt:lpstr>
      <vt:lpstr>Health Workforce</vt:lpstr>
      <vt:lpstr>Types of Programs</vt:lpstr>
      <vt:lpstr>VA- SLRP</vt:lpstr>
      <vt:lpstr>VA-SLRP Application info</vt:lpstr>
      <vt:lpstr>VA - SLRP Award Distribution</vt:lpstr>
      <vt:lpstr>Award Distribution Cont.</vt:lpstr>
      <vt:lpstr>Who is eligible for VA-SLRP?</vt:lpstr>
      <vt:lpstr>VA- SLRP Eligibility Requirements</vt:lpstr>
      <vt:lpstr>Eligibility Requirements Cont.</vt:lpstr>
      <vt:lpstr>Eligibility Requirements Cont.</vt:lpstr>
      <vt:lpstr>Eligibility Requirements Cont.</vt:lpstr>
      <vt:lpstr>Eligibility Requirements Cont.</vt:lpstr>
      <vt:lpstr>Eligibility Requirements Cont.</vt:lpstr>
      <vt:lpstr>Got Questions?</vt:lpstr>
      <vt:lpstr>PowerPoint Presentation</vt:lpstr>
      <vt:lpstr>Virginia NHSC Field Strength</vt:lpstr>
      <vt:lpstr>PowerPoint Presentation</vt:lpstr>
      <vt:lpstr>PowerPoint Presentation</vt:lpstr>
      <vt:lpstr>PowerPoint Presentation</vt:lpstr>
      <vt:lpstr>PowerPoint Presentation</vt:lpstr>
      <vt:lpstr>Dental Health HPSA</vt:lpstr>
      <vt:lpstr>Program Benefits</vt:lpstr>
      <vt:lpstr>Program Benefits</vt:lpstr>
      <vt:lpstr>How to Apply</vt:lpstr>
      <vt:lpstr>Eligibility</vt:lpstr>
      <vt:lpstr>Eligible Site Types</vt:lpstr>
      <vt:lpstr>PowerPoint Presentation</vt:lpstr>
      <vt:lpstr>How to Apply</vt:lpstr>
      <vt:lpstr>Other NHSC Programs</vt:lpstr>
      <vt:lpstr>PowerPoint Presentation</vt:lpstr>
      <vt:lpstr>PowerPoint Presentation</vt:lpstr>
      <vt:lpstr>PowerPoint Presentation</vt:lpstr>
      <vt:lpstr>PowerPoint Presentation</vt:lpstr>
      <vt:lpstr>Eligible Facilities</vt:lpstr>
      <vt:lpstr>PowerPoint Presentation</vt:lpstr>
      <vt:lpstr>Mental Health HPSAs &amp; NHSC Sites </vt:lpstr>
      <vt:lpstr>Dental Health HPSAs &amp; NHSC Sites </vt:lpstr>
      <vt:lpstr>Primary Care HPSAs &amp; NHSC Sites </vt:lpstr>
      <vt:lpstr>PowerPoint Presentation</vt:lpstr>
    </vt:vector>
  </TitlesOfParts>
  <Company>Virginia Infrastructure It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lhughes</dc:creator>
  <cp:lastModifiedBy>Smith, Justin (VDH)</cp:lastModifiedBy>
  <cp:revision>581</cp:revision>
  <dcterms:created xsi:type="dcterms:W3CDTF">2010-08-06T13:03:48Z</dcterms:created>
  <dcterms:modified xsi:type="dcterms:W3CDTF">2017-01-04T19:26:29Z</dcterms:modified>
</cp:coreProperties>
</file>