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9" r:id="rId3"/>
    <p:sldId id="265" r:id="rId4"/>
    <p:sldId id="258" r:id="rId5"/>
    <p:sldId id="264" r:id="rId6"/>
    <p:sldId id="266" r:id="rId7"/>
    <p:sldId id="263" r:id="rId8"/>
    <p:sldId id="269" r:id="rId9"/>
    <p:sldId id="267" r:id="rId1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9938" autoAdjust="0"/>
    <p:restoredTop sz="94660"/>
  </p:normalViewPr>
  <p:slideViewPr>
    <p:cSldViewPr snapToGrid="0">
      <p:cViewPr>
        <p:scale>
          <a:sx n="77" d="100"/>
          <a:sy n="77" d="100"/>
        </p:scale>
        <p:origin x="80" y="28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26CB5A12-2E1E-4697-9998-DEE5350757F7}" type="datetimeFigureOut">
              <a:rPr lang="en-US" smtClean="0"/>
              <a:t>10/17/2018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AC4970B-2A8E-4E72-B48A-DF37038C6CE2}" type="slidenum">
              <a:rPr lang="en-US" smtClean="0"/>
              <a:t>‹#›</a:t>
            </a:fld>
            <a:endParaRPr lang="en-US"/>
          </a:p>
        </p:txBody>
      </p:sp>
    </p:spTree>
    <p:extLst>
      <p:ext uri="{BB962C8B-B14F-4D97-AF65-F5344CB8AC3E}">
        <p14:creationId xmlns:p14="http://schemas.microsoft.com/office/powerpoint/2010/main" val="35258321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6CB5A12-2E1E-4697-9998-DEE5350757F7}" type="datetimeFigureOut">
              <a:rPr lang="en-US" smtClean="0"/>
              <a:t>10/17/2018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AC4970B-2A8E-4E72-B48A-DF37038C6CE2}" type="slidenum">
              <a:rPr lang="en-US" smtClean="0"/>
              <a:t>‹#›</a:t>
            </a:fld>
            <a:endParaRPr lang="en-US"/>
          </a:p>
        </p:txBody>
      </p:sp>
    </p:spTree>
    <p:extLst>
      <p:ext uri="{BB962C8B-B14F-4D97-AF65-F5344CB8AC3E}">
        <p14:creationId xmlns:p14="http://schemas.microsoft.com/office/powerpoint/2010/main" val="399953442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6CB5A12-2E1E-4697-9998-DEE5350757F7}" type="datetimeFigureOut">
              <a:rPr lang="en-US" smtClean="0"/>
              <a:t>10/17/2018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AC4970B-2A8E-4E72-B48A-DF37038C6CE2}" type="slidenum">
              <a:rPr lang="en-US" smtClean="0"/>
              <a:t>‹#›</a:t>
            </a:fld>
            <a:endParaRPr lang="en-US"/>
          </a:p>
        </p:txBody>
      </p:sp>
    </p:spTree>
    <p:extLst>
      <p:ext uri="{BB962C8B-B14F-4D97-AF65-F5344CB8AC3E}">
        <p14:creationId xmlns:p14="http://schemas.microsoft.com/office/powerpoint/2010/main" val="16739256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6CB5A12-2E1E-4697-9998-DEE5350757F7}" type="datetimeFigureOut">
              <a:rPr lang="en-US" smtClean="0"/>
              <a:t>10/17/2018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AC4970B-2A8E-4E72-B48A-DF37038C6CE2}" type="slidenum">
              <a:rPr lang="en-US" smtClean="0"/>
              <a:t>‹#›</a:t>
            </a:fld>
            <a:endParaRPr lang="en-US"/>
          </a:p>
        </p:txBody>
      </p:sp>
    </p:spTree>
    <p:extLst>
      <p:ext uri="{BB962C8B-B14F-4D97-AF65-F5344CB8AC3E}">
        <p14:creationId xmlns:p14="http://schemas.microsoft.com/office/powerpoint/2010/main" val="412938060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26CB5A12-2E1E-4697-9998-DEE5350757F7}" type="datetimeFigureOut">
              <a:rPr lang="en-US" smtClean="0"/>
              <a:t>10/17/2018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AC4970B-2A8E-4E72-B48A-DF37038C6CE2}" type="slidenum">
              <a:rPr lang="en-US" smtClean="0"/>
              <a:t>‹#›</a:t>
            </a:fld>
            <a:endParaRPr lang="en-US"/>
          </a:p>
        </p:txBody>
      </p:sp>
    </p:spTree>
    <p:extLst>
      <p:ext uri="{BB962C8B-B14F-4D97-AF65-F5344CB8AC3E}">
        <p14:creationId xmlns:p14="http://schemas.microsoft.com/office/powerpoint/2010/main" val="64827716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26CB5A12-2E1E-4697-9998-DEE5350757F7}" type="datetimeFigureOut">
              <a:rPr lang="en-US" smtClean="0"/>
              <a:t>10/17/2018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AC4970B-2A8E-4E72-B48A-DF37038C6CE2}" type="slidenum">
              <a:rPr lang="en-US" smtClean="0"/>
              <a:t>‹#›</a:t>
            </a:fld>
            <a:endParaRPr lang="en-US"/>
          </a:p>
        </p:txBody>
      </p:sp>
    </p:spTree>
    <p:extLst>
      <p:ext uri="{BB962C8B-B14F-4D97-AF65-F5344CB8AC3E}">
        <p14:creationId xmlns:p14="http://schemas.microsoft.com/office/powerpoint/2010/main" val="291418775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26CB5A12-2E1E-4697-9998-DEE5350757F7}" type="datetimeFigureOut">
              <a:rPr lang="en-US" smtClean="0"/>
              <a:t>10/17/2018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EAC4970B-2A8E-4E72-B48A-DF37038C6CE2}" type="slidenum">
              <a:rPr lang="en-US" smtClean="0"/>
              <a:t>‹#›</a:t>
            </a:fld>
            <a:endParaRPr lang="en-US"/>
          </a:p>
        </p:txBody>
      </p:sp>
    </p:spTree>
    <p:extLst>
      <p:ext uri="{BB962C8B-B14F-4D97-AF65-F5344CB8AC3E}">
        <p14:creationId xmlns:p14="http://schemas.microsoft.com/office/powerpoint/2010/main" val="72718057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26CB5A12-2E1E-4697-9998-DEE5350757F7}" type="datetimeFigureOut">
              <a:rPr lang="en-US" smtClean="0"/>
              <a:t>10/17/2018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EAC4970B-2A8E-4E72-B48A-DF37038C6CE2}" type="slidenum">
              <a:rPr lang="en-US" smtClean="0"/>
              <a:t>‹#›</a:t>
            </a:fld>
            <a:endParaRPr lang="en-US"/>
          </a:p>
        </p:txBody>
      </p:sp>
    </p:spTree>
    <p:extLst>
      <p:ext uri="{BB962C8B-B14F-4D97-AF65-F5344CB8AC3E}">
        <p14:creationId xmlns:p14="http://schemas.microsoft.com/office/powerpoint/2010/main" val="330019577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6CB5A12-2E1E-4697-9998-DEE5350757F7}" type="datetimeFigureOut">
              <a:rPr lang="en-US" smtClean="0"/>
              <a:t>10/17/2018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EAC4970B-2A8E-4E72-B48A-DF37038C6CE2}" type="slidenum">
              <a:rPr lang="en-US" smtClean="0"/>
              <a:t>‹#›</a:t>
            </a:fld>
            <a:endParaRPr lang="en-US"/>
          </a:p>
        </p:txBody>
      </p:sp>
    </p:spTree>
    <p:extLst>
      <p:ext uri="{BB962C8B-B14F-4D97-AF65-F5344CB8AC3E}">
        <p14:creationId xmlns:p14="http://schemas.microsoft.com/office/powerpoint/2010/main" val="429261902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26CB5A12-2E1E-4697-9998-DEE5350757F7}" type="datetimeFigureOut">
              <a:rPr lang="en-US" smtClean="0"/>
              <a:t>10/17/2018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AC4970B-2A8E-4E72-B48A-DF37038C6CE2}" type="slidenum">
              <a:rPr lang="en-US" smtClean="0"/>
              <a:t>‹#›</a:t>
            </a:fld>
            <a:endParaRPr lang="en-US"/>
          </a:p>
        </p:txBody>
      </p:sp>
    </p:spTree>
    <p:extLst>
      <p:ext uri="{BB962C8B-B14F-4D97-AF65-F5344CB8AC3E}">
        <p14:creationId xmlns:p14="http://schemas.microsoft.com/office/powerpoint/2010/main" val="72379564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26CB5A12-2E1E-4697-9998-DEE5350757F7}" type="datetimeFigureOut">
              <a:rPr lang="en-US" smtClean="0"/>
              <a:t>10/17/2018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AC4970B-2A8E-4E72-B48A-DF37038C6CE2}" type="slidenum">
              <a:rPr lang="en-US" smtClean="0"/>
              <a:t>‹#›</a:t>
            </a:fld>
            <a:endParaRPr lang="en-US"/>
          </a:p>
        </p:txBody>
      </p:sp>
    </p:spTree>
    <p:extLst>
      <p:ext uri="{BB962C8B-B14F-4D97-AF65-F5344CB8AC3E}">
        <p14:creationId xmlns:p14="http://schemas.microsoft.com/office/powerpoint/2010/main" val="319171658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6CB5A12-2E1E-4697-9998-DEE5350757F7}" type="datetimeFigureOut">
              <a:rPr lang="en-US" smtClean="0"/>
              <a:t>10/17/2018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AC4970B-2A8E-4E72-B48A-DF37038C6CE2}" type="slidenum">
              <a:rPr lang="en-US" smtClean="0"/>
              <a:t>‹#›</a:t>
            </a:fld>
            <a:endParaRPr lang="en-US"/>
          </a:p>
        </p:txBody>
      </p:sp>
    </p:spTree>
    <p:extLst>
      <p:ext uri="{BB962C8B-B14F-4D97-AF65-F5344CB8AC3E}">
        <p14:creationId xmlns:p14="http://schemas.microsoft.com/office/powerpoint/2010/main" val="268851125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hyperlink" Target="http://www.health.state.mn.us/divs/opi/community/advancingequity.html" TargetMode="External"/><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535466" y="1402414"/>
            <a:ext cx="5035850" cy="2038610"/>
          </a:xfrm>
        </p:spPr>
        <p:txBody>
          <a:bodyPr>
            <a:normAutofit fontScale="90000"/>
          </a:bodyPr>
          <a:lstStyle/>
          <a:p>
            <a:r>
              <a:rPr lang="en-US" dirty="0" smtClean="0"/>
              <a:t>A crash course on health equity</a:t>
            </a:r>
            <a:endParaRPr lang="en-US" dirty="0"/>
          </a:p>
        </p:txBody>
      </p:sp>
      <p:sp>
        <p:nvSpPr>
          <p:cNvPr id="5" name="Subtitle 4"/>
          <p:cNvSpPr>
            <a:spLocks noGrp="1"/>
          </p:cNvSpPr>
          <p:nvPr>
            <p:ph type="subTitle" idx="1"/>
          </p:nvPr>
        </p:nvSpPr>
        <p:spPr>
          <a:xfrm>
            <a:off x="7107073" y="3904570"/>
            <a:ext cx="4334009" cy="1655762"/>
          </a:xfrm>
        </p:spPr>
        <p:txBody>
          <a:bodyPr/>
          <a:lstStyle/>
          <a:p>
            <a:r>
              <a:rPr lang="en-US" dirty="0" smtClean="0"/>
              <a:t>Dr. Lauren Powell</a:t>
            </a:r>
          </a:p>
          <a:p>
            <a:r>
              <a:rPr lang="en-US" dirty="0" smtClean="0"/>
              <a:t>Director, Office of Health Equity</a:t>
            </a:r>
          </a:p>
          <a:p>
            <a:r>
              <a:rPr lang="en-US" dirty="0" smtClean="0"/>
              <a:t>October 17, 2018</a:t>
            </a:r>
            <a:endParaRPr lang="en-US" dirty="0"/>
          </a:p>
        </p:txBody>
      </p:sp>
      <p:pic>
        <p:nvPicPr>
          <p:cNvPr id="2050" name="Picture 2" descr="Image result for health equity"/>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5017" y="1986743"/>
            <a:ext cx="5692313" cy="3041694"/>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374073" y="6251171"/>
            <a:ext cx="6550429" cy="276999"/>
          </a:xfrm>
          <a:prstGeom prst="rect">
            <a:avLst/>
          </a:prstGeom>
          <a:noFill/>
        </p:spPr>
        <p:txBody>
          <a:bodyPr wrap="square" rtlCol="0">
            <a:spAutoFit/>
          </a:bodyPr>
          <a:lstStyle/>
          <a:p>
            <a:r>
              <a:rPr lang="en-US" sz="1200" dirty="0"/>
              <a:t>https://careset.com/austin-to-host-inaugural-national-health-equity-hackathon-this-october/</a:t>
            </a:r>
          </a:p>
        </p:txBody>
      </p:sp>
      <p:pic>
        <p:nvPicPr>
          <p:cNvPr id="8" name="Picture 7"/>
          <p:cNvPicPr>
            <a:picLocks noChangeAspect="1"/>
          </p:cNvPicPr>
          <p:nvPr/>
        </p:nvPicPr>
        <p:blipFill>
          <a:blip r:embed="rId3"/>
          <a:stretch>
            <a:fillRect/>
          </a:stretch>
        </p:blipFill>
        <p:spPr>
          <a:xfrm>
            <a:off x="8928700" y="5716307"/>
            <a:ext cx="2950720" cy="731583"/>
          </a:xfrm>
          <a:prstGeom prst="rect">
            <a:avLst/>
          </a:prstGeom>
        </p:spPr>
      </p:pic>
    </p:spTree>
    <p:extLst>
      <p:ext uri="{BB962C8B-B14F-4D97-AF65-F5344CB8AC3E}">
        <p14:creationId xmlns:p14="http://schemas.microsoft.com/office/powerpoint/2010/main" val="4285976189"/>
      </p:ext>
    </p:extLst>
  </p:cSld>
  <p:clrMapOvr>
    <a:masterClrMapping/>
  </p:clrMapOvr>
  <p:transition spd="slow">
    <p:push dir="u"/>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27909" y="306937"/>
            <a:ext cx="8654935" cy="1014788"/>
          </a:xfrm>
        </p:spPr>
        <p:txBody>
          <a:bodyPr/>
          <a:lstStyle/>
          <a:p>
            <a:r>
              <a:rPr lang="en-US" dirty="0" smtClean="0"/>
              <a:t>Common terms in health </a:t>
            </a:r>
            <a:r>
              <a:rPr lang="en-US" dirty="0"/>
              <a:t>e</a:t>
            </a:r>
            <a:r>
              <a:rPr lang="en-US" dirty="0" smtClean="0"/>
              <a:t>quity work</a:t>
            </a:r>
            <a:endParaRPr lang="en-US" dirty="0"/>
          </a:p>
        </p:txBody>
      </p:sp>
      <p:sp>
        <p:nvSpPr>
          <p:cNvPr id="3" name="Content Placeholder 2"/>
          <p:cNvSpPr>
            <a:spLocks noGrp="1"/>
          </p:cNvSpPr>
          <p:nvPr>
            <p:ph idx="1"/>
          </p:nvPr>
        </p:nvSpPr>
        <p:spPr>
          <a:xfrm>
            <a:off x="374073" y="1463040"/>
            <a:ext cx="10979727" cy="5010912"/>
          </a:xfrm>
        </p:spPr>
        <p:txBody>
          <a:bodyPr>
            <a:normAutofit/>
          </a:bodyPr>
          <a:lstStyle/>
          <a:p>
            <a:pPr marL="0" indent="0">
              <a:buNone/>
            </a:pPr>
            <a:r>
              <a:rPr lang="en-US" sz="2400" b="1" dirty="0" smtClean="0"/>
              <a:t>Race:</a:t>
            </a:r>
            <a:r>
              <a:rPr lang="en-US" sz="2400" dirty="0" smtClean="0"/>
              <a:t> a socially constructed way of grouping people, based on skin color and other apparent physical differences </a:t>
            </a:r>
            <a:r>
              <a:rPr lang="en-US" sz="2400" b="1" dirty="0" smtClean="0"/>
              <a:t>which has no scientif</a:t>
            </a:r>
            <a:r>
              <a:rPr lang="en-US" sz="2400" b="1" dirty="0" smtClean="0"/>
              <a:t>ic basis </a:t>
            </a:r>
            <a:r>
              <a:rPr lang="en-US" sz="2400" dirty="0" smtClean="0"/>
              <a:t>(Boston Public Health Commission)</a:t>
            </a:r>
            <a:endParaRPr lang="en-US" sz="2400" b="1" dirty="0" smtClean="0"/>
          </a:p>
          <a:p>
            <a:pPr marL="0" indent="0">
              <a:buNone/>
            </a:pPr>
            <a:endParaRPr lang="en-US" sz="1800" b="1" dirty="0"/>
          </a:p>
          <a:p>
            <a:pPr marL="0" indent="0">
              <a:buNone/>
            </a:pPr>
            <a:r>
              <a:rPr lang="en-US" sz="2400" b="1" dirty="0" smtClean="0"/>
              <a:t>Disproportionate: </a:t>
            </a:r>
            <a:r>
              <a:rPr lang="en-US" sz="2400" dirty="0" smtClean="0"/>
              <a:t>over- or under-representation of a particular group or race in a public system (i.e.-criminal justice system), compared to their representation in the general population (CommonHealth ACTION)</a:t>
            </a:r>
            <a:endParaRPr lang="en-US" sz="2400" b="1" dirty="0" smtClean="0"/>
          </a:p>
          <a:p>
            <a:pPr marL="0" indent="0">
              <a:buNone/>
            </a:pPr>
            <a:endParaRPr lang="en-US" sz="1800" b="1" dirty="0" smtClean="0"/>
          </a:p>
          <a:p>
            <a:pPr marL="0" indent="0">
              <a:buNone/>
            </a:pPr>
            <a:r>
              <a:rPr lang="en-US" sz="2400" b="1" dirty="0" smtClean="0"/>
              <a:t>-isms: </a:t>
            </a:r>
            <a:r>
              <a:rPr lang="en-US" sz="2400" dirty="0" smtClean="0"/>
              <a:t>systems of privilege and oppression based on social identities, including race (racism), sex (sexism), class (classism), age (ageism), ability (ableism), and sexual identity (heterosexism). All are rooted in doctrines of superiority and inferiority (CommonHealth ACTION, adapted from Xavier University </a:t>
            </a:r>
            <a:r>
              <a:rPr lang="en-US" sz="2400" dirty="0" err="1" smtClean="0"/>
              <a:t>n.d.</a:t>
            </a:r>
            <a:r>
              <a:rPr lang="en-US" sz="2400" dirty="0" smtClean="0"/>
              <a:t>)</a:t>
            </a:r>
            <a:endParaRPr lang="en-US" sz="2400" b="1" dirty="0" smtClean="0"/>
          </a:p>
          <a:p>
            <a:pPr marL="0" indent="0">
              <a:buNone/>
            </a:pPr>
            <a:endParaRPr lang="en-US" sz="2400" b="1" dirty="0" smtClean="0"/>
          </a:p>
        </p:txBody>
      </p:sp>
      <p:pic>
        <p:nvPicPr>
          <p:cNvPr id="4" name="Picture 3"/>
          <p:cNvPicPr>
            <a:picLocks noChangeAspect="1"/>
          </p:cNvPicPr>
          <p:nvPr/>
        </p:nvPicPr>
        <p:blipFill>
          <a:blip r:embed="rId2"/>
          <a:stretch>
            <a:fillRect/>
          </a:stretch>
        </p:blipFill>
        <p:spPr>
          <a:xfrm>
            <a:off x="8403080" y="5742369"/>
            <a:ext cx="2950720" cy="731583"/>
          </a:xfrm>
          <a:prstGeom prst="rect">
            <a:avLst/>
          </a:prstGeom>
        </p:spPr>
      </p:pic>
    </p:spTree>
    <p:extLst>
      <p:ext uri="{BB962C8B-B14F-4D97-AF65-F5344CB8AC3E}">
        <p14:creationId xmlns:p14="http://schemas.microsoft.com/office/powerpoint/2010/main" val="287444292"/>
      </p:ext>
    </p:extLst>
  </p:cSld>
  <p:clrMapOvr>
    <a:masterClrMapping/>
  </p:clrMapOvr>
  <p:transition spd="slow">
    <p:push dir="u"/>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Health disparity vs. Health inequity</a:t>
            </a:r>
            <a:endParaRPr lang="en-US" dirty="0"/>
          </a:p>
        </p:txBody>
      </p:sp>
      <p:sp>
        <p:nvSpPr>
          <p:cNvPr id="3" name="Content Placeholder 2"/>
          <p:cNvSpPr>
            <a:spLocks noGrp="1"/>
          </p:cNvSpPr>
          <p:nvPr>
            <p:ph idx="1"/>
          </p:nvPr>
        </p:nvSpPr>
        <p:spPr>
          <a:xfrm>
            <a:off x="538941" y="2257887"/>
            <a:ext cx="11182004" cy="2763001"/>
          </a:xfrm>
        </p:spPr>
        <p:txBody>
          <a:bodyPr/>
          <a:lstStyle/>
          <a:p>
            <a:r>
              <a:rPr lang="en-US" b="1" dirty="0" smtClean="0"/>
              <a:t>Health disparity: </a:t>
            </a:r>
            <a:r>
              <a:rPr lang="en-US" dirty="0" smtClean="0"/>
              <a:t>differences in presence of disease, health outcomes, or access to health care between groups. (Boston Public Health Commission)</a:t>
            </a:r>
          </a:p>
          <a:p>
            <a:pPr marL="0" indent="0">
              <a:buNone/>
            </a:pPr>
            <a:endParaRPr lang="en-US" sz="1000" dirty="0"/>
          </a:p>
          <a:p>
            <a:r>
              <a:rPr lang="en-US" b="1" dirty="0" smtClean="0"/>
              <a:t>Health inequity: </a:t>
            </a:r>
            <a:r>
              <a:rPr lang="en-US" dirty="0" smtClean="0"/>
              <a:t>differences in health that are systemically rooted; they are unnecessary and avoidable. (CommonHealth ACTION)</a:t>
            </a:r>
          </a:p>
        </p:txBody>
      </p:sp>
      <p:pic>
        <p:nvPicPr>
          <p:cNvPr id="4" name="Picture 3"/>
          <p:cNvPicPr>
            <a:picLocks noChangeAspect="1"/>
          </p:cNvPicPr>
          <p:nvPr/>
        </p:nvPicPr>
        <p:blipFill>
          <a:blip r:embed="rId2"/>
          <a:stretch>
            <a:fillRect/>
          </a:stretch>
        </p:blipFill>
        <p:spPr>
          <a:xfrm>
            <a:off x="8403080" y="5742369"/>
            <a:ext cx="2950720" cy="731583"/>
          </a:xfrm>
          <a:prstGeom prst="rect">
            <a:avLst/>
          </a:prstGeom>
        </p:spPr>
      </p:pic>
    </p:spTree>
    <p:extLst>
      <p:ext uri="{BB962C8B-B14F-4D97-AF65-F5344CB8AC3E}">
        <p14:creationId xmlns:p14="http://schemas.microsoft.com/office/powerpoint/2010/main" val="359404335"/>
      </p:ext>
    </p:extLst>
  </p:cSld>
  <p:clrMapOvr>
    <a:masterClrMapping/>
  </p:clrMapOvr>
  <p:transition spd="slow">
    <p:push dir="u"/>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07323" y="365125"/>
            <a:ext cx="11604567" cy="662781"/>
          </a:xfrm>
        </p:spPr>
        <p:txBody>
          <a:bodyPr>
            <a:normAutofit fontScale="90000"/>
          </a:bodyPr>
          <a:lstStyle/>
          <a:p>
            <a:r>
              <a:rPr lang="en-US" b="1" dirty="0"/>
              <a:t>S</a:t>
            </a:r>
            <a:r>
              <a:rPr lang="en-US" b="1" dirty="0" smtClean="0"/>
              <a:t>ocial Determinants of </a:t>
            </a:r>
            <a:r>
              <a:rPr lang="en-US" b="1" dirty="0" smtClean="0"/>
              <a:t>Health:  </a:t>
            </a:r>
            <a:r>
              <a:rPr lang="en-US" dirty="0" smtClean="0"/>
              <a:t>social +</a:t>
            </a:r>
            <a:r>
              <a:rPr lang="en-US" dirty="0" smtClean="0"/>
              <a:t> </a:t>
            </a:r>
            <a:r>
              <a:rPr lang="en-US" dirty="0" smtClean="0"/>
              <a:t>life conditions </a:t>
            </a:r>
            <a:endParaRPr lang="en-US" dirty="0"/>
          </a:p>
        </p:txBody>
      </p:sp>
      <p:pic>
        <p:nvPicPr>
          <p:cNvPr id="4" name="Content Placeholder 3"/>
          <p:cNvPicPr>
            <a:picLocks noGrp="1" noChangeAspect="1"/>
          </p:cNvPicPr>
          <p:nvPr>
            <p:ph idx="1"/>
          </p:nvPr>
        </p:nvPicPr>
        <p:blipFill rotWithShape="1">
          <a:blip r:embed="rId2" cstate="print">
            <a:extLst>
              <a:ext uri="{28A0092B-C50C-407E-A947-70E740481C1C}">
                <a14:useLocalDpi xmlns:a14="http://schemas.microsoft.com/office/drawing/2010/main" val="0"/>
              </a:ext>
            </a:extLst>
          </a:blip>
          <a:srcRect t="20342"/>
          <a:stretch/>
        </p:blipFill>
        <p:spPr>
          <a:xfrm>
            <a:off x="74815" y="1027906"/>
            <a:ext cx="11626457" cy="5779802"/>
          </a:xfrm>
        </p:spPr>
      </p:pic>
    </p:spTree>
    <p:extLst>
      <p:ext uri="{BB962C8B-B14F-4D97-AF65-F5344CB8AC3E}">
        <p14:creationId xmlns:p14="http://schemas.microsoft.com/office/powerpoint/2010/main" val="1947314545"/>
      </p:ext>
    </p:extLst>
  </p:cSld>
  <p:clrMapOvr>
    <a:masterClrMapping/>
  </p:clrMapOvr>
  <p:transition spd="slow">
    <p:push dir="u"/>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664384"/>
            <a:ext cx="10515600" cy="1325563"/>
          </a:xfrm>
        </p:spPr>
        <p:txBody>
          <a:bodyPr/>
          <a:lstStyle/>
          <a:p>
            <a:pPr algn="ctr"/>
            <a:r>
              <a:rPr lang="en-US" b="1" dirty="0" smtClean="0"/>
              <a:t>What is Health Equity?</a:t>
            </a:r>
            <a:endParaRPr lang="en-US" b="1" dirty="0"/>
          </a:p>
        </p:txBody>
      </p:sp>
      <p:sp>
        <p:nvSpPr>
          <p:cNvPr id="3" name="Content Placeholder 2"/>
          <p:cNvSpPr>
            <a:spLocks noGrp="1"/>
          </p:cNvSpPr>
          <p:nvPr>
            <p:ph idx="1"/>
          </p:nvPr>
        </p:nvSpPr>
        <p:spPr>
          <a:xfrm>
            <a:off x="838200" y="2099945"/>
            <a:ext cx="10515600" cy="3461270"/>
          </a:xfrm>
        </p:spPr>
        <p:txBody>
          <a:bodyPr/>
          <a:lstStyle/>
          <a:p>
            <a:pPr marL="0" indent="0" algn="ctr">
              <a:buNone/>
            </a:pPr>
            <a:endParaRPr lang="en-US" sz="3200" dirty="0" smtClean="0"/>
          </a:p>
          <a:p>
            <a:pPr marL="0" indent="0" algn="ctr">
              <a:buNone/>
            </a:pPr>
            <a:r>
              <a:rPr lang="en-US" sz="3200" dirty="0" smtClean="0"/>
              <a:t>When all people and communities have the opportunity to attain their full potential and highest level of health </a:t>
            </a:r>
          </a:p>
          <a:p>
            <a:pPr marL="0" indent="0" algn="ctr">
              <a:buNone/>
            </a:pPr>
            <a:r>
              <a:rPr lang="en-US" sz="3200" dirty="0" smtClean="0"/>
              <a:t>(CommonHealth ACTION, </a:t>
            </a:r>
            <a:r>
              <a:rPr lang="en-US" sz="3200" dirty="0" err="1" smtClean="0"/>
              <a:t>Braveman</a:t>
            </a:r>
            <a:r>
              <a:rPr lang="en-US" sz="3200" dirty="0" smtClean="0"/>
              <a:t> and </a:t>
            </a:r>
            <a:r>
              <a:rPr lang="en-US" sz="3200" dirty="0" err="1" smtClean="0"/>
              <a:t>Gruskin</a:t>
            </a:r>
            <a:r>
              <a:rPr lang="en-US" sz="3200" dirty="0" smtClean="0"/>
              <a:t>, 2003).</a:t>
            </a:r>
          </a:p>
          <a:p>
            <a:pPr marL="0" indent="0" algn="ctr">
              <a:buNone/>
            </a:pPr>
            <a:endParaRPr lang="en-US" sz="1500" dirty="0"/>
          </a:p>
          <a:p>
            <a:pPr marL="0" indent="0" algn="ctr">
              <a:buNone/>
            </a:pPr>
            <a:r>
              <a:rPr lang="en-US" sz="4500" b="1" dirty="0" smtClean="0"/>
              <a:t>Equality ≠ Equity</a:t>
            </a:r>
            <a:endParaRPr lang="en-US" sz="4500" b="1" dirty="0"/>
          </a:p>
        </p:txBody>
      </p:sp>
      <p:pic>
        <p:nvPicPr>
          <p:cNvPr id="4" name="Picture 3"/>
          <p:cNvPicPr>
            <a:picLocks noChangeAspect="1"/>
          </p:cNvPicPr>
          <p:nvPr/>
        </p:nvPicPr>
        <p:blipFill>
          <a:blip r:embed="rId2"/>
          <a:stretch>
            <a:fillRect/>
          </a:stretch>
        </p:blipFill>
        <p:spPr>
          <a:xfrm>
            <a:off x="8403080" y="5742369"/>
            <a:ext cx="2950720" cy="731583"/>
          </a:xfrm>
          <a:prstGeom prst="rect">
            <a:avLst/>
          </a:prstGeom>
        </p:spPr>
      </p:pic>
    </p:spTree>
    <p:extLst>
      <p:ext uri="{BB962C8B-B14F-4D97-AF65-F5344CB8AC3E}">
        <p14:creationId xmlns:p14="http://schemas.microsoft.com/office/powerpoint/2010/main" val="1067975191"/>
      </p:ext>
    </p:extLst>
  </p:cSld>
  <p:clrMapOvr>
    <a:masterClrMapping/>
  </p:clrMapOvr>
  <p:transition spd="slow">
    <p:push dir="u"/>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46512" y="273685"/>
            <a:ext cx="10515600" cy="1129003"/>
          </a:xfrm>
        </p:spPr>
        <p:txBody>
          <a:bodyPr>
            <a:normAutofit/>
          </a:bodyPr>
          <a:lstStyle/>
          <a:p>
            <a:pPr algn="ctr"/>
            <a:r>
              <a:rPr lang="en-US" sz="5800" b="1" dirty="0" smtClean="0"/>
              <a:t>Equality vs. Equity</a:t>
            </a:r>
            <a:endParaRPr lang="en-US" sz="5800" b="1" dirty="0"/>
          </a:p>
        </p:txBody>
      </p:sp>
      <p:pic>
        <p:nvPicPr>
          <p:cNvPr id="3074" name="Picture 2" descr="Image result for health equity"/>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853738" y="1599248"/>
            <a:ext cx="8239661" cy="4638243"/>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5569527" y="6434051"/>
            <a:ext cx="4655127" cy="276999"/>
          </a:xfrm>
          <a:prstGeom prst="rect">
            <a:avLst/>
          </a:prstGeom>
          <a:noFill/>
        </p:spPr>
        <p:txBody>
          <a:bodyPr wrap="square" rtlCol="0">
            <a:spAutoFit/>
          </a:bodyPr>
          <a:lstStyle/>
          <a:p>
            <a:r>
              <a:rPr lang="en-US" sz="1200" dirty="0"/>
              <a:t>https://</a:t>
            </a:r>
            <a:r>
              <a:rPr lang="en-US" sz="1200" dirty="0" smtClean="0"/>
              <a:t>www.rwjf.org/en/library/features/achieving-health-equity.html</a:t>
            </a:r>
          </a:p>
        </p:txBody>
      </p:sp>
    </p:spTree>
    <p:extLst>
      <p:ext uri="{BB962C8B-B14F-4D97-AF65-F5344CB8AC3E}">
        <p14:creationId xmlns:p14="http://schemas.microsoft.com/office/powerpoint/2010/main" val="2495413215"/>
      </p:ext>
    </p:extLst>
  </p:cSld>
  <p:clrMapOvr>
    <a:masterClrMapping/>
  </p:clrMapOvr>
  <p:transition spd="slow">
    <p:push dir="u"/>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Image result for health equity"/>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12322" y="1718012"/>
            <a:ext cx="8995064" cy="4101274"/>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864524" y="6276109"/>
            <a:ext cx="10490661" cy="369332"/>
          </a:xfrm>
          <a:prstGeom prst="rect">
            <a:avLst/>
          </a:prstGeom>
          <a:noFill/>
        </p:spPr>
        <p:txBody>
          <a:bodyPr wrap="square" rtlCol="0">
            <a:spAutoFit/>
          </a:bodyPr>
          <a:lstStyle/>
          <a:p>
            <a:r>
              <a:rPr lang="en-US" dirty="0">
                <a:hlinkClick r:id="rId3"/>
              </a:rPr>
              <a:t>http://</a:t>
            </a:r>
            <a:r>
              <a:rPr lang="en-US" dirty="0" smtClean="0">
                <a:hlinkClick r:id="rId3"/>
              </a:rPr>
              <a:t>www.health.state.mn.us/divs/opi/community/advancingequity.html</a:t>
            </a:r>
            <a:r>
              <a:rPr lang="en-US" dirty="0" smtClean="0"/>
              <a:t> </a:t>
            </a:r>
          </a:p>
        </p:txBody>
      </p:sp>
      <p:sp>
        <p:nvSpPr>
          <p:cNvPr id="3" name="TextBox 2"/>
          <p:cNvSpPr txBox="1"/>
          <p:nvPr/>
        </p:nvSpPr>
        <p:spPr>
          <a:xfrm>
            <a:off x="1147156" y="473825"/>
            <a:ext cx="10000211" cy="769441"/>
          </a:xfrm>
          <a:prstGeom prst="rect">
            <a:avLst/>
          </a:prstGeom>
          <a:noFill/>
        </p:spPr>
        <p:txBody>
          <a:bodyPr wrap="square" rtlCol="0">
            <a:spAutoFit/>
          </a:bodyPr>
          <a:lstStyle/>
          <a:p>
            <a:pPr algn="ctr"/>
            <a:r>
              <a:rPr lang="en-US" sz="4400" dirty="0" smtClean="0"/>
              <a:t>Aiming for Health Equity</a:t>
            </a:r>
            <a:endParaRPr lang="en-US" sz="4400" dirty="0"/>
          </a:p>
        </p:txBody>
      </p:sp>
    </p:spTree>
    <p:extLst>
      <p:ext uri="{BB962C8B-B14F-4D97-AF65-F5344CB8AC3E}">
        <p14:creationId xmlns:p14="http://schemas.microsoft.com/office/powerpoint/2010/main" val="388252455"/>
      </p:ext>
    </p:extLst>
  </p:cSld>
  <p:clrMapOvr>
    <a:masterClrMapping/>
  </p:clrMapOvr>
  <p:transition spd="slow">
    <p:push dir="u"/>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504604" y="615142"/>
            <a:ext cx="9052560" cy="784830"/>
          </a:xfrm>
          <a:prstGeom prst="rect">
            <a:avLst/>
          </a:prstGeom>
          <a:noFill/>
        </p:spPr>
        <p:txBody>
          <a:bodyPr wrap="square" rtlCol="0">
            <a:spAutoFit/>
          </a:bodyPr>
          <a:lstStyle/>
          <a:p>
            <a:pPr algn="ctr"/>
            <a:r>
              <a:rPr lang="en-US" sz="4500" dirty="0" smtClean="0"/>
              <a:t>The Office of Health Equity</a:t>
            </a:r>
            <a:endParaRPr lang="en-US" sz="4500" dirty="0"/>
          </a:p>
        </p:txBody>
      </p:sp>
      <p:sp>
        <p:nvSpPr>
          <p:cNvPr id="3" name="TextBox 2"/>
          <p:cNvSpPr txBox="1"/>
          <p:nvPr/>
        </p:nvSpPr>
        <p:spPr>
          <a:xfrm>
            <a:off x="723208" y="1793632"/>
            <a:ext cx="5228704" cy="3170099"/>
          </a:xfrm>
          <a:prstGeom prst="rect">
            <a:avLst/>
          </a:prstGeom>
          <a:noFill/>
        </p:spPr>
        <p:txBody>
          <a:bodyPr wrap="square" rtlCol="0">
            <a:spAutoFit/>
          </a:bodyPr>
          <a:lstStyle/>
          <a:p>
            <a:r>
              <a:rPr lang="en-US" sz="3000" i="1" dirty="0" smtClean="0"/>
              <a:t>Health equity for all Virginians</a:t>
            </a:r>
          </a:p>
          <a:p>
            <a:endParaRPr lang="en-US" sz="3000" dirty="0"/>
          </a:p>
          <a:p>
            <a:pPr marL="285750" indent="-285750">
              <a:buFont typeface="Arial" panose="020B0604020202020204" pitchFamily="34" charset="0"/>
              <a:buChar char="•"/>
            </a:pPr>
            <a:r>
              <a:rPr lang="en-US" sz="3000" dirty="0" smtClean="0"/>
              <a:t>Social Epidemiology &amp; Data</a:t>
            </a:r>
          </a:p>
          <a:p>
            <a:endParaRPr lang="en-US" sz="1000" dirty="0" smtClean="0"/>
          </a:p>
          <a:p>
            <a:pPr marL="285750" indent="-285750">
              <a:buFont typeface="Arial" panose="020B0604020202020204" pitchFamily="34" charset="0"/>
              <a:buChar char="•"/>
            </a:pPr>
            <a:r>
              <a:rPr lang="en-US" sz="3000" dirty="0" smtClean="0"/>
              <a:t>Primary Care &amp; Rural Health</a:t>
            </a:r>
          </a:p>
          <a:p>
            <a:endParaRPr lang="en-US" sz="1000" dirty="0" smtClean="0"/>
          </a:p>
          <a:p>
            <a:pPr marL="285750" indent="-285750">
              <a:buFont typeface="Arial" panose="020B0604020202020204" pitchFamily="34" charset="0"/>
              <a:buChar char="•"/>
            </a:pPr>
            <a:r>
              <a:rPr lang="en-US" sz="3000" dirty="0" smtClean="0"/>
              <a:t>Multicultural Health &amp; Community Engagement</a:t>
            </a:r>
            <a:endParaRPr lang="en-US" sz="3000" dirty="0"/>
          </a:p>
        </p:txBody>
      </p:sp>
      <p:pic>
        <p:nvPicPr>
          <p:cNvPr id="4" name="Picture 3"/>
          <p:cNvPicPr>
            <a:picLocks noChangeAspect="1"/>
          </p:cNvPicPr>
          <p:nvPr/>
        </p:nvPicPr>
        <p:blipFill>
          <a:blip r:embed="rId2"/>
          <a:stretch>
            <a:fillRect/>
          </a:stretch>
        </p:blipFill>
        <p:spPr>
          <a:xfrm>
            <a:off x="6309360" y="1793632"/>
            <a:ext cx="5032919" cy="3774690"/>
          </a:xfrm>
          <a:prstGeom prst="rect">
            <a:avLst/>
          </a:prstGeom>
        </p:spPr>
      </p:pic>
      <p:pic>
        <p:nvPicPr>
          <p:cNvPr id="5" name="Picture 4"/>
          <p:cNvPicPr>
            <a:picLocks noChangeAspect="1"/>
          </p:cNvPicPr>
          <p:nvPr/>
        </p:nvPicPr>
        <p:blipFill>
          <a:blip r:embed="rId3"/>
          <a:stretch>
            <a:fillRect/>
          </a:stretch>
        </p:blipFill>
        <p:spPr>
          <a:xfrm>
            <a:off x="7390014" y="5745774"/>
            <a:ext cx="3395312" cy="841812"/>
          </a:xfrm>
          <a:prstGeom prst="rect">
            <a:avLst/>
          </a:prstGeom>
        </p:spPr>
      </p:pic>
    </p:spTree>
    <p:extLst>
      <p:ext uri="{BB962C8B-B14F-4D97-AF65-F5344CB8AC3E}">
        <p14:creationId xmlns:p14="http://schemas.microsoft.com/office/powerpoint/2010/main" val="1637345538"/>
      </p:ext>
    </p:extLst>
  </p:cSld>
  <p:clrMapOvr>
    <a:masterClrMapping/>
  </p:clrMapOvr>
  <p:transition spd="slow">
    <p:push dir="u"/>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1188720" y="1673628"/>
            <a:ext cx="10052685" cy="4730675"/>
          </a:xfrm>
          <a:prstGeom prst="rect">
            <a:avLst/>
          </a:prstGeom>
        </p:spPr>
      </p:pic>
      <p:sp>
        <p:nvSpPr>
          <p:cNvPr id="3" name="TextBox 2"/>
          <p:cNvSpPr txBox="1"/>
          <p:nvPr/>
        </p:nvSpPr>
        <p:spPr>
          <a:xfrm>
            <a:off x="698269" y="340822"/>
            <a:ext cx="10939549" cy="784830"/>
          </a:xfrm>
          <a:prstGeom prst="rect">
            <a:avLst/>
          </a:prstGeom>
          <a:noFill/>
        </p:spPr>
        <p:txBody>
          <a:bodyPr wrap="square" rtlCol="0">
            <a:spAutoFit/>
          </a:bodyPr>
          <a:lstStyle/>
          <a:p>
            <a:pPr algn="ctr"/>
            <a:r>
              <a:rPr lang="en-US" sz="4500" dirty="0" smtClean="0"/>
              <a:t>Why does health equity matter? </a:t>
            </a:r>
            <a:endParaRPr lang="en-US" sz="4500" dirty="0"/>
          </a:p>
        </p:txBody>
      </p:sp>
    </p:spTree>
    <p:extLst>
      <p:ext uri="{BB962C8B-B14F-4D97-AF65-F5344CB8AC3E}">
        <p14:creationId xmlns:p14="http://schemas.microsoft.com/office/powerpoint/2010/main" val="3587046399"/>
      </p:ext>
    </p:extLst>
  </p:cSld>
  <p:clrMapOvr>
    <a:masterClrMapping/>
  </p:clrMapOvr>
  <p:transition spd="slow">
    <p:push dir="u"/>
  </p:transition>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417</TotalTime>
  <Words>295</Words>
  <Application>Microsoft Office PowerPoint</Application>
  <PresentationFormat>Widescreen</PresentationFormat>
  <Paragraphs>35</Paragraphs>
  <Slides>9</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9</vt:i4>
      </vt:variant>
    </vt:vector>
  </HeadingPairs>
  <TitlesOfParts>
    <vt:vector size="13" baseType="lpstr">
      <vt:lpstr>Arial</vt:lpstr>
      <vt:lpstr>Calibri</vt:lpstr>
      <vt:lpstr>Calibri Light</vt:lpstr>
      <vt:lpstr>Office Theme</vt:lpstr>
      <vt:lpstr>A crash course on health equity</vt:lpstr>
      <vt:lpstr>Common terms in health equity work</vt:lpstr>
      <vt:lpstr>Health disparity vs. Health inequity</vt:lpstr>
      <vt:lpstr>Social Determinants of Health:  social + life conditions </vt:lpstr>
      <vt:lpstr>What is Health Equity?</vt:lpstr>
      <vt:lpstr>Equality vs. Equity</vt:lpstr>
      <vt:lpstr>PowerPoint Presentation</vt:lpstr>
      <vt:lpstr>PowerPoint Presentation</vt:lpstr>
      <vt:lpstr>PowerPoint Presentation</vt:lpstr>
    </vt:vector>
  </TitlesOfParts>
  <Company>Virginia IT Infrastructure Partnership</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Cosby, Veronica (VDH)</dc:creator>
  <cp:lastModifiedBy>Powell, Lauren (VDH)</cp:lastModifiedBy>
  <cp:revision>23</cp:revision>
  <dcterms:created xsi:type="dcterms:W3CDTF">2018-10-16T12:43:06Z</dcterms:created>
  <dcterms:modified xsi:type="dcterms:W3CDTF">2018-10-17T12:36:08Z</dcterms:modified>
</cp:coreProperties>
</file>