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7" r:id="rId2"/>
    <p:sldId id="258" r:id="rId3"/>
    <p:sldId id="259" r:id="rId4"/>
    <p:sldId id="260" r:id="rId5"/>
    <p:sldId id="261" r:id="rId6"/>
    <p:sldId id="262" r:id="rId7"/>
    <p:sldId id="290" r:id="rId8"/>
    <p:sldId id="264" r:id="rId9"/>
    <p:sldId id="265" r:id="rId10"/>
    <p:sldId id="266" r:id="rId11"/>
    <p:sldId id="279" r:id="rId12"/>
    <p:sldId id="280" r:id="rId13"/>
    <p:sldId id="281" r:id="rId14"/>
    <p:sldId id="267" r:id="rId15"/>
    <p:sldId id="268" r:id="rId16"/>
    <p:sldId id="269" r:id="rId17"/>
    <p:sldId id="273" r:id="rId18"/>
    <p:sldId id="270" r:id="rId19"/>
    <p:sldId id="271" r:id="rId20"/>
    <p:sldId id="272" r:id="rId21"/>
    <p:sldId id="276" r:id="rId22"/>
    <p:sldId id="277" r:id="rId23"/>
    <p:sldId id="278" r:id="rId24"/>
    <p:sldId id="287" r:id="rId25"/>
    <p:sldId id="289" r:id="rId26"/>
    <p:sldId id="285" r:id="rId27"/>
    <p:sldId id="288" r:id="rId28"/>
    <p:sldId id="286" r:id="rId29"/>
  </p:sldIdLst>
  <p:sldSz cx="9144000" cy="5143500" type="screen16x9"/>
  <p:notesSz cx="6858000" cy="9144000"/>
  <p:embeddedFontLst>
    <p:embeddedFont>
      <p:font typeface="Roboto Slab" panose="020B0604020202020204" charset="0"/>
      <p:regular r:id="rId31"/>
      <p:bold r:id="rId32"/>
    </p:embeddedFont>
    <p:embeddedFont>
      <p:font typeface="Roboto"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20" autoAdjust="0"/>
  </p:normalViewPr>
  <p:slideViewPr>
    <p:cSldViewPr snapToGrid="0">
      <p:cViewPr varScale="1">
        <p:scale>
          <a:sx n="64" d="100"/>
          <a:sy n="64" d="100"/>
        </p:scale>
        <p:origin x="1566"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Hauser" userId="5ffc522029233577" providerId="LiveId" clId="{12C88890-1AB3-4288-BCDF-EE9B78A911B9}"/>
    <pc:docChg chg="custSel addSld modSld sldOrd">
      <pc:chgData name="Caitlin Hauser" userId="5ffc522029233577" providerId="LiveId" clId="{12C88890-1AB3-4288-BCDF-EE9B78A911B9}" dt="2020-03-24T23:23:42.831" v="3133" actId="20577"/>
      <pc:docMkLst>
        <pc:docMk/>
      </pc:docMkLst>
      <pc:sldChg chg="modNotesTx">
        <pc:chgData name="Caitlin Hauser" userId="5ffc522029233577" providerId="LiveId" clId="{12C88890-1AB3-4288-BCDF-EE9B78A911B9}" dt="2020-03-24T21:31:09.865" v="86" actId="20577"/>
        <pc:sldMkLst>
          <pc:docMk/>
          <pc:sldMk cId="0" sldId="258"/>
        </pc:sldMkLst>
      </pc:sldChg>
      <pc:sldChg chg="modSp mod modNotesTx">
        <pc:chgData name="Caitlin Hauser" userId="5ffc522029233577" providerId="LiveId" clId="{12C88890-1AB3-4288-BCDF-EE9B78A911B9}" dt="2020-03-24T23:04:51.554" v="1722" actId="313"/>
        <pc:sldMkLst>
          <pc:docMk/>
          <pc:sldMk cId="0" sldId="259"/>
        </pc:sldMkLst>
        <pc:spChg chg="mod">
          <ac:chgData name="Caitlin Hauser" userId="5ffc522029233577" providerId="LiveId" clId="{12C88890-1AB3-4288-BCDF-EE9B78A911B9}" dt="2020-03-24T21:32:51.511" v="201" actId="20577"/>
          <ac:spMkLst>
            <pc:docMk/>
            <pc:sldMk cId="0" sldId="259"/>
            <ac:spMk id="84" creationId="{00000000-0000-0000-0000-000000000000}"/>
          </ac:spMkLst>
        </pc:spChg>
      </pc:sldChg>
      <pc:sldChg chg="modNotesTx">
        <pc:chgData name="Caitlin Hauser" userId="5ffc522029233577" providerId="LiveId" clId="{12C88890-1AB3-4288-BCDF-EE9B78A911B9}" dt="2020-03-24T23:21:59.268" v="3050" actId="20577"/>
        <pc:sldMkLst>
          <pc:docMk/>
          <pc:sldMk cId="0" sldId="260"/>
        </pc:sldMkLst>
      </pc:sldChg>
      <pc:sldChg chg="modNotesTx">
        <pc:chgData name="Caitlin Hauser" userId="5ffc522029233577" providerId="LiveId" clId="{12C88890-1AB3-4288-BCDF-EE9B78A911B9}" dt="2020-03-24T23:05:50.642" v="1867" actId="20577"/>
        <pc:sldMkLst>
          <pc:docMk/>
          <pc:sldMk cId="0" sldId="261"/>
        </pc:sldMkLst>
      </pc:sldChg>
      <pc:sldChg chg="modNotesTx">
        <pc:chgData name="Caitlin Hauser" userId="5ffc522029233577" providerId="LiveId" clId="{12C88890-1AB3-4288-BCDF-EE9B78A911B9}" dt="2020-03-24T21:36:32.757" v="293" actId="20577"/>
        <pc:sldMkLst>
          <pc:docMk/>
          <pc:sldMk cId="0" sldId="262"/>
        </pc:sldMkLst>
      </pc:sldChg>
      <pc:sldChg chg="modNotesTx">
        <pc:chgData name="Caitlin Hauser" userId="5ffc522029233577" providerId="LiveId" clId="{12C88890-1AB3-4288-BCDF-EE9B78A911B9}" dt="2020-03-24T22:01:06.773" v="1721" actId="313"/>
        <pc:sldMkLst>
          <pc:docMk/>
          <pc:sldMk cId="0" sldId="265"/>
        </pc:sldMkLst>
      </pc:sldChg>
      <pc:sldChg chg="modNotesTx">
        <pc:chgData name="Caitlin Hauser" userId="5ffc522029233577" providerId="LiveId" clId="{12C88890-1AB3-4288-BCDF-EE9B78A911B9}" dt="2020-03-24T23:22:52.358" v="3069" actId="20577"/>
        <pc:sldMkLst>
          <pc:docMk/>
          <pc:sldMk cId="0" sldId="272"/>
        </pc:sldMkLst>
      </pc:sldChg>
      <pc:sldChg chg="modNotesTx">
        <pc:chgData name="Caitlin Hauser" userId="5ffc522029233577" providerId="LiveId" clId="{12C88890-1AB3-4288-BCDF-EE9B78A911B9}" dt="2020-03-24T23:23:09.757" v="3125" actId="20577"/>
        <pc:sldMkLst>
          <pc:docMk/>
          <pc:sldMk cId="0" sldId="276"/>
        </pc:sldMkLst>
      </pc:sldChg>
      <pc:sldChg chg="modSp mod modNotesTx">
        <pc:chgData name="Caitlin Hauser" userId="5ffc522029233577" providerId="LiveId" clId="{12C88890-1AB3-4288-BCDF-EE9B78A911B9}" dt="2020-03-24T23:12:11.310" v="2091" actId="20577"/>
        <pc:sldMkLst>
          <pc:docMk/>
          <pc:sldMk cId="0" sldId="277"/>
        </pc:sldMkLst>
        <pc:spChg chg="mod">
          <ac:chgData name="Caitlin Hauser" userId="5ffc522029233577" providerId="LiveId" clId="{12C88890-1AB3-4288-BCDF-EE9B78A911B9}" dt="2020-03-24T23:08:33.252" v="1880" actId="20577"/>
          <ac:spMkLst>
            <pc:docMk/>
            <pc:sldMk cId="0" sldId="277"/>
            <ac:spMk id="194" creationId="{00000000-0000-0000-0000-000000000000}"/>
          </ac:spMkLst>
        </pc:spChg>
      </pc:sldChg>
      <pc:sldChg chg="modNotesTx">
        <pc:chgData name="Caitlin Hauser" userId="5ffc522029233577" providerId="LiveId" clId="{12C88890-1AB3-4288-BCDF-EE9B78A911B9}" dt="2020-03-24T23:13:04.546" v="2094" actId="20577"/>
        <pc:sldMkLst>
          <pc:docMk/>
          <pc:sldMk cId="0" sldId="278"/>
        </pc:sldMkLst>
      </pc:sldChg>
      <pc:sldChg chg="ord">
        <pc:chgData name="Caitlin Hauser" userId="5ffc522029233577" providerId="LiveId" clId="{12C88890-1AB3-4288-BCDF-EE9B78A911B9}" dt="2020-03-24T23:06:50.977" v="1870"/>
        <pc:sldMkLst>
          <pc:docMk/>
          <pc:sldMk cId="0" sldId="279"/>
        </pc:sldMkLst>
      </pc:sldChg>
      <pc:sldChg chg="ord">
        <pc:chgData name="Caitlin Hauser" userId="5ffc522029233577" providerId="LiveId" clId="{12C88890-1AB3-4288-BCDF-EE9B78A911B9}" dt="2020-03-24T23:06:56.741" v="1872"/>
        <pc:sldMkLst>
          <pc:docMk/>
          <pc:sldMk cId="0" sldId="280"/>
        </pc:sldMkLst>
      </pc:sldChg>
      <pc:sldChg chg="ord">
        <pc:chgData name="Caitlin Hauser" userId="5ffc522029233577" providerId="LiveId" clId="{12C88890-1AB3-4288-BCDF-EE9B78A911B9}" dt="2020-03-24T23:07:03.363" v="1874"/>
        <pc:sldMkLst>
          <pc:docMk/>
          <pc:sldMk cId="0" sldId="281"/>
        </pc:sldMkLst>
      </pc:sldChg>
      <pc:sldChg chg="modNotesTx">
        <pc:chgData name="Caitlin Hauser" userId="5ffc522029233577" providerId="LiveId" clId="{12C88890-1AB3-4288-BCDF-EE9B78A911B9}" dt="2020-03-24T23:15:05.384" v="2304" actId="20577"/>
        <pc:sldMkLst>
          <pc:docMk/>
          <pc:sldMk cId="703679723" sldId="287"/>
        </pc:sldMkLst>
      </pc:sldChg>
      <pc:sldChg chg="modSp mod">
        <pc:chgData name="Caitlin Hauser" userId="5ffc522029233577" providerId="LiveId" clId="{12C88890-1AB3-4288-BCDF-EE9B78A911B9}" dt="2020-03-24T21:59:30.912" v="1597"/>
        <pc:sldMkLst>
          <pc:docMk/>
          <pc:sldMk cId="639256679" sldId="288"/>
        </pc:sldMkLst>
        <pc:spChg chg="mod">
          <ac:chgData name="Caitlin Hauser" userId="5ffc522029233577" providerId="LiveId" clId="{12C88890-1AB3-4288-BCDF-EE9B78A911B9}" dt="2020-03-24T21:59:30.912" v="1597"/>
          <ac:spMkLst>
            <pc:docMk/>
            <pc:sldMk cId="639256679" sldId="288"/>
            <ac:spMk id="3" creationId="{9454AF88-331F-434F-B183-FA4ABBD5578A}"/>
          </ac:spMkLst>
        </pc:spChg>
      </pc:sldChg>
      <pc:sldChg chg="modNotesTx">
        <pc:chgData name="Caitlin Hauser" userId="5ffc522029233577" providerId="LiveId" clId="{12C88890-1AB3-4288-BCDF-EE9B78A911B9}" dt="2020-03-24T23:23:42.831" v="3133" actId="20577"/>
        <pc:sldMkLst>
          <pc:docMk/>
          <pc:sldMk cId="2480127155" sldId="289"/>
        </pc:sldMkLst>
      </pc:sldChg>
      <pc:sldChg chg="addSp delSp modSp add mod modNotesTx">
        <pc:chgData name="Caitlin Hauser" userId="5ffc522029233577" providerId="LiveId" clId="{12C88890-1AB3-4288-BCDF-EE9B78A911B9}" dt="2020-03-24T23:06:12.565" v="1868" actId="313"/>
        <pc:sldMkLst>
          <pc:docMk/>
          <pc:sldMk cId="504566068" sldId="290"/>
        </pc:sldMkLst>
        <pc:spChg chg="add mod">
          <ac:chgData name="Caitlin Hauser" userId="5ffc522029233577" providerId="LiveId" clId="{12C88890-1AB3-4288-BCDF-EE9B78A911B9}" dt="2020-03-24T21:53:57.948" v="692" actId="20577"/>
          <ac:spMkLst>
            <pc:docMk/>
            <pc:sldMk cId="504566068" sldId="290"/>
            <ac:spMk id="2" creationId="{6F98846A-A330-4C88-9FC9-85646CD233CC}"/>
          </ac:spMkLst>
        </pc:spChg>
        <pc:spChg chg="add mod">
          <ac:chgData name="Caitlin Hauser" userId="5ffc522029233577" providerId="LiveId" clId="{12C88890-1AB3-4288-BCDF-EE9B78A911B9}" dt="2020-03-24T21:54:10.122" v="726" actId="20577"/>
          <ac:spMkLst>
            <pc:docMk/>
            <pc:sldMk cId="504566068" sldId="290"/>
            <ac:spMk id="3" creationId="{74932647-9503-44DD-9288-E79D650AAAF3}"/>
          </ac:spMkLst>
        </pc:spChg>
        <pc:picChg chg="add del mod">
          <ac:chgData name="Caitlin Hauser" userId="5ffc522029233577" providerId="LiveId" clId="{12C88890-1AB3-4288-BCDF-EE9B78A911B9}" dt="2020-03-24T21:39:57.360" v="330" actId="478"/>
          <ac:picMkLst>
            <pc:docMk/>
            <pc:sldMk cId="504566068" sldId="290"/>
            <ac:picMk id="4" creationId="{43F7D434-82A4-423E-A381-E7FC3C2E4F05}"/>
          </ac:picMkLst>
        </pc:picChg>
        <pc:picChg chg="add mod">
          <ac:chgData name="Caitlin Hauser" userId="5ffc522029233577" providerId="LiveId" clId="{12C88890-1AB3-4288-BCDF-EE9B78A911B9}" dt="2020-03-24T21:51:55.711" v="674" actId="1076"/>
          <ac:picMkLst>
            <pc:docMk/>
            <pc:sldMk cId="504566068" sldId="290"/>
            <ac:picMk id="5" creationId="{E8263A7A-3172-4C0A-8A6E-58A566DB4E04}"/>
          </ac:picMkLst>
        </pc:picChg>
        <pc:picChg chg="add del mod">
          <ac:chgData name="Caitlin Hauser" userId="5ffc522029233577" providerId="LiveId" clId="{12C88890-1AB3-4288-BCDF-EE9B78A911B9}" dt="2020-03-24T21:41:02.965" v="337" actId="478"/>
          <ac:picMkLst>
            <pc:docMk/>
            <pc:sldMk cId="504566068" sldId="290"/>
            <ac:picMk id="6" creationId="{B28A0CE2-A327-4A32-92F3-5AE7696D3E8A}"/>
          </ac:picMkLst>
        </pc:picChg>
        <pc:picChg chg="add del mod">
          <ac:chgData name="Caitlin Hauser" userId="5ffc522029233577" providerId="LiveId" clId="{12C88890-1AB3-4288-BCDF-EE9B78A911B9}" dt="2020-03-24T21:43:30.290" v="385" actId="478"/>
          <ac:picMkLst>
            <pc:docMk/>
            <pc:sldMk cId="504566068" sldId="290"/>
            <ac:picMk id="7" creationId="{18984257-9B37-464F-9CC1-53CC3FA66469}"/>
          </ac:picMkLst>
        </pc:picChg>
        <pc:picChg chg="add mod">
          <ac:chgData name="Caitlin Hauser" userId="5ffc522029233577" providerId="LiveId" clId="{12C88890-1AB3-4288-BCDF-EE9B78A911B9}" dt="2020-03-24T21:51:40.034" v="671" actId="1076"/>
          <ac:picMkLst>
            <pc:docMk/>
            <pc:sldMk cId="504566068" sldId="290"/>
            <ac:picMk id="8" creationId="{36B43E85-0980-44EA-ADCC-3FCC32399A15}"/>
          </ac:picMkLst>
        </pc:picChg>
        <pc:picChg chg="add mod">
          <ac:chgData name="Caitlin Hauser" userId="5ffc522029233577" providerId="LiveId" clId="{12C88890-1AB3-4288-BCDF-EE9B78A911B9}" dt="2020-03-24T21:51:31.332" v="670" actId="1076"/>
          <ac:picMkLst>
            <pc:docMk/>
            <pc:sldMk cId="504566068" sldId="290"/>
            <ac:picMk id="9" creationId="{6F9DBB15-BB1B-456C-AC73-25066375897D}"/>
          </ac:picMkLst>
        </pc:picChg>
        <pc:picChg chg="add mod">
          <ac:chgData name="Caitlin Hauser" userId="5ffc522029233577" providerId="LiveId" clId="{12C88890-1AB3-4288-BCDF-EE9B78A911B9}" dt="2020-03-24T21:51:24.582" v="669" actId="1076"/>
          <ac:picMkLst>
            <pc:docMk/>
            <pc:sldMk cId="504566068" sldId="290"/>
            <ac:picMk id="10" creationId="{199951FF-6166-4636-8BE5-6C30A4903E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umantraffickinghotline.org/sites/default/files/Polaris_National_Hotline_2018_Statistics_Fact_Shee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haredhope.org/the-proble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cf.hhs.gov/otip/training/nhttac"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issingkids.org/1in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humantraffickinghotline.org/sites/default/files/Polaris_National_Hotline_2018_Statistics_Fact_Sheet.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bs.org/wgbh/frontline/article/why-labor-trafficking-is-so-hard-to-trac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revenue.louisiana.gov/NewsAndPublications/NationalHumanTraffickingResourceCent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lo.org/global/topics/forced-labour/lang--en/index.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0b7c11e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0b7c11e0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Organization formed e</a:t>
            </a:r>
            <a:r>
              <a:rPr lang="en-US" dirty="0"/>
              <a:t>in 2019 </a:t>
            </a:r>
            <a:r>
              <a:rPr lang="en" dirty="0"/>
              <a:t>with the goal to educate medical students and healthcare professionals about Human Trafficking in the clinical environment and how to appropriately respond when a patient is suspected of being trafficked. </a:t>
            </a:r>
            <a:endParaRPr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006d8fe33_2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6006d8fe33_2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solidFill>
                  <a:srgbClr val="434343"/>
                </a:solidFill>
                <a:latin typeface="Times New Roman"/>
                <a:ea typeface="Times New Roman"/>
                <a:cs typeface="Times New Roman"/>
                <a:sym typeface="Times New Roman"/>
              </a:rPr>
              <a:t>Just as the quote I just read mentions, the grooming phase is the beginning…</a:t>
            </a:r>
            <a:endParaRPr sz="1200" dirty="0">
              <a:solidFill>
                <a:srgbClr val="434343"/>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434343"/>
                </a:solidFill>
                <a:latin typeface="Times New Roman"/>
                <a:ea typeface="Times New Roman"/>
                <a:cs typeface="Times New Roman"/>
                <a:sym typeface="Times New Roman"/>
              </a:rPr>
              <a:t>Traffickers are masters at selling dreams…… they lure their people by selling dreams that people typically crave….. Fame, wealth, popularity, stability, security, happiness, sense of belonging and being valued</a:t>
            </a:r>
            <a:endParaRPr sz="1200" dirty="0">
              <a:solidFill>
                <a:srgbClr val="434343"/>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b="1" dirty="0">
                <a:latin typeface="Times New Roman"/>
                <a:ea typeface="Times New Roman"/>
                <a:cs typeface="Times New Roman"/>
                <a:sym typeface="Times New Roman"/>
              </a:rPr>
              <a:t>This is a list of common promises </a:t>
            </a:r>
            <a:r>
              <a:rPr lang="en" sz="1200" dirty="0">
                <a:latin typeface="Times New Roman"/>
                <a:ea typeface="Times New Roman"/>
                <a:cs typeface="Times New Roman"/>
                <a:sym typeface="Times New Roman"/>
              </a:rPr>
              <a:t>traffickers use to trap people. Once trust is gained, the switch is flipped</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200" dirty="0">
              <a:solidFill>
                <a:srgbClr val="434343"/>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006d8fe33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6006d8fe33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dirty="0">
                <a:solidFill>
                  <a:schemeClr val="hlink"/>
                </a:solidFill>
                <a:hlinkClick r:id="rId3"/>
              </a:rPr>
              <a:t>https://humantraffickinghotline.org/sites/default/files/Polaris_National_Hotline_2018_Statistics_Fact_Sheet.pdf</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endParaRPr lang="en" sz="1200" dirty="0">
              <a:solidFill>
                <a:srgbClr val="434343"/>
              </a:solidFill>
            </a:endParaRPr>
          </a:p>
          <a:p>
            <a:pPr marL="0" lvl="0" indent="0" algn="l" rtl="0">
              <a:lnSpc>
                <a:spcPct val="100000"/>
              </a:lnSpc>
              <a:spcBef>
                <a:spcPts val="0"/>
              </a:spcBef>
              <a:spcAft>
                <a:spcPts val="0"/>
              </a:spcAft>
              <a:buSzPts val="1100"/>
              <a:buNone/>
            </a:pPr>
            <a:r>
              <a:rPr lang="en-US" sz="1200" dirty="0">
                <a:solidFill>
                  <a:srgbClr val="434343"/>
                </a:solidFill>
              </a:rPr>
              <a:t>Like I mentioned before, force fraud and coercion are the tools traffickers employ to trap people.  We will now go through each one and I will provide some examples to help you understand .</a:t>
            </a:r>
          </a:p>
          <a:p>
            <a:pPr marL="0" lvl="0" indent="0" algn="l" rtl="0">
              <a:lnSpc>
                <a:spcPct val="100000"/>
              </a:lnSpc>
              <a:spcBef>
                <a:spcPts val="0"/>
              </a:spcBef>
              <a:spcAft>
                <a:spcPts val="0"/>
              </a:spcAft>
              <a:buSzPts val="1100"/>
              <a:buNone/>
            </a:pPr>
            <a:endParaRPr lang="en"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Force can look like a person being subjected to beatings unless the person continues to earn money for the trafficker.</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Force typically involves forced drug use, confinement, physical restraint, torture practices,like food and sleep deprivation, starvation, isolation, Slapping, choking, burning, beating with objects like hot irons, being scalded with hot water, forced to witness violence or murder, repeated sexual assault, rape, gang rape</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COMPLEX TRAUMA!   Symptoms of …….</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457200" lvl="0" indent="-304800" algn="l" rtl="0">
              <a:lnSpc>
                <a:spcPct val="100000"/>
              </a:lnSpc>
              <a:spcBef>
                <a:spcPts val="0"/>
              </a:spcBef>
              <a:spcAft>
                <a:spcPts val="0"/>
              </a:spcAft>
              <a:buClr>
                <a:srgbClr val="434343"/>
              </a:buClr>
              <a:buSzPts val="1200"/>
              <a:buAutoNum type="arabicParenR"/>
            </a:pPr>
            <a:r>
              <a:rPr lang="en" sz="1200" dirty="0">
                <a:solidFill>
                  <a:srgbClr val="434343"/>
                </a:solidFill>
              </a:rPr>
              <a:t>Treated like a commodity to be repeatedly bought and sold / raped my an untold number of buyers unknown to the victim</a:t>
            </a:r>
            <a:endParaRPr sz="1200" dirty="0">
              <a:solidFill>
                <a:srgbClr val="434343"/>
              </a:solidFill>
            </a:endParaRPr>
          </a:p>
          <a:p>
            <a:pPr marL="457200" lvl="0" indent="-304800" algn="l" rtl="0">
              <a:lnSpc>
                <a:spcPct val="100000"/>
              </a:lnSpc>
              <a:spcBef>
                <a:spcPts val="0"/>
              </a:spcBef>
              <a:spcAft>
                <a:spcPts val="0"/>
              </a:spcAft>
              <a:buClr>
                <a:srgbClr val="434343"/>
              </a:buClr>
              <a:buSzPts val="1200"/>
              <a:buAutoNum type="arabicParenR"/>
            </a:pPr>
            <a:r>
              <a:rPr lang="en" sz="1200" dirty="0">
                <a:solidFill>
                  <a:srgbClr val="434343"/>
                </a:solidFill>
              </a:rPr>
              <a:t>They are unaware of the exploitation because they are deceived into believing that it was their fault or they chose to be prostituted</a:t>
            </a:r>
            <a:endParaRPr sz="1200" dirty="0">
              <a:solidFill>
                <a:srgbClr val="434343"/>
              </a:solidFill>
            </a:endParaRPr>
          </a:p>
          <a:p>
            <a:pPr marL="457200" lvl="0" indent="-304800" algn="l" rtl="0">
              <a:lnSpc>
                <a:spcPct val="100000"/>
              </a:lnSpc>
              <a:spcBef>
                <a:spcPts val="0"/>
              </a:spcBef>
              <a:spcAft>
                <a:spcPts val="0"/>
              </a:spcAft>
              <a:buClr>
                <a:srgbClr val="434343"/>
              </a:buClr>
              <a:buSzPts val="1200"/>
              <a:buAutoNum type="arabicParenR"/>
            </a:pPr>
            <a:r>
              <a:rPr lang="en" sz="1200" dirty="0">
                <a:solidFill>
                  <a:srgbClr val="434343"/>
                </a:solidFill>
              </a:rPr>
              <a:t>Traffickers use on-going humiliation to destroy their victim’s self-esteem and anything that gives them reason to want to leave; they make the victim feel that the trafficker is the only person who cares about them; </a:t>
            </a:r>
            <a:endParaRPr sz="1200" dirty="0">
              <a:solidFill>
                <a:srgbClr val="434343"/>
              </a:solidFill>
            </a:endParaRPr>
          </a:p>
          <a:p>
            <a:pPr marL="45720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Shaming or guilt, trauma-bonding ~  fears the trafficker yet feels relieved / grateful to be taken cared of or allowed to live;  “seasoning tactics”  such as with-holding food, water, sleep, or social contact to increase dependence and reduce resistence; psychological entrapment prevents victim from escaping even if the opportunity arises;  suffer multiple psychological conditions, including C-PTSD, stress disorder, rape trauma syndrome (the series of emotional, physical, and behavioral reactions experienced by rape victims), and child sex abuse accomodation syndrome ( in which kids go through 5 stages of response to ongoing abuse  ~~  secrecy, helplessness, accomodation, delayed disclosure, and retraction),  anxiety and nervous disorders, psychosomatic syndromes, eating disorders, personality disorders, depression, coping substance abuse (and subsequent addiction), anf thought of self-harm, suicide</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PHYSICAL TRAUMA:  face, head, neck trauma; oral lesions, teeth and jaw fractures and mandibular dislocations; </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Cuts, bite marks, bruises, strangulation, chronic pain, muscle tension, bone fractures, older broken bones that did not heal properly, respiratory and GI disorders from chronic stress, internal injuries including stab or gunshot wounds, bladder damage, injury or infection, unexplained scars and burns, facial and dental injuries, poor dental hygiene, drug related health issues, asthma, HEP C, skin infections, hearing loss from head trauma, concussions and other traumatic brain injuries, TB, malnourishment, DRUG and ETOH dependency, </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Reproductive health issues like vaginal, perineal, and rectal injuries, traumatic fistulas, menstral pain and irregularities, impacted sponges, condoms, tampons, or baby wipes; vaginal discharge and infection from using items inserted into the vagina to block menstration; miscarriages, STIs, HIV; PID, andother diseases due to untreated STIs; forced sterilization or use of contraceptive devices; unplanned and high-risk pregnancies, </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006d8fe33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6006d8fe33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Luring someone under false premise; tricking someone into a situation</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This can look like a person convincing another to attend a new training course, or go to a better job opportunity ONLY LATER TO BE  passed on to another person who commits violent acts against them, sells them to others, or exploits and degrades them. </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An employer luring someone from overseas to come to work for his / her business with the false promise of a green card if they work for $10/day for 6 months. </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Fraud can look like a person being tricked into believing that his or her trafficker loves him:</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This is a quote from a former  sex trafficker (Justaskprevention.org)</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“I build their self-esteem through compliments an</a:t>
            </a:r>
            <a:r>
              <a:rPr lang="en" sz="1200" dirty="0"/>
              <a:t>d listening to them. I act as if we’re dating and say “I love you.” I give her money, gifts, alcohol, and drugs to get her hooked on our relationship.”</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r>
              <a:rPr lang="en" sz="1200" dirty="0"/>
              <a:t>Fraudulent statements include:</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r>
              <a:rPr lang="en" sz="1200" dirty="0"/>
              <a:t>“If you truly love me, you will do this for me. I promise this will be the only time. I will never ask you to do it again”</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rPr>
              <a:t>Fraud typically involves false promises, deceitful enticing and affectionate behavior, lying about working conditions, Blackmail or extortion, lying about promises for a better life, Preying upon desperation or poverty</a:t>
            </a: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dirty="0">
                <a:solidFill>
                  <a:srgbClr val="434343"/>
                </a:solidFill>
              </a:rPr>
              <a:t>Many child or teen victims of sex trafficking describe their pimps as the first person who ever loved them.   Many of them don’t understand how healthy relationships work, therefore are easily deceived.</a:t>
            </a:r>
            <a:r>
              <a:rPr lang="en" sz="1200" dirty="0">
                <a:solidFill>
                  <a:srgbClr val="434343"/>
                </a:solidFill>
              </a:rPr>
              <a:t> </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400" dirty="0">
              <a:solidFill>
                <a:srgbClr val="434343"/>
              </a:solidFill>
            </a:endParaRPr>
          </a:p>
          <a:p>
            <a:pPr marL="0" lvl="0" indent="0" algn="l" rtl="0">
              <a:lnSpc>
                <a:spcPct val="100000"/>
              </a:lnSpc>
              <a:spcBef>
                <a:spcPts val="0"/>
              </a:spcBef>
              <a:spcAft>
                <a:spcPts val="0"/>
              </a:spcAft>
              <a:buSzPts val="1100"/>
              <a:buNone/>
            </a:pPr>
            <a:endParaRPr sz="1400" dirty="0">
              <a:solidFill>
                <a:srgbClr val="434343"/>
              </a:solidFill>
            </a:endParaRPr>
          </a:p>
          <a:p>
            <a:pPr marL="0" lvl="0" indent="0" algn="l" rtl="0">
              <a:lnSpc>
                <a:spcPct val="100000"/>
              </a:lnSpc>
              <a:spcBef>
                <a:spcPts val="0"/>
              </a:spcBef>
              <a:spcAft>
                <a:spcPts val="0"/>
              </a:spcAft>
              <a:buSzPts val="1100"/>
              <a:buNone/>
            </a:pPr>
            <a:endParaRPr sz="1400" dirty="0">
              <a:solidFill>
                <a:srgbClr val="4343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006d8fe33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6006d8fe33_2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rgbClr val="434343"/>
                </a:solidFill>
              </a:rPr>
              <a:t>Coercion:  This is the trafficker’s primary weapon.</a:t>
            </a:r>
            <a:endParaRPr sz="1200" b="1" dirty="0">
              <a:solidFill>
                <a:srgbClr val="434343"/>
              </a:solidFill>
            </a:endParaRPr>
          </a:p>
          <a:p>
            <a:pPr marL="0" lvl="0" indent="0" algn="l" rtl="0">
              <a:lnSpc>
                <a:spcPct val="100000"/>
              </a:lnSpc>
              <a:spcBef>
                <a:spcPts val="0"/>
              </a:spcBef>
              <a:spcAft>
                <a:spcPts val="0"/>
              </a:spcAft>
              <a:buSzPts val="1100"/>
              <a:buNone/>
            </a:pPr>
            <a:r>
              <a:rPr lang="en" sz="1200" b="1" dirty="0">
                <a:solidFill>
                  <a:srgbClr val="434343"/>
                </a:solidFill>
              </a:rPr>
              <a:t>This method is critical to a trafficker’s success.</a:t>
            </a:r>
            <a:endParaRPr sz="1200" b="1" dirty="0">
              <a:solidFill>
                <a:srgbClr val="434343"/>
              </a:solidFill>
            </a:endParaRPr>
          </a:p>
          <a:p>
            <a:pPr marL="0" lvl="0" indent="0" algn="l" rtl="0">
              <a:lnSpc>
                <a:spcPct val="100000"/>
              </a:lnSpc>
              <a:spcBef>
                <a:spcPts val="0"/>
              </a:spcBef>
              <a:spcAft>
                <a:spcPts val="0"/>
              </a:spcAft>
              <a:buSzPts val="1100"/>
              <a:buNone/>
            </a:pPr>
            <a:r>
              <a:rPr lang="en" sz="1200" b="1" dirty="0">
                <a:solidFill>
                  <a:srgbClr val="434343"/>
                </a:solidFill>
              </a:rPr>
              <a:t>Because they do not leave physical scars.</a:t>
            </a:r>
            <a:endParaRPr sz="1200" b="1" dirty="0">
              <a:solidFill>
                <a:srgbClr val="434343"/>
              </a:solidFill>
            </a:endParaRPr>
          </a:p>
          <a:p>
            <a:pPr marL="0" lvl="0" indent="0" algn="l" rtl="0">
              <a:lnSpc>
                <a:spcPct val="100000"/>
              </a:lnSpc>
              <a:spcBef>
                <a:spcPts val="0"/>
              </a:spcBef>
              <a:spcAft>
                <a:spcPts val="0"/>
              </a:spcAft>
              <a:buSzPts val="1100"/>
              <a:buNone/>
            </a:pPr>
            <a:endParaRPr sz="1200" b="1" dirty="0">
              <a:solidFill>
                <a:srgbClr val="434343"/>
              </a:solidFill>
            </a:endParaRPr>
          </a:p>
          <a:p>
            <a:pPr marL="0" lvl="0" indent="0" algn="l" rtl="0">
              <a:lnSpc>
                <a:spcPct val="100000"/>
              </a:lnSpc>
              <a:spcBef>
                <a:spcPts val="0"/>
              </a:spcBef>
              <a:spcAft>
                <a:spcPts val="0"/>
              </a:spcAft>
              <a:buSzPts val="1100"/>
              <a:buNone/>
            </a:pPr>
            <a:r>
              <a:rPr lang="en" sz="1200" b="1" dirty="0">
                <a:solidFill>
                  <a:srgbClr val="434343"/>
                </a:solidFill>
              </a:rPr>
              <a:t>Extortion, blackmail, use of addiction to manipulate or compel someone to engage in commercial sex or labor activities; threats</a:t>
            </a:r>
            <a:endParaRPr sz="1200" b="1" dirty="0">
              <a:solidFill>
                <a:srgbClr val="434343"/>
              </a:solidFill>
            </a:endParaRPr>
          </a:p>
          <a:p>
            <a:pPr marL="0" lvl="0" indent="0" algn="l" rtl="0">
              <a:lnSpc>
                <a:spcPct val="100000"/>
              </a:lnSpc>
              <a:spcBef>
                <a:spcPts val="0"/>
              </a:spcBef>
              <a:spcAft>
                <a:spcPts val="0"/>
              </a:spcAft>
              <a:buSzPts val="1100"/>
              <a:buNone/>
            </a:pPr>
            <a:endParaRPr sz="1200" b="1" dirty="0">
              <a:solidFill>
                <a:srgbClr val="434343"/>
              </a:solidFill>
            </a:endParaRPr>
          </a:p>
          <a:p>
            <a:pPr marL="0" lvl="0" indent="0" algn="l" rtl="0">
              <a:lnSpc>
                <a:spcPct val="100000"/>
              </a:lnSpc>
              <a:spcBef>
                <a:spcPts val="0"/>
              </a:spcBef>
              <a:spcAft>
                <a:spcPts val="0"/>
              </a:spcAft>
              <a:buSzPts val="1100"/>
              <a:buNone/>
            </a:pPr>
            <a:r>
              <a:rPr lang="en" sz="1200" b="1" dirty="0">
                <a:solidFill>
                  <a:srgbClr val="434343"/>
                </a:solidFill>
              </a:rPr>
              <a:t>High levels of fear and continuous suffering</a:t>
            </a:r>
            <a:endParaRPr sz="1200" b="1" dirty="0">
              <a:solidFill>
                <a:srgbClr val="434343"/>
              </a:solidFill>
            </a:endParaRPr>
          </a:p>
          <a:p>
            <a:pPr marL="0" lvl="0" indent="0" algn="l" rtl="0">
              <a:lnSpc>
                <a:spcPct val="100000"/>
              </a:lnSpc>
              <a:spcBef>
                <a:spcPts val="0"/>
              </a:spcBef>
              <a:spcAft>
                <a:spcPts val="0"/>
              </a:spcAft>
              <a:buSzPts val="1100"/>
              <a:buNone/>
            </a:pPr>
            <a:r>
              <a:rPr lang="en" sz="1200" b="1" dirty="0">
                <a:solidFill>
                  <a:srgbClr val="434343"/>
                </a:solidFill>
              </a:rPr>
              <a:t>are an effective methods at preparing victims for total control.</a:t>
            </a:r>
            <a:endParaRPr sz="1200" b="1" dirty="0">
              <a:solidFill>
                <a:srgbClr val="434343"/>
              </a:solidFill>
            </a:endParaRPr>
          </a:p>
          <a:p>
            <a:pPr marL="0" lvl="0" indent="0" algn="l" rtl="0">
              <a:lnSpc>
                <a:spcPct val="100000"/>
              </a:lnSpc>
              <a:spcBef>
                <a:spcPts val="0"/>
              </a:spcBef>
              <a:spcAft>
                <a:spcPts val="0"/>
              </a:spcAft>
              <a:buSzPts val="1100"/>
              <a:buNone/>
            </a:pPr>
            <a:r>
              <a:rPr lang="en" sz="1200" b="1" dirty="0">
                <a:solidFill>
                  <a:srgbClr val="434343"/>
                </a:solidFill>
              </a:rPr>
              <a:t>These methods are extremely effective at forming trauma bonds.</a:t>
            </a:r>
            <a:endParaRPr sz="1200" b="1" dirty="0">
              <a:solidFill>
                <a:srgbClr val="434343"/>
              </a:solidFill>
            </a:endParaRPr>
          </a:p>
          <a:p>
            <a:pPr marL="0" lvl="0" indent="0" algn="l" rtl="0">
              <a:lnSpc>
                <a:spcPct val="100000"/>
              </a:lnSpc>
              <a:spcBef>
                <a:spcPts val="0"/>
              </a:spcBef>
              <a:spcAft>
                <a:spcPts val="0"/>
              </a:spcAft>
              <a:buSzPts val="1100"/>
              <a:buNone/>
            </a:pPr>
            <a:endParaRPr sz="1200" b="1"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This is why traffickers can often relax their level of coercion as time passes, </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knowing that victims will continue to feel psychologically incapable of reacting to escape opportunities.</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b="1" dirty="0">
                <a:solidFill>
                  <a:srgbClr val="434343"/>
                </a:solidFill>
              </a:rPr>
              <a:t>That’s why it is common to see victims return to their trafficker even after escaping. A victim will return to her trafficker an average of 7 times before finally deciding to leave her trafficker for good. </a:t>
            </a:r>
            <a:endParaRPr sz="1200" b="1"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The psychological bonds of this relationship, </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and the trauma that can result from it, </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often endure well beyond the point </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at which the victim leaves the control of the trafficker.</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t>“I’m going to show these photos to your pastor and your parents if you don’t do as I say”  </a:t>
            </a:r>
            <a:endParaRPr sz="1200" dirty="0"/>
          </a:p>
          <a:p>
            <a:pPr marL="0" lvl="0" indent="0" algn="l" rtl="0">
              <a:lnSpc>
                <a:spcPct val="100000"/>
              </a:lnSpc>
              <a:spcBef>
                <a:spcPts val="0"/>
              </a:spcBef>
              <a:spcAft>
                <a:spcPts val="0"/>
              </a:spcAft>
              <a:buSzPts val="1100"/>
              <a:buNone/>
            </a:pPr>
            <a:r>
              <a:rPr lang="en" sz="1200" dirty="0"/>
              <a:t>“I’m going to find your brother. I know where his bus stop is.”</a:t>
            </a:r>
            <a:endParaRPr sz="1200" dirty="0"/>
          </a:p>
          <a:p>
            <a:pPr marL="0" lvl="0" indent="0" algn="l" rtl="0">
              <a:lnSpc>
                <a:spcPct val="100000"/>
              </a:lnSpc>
              <a:spcBef>
                <a:spcPts val="0"/>
              </a:spcBef>
              <a:spcAft>
                <a:spcPts val="0"/>
              </a:spcAft>
              <a:buSzPts val="1100"/>
              <a:buNone/>
            </a:pPr>
            <a:r>
              <a:rPr lang="en" sz="1200" dirty="0"/>
              <a:t> “I’m going to tell your family what type of wor</a:t>
            </a:r>
            <a:r>
              <a:rPr lang="en" sz="1400" dirty="0"/>
              <a:t>k you’re really doing.” </a:t>
            </a:r>
            <a:endParaRPr sz="1400" dirty="0"/>
          </a:p>
          <a:p>
            <a:pPr marL="0" lvl="0" indent="0" algn="l" rtl="0">
              <a:lnSpc>
                <a:spcPct val="100000"/>
              </a:lnSpc>
              <a:spcBef>
                <a:spcPts val="0"/>
              </a:spcBef>
              <a:spcAft>
                <a:spcPts val="0"/>
              </a:spcAft>
              <a:buSzPts val="1100"/>
              <a:buNone/>
            </a:pPr>
            <a:r>
              <a:rPr lang="en" sz="1400" dirty="0"/>
              <a:t>“I’m going to call immigration authorities if you complain again.”</a:t>
            </a:r>
            <a:endParaRPr sz="1400" dirty="0"/>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SzPts val="1100"/>
              <a:buNone/>
            </a:pPr>
            <a:r>
              <a:rPr lang="en" sz="1200" dirty="0"/>
              <a:t>Coercion includes </a:t>
            </a:r>
            <a:r>
              <a:rPr lang="en" sz="1200" dirty="0">
                <a:solidFill>
                  <a:schemeClr val="dk1"/>
                </a:solidFill>
              </a:rPr>
              <a:t>verbal, emotional and subtle psychological violence like</a:t>
            </a:r>
            <a:endParaRPr sz="1200" dirty="0">
              <a:solidFill>
                <a:schemeClr val="dk1"/>
              </a:solidFill>
            </a:endParaRPr>
          </a:p>
          <a:p>
            <a:pPr marL="0" lvl="0" indent="0" algn="l" rtl="0">
              <a:lnSpc>
                <a:spcPct val="100000"/>
              </a:lnSpc>
              <a:spcBef>
                <a:spcPts val="0"/>
              </a:spcBef>
              <a:spcAft>
                <a:spcPts val="0"/>
              </a:spcAft>
              <a:buSzPts val="1100"/>
              <a:buNone/>
            </a:pPr>
            <a:r>
              <a:rPr lang="en" sz="1200" dirty="0"/>
              <a:t>Constant surveillance, a climate of fear and punishment characterized by unpredictable and unsafe atmospheres aimed at destabilizing the victim and creating extreme uncertainty. </a:t>
            </a:r>
            <a:endParaRPr sz="1200" dirty="0"/>
          </a:p>
          <a:p>
            <a:pPr marL="0" lvl="0" indent="0" algn="l" rtl="0">
              <a:lnSpc>
                <a:spcPct val="100000"/>
              </a:lnSpc>
              <a:spcBef>
                <a:spcPts val="0"/>
              </a:spcBef>
              <a:spcAft>
                <a:spcPts val="0"/>
              </a:spcAft>
              <a:buSzPts val="1100"/>
              <a:buNone/>
            </a:pPr>
            <a:r>
              <a:rPr lang="en" sz="1200" dirty="0"/>
              <a:t>The psychological violence can be overt like murder threats, mock executions, intimidation and humiliation through rape and gang rape;  enforcement of dehumanizing trivial demands, controlling daily life skills, creating dependency, establishing quotas, abuse of the legal process,  an increase of their debt and re-trafficking. </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rPr>
              <a:t> false promises about later payment of wages or about regularizing the residence</a:t>
            </a:r>
            <a:endParaRPr sz="1200" dirty="0">
              <a:solidFill>
                <a:schemeClr val="dk1"/>
              </a:solidFill>
            </a:endParaRPr>
          </a:p>
          <a:p>
            <a:pPr marL="0" lvl="0" indent="0" algn="l" rtl="0">
              <a:lnSpc>
                <a:spcPct val="100000"/>
              </a:lnSpc>
              <a:spcBef>
                <a:spcPts val="0"/>
              </a:spcBef>
              <a:spcAft>
                <a:spcPts val="0"/>
              </a:spcAft>
              <a:buSzPts val="1100"/>
              <a:buNone/>
            </a:pPr>
            <a:r>
              <a:rPr lang="en" sz="1200" dirty="0">
                <a:solidFill>
                  <a:schemeClr val="dk1"/>
                </a:solidFill>
              </a:rPr>
              <a:t>status.</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r>
              <a:rPr lang="en" sz="1200" dirty="0"/>
              <a:t>When the trafficker threatens to harm the family of the victim if the</a:t>
            </a:r>
            <a:endParaRPr sz="1200" dirty="0"/>
          </a:p>
          <a:p>
            <a:pPr marL="0" lvl="0" indent="0" algn="l" rtl="0">
              <a:lnSpc>
                <a:spcPct val="100000"/>
              </a:lnSpc>
              <a:spcBef>
                <a:spcPts val="0"/>
              </a:spcBef>
              <a:spcAft>
                <a:spcPts val="0"/>
              </a:spcAft>
              <a:buClr>
                <a:schemeClr val="dk1"/>
              </a:buClr>
              <a:buSzPts val="1100"/>
              <a:buFont typeface="Arial"/>
              <a:buNone/>
            </a:pPr>
            <a:r>
              <a:rPr lang="en" sz="1200" dirty="0"/>
              <a:t>victim tries to resist, the victim of trafficking in human beings</a:t>
            </a:r>
            <a:endParaRPr sz="1200" dirty="0"/>
          </a:p>
          <a:p>
            <a:pPr marL="0" lvl="0" indent="0" algn="l" rtl="0">
              <a:lnSpc>
                <a:spcPct val="100000"/>
              </a:lnSpc>
              <a:spcBef>
                <a:spcPts val="0"/>
              </a:spcBef>
              <a:spcAft>
                <a:spcPts val="0"/>
              </a:spcAft>
              <a:buClr>
                <a:schemeClr val="dk1"/>
              </a:buClr>
              <a:buSzPts val="1100"/>
              <a:buFont typeface="Arial"/>
              <a:buNone/>
            </a:pPr>
            <a:r>
              <a:rPr lang="en" sz="1200" dirty="0"/>
              <a:t>has to choose between his/her o</a:t>
            </a:r>
            <a:r>
              <a:rPr lang="en" sz="1400" dirty="0"/>
              <a:t>wn safety and the safety</a:t>
            </a:r>
            <a:endParaRPr sz="1400" dirty="0"/>
          </a:p>
          <a:p>
            <a:pPr marL="0" lvl="0" indent="0" algn="l" rtl="0">
              <a:lnSpc>
                <a:spcPct val="100000"/>
              </a:lnSpc>
              <a:spcBef>
                <a:spcPts val="0"/>
              </a:spcBef>
              <a:spcAft>
                <a:spcPts val="0"/>
              </a:spcAft>
              <a:buClr>
                <a:schemeClr val="dk1"/>
              </a:buClr>
              <a:buSzPts val="1100"/>
              <a:buFont typeface="Arial"/>
              <a:buNone/>
            </a:pPr>
            <a:r>
              <a:rPr lang="en" sz="1400" dirty="0"/>
              <a:t>of the family.</a:t>
            </a:r>
            <a:r>
              <a:rPr lang="en" sz="1400" b="1" dirty="0"/>
              <a:t> "is situation is called ‘impossible choice’</a:t>
            </a:r>
            <a:endParaRPr sz="1400" b="1" dirty="0"/>
          </a:p>
          <a:p>
            <a:pPr marL="0" lvl="0" indent="0" algn="l" rtl="0">
              <a:lnSpc>
                <a:spcPct val="100000"/>
              </a:lnSpc>
              <a:spcBef>
                <a:spcPts val="0"/>
              </a:spcBef>
              <a:spcAft>
                <a:spcPts val="0"/>
              </a:spcAft>
              <a:buClr>
                <a:schemeClr val="dk1"/>
              </a:buClr>
              <a:buSzPts val="1100"/>
              <a:buFont typeface="Arial"/>
              <a:buNone/>
            </a:pPr>
            <a:r>
              <a:rPr lang="en" sz="1400" dirty="0"/>
              <a:t>in the literature on psychological torture. Regardless of the</a:t>
            </a:r>
            <a:endParaRPr sz="1400" dirty="0"/>
          </a:p>
          <a:p>
            <a:pPr marL="0" lvl="0" indent="0" algn="l" rtl="0">
              <a:lnSpc>
                <a:spcPct val="100000"/>
              </a:lnSpc>
              <a:spcBef>
                <a:spcPts val="0"/>
              </a:spcBef>
              <a:spcAft>
                <a:spcPts val="0"/>
              </a:spcAft>
              <a:buClr>
                <a:schemeClr val="dk1"/>
              </a:buClr>
              <a:buSzPts val="1100"/>
              <a:buFont typeface="Arial"/>
              <a:buNone/>
            </a:pPr>
            <a:r>
              <a:rPr lang="en" sz="1400" dirty="0"/>
              <a:t>actions she or he chooses, something aversive will happen</a:t>
            </a:r>
            <a:endParaRPr sz="1400" dirty="0"/>
          </a:p>
          <a:p>
            <a:pPr marL="0" lvl="0" indent="0" algn="l" rtl="0">
              <a:lnSpc>
                <a:spcPct val="100000"/>
              </a:lnSpc>
              <a:spcBef>
                <a:spcPts val="0"/>
              </a:spcBef>
              <a:spcAft>
                <a:spcPts val="0"/>
              </a:spcAft>
              <a:buClr>
                <a:schemeClr val="dk1"/>
              </a:buClr>
              <a:buSzPts val="1100"/>
              <a:buFont typeface="Arial"/>
              <a:buNone/>
            </a:pPr>
            <a:r>
              <a:rPr lang="en" sz="1400" dirty="0"/>
              <a:t>to the victim and/or another person. </a:t>
            </a:r>
            <a:r>
              <a:rPr lang="en" sz="1400" b="1" dirty="0"/>
              <a:t>In this situation the</a:t>
            </a:r>
            <a:endParaRPr sz="1400" b="1" dirty="0"/>
          </a:p>
          <a:p>
            <a:pPr marL="0" lvl="0" indent="0" algn="l" rtl="0">
              <a:lnSpc>
                <a:spcPct val="100000"/>
              </a:lnSpc>
              <a:spcBef>
                <a:spcPts val="0"/>
              </a:spcBef>
              <a:spcAft>
                <a:spcPts val="0"/>
              </a:spcAft>
              <a:buClr>
                <a:schemeClr val="dk1"/>
              </a:buClr>
              <a:buSzPts val="1100"/>
              <a:buFont typeface="Arial"/>
              <a:buNone/>
            </a:pPr>
            <a:r>
              <a:rPr lang="en" sz="1400" b="1" dirty="0"/>
              <a:t>person has no capacity of self-determination and is left in</a:t>
            </a:r>
            <a:endParaRPr sz="1400" b="1" dirty="0"/>
          </a:p>
          <a:p>
            <a:pPr marL="0" lvl="0" indent="0" algn="l" rtl="0">
              <a:lnSpc>
                <a:spcPct val="100000"/>
              </a:lnSpc>
              <a:spcBef>
                <a:spcPts val="0"/>
              </a:spcBef>
              <a:spcAft>
                <a:spcPts val="0"/>
              </a:spcAft>
              <a:buClr>
                <a:schemeClr val="dk1"/>
              </a:buClr>
              <a:buSzPts val="1100"/>
              <a:buFont typeface="Arial"/>
              <a:buNone/>
            </a:pPr>
            <a:r>
              <a:rPr lang="en" sz="1400" b="1" dirty="0"/>
              <a:t>a State of ‘mental defeat’.</a:t>
            </a:r>
            <a:r>
              <a:rPr lang="en" sz="1400" dirty="0"/>
              <a:t> In case of trafficked women it is</a:t>
            </a:r>
            <a:endParaRPr sz="1400" dirty="0"/>
          </a:p>
          <a:p>
            <a:pPr marL="0" lvl="0" indent="0" algn="l" rtl="0">
              <a:lnSpc>
                <a:spcPct val="100000"/>
              </a:lnSpc>
              <a:spcBef>
                <a:spcPts val="0"/>
              </a:spcBef>
              <a:spcAft>
                <a:spcPts val="0"/>
              </a:spcAft>
              <a:buClr>
                <a:schemeClr val="dk1"/>
              </a:buClr>
              <a:buSzPts val="1100"/>
              <a:buFont typeface="Arial"/>
              <a:buNone/>
            </a:pPr>
            <a:r>
              <a:rPr lang="en" sz="1200" dirty="0"/>
              <a:t>shown that threats against children were especially effective.</a:t>
            </a:r>
            <a:endParaRPr sz="1200" dirty="0"/>
          </a:p>
          <a:p>
            <a:pPr marL="0" lvl="0" indent="0" algn="l" rtl="0">
              <a:lnSpc>
                <a:spcPct val="100000"/>
              </a:lnSpc>
              <a:spcBef>
                <a:spcPts val="0"/>
              </a:spcBef>
              <a:spcAft>
                <a:spcPts val="0"/>
              </a:spcAft>
              <a:buSzPts val="1100"/>
              <a:buNone/>
            </a:pPr>
            <a:r>
              <a:rPr lang="en" sz="1200" dirty="0"/>
              <a:t>73</a:t>
            </a:r>
            <a:endParaRPr sz="1200" dirty="0"/>
          </a:p>
          <a:p>
            <a:pPr marL="0" lvl="0" indent="0" algn="l" rtl="0">
              <a:lnSpc>
                <a:spcPct val="100000"/>
              </a:lnSpc>
              <a:spcBef>
                <a:spcPts val="0"/>
              </a:spcBef>
              <a:spcAft>
                <a:spcPts val="0"/>
              </a:spcAft>
              <a:buSzPts val="1100"/>
              <a:buNone/>
            </a:pPr>
            <a:r>
              <a:rPr lang="en" sz="1200" dirty="0"/>
              <a:t> </a:t>
            </a:r>
            <a:endParaRPr sz="1200" dirty="0"/>
          </a:p>
          <a:p>
            <a:pPr marL="0" lvl="0" indent="0" algn="l" rtl="0">
              <a:lnSpc>
                <a:spcPct val="100000"/>
              </a:lnSpc>
              <a:spcBef>
                <a:spcPts val="0"/>
              </a:spcBef>
              <a:spcAft>
                <a:spcPts val="0"/>
              </a:spcAft>
              <a:buSzPts val="1100"/>
              <a:buNone/>
            </a:pPr>
            <a:r>
              <a:rPr lang="en" sz="1200" b="1" i="1" dirty="0"/>
              <a:t>COERCION ALSO INCLUDES Occasional indulgences and showing affection -  </a:t>
            </a:r>
            <a:r>
              <a:rPr lang="en" sz="1200" dirty="0"/>
              <a:t>this tactic of alternating affection and violence creates a psychological tendency in the victim to bond with their exploiter; to identify or sympathize with his or her exploiter / captor. </a:t>
            </a:r>
            <a:r>
              <a:rPr lang="en" sz="1200" b="1" dirty="0"/>
              <a:t> This common survival mechanism is called Stockholm Syndrome.</a:t>
            </a:r>
            <a:r>
              <a:rPr lang="en" sz="1200" dirty="0"/>
              <a:t>  This syndrome can develop when people are placed in a situation where they no longer have any control over their fate, feel intense fear of physical harm and believe all control is in the hands of their tormentor, so a psychological response to survive can include sympathy and support for their captor's plight.  </a:t>
            </a:r>
            <a:r>
              <a:rPr lang="en" sz="1200" i="1" dirty="0"/>
              <a:t>This bond is extremely difficult to break and can takes years for a survivor to heal from this psychological bondage.</a:t>
            </a:r>
            <a:endParaRPr sz="1200" i="1"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Clr>
                <a:schemeClr val="dk1"/>
              </a:buClr>
              <a:buSzPts val="1100"/>
              <a:buFont typeface="Arial"/>
              <a:buNone/>
            </a:pPr>
            <a:r>
              <a:rPr lang="en" sz="1200" dirty="0"/>
              <a:t>The name Stockholm Syndrome was derived from a 1973 bank robbery in Stockholm, Sweden, where four hostages were held for six days.Throughout their imprisonment and while in harm's way, each hostage seemed to defend the actions of the robbers and even appeared to rebuke efforts by the government to rescue them.Months after their ordeal had ended, the hostages continued to exhibit loyalty to their captors to the point of refusing to testify against them, as well as helping the criminals raise funds for legal representation.</a:t>
            </a:r>
            <a:endParaRPr sz="1200" dirty="0"/>
          </a:p>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006d8fe33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6006d8fe33_2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Everyone could potentially be trafficked, but risk factors have been identified and those with the greatest risk is anyone with a vulnerability.</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Vulnerabilities include </a:t>
            </a:r>
            <a:endParaRPr sz="1200" dirty="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AutoNum type="arabicPeriod"/>
            </a:pPr>
            <a:r>
              <a:rPr lang="en" sz="1200" dirty="0">
                <a:latin typeface="Times New Roman"/>
                <a:ea typeface="Times New Roman"/>
                <a:cs typeface="Times New Roman"/>
                <a:sym typeface="Times New Roman"/>
              </a:rPr>
              <a:t>age ~  the younger the person, the easier it is for the trafficker to manipulate and control</a:t>
            </a:r>
            <a:endParaRPr sz="1200" dirty="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AutoNum type="arabicPeriod"/>
            </a:pPr>
            <a:r>
              <a:rPr lang="en" sz="1200" dirty="0">
                <a:latin typeface="Times New Roman"/>
                <a:ea typeface="Times New Roman"/>
                <a:cs typeface="Times New Roman"/>
                <a:sym typeface="Times New Roman"/>
              </a:rPr>
              <a:t>low self-esteem, need to for acceptance and sense of belonging</a:t>
            </a:r>
            <a:endParaRPr sz="1200" dirty="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AutoNum type="arabicPeriod"/>
            </a:pPr>
            <a:r>
              <a:rPr lang="en" sz="1200" dirty="0">
                <a:latin typeface="Times New Roman"/>
                <a:ea typeface="Times New Roman"/>
                <a:cs typeface="Times New Roman"/>
                <a:sym typeface="Times New Roman"/>
              </a:rPr>
              <a:t>history of being abused or neglected, child sex abuse</a:t>
            </a:r>
            <a:endParaRPr sz="1200" dirty="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AutoNum type="arabicPeriod"/>
            </a:pPr>
            <a:r>
              <a:rPr lang="en" sz="1200" dirty="0">
                <a:latin typeface="Times New Roman"/>
                <a:ea typeface="Times New Roman"/>
                <a:cs typeface="Times New Roman"/>
                <a:sym typeface="Times New Roman"/>
              </a:rPr>
              <a:t>Poverty, war, homelessness</a:t>
            </a:r>
            <a:endParaRPr sz="1200" dirty="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AutoNum type="arabicPeriod"/>
            </a:pPr>
            <a:r>
              <a:rPr lang="en" sz="1200" dirty="0">
                <a:latin typeface="Times New Roman"/>
                <a:ea typeface="Times New Roman"/>
                <a:cs typeface="Times New Roman"/>
                <a:sym typeface="Times New Roman"/>
              </a:rPr>
              <a:t>History with CPS, Foster Care</a:t>
            </a:r>
            <a:endParaRPr sz="1200" dirty="0">
              <a:latin typeface="Times New Roman"/>
              <a:ea typeface="Times New Roman"/>
              <a:cs typeface="Times New Roman"/>
              <a:sym typeface="Times New Roman"/>
            </a:endParaRPr>
          </a:p>
          <a:p>
            <a:pPr marL="457200" lvl="0" indent="-298450" algn="l" rtl="0">
              <a:lnSpc>
                <a:spcPct val="115000"/>
              </a:lnSpc>
              <a:spcBef>
                <a:spcPts val="0"/>
              </a:spcBef>
              <a:spcAft>
                <a:spcPts val="0"/>
              </a:spcAft>
              <a:buSzPts val="1100"/>
              <a:buAutoNum type="arabicPeriod"/>
            </a:pPr>
            <a:r>
              <a:rPr lang="en" sz="1200" dirty="0">
                <a:latin typeface="Times New Roman"/>
                <a:ea typeface="Times New Roman"/>
                <a:cs typeface="Times New Roman"/>
                <a:sym typeface="Times New Roman"/>
              </a:rPr>
              <a:t>identifying as LGBTQ, trans- isolated from support networks</a:t>
            </a:r>
            <a:endParaRPr sz="1200" dirty="0">
              <a:latin typeface="Times New Roman"/>
              <a:ea typeface="Times New Roman"/>
              <a:cs typeface="Times New Roman"/>
              <a:sym typeface="Times New Roman"/>
            </a:endParaRPr>
          </a:p>
          <a:p>
            <a:pPr marL="0" lvl="0" indent="0" algn="l" rtl="0">
              <a:lnSpc>
                <a:spcPct val="100000"/>
              </a:lnSpc>
              <a:spcBef>
                <a:spcPts val="120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u="sng" dirty="0">
                <a:solidFill>
                  <a:schemeClr val="hlink"/>
                </a:solidFill>
                <a:hlinkClick r:id="rId3"/>
              </a:rPr>
              <a:t>https://sharedhope.org/the-problem/</a:t>
            </a:r>
            <a:r>
              <a:rPr lang="en" dirty="0"/>
              <a:t>   </a:t>
            </a:r>
            <a:endParaRPr dirty="0"/>
          </a:p>
          <a:p>
            <a:pPr marL="0" lvl="0" indent="0" algn="l" rtl="0">
              <a:lnSpc>
                <a:spcPct val="100000"/>
              </a:lnSpc>
              <a:spcBef>
                <a:spcPts val="0"/>
              </a:spcBef>
              <a:spcAft>
                <a:spcPts val="0"/>
              </a:spcAft>
              <a:buSzPts val="1100"/>
              <a:buNone/>
            </a:pPr>
            <a:r>
              <a:rPr lang="en" u="sng" dirty="0">
                <a:solidFill>
                  <a:schemeClr val="hlink"/>
                </a:solidFill>
                <a:hlinkClick r:id="rId4"/>
              </a:rPr>
              <a:t>https://www.acf.hhs.gov/otip/training/nhttac</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006d8fe33_2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6006d8fe33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solidFill>
                  <a:srgbClr val="5E5E5F"/>
                </a:solidFill>
                <a:highlight>
                  <a:srgbClr val="FFFFFF"/>
                </a:highlight>
                <a:latin typeface="Times New Roman"/>
                <a:ea typeface="Times New Roman"/>
                <a:cs typeface="Times New Roman"/>
                <a:sym typeface="Times New Roman"/>
              </a:rPr>
              <a:t>Age is a big vulnerability... </a:t>
            </a:r>
            <a:endParaRPr sz="1200" dirty="0">
              <a:solidFill>
                <a:srgbClr val="5E5E5F"/>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highlight>
                  <a:srgbClr val="FFFFFF"/>
                </a:highlight>
                <a:latin typeface="Times New Roman"/>
                <a:ea typeface="Times New Roman"/>
                <a:cs typeface="Times New Roman"/>
                <a:sym typeface="Times New Roman"/>
              </a:rPr>
              <a:t>In 2017, an estimated 1 out of 7 endangered runaways reported to the</a:t>
            </a:r>
            <a:r>
              <a:rPr lang="en" sz="1200" dirty="0">
                <a:solidFill>
                  <a:srgbClr val="5E5E5F"/>
                </a:solidFill>
                <a:highlight>
                  <a:srgbClr val="FFFFFF"/>
                </a:highlight>
                <a:uFill>
                  <a:noFill/>
                </a:uFill>
                <a:latin typeface="Times New Roman"/>
                <a:ea typeface="Times New Roman"/>
                <a:cs typeface="Times New Roman"/>
                <a:sym typeface="Times New Roman"/>
                <a:hlinkClick r:id="rId3"/>
              </a:rPr>
              <a:t> </a:t>
            </a:r>
            <a:r>
              <a:rPr lang="en" sz="1200" u="sng" dirty="0">
                <a:solidFill>
                  <a:srgbClr val="1294BF"/>
                </a:solidFill>
                <a:highlight>
                  <a:srgbClr val="FFFFFF"/>
                </a:highlight>
                <a:latin typeface="Times New Roman"/>
                <a:ea typeface="Times New Roman"/>
                <a:cs typeface="Times New Roman"/>
                <a:sym typeface="Times New Roman"/>
                <a:hlinkClick r:id="rId3"/>
              </a:rPr>
              <a:t>National Center for Missing and Exploited Children</a:t>
            </a:r>
            <a:r>
              <a:rPr lang="en" sz="1200" dirty="0">
                <a:solidFill>
                  <a:srgbClr val="5E5E5F"/>
                </a:solidFill>
                <a:highlight>
                  <a:srgbClr val="FFFFFF"/>
                </a:highlight>
                <a:latin typeface="Times New Roman"/>
                <a:ea typeface="Times New Roman"/>
                <a:cs typeface="Times New Roman"/>
                <a:sym typeface="Times New Roman"/>
              </a:rPr>
              <a:t> were likely child sex trafficking victims.</a:t>
            </a:r>
            <a:endParaRPr sz="1200" dirty="0">
              <a:solidFill>
                <a:srgbClr val="5E5E5F"/>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55555"/>
                </a:solidFill>
                <a:highlight>
                  <a:srgbClr val="FFFFFF"/>
                </a:highlight>
                <a:latin typeface="Times New Roman"/>
                <a:ea typeface="Times New Roman"/>
                <a:cs typeface="Times New Roman"/>
                <a:sym typeface="Times New Roman"/>
              </a:rPr>
              <a:t>One in three adolescents living on the street is recruited for sexual exploitation within 48 hours of becoming homeless</a:t>
            </a:r>
            <a:endParaRPr sz="1200" dirty="0">
              <a:solidFill>
                <a:srgbClr val="555555"/>
              </a:solidFill>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u="sng" dirty="0">
                <a:solidFill>
                  <a:schemeClr val="hlink"/>
                </a:solidFill>
                <a:hlinkClick r:id="rId4"/>
              </a:rPr>
              <a:t>https://humantraffickinghotline.org/sites/default/files/Polaris_National_Hotline_2018_Statistics_Fact_Sheet.pdf</a:t>
            </a:r>
            <a:endParaRPr sz="1800" dirty="0">
              <a:solidFill>
                <a:srgbClr val="5E5E5F"/>
              </a:solidFill>
              <a:highlight>
                <a:srgbClr val="FFFFFF"/>
              </a:highlight>
            </a:endParaRPr>
          </a:p>
          <a:p>
            <a:pPr marL="0" lvl="0" indent="0" algn="l" rtl="0">
              <a:lnSpc>
                <a:spcPct val="150000"/>
              </a:lnSpc>
              <a:spcBef>
                <a:spcPts val="0"/>
              </a:spcBef>
              <a:spcAft>
                <a:spcPts val="0"/>
              </a:spcAft>
              <a:buClr>
                <a:srgbClr val="000000"/>
              </a:buClr>
              <a:buSzPts val="3000"/>
              <a:buFont typeface="Arial"/>
              <a:buNone/>
            </a:pPr>
            <a:endParaRPr b="1" dirty="0">
              <a:solidFill>
                <a:srgbClr val="666666"/>
              </a:solidFill>
            </a:endParaRPr>
          </a:p>
          <a:p>
            <a:pPr marL="0" lvl="0" indent="0" algn="l" rtl="0">
              <a:lnSpc>
                <a:spcPct val="100000"/>
              </a:lnSpc>
              <a:spcBef>
                <a:spcPts val="0"/>
              </a:spcBef>
              <a:spcAft>
                <a:spcPts val="0"/>
              </a:spcAft>
              <a:buSzPts val="1100"/>
              <a:buNone/>
            </a:pPr>
            <a:endParaRPr sz="1200" dirty="0">
              <a:solidFill>
                <a:srgbClr val="5E5E5F"/>
              </a:solidFill>
              <a:highlight>
                <a:srgbClr val="FFFFFF"/>
              </a:highlight>
            </a:endParaRPr>
          </a:p>
          <a:p>
            <a:pPr marL="0" lvl="0" indent="0" algn="l" rtl="0">
              <a:lnSpc>
                <a:spcPct val="100000"/>
              </a:lnSpc>
              <a:spcBef>
                <a:spcPts val="0"/>
              </a:spcBef>
              <a:spcAft>
                <a:spcPts val="0"/>
              </a:spcAft>
              <a:buSzPts val="1100"/>
              <a:buNone/>
            </a:pPr>
            <a:endParaRPr sz="1200" dirty="0">
              <a:solidFill>
                <a:srgbClr val="5E5E5F"/>
              </a:solidFill>
              <a:highlight>
                <a:srgbClr val="FFFFFF"/>
              </a:highlight>
            </a:endParaRPr>
          </a:p>
          <a:p>
            <a:pPr marL="0" lvl="0" indent="0" algn="l" rtl="0">
              <a:lnSpc>
                <a:spcPct val="100000"/>
              </a:lnSpc>
              <a:spcBef>
                <a:spcPts val="0"/>
              </a:spcBef>
              <a:spcAft>
                <a:spcPts val="0"/>
              </a:spcAft>
              <a:buSzPts val="1100"/>
              <a:buNone/>
            </a:pPr>
            <a:endParaRPr sz="900" dirty="0">
              <a:solidFill>
                <a:srgbClr val="555555"/>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006d8fe33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6006d8fe33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This means any person under the age of 18 who is involved in commercial sex like prostitution, stripping, pornography, escort services, and other sex services, are </a:t>
            </a:r>
            <a:r>
              <a:rPr lang="en" sz="1200" b="1" dirty="0">
                <a:latin typeface="Times New Roman"/>
                <a:ea typeface="Times New Roman"/>
                <a:cs typeface="Times New Roman"/>
                <a:sym typeface="Times New Roman"/>
              </a:rPr>
              <a:t>automatically</a:t>
            </a:r>
            <a:r>
              <a:rPr lang="en" sz="1200" dirty="0">
                <a:latin typeface="Times New Roman"/>
                <a:ea typeface="Times New Roman"/>
                <a:cs typeface="Times New Roman"/>
                <a:sym typeface="Times New Roman"/>
              </a:rPr>
              <a:t> victims of human trafficking, deserving of protections under the law, not criminalization.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It is important to know that anyone who has sex with a minor who is trying to meet their needs (survival sex) is committing the crime of sex trafficking.  The minor is a victim of a crime.  The criminality lies in the buyer.</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Some definitions: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The term “commercial sex act” is the giving or receiving of anything of value (money, drugs, shelter, food, clothes, etc.) to any person in exchange for a sex act.  </a:t>
            </a:r>
            <a:r>
              <a:rPr lang="en" sz="1200" b="1" dirty="0">
                <a:latin typeface="Times New Roman"/>
                <a:ea typeface="Times New Roman"/>
                <a:cs typeface="Times New Roman"/>
                <a:sym typeface="Times New Roman"/>
              </a:rPr>
              <a:t>Force, fraud or coercion need not be present for a minor to be considered a victim of human trafficking.</a:t>
            </a:r>
            <a:endParaRPr sz="12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FF0000"/>
                </a:solidFill>
                <a:latin typeface="Times New Roman"/>
                <a:ea typeface="Times New Roman"/>
                <a:cs typeface="Times New Roman"/>
                <a:sym typeface="Times New Roman"/>
              </a:rPr>
              <a:t>Please note that sex trafficking is not prostitution or sex work. In sex trafficking, or commercial sexual exploitation, there are elements of force, fraud, or coercion present and the person cannot leave their situation safely or freely.  This is true for both adults and minors. People being sex trafficked are prostituted people, not prostitutes or sex workers. </a:t>
            </a:r>
            <a:endParaRPr sz="1200" dirty="0">
              <a:solidFill>
                <a:srgbClr val="FF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677dffc9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677dffc9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As I said in the last slide, </a:t>
            </a:r>
            <a:r>
              <a:rPr lang="en-US" sz="1200" dirty="0">
                <a:latin typeface="Times New Roman"/>
                <a:ea typeface="Times New Roman"/>
                <a:cs typeface="Times New Roman"/>
                <a:sym typeface="Times New Roman"/>
              </a:rPr>
              <a:t>Age is a big vulnerability and to hammer home this point I think this data shows that this is occurring to our children in our own communities.</a:t>
            </a:r>
          </a:p>
          <a:p>
            <a:pPr marL="0" lvl="0" indent="0" algn="l" rtl="0">
              <a:lnSpc>
                <a:spcPct val="115000"/>
              </a:lnSpc>
              <a:spcBef>
                <a:spcPts val="1200"/>
              </a:spcBef>
              <a:spcAft>
                <a:spcPts val="0"/>
              </a:spcAft>
              <a:buNone/>
            </a:pPr>
            <a:endParaRPr lang="en"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Prince William County Public Schools became the 1</a:t>
            </a:r>
            <a:r>
              <a:rPr lang="en" sz="1200" baseline="30000" dirty="0">
                <a:latin typeface="Times New Roman"/>
                <a:ea typeface="Times New Roman"/>
                <a:cs typeface="Times New Roman"/>
                <a:sym typeface="Times New Roman"/>
              </a:rPr>
              <a:t>st</a:t>
            </a:r>
            <a:r>
              <a:rPr lang="en" sz="1200" dirty="0">
                <a:latin typeface="Times New Roman"/>
                <a:ea typeface="Times New Roman"/>
                <a:cs typeface="Times New Roman"/>
                <a:sym typeface="Times New Roman"/>
              </a:rPr>
              <a:t> school district to put prevention education into curriculum.</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They piloted a 90-minute education curriculum in the 9</a:t>
            </a:r>
            <a:r>
              <a:rPr lang="en" sz="1200" baseline="30000" dirty="0">
                <a:latin typeface="Times New Roman"/>
                <a:ea typeface="Times New Roman"/>
                <a:cs typeface="Times New Roman"/>
                <a:sym typeface="Times New Roman"/>
              </a:rPr>
              <a:t>th</a:t>
            </a:r>
            <a:r>
              <a:rPr lang="en" sz="1200" dirty="0">
                <a:latin typeface="Times New Roman"/>
                <a:ea typeface="Times New Roman"/>
                <a:cs typeface="Times New Roman"/>
                <a:sym typeface="Times New Roman"/>
              </a:rPr>
              <a:t> grade.  The outcomes of this can be seen in the table.</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This district is also the only school district in the state that provides their own wrap around services for identified students.</a:t>
            </a:r>
            <a:endParaRPr sz="12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006d8fe33_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g6006d8fe33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NOTE: We have been talking about sex trafficking predominately so far but other types of trafficking exist.  Sex trafficking cases typically get more attention from law enforcement, federal prosecutors, and the media, making it seem like it is the only form of human trafficking in the U.S. but labor trafficking is just as prevalent, if not more so, than sex trafficking.</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006d8fe33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6006d8fe33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Please remember that people who are labor trafficked could number in the hundreds of thousands. Experts agree that there are probably more people being labor trafficked in our country than being sex trafficked.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Many of the people being labor trafficked are immigrants, </a:t>
            </a:r>
            <a:r>
              <a:rPr lang="en" sz="1200" b="1" dirty="0">
                <a:latin typeface="Times New Roman"/>
                <a:ea typeface="Times New Roman"/>
                <a:cs typeface="Times New Roman"/>
                <a:sym typeface="Times New Roman"/>
              </a:rPr>
              <a:t>both with legal AND without legal status</a:t>
            </a:r>
            <a:r>
              <a:rPr lang="en" sz="1200" dirty="0">
                <a:latin typeface="Times New Roman"/>
                <a:ea typeface="Times New Roman"/>
                <a:cs typeface="Times New Roman"/>
                <a:sym typeface="Times New Roman"/>
              </a:rPr>
              <a:t>, and are trapped in situations where traffickers have taken away their passports, threatened to call federal immigration enforcement or have forced them into debt.  - </a:t>
            </a:r>
            <a:r>
              <a:rPr lang="en" sz="1200" b="1" dirty="0">
                <a:latin typeface="Times New Roman"/>
                <a:ea typeface="Times New Roman"/>
                <a:cs typeface="Times New Roman"/>
                <a:sym typeface="Times New Roman"/>
              </a:rPr>
              <a:t>Bradley Myles, Executive Director, Polaris Project. </a:t>
            </a: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u="sng" dirty="0">
                <a:solidFill>
                  <a:schemeClr val="hlink"/>
                </a:solidFill>
                <a:hlinkClick r:id="rId3"/>
              </a:rPr>
              <a:t>https://www.pbs.org/wgbh/frontline/article/why-labor-trafficking-is-so-hard-to-track/</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sz="1200" dirty="0"/>
              <a:t>Please remember that labor trafficking victims could number in the hundreds of thousands. Experts agree that there are probably more victims of labor trafficking in our country than victims of sex trafficking.  </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r>
              <a:rPr lang="en" sz="1200" dirty="0"/>
              <a:t>Many of these victims are immigrants, </a:t>
            </a:r>
            <a:r>
              <a:rPr lang="en" sz="1200" b="1" dirty="0"/>
              <a:t>both with legal AND without legal status</a:t>
            </a:r>
            <a:r>
              <a:rPr lang="en" sz="1200" dirty="0"/>
              <a:t>, and are trapped in situations where traffickers have taken away their passports, threatened to call federal immigration enforcement or have forced them into debt.  </a:t>
            </a:r>
            <a:r>
              <a:rPr lang="en" sz="1200" dirty="0">
                <a:solidFill>
                  <a:schemeClr val="dk1"/>
                </a:solidFill>
              </a:rPr>
              <a:t>- </a:t>
            </a:r>
            <a:r>
              <a:rPr lang="en" sz="1200" b="1" dirty="0">
                <a:solidFill>
                  <a:schemeClr val="dk1"/>
                </a:solidFill>
              </a:rPr>
              <a:t>Bradley Myles, Executive Director, Polaris Project. </a:t>
            </a:r>
            <a:r>
              <a:rPr lang="en" sz="1200" dirty="0">
                <a:solidFill>
                  <a:schemeClr val="dk1"/>
                </a:solidFill>
              </a:rPr>
              <a:t> </a:t>
            </a:r>
            <a:r>
              <a:rPr lang="en" sz="1200" dirty="0"/>
              <a:t>    </a:t>
            </a:r>
            <a:endParaRPr sz="12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de61ab34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de61ab3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will be discussing some difficult topics today and it’s possible that some of you may feel uncomfortable. Whether our discussions remind you of something from before or, as we’re going to learn today, vicarious traumatization, please feel free to reach out to</a:t>
            </a:r>
            <a:r>
              <a:rPr lang="en-US" dirty="0"/>
              <a:t> </a:t>
            </a:r>
            <a:r>
              <a:rPr lang="en" dirty="0"/>
              <a:t> </a:t>
            </a:r>
            <a:r>
              <a:rPr lang="en-US" dirty="0"/>
              <a:t>me or our moderator for help if you feel you need support in any way.</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006d8fe33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6006d8fe33_2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solidFill>
                  <a:srgbClr val="434343"/>
                </a:solidFill>
                <a:latin typeface="Times New Roman"/>
                <a:ea typeface="Times New Roman"/>
                <a:cs typeface="Times New Roman"/>
                <a:sym typeface="Times New Roman"/>
              </a:rPr>
              <a:t>Now we know the definition of HT, the scope of the problem, who is at risk of being trafficked, but what is our role as a physician? We are among the top 4 fields where we are likely to encounter a survivor without their trafficker. As are law enforcement, school staff, and clergy. This makes faith communities uniquely positioned to help patients access the safety net. </a:t>
            </a:r>
            <a:endParaRPr sz="1200" dirty="0">
              <a:solidFill>
                <a:srgbClr val="434343"/>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Crane, Patricia A. and Moreno, Melissa (2011) “human trafficking: What is the role of the health care provider?” Journal of Applied research on Children: Informing Policy for Children at Risk: Vol 2: iss. 1, Article 7.</a:t>
            </a:r>
            <a:endParaRPr dirty="0"/>
          </a:p>
          <a:p>
            <a:pPr marL="0" lvl="0" indent="0" algn="l" rtl="0">
              <a:lnSpc>
                <a:spcPct val="115000"/>
              </a:lnSpc>
              <a:spcBef>
                <a:spcPts val="0"/>
              </a:spcBef>
              <a:spcAft>
                <a:spcPts val="0"/>
              </a:spcAft>
              <a:buNone/>
            </a:pPr>
            <a:endParaRPr sz="1200" i="1" dirty="0">
              <a:solidFill>
                <a:srgbClr val="FF0000"/>
              </a:solidFill>
              <a:highlight>
                <a:srgbClr val="FFFFFF"/>
              </a:highlight>
            </a:endParaRPr>
          </a:p>
          <a:p>
            <a:pPr marL="0" lvl="0" indent="0" algn="l" rtl="0">
              <a:lnSpc>
                <a:spcPct val="100000"/>
              </a:lnSpc>
              <a:spcBef>
                <a:spcPts val="0"/>
              </a:spcBef>
              <a:spcAft>
                <a:spcPts val="0"/>
              </a:spcAft>
              <a:buSzPts val="1100"/>
              <a:buNone/>
            </a:pPr>
            <a:endParaRPr sz="1400" dirty="0">
              <a:solidFill>
                <a:srgbClr val="434343"/>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006d8fe33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6006d8fe33_2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dirty="0">
                <a:solidFill>
                  <a:srgbClr val="434343"/>
                </a:solidFill>
              </a:rPr>
              <a:t>There are a few important things to understand if you want to help combat human trafficking</a:t>
            </a:r>
          </a:p>
          <a:p>
            <a:pPr marL="0" lvl="0" indent="0" algn="l" rtl="0">
              <a:lnSpc>
                <a:spcPct val="100000"/>
              </a:lnSpc>
              <a:spcBef>
                <a:spcPts val="0"/>
              </a:spcBef>
              <a:spcAft>
                <a:spcPts val="0"/>
              </a:spcAft>
              <a:buSzPts val="1100"/>
              <a:buNone/>
            </a:pPr>
            <a:r>
              <a:rPr lang="en-US" sz="1200" b="1" dirty="0">
                <a:solidFill>
                  <a:srgbClr val="434343"/>
                </a:solidFill>
              </a:rPr>
              <a:t>1. </a:t>
            </a:r>
            <a:r>
              <a:rPr lang="en" sz="1200" b="1" dirty="0">
                <a:solidFill>
                  <a:srgbClr val="434343"/>
                </a:solidFill>
              </a:rPr>
              <a:t>Human Trafficking is a hidden crime because</a:t>
            </a:r>
            <a:endParaRPr sz="1200" b="1" dirty="0">
              <a:solidFill>
                <a:srgbClr val="434343"/>
              </a:solidFill>
            </a:endParaRPr>
          </a:p>
          <a:p>
            <a:pPr marL="0" lvl="0" indent="0" algn="l" rtl="0">
              <a:lnSpc>
                <a:spcPct val="100000"/>
              </a:lnSpc>
              <a:spcBef>
                <a:spcPts val="0"/>
              </a:spcBef>
              <a:spcAft>
                <a:spcPts val="0"/>
              </a:spcAft>
              <a:buSzPts val="1100"/>
              <a:buNone/>
            </a:pPr>
            <a:r>
              <a:rPr lang="en" sz="1200" dirty="0"/>
              <a:t>if you don’t know the red flags, you’re not going to see it.  </a:t>
            </a:r>
            <a:endParaRPr sz="1200" dirty="0"/>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rPr>
              <a:t>Human Trafficking can look like </a:t>
            </a: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rPr>
              <a:t>DV, IPV, SA, CA, it can hide behind status offenses like running away, truancy, skipping school, loitering, violating curfew. It can look like trespassing, disorderly conduct, presenting false ID, possession of a controlled substance. It can hide behind homelessness, lost and found reports, community complaints, traffic stops. It can look like a labor dispute, kidnapping, false imprisonment, theft, robbery, assault and battery, drug addiction.  It can look like prostitution and pornography. </a:t>
            </a:r>
            <a:endParaRPr sz="1200" dirty="0">
              <a:solidFill>
                <a:schemeClr val="dk1"/>
              </a:solidFill>
            </a:endParaRPr>
          </a:p>
          <a:p>
            <a:pPr marL="0" lvl="0" indent="0" algn="l" rtl="0">
              <a:lnSpc>
                <a:spcPct val="100000"/>
              </a:lnSpc>
              <a:spcBef>
                <a:spcPts val="0"/>
              </a:spcBef>
              <a:spcAft>
                <a:spcPts val="0"/>
              </a:spcAft>
              <a:buSzPts val="1100"/>
              <a:buNone/>
            </a:pPr>
            <a:endParaRPr sz="1200" dirty="0"/>
          </a:p>
          <a:p>
            <a:pPr marL="0" lvl="0" indent="0" algn="l" rtl="0">
              <a:lnSpc>
                <a:spcPct val="100000"/>
              </a:lnSpc>
              <a:spcBef>
                <a:spcPts val="0"/>
              </a:spcBef>
              <a:spcAft>
                <a:spcPts val="0"/>
              </a:spcAft>
              <a:buSzPts val="1100"/>
              <a:buNone/>
            </a:pPr>
            <a:r>
              <a:rPr lang="en" sz="1200" b="1" dirty="0">
                <a:solidFill>
                  <a:srgbClr val="434343"/>
                </a:solidFill>
              </a:rPr>
              <a:t>Hollywood tends to depict human traffickers  as these shadowy figures who go about  randomly abducting people. Or they depict trafficking victims as </a:t>
            </a:r>
            <a:r>
              <a:rPr lang="en" sz="1200" b="1" dirty="0">
                <a:solidFill>
                  <a:srgbClr val="434343"/>
                </a:solidFill>
                <a:highlight>
                  <a:schemeClr val="lt1"/>
                </a:highlight>
              </a:rPr>
              <a:t>young women who have been kidnapped, drugged and bound then transported across borders. This is the Hollywood version, </a:t>
            </a:r>
            <a:r>
              <a:rPr lang="en" sz="1200" b="1" dirty="0">
                <a:solidFill>
                  <a:srgbClr val="434343"/>
                </a:solidFill>
              </a:rPr>
              <a:t>In reality, this is usually not the case. Human Trafficking is Not always snatch and grab; and for the most part, not about stranger danger. Most likely the trafficker is someone the victim is very close to OR someone they just met. Don’t look for people like in the movie TAKEN,  because you are definitely not going to see the red flags there. </a:t>
            </a:r>
            <a:endParaRPr sz="12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b="1" dirty="0">
              <a:solidFill>
                <a:srgbClr val="434343"/>
              </a:solidFill>
            </a:endParaRPr>
          </a:p>
          <a:p>
            <a:pPr marL="0" lvl="0" indent="0" algn="l" rtl="0">
              <a:lnSpc>
                <a:spcPct val="100000"/>
              </a:lnSpc>
              <a:spcBef>
                <a:spcPts val="0"/>
              </a:spcBef>
              <a:spcAft>
                <a:spcPts val="0"/>
              </a:spcAft>
              <a:buSzPts val="1100"/>
              <a:buNone/>
            </a:pPr>
            <a:endParaRPr sz="1200" b="1" dirty="0">
              <a:solidFill>
                <a:srgbClr val="434343"/>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006d8fe33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6006d8fe33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dirty="0">
                <a:solidFill>
                  <a:srgbClr val="434343"/>
                </a:solidFill>
              </a:rPr>
              <a:t>Number 2: Human trafficking is a hidden crime because patients may not know they are a victim of a crime. </a:t>
            </a:r>
            <a:endParaRPr sz="1200" dirty="0">
              <a:solidFill>
                <a:srgbClr val="434343"/>
              </a:solidFill>
            </a:endParaRPr>
          </a:p>
          <a:p>
            <a:pPr marL="0" lvl="0" indent="0" algn="l" rtl="0">
              <a:lnSpc>
                <a:spcPct val="100000"/>
              </a:lnSpc>
              <a:spcBef>
                <a:spcPts val="0"/>
              </a:spcBef>
              <a:spcAft>
                <a:spcPts val="0"/>
              </a:spcAft>
              <a:buSzPts val="1100"/>
              <a:buNone/>
            </a:pPr>
            <a:r>
              <a:rPr lang="en" sz="1200" u="sng" dirty="0">
                <a:solidFill>
                  <a:srgbClr val="434343"/>
                </a:solidFill>
              </a:rPr>
              <a:t>Most likely, they have never even heard of the word human trafficking</a:t>
            </a:r>
            <a:r>
              <a:rPr lang="en" sz="1200" dirty="0">
                <a:solidFill>
                  <a:srgbClr val="434343"/>
                </a:solidFill>
              </a:rPr>
              <a:t>.</a:t>
            </a:r>
            <a:r>
              <a:rPr lang="en" sz="1400" dirty="0">
                <a:solidFill>
                  <a:srgbClr val="434343"/>
                </a:solidFill>
              </a:rPr>
              <a:t>.</a:t>
            </a:r>
            <a:endParaRPr sz="14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4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Other reasons victims may not know they are a victim of a crime  --   </a:t>
            </a:r>
            <a:endParaRPr sz="1200" dirty="0">
              <a:solidFill>
                <a:srgbClr val="434343"/>
              </a:solidFill>
            </a:endParaRPr>
          </a:p>
          <a:p>
            <a:pPr marL="457200" lvl="0" indent="-304800" algn="l" rtl="0">
              <a:lnSpc>
                <a:spcPct val="100000"/>
              </a:lnSpc>
              <a:spcBef>
                <a:spcPts val="0"/>
              </a:spcBef>
              <a:spcAft>
                <a:spcPts val="0"/>
              </a:spcAft>
              <a:buClr>
                <a:srgbClr val="434343"/>
              </a:buClr>
              <a:buSzPts val="1200"/>
              <a:buChar char="-"/>
            </a:pPr>
            <a:r>
              <a:rPr lang="en" sz="1200" dirty="0">
                <a:solidFill>
                  <a:srgbClr val="434343"/>
                </a:solidFill>
              </a:rPr>
              <a:t>maybe they have a disability</a:t>
            </a:r>
            <a:endParaRPr sz="1200" dirty="0">
              <a:solidFill>
                <a:srgbClr val="434343"/>
              </a:solidFill>
            </a:endParaRPr>
          </a:p>
          <a:p>
            <a:pPr marL="457200" lvl="0" indent="-304800" algn="l" rtl="0">
              <a:lnSpc>
                <a:spcPct val="100000"/>
              </a:lnSpc>
              <a:spcBef>
                <a:spcPts val="0"/>
              </a:spcBef>
              <a:spcAft>
                <a:spcPts val="0"/>
              </a:spcAft>
              <a:buClr>
                <a:srgbClr val="434343"/>
              </a:buClr>
              <a:buSzPts val="1200"/>
              <a:buChar char="-"/>
            </a:pPr>
            <a:r>
              <a:rPr lang="en" sz="1200" dirty="0">
                <a:solidFill>
                  <a:srgbClr val="434343"/>
                </a:solidFill>
              </a:rPr>
              <a:t>they are just too young to comprehend what is happening</a:t>
            </a:r>
            <a:endParaRPr sz="1200" dirty="0">
              <a:solidFill>
                <a:srgbClr val="434343"/>
              </a:solidFill>
            </a:endParaRPr>
          </a:p>
          <a:p>
            <a:pPr marL="457200" lvl="0" indent="-304800" algn="l" rtl="0">
              <a:lnSpc>
                <a:spcPct val="100000"/>
              </a:lnSpc>
              <a:spcBef>
                <a:spcPts val="0"/>
              </a:spcBef>
              <a:spcAft>
                <a:spcPts val="0"/>
              </a:spcAft>
              <a:buClr>
                <a:srgbClr val="434343"/>
              </a:buClr>
              <a:buSzPts val="1200"/>
              <a:buChar char="-"/>
            </a:pPr>
            <a:r>
              <a:rPr lang="en" sz="1200" dirty="0">
                <a:solidFill>
                  <a:srgbClr val="434343"/>
                </a:solidFill>
              </a:rPr>
              <a:t>they think the trafficker loves them and is their BF / GF </a:t>
            </a:r>
            <a:endParaRPr sz="1200" dirty="0">
              <a:solidFill>
                <a:srgbClr val="434343"/>
              </a:solidFill>
            </a:endParaRPr>
          </a:p>
          <a:p>
            <a:pPr marL="457200" lvl="0" indent="-304800" algn="l" rtl="0">
              <a:lnSpc>
                <a:spcPct val="100000"/>
              </a:lnSpc>
              <a:spcBef>
                <a:spcPts val="0"/>
              </a:spcBef>
              <a:spcAft>
                <a:spcPts val="0"/>
              </a:spcAft>
              <a:buClr>
                <a:srgbClr val="434343"/>
              </a:buClr>
              <a:buSzPts val="1200"/>
              <a:buChar char="-"/>
            </a:pPr>
            <a:r>
              <a:rPr lang="en" sz="1200" dirty="0">
                <a:solidFill>
                  <a:srgbClr val="434343"/>
                </a:solidFill>
              </a:rPr>
              <a:t>they believe it is an acceptable lifestyle choice, especially in family-controlled human trafficking</a:t>
            </a:r>
            <a:endParaRPr sz="1200" dirty="0">
              <a:solidFill>
                <a:srgbClr val="434343"/>
              </a:solidFill>
            </a:endParaRPr>
          </a:p>
          <a:p>
            <a:pPr marL="457200" lvl="0" indent="-304800" algn="l" rtl="0">
              <a:lnSpc>
                <a:spcPct val="100000"/>
              </a:lnSpc>
              <a:spcBef>
                <a:spcPts val="0"/>
              </a:spcBef>
              <a:spcAft>
                <a:spcPts val="0"/>
              </a:spcAft>
              <a:buClr>
                <a:srgbClr val="434343"/>
              </a:buClr>
              <a:buSzPts val="1200"/>
              <a:buChar char="-"/>
            </a:pPr>
            <a:r>
              <a:rPr lang="en" sz="1200" dirty="0">
                <a:solidFill>
                  <a:srgbClr val="434343"/>
                </a:solidFill>
              </a:rPr>
              <a:t>They believe it is a better lifestyle than the lifestyle that they had</a:t>
            </a:r>
            <a:endParaRPr sz="1200" dirty="0">
              <a:solidFill>
                <a:srgbClr val="434343"/>
              </a:solidFill>
            </a:endParaRPr>
          </a:p>
          <a:p>
            <a:pPr marL="457200" lvl="0" indent="-304800" algn="l" rtl="0">
              <a:lnSpc>
                <a:spcPct val="100000"/>
              </a:lnSpc>
              <a:spcBef>
                <a:spcPts val="0"/>
              </a:spcBef>
              <a:spcAft>
                <a:spcPts val="0"/>
              </a:spcAft>
              <a:buClr>
                <a:srgbClr val="434343"/>
              </a:buClr>
              <a:buSzPts val="1200"/>
              <a:buChar char="-"/>
            </a:pPr>
            <a:r>
              <a:rPr lang="en" sz="1200" dirty="0">
                <a:solidFill>
                  <a:srgbClr val="434343"/>
                </a:solidFill>
              </a:rPr>
              <a:t>they may feel they deserve the treatment they are receiving</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 </a:t>
            </a: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Experts say they have met survivors who said they had no idea they were victims of sex trafficking until they read that article in the paper or saw a program on television or in the news.  </a:t>
            </a:r>
            <a:endParaRPr sz="1200" dirty="0">
              <a:solidFill>
                <a:srgbClr val="434343"/>
              </a:solidFill>
            </a:endParaRPr>
          </a:p>
          <a:p>
            <a:pPr marL="0" lvl="0" indent="0" algn="l" rtl="0">
              <a:lnSpc>
                <a:spcPct val="100000"/>
              </a:lnSpc>
              <a:spcBef>
                <a:spcPts val="0"/>
              </a:spcBef>
              <a:spcAft>
                <a:spcPts val="0"/>
              </a:spcAft>
              <a:buSzPts val="1100"/>
              <a:buNone/>
            </a:pPr>
            <a:endParaRPr sz="1200" dirty="0">
              <a:solidFill>
                <a:srgbClr val="434343"/>
              </a:solidFill>
            </a:endParaRPr>
          </a:p>
          <a:p>
            <a:pPr marL="0" lvl="0" indent="0" algn="l" rtl="0">
              <a:lnSpc>
                <a:spcPct val="100000"/>
              </a:lnSpc>
              <a:spcBef>
                <a:spcPts val="0"/>
              </a:spcBef>
              <a:spcAft>
                <a:spcPts val="0"/>
              </a:spcAft>
              <a:buSzPts val="1100"/>
              <a:buNone/>
            </a:pPr>
            <a:r>
              <a:rPr lang="en" sz="1200" dirty="0">
                <a:solidFill>
                  <a:srgbClr val="434343"/>
                </a:solidFill>
              </a:rPr>
              <a:t>I was told about a college student who learned of her exploitation at an awareness event at UVA and realized she had been trafficked throughout her years in high school …. didn’t even know she was a victim of a crime. She thought it was just her fault.</a:t>
            </a:r>
            <a:endParaRPr sz="1200" dirty="0">
              <a:solidFill>
                <a:srgbClr val="434343"/>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006d8fe33_2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6006d8fe33_2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US" sz="1200" dirty="0">
                <a:solidFill>
                  <a:srgbClr val="434343"/>
                </a:solidFill>
              </a:rPr>
              <a:t>Number 3: understanding why survivors cannot leave easily or safely </a:t>
            </a:r>
          </a:p>
          <a:p>
            <a:pPr marL="0" lvl="0" indent="0" algn="l" rtl="0">
              <a:lnSpc>
                <a:spcPct val="100000"/>
              </a:lnSpc>
              <a:spcBef>
                <a:spcPts val="0"/>
              </a:spcBef>
              <a:spcAft>
                <a:spcPts val="0"/>
              </a:spcAft>
              <a:buClr>
                <a:schemeClr val="dk1"/>
              </a:buClr>
              <a:buSzPts val="1100"/>
              <a:buFont typeface="Arial"/>
              <a:buNone/>
            </a:pPr>
            <a:endParaRPr lang="en"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ACOG: </a:t>
            </a:r>
            <a:r>
              <a:rPr lang="en" sz="1200" dirty="0">
                <a:solidFill>
                  <a:srgbClr val="555555"/>
                </a:solidFill>
                <a:highlight>
                  <a:srgbClr val="FFFFFF"/>
                </a:highlight>
              </a:rPr>
              <a:t>Traffickers may make </a:t>
            </a:r>
            <a:r>
              <a:rPr lang="en" sz="1200" u="sng" dirty="0">
                <a:solidFill>
                  <a:srgbClr val="555555"/>
                </a:solidFill>
                <a:highlight>
                  <a:srgbClr val="FFFFFF"/>
                </a:highlight>
              </a:rPr>
              <a:t>physical threats</a:t>
            </a:r>
            <a:r>
              <a:rPr lang="en" sz="1200" dirty="0">
                <a:solidFill>
                  <a:srgbClr val="555555"/>
                </a:solidFill>
                <a:highlight>
                  <a:srgbClr val="FFFFFF"/>
                </a:highlight>
              </a:rPr>
              <a:t> against the trafficked individual and their family, may pose as a loved one to gain initial trust, and may</a:t>
            </a:r>
            <a:r>
              <a:rPr lang="en" sz="1200" u="sng" dirty="0">
                <a:solidFill>
                  <a:srgbClr val="555555"/>
                </a:solidFill>
                <a:highlight>
                  <a:srgbClr val="FFFFFF"/>
                </a:highlight>
              </a:rPr>
              <a:t> take away passports and other essential documentatio</a:t>
            </a:r>
            <a:r>
              <a:rPr lang="en" sz="1200" dirty="0">
                <a:solidFill>
                  <a:srgbClr val="555555"/>
                </a:solidFill>
                <a:highlight>
                  <a:srgbClr val="FFFFFF"/>
                </a:highlight>
              </a:rPr>
              <a:t>n from victims. As in other cases of abuse, it becomes very difficult to come forward and to escape trafficking once involved in this abusive relationship. Victims often experience </a:t>
            </a:r>
            <a:r>
              <a:rPr lang="en" sz="1200" u="sng" dirty="0">
                <a:solidFill>
                  <a:srgbClr val="555555"/>
                </a:solidFill>
                <a:highlight>
                  <a:srgbClr val="FFFFFF"/>
                </a:highlight>
              </a:rPr>
              <a:t>self-blame and shame that prevent them from seeking help</a:t>
            </a:r>
            <a:r>
              <a:rPr lang="en" sz="1200" dirty="0">
                <a:solidFill>
                  <a:srgbClr val="555555"/>
                </a:solidFill>
                <a:highlight>
                  <a:srgbClr val="FFFFFF"/>
                </a:highlight>
              </a:rPr>
              <a:t>. Traffickers manipulate and reinforce these feelings. Isolation and internalized propaganda often make victims distrust law enforcement and other authorities.</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To sum up this list into 5 major reasons:</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u="sng" dirty="0">
              <a:solidFill>
                <a:srgbClr val="434343"/>
              </a:solidFill>
            </a:endParaRPr>
          </a:p>
          <a:p>
            <a:pPr marL="457200" lvl="0" indent="-304800" algn="l" rtl="0">
              <a:lnSpc>
                <a:spcPct val="100000"/>
              </a:lnSpc>
              <a:spcBef>
                <a:spcPts val="0"/>
              </a:spcBef>
              <a:spcAft>
                <a:spcPts val="0"/>
              </a:spcAft>
              <a:buClr>
                <a:srgbClr val="434343"/>
              </a:buClr>
              <a:buSzPts val="1200"/>
              <a:buAutoNum type="arabicParenR"/>
            </a:pPr>
            <a:r>
              <a:rPr lang="en" sz="1200" u="sng" dirty="0">
                <a:solidFill>
                  <a:srgbClr val="434343"/>
                </a:solidFill>
              </a:rPr>
              <a:t>They don’t see themselves as victims</a:t>
            </a:r>
            <a:endParaRPr sz="1200" u="sng"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They do not have the developmental capacity to understand what is happening; too young; or they have a disability;</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u="sng" dirty="0">
              <a:solidFill>
                <a:srgbClr val="434343"/>
              </a:solidFill>
            </a:endParaRPr>
          </a:p>
          <a:p>
            <a:pPr marL="457200" lvl="0" indent="-304800" algn="l" rtl="0">
              <a:lnSpc>
                <a:spcPct val="100000"/>
              </a:lnSpc>
              <a:spcBef>
                <a:spcPts val="0"/>
              </a:spcBef>
              <a:spcAft>
                <a:spcPts val="0"/>
              </a:spcAft>
              <a:buClr>
                <a:srgbClr val="434343"/>
              </a:buClr>
              <a:buSzPts val="1200"/>
              <a:buAutoNum type="arabicParenR"/>
            </a:pPr>
            <a:r>
              <a:rPr lang="en" sz="1200" u="sng" dirty="0">
                <a:solidFill>
                  <a:srgbClr val="434343"/>
                </a:solidFill>
              </a:rPr>
              <a:t>They feel they really love their trafficker  (BF) and they feel their trafficker really loves them</a:t>
            </a:r>
            <a:endParaRPr sz="1200" u="sng"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Many young victims feel that the love of the trafficker is the only love that they have known. They feel that their trafficker is the only person who can be trusted.</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3) </a:t>
            </a:r>
            <a:r>
              <a:rPr lang="en" sz="1200" u="sng" dirty="0">
                <a:solidFill>
                  <a:srgbClr val="434343"/>
                </a:solidFill>
              </a:rPr>
              <a:t>There is fear of leaving because there is no safe way to leave</a:t>
            </a:r>
            <a:endParaRPr sz="1200" u="sng"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(can be an actual fear or a perceived fear; a physical fear or psychological fear) </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(victims are often kept compliant with psychological tactics, as well as language barriers, drugs, disorientation, threats and violence)</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Survivor: </a:t>
            </a:r>
            <a:r>
              <a:rPr lang="en" sz="1200" b="1" dirty="0">
                <a:solidFill>
                  <a:srgbClr val="434343"/>
                </a:solidFill>
              </a:rPr>
              <a:t>“My trafficker used to say that if I left him or went back to another pimp, he would send a video tape of me to my dad. He would videotape me in a hotel room without me knowing with a john, and if I didn’t do what he wanted, he would put it on Facebook or share it with everyone I loved.”  - Christina</a:t>
            </a:r>
            <a:endParaRPr sz="1200" b="1"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4)</a:t>
            </a:r>
            <a:r>
              <a:rPr lang="en" sz="1200" u="sng" dirty="0">
                <a:solidFill>
                  <a:srgbClr val="434343"/>
                </a:solidFill>
              </a:rPr>
              <a:t> Apathy / helplessness:</a:t>
            </a:r>
            <a:r>
              <a:rPr lang="en" sz="1200" dirty="0">
                <a:solidFill>
                  <a:srgbClr val="434343"/>
                </a:solidFill>
              </a:rPr>
              <a:t>   the brutality has convinced them that they cannot control their destiny because former attempts to escape proved futile; Over time, the exploitation may come to seem “like normal” in a victim’s mind, which reduces the chance that he /she will self-identify</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rPr>
              <a:t>5) </a:t>
            </a:r>
            <a:r>
              <a:rPr lang="en" sz="1200" u="sng" dirty="0">
                <a:solidFill>
                  <a:srgbClr val="434343"/>
                </a:solidFill>
              </a:rPr>
              <a:t>Lack of self-worth, shame, and guilt</a:t>
            </a:r>
            <a:r>
              <a:rPr lang="en" sz="1200" dirty="0">
                <a:solidFill>
                  <a:srgbClr val="434343"/>
                </a:solidFill>
              </a:rPr>
              <a:t> keep victims from looking for a way to be helped.  They may not feel worthy of being helped. If they were abused or neglected as children, the entry into trafficking may seem a likely consequence to them.  If they were misidentified as a CRIMINAL or CO-CONSPIRATOR with their trafficker, they will not leave. </a:t>
            </a: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 sz="1200" dirty="0">
                <a:solidFill>
                  <a:srgbClr val="434343"/>
                </a:solidFill>
                <a:latin typeface="Times New Roman"/>
                <a:ea typeface="Times New Roman"/>
                <a:cs typeface="Times New Roman"/>
                <a:sym typeface="Times New Roman"/>
              </a:rPr>
              <a:t>People who have suffered interpersonal violence in trafficking for various forms of exploitation may display passivity and an inability to control their own destiny, as well as an underlying inability to form normal emotional attachments. This can be the result of their habituation to systems of subjugation and brutality which have repeatedly shown them that self-preserving responses and reactions are futile. It isa reason why they may feel unable to try and initiate escape even after the physical constraints of their captivity have been relaxed, remaining psychologically rather than physically controlled by their traffickers.</a:t>
            </a:r>
            <a:endParaRPr sz="1200" dirty="0">
              <a:solidFill>
                <a:srgbClr val="434343"/>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dirty="0">
              <a:solidFill>
                <a:srgbClr val="434343"/>
              </a:solidFill>
            </a:endParaRPr>
          </a:p>
          <a:p>
            <a:pPr marL="0" lvl="0" indent="0" algn="l" rtl="0">
              <a:lnSpc>
                <a:spcPct val="100000"/>
              </a:lnSpc>
              <a:spcBef>
                <a:spcPts val="0"/>
              </a:spcBef>
              <a:spcAft>
                <a:spcPts val="0"/>
              </a:spcAft>
              <a:buSzPts val="1100"/>
              <a:buNone/>
            </a:pPr>
            <a:endParaRPr sz="1400" dirty="0">
              <a:solidFill>
                <a:srgbClr val="434343"/>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national human trafficking resource center has developed 9 action steps for faith-based organizations. I have included the pdf in the resources at the end of this PowerPoint</a:t>
            </a:r>
          </a:p>
          <a:p>
            <a:endParaRPr lang="en-US" dirty="0"/>
          </a:p>
          <a:p>
            <a:r>
              <a:rPr lang="en-US" dirty="0"/>
              <a:t>Educate: learn and share the facts about labor and sex trafficking</a:t>
            </a:r>
          </a:p>
          <a:p>
            <a:pPr lvl="1"/>
            <a:r>
              <a:rPr lang="en-US" dirty="0"/>
              <a:t>This is an excellent start by listening in today!</a:t>
            </a:r>
          </a:p>
          <a:p>
            <a:pPr lvl="1"/>
            <a:r>
              <a:rPr lang="en-US" dirty="0"/>
              <a:t>Try to find opportunities to educate your faith community </a:t>
            </a:r>
          </a:p>
          <a:p>
            <a:pPr lvl="2"/>
            <a:r>
              <a:rPr lang="en-US" dirty="0"/>
              <a:t>Ideas: sharing educational resources, discussing documentaries about human trafficking etc., Promote the NHTRC by posting hotline number and include in community resource lists</a:t>
            </a:r>
          </a:p>
          <a:p>
            <a:r>
              <a:rPr lang="en-US" dirty="0"/>
              <a:t>Welcome: Create a welcoming environment for trafficking survivors</a:t>
            </a:r>
          </a:p>
          <a:p>
            <a:pPr lvl="1"/>
            <a:r>
              <a:rPr lang="en-US" dirty="0"/>
              <a:t>Cultivate a welcoming environment for survivors, whether or not they has disclosed. </a:t>
            </a:r>
          </a:p>
          <a:p>
            <a:pPr lvl="1"/>
            <a:r>
              <a:rPr lang="en-US" dirty="0"/>
              <a:t>Be aware that survivors have been coerced in the past and it is important to avoid judgement about the survivors experiences if they do disclose to you. Be a listening ear and someone to lean on.</a:t>
            </a:r>
          </a:p>
          <a:p>
            <a:r>
              <a:rPr lang="en-US" dirty="0"/>
              <a:t>Partner: Build partnerships with anti-trafficking organizations</a:t>
            </a:r>
          </a:p>
          <a:p>
            <a:pPr lvl="1"/>
            <a:r>
              <a:rPr lang="en-US" dirty="0"/>
              <a:t>Last year we hired a human trafficking  response coordinator in </a:t>
            </a:r>
            <a:r>
              <a:rPr lang="en-US" dirty="0" err="1"/>
              <a:t>virginia</a:t>
            </a:r>
            <a:r>
              <a:rPr lang="en-US" dirty="0"/>
              <a:t> “</a:t>
            </a:r>
            <a:r>
              <a:rPr lang="en-US" dirty="0" err="1"/>
              <a:t>Angella</a:t>
            </a:r>
            <a:r>
              <a:rPr lang="en-US" dirty="0"/>
              <a:t> </a:t>
            </a:r>
            <a:r>
              <a:rPr lang="en-US" dirty="0" err="1"/>
              <a:t>Alvernaz</a:t>
            </a:r>
            <a:r>
              <a:rPr lang="en-US" dirty="0"/>
              <a:t>” and she is compiling a list of community resources in the state of Virginia</a:t>
            </a:r>
          </a:p>
          <a:p>
            <a:pPr lvl="1"/>
            <a:r>
              <a:rPr lang="en-US" dirty="0"/>
              <a:t>Here in Richmond we have “</a:t>
            </a:r>
            <a:r>
              <a:rPr lang="en-US" dirty="0" err="1"/>
              <a:t>ImpactVA</a:t>
            </a:r>
            <a:r>
              <a:rPr lang="en-US" dirty="0"/>
              <a:t>” a non-profit that my group Students Fighting Human Trafficking works closely with to organize the human trafficking health symposium, we have safe houses such as Safe Harbor and </a:t>
            </a:r>
            <a:r>
              <a:rPr lang="en-US" dirty="0" err="1"/>
              <a:t>Latishas</a:t>
            </a:r>
            <a:r>
              <a:rPr lang="en-US" dirty="0"/>
              <a:t> House for survivors to stay and get back on their feet, we have Richmond justice initiative a non-profit that educates communities on how they can take actions, </a:t>
            </a:r>
          </a:p>
          <a:p>
            <a:r>
              <a:rPr lang="en-US" dirty="0"/>
              <a:t>Report: Call the National Human Trafficking Resource center</a:t>
            </a:r>
          </a:p>
          <a:p>
            <a:pPr lvl="1"/>
            <a:r>
              <a:rPr lang="en-US" dirty="0"/>
              <a:t>If you believe you have information about a potential trafficking situation call the national human trafficking resource center 1-888-3737-888</a:t>
            </a:r>
          </a:p>
          <a:p>
            <a:pPr lvl="1"/>
            <a:r>
              <a:rPr lang="en-US" dirty="0"/>
              <a:t>All reports are confidential and you may remain anonymous</a:t>
            </a:r>
          </a:p>
        </p:txBody>
      </p:sp>
    </p:spTree>
    <p:extLst>
      <p:ext uri="{BB962C8B-B14F-4D97-AF65-F5344CB8AC3E}">
        <p14:creationId xmlns:p14="http://schemas.microsoft.com/office/powerpoint/2010/main" val="808324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Prevent: Engage in prevention work for human trafficking</a:t>
            </a:r>
          </a:p>
          <a:p>
            <a:pPr lvl="1"/>
            <a:r>
              <a:rPr lang="en-US" dirty="0"/>
              <a:t>Well equipped to support prevention of trafficking by addressing root causes of trafficking (poverty, barriers to employment)</a:t>
            </a:r>
          </a:p>
          <a:p>
            <a:r>
              <a:rPr lang="en-US" dirty="0"/>
              <a:t>Advocate: advocate for stronger protections for survivors</a:t>
            </a:r>
          </a:p>
          <a:p>
            <a:pPr lvl="1"/>
            <a:r>
              <a:rPr lang="en-US" dirty="0"/>
              <a:t>Advocate for strengthened legislation. Demonstrate trafficking is a priority by contacting your legislators</a:t>
            </a:r>
          </a:p>
          <a:p>
            <a:r>
              <a:rPr lang="en-US" dirty="0"/>
              <a:t>Volunteer: volunteer your time and skills to local organization’s</a:t>
            </a:r>
          </a:p>
          <a:p>
            <a:pPr lvl="1"/>
            <a:r>
              <a:rPr lang="en-US" dirty="0"/>
              <a:t>Encourage members of your faith community to volunteer time and talents for anti-trafficking initiatives</a:t>
            </a:r>
          </a:p>
          <a:p>
            <a:pPr lvl="1"/>
            <a:r>
              <a:rPr lang="en-US" dirty="0"/>
              <a:t>Many are in need of tutors, mentors, teachers, clinicians, attorneys, drivers and more</a:t>
            </a:r>
          </a:p>
          <a:p>
            <a:r>
              <a:rPr lang="en-US" dirty="0"/>
              <a:t>Donate: support anti-trafficking organizations financially</a:t>
            </a:r>
          </a:p>
          <a:p>
            <a:pPr lvl="1"/>
            <a:r>
              <a:rPr lang="en-US" dirty="0"/>
              <a:t>Local shelters need supplies like toiletries, books, etc.</a:t>
            </a:r>
          </a:p>
          <a:p>
            <a:r>
              <a:rPr lang="en-US" dirty="0"/>
              <a:t>Purchase: shop fair trade and support ethical business practices </a:t>
            </a:r>
          </a:p>
          <a:p>
            <a:pPr lvl="1"/>
            <a:r>
              <a:rPr lang="en-US" dirty="0"/>
              <a:t>Shop with businesses who are known to have products made without slavery</a:t>
            </a:r>
          </a:p>
          <a:p>
            <a:endParaRPr lang="en-US" dirty="0"/>
          </a:p>
          <a:p>
            <a:endParaRPr lang="en-US" dirty="0"/>
          </a:p>
        </p:txBody>
      </p:sp>
    </p:spTree>
    <p:extLst>
      <p:ext uri="{BB962C8B-B14F-4D97-AF65-F5344CB8AC3E}">
        <p14:creationId xmlns:p14="http://schemas.microsoft.com/office/powerpoint/2010/main" val="4116027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006d8fe33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6006d8fe33_2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dirty="0">
                <a:solidFill>
                  <a:schemeClr val="hlink"/>
                </a:solidFill>
                <a:hlinkClick r:id="rId3"/>
              </a:rPr>
              <a:t>http://revenue.louisiana.gov/NewsAndPublications/NationalHumanTraffickingResourceCenter</a:t>
            </a:r>
            <a:endParaRPr sz="1400" dirty="0"/>
          </a:p>
          <a:p>
            <a:pPr marL="0" lvl="0" indent="0" algn="l" rtl="0">
              <a:lnSpc>
                <a:spcPct val="100000"/>
              </a:lnSpc>
              <a:spcBef>
                <a:spcPts val="0"/>
              </a:spcBef>
              <a:spcAft>
                <a:spcPts val="0"/>
              </a:spcAft>
              <a:buSzPts val="1100"/>
              <a:buNone/>
            </a:pPr>
            <a:r>
              <a:rPr lang="en" sz="1400" dirty="0"/>
              <a:t>The number of cases being reported every year is increasing.  </a:t>
            </a:r>
            <a:endParaRPr sz="1400" dirty="0"/>
          </a:p>
          <a:p>
            <a:pPr marL="0" lvl="0" indent="0" algn="l" rtl="0">
              <a:lnSpc>
                <a:spcPct val="100000"/>
              </a:lnSpc>
              <a:spcBef>
                <a:spcPts val="0"/>
              </a:spcBef>
              <a:spcAft>
                <a:spcPts val="0"/>
              </a:spcAft>
              <a:buSzPts val="1100"/>
              <a:buNone/>
            </a:pPr>
            <a:r>
              <a:rPr lang="en" sz="1400" dirty="0"/>
              <a:t>One way you can help victims is to call when you are suspicious.</a:t>
            </a:r>
            <a:endParaRPr sz="1400" dirty="0"/>
          </a:p>
          <a:p>
            <a:pPr marL="0" lvl="0" indent="0" algn="l" rtl="0">
              <a:lnSpc>
                <a:spcPct val="100000"/>
              </a:lnSpc>
              <a:spcBef>
                <a:spcPts val="0"/>
              </a:spcBef>
              <a:spcAft>
                <a:spcPts val="0"/>
              </a:spcAft>
              <a:buSzPts val="1100"/>
              <a:buNone/>
            </a:pPr>
            <a:r>
              <a:rPr lang="en" sz="1400" dirty="0"/>
              <a:t>If you SEE SOMETHING SAY SOMETHING.  Even if you are not sure!</a:t>
            </a:r>
            <a:endParaRPr sz="1400" dirty="0"/>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SzPts val="1100"/>
              <a:buNone/>
            </a:pPr>
            <a:r>
              <a:rPr lang="en" sz="1400" dirty="0"/>
              <a:t>Law enforcement cannot fight this crime alone.  It is too pervasive and too covert.</a:t>
            </a:r>
            <a:endParaRPr sz="1400" dirty="0"/>
          </a:p>
          <a:p>
            <a:pPr marL="0" lvl="0" indent="0" algn="l" rtl="0">
              <a:lnSpc>
                <a:spcPct val="100000"/>
              </a:lnSpc>
              <a:spcBef>
                <a:spcPts val="0"/>
              </a:spcBef>
              <a:spcAft>
                <a:spcPts val="0"/>
              </a:spcAft>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en" sz="1400" dirty="0">
                <a:solidFill>
                  <a:schemeClr val="dk1"/>
                </a:solidFill>
              </a:rPr>
              <a:t>Citizen complaint about this predatory crime will push our leaders into action to advocate for the best policies and best care for victims and survivors of human trafficking. </a:t>
            </a:r>
            <a:r>
              <a:rPr lang="en" sz="1400" b="1" dirty="0">
                <a:solidFill>
                  <a:schemeClr val="dk1"/>
                </a:solidFill>
              </a:rPr>
              <a:t> </a:t>
            </a:r>
            <a:endParaRPr sz="14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rPr>
              <a:t>Legislative response is driven by citizen complaint. </a:t>
            </a:r>
            <a:endParaRPr sz="14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3000" b="1" dirty="0">
                <a:solidFill>
                  <a:schemeClr val="dk1"/>
                </a:solidFill>
              </a:rPr>
              <a:t>Put this number in your phone.</a:t>
            </a:r>
            <a:endParaRPr sz="30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3000" b="1" dirty="0">
                <a:solidFill>
                  <a:schemeClr val="dk1"/>
                </a:solidFill>
              </a:rPr>
              <a:t>Commit it to memory!</a:t>
            </a:r>
            <a:endParaRPr sz="3000" b="1"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1d645b76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61d645b76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006d8fe33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6006d8fe33_2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Goals of presentation: What Human Trafficking is and is not, who is at risk for being trafficked, what our role is as healthcare providers to help combat trafficking.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Human Trafficking has been in the news a lot since the me too movement,  </a:t>
            </a:r>
            <a:r>
              <a:rPr lang="en-US" sz="1200" dirty="0">
                <a:latin typeface="Times New Roman"/>
                <a:ea typeface="Times New Roman"/>
                <a:cs typeface="Times New Roman"/>
                <a:sym typeface="Times New Roman"/>
              </a:rPr>
              <a:t>Jeffrey Epstein case etc.</a:t>
            </a:r>
            <a:endParaRPr sz="9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006d8fe33_2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g6006d8fe33_2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Lets start with a definition of Human Trafficking. </a:t>
            </a: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“Force, fraud and coercion” </a:t>
            </a:r>
            <a:r>
              <a:rPr lang="en-US" sz="1200" dirty="0">
                <a:latin typeface="Times New Roman"/>
                <a:ea typeface="Times New Roman"/>
                <a:cs typeface="Times New Roman"/>
                <a:sym typeface="Times New Roman"/>
              </a:rPr>
              <a:t>are very important and we will go over them individually in a few slides</a:t>
            </a:r>
          </a:p>
          <a:p>
            <a:pPr marL="0" lvl="0" indent="0" algn="l" rtl="0">
              <a:lnSpc>
                <a:spcPct val="115000"/>
              </a:lnSpc>
              <a:spcBef>
                <a:spcPts val="1200"/>
              </a:spcBef>
              <a:spcAft>
                <a:spcPts val="0"/>
              </a:spcAft>
              <a:buNone/>
            </a:pP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When you buy and sell a person they become commodities ..  “property” that can be sold on the same websites where can sell your furniture or car.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humans generate a lot of money for the trafficker because, unlike drugs and guns, humans can be sold over and over again. Humans are an easy supply to replenish; trafficking people have low start-up costs unlike trafficking drugs and guns.</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Traffickers lie, assault, threaten or manipulate people into working under inhumane, illegal or otherwise unacceptable conditions.  In some cases, traffickers’ trick, defraud or physically force people into providing commercial sex.</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FF0000"/>
                </a:solidFill>
                <a:latin typeface="Times New Roman"/>
                <a:ea typeface="Times New Roman"/>
                <a:cs typeface="Times New Roman"/>
                <a:sym typeface="Times New Roman"/>
              </a:rPr>
              <a:t>Human trafficking is not smuggling.  Smuggling is a violation against international borders. Human Trafficking is a violation against a person. A person does not have to cross state lines to be considered trafficked. A person can be trafficked without even leaving their neighborhood.</a:t>
            </a:r>
            <a:endParaRPr sz="1200" dirty="0">
              <a:solidFill>
                <a:srgbClr val="FF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de61ab34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de61ab3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Within my talk you’ll notice I try to avoid using certain words.  In the medical community we try to use the word </a:t>
            </a:r>
            <a:r>
              <a:rPr lang="en" dirty="0"/>
              <a:t>Survivor, not victim</a:t>
            </a:r>
            <a:endParaRPr dirty="0"/>
          </a:p>
          <a:p>
            <a:pPr marL="0" lvl="0" indent="0" algn="l" rtl="0">
              <a:spcBef>
                <a:spcPts val="0"/>
              </a:spcBef>
              <a:spcAft>
                <a:spcPts val="0"/>
              </a:spcAft>
              <a:buNone/>
            </a:pPr>
            <a:r>
              <a:rPr lang="en" dirty="0"/>
              <a:t>No</a:t>
            </a:r>
            <a:r>
              <a:rPr lang="en-US" dirty="0"/>
              <a:t>t</a:t>
            </a:r>
            <a:r>
              <a:rPr lang="en" dirty="0"/>
              <a:t> “slave”  </a:t>
            </a:r>
            <a:r>
              <a:rPr lang="en-US" dirty="0"/>
              <a:t>but </a:t>
            </a:r>
            <a:r>
              <a:rPr lang="en" dirty="0"/>
              <a:t>rather “enslaved person”</a:t>
            </a:r>
            <a:endParaRPr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006d8fe33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6006d8fe33_2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Polaris is a wonderful organization that aims to serve survivors of human trafficking through the 24/7 National Human Trafficking Hotline and coordinating referral partners nationwide. They collect data and release statistics about human trafficking in the US to capture the extent of the problem</a:t>
            </a:r>
            <a:r>
              <a:rPr lang="en" sz="1200" b="1" dirty="0">
                <a:latin typeface="Times New Roman"/>
                <a:ea typeface="Times New Roman"/>
                <a:cs typeface="Times New Roman"/>
                <a:sym typeface="Times New Roman"/>
              </a:rPr>
              <a:t>.</a:t>
            </a:r>
            <a:endParaRPr sz="12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Human Trafficking is everywhere. Law enforcement has found it in all 50 states. ;</a:t>
            </a:r>
            <a:r>
              <a:rPr lang="en" sz="1200" dirty="0">
                <a:solidFill>
                  <a:srgbClr val="555555"/>
                </a:solidFill>
                <a:highlight>
                  <a:srgbClr val="FFFFFF"/>
                </a:highlight>
                <a:latin typeface="Times New Roman"/>
                <a:ea typeface="Times New Roman"/>
                <a:cs typeface="Times New Roman"/>
                <a:sym typeface="Times New Roman"/>
              </a:rPr>
              <a:t> is estimated to be a $150 billion per year industry </a:t>
            </a:r>
            <a:endParaRPr sz="1200" dirty="0">
              <a:solidFill>
                <a:srgbClr val="555555"/>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This crime is happening to both U.S. Citizens and foreign nationals.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Men, women, children, trans, LGBTQ.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Predominantly affecting women and girls.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latin typeface="Times New Roman"/>
                <a:ea typeface="Times New Roman"/>
                <a:cs typeface="Times New Roman"/>
                <a:sym typeface="Times New Roman"/>
              </a:rPr>
              <a:t> </a:t>
            </a:r>
            <a:endParaRPr sz="1200" dirty="0">
              <a:solidFill>
                <a:srgbClr val="5E5E5F"/>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latin typeface="Times New Roman"/>
                <a:ea typeface="Times New Roman"/>
                <a:cs typeface="Times New Roman"/>
                <a:sym typeface="Times New Roman"/>
              </a:rPr>
              <a:t>More Polaris statistics:</a:t>
            </a:r>
            <a:endParaRPr sz="1200" dirty="0">
              <a:solidFill>
                <a:srgbClr val="5E5E5F"/>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rPr>
              <a:t>·</a:t>
            </a:r>
            <a:r>
              <a:rPr lang="en" sz="700" dirty="0">
                <a:solidFill>
                  <a:srgbClr val="5E5E5F"/>
                </a:solidFill>
                <a:latin typeface="Times New Roman"/>
                <a:ea typeface="Times New Roman"/>
                <a:cs typeface="Times New Roman"/>
                <a:sym typeface="Times New Roman"/>
              </a:rPr>
              <a:t>       </a:t>
            </a:r>
            <a:r>
              <a:rPr lang="en" sz="1200" dirty="0">
                <a:solidFill>
                  <a:srgbClr val="5E5E5F"/>
                </a:solidFill>
                <a:latin typeface="Times New Roman"/>
                <a:ea typeface="Times New Roman"/>
                <a:cs typeface="Times New Roman"/>
                <a:sym typeface="Times New Roman"/>
              </a:rPr>
              <a:t>No official estimate of number of human trafficking cases in US, but estimated in the hundreds of thousands</a:t>
            </a:r>
            <a:endParaRPr sz="1200" dirty="0">
              <a:solidFill>
                <a:srgbClr val="5E5E5F"/>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rPr>
              <a:t>·</a:t>
            </a:r>
            <a:r>
              <a:rPr lang="en" sz="700" dirty="0">
                <a:solidFill>
                  <a:srgbClr val="5E5E5F"/>
                </a:solidFill>
                <a:latin typeface="Times New Roman"/>
                <a:ea typeface="Times New Roman"/>
                <a:cs typeface="Times New Roman"/>
                <a:sym typeface="Times New Roman"/>
              </a:rPr>
              <a:t>       </a:t>
            </a:r>
            <a:r>
              <a:rPr lang="en" sz="1200" dirty="0">
                <a:solidFill>
                  <a:srgbClr val="5E5E5F"/>
                </a:solidFill>
                <a:latin typeface="Times New Roman"/>
                <a:ea typeface="Times New Roman"/>
                <a:cs typeface="Times New Roman"/>
                <a:sym typeface="Times New Roman"/>
              </a:rPr>
              <a:t>More than 49,000 total cases of human trafficking have been reported to the hotline</a:t>
            </a:r>
            <a:endParaRPr sz="1200" dirty="0">
              <a:solidFill>
                <a:srgbClr val="5E5E5F"/>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rPr>
              <a:t>·</a:t>
            </a:r>
            <a:r>
              <a:rPr lang="en" sz="700" dirty="0">
                <a:solidFill>
                  <a:srgbClr val="5E5E5F"/>
                </a:solidFill>
                <a:latin typeface="Times New Roman"/>
                <a:ea typeface="Times New Roman"/>
                <a:cs typeface="Times New Roman"/>
                <a:sym typeface="Times New Roman"/>
              </a:rPr>
              <a:t>       </a:t>
            </a:r>
            <a:r>
              <a:rPr lang="en" sz="1200" dirty="0">
                <a:solidFill>
                  <a:srgbClr val="5E5E5F"/>
                </a:solidFill>
                <a:latin typeface="Times New Roman"/>
                <a:ea typeface="Times New Roman"/>
                <a:cs typeface="Times New Roman"/>
                <a:sym typeface="Times New Roman"/>
              </a:rPr>
              <a:t>The hotline receives on average 150 calls/ day</a:t>
            </a:r>
            <a:endParaRPr sz="1200" dirty="0">
              <a:solidFill>
                <a:srgbClr val="5E5E5F"/>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latin typeface="Times New Roman"/>
                <a:ea typeface="Times New Roman"/>
                <a:cs typeface="Times New Roman"/>
                <a:sym typeface="Times New Roman"/>
              </a:rPr>
              <a:t> </a:t>
            </a:r>
            <a:endParaRPr sz="1200" dirty="0">
              <a:solidFill>
                <a:srgbClr val="5E5E5F"/>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5E5E5F"/>
                </a:solidFill>
                <a:highlight>
                  <a:srgbClr val="FFFFFF"/>
                </a:highlight>
                <a:latin typeface="Times New Roman"/>
                <a:ea typeface="Times New Roman"/>
                <a:cs typeface="Times New Roman"/>
                <a:sym typeface="Times New Roman"/>
              </a:rPr>
              <a:t>In 2016 -- International Labour Organization estimates that there are</a:t>
            </a:r>
            <a:r>
              <a:rPr lang="en" sz="1200" dirty="0">
                <a:solidFill>
                  <a:srgbClr val="5E5E5F"/>
                </a:solidFill>
                <a:highlight>
                  <a:srgbClr val="FFFFFF"/>
                </a:highlight>
                <a:uFill>
                  <a:noFill/>
                </a:uFill>
                <a:latin typeface="Times New Roman"/>
                <a:ea typeface="Times New Roman"/>
                <a:cs typeface="Times New Roman"/>
                <a:sym typeface="Times New Roman"/>
                <a:hlinkClick r:id="rId3"/>
              </a:rPr>
              <a:t> </a:t>
            </a:r>
            <a:r>
              <a:rPr lang="en" sz="1200" u="sng" dirty="0">
                <a:solidFill>
                  <a:srgbClr val="1294BF"/>
                </a:solidFill>
                <a:highlight>
                  <a:srgbClr val="FFFFFF"/>
                </a:highlight>
                <a:latin typeface="Times New Roman"/>
                <a:ea typeface="Times New Roman"/>
                <a:cs typeface="Times New Roman"/>
                <a:sym typeface="Times New Roman"/>
                <a:hlinkClick r:id="rId3"/>
              </a:rPr>
              <a:t>40.3 million people being trafficked globally</a:t>
            </a:r>
            <a:r>
              <a:rPr lang="en" sz="1200" dirty="0">
                <a:solidFill>
                  <a:srgbClr val="5E5E5F"/>
                </a:solidFill>
                <a:highlight>
                  <a:srgbClr val="FFFFFF"/>
                </a:highlight>
                <a:latin typeface="Times New Roman"/>
                <a:ea typeface="Times New Roman"/>
                <a:cs typeface="Times New Roman"/>
                <a:sym typeface="Times New Roman"/>
              </a:rPr>
              <a:t>.</a:t>
            </a:r>
            <a:endParaRPr sz="1200" dirty="0">
              <a:solidFill>
                <a:srgbClr val="5E5E5F"/>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200" dirty="0">
                <a:latin typeface="Times New Roman"/>
                <a:ea typeface="Times New Roman"/>
                <a:cs typeface="Times New Roman"/>
                <a:sym typeface="Times New Roman"/>
              </a:rPr>
              <a:t>a.</a:t>
            </a:r>
            <a:r>
              <a:rPr lang="en" sz="700" dirty="0">
                <a:latin typeface="Times New Roman"/>
                <a:ea typeface="Times New Roman"/>
                <a:cs typeface="Times New Roman"/>
                <a:sym typeface="Times New Roman"/>
              </a:rPr>
              <a:t>                </a:t>
            </a:r>
            <a:r>
              <a:rPr lang="en" sz="1200" dirty="0">
                <a:solidFill>
                  <a:srgbClr val="5E5E5F"/>
                </a:solidFill>
                <a:latin typeface="Times New Roman"/>
                <a:ea typeface="Times New Roman"/>
                <a:cs typeface="Times New Roman"/>
                <a:sym typeface="Times New Roman"/>
              </a:rPr>
              <a:t>81% of them are trapped in forced labor.</a:t>
            </a:r>
            <a:endParaRPr sz="1200" dirty="0">
              <a:solidFill>
                <a:srgbClr val="5E5E5F"/>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rgbClr val="5E5E5F"/>
              </a:buClr>
              <a:buSzPts val="1100"/>
              <a:buChar char="●"/>
            </a:pPr>
            <a:r>
              <a:rPr lang="en" sz="1200" dirty="0">
                <a:solidFill>
                  <a:srgbClr val="5E5E5F"/>
                </a:solidFill>
                <a:latin typeface="Times New Roman"/>
                <a:ea typeface="Times New Roman"/>
                <a:cs typeface="Times New Roman"/>
                <a:sym typeface="Times New Roman"/>
              </a:rPr>
              <a:t>25% of them are children.</a:t>
            </a:r>
            <a:endParaRPr sz="1200" dirty="0">
              <a:solidFill>
                <a:srgbClr val="5E5E5F"/>
              </a:solidFill>
              <a:latin typeface="Times New Roman"/>
              <a:ea typeface="Times New Roman"/>
              <a:cs typeface="Times New Roman"/>
              <a:sym typeface="Times New Roman"/>
            </a:endParaRPr>
          </a:p>
          <a:p>
            <a:pPr marL="457200" lvl="0" indent="-298450" algn="l" rtl="0">
              <a:lnSpc>
                <a:spcPct val="115000"/>
              </a:lnSpc>
              <a:spcBef>
                <a:spcPts val="0"/>
              </a:spcBef>
              <a:spcAft>
                <a:spcPts val="0"/>
              </a:spcAft>
              <a:buClr>
                <a:srgbClr val="5E5E5F"/>
              </a:buClr>
              <a:buSzPts val="1100"/>
              <a:buChar char="●"/>
            </a:pPr>
            <a:r>
              <a:rPr lang="en" sz="1200" dirty="0">
                <a:solidFill>
                  <a:srgbClr val="5E5E5F"/>
                </a:solidFill>
                <a:latin typeface="Times New Roman"/>
                <a:ea typeface="Times New Roman"/>
                <a:cs typeface="Times New Roman"/>
                <a:sym typeface="Times New Roman"/>
              </a:rPr>
              <a:t>75% are women and girls.</a:t>
            </a:r>
          </a:p>
          <a:p>
            <a:pPr marL="457200" lvl="0" indent="-298450" algn="l" rtl="0">
              <a:lnSpc>
                <a:spcPct val="115000"/>
              </a:lnSpc>
              <a:spcBef>
                <a:spcPts val="0"/>
              </a:spcBef>
              <a:spcAft>
                <a:spcPts val="0"/>
              </a:spcAft>
              <a:buClr>
                <a:srgbClr val="5E5E5F"/>
              </a:buClr>
              <a:buSzPts val="1100"/>
              <a:buChar char="●"/>
            </a:pPr>
            <a:endParaRPr lang="en" sz="1200" dirty="0">
              <a:solidFill>
                <a:srgbClr val="5E5E5F"/>
              </a:solidFill>
              <a:latin typeface="Times New Roman"/>
              <a:ea typeface="Times New Roman"/>
              <a:cs typeface="Times New Roman"/>
              <a:sym typeface="Times New Roman"/>
            </a:endParaRPr>
          </a:p>
          <a:p>
            <a:pPr marL="158750" lvl="0" indent="0" algn="l" rtl="0">
              <a:lnSpc>
                <a:spcPct val="115000"/>
              </a:lnSpc>
              <a:spcBef>
                <a:spcPts val="0"/>
              </a:spcBef>
              <a:spcAft>
                <a:spcPts val="0"/>
              </a:spcAft>
              <a:buClr>
                <a:srgbClr val="5E5E5F"/>
              </a:buClr>
              <a:buSzPts val="1100"/>
              <a:buNone/>
            </a:pPr>
            <a:endParaRPr sz="1200" dirty="0">
              <a:solidFill>
                <a:srgbClr val="5E5E5F"/>
              </a:solidFill>
              <a:latin typeface="Times New Roman"/>
              <a:ea typeface="Times New Roman"/>
              <a:cs typeface="Times New Roman"/>
              <a:sym typeface="Times New Roman"/>
            </a:endParaRPr>
          </a:p>
          <a:p>
            <a:pPr marL="0" lvl="0" indent="0" algn="l" rtl="0">
              <a:lnSpc>
                <a:spcPct val="100000"/>
              </a:lnSpc>
              <a:spcBef>
                <a:spcPts val="1200"/>
              </a:spcBef>
              <a:spcAft>
                <a:spcPts val="0"/>
              </a:spcAft>
              <a:buSzPts val="1100"/>
              <a:buNone/>
            </a:pPr>
            <a:endParaRPr sz="900" dirty="0">
              <a:solidFill>
                <a:srgbClr val="555555"/>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 wanted to give more specific data for what we are facing in Virginia</a:t>
            </a:r>
          </a:p>
          <a:p>
            <a:r>
              <a:rPr lang="en-US" dirty="0"/>
              <a:t>Since 2007 the national hotline has received over 5,000 calls in reference to Virginia and  have Identified1,333 cases of human trafficking</a:t>
            </a:r>
          </a:p>
          <a:p>
            <a:r>
              <a:rPr lang="en-US" dirty="0"/>
              <a:t>On the heat map you can see where the majority of calls in Virginia are coming from</a:t>
            </a:r>
          </a:p>
          <a:p>
            <a:r>
              <a:rPr lang="en-US" dirty="0"/>
              <a:t>Along the bottoms I have pasted some charts that have been created from the 2018 POLARIS data collected by the hotline in Virginia</a:t>
            </a:r>
          </a:p>
          <a:p>
            <a:pPr lvl="1"/>
            <a:r>
              <a:rPr lang="en-US" dirty="0"/>
              <a:t>Community members were the top contact types in Virginia </a:t>
            </a:r>
          </a:p>
          <a:p>
            <a:pPr lvl="1"/>
            <a:r>
              <a:rPr lang="en-US" dirty="0"/>
              <a:t>Top venues for labor trafficking were domestic work in Virginia</a:t>
            </a:r>
          </a:p>
          <a:p>
            <a:pPr lvl="1"/>
            <a:r>
              <a:rPr lang="en-US" dirty="0"/>
              <a:t>Top industries for sex trafficking were spa businesses and hotel/motel based in Virginia</a:t>
            </a:r>
          </a:p>
        </p:txBody>
      </p:sp>
    </p:spTree>
    <p:extLst>
      <p:ext uri="{BB962C8B-B14F-4D97-AF65-F5344CB8AC3E}">
        <p14:creationId xmlns:p14="http://schemas.microsoft.com/office/powerpoint/2010/main" val="201524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1d645b76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1d645b76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I was reading the 2018 Federal Human Trafficking report and I found these figures very alarming.  People are being sold predominately on the internet and seemingly as easy as selling furniture, used clothes, or cars.</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Backpage </a:t>
            </a:r>
            <a:r>
              <a:rPr lang="en" sz="1200" dirty="0">
                <a:solidFill>
                  <a:srgbClr val="222222"/>
                </a:solidFill>
                <a:highlight>
                  <a:srgbClr val="FFFFFF"/>
                </a:highlight>
                <a:latin typeface="Times New Roman"/>
                <a:ea typeface="Times New Roman"/>
                <a:cs typeface="Times New Roman"/>
                <a:sym typeface="Times New Roman"/>
              </a:rPr>
              <a:t>was a classified advertising website that had become the largest marketplace for buying and selling sex by the time that federal law enforcement agencies seized it in April 2018.</a:t>
            </a:r>
            <a:endParaRPr sz="1200" dirty="0">
              <a:solidFill>
                <a:srgbClr val="222222"/>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222222"/>
                </a:solidFill>
                <a:highlight>
                  <a:srgbClr val="FFFFFF"/>
                </a:highlight>
                <a:latin typeface="Times New Roman"/>
                <a:ea typeface="Times New Roman"/>
                <a:cs typeface="Times New Roman"/>
                <a:sym typeface="Times New Roman"/>
              </a:rPr>
              <a:t>Other websites are emerging</a:t>
            </a:r>
            <a:endParaRPr sz="1200" dirty="0">
              <a:solidFill>
                <a:srgbClr val="222222"/>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006d8fe33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6006d8fe33_2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Now that we understand what human trafficking is and the scope of the problem </a:t>
            </a:r>
            <a:r>
              <a:rPr lang="en-US" sz="1200" dirty="0">
                <a:latin typeface="Times New Roman"/>
                <a:ea typeface="Times New Roman"/>
                <a:cs typeface="Times New Roman"/>
                <a:sym typeface="Times New Roman"/>
              </a:rPr>
              <a:t>in our country and state</a:t>
            </a:r>
            <a:r>
              <a:rPr lang="en" sz="1200" dirty="0">
                <a:latin typeface="Times New Roman"/>
                <a:ea typeface="Times New Roman"/>
                <a:cs typeface="Times New Roman"/>
                <a:sym typeface="Times New Roman"/>
              </a:rPr>
              <a:t> Id’ like to move on to a survivors quote.  Survivors have shared their stories and are the best source of information we have about what it is like to be trafficked and how we as healthcare providers can intervene.  </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 </a:t>
            </a:r>
          </a:p>
          <a:p>
            <a:pPr marL="0" lvl="0" indent="0" algn="l" rtl="0">
              <a:lnSpc>
                <a:spcPct val="115000"/>
              </a:lnSpc>
              <a:spcBef>
                <a:spcPts val="1200"/>
              </a:spcBef>
              <a:spcAft>
                <a:spcPts val="0"/>
              </a:spcAft>
              <a:buNone/>
            </a:pP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latin typeface="Times New Roman"/>
                <a:ea typeface="Times New Roman"/>
                <a:cs typeface="Times New Roman"/>
                <a:sym typeface="Times New Roman"/>
              </a:rPr>
              <a:t>This is part of a survivors definition of human trafficking. I will read the entire quote.</a:t>
            </a:r>
            <a:endParaRPr sz="1200"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200" dirty="0">
                <a:solidFill>
                  <a:srgbClr val="0000FF"/>
                </a:solidFill>
                <a:latin typeface="Times New Roman"/>
                <a:ea typeface="Times New Roman"/>
                <a:cs typeface="Times New Roman"/>
                <a:sym typeface="Times New Roman"/>
              </a:rPr>
              <a:t>“I was groomed very well at the beginning and then my abuser switched on me in a very mean way and at that time I thought that I loved him and then it came to the point where I was deathly afraid of him. I felt like a slave for working for someone, getting beat and not getting paid, not having control over my life. For a long time I did not realize that I was trafficked. I thought that because he gave me a choice to stay or go and I chose to stay, that it made it my fault and responsibility.”</a:t>
            </a:r>
            <a:endParaRPr sz="1200" dirty="0">
              <a:solidFill>
                <a:srgbClr val="0000FF"/>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g"/><Relationship Id="rId18" Type="http://schemas.openxmlformats.org/officeDocument/2006/relationships/image" Target="../media/image39.pn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17" Type="http://schemas.openxmlformats.org/officeDocument/2006/relationships/image" Target="../media/image38.png"/><Relationship Id="rId2" Type="http://schemas.openxmlformats.org/officeDocument/2006/relationships/notesSlide" Target="../notesSlides/notesSlide22.xml"/><Relationship Id="rId16"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png"/><Relationship Id="rId1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humantraffickinghotline.org/sites/default/files/Faith-Based%20Partnerships%20to%20Combat%20Human%20Trafficking.pdf" TargetMode="External"/><Relationship Id="rId2" Type="http://schemas.openxmlformats.org/officeDocument/2006/relationships/hyperlink" Target="https://vcu.cloud-cme.com/assets/VCU/Presentations/5400/ChildSexTraffickingVirginiaResources.pdf" TargetMode="External"/><Relationship Id="rId1" Type="http://schemas.openxmlformats.org/officeDocument/2006/relationships/slideLayout" Target="../slideLayouts/slideLayout3.xml"/><Relationship Id="rId6" Type="http://schemas.openxmlformats.org/officeDocument/2006/relationships/hyperlink" Target="https://humantraffickinghotline.org/state/virginia" TargetMode="External"/><Relationship Id="rId5" Type="http://schemas.openxmlformats.org/officeDocument/2006/relationships/hyperlink" Target="https://polarisproject.org/" TargetMode="External"/><Relationship Id="rId4" Type="http://schemas.openxmlformats.org/officeDocument/2006/relationships/hyperlink" Target="https://humantraffickinghotline.org/state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870400" y="893938"/>
            <a:ext cx="3273600" cy="319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400"/>
              <a:t>Officers:</a:t>
            </a:r>
            <a:endParaRPr sz="1400"/>
          </a:p>
          <a:p>
            <a:pPr marL="0" lvl="0" indent="0" algn="l" rtl="0">
              <a:spcBef>
                <a:spcPts val="0"/>
              </a:spcBef>
              <a:spcAft>
                <a:spcPts val="0"/>
              </a:spcAft>
              <a:buNone/>
            </a:pPr>
            <a:r>
              <a:rPr lang="en" sz="1400"/>
              <a:t>Hannah Rak: Logistical chair</a:t>
            </a:r>
            <a:endParaRPr sz="1400"/>
          </a:p>
          <a:p>
            <a:pPr marL="0" lvl="0" indent="0" algn="l" rtl="0">
              <a:spcBef>
                <a:spcPts val="0"/>
              </a:spcBef>
              <a:spcAft>
                <a:spcPts val="0"/>
              </a:spcAft>
              <a:buNone/>
            </a:pPr>
            <a:r>
              <a:rPr lang="en" sz="1400"/>
              <a:t>Sarah Poirer: Co-Research Chair</a:t>
            </a:r>
            <a:endParaRPr sz="1400"/>
          </a:p>
          <a:p>
            <a:pPr marL="0" lvl="0" indent="0" algn="l" rtl="0">
              <a:spcBef>
                <a:spcPts val="0"/>
              </a:spcBef>
              <a:spcAft>
                <a:spcPts val="0"/>
              </a:spcAft>
              <a:buNone/>
            </a:pPr>
            <a:r>
              <a:rPr lang="en" sz="1400"/>
              <a:t>Tawany Almeida: Co-Research chair</a:t>
            </a:r>
            <a:endParaRPr sz="1400"/>
          </a:p>
          <a:p>
            <a:pPr marL="0" lvl="0" indent="0" algn="l" rtl="0">
              <a:spcBef>
                <a:spcPts val="0"/>
              </a:spcBef>
              <a:spcAft>
                <a:spcPts val="0"/>
              </a:spcAft>
              <a:buNone/>
            </a:pPr>
            <a:r>
              <a:rPr lang="en" sz="1400"/>
              <a:t>Sid Hariharan: Fundraising chair</a:t>
            </a:r>
            <a:endParaRPr sz="1400"/>
          </a:p>
          <a:p>
            <a:pPr marL="0" lvl="0" indent="0" algn="l" rtl="0">
              <a:spcBef>
                <a:spcPts val="0"/>
              </a:spcBef>
              <a:spcAft>
                <a:spcPts val="0"/>
              </a:spcAft>
              <a:buNone/>
            </a:pPr>
            <a:r>
              <a:rPr lang="en" sz="1400"/>
              <a:t>Alina Naqvi: Outreach Liason</a:t>
            </a:r>
            <a:endParaRPr sz="1400"/>
          </a:p>
          <a:p>
            <a:pPr marL="0" lvl="0" indent="0" algn="l" rtl="0">
              <a:spcBef>
                <a:spcPts val="0"/>
              </a:spcBef>
              <a:spcAft>
                <a:spcPts val="0"/>
              </a:spcAft>
              <a:buNone/>
            </a:pPr>
            <a:r>
              <a:rPr lang="en" sz="1400"/>
              <a:t>Caitlin Hauser: Advertising chair</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Advisors:</a:t>
            </a:r>
            <a:endParaRPr sz="1400"/>
          </a:p>
          <a:p>
            <a:pPr marL="0" lvl="0" indent="0" algn="l" rtl="0">
              <a:spcBef>
                <a:spcPts val="0"/>
              </a:spcBef>
              <a:spcAft>
                <a:spcPts val="0"/>
              </a:spcAft>
              <a:buNone/>
            </a:pPr>
            <a:r>
              <a:rPr lang="en" sz="1400"/>
              <a:t>Dr. Rigby</a:t>
            </a:r>
            <a:endParaRPr sz="1400"/>
          </a:p>
          <a:p>
            <a:pPr marL="0" lvl="0" indent="0" algn="l" rtl="0">
              <a:spcBef>
                <a:spcPts val="0"/>
              </a:spcBef>
              <a:spcAft>
                <a:spcPts val="0"/>
              </a:spcAft>
              <a:buNone/>
            </a:pPr>
            <a:r>
              <a:rPr lang="en" sz="1400"/>
              <a:t>Fay Chelmow RN</a:t>
            </a:r>
            <a:endParaRPr sz="1400"/>
          </a:p>
          <a:p>
            <a:pPr marL="0" lvl="0" indent="0" algn="l" rtl="0">
              <a:spcBef>
                <a:spcPts val="0"/>
              </a:spcBef>
              <a:spcAft>
                <a:spcPts val="0"/>
              </a:spcAft>
              <a:buNone/>
            </a:pPr>
            <a:r>
              <a:rPr lang="en" sz="1400"/>
              <a:t>Cheryl Bodamer PhD, RN</a:t>
            </a:r>
            <a:endParaRPr sz="1400"/>
          </a:p>
        </p:txBody>
      </p:sp>
      <p:pic>
        <p:nvPicPr>
          <p:cNvPr id="70" name="Google Shape;70;p14"/>
          <p:cNvPicPr preferRelativeResize="0"/>
          <p:nvPr/>
        </p:nvPicPr>
        <p:blipFill>
          <a:blip r:embed="rId3">
            <a:alphaModFix/>
          </a:blip>
          <a:stretch>
            <a:fillRect/>
          </a:stretch>
        </p:blipFill>
        <p:spPr>
          <a:xfrm>
            <a:off x="201450" y="1026325"/>
            <a:ext cx="5551599" cy="29329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p:nvPr/>
        </p:nvSpPr>
        <p:spPr>
          <a:xfrm>
            <a:off x="441300" y="273925"/>
            <a:ext cx="8141400" cy="1054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rgbClr val="FFFFFF"/>
                </a:solidFill>
                <a:latin typeface="Arial"/>
                <a:ea typeface="Arial"/>
                <a:cs typeface="Arial"/>
                <a:sym typeface="Arial"/>
              </a:rPr>
              <a:t>Common promises traffickers use to lure vulnerable people into trafficking </a:t>
            </a:r>
            <a:endParaRPr sz="2400" b="1" i="0" u="none" strike="noStrike" cap="none">
              <a:solidFill>
                <a:srgbClr val="FFFFFF"/>
              </a:solidFill>
              <a:latin typeface="Arial"/>
              <a:ea typeface="Arial"/>
              <a:cs typeface="Arial"/>
              <a:sym typeface="Arial"/>
            </a:endParaRPr>
          </a:p>
        </p:txBody>
      </p:sp>
      <p:sp>
        <p:nvSpPr>
          <p:cNvPr id="129" name="Google Shape;129;p23"/>
          <p:cNvSpPr txBox="1"/>
          <p:nvPr/>
        </p:nvSpPr>
        <p:spPr>
          <a:xfrm>
            <a:off x="532600" y="1232625"/>
            <a:ext cx="7341000" cy="3515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Love, family, belonging</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Money and fame</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Work</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Education</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Freedom </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The American Dream</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Financial help to the family</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A better life</a:t>
            </a:r>
            <a:endParaRPr sz="2400" b="0" i="0" u="none" strike="noStrike" cap="none">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Char char="●"/>
            </a:pPr>
            <a:r>
              <a:rPr lang="en" sz="2400" b="0" i="0" u="none" strike="noStrike" cap="none">
                <a:solidFill>
                  <a:srgbClr val="FFFFFF"/>
                </a:solidFill>
                <a:latin typeface="Arial"/>
                <a:ea typeface="Arial"/>
                <a:cs typeface="Arial"/>
                <a:sym typeface="Arial"/>
              </a:rPr>
              <a:t>A promising future</a:t>
            </a:r>
            <a:endParaRPr sz="2400" b="0" i="0" u="none" strike="noStrike" cap="none">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sp>
        <p:nvSpPr>
          <p:cNvPr id="222" name="Google Shape;222;p36"/>
          <p:cNvSpPr txBox="1"/>
          <p:nvPr/>
        </p:nvSpPr>
        <p:spPr>
          <a:xfrm>
            <a:off x="520700" y="818925"/>
            <a:ext cx="5486400" cy="145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0" i="0" u="none" strike="noStrike" cap="none">
                <a:solidFill>
                  <a:srgbClr val="FFFFFF"/>
                </a:solidFill>
                <a:latin typeface="Arial"/>
                <a:ea typeface="Arial"/>
                <a:cs typeface="Arial"/>
                <a:sym typeface="Arial"/>
              </a:rPr>
              <a:t> </a:t>
            </a:r>
            <a:r>
              <a:rPr lang="en" sz="9600" b="0" i="0" u="none" strike="noStrike" cap="none">
                <a:solidFill>
                  <a:srgbClr val="434343"/>
                </a:solidFill>
                <a:latin typeface="Arial"/>
                <a:ea typeface="Arial"/>
                <a:cs typeface="Arial"/>
                <a:sym typeface="Arial"/>
              </a:rPr>
              <a:t>Force</a:t>
            </a:r>
            <a:endParaRPr sz="9600" b="0" i="0" u="none" strike="noStrike" cap="none">
              <a:solidFill>
                <a:srgbClr val="434343"/>
              </a:solidFill>
              <a:latin typeface="Arial"/>
              <a:ea typeface="Arial"/>
              <a:cs typeface="Arial"/>
              <a:sym typeface="Arial"/>
            </a:endParaRPr>
          </a:p>
        </p:txBody>
      </p:sp>
      <p:sp>
        <p:nvSpPr>
          <p:cNvPr id="223" name="Google Shape;223;p36"/>
          <p:cNvSpPr txBox="1"/>
          <p:nvPr/>
        </p:nvSpPr>
        <p:spPr>
          <a:xfrm>
            <a:off x="2643575" y="3002850"/>
            <a:ext cx="6134700" cy="145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434343"/>
                </a:solidFill>
                <a:latin typeface="Arial"/>
                <a:ea typeface="Arial"/>
                <a:cs typeface="Arial"/>
                <a:sym typeface="Arial"/>
              </a:rPr>
              <a:t>Exertion of physical power or </a:t>
            </a:r>
            <a:endParaRPr sz="3000" b="0" i="0" u="none" strike="noStrike" cap="none">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434343"/>
                </a:solidFill>
                <a:latin typeface="Arial"/>
                <a:ea typeface="Arial"/>
                <a:cs typeface="Arial"/>
                <a:sym typeface="Arial"/>
              </a:rPr>
              <a:t>force to prohibit certain behaviors</a:t>
            </a:r>
            <a:endParaRPr sz="3000" b="0" i="0" u="none" strike="noStrike" cap="none">
              <a:solidFill>
                <a:srgbClr val="434343"/>
              </a:solidFill>
              <a:latin typeface="Arial"/>
              <a:ea typeface="Arial"/>
              <a:cs typeface="Arial"/>
              <a:sym typeface="Arial"/>
            </a:endParaRPr>
          </a:p>
        </p:txBody>
      </p:sp>
      <p:pic>
        <p:nvPicPr>
          <p:cNvPr id="224" name="Google Shape;224;p36"/>
          <p:cNvPicPr preferRelativeResize="0"/>
          <p:nvPr/>
        </p:nvPicPr>
        <p:blipFill>
          <a:blip r:embed="rId3">
            <a:alphaModFix/>
          </a:blip>
          <a:stretch>
            <a:fillRect/>
          </a:stretch>
        </p:blipFill>
        <p:spPr>
          <a:xfrm>
            <a:off x="5525875" y="-3"/>
            <a:ext cx="3618124" cy="212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8"/>
        <p:cNvGrpSpPr/>
        <p:nvPr/>
      </p:nvGrpSpPr>
      <p:grpSpPr>
        <a:xfrm>
          <a:off x="0" y="0"/>
          <a:ext cx="0" cy="0"/>
          <a:chOff x="0" y="0"/>
          <a:chExt cx="0" cy="0"/>
        </a:xfrm>
      </p:grpSpPr>
      <p:sp>
        <p:nvSpPr>
          <p:cNvPr id="229" name="Google Shape;229;p37"/>
          <p:cNvSpPr txBox="1"/>
          <p:nvPr/>
        </p:nvSpPr>
        <p:spPr>
          <a:xfrm>
            <a:off x="724163" y="527275"/>
            <a:ext cx="3649200" cy="159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0" i="0" u="none" strike="noStrike" cap="none">
                <a:solidFill>
                  <a:srgbClr val="434343"/>
                </a:solidFill>
                <a:latin typeface="Arial"/>
                <a:ea typeface="Arial"/>
                <a:cs typeface="Arial"/>
                <a:sym typeface="Arial"/>
              </a:rPr>
              <a:t>Fraud</a:t>
            </a:r>
            <a:endParaRPr sz="9600" b="0" i="0" u="none" strike="noStrike" cap="none">
              <a:solidFill>
                <a:srgbClr val="434343"/>
              </a:solidFill>
              <a:latin typeface="Arial"/>
              <a:ea typeface="Arial"/>
              <a:cs typeface="Arial"/>
              <a:sym typeface="Arial"/>
            </a:endParaRPr>
          </a:p>
        </p:txBody>
      </p:sp>
      <p:sp>
        <p:nvSpPr>
          <p:cNvPr id="230" name="Google Shape;230;p37"/>
          <p:cNvSpPr txBox="1"/>
          <p:nvPr/>
        </p:nvSpPr>
        <p:spPr>
          <a:xfrm>
            <a:off x="3512100" y="1512200"/>
            <a:ext cx="5631900" cy="143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Arial"/>
                <a:ea typeface="Arial"/>
                <a:cs typeface="Arial"/>
                <a:sym typeface="Arial"/>
              </a:rPr>
              <a:t>               </a:t>
            </a:r>
            <a:r>
              <a:rPr lang="en" sz="3600" b="0" i="0" u="none" strike="noStrike" cap="none">
                <a:solidFill>
                  <a:srgbClr val="FFFFFF"/>
                </a:solidFill>
                <a:latin typeface="Arial"/>
                <a:ea typeface="Arial"/>
                <a:cs typeface="Arial"/>
                <a:sym typeface="Arial"/>
              </a:rPr>
              <a:t>    </a:t>
            </a:r>
            <a:r>
              <a:rPr lang="en" sz="3600" b="0" i="0" u="none" strike="noStrike" cap="none">
                <a:solidFill>
                  <a:srgbClr val="434343"/>
                </a:solidFill>
                <a:latin typeface="Arial"/>
                <a:ea typeface="Arial"/>
                <a:cs typeface="Arial"/>
                <a:sym typeface="Arial"/>
              </a:rPr>
              <a:t>Deception</a:t>
            </a:r>
            <a:endParaRPr sz="3600" b="0" i="0" u="none" strike="noStrike" cap="none">
              <a:solidFill>
                <a:srgbClr val="434343"/>
              </a:solidFill>
              <a:latin typeface="Arial"/>
              <a:ea typeface="Arial"/>
              <a:cs typeface="Arial"/>
              <a:sym typeface="Arial"/>
            </a:endParaRPr>
          </a:p>
        </p:txBody>
      </p:sp>
      <p:pic>
        <p:nvPicPr>
          <p:cNvPr id="231" name="Google Shape;231;p37"/>
          <p:cNvPicPr preferRelativeResize="0"/>
          <p:nvPr/>
        </p:nvPicPr>
        <p:blipFill>
          <a:blip r:embed="rId3">
            <a:alphaModFix/>
          </a:blip>
          <a:stretch>
            <a:fillRect/>
          </a:stretch>
        </p:blipFill>
        <p:spPr>
          <a:xfrm>
            <a:off x="108275" y="2416811"/>
            <a:ext cx="5631902" cy="2544839"/>
          </a:xfrm>
          <a:prstGeom prst="rect">
            <a:avLst/>
          </a:prstGeom>
          <a:noFill/>
          <a:ln>
            <a:noFill/>
          </a:ln>
        </p:spPr>
      </p:pic>
      <p:sp>
        <p:nvSpPr>
          <p:cNvPr id="232" name="Google Shape;232;p37"/>
          <p:cNvSpPr txBox="1"/>
          <p:nvPr/>
        </p:nvSpPr>
        <p:spPr>
          <a:xfrm>
            <a:off x="249100" y="4781200"/>
            <a:ext cx="3013800" cy="191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800">
                <a:solidFill>
                  <a:srgbClr val="434343"/>
                </a:solidFill>
              </a:rPr>
              <a:t>From the 2018 Federal Human Trafficking Report</a:t>
            </a:r>
            <a:endParaRPr sz="800" b="0" i="0" u="none" strike="noStrike" cap="none">
              <a:solidFill>
                <a:srgbClr val="434343"/>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38"/>
          <p:cNvSpPr txBox="1">
            <a:spLocks noGrp="1"/>
          </p:cNvSpPr>
          <p:nvPr>
            <p:ph type="title"/>
          </p:nvPr>
        </p:nvSpPr>
        <p:spPr>
          <a:xfrm>
            <a:off x="-1164150" y="849775"/>
            <a:ext cx="8368200" cy="127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9600">
                <a:solidFill>
                  <a:srgbClr val="434343"/>
                </a:solidFill>
                <a:latin typeface="Arial"/>
                <a:ea typeface="Arial"/>
                <a:cs typeface="Arial"/>
                <a:sym typeface="Arial"/>
              </a:rPr>
              <a:t>Coercion</a:t>
            </a:r>
            <a:endParaRPr sz="9600">
              <a:solidFill>
                <a:srgbClr val="434343"/>
              </a:solidFill>
              <a:latin typeface="Arial"/>
              <a:ea typeface="Arial"/>
              <a:cs typeface="Arial"/>
              <a:sym typeface="Arial"/>
            </a:endParaRPr>
          </a:p>
        </p:txBody>
      </p:sp>
      <p:sp>
        <p:nvSpPr>
          <p:cNvPr id="238" name="Google Shape;238;p38"/>
          <p:cNvSpPr txBox="1"/>
          <p:nvPr/>
        </p:nvSpPr>
        <p:spPr>
          <a:xfrm>
            <a:off x="303250" y="4836525"/>
            <a:ext cx="3013800" cy="191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800">
                <a:solidFill>
                  <a:srgbClr val="434343"/>
                </a:solidFill>
              </a:rPr>
              <a:t>From the 2018 Federal Human Trafficking Report</a:t>
            </a:r>
            <a:endParaRPr sz="800" b="0" i="0" u="none" strike="noStrike" cap="none">
              <a:solidFill>
                <a:srgbClr val="434343"/>
              </a:solidFill>
              <a:latin typeface="Arial"/>
              <a:ea typeface="Arial"/>
              <a:cs typeface="Arial"/>
              <a:sym typeface="Arial"/>
            </a:endParaRPr>
          </a:p>
        </p:txBody>
      </p:sp>
      <p:pic>
        <p:nvPicPr>
          <p:cNvPr id="239" name="Google Shape;239;p38"/>
          <p:cNvPicPr preferRelativeResize="0"/>
          <p:nvPr/>
        </p:nvPicPr>
        <p:blipFill>
          <a:blip r:embed="rId3">
            <a:alphaModFix/>
          </a:blip>
          <a:stretch>
            <a:fillRect/>
          </a:stretch>
        </p:blipFill>
        <p:spPr>
          <a:xfrm>
            <a:off x="3020500" y="2173025"/>
            <a:ext cx="5548457" cy="2612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p:nvPr/>
        </p:nvSpPr>
        <p:spPr>
          <a:xfrm>
            <a:off x="502175" y="547825"/>
            <a:ext cx="8126100" cy="421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Arial"/>
                <a:ea typeface="Arial"/>
                <a:cs typeface="Arial"/>
                <a:sym typeface="Arial"/>
              </a:rPr>
              <a:t>Who is at greatest risk for being trafficked?</a:t>
            </a:r>
            <a:endParaRPr sz="3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 sz="3000" b="1" i="0" u="none" strike="noStrike" cap="none">
                <a:solidFill>
                  <a:srgbClr val="FFFFFF"/>
                </a:solidFill>
                <a:latin typeface="Arial"/>
                <a:ea typeface="Arial"/>
                <a:cs typeface="Arial"/>
                <a:sym typeface="Arial"/>
              </a:rPr>
              <a:t>Anyone</a:t>
            </a:r>
            <a:r>
              <a:rPr lang="en" sz="3000" b="0" i="0" u="none" strike="noStrike" cap="none">
                <a:solidFill>
                  <a:srgbClr val="FFFFFF"/>
                </a:solidFill>
                <a:latin typeface="Arial"/>
                <a:ea typeface="Arial"/>
                <a:cs typeface="Arial"/>
                <a:sym typeface="Arial"/>
              </a:rPr>
              <a:t> with a vulnerability.</a:t>
            </a:r>
            <a:endParaRPr sz="3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Arial"/>
                <a:ea typeface="Arial"/>
                <a:cs typeface="Arial"/>
                <a:sym typeface="Arial"/>
              </a:rPr>
              <a:t>Human Trafficking is all about exploiting vulnerability.</a:t>
            </a:r>
            <a:endParaRPr sz="3000" b="0" i="0" u="none" strike="noStrike" cap="none">
              <a:solidFill>
                <a:srgbClr val="FFFFFF"/>
              </a:solidFill>
              <a:latin typeface="Arial"/>
              <a:ea typeface="Arial"/>
              <a:cs typeface="Arial"/>
              <a:sym typeface="Arial"/>
            </a:endParaRPr>
          </a:p>
        </p:txBody>
      </p:sp>
      <p:pic>
        <p:nvPicPr>
          <p:cNvPr id="135" name="Google Shape;135;p24"/>
          <p:cNvPicPr preferRelativeResize="0"/>
          <p:nvPr/>
        </p:nvPicPr>
        <p:blipFill rotWithShape="1">
          <a:blip r:embed="rId3">
            <a:alphaModFix/>
          </a:blip>
          <a:srcRect/>
          <a:stretch/>
        </p:blipFill>
        <p:spPr>
          <a:xfrm>
            <a:off x="442250" y="3480001"/>
            <a:ext cx="2704199" cy="1530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9"/>
        <p:cNvGrpSpPr/>
        <p:nvPr/>
      </p:nvGrpSpPr>
      <p:grpSpPr>
        <a:xfrm>
          <a:off x="0" y="0"/>
          <a:ext cx="0" cy="0"/>
          <a:chOff x="0" y="0"/>
          <a:chExt cx="0" cy="0"/>
        </a:xfrm>
      </p:grpSpPr>
      <p:sp>
        <p:nvSpPr>
          <p:cNvPr id="140" name="Google Shape;140;p25"/>
          <p:cNvSpPr txBox="1"/>
          <p:nvPr/>
        </p:nvSpPr>
        <p:spPr>
          <a:xfrm>
            <a:off x="167550" y="209050"/>
            <a:ext cx="8643900" cy="4240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3000"/>
              <a:buFont typeface="Arial"/>
              <a:buNone/>
            </a:pPr>
            <a:r>
              <a:rPr lang="en" sz="2400" i="0" u="none" strike="noStrike" cap="none">
                <a:solidFill>
                  <a:srgbClr val="666666"/>
                </a:solidFill>
              </a:rPr>
              <a:t>In 2016, Polaris reported that </a:t>
            </a:r>
            <a:r>
              <a:rPr lang="en" sz="2400">
                <a:solidFill>
                  <a:srgbClr val="666666"/>
                </a:solidFill>
              </a:rPr>
              <a:t> </a:t>
            </a:r>
            <a:r>
              <a:rPr lang="en" sz="2400" b="1" i="0" u="none" strike="noStrike" cap="none">
                <a:solidFill>
                  <a:srgbClr val="666666"/>
                </a:solidFill>
              </a:rPr>
              <a:t>74%</a:t>
            </a:r>
            <a:r>
              <a:rPr lang="en" sz="2400" i="0" u="none" strike="noStrike" cap="none">
                <a:solidFill>
                  <a:srgbClr val="666666"/>
                </a:solidFill>
              </a:rPr>
              <a:t> of traffick</a:t>
            </a:r>
            <a:r>
              <a:rPr lang="en" sz="2400">
                <a:solidFill>
                  <a:srgbClr val="666666"/>
                </a:solidFill>
              </a:rPr>
              <a:t>ed individuals</a:t>
            </a:r>
            <a:r>
              <a:rPr lang="en" sz="2400" i="0" u="none" strike="noStrike" cap="none">
                <a:solidFill>
                  <a:srgbClr val="666666"/>
                </a:solidFill>
              </a:rPr>
              <a:t> </a:t>
            </a:r>
            <a:r>
              <a:rPr lang="en" sz="2400">
                <a:solidFill>
                  <a:srgbClr val="666666"/>
                </a:solidFill>
              </a:rPr>
              <a:t> </a:t>
            </a:r>
            <a:r>
              <a:rPr lang="en" sz="2400" i="0" u="none" strike="noStrike" cap="none">
                <a:solidFill>
                  <a:srgbClr val="666666"/>
                </a:solidFill>
              </a:rPr>
              <a:t>in the </a:t>
            </a:r>
            <a:r>
              <a:rPr lang="en" sz="2400">
                <a:solidFill>
                  <a:srgbClr val="666666"/>
                </a:solidFill>
              </a:rPr>
              <a:t>US </a:t>
            </a:r>
            <a:r>
              <a:rPr lang="en" sz="2400" i="0" u="none" strike="noStrike" cap="none">
                <a:solidFill>
                  <a:srgbClr val="666666"/>
                </a:solidFill>
              </a:rPr>
              <a:t>were trafficked between </a:t>
            </a:r>
            <a:r>
              <a:rPr lang="en" sz="2400" b="1" i="0" u="none" strike="noStrike" cap="none">
                <a:solidFill>
                  <a:srgbClr val="666666"/>
                </a:solidFill>
              </a:rPr>
              <a:t>childhood and age 23.</a:t>
            </a:r>
            <a:endParaRPr sz="2400" b="1" i="0" u="none" strike="noStrike" cap="none">
              <a:solidFill>
                <a:srgbClr val="666666"/>
              </a:solidFill>
            </a:endParaRPr>
          </a:p>
          <a:p>
            <a:pPr marL="0" marR="0" lvl="0" indent="0" algn="l" rtl="0">
              <a:lnSpc>
                <a:spcPct val="150000"/>
              </a:lnSpc>
              <a:spcBef>
                <a:spcPts val="0"/>
              </a:spcBef>
              <a:spcAft>
                <a:spcPts val="0"/>
              </a:spcAft>
              <a:buClr>
                <a:srgbClr val="000000"/>
              </a:buClr>
              <a:buSzPts val="3000"/>
              <a:buFont typeface="Arial"/>
              <a:buNone/>
            </a:pPr>
            <a:endParaRPr sz="2400" b="1">
              <a:solidFill>
                <a:srgbClr val="666666"/>
              </a:solidFill>
            </a:endParaRPr>
          </a:p>
          <a:p>
            <a:pPr marL="0" marR="0" lvl="0" indent="0" algn="l" rtl="0">
              <a:lnSpc>
                <a:spcPct val="150000"/>
              </a:lnSpc>
              <a:spcBef>
                <a:spcPts val="0"/>
              </a:spcBef>
              <a:spcAft>
                <a:spcPts val="0"/>
              </a:spcAft>
              <a:buClr>
                <a:srgbClr val="000000"/>
              </a:buClr>
              <a:buSzPts val="3000"/>
              <a:buFont typeface="Arial"/>
              <a:buNone/>
            </a:pPr>
            <a:endParaRPr sz="2400" b="1">
              <a:solidFill>
                <a:srgbClr val="666666"/>
              </a:solidFill>
            </a:endParaRPr>
          </a:p>
        </p:txBody>
      </p:sp>
      <p:pic>
        <p:nvPicPr>
          <p:cNvPr id="141" name="Google Shape;141;p25"/>
          <p:cNvPicPr preferRelativeResize="0"/>
          <p:nvPr/>
        </p:nvPicPr>
        <p:blipFill rotWithShape="1">
          <a:blip r:embed="rId3">
            <a:alphaModFix/>
          </a:blip>
          <a:srcRect/>
          <a:stretch/>
        </p:blipFill>
        <p:spPr>
          <a:xfrm>
            <a:off x="6616075" y="2163600"/>
            <a:ext cx="2245125" cy="2672275"/>
          </a:xfrm>
          <a:prstGeom prst="rect">
            <a:avLst/>
          </a:prstGeom>
          <a:noFill/>
          <a:ln>
            <a:noFill/>
          </a:ln>
        </p:spPr>
      </p:pic>
      <p:pic>
        <p:nvPicPr>
          <p:cNvPr id="142" name="Google Shape;142;p25"/>
          <p:cNvPicPr preferRelativeResize="0"/>
          <p:nvPr/>
        </p:nvPicPr>
        <p:blipFill>
          <a:blip r:embed="rId4">
            <a:alphaModFix/>
          </a:blip>
          <a:stretch>
            <a:fillRect/>
          </a:stretch>
        </p:blipFill>
        <p:spPr>
          <a:xfrm>
            <a:off x="362625" y="1985775"/>
            <a:ext cx="5666576" cy="2795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p:nvPr/>
        </p:nvSpPr>
        <p:spPr>
          <a:xfrm>
            <a:off x="426100" y="365225"/>
            <a:ext cx="8308800" cy="435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6"/>
          <p:cNvSpPr txBox="1"/>
          <p:nvPr/>
        </p:nvSpPr>
        <p:spPr>
          <a:xfrm>
            <a:off x="593475" y="426100"/>
            <a:ext cx="7852200" cy="412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 sz="3000" b="0" i="0" u="none" strike="noStrike" cap="none">
                <a:solidFill>
                  <a:srgbClr val="FFFFFF"/>
                </a:solidFill>
                <a:latin typeface="Arial"/>
                <a:ea typeface="Arial"/>
                <a:cs typeface="Arial"/>
                <a:sym typeface="Arial"/>
              </a:rPr>
              <a:t>According to federal law, any minor introduced into the commercial sex industry </a:t>
            </a:r>
            <a:r>
              <a:rPr lang="en" sz="3000">
                <a:solidFill>
                  <a:srgbClr val="FFFFFF"/>
                </a:solidFill>
              </a:rPr>
              <a:t>has been t</a:t>
            </a:r>
            <a:r>
              <a:rPr lang="en" sz="3000" b="0" i="0" u="none" strike="noStrike" cap="none">
                <a:solidFill>
                  <a:srgbClr val="FFFFFF"/>
                </a:solidFill>
                <a:latin typeface="Arial"/>
                <a:ea typeface="Arial"/>
                <a:cs typeface="Arial"/>
                <a:sym typeface="Arial"/>
              </a:rPr>
              <a:t>raffick</a:t>
            </a:r>
            <a:r>
              <a:rPr lang="en" sz="3000">
                <a:solidFill>
                  <a:srgbClr val="FFFFFF"/>
                </a:solidFill>
              </a:rPr>
              <a:t>ed</a:t>
            </a:r>
            <a:r>
              <a:rPr lang="en" sz="3000" b="0" i="0" u="none" strike="noStrike" cap="none">
                <a:solidFill>
                  <a:srgbClr val="FFFFFF"/>
                </a:solidFill>
                <a:latin typeface="Arial"/>
                <a:ea typeface="Arial"/>
                <a:cs typeface="Arial"/>
                <a:sym typeface="Arial"/>
              </a:rPr>
              <a:t> </a:t>
            </a:r>
            <a:r>
              <a:rPr lang="en" sz="3000">
                <a:solidFill>
                  <a:srgbClr val="FFFFFF"/>
                </a:solidFill>
              </a:rPr>
              <a:t>regardless</a:t>
            </a:r>
            <a:r>
              <a:rPr lang="en" sz="3000" b="0" i="0" u="none" strike="noStrike" cap="none">
                <a:solidFill>
                  <a:srgbClr val="FFFFFF"/>
                </a:solidFill>
                <a:latin typeface="Arial"/>
                <a:ea typeface="Arial"/>
                <a:cs typeface="Arial"/>
                <a:sym typeface="Arial"/>
              </a:rPr>
              <a:t> </a:t>
            </a:r>
            <a:r>
              <a:rPr lang="en" sz="3000">
                <a:solidFill>
                  <a:srgbClr val="FFFFFF"/>
                </a:solidFill>
              </a:rPr>
              <a:t>i</a:t>
            </a:r>
            <a:r>
              <a:rPr lang="en" sz="3000" b="0" i="0" u="none" strike="noStrike" cap="none">
                <a:solidFill>
                  <a:srgbClr val="FFFFFF"/>
                </a:solidFill>
                <a:latin typeface="Arial"/>
                <a:ea typeface="Arial"/>
                <a:cs typeface="Arial"/>
                <a:sym typeface="Arial"/>
              </a:rPr>
              <a:t>f force, fraud, or coercion are present.</a:t>
            </a:r>
            <a:endParaRPr sz="3000" b="0" i="0" u="none" strike="noStrike" cap="none">
              <a:solidFill>
                <a:srgbClr val="FFFF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000"/>
              <a:buFont typeface="Arial"/>
              <a:buNone/>
            </a:pPr>
            <a:endParaRPr sz="3000" b="0" i="0" u="none" strike="noStrike" cap="none">
              <a:solidFill>
                <a:srgbClr val="FFFFFF"/>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000"/>
              <a:buFont typeface="Arial"/>
              <a:buNone/>
            </a:pPr>
            <a:r>
              <a:rPr lang="en" sz="3000" b="0" i="0" u="none" strike="noStrike" cap="none">
                <a:solidFill>
                  <a:srgbClr val="FFFFFF"/>
                </a:solidFill>
                <a:latin typeface="Arial"/>
                <a:ea typeface="Arial"/>
                <a:cs typeface="Arial"/>
                <a:sym typeface="Arial"/>
              </a:rPr>
              <a:t>No exceptions.</a:t>
            </a:r>
            <a:endParaRPr sz="3000" b="0" i="0" u="none" strike="noStrike" cap="none">
              <a:solidFill>
                <a:srgbClr val="FFFFFF"/>
              </a:solidFill>
              <a:latin typeface="Arial"/>
              <a:ea typeface="Arial"/>
              <a:cs typeface="Arial"/>
              <a:sym typeface="Arial"/>
            </a:endParaRPr>
          </a:p>
        </p:txBody>
      </p:sp>
      <p:pic>
        <p:nvPicPr>
          <p:cNvPr id="149" name="Google Shape;149;p26"/>
          <p:cNvPicPr preferRelativeResize="0"/>
          <p:nvPr/>
        </p:nvPicPr>
        <p:blipFill rotWithShape="1">
          <a:blip r:embed="rId3">
            <a:alphaModFix/>
          </a:blip>
          <a:srcRect/>
          <a:stretch/>
        </p:blipFill>
        <p:spPr>
          <a:xfrm>
            <a:off x="3549275" y="3560875"/>
            <a:ext cx="5033926" cy="1156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role of Schools- here in VA</a:t>
            </a:r>
            <a:endParaRPr/>
          </a:p>
        </p:txBody>
      </p:sp>
      <p:sp>
        <p:nvSpPr>
          <p:cNvPr id="171" name="Google Shape;171;p3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22"/>
                </a:solidFill>
                <a:highlight>
                  <a:srgbClr val="FFFFFF"/>
                </a:highlight>
                <a:latin typeface="Arial"/>
                <a:ea typeface="Arial"/>
                <a:cs typeface="Arial"/>
                <a:sym typeface="Arial"/>
              </a:rPr>
              <a:t>Prince William County Public Schools: 1st school district in the state to put prevention education on human trafficking into curriculum</a:t>
            </a:r>
            <a:endParaRPr>
              <a:solidFill>
                <a:srgbClr val="222222"/>
              </a:solidFill>
              <a:highlight>
                <a:srgbClr val="FFFFFF"/>
              </a:highlight>
              <a:latin typeface="Arial"/>
              <a:ea typeface="Arial"/>
              <a:cs typeface="Arial"/>
              <a:sym typeface="Arial"/>
            </a:endParaRPr>
          </a:p>
          <a:p>
            <a:pPr marL="0" lvl="0" indent="0" algn="l" rtl="0">
              <a:spcBef>
                <a:spcPts val="1600"/>
              </a:spcBef>
              <a:spcAft>
                <a:spcPts val="0"/>
              </a:spcAft>
              <a:buNone/>
            </a:pPr>
            <a:endParaRPr sz="1100">
              <a:solidFill>
                <a:srgbClr val="222222"/>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pic>
        <p:nvPicPr>
          <p:cNvPr id="172" name="Google Shape;172;p30"/>
          <p:cNvPicPr preferRelativeResize="0"/>
          <p:nvPr/>
        </p:nvPicPr>
        <p:blipFill>
          <a:blip r:embed="rId3">
            <a:alphaModFix/>
          </a:blip>
          <a:stretch>
            <a:fillRect/>
          </a:stretch>
        </p:blipFill>
        <p:spPr>
          <a:xfrm>
            <a:off x="1935775" y="2571751"/>
            <a:ext cx="5272449" cy="2022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7"/>
          <p:cNvPicPr preferRelativeResize="0"/>
          <p:nvPr/>
        </p:nvPicPr>
        <p:blipFill>
          <a:blip r:embed="rId3">
            <a:alphaModFix/>
          </a:blip>
          <a:stretch>
            <a:fillRect/>
          </a:stretch>
        </p:blipFill>
        <p:spPr>
          <a:xfrm>
            <a:off x="89575" y="1301400"/>
            <a:ext cx="8839201" cy="237062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28"/>
          <p:cNvSpPr txBox="1"/>
          <p:nvPr/>
        </p:nvSpPr>
        <p:spPr>
          <a:xfrm>
            <a:off x="199350" y="225950"/>
            <a:ext cx="8798400" cy="4758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3000"/>
              <a:buFont typeface="Arial"/>
              <a:buNone/>
            </a:pPr>
            <a:r>
              <a:rPr lang="en" sz="3000" b="0" i="0" u="none" strike="noStrike" cap="none">
                <a:solidFill>
                  <a:srgbClr val="4C4C4C"/>
                </a:solidFill>
                <a:highlight>
                  <a:srgbClr val="FFFFFF"/>
                </a:highlight>
                <a:latin typeface="Arial"/>
                <a:ea typeface="Arial"/>
                <a:cs typeface="Arial"/>
                <a:sym typeface="Arial"/>
              </a:rPr>
              <a:t>“In general, there is so much more attention paid to the sex trafficking of minors. That’s where the media coverage is and that’s where law enforcement dollars are focused … Labor trafficking is mostly an afterthought, if a thought at all.”</a:t>
            </a:r>
            <a:endParaRPr sz="3000" b="0" i="0" u="none" strike="noStrike" cap="none">
              <a:solidFill>
                <a:srgbClr val="000000"/>
              </a:solidFill>
              <a:latin typeface="Arial"/>
              <a:ea typeface="Arial"/>
              <a:cs typeface="Arial"/>
              <a:sym typeface="Arial"/>
            </a:endParaRPr>
          </a:p>
        </p:txBody>
      </p:sp>
      <p:sp>
        <p:nvSpPr>
          <p:cNvPr id="160" name="Google Shape;160;p28"/>
          <p:cNvSpPr txBox="1"/>
          <p:nvPr/>
        </p:nvSpPr>
        <p:spPr>
          <a:xfrm>
            <a:off x="3242925" y="4040375"/>
            <a:ext cx="5409300" cy="7974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Amy Fleischauer, the Director of Survivor Support Services at the International Institute of Buffalo. Quote from FRONTLINE: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Why Labor Trafficking is so hard to Track. April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pic>
        <p:nvPicPr>
          <p:cNvPr id="76" name="Google Shape;76;p15"/>
          <p:cNvPicPr preferRelativeResize="0"/>
          <p:nvPr/>
        </p:nvPicPr>
        <p:blipFill>
          <a:blip r:embed="rId3">
            <a:alphaModFix/>
          </a:blip>
          <a:stretch>
            <a:fillRect/>
          </a:stretch>
        </p:blipFill>
        <p:spPr>
          <a:xfrm>
            <a:off x="1979200" y="1179487"/>
            <a:ext cx="5185600" cy="2784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p:nvPr/>
        </p:nvSpPr>
        <p:spPr>
          <a:xfrm>
            <a:off x="373325" y="441300"/>
            <a:ext cx="8399700" cy="435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dirty="0">
                <a:solidFill>
                  <a:srgbClr val="FFFFFF"/>
                </a:solidFill>
                <a:latin typeface="Arial"/>
                <a:ea typeface="Arial"/>
                <a:cs typeface="Arial"/>
                <a:sym typeface="Arial"/>
              </a:rPr>
              <a:t>Four fields or sectors where workers are likely to encounter a survivor without their trafficker:</a:t>
            </a:r>
            <a:endParaRPr sz="30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FFFFFF"/>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AutoNum type="arabicParenR"/>
            </a:pPr>
            <a:r>
              <a:rPr lang="en" sz="2400" b="0" i="0" u="none" strike="noStrike" cap="none" dirty="0">
                <a:solidFill>
                  <a:schemeClr val="tx1"/>
                </a:solidFill>
                <a:latin typeface="Arial"/>
                <a:ea typeface="Arial"/>
                <a:cs typeface="Arial"/>
                <a:sym typeface="Arial"/>
              </a:rPr>
              <a:t>Law enforcement</a:t>
            </a:r>
            <a:endParaRPr sz="2400" b="0" i="0" u="none" strike="noStrike" cap="none" dirty="0">
              <a:solidFill>
                <a:schemeClr val="tx1"/>
              </a:solidFill>
              <a:latin typeface="Arial"/>
              <a:ea typeface="Arial"/>
              <a:cs typeface="Arial"/>
              <a:sym typeface="Arial"/>
            </a:endParaRPr>
          </a:p>
          <a:p>
            <a:pPr marL="457200" marR="0" lvl="0" indent="-381000" algn="l" rtl="0">
              <a:lnSpc>
                <a:spcPct val="100000"/>
              </a:lnSpc>
              <a:spcBef>
                <a:spcPts val="0"/>
              </a:spcBef>
              <a:spcAft>
                <a:spcPts val="0"/>
              </a:spcAft>
              <a:buClr>
                <a:srgbClr val="FFFFFF"/>
              </a:buClr>
              <a:buSzPts val="2400"/>
              <a:buFont typeface="Arial"/>
              <a:buAutoNum type="arabicParenR"/>
            </a:pPr>
            <a:r>
              <a:rPr lang="en" sz="2400" b="0" i="0" u="none" strike="noStrike" cap="none" dirty="0">
                <a:solidFill>
                  <a:schemeClr val="tx1"/>
                </a:solidFill>
                <a:latin typeface="Arial"/>
                <a:ea typeface="Arial"/>
                <a:cs typeface="Arial"/>
                <a:sym typeface="Arial"/>
              </a:rPr>
              <a:t>School </a:t>
            </a:r>
            <a:r>
              <a:rPr lang="en" sz="2400" i="0" u="none" strike="noStrike" cap="none" dirty="0">
                <a:solidFill>
                  <a:schemeClr val="tx1"/>
                </a:solidFill>
                <a:latin typeface="Arial"/>
                <a:ea typeface="Arial"/>
                <a:cs typeface="Arial"/>
                <a:sym typeface="Arial"/>
              </a:rPr>
              <a:t>staff</a:t>
            </a:r>
          </a:p>
          <a:p>
            <a:pPr marL="457200" marR="0" lvl="0" indent="-381000" algn="l" rtl="0">
              <a:lnSpc>
                <a:spcPct val="100000"/>
              </a:lnSpc>
              <a:spcBef>
                <a:spcPts val="0"/>
              </a:spcBef>
              <a:spcAft>
                <a:spcPts val="0"/>
              </a:spcAft>
              <a:buClr>
                <a:srgbClr val="FFFFFF"/>
              </a:buClr>
              <a:buSzPts val="2400"/>
              <a:buFont typeface="Arial"/>
              <a:buAutoNum type="arabicParenR"/>
            </a:pPr>
            <a:r>
              <a:rPr lang="en" sz="2400" dirty="0">
                <a:solidFill>
                  <a:schemeClr val="tx1"/>
                </a:solidFill>
              </a:rPr>
              <a:t>Medical Provider</a:t>
            </a:r>
          </a:p>
          <a:p>
            <a:pPr marL="457200" marR="0" lvl="0" indent="-381000" algn="l" rtl="0">
              <a:lnSpc>
                <a:spcPct val="100000"/>
              </a:lnSpc>
              <a:spcBef>
                <a:spcPts val="0"/>
              </a:spcBef>
              <a:spcAft>
                <a:spcPts val="0"/>
              </a:spcAft>
              <a:buClr>
                <a:srgbClr val="FFFFFF"/>
              </a:buClr>
              <a:buSzPts val="2400"/>
              <a:buFont typeface="Arial"/>
              <a:buAutoNum type="arabicParenR"/>
            </a:pPr>
            <a:r>
              <a:rPr lang="en" sz="2400" b="1" dirty="0">
                <a:solidFill>
                  <a:schemeClr val="tx1"/>
                </a:solidFill>
              </a:rPr>
              <a:t>C</a:t>
            </a:r>
            <a:r>
              <a:rPr lang="en" sz="2400" b="1" i="0" u="none" strike="noStrike" cap="none" dirty="0">
                <a:solidFill>
                  <a:schemeClr val="tx1"/>
                </a:solidFill>
                <a:latin typeface="Arial"/>
                <a:ea typeface="Arial"/>
                <a:cs typeface="Arial"/>
                <a:sym typeface="Arial"/>
              </a:rPr>
              <a:t>lergy</a:t>
            </a:r>
            <a:endParaRPr sz="2400" b="1"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434343"/>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dirty="0">
                <a:solidFill>
                  <a:srgbClr val="434343"/>
                </a:solidFill>
                <a:latin typeface="Arial"/>
                <a:ea typeface="Arial"/>
                <a:cs typeface="Arial"/>
                <a:sym typeface="Arial"/>
              </a:rPr>
              <a:t>Crane, Patricia A. and Moreno, Melissa (2011) “human trafficking: What is the role of the health care provider?” Journal of Applied research on Children: Informing Policy for Children at Risk: Vol 2: iss. 1, Article 7.</a:t>
            </a:r>
            <a:endParaRPr sz="1400" b="0" i="0" u="none" strike="noStrike" cap="none" dirty="0">
              <a:solidFill>
                <a:srgbClr val="434343"/>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7"/>
        <p:cNvGrpSpPr/>
        <p:nvPr/>
      </p:nvGrpSpPr>
      <p:grpSpPr>
        <a:xfrm>
          <a:off x="0" y="0"/>
          <a:ext cx="0" cy="0"/>
          <a:chOff x="0" y="0"/>
          <a:chExt cx="0" cy="0"/>
        </a:xfrm>
      </p:grpSpPr>
      <p:sp>
        <p:nvSpPr>
          <p:cNvPr id="188" name="Google Shape;188;p33"/>
          <p:cNvSpPr txBox="1"/>
          <p:nvPr/>
        </p:nvSpPr>
        <p:spPr>
          <a:xfrm>
            <a:off x="623925" y="836950"/>
            <a:ext cx="7897800" cy="39165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 sz="3000" b="0" i="0" u="none" strike="noStrike" cap="none">
                <a:solidFill>
                  <a:srgbClr val="434343"/>
                </a:solidFill>
                <a:latin typeface="Arial"/>
                <a:ea typeface="Arial"/>
                <a:cs typeface="Arial"/>
                <a:sym typeface="Arial"/>
              </a:rPr>
              <a:t>Human Trafficking is a hidden crime. </a:t>
            </a:r>
            <a:endParaRPr sz="30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000"/>
              <a:buFont typeface="Arial"/>
              <a:buNone/>
            </a:pPr>
            <a:r>
              <a:rPr lang="en" sz="3000" b="0" i="0" u="none" strike="noStrike" cap="none">
                <a:solidFill>
                  <a:srgbClr val="434343"/>
                </a:solidFill>
                <a:latin typeface="Arial"/>
                <a:ea typeface="Arial"/>
                <a:cs typeface="Arial"/>
                <a:sym typeface="Arial"/>
              </a:rPr>
              <a:t>Unless you’re looking for it, </a:t>
            </a:r>
            <a:endParaRPr sz="3000" b="0" i="0" u="none" strike="noStrike" cap="none">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000"/>
              <a:buFont typeface="Arial"/>
              <a:buNone/>
            </a:pPr>
            <a:r>
              <a:rPr lang="en" sz="3000" b="0" i="0" u="none" strike="noStrike" cap="none">
                <a:solidFill>
                  <a:srgbClr val="434343"/>
                </a:solidFill>
                <a:latin typeface="Arial"/>
                <a:ea typeface="Arial"/>
                <a:cs typeface="Arial"/>
                <a:sym typeface="Arial"/>
              </a:rPr>
              <a:t>you’re not going to find it.</a:t>
            </a:r>
            <a:endParaRPr sz="3000" b="0" i="0" u="none" strike="noStrike" cap="none">
              <a:solidFill>
                <a:srgbClr val="434343"/>
              </a:solidFill>
              <a:latin typeface="Arial"/>
              <a:ea typeface="Arial"/>
              <a:cs typeface="Arial"/>
              <a:sym typeface="Arial"/>
            </a:endParaRPr>
          </a:p>
        </p:txBody>
      </p:sp>
      <p:pic>
        <p:nvPicPr>
          <p:cNvPr id="189" name="Google Shape;189;p33"/>
          <p:cNvPicPr preferRelativeResize="0"/>
          <p:nvPr/>
        </p:nvPicPr>
        <p:blipFill rotWithShape="1">
          <a:blip r:embed="rId3">
            <a:alphaModFix/>
          </a:blip>
          <a:srcRect/>
          <a:stretch/>
        </p:blipFill>
        <p:spPr>
          <a:xfrm>
            <a:off x="2982250" y="2845675"/>
            <a:ext cx="5289051" cy="144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3"/>
        <p:cNvGrpSpPr/>
        <p:nvPr/>
      </p:nvGrpSpPr>
      <p:grpSpPr>
        <a:xfrm>
          <a:off x="0" y="0"/>
          <a:ext cx="0" cy="0"/>
          <a:chOff x="0" y="0"/>
          <a:chExt cx="0" cy="0"/>
        </a:xfrm>
      </p:grpSpPr>
      <p:sp>
        <p:nvSpPr>
          <p:cNvPr id="194" name="Google Shape;194;p34"/>
          <p:cNvSpPr txBox="1"/>
          <p:nvPr/>
        </p:nvSpPr>
        <p:spPr>
          <a:xfrm>
            <a:off x="272975" y="359175"/>
            <a:ext cx="8634900" cy="44826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dirty="0">
                <a:solidFill>
                  <a:srgbClr val="434343"/>
                </a:solidFill>
                <a:latin typeface="Arial"/>
                <a:ea typeface="Arial"/>
                <a:cs typeface="Arial"/>
                <a:sym typeface="Arial"/>
              </a:rPr>
              <a:t>P</a:t>
            </a:r>
            <a:r>
              <a:rPr lang="en-US" sz="3600" b="0" i="0" u="none" strike="noStrike" cap="none" dirty="0" err="1">
                <a:solidFill>
                  <a:srgbClr val="434343"/>
                </a:solidFill>
                <a:latin typeface="Arial"/>
                <a:ea typeface="Arial"/>
                <a:cs typeface="Arial"/>
                <a:sym typeface="Arial"/>
              </a:rPr>
              <a:t>eople</a:t>
            </a:r>
            <a:r>
              <a:rPr lang="en" sz="3600" b="0" i="0" u="none" strike="noStrike" cap="none" dirty="0">
                <a:solidFill>
                  <a:srgbClr val="434343"/>
                </a:solidFill>
                <a:latin typeface="Arial"/>
                <a:ea typeface="Arial"/>
                <a:cs typeface="Arial"/>
                <a:sym typeface="Arial"/>
              </a:rPr>
              <a:t> may not know </a:t>
            </a:r>
            <a:endParaRPr sz="3600"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3600" b="0" i="0" u="none" strike="noStrike" cap="none" dirty="0">
                <a:solidFill>
                  <a:srgbClr val="434343"/>
                </a:solidFill>
                <a:latin typeface="Arial"/>
                <a:ea typeface="Arial"/>
                <a:cs typeface="Arial"/>
                <a:sym typeface="Arial"/>
              </a:rPr>
              <a:t>they are in a trafficking </a:t>
            </a:r>
            <a:endParaRPr sz="3600"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 sz="3600" b="0" i="0" u="none" strike="noStrike" cap="none" dirty="0">
                <a:solidFill>
                  <a:srgbClr val="434343"/>
                </a:solidFill>
                <a:latin typeface="Arial"/>
                <a:ea typeface="Arial"/>
                <a:cs typeface="Arial"/>
                <a:sym typeface="Arial"/>
              </a:rPr>
              <a:t>situation.</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dirty="0">
              <a:solidFill>
                <a:srgbClr val="000000"/>
              </a:solidFill>
              <a:latin typeface="Arial"/>
              <a:ea typeface="Arial"/>
              <a:cs typeface="Arial"/>
              <a:sym typeface="Arial"/>
            </a:endParaRPr>
          </a:p>
        </p:txBody>
      </p:sp>
      <p:pic>
        <p:nvPicPr>
          <p:cNvPr id="195" name="Google Shape;195;p34"/>
          <p:cNvPicPr preferRelativeResize="0"/>
          <p:nvPr/>
        </p:nvPicPr>
        <p:blipFill rotWithShape="1">
          <a:blip r:embed="rId3">
            <a:alphaModFix/>
          </a:blip>
          <a:srcRect/>
          <a:stretch/>
        </p:blipFill>
        <p:spPr>
          <a:xfrm>
            <a:off x="381476" y="2453401"/>
            <a:ext cx="2694154" cy="1796102"/>
          </a:xfrm>
          <a:prstGeom prst="rect">
            <a:avLst/>
          </a:prstGeom>
          <a:noFill/>
          <a:ln>
            <a:noFill/>
          </a:ln>
        </p:spPr>
      </p:pic>
      <p:pic>
        <p:nvPicPr>
          <p:cNvPr id="196" name="Google Shape;196;p34"/>
          <p:cNvPicPr preferRelativeResize="0"/>
          <p:nvPr/>
        </p:nvPicPr>
        <p:blipFill rotWithShape="1">
          <a:blip r:embed="rId4">
            <a:alphaModFix/>
          </a:blip>
          <a:srcRect/>
          <a:stretch/>
        </p:blipFill>
        <p:spPr>
          <a:xfrm>
            <a:off x="5426424" y="3098937"/>
            <a:ext cx="3592227" cy="1796100"/>
          </a:xfrm>
          <a:prstGeom prst="rect">
            <a:avLst/>
          </a:prstGeom>
          <a:noFill/>
          <a:ln>
            <a:noFill/>
          </a:ln>
        </p:spPr>
      </p:pic>
      <p:pic>
        <p:nvPicPr>
          <p:cNvPr id="197" name="Google Shape;197;p34"/>
          <p:cNvPicPr preferRelativeResize="0"/>
          <p:nvPr/>
        </p:nvPicPr>
        <p:blipFill rotWithShape="1">
          <a:blip r:embed="rId5">
            <a:alphaModFix/>
          </a:blip>
          <a:srcRect/>
          <a:stretch/>
        </p:blipFill>
        <p:spPr>
          <a:xfrm>
            <a:off x="3075625" y="2991075"/>
            <a:ext cx="2011700" cy="1258432"/>
          </a:xfrm>
          <a:prstGeom prst="rect">
            <a:avLst/>
          </a:prstGeom>
          <a:noFill/>
          <a:ln>
            <a:noFill/>
          </a:ln>
        </p:spPr>
      </p:pic>
      <p:pic>
        <p:nvPicPr>
          <p:cNvPr id="198" name="Google Shape;198;p34"/>
          <p:cNvPicPr preferRelativeResize="0"/>
          <p:nvPr/>
        </p:nvPicPr>
        <p:blipFill rotWithShape="1">
          <a:blip r:embed="rId6">
            <a:alphaModFix/>
          </a:blip>
          <a:srcRect/>
          <a:stretch/>
        </p:blipFill>
        <p:spPr>
          <a:xfrm>
            <a:off x="6941425" y="1686775"/>
            <a:ext cx="1738125" cy="634700"/>
          </a:xfrm>
          <a:prstGeom prst="rect">
            <a:avLst/>
          </a:prstGeom>
          <a:noFill/>
          <a:ln>
            <a:noFill/>
          </a:ln>
        </p:spPr>
      </p:pic>
      <p:pic>
        <p:nvPicPr>
          <p:cNvPr id="199" name="Google Shape;199;p34"/>
          <p:cNvPicPr preferRelativeResize="0"/>
          <p:nvPr/>
        </p:nvPicPr>
        <p:blipFill rotWithShape="1">
          <a:blip r:embed="rId7">
            <a:alphaModFix/>
          </a:blip>
          <a:srcRect/>
          <a:stretch/>
        </p:blipFill>
        <p:spPr>
          <a:xfrm>
            <a:off x="272975" y="2115162"/>
            <a:ext cx="1231846" cy="822438"/>
          </a:xfrm>
          <a:prstGeom prst="rect">
            <a:avLst/>
          </a:prstGeom>
          <a:noFill/>
          <a:ln>
            <a:noFill/>
          </a:ln>
        </p:spPr>
      </p:pic>
      <p:pic>
        <p:nvPicPr>
          <p:cNvPr id="200" name="Google Shape;200;p34"/>
          <p:cNvPicPr preferRelativeResize="0"/>
          <p:nvPr/>
        </p:nvPicPr>
        <p:blipFill rotWithShape="1">
          <a:blip r:embed="rId8">
            <a:alphaModFix/>
          </a:blip>
          <a:srcRect/>
          <a:stretch/>
        </p:blipFill>
        <p:spPr>
          <a:xfrm flipH="1">
            <a:off x="2921402" y="3711825"/>
            <a:ext cx="2199763" cy="1273200"/>
          </a:xfrm>
          <a:prstGeom prst="rect">
            <a:avLst/>
          </a:prstGeom>
          <a:noFill/>
          <a:ln>
            <a:noFill/>
          </a:ln>
        </p:spPr>
      </p:pic>
      <p:pic>
        <p:nvPicPr>
          <p:cNvPr id="201" name="Google Shape;201;p34"/>
          <p:cNvPicPr preferRelativeResize="0"/>
          <p:nvPr/>
        </p:nvPicPr>
        <p:blipFill rotWithShape="1">
          <a:blip r:embed="rId9">
            <a:alphaModFix/>
          </a:blip>
          <a:srcRect/>
          <a:stretch/>
        </p:blipFill>
        <p:spPr>
          <a:xfrm>
            <a:off x="272967" y="3607025"/>
            <a:ext cx="2594122" cy="1258425"/>
          </a:xfrm>
          <a:prstGeom prst="rect">
            <a:avLst/>
          </a:prstGeom>
          <a:noFill/>
          <a:ln>
            <a:noFill/>
          </a:ln>
        </p:spPr>
      </p:pic>
      <p:pic>
        <p:nvPicPr>
          <p:cNvPr id="202" name="Google Shape;202;p34"/>
          <p:cNvPicPr preferRelativeResize="0"/>
          <p:nvPr/>
        </p:nvPicPr>
        <p:blipFill rotWithShape="1">
          <a:blip r:embed="rId10">
            <a:alphaModFix/>
          </a:blip>
          <a:srcRect/>
          <a:stretch/>
        </p:blipFill>
        <p:spPr>
          <a:xfrm>
            <a:off x="1242925" y="2321475"/>
            <a:ext cx="2199775" cy="1258425"/>
          </a:xfrm>
          <a:prstGeom prst="rect">
            <a:avLst/>
          </a:prstGeom>
          <a:noFill/>
          <a:ln>
            <a:noFill/>
          </a:ln>
        </p:spPr>
      </p:pic>
      <p:pic>
        <p:nvPicPr>
          <p:cNvPr id="203" name="Google Shape;203;p34"/>
          <p:cNvPicPr preferRelativeResize="0"/>
          <p:nvPr/>
        </p:nvPicPr>
        <p:blipFill rotWithShape="1">
          <a:blip r:embed="rId11">
            <a:alphaModFix/>
          </a:blip>
          <a:srcRect/>
          <a:stretch/>
        </p:blipFill>
        <p:spPr>
          <a:xfrm>
            <a:off x="3442700" y="2454840"/>
            <a:ext cx="2199774" cy="1265360"/>
          </a:xfrm>
          <a:prstGeom prst="rect">
            <a:avLst/>
          </a:prstGeom>
          <a:noFill/>
          <a:ln>
            <a:noFill/>
          </a:ln>
        </p:spPr>
      </p:pic>
      <p:pic>
        <p:nvPicPr>
          <p:cNvPr id="204" name="Google Shape;204;p34"/>
          <p:cNvPicPr preferRelativeResize="0"/>
          <p:nvPr/>
        </p:nvPicPr>
        <p:blipFill rotWithShape="1">
          <a:blip r:embed="rId12">
            <a:alphaModFix/>
          </a:blip>
          <a:srcRect/>
          <a:stretch/>
        </p:blipFill>
        <p:spPr>
          <a:xfrm>
            <a:off x="5585474" y="2453386"/>
            <a:ext cx="1653174" cy="1268276"/>
          </a:xfrm>
          <a:prstGeom prst="rect">
            <a:avLst/>
          </a:prstGeom>
          <a:noFill/>
          <a:ln>
            <a:noFill/>
          </a:ln>
        </p:spPr>
      </p:pic>
      <p:pic>
        <p:nvPicPr>
          <p:cNvPr id="205" name="Google Shape;205;p34"/>
          <p:cNvPicPr preferRelativeResize="0"/>
          <p:nvPr/>
        </p:nvPicPr>
        <p:blipFill rotWithShape="1">
          <a:blip r:embed="rId13">
            <a:alphaModFix/>
          </a:blip>
          <a:srcRect/>
          <a:stretch/>
        </p:blipFill>
        <p:spPr>
          <a:xfrm flipH="1">
            <a:off x="5670450" y="3711851"/>
            <a:ext cx="1653175" cy="1098556"/>
          </a:xfrm>
          <a:prstGeom prst="rect">
            <a:avLst/>
          </a:prstGeom>
          <a:noFill/>
          <a:ln>
            <a:noFill/>
          </a:ln>
        </p:spPr>
      </p:pic>
      <p:pic>
        <p:nvPicPr>
          <p:cNvPr id="206" name="Google Shape;206;p34"/>
          <p:cNvPicPr preferRelativeResize="0"/>
          <p:nvPr/>
        </p:nvPicPr>
        <p:blipFill rotWithShape="1">
          <a:blip r:embed="rId14">
            <a:alphaModFix/>
          </a:blip>
          <a:srcRect/>
          <a:stretch/>
        </p:blipFill>
        <p:spPr>
          <a:xfrm flipH="1">
            <a:off x="4787800" y="3711824"/>
            <a:ext cx="1398407" cy="1048800"/>
          </a:xfrm>
          <a:prstGeom prst="rect">
            <a:avLst/>
          </a:prstGeom>
          <a:noFill/>
          <a:ln>
            <a:noFill/>
          </a:ln>
        </p:spPr>
      </p:pic>
      <p:pic>
        <p:nvPicPr>
          <p:cNvPr id="207" name="Google Shape;207;p34"/>
          <p:cNvPicPr preferRelativeResize="0"/>
          <p:nvPr/>
        </p:nvPicPr>
        <p:blipFill rotWithShape="1">
          <a:blip r:embed="rId15">
            <a:alphaModFix/>
          </a:blip>
          <a:srcRect/>
          <a:stretch/>
        </p:blipFill>
        <p:spPr>
          <a:xfrm>
            <a:off x="1443600" y="3536475"/>
            <a:ext cx="1477800" cy="1399500"/>
          </a:xfrm>
          <a:prstGeom prst="rect">
            <a:avLst/>
          </a:prstGeom>
          <a:noFill/>
          <a:ln>
            <a:noFill/>
          </a:ln>
        </p:spPr>
      </p:pic>
      <p:pic>
        <p:nvPicPr>
          <p:cNvPr id="208" name="Google Shape;208;p34"/>
          <p:cNvPicPr preferRelativeResize="0"/>
          <p:nvPr/>
        </p:nvPicPr>
        <p:blipFill rotWithShape="1">
          <a:blip r:embed="rId16">
            <a:alphaModFix/>
          </a:blip>
          <a:srcRect/>
          <a:stretch/>
        </p:blipFill>
        <p:spPr>
          <a:xfrm>
            <a:off x="7314525" y="1825721"/>
            <a:ext cx="1653175" cy="1273211"/>
          </a:xfrm>
          <a:prstGeom prst="rect">
            <a:avLst/>
          </a:prstGeom>
          <a:noFill/>
          <a:ln>
            <a:noFill/>
          </a:ln>
        </p:spPr>
      </p:pic>
      <p:pic>
        <p:nvPicPr>
          <p:cNvPr id="209" name="Google Shape;209;p34"/>
          <p:cNvPicPr preferRelativeResize="0"/>
          <p:nvPr/>
        </p:nvPicPr>
        <p:blipFill rotWithShape="1">
          <a:blip r:embed="rId17">
            <a:alphaModFix/>
          </a:blip>
          <a:srcRect/>
          <a:stretch/>
        </p:blipFill>
        <p:spPr>
          <a:xfrm>
            <a:off x="7374338" y="425538"/>
            <a:ext cx="1533525" cy="1400175"/>
          </a:xfrm>
          <a:prstGeom prst="rect">
            <a:avLst/>
          </a:prstGeom>
          <a:noFill/>
          <a:ln>
            <a:noFill/>
          </a:ln>
        </p:spPr>
      </p:pic>
      <p:pic>
        <p:nvPicPr>
          <p:cNvPr id="210" name="Google Shape;210;p34"/>
          <p:cNvPicPr preferRelativeResize="0"/>
          <p:nvPr/>
        </p:nvPicPr>
        <p:blipFill rotWithShape="1">
          <a:blip r:embed="rId18">
            <a:alphaModFix/>
          </a:blip>
          <a:srcRect/>
          <a:stretch/>
        </p:blipFill>
        <p:spPr>
          <a:xfrm>
            <a:off x="6230697" y="1053202"/>
            <a:ext cx="1143655" cy="1400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387900" y="140175"/>
            <a:ext cx="8836500" cy="6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solidFill>
                  <a:srgbClr val="999999"/>
                </a:solidFill>
              </a:rPr>
              <a:t>Why Don’t They Leave? Or</a:t>
            </a:r>
            <a:r>
              <a:rPr lang="en" b="1" i="1">
                <a:solidFill>
                  <a:srgbClr val="999999"/>
                </a:solidFill>
              </a:rPr>
              <a:t> “just run away?”</a:t>
            </a:r>
            <a:endParaRPr b="1" i="1">
              <a:solidFill>
                <a:srgbClr val="999999"/>
              </a:solidFill>
            </a:endParaRPr>
          </a:p>
        </p:txBody>
      </p:sp>
      <p:sp>
        <p:nvSpPr>
          <p:cNvPr id="216" name="Google Shape;216;p35"/>
          <p:cNvSpPr txBox="1">
            <a:spLocks noGrp="1"/>
          </p:cNvSpPr>
          <p:nvPr>
            <p:ph type="body" idx="1"/>
          </p:nvPr>
        </p:nvSpPr>
        <p:spPr>
          <a:xfrm>
            <a:off x="387900" y="1343225"/>
            <a:ext cx="3999900" cy="307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800" b="1"/>
              <a:t>The Trafficker</a:t>
            </a:r>
            <a:endParaRPr sz="1800" b="1"/>
          </a:p>
          <a:p>
            <a:pPr marL="457200" lvl="0" indent="-342900" algn="l" rtl="0">
              <a:lnSpc>
                <a:spcPct val="115000"/>
              </a:lnSpc>
              <a:spcBef>
                <a:spcPts val="1600"/>
              </a:spcBef>
              <a:spcAft>
                <a:spcPts val="0"/>
              </a:spcAft>
              <a:buSzPts val="1800"/>
              <a:buChar char="●"/>
            </a:pPr>
            <a:r>
              <a:rPr lang="en" sz="1800" b="1"/>
              <a:t>Emotional manipulation</a:t>
            </a:r>
            <a:endParaRPr sz="1800" b="1"/>
          </a:p>
          <a:p>
            <a:pPr marL="457200" lvl="0" indent="-342900" algn="l" rtl="0">
              <a:lnSpc>
                <a:spcPct val="115000"/>
              </a:lnSpc>
              <a:spcBef>
                <a:spcPts val="0"/>
              </a:spcBef>
              <a:spcAft>
                <a:spcPts val="0"/>
              </a:spcAft>
              <a:buSzPts val="1800"/>
              <a:buChar char="●"/>
            </a:pPr>
            <a:r>
              <a:rPr lang="en" sz="1800" b="1"/>
              <a:t>Preys on need for love &amp; affection</a:t>
            </a:r>
            <a:endParaRPr sz="1800" b="1"/>
          </a:p>
          <a:p>
            <a:pPr marL="457200" lvl="0" indent="-342900" algn="l" rtl="0">
              <a:lnSpc>
                <a:spcPct val="115000"/>
              </a:lnSpc>
              <a:spcBef>
                <a:spcPts val="0"/>
              </a:spcBef>
              <a:spcAft>
                <a:spcPts val="0"/>
              </a:spcAft>
              <a:buSzPts val="1800"/>
              <a:buChar char="●"/>
            </a:pPr>
            <a:r>
              <a:rPr lang="en" sz="1800" b="1"/>
              <a:t>Provides security, basic needs and lodgings</a:t>
            </a:r>
            <a:endParaRPr sz="1800" b="1"/>
          </a:p>
          <a:p>
            <a:pPr marL="457200" lvl="0" indent="-342900" algn="l" rtl="0">
              <a:lnSpc>
                <a:spcPct val="115000"/>
              </a:lnSpc>
              <a:spcBef>
                <a:spcPts val="0"/>
              </a:spcBef>
              <a:spcAft>
                <a:spcPts val="0"/>
              </a:spcAft>
              <a:buSzPts val="1800"/>
              <a:buChar char="●"/>
            </a:pPr>
            <a:r>
              <a:rPr lang="en" sz="1800" b="1"/>
              <a:t>Brainwashing</a:t>
            </a:r>
            <a:endParaRPr sz="1800" b="1"/>
          </a:p>
          <a:p>
            <a:pPr marL="457200" lvl="0" indent="-342900" algn="l" rtl="0">
              <a:lnSpc>
                <a:spcPct val="115000"/>
              </a:lnSpc>
              <a:spcBef>
                <a:spcPts val="0"/>
              </a:spcBef>
              <a:spcAft>
                <a:spcPts val="0"/>
              </a:spcAft>
              <a:buSzPts val="1800"/>
              <a:buChar char="●"/>
            </a:pPr>
            <a:r>
              <a:rPr lang="en" sz="1800" b="1"/>
              <a:t>Threatens and invokes fear</a:t>
            </a:r>
            <a:endParaRPr sz="1800" b="1"/>
          </a:p>
          <a:p>
            <a:pPr marL="457200" lvl="0" indent="-342900" algn="l" rtl="0">
              <a:lnSpc>
                <a:spcPct val="115000"/>
              </a:lnSpc>
              <a:spcBef>
                <a:spcPts val="0"/>
              </a:spcBef>
              <a:spcAft>
                <a:spcPts val="0"/>
              </a:spcAft>
              <a:buSzPts val="1800"/>
              <a:buChar char="●"/>
            </a:pPr>
            <a:r>
              <a:rPr lang="en" sz="1800" b="1"/>
              <a:t>Ongoing, unpredictable abuse and violence</a:t>
            </a:r>
            <a:endParaRPr sz="1800" b="1"/>
          </a:p>
        </p:txBody>
      </p:sp>
      <p:sp>
        <p:nvSpPr>
          <p:cNvPr id="217" name="Google Shape;217;p35"/>
          <p:cNvSpPr txBox="1">
            <a:spLocks noGrp="1"/>
          </p:cNvSpPr>
          <p:nvPr>
            <p:ph type="body" idx="2"/>
          </p:nvPr>
        </p:nvSpPr>
        <p:spPr>
          <a:xfrm>
            <a:off x="4756200" y="1221050"/>
            <a:ext cx="3999900" cy="307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800" b="1"/>
              <a:t>The Trafficked</a:t>
            </a:r>
            <a:endParaRPr sz="1800" b="1"/>
          </a:p>
          <a:p>
            <a:pPr marL="457200" lvl="0" indent="-342900" algn="l" rtl="0">
              <a:lnSpc>
                <a:spcPct val="115000"/>
              </a:lnSpc>
              <a:spcBef>
                <a:spcPts val="1600"/>
              </a:spcBef>
              <a:spcAft>
                <a:spcPts val="0"/>
              </a:spcAft>
              <a:buSzPts val="1800"/>
              <a:buChar char="●"/>
            </a:pPr>
            <a:r>
              <a:rPr lang="en" sz="1800" b="1"/>
              <a:t>Feels shame</a:t>
            </a:r>
            <a:endParaRPr sz="1800" b="1"/>
          </a:p>
          <a:p>
            <a:pPr marL="457200" lvl="0" indent="-342900" algn="l" rtl="0">
              <a:lnSpc>
                <a:spcPct val="115000"/>
              </a:lnSpc>
              <a:spcBef>
                <a:spcPts val="0"/>
              </a:spcBef>
              <a:spcAft>
                <a:spcPts val="0"/>
              </a:spcAft>
              <a:buSzPts val="1800"/>
              <a:buChar char="●"/>
            </a:pPr>
            <a:r>
              <a:rPr lang="en" sz="1800" b="1"/>
              <a:t>Distrusts law enforcement and people in authority</a:t>
            </a:r>
            <a:endParaRPr sz="1800" b="1"/>
          </a:p>
          <a:p>
            <a:pPr marL="457200" lvl="0" indent="-342900" algn="l" rtl="0">
              <a:lnSpc>
                <a:spcPct val="115000"/>
              </a:lnSpc>
              <a:spcBef>
                <a:spcPts val="0"/>
              </a:spcBef>
              <a:spcAft>
                <a:spcPts val="0"/>
              </a:spcAft>
              <a:buSzPts val="1800"/>
              <a:buChar char="●"/>
            </a:pPr>
            <a:r>
              <a:rPr lang="en" sz="1800" b="1"/>
              <a:t>Lacks resources; no ID or personal documents</a:t>
            </a:r>
            <a:endParaRPr sz="1800" b="1"/>
          </a:p>
          <a:p>
            <a:pPr marL="457200" lvl="0" indent="-342900" algn="l" rtl="0">
              <a:lnSpc>
                <a:spcPct val="115000"/>
              </a:lnSpc>
              <a:spcBef>
                <a:spcPts val="0"/>
              </a:spcBef>
              <a:spcAft>
                <a:spcPts val="0"/>
              </a:spcAft>
              <a:buSzPts val="1800"/>
              <a:buChar char="●"/>
            </a:pPr>
            <a:r>
              <a:rPr lang="en" sz="1800" b="1"/>
              <a:t>Fears for their life</a:t>
            </a:r>
            <a:endParaRPr sz="1800" b="1"/>
          </a:p>
          <a:p>
            <a:pPr marL="457200" lvl="0" indent="-342900" algn="l" rtl="0">
              <a:lnSpc>
                <a:spcPct val="115000"/>
              </a:lnSpc>
              <a:spcBef>
                <a:spcPts val="0"/>
              </a:spcBef>
              <a:spcAft>
                <a:spcPts val="0"/>
              </a:spcAft>
              <a:buSzPts val="1800"/>
              <a:buChar char="●"/>
            </a:pPr>
            <a:r>
              <a:rPr lang="en" sz="1800" b="1"/>
              <a:t>Fears for their family</a:t>
            </a:r>
            <a:endParaRPr sz="1800" b="1"/>
          </a:p>
          <a:p>
            <a:pPr marL="457200" lvl="0" indent="-342900" algn="l" rtl="0">
              <a:lnSpc>
                <a:spcPct val="115000"/>
              </a:lnSpc>
              <a:spcBef>
                <a:spcPts val="0"/>
              </a:spcBef>
              <a:spcAft>
                <a:spcPts val="0"/>
              </a:spcAft>
              <a:buSzPts val="1800"/>
              <a:buChar char="●"/>
            </a:pPr>
            <a:r>
              <a:rPr lang="en" sz="1800" b="1"/>
              <a:t>Believes they have lost value and worth</a:t>
            </a:r>
            <a:endParaRPr sz="1800" b="1"/>
          </a:p>
          <a:p>
            <a:pPr marL="457200" lvl="0" indent="-342900" algn="l" rtl="0">
              <a:lnSpc>
                <a:spcPct val="115000"/>
              </a:lnSpc>
              <a:spcBef>
                <a:spcPts val="0"/>
              </a:spcBef>
              <a:spcAft>
                <a:spcPts val="0"/>
              </a:spcAft>
              <a:buSzPts val="1800"/>
              <a:buChar char="●"/>
            </a:pPr>
            <a:r>
              <a:rPr lang="en" sz="1800" b="1"/>
              <a:t>misidentified</a:t>
            </a:r>
            <a:endParaRPr sz="1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48F7-19C6-46DD-ABAF-34AF9563757D}"/>
              </a:ext>
            </a:extLst>
          </p:cNvPr>
          <p:cNvSpPr>
            <a:spLocks noGrp="1"/>
          </p:cNvSpPr>
          <p:nvPr>
            <p:ph type="title"/>
          </p:nvPr>
        </p:nvSpPr>
        <p:spPr/>
        <p:txBody>
          <a:bodyPr/>
          <a:lstStyle/>
          <a:p>
            <a:r>
              <a:rPr lang="en-US" b="1" dirty="0"/>
              <a:t>Action Steps for  Faith-based Organizations</a:t>
            </a:r>
          </a:p>
        </p:txBody>
      </p:sp>
      <p:sp>
        <p:nvSpPr>
          <p:cNvPr id="3" name="Text Placeholder 2">
            <a:extLst>
              <a:ext uri="{FF2B5EF4-FFF2-40B4-BE49-F238E27FC236}">
                <a16:creationId xmlns:a16="http://schemas.microsoft.com/office/drawing/2014/main" id="{B2F4EDB1-FD1F-492A-8E91-04BC294B9311}"/>
              </a:ext>
            </a:extLst>
          </p:cNvPr>
          <p:cNvSpPr>
            <a:spLocks noGrp="1"/>
          </p:cNvSpPr>
          <p:nvPr>
            <p:ph type="body" idx="1"/>
          </p:nvPr>
        </p:nvSpPr>
        <p:spPr/>
        <p:txBody>
          <a:bodyPr/>
          <a:lstStyle/>
          <a:p>
            <a:pPr>
              <a:lnSpc>
                <a:spcPct val="50000"/>
              </a:lnSpc>
            </a:pPr>
            <a:r>
              <a:rPr lang="en-US" dirty="0"/>
              <a:t>Educate</a:t>
            </a:r>
          </a:p>
          <a:p>
            <a:pPr lvl="1">
              <a:lnSpc>
                <a:spcPct val="50000"/>
              </a:lnSpc>
            </a:pPr>
            <a:r>
              <a:rPr lang="en-US" dirty="0"/>
              <a:t>learn and share the facts about labor and sex trafficking</a:t>
            </a:r>
          </a:p>
          <a:p>
            <a:pPr marL="596900" lvl="1" indent="0">
              <a:lnSpc>
                <a:spcPct val="50000"/>
              </a:lnSpc>
              <a:buNone/>
            </a:pPr>
            <a:endParaRPr lang="en-US" dirty="0"/>
          </a:p>
          <a:p>
            <a:pPr>
              <a:lnSpc>
                <a:spcPct val="50000"/>
              </a:lnSpc>
            </a:pPr>
            <a:r>
              <a:rPr lang="en-US" dirty="0"/>
              <a:t>Welcome</a:t>
            </a:r>
          </a:p>
          <a:p>
            <a:pPr lvl="1">
              <a:lnSpc>
                <a:spcPct val="50000"/>
              </a:lnSpc>
            </a:pPr>
            <a:r>
              <a:rPr lang="en-US" dirty="0"/>
              <a:t>Create a welcoming environment for trafficking survivors</a:t>
            </a:r>
          </a:p>
          <a:p>
            <a:pPr marL="596900" lvl="1" indent="0">
              <a:lnSpc>
                <a:spcPct val="50000"/>
              </a:lnSpc>
              <a:buNone/>
            </a:pPr>
            <a:endParaRPr lang="en-US" dirty="0"/>
          </a:p>
          <a:p>
            <a:pPr>
              <a:lnSpc>
                <a:spcPct val="50000"/>
              </a:lnSpc>
            </a:pPr>
            <a:r>
              <a:rPr lang="en-US" dirty="0"/>
              <a:t>Partner</a:t>
            </a:r>
          </a:p>
          <a:p>
            <a:pPr lvl="1">
              <a:lnSpc>
                <a:spcPct val="50000"/>
              </a:lnSpc>
            </a:pPr>
            <a:r>
              <a:rPr lang="en-US" dirty="0"/>
              <a:t>Build partnerships with anti-trafficking organizations</a:t>
            </a:r>
          </a:p>
          <a:p>
            <a:pPr marL="596900" lvl="1" indent="0">
              <a:lnSpc>
                <a:spcPct val="50000"/>
              </a:lnSpc>
              <a:buNone/>
            </a:pPr>
            <a:endParaRPr lang="en-US" dirty="0"/>
          </a:p>
          <a:p>
            <a:pPr>
              <a:lnSpc>
                <a:spcPct val="50000"/>
              </a:lnSpc>
            </a:pPr>
            <a:r>
              <a:rPr lang="en-US" dirty="0"/>
              <a:t>Report</a:t>
            </a:r>
          </a:p>
          <a:p>
            <a:pPr lvl="1">
              <a:lnSpc>
                <a:spcPct val="50000"/>
              </a:lnSpc>
            </a:pPr>
            <a:r>
              <a:rPr lang="en-US" dirty="0"/>
              <a:t>Call the National Human Trafficking Resource center</a:t>
            </a:r>
          </a:p>
        </p:txBody>
      </p:sp>
    </p:spTree>
    <p:extLst>
      <p:ext uri="{BB962C8B-B14F-4D97-AF65-F5344CB8AC3E}">
        <p14:creationId xmlns:p14="http://schemas.microsoft.com/office/powerpoint/2010/main" val="70367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4184-E594-40DE-9C27-DAB2246A2EB5}"/>
              </a:ext>
            </a:extLst>
          </p:cNvPr>
          <p:cNvSpPr>
            <a:spLocks noGrp="1"/>
          </p:cNvSpPr>
          <p:nvPr>
            <p:ph type="title"/>
          </p:nvPr>
        </p:nvSpPr>
        <p:spPr>
          <a:xfrm>
            <a:off x="208800" y="458025"/>
            <a:ext cx="8784000" cy="686100"/>
          </a:xfrm>
        </p:spPr>
        <p:txBody>
          <a:bodyPr/>
          <a:lstStyle/>
          <a:p>
            <a:r>
              <a:rPr lang="en-US" b="1" dirty="0"/>
              <a:t>Action Steps for  Faith-based Organizations </a:t>
            </a:r>
          </a:p>
        </p:txBody>
      </p:sp>
      <p:sp>
        <p:nvSpPr>
          <p:cNvPr id="3" name="Text Placeholder 2">
            <a:extLst>
              <a:ext uri="{FF2B5EF4-FFF2-40B4-BE49-F238E27FC236}">
                <a16:creationId xmlns:a16="http://schemas.microsoft.com/office/drawing/2014/main" id="{EFAE45DB-B8C9-4BDD-8D87-977B84B474A0}"/>
              </a:ext>
            </a:extLst>
          </p:cNvPr>
          <p:cNvSpPr>
            <a:spLocks noGrp="1"/>
          </p:cNvSpPr>
          <p:nvPr>
            <p:ph type="body" idx="1"/>
          </p:nvPr>
        </p:nvSpPr>
        <p:spPr>
          <a:xfrm>
            <a:off x="387900" y="1345824"/>
            <a:ext cx="8368200" cy="3078900"/>
          </a:xfrm>
        </p:spPr>
        <p:txBody>
          <a:bodyPr/>
          <a:lstStyle/>
          <a:p>
            <a:pPr>
              <a:lnSpc>
                <a:spcPct val="50000"/>
              </a:lnSpc>
            </a:pPr>
            <a:r>
              <a:rPr lang="en-US" dirty="0"/>
              <a:t>Prevent</a:t>
            </a:r>
          </a:p>
          <a:p>
            <a:pPr lvl="1">
              <a:lnSpc>
                <a:spcPct val="50000"/>
              </a:lnSpc>
            </a:pPr>
            <a:r>
              <a:rPr lang="en-US" dirty="0"/>
              <a:t>Engage in prevention work for human trafficking</a:t>
            </a:r>
          </a:p>
          <a:p>
            <a:pPr marL="596900" lvl="1" indent="0">
              <a:lnSpc>
                <a:spcPct val="50000"/>
              </a:lnSpc>
              <a:buNone/>
            </a:pPr>
            <a:endParaRPr lang="en-US" dirty="0"/>
          </a:p>
          <a:p>
            <a:pPr>
              <a:lnSpc>
                <a:spcPct val="50000"/>
              </a:lnSpc>
            </a:pPr>
            <a:r>
              <a:rPr lang="en-US" dirty="0"/>
              <a:t>Advocate</a:t>
            </a:r>
          </a:p>
          <a:p>
            <a:pPr lvl="1">
              <a:lnSpc>
                <a:spcPct val="50000"/>
              </a:lnSpc>
            </a:pPr>
            <a:r>
              <a:rPr lang="en-US" dirty="0"/>
              <a:t>Advocate for stronger protections for survivors</a:t>
            </a:r>
          </a:p>
          <a:p>
            <a:pPr marL="596900" lvl="1" indent="0">
              <a:lnSpc>
                <a:spcPct val="50000"/>
              </a:lnSpc>
              <a:buNone/>
            </a:pPr>
            <a:endParaRPr lang="en-US" dirty="0"/>
          </a:p>
          <a:p>
            <a:pPr>
              <a:lnSpc>
                <a:spcPct val="50000"/>
              </a:lnSpc>
            </a:pPr>
            <a:r>
              <a:rPr lang="en-US" dirty="0"/>
              <a:t>Volunteer</a:t>
            </a:r>
          </a:p>
          <a:p>
            <a:pPr lvl="1">
              <a:lnSpc>
                <a:spcPct val="50000"/>
              </a:lnSpc>
            </a:pPr>
            <a:r>
              <a:rPr lang="en-US" dirty="0"/>
              <a:t>Volunteer your time and skills to local organization’s</a:t>
            </a:r>
          </a:p>
          <a:p>
            <a:pPr marL="596900" lvl="1" indent="0">
              <a:lnSpc>
                <a:spcPct val="50000"/>
              </a:lnSpc>
              <a:buNone/>
            </a:pPr>
            <a:endParaRPr lang="en-US" dirty="0"/>
          </a:p>
          <a:p>
            <a:pPr>
              <a:lnSpc>
                <a:spcPct val="50000"/>
              </a:lnSpc>
            </a:pPr>
            <a:r>
              <a:rPr lang="en-US" dirty="0"/>
              <a:t>Donate</a:t>
            </a:r>
          </a:p>
          <a:p>
            <a:pPr lvl="1">
              <a:lnSpc>
                <a:spcPct val="50000"/>
              </a:lnSpc>
            </a:pPr>
            <a:r>
              <a:rPr lang="en-US" dirty="0"/>
              <a:t>support anti-trafficking organizations financially</a:t>
            </a:r>
          </a:p>
          <a:p>
            <a:pPr marL="596900" lvl="1" indent="0">
              <a:lnSpc>
                <a:spcPct val="50000"/>
              </a:lnSpc>
              <a:buNone/>
            </a:pPr>
            <a:endParaRPr lang="en-US" dirty="0"/>
          </a:p>
          <a:p>
            <a:pPr>
              <a:lnSpc>
                <a:spcPct val="50000"/>
              </a:lnSpc>
            </a:pPr>
            <a:r>
              <a:rPr lang="en-US" dirty="0"/>
              <a:t>Purchase</a:t>
            </a:r>
          </a:p>
          <a:p>
            <a:pPr lvl="1">
              <a:lnSpc>
                <a:spcPct val="50000"/>
              </a:lnSpc>
            </a:pPr>
            <a:r>
              <a:rPr lang="en-US" dirty="0"/>
              <a:t>shop fair trade and support ethical business practices </a:t>
            </a:r>
          </a:p>
          <a:p>
            <a:pPr marL="596900" lvl="1" indent="0">
              <a:buNone/>
            </a:pPr>
            <a:endParaRPr lang="en-US" dirty="0"/>
          </a:p>
          <a:p>
            <a:pPr marL="114300" indent="0">
              <a:buNone/>
            </a:pPr>
            <a:endParaRPr lang="en-US" dirty="0"/>
          </a:p>
        </p:txBody>
      </p:sp>
    </p:spTree>
    <p:extLst>
      <p:ext uri="{BB962C8B-B14F-4D97-AF65-F5344CB8AC3E}">
        <p14:creationId xmlns:p14="http://schemas.microsoft.com/office/powerpoint/2010/main" val="2480127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42"/>
          <p:cNvPicPr preferRelativeResize="0"/>
          <p:nvPr/>
        </p:nvPicPr>
        <p:blipFill>
          <a:blip r:embed="rId3">
            <a:alphaModFix/>
          </a:blip>
          <a:stretch>
            <a:fillRect/>
          </a:stretch>
        </p:blipFill>
        <p:spPr>
          <a:xfrm>
            <a:off x="620800" y="99375"/>
            <a:ext cx="7744619" cy="48386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9312-CFDD-4E11-B758-A878D0D7EF91}"/>
              </a:ext>
            </a:extLst>
          </p:cNvPr>
          <p:cNvSpPr>
            <a:spLocks noGrp="1"/>
          </p:cNvSpPr>
          <p:nvPr>
            <p:ph type="title"/>
          </p:nvPr>
        </p:nvSpPr>
        <p:spPr/>
        <p:txBody>
          <a:bodyPr/>
          <a:lstStyle/>
          <a:p>
            <a:r>
              <a:rPr lang="en-US" dirty="0"/>
              <a:t>Resources for Faith Communities</a:t>
            </a:r>
          </a:p>
        </p:txBody>
      </p:sp>
      <p:sp>
        <p:nvSpPr>
          <p:cNvPr id="3" name="Text Placeholder 2">
            <a:extLst>
              <a:ext uri="{FF2B5EF4-FFF2-40B4-BE49-F238E27FC236}">
                <a16:creationId xmlns:a16="http://schemas.microsoft.com/office/drawing/2014/main" id="{9454AF88-331F-434F-B183-FA4ABBD5578A}"/>
              </a:ext>
            </a:extLst>
          </p:cNvPr>
          <p:cNvSpPr>
            <a:spLocks noGrp="1"/>
          </p:cNvSpPr>
          <p:nvPr>
            <p:ph type="body" idx="1"/>
          </p:nvPr>
        </p:nvSpPr>
        <p:spPr>
          <a:xfrm>
            <a:off x="387900" y="1352925"/>
            <a:ext cx="8368200" cy="3424599"/>
          </a:xfrm>
        </p:spPr>
        <p:txBody>
          <a:bodyPr/>
          <a:lstStyle/>
          <a:p>
            <a:pPr>
              <a:lnSpc>
                <a:spcPct val="100000"/>
              </a:lnSpc>
            </a:pPr>
            <a:r>
              <a:rPr lang="en-US" dirty="0"/>
              <a:t>Community Resources</a:t>
            </a:r>
          </a:p>
          <a:p>
            <a:pPr lvl="1">
              <a:lnSpc>
                <a:spcPct val="100000"/>
              </a:lnSpc>
              <a:spcBef>
                <a:spcPts val="0"/>
              </a:spcBef>
            </a:pPr>
            <a:r>
              <a:rPr lang="en-US" dirty="0"/>
              <a:t>VCU </a:t>
            </a:r>
            <a:r>
              <a:rPr lang="en-US" dirty="0" err="1"/>
              <a:t>Childrens</a:t>
            </a:r>
            <a:r>
              <a:rPr lang="en-US" dirty="0"/>
              <a:t> Hospital Community resource pdf</a:t>
            </a:r>
            <a:endParaRPr lang="en-US" dirty="0">
              <a:hlinkClick r:id="rId2"/>
            </a:endParaRPr>
          </a:p>
          <a:p>
            <a:pPr lvl="2">
              <a:lnSpc>
                <a:spcPct val="100000"/>
              </a:lnSpc>
              <a:spcBef>
                <a:spcPts val="0"/>
              </a:spcBef>
            </a:pPr>
            <a:r>
              <a:rPr lang="en-US" dirty="0">
                <a:hlinkClick r:id="rId2"/>
              </a:rPr>
              <a:t>https://vcu.cloud-cme.com/assets/VCU/Presentations/5400/ChildSexTraffickingVirginiaResources.pdf</a:t>
            </a:r>
            <a:endParaRPr lang="en-US" dirty="0"/>
          </a:p>
          <a:p>
            <a:pPr>
              <a:lnSpc>
                <a:spcPct val="100000"/>
              </a:lnSpc>
            </a:pPr>
            <a:r>
              <a:rPr lang="en-US" dirty="0"/>
              <a:t>Education</a:t>
            </a:r>
          </a:p>
          <a:p>
            <a:pPr lvl="1">
              <a:lnSpc>
                <a:spcPct val="100000"/>
              </a:lnSpc>
              <a:spcBef>
                <a:spcPts val="0"/>
              </a:spcBef>
            </a:pPr>
            <a:r>
              <a:rPr lang="en-US" dirty="0"/>
              <a:t>Faith based NHTRC handout</a:t>
            </a:r>
            <a:endParaRPr lang="en-US" dirty="0">
              <a:hlinkClick r:id="rId3"/>
            </a:endParaRPr>
          </a:p>
          <a:p>
            <a:pPr lvl="2">
              <a:lnSpc>
                <a:spcPct val="100000"/>
              </a:lnSpc>
              <a:spcBef>
                <a:spcPts val="0"/>
              </a:spcBef>
            </a:pPr>
            <a:r>
              <a:rPr lang="en-US" dirty="0">
                <a:hlinkClick r:id="rId3"/>
              </a:rPr>
              <a:t>Https://humantraffickinghotline.org/sites/default/files/Faith-Based%20Partnerships%20to%20Combat%20Human%20Trafficking.pdf</a:t>
            </a:r>
            <a:endParaRPr lang="en-US" dirty="0"/>
          </a:p>
          <a:p>
            <a:pPr lvl="1">
              <a:lnSpc>
                <a:spcPct val="100000"/>
              </a:lnSpc>
              <a:spcBef>
                <a:spcPts val="0"/>
              </a:spcBef>
            </a:pPr>
            <a:r>
              <a:rPr lang="en-US" dirty="0"/>
              <a:t>Human trafficking Hotline statistics</a:t>
            </a:r>
          </a:p>
          <a:p>
            <a:pPr lvl="2">
              <a:lnSpc>
                <a:spcPct val="100000"/>
              </a:lnSpc>
              <a:spcBef>
                <a:spcPts val="0"/>
              </a:spcBef>
            </a:pPr>
            <a:r>
              <a:rPr lang="en-US" dirty="0">
                <a:hlinkClick r:id="rId4"/>
              </a:rPr>
              <a:t>https://humantraffickinghotline.org/states</a:t>
            </a:r>
            <a:endParaRPr lang="en-US" dirty="0"/>
          </a:p>
          <a:p>
            <a:pPr lvl="1">
              <a:lnSpc>
                <a:spcPct val="100000"/>
              </a:lnSpc>
              <a:spcBef>
                <a:spcPts val="0"/>
              </a:spcBef>
            </a:pPr>
            <a:r>
              <a:rPr lang="en-US" dirty="0"/>
              <a:t>Polaris</a:t>
            </a:r>
          </a:p>
          <a:p>
            <a:pPr lvl="2">
              <a:lnSpc>
                <a:spcPct val="100000"/>
              </a:lnSpc>
              <a:spcBef>
                <a:spcPts val="0"/>
              </a:spcBef>
            </a:pPr>
            <a:r>
              <a:rPr lang="en-US" dirty="0">
                <a:hlinkClick r:id="rId5"/>
              </a:rPr>
              <a:t>https://polarisproject.org/</a:t>
            </a:r>
            <a:endParaRPr lang="en-US" dirty="0"/>
          </a:p>
          <a:p>
            <a:pPr lvl="1">
              <a:lnSpc>
                <a:spcPct val="100000"/>
              </a:lnSpc>
              <a:spcBef>
                <a:spcPts val="0"/>
              </a:spcBef>
            </a:pPr>
            <a:r>
              <a:rPr lang="en-US" dirty="0"/>
              <a:t>Hotline Virginia Statistics</a:t>
            </a:r>
          </a:p>
          <a:p>
            <a:pPr lvl="2">
              <a:lnSpc>
                <a:spcPct val="100000"/>
              </a:lnSpc>
              <a:spcBef>
                <a:spcPts val="0"/>
              </a:spcBef>
            </a:pPr>
            <a:r>
              <a:rPr lang="en-US" dirty="0">
                <a:hlinkClick r:id="rId6"/>
              </a:rPr>
              <a:t>https://humantraffickinghotline.org/state/virginia</a:t>
            </a:r>
            <a:endParaRPr lang="en-US" dirty="0"/>
          </a:p>
          <a:p>
            <a:endParaRPr lang="en-US" dirty="0"/>
          </a:p>
        </p:txBody>
      </p:sp>
    </p:spTree>
    <p:extLst>
      <p:ext uri="{BB962C8B-B14F-4D97-AF65-F5344CB8AC3E}">
        <p14:creationId xmlns:p14="http://schemas.microsoft.com/office/powerpoint/2010/main" val="63925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p:nvPr/>
        </p:nvSpPr>
        <p:spPr>
          <a:xfrm>
            <a:off x="624450" y="1702425"/>
            <a:ext cx="7895100" cy="14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6000">
              <a:solidFill>
                <a:srgbClr val="FFFFFF"/>
              </a:solidFill>
            </a:endParaRPr>
          </a:p>
        </p:txBody>
      </p:sp>
      <p:sp>
        <p:nvSpPr>
          <p:cNvPr id="82" name="Google Shape;82;p16"/>
          <p:cNvSpPr txBox="1"/>
          <p:nvPr/>
        </p:nvSpPr>
        <p:spPr>
          <a:xfrm>
            <a:off x="318750" y="2719575"/>
            <a:ext cx="8506500" cy="5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rgbClr val="FFFFFF"/>
              </a:solidFill>
            </a:endParaRPr>
          </a:p>
        </p:txBody>
      </p:sp>
      <p:sp>
        <p:nvSpPr>
          <p:cNvPr id="83" name="Google Shape;83;p16"/>
          <p:cNvSpPr txBox="1">
            <a:spLocks noGrp="1"/>
          </p:cNvSpPr>
          <p:nvPr>
            <p:ph type="title"/>
          </p:nvPr>
        </p:nvSpPr>
        <p:spPr>
          <a:xfrm>
            <a:off x="624450" y="788475"/>
            <a:ext cx="7895100" cy="193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latin typeface="Arial"/>
                <a:ea typeface="Arial"/>
                <a:cs typeface="Arial"/>
                <a:sym typeface="Arial"/>
              </a:rPr>
              <a:t>Human Trafficking 101</a:t>
            </a:r>
            <a:endParaRPr sz="6000"/>
          </a:p>
        </p:txBody>
      </p:sp>
      <p:sp>
        <p:nvSpPr>
          <p:cNvPr id="84" name="Google Shape;84;p16"/>
          <p:cNvSpPr txBox="1">
            <a:spLocks noGrp="1"/>
          </p:cNvSpPr>
          <p:nvPr>
            <p:ph type="subTitle" idx="4294967295"/>
          </p:nvPr>
        </p:nvSpPr>
        <p:spPr>
          <a:xfrm>
            <a:off x="1596979" y="3135225"/>
            <a:ext cx="5855595" cy="909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 Presented by Students Fighting Human Trafficking</a:t>
            </a:r>
          </a:p>
          <a:p>
            <a:pPr marL="0" lvl="0" indent="0" algn="ctr" rtl="0">
              <a:lnSpc>
                <a:spcPct val="100000"/>
              </a:lnSpc>
              <a:spcBef>
                <a:spcPts val="0"/>
              </a:spcBef>
              <a:buNone/>
            </a:pPr>
            <a:r>
              <a:rPr lang="en" dirty="0"/>
              <a:t>Caitlin Hauser </a:t>
            </a:r>
          </a:p>
          <a:p>
            <a:pPr marL="0" lvl="0" indent="0" algn="ctr" rtl="0">
              <a:lnSpc>
                <a:spcPct val="100000"/>
              </a:lnSpc>
              <a:spcBef>
                <a:spcPts val="0"/>
              </a:spcBef>
              <a:buNone/>
            </a:pPr>
            <a:r>
              <a:rPr lang="en-US" sz="1200" dirty="0"/>
              <a:t>I</a:t>
            </a:r>
            <a:r>
              <a:rPr lang="en" sz="1200" dirty="0"/>
              <a:t>ncoming OB/GYN Resident at VCU Health</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517400"/>
            <a:ext cx="8520600" cy="42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000">
                <a:solidFill>
                  <a:srgbClr val="434343"/>
                </a:solidFill>
                <a:highlight>
                  <a:srgbClr val="FFFFFF"/>
                </a:highlight>
              </a:rPr>
              <a:t>Human trafficking is the illegal trade of human beings. Force, fraud or coercion are used to compel another person to provide labor or commercial sex. It is the business of stealing a person’s freedom for profit.</a:t>
            </a:r>
            <a:r>
              <a:rPr lang="en" sz="3000">
                <a:solidFill>
                  <a:srgbClr val="5E5E5F"/>
                </a:solidFill>
                <a:highlight>
                  <a:srgbClr val="FFFFFF"/>
                </a:highlight>
              </a:rPr>
              <a:t> </a:t>
            </a:r>
            <a:r>
              <a:rPr lang="en" sz="2400">
                <a:solidFill>
                  <a:srgbClr val="5E5E5F"/>
                </a:solidFill>
                <a:highlight>
                  <a:srgbClr val="FFFFFF"/>
                </a:highlight>
              </a:rPr>
              <a:t> </a:t>
            </a:r>
            <a:endParaRPr sz="1800"/>
          </a:p>
        </p:txBody>
      </p:sp>
      <p:pic>
        <p:nvPicPr>
          <p:cNvPr id="90" name="Google Shape;90;p17"/>
          <p:cNvPicPr preferRelativeResize="0"/>
          <p:nvPr/>
        </p:nvPicPr>
        <p:blipFill rotWithShape="1">
          <a:blip r:embed="rId3">
            <a:alphaModFix/>
          </a:blip>
          <a:srcRect/>
          <a:stretch/>
        </p:blipFill>
        <p:spPr>
          <a:xfrm>
            <a:off x="4877625" y="3560899"/>
            <a:ext cx="3611725" cy="1339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727700" y="880588"/>
            <a:ext cx="7951726" cy="3382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p:nvPr/>
        </p:nvSpPr>
        <p:spPr>
          <a:xfrm>
            <a:off x="213050" y="319575"/>
            <a:ext cx="73410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p:nvPr/>
        </p:nvSpPr>
        <p:spPr>
          <a:xfrm>
            <a:off x="163825" y="52250"/>
            <a:ext cx="3947700" cy="1528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Arial"/>
                <a:ea typeface="Arial"/>
                <a:cs typeface="Arial"/>
                <a:sym typeface="Arial"/>
              </a:rPr>
              <a:t>201</a:t>
            </a:r>
            <a:r>
              <a:rPr lang="en" sz="3000">
                <a:solidFill>
                  <a:srgbClr val="FFFFFF"/>
                </a:solidFill>
              </a:rPr>
              <a:t>8</a:t>
            </a:r>
            <a:r>
              <a:rPr lang="en" sz="3000" b="0" i="0" u="none" strike="noStrike" cap="none">
                <a:solidFill>
                  <a:srgbClr val="FFFFFF"/>
                </a:solidFill>
                <a:latin typeface="Arial"/>
                <a:ea typeface="Arial"/>
                <a:cs typeface="Arial"/>
                <a:sym typeface="Arial"/>
              </a:rPr>
              <a:t> Hotline Statistics - POLARIS</a:t>
            </a:r>
            <a:endParaRPr sz="3000" b="0" i="0" u="none" strike="noStrike" cap="none">
              <a:solidFill>
                <a:srgbClr val="FFFFFF"/>
              </a:solidFill>
              <a:latin typeface="Arial"/>
              <a:ea typeface="Arial"/>
              <a:cs typeface="Arial"/>
              <a:sym typeface="Arial"/>
            </a:endParaRPr>
          </a:p>
        </p:txBody>
      </p:sp>
      <p:pic>
        <p:nvPicPr>
          <p:cNvPr id="102" name="Google Shape;102;p19"/>
          <p:cNvPicPr preferRelativeResize="0"/>
          <p:nvPr/>
        </p:nvPicPr>
        <p:blipFill>
          <a:blip r:embed="rId3">
            <a:alphaModFix/>
          </a:blip>
          <a:stretch>
            <a:fillRect/>
          </a:stretch>
        </p:blipFill>
        <p:spPr>
          <a:xfrm>
            <a:off x="4201300" y="127775"/>
            <a:ext cx="4727274" cy="2528525"/>
          </a:xfrm>
          <a:prstGeom prst="rect">
            <a:avLst/>
          </a:prstGeom>
          <a:noFill/>
          <a:ln>
            <a:noFill/>
          </a:ln>
        </p:spPr>
      </p:pic>
      <p:pic>
        <p:nvPicPr>
          <p:cNvPr id="103" name="Google Shape;103;p19"/>
          <p:cNvPicPr preferRelativeResize="0"/>
          <p:nvPr/>
        </p:nvPicPr>
        <p:blipFill>
          <a:blip r:embed="rId4">
            <a:alphaModFix/>
          </a:blip>
          <a:stretch>
            <a:fillRect/>
          </a:stretch>
        </p:blipFill>
        <p:spPr>
          <a:xfrm>
            <a:off x="1761075" y="2908825"/>
            <a:ext cx="6592602" cy="2015650"/>
          </a:xfrm>
          <a:prstGeom prst="rect">
            <a:avLst/>
          </a:prstGeom>
          <a:noFill/>
          <a:ln>
            <a:noFill/>
          </a:ln>
        </p:spPr>
      </p:pic>
      <p:pic>
        <p:nvPicPr>
          <p:cNvPr id="104" name="Google Shape;104;p19"/>
          <p:cNvPicPr preferRelativeResize="0"/>
          <p:nvPr/>
        </p:nvPicPr>
        <p:blipFill>
          <a:blip r:embed="rId5">
            <a:alphaModFix/>
          </a:blip>
          <a:stretch>
            <a:fillRect/>
          </a:stretch>
        </p:blipFill>
        <p:spPr>
          <a:xfrm>
            <a:off x="372900" y="1052125"/>
            <a:ext cx="1204225" cy="2108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846A-A330-4C88-9FC9-85646CD233CC}"/>
              </a:ext>
            </a:extLst>
          </p:cNvPr>
          <p:cNvSpPr>
            <a:spLocks noGrp="1"/>
          </p:cNvSpPr>
          <p:nvPr>
            <p:ph type="title"/>
          </p:nvPr>
        </p:nvSpPr>
        <p:spPr/>
        <p:txBody>
          <a:bodyPr/>
          <a:lstStyle/>
          <a:p>
            <a:r>
              <a:rPr lang="en-US" dirty="0"/>
              <a:t>Virginia Hotline Statistics</a:t>
            </a:r>
          </a:p>
        </p:txBody>
      </p:sp>
      <p:sp>
        <p:nvSpPr>
          <p:cNvPr id="3" name="Text Placeholder 2">
            <a:extLst>
              <a:ext uri="{FF2B5EF4-FFF2-40B4-BE49-F238E27FC236}">
                <a16:creationId xmlns:a16="http://schemas.microsoft.com/office/drawing/2014/main" id="{74932647-9503-44DD-9288-E79D650AAAF3}"/>
              </a:ext>
            </a:extLst>
          </p:cNvPr>
          <p:cNvSpPr>
            <a:spLocks noGrp="1"/>
          </p:cNvSpPr>
          <p:nvPr>
            <p:ph type="body" idx="1"/>
          </p:nvPr>
        </p:nvSpPr>
        <p:spPr/>
        <p:txBody>
          <a:bodyPr/>
          <a:lstStyle/>
          <a:p>
            <a:r>
              <a:rPr lang="en-US" dirty="0"/>
              <a:t>Since 2007: 5,518 contacts</a:t>
            </a:r>
          </a:p>
          <a:p>
            <a:r>
              <a:rPr lang="en-US" dirty="0"/>
              <a:t>2018: 566 contacts</a:t>
            </a:r>
          </a:p>
          <a:p>
            <a:r>
              <a:rPr lang="en-US" dirty="0"/>
              <a:t>2019 (up until 6/30/19): 279 contacts</a:t>
            </a:r>
          </a:p>
          <a:p>
            <a:pPr lvl="1"/>
            <a:endParaRPr lang="en-US" dirty="0"/>
          </a:p>
        </p:txBody>
      </p:sp>
      <p:pic>
        <p:nvPicPr>
          <p:cNvPr id="5" name="Picture 4">
            <a:extLst>
              <a:ext uri="{FF2B5EF4-FFF2-40B4-BE49-F238E27FC236}">
                <a16:creationId xmlns:a16="http://schemas.microsoft.com/office/drawing/2014/main" id="{E8263A7A-3172-4C0A-8A6E-58A566DB4E04}"/>
              </a:ext>
            </a:extLst>
          </p:cNvPr>
          <p:cNvPicPr>
            <a:picLocks noChangeAspect="1"/>
          </p:cNvPicPr>
          <p:nvPr/>
        </p:nvPicPr>
        <p:blipFill>
          <a:blip r:embed="rId3"/>
          <a:stretch>
            <a:fillRect/>
          </a:stretch>
        </p:blipFill>
        <p:spPr>
          <a:xfrm>
            <a:off x="5324510" y="323719"/>
            <a:ext cx="3518544" cy="2465925"/>
          </a:xfrm>
          <a:prstGeom prst="rect">
            <a:avLst/>
          </a:prstGeom>
        </p:spPr>
      </p:pic>
      <p:pic>
        <p:nvPicPr>
          <p:cNvPr id="8" name="Picture 7">
            <a:extLst>
              <a:ext uri="{FF2B5EF4-FFF2-40B4-BE49-F238E27FC236}">
                <a16:creationId xmlns:a16="http://schemas.microsoft.com/office/drawing/2014/main" id="{36B43E85-0980-44EA-ADCC-3FCC32399A15}"/>
              </a:ext>
            </a:extLst>
          </p:cNvPr>
          <p:cNvPicPr>
            <a:picLocks noChangeAspect="1"/>
          </p:cNvPicPr>
          <p:nvPr/>
        </p:nvPicPr>
        <p:blipFill>
          <a:blip r:embed="rId4"/>
          <a:stretch>
            <a:fillRect/>
          </a:stretch>
        </p:blipFill>
        <p:spPr>
          <a:xfrm>
            <a:off x="6359054" y="3356417"/>
            <a:ext cx="2484000" cy="1535364"/>
          </a:xfrm>
          <a:prstGeom prst="rect">
            <a:avLst/>
          </a:prstGeom>
        </p:spPr>
      </p:pic>
      <p:pic>
        <p:nvPicPr>
          <p:cNvPr id="9" name="Picture 8">
            <a:extLst>
              <a:ext uri="{FF2B5EF4-FFF2-40B4-BE49-F238E27FC236}">
                <a16:creationId xmlns:a16="http://schemas.microsoft.com/office/drawing/2014/main" id="{6F9DBB15-BB1B-456C-AC73-25066375897D}"/>
              </a:ext>
            </a:extLst>
          </p:cNvPr>
          <p:cNvPicPr>
            <a:picLocks noChangeAspect="1"/>
          </p:cNvPicPr>
          <p:nvPr/>
        </p:nvPicPr>
        <p:blipFill>
          <a:blip r:embed="rId5"/>
          <a:stretch>
            <a:fillRect/>
          </a:stretch>
        </p:blipFill>
        <p:spPr>
          <a:xfrm>
            <a:off x="2950464" y="3379059"/>
            <a:ext cx="2657466" cy="1535364"/>
          </a:xfrm>
          <a:prstGeom prst="rect">
            <a:avLst/>
          </a:prstGeom>
        </p:spPr>
      </p:pic>
      <p:pic>
        <p:nvPicPr>
          <p:cNvPr id="10" name="Picture 9">
            <a:extLst>
              <a:ext uri="{FF2B5EF4-FFF2-40B4-BE49-F238E27FC236}">
                <a16:creationId xmlns:a16="http://schemas.microsoft.com/office/drawing/2014/main" id="{199951FF-6166-4636-8BE5-6C30A4903ED4}"/>
              </a:ext>
            </a:extLst>
          </p:cNvPr>
          <p:cNvPicPr>
            <a:picLocks noChangeAspect="1"/>
          </p:cNvPicPr>
          <p:nvPr/>
        </p:nvPicPr>
        <p:blipFill>
          <a:blip r:embed="rId6"/>
          <a:stretch>
            <a:fillRect/>
          </a:stretch>
        </p:blipFill>
        <p:spPr>
          <a:xfrm>
            <a:off x="300946" y="3427294"/>
            <a:ext cx="1745311" cy="1464487"/>
          </a:xfrm>
          <a:prstGeom prst="rect">
            <a:avLst/>
          </a:prstGeom>
        </p:spPr>
      </p:pic>
    </p:spTree>
    <p:extLst>
      <p:ext uri="{BB962C8B-B14F-4D97-AF65-F5344CB8AC3E}">
        <p14:creationId xmlns:p14="http://schemas.microsoft.com/office/powerpoint/2010/main" val="50456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387898" y="1727250"/>
            <a:ext cx="4699425" cy="2099350"/>
          </a:xfrm>
          <a:prstGeom prst="rect">
            <a:avLst/>
          </a:prstGeom>
          <a:noFill/>
          <a:ln>
            <a:noFill/>
          </a:ln>
        </p:spPr>
      </p:pic>
      <p:sp>
        <p:nvSpPr>
          <p:cNvPr id="116" name="Google Shape;116;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Statistics:</a:t>
            </a:r>
            <a:endParaRPr/>
          </a:p>
          <a:p>
            <a:pPr marL="0" lvl="0" indent="0" algn="l" rtl="0">
              <a:spcBef>
                <a:spcPts val="0"/>
              </a:spcBef>
              <a:spcAft>
                <a:spcPts val="0"/>
              </a:spcAft>
              <a:buNone/>
            </a:pPr>
            <a:r>
              <a:rPr lang="en"/>
              <a:t>2018 Federal Human Trafficking Report</a:t>
            </a:r>
            <a:endParaRPr/>
          </a:p>
        </p:txBody>
      </p:sp>
      <p:pic>
        <p:nvPicPr>
          <p:cNvPr id="117" name="Google Shape;117;p21"/>
          <p:cNvPicPr preferRelativeResize="0"/>
          <p:nvPr/>
        </p:nvPicPr>
        <p:blipFill>
          <a:blip r:embed="rId4">
            <a:alphaModFix/>
          </a:blip>
          <a:stretch>
            <a:fillRect/>
          </a:stretch>
        </p:blipFill>
        <p:spPr>
          <a:xfrm>
            <a:off x="5817248" y="1278475"/>
            <a:ext cx="2538691" cy="3694575"/>
          </a:xfrm>
          <a:prstGeom prst="rect">
            <a:avLst/>
          </a:prstGeom>
          <a:noFill/>
          <a:ln>
            <a:noFill/>
          </a:ln>
        </p:spPr>
      </p:pic>
      <p:sp>
        <p:nvSpPr>
          <p:cNvPr id="118" name="Google Shape;118;p21"/>
          <p:cNvSpPr txBox="1"/>
          <p:nvPr/>
        </p:nvSpPr>
        <p:spPr>
          <a:xfrm>
            <a:off x="379450" y="4836525"/>
            <a:ext cx="3013800" cy="191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800">
                <a:solidFill>
                  <a:srgbClr val="FFFFFF"/>
                </a:solidFill>
              </a:rPr>
              <a:t>From the 2018 Federal Human Trafficking Report</a:t>
            </a:r>
            <a:endParaRPr sz="8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p22"/>
          <p:cNvSpPr txBox="1"/>
          <p:nvPr/>
        </p:nvSpPr>
        <p:spPr>
          <a:xfrm>
            <a:off x="821750" y="0"/>
            <a:ext cx="75021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600"/>
              <a:buFont typeface="Arial"/>
              <a:buNone/>
            </a:pPr>
            <a:r>
              <a:rPr lang="en" sz="3600" b="0" i="0" u="none" strike="noStrike" cap="none" dirty="0">
                <a:solidFill>
                  <a:srgbClr val="434343"/>
                </a:solidFill>
                <a:latin typeface="Arial"/>
                <a:ea typeface="Arial"/>
                <a:cs typeface="Arial"/>
                <a:sym typeface="Arial"/>
              </a:rPr>
              <a:t>“I felt like a slave working for someone, getting beat and not getting paid, not having control </a:t>
            </a:r>
            <a:endParaRPr sz="3600" b="0" i="0" u="none" strike="noStrike" cap="none" dirty="0">
              <a:solidFill>
                <a:srgbClr val="434343"/>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600"/>
              <a:buFont typeface="Arial"/>
              <a:buNone/>
            </a:pPr>
            <a:r>
              <a:rPr lang="en" sz="3600" b="0" i="0" u="none" strike="noStrike" cap="none" dirty="0">
                <a:solidFill>
                  <a:srgbClr val="434343"/>
                </a:solidFill>
                <a:latin typeface="Arial"/>
                <a:ea typeface="Arial"/>
                <a:cs typeface="Arial"/>
                <a:sym typeface="Arial"/>
              </a:rPr>
              <a:t>over my life.”  </a:t>
            </a:r>
            <a:endParaRPr sz="3600"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Survey Respondent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Survivor Insights: The Role of Technology in Domestic Minor Sex Trafficking</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Thorn, January 2018</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4103</TotalTime>
  <Words>5642</Words>
  <Application>Microsoft Office PowerPoint</Application>
  <PresentationFormat>On-screen Show (16:9)</PresentationFormat>
  <Paragraphs>423</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Roboto Slab</vt:lpstr>
      <vt:lpstr>Times New Roman</vt:lpstr>
      <vt:lpstr>Roboto</vt:lpstr>
      <vt:lpstr>Marina</vt:lpstr>
      <vt:lpstr>Officers: Hannah Rak: Logistical chair Sarah Poirer: Co-Research Chair Tawany Almeida: Co-Research chair Sid Hariharan: Fundraising chair Alina Naqvi: Outreach Liason Caitlin Hauser: Advertising chair    Advisors: Dr. Rigby Fay Chelmow RN Cheryl Bodamer PhD, RN</vt:lpstr>
      <vt:lpstr>PowerPoint Presentation</vt:lpstr>
      <vt:lpstr>Human Trafficking 101</vt:lpstr>
      <vt:lpstr>Human trafficking is the illegal trade of human beings. Force, fraud or coercion are used to compel another person to provide labor or commercial sex. It is the business of stealing a person’s freedom for profit.  </vt:lpstr>
      <vt:lpstr>PowerPoint Presentation</vt:lpstr>
      <vt:lpstr>PowerPoint Presentation</vt:lpstr>
      <vt:lpstr>Virginia Hotline Statistics</vt:lpstr>
      <vt:lpstr>Statistics: 2018 Federal Human Trafficking Report</vt:lpstr>
      <vt:lpstr>PowerPoint Presentation</vt:lpstr>
      <vt:lpstr>PowerPoint Presentation</vt:lpstr>
      <vt:lpstr>PowerPoint Presentation</vt:lpstr>
      <vt:lpstr>PowerPoint Presentation</vt:lpstr>
      <vt:lpstr>Coercion</vt:lpstr>
      <vt:lpstr>PowerPoint Presentation</vt:lpstr>
      <vt:lpstr>PowerPoint Presentation</vt:lpstr>
      <vt:lpstr>PowerPoint Presentation</vt:lpstr>
      <vt:lpstr>The role of Schools- here in VA</vt:lpstr>
      <vt:lpstr>PowerPoint Presentation</vt:lpstr>
      <vt:lpstr>PowerPoint Presentation</vt:lpstr>
      <vt:lpstr>PowerPoint Presentation</vt:lpstr>
      <vt:lpstr>PowerPoint Presentation</vt:lpstr>
      <vt:lpstr>PowerPoint Presentation</vt:lpstr>
      <vt:lpstr>Why Don’t They Leave? Or “just run away?”</vt:lpstr>
      <vt:lpstr>Action Steps for  Faith-based Organizations</vt:lpstr>
      <vt:lpstr>Action Steps for  Faith-based Organizations </vt:lpstr>
      <vt:lpstr>PowerPoint Presentation</vt:lpstr>
      <vt:lpstr>Resources for Faith Communities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Hauser</dc:creator>
  <cp:lastModifiedBy>VITA Program</cp:lastModifiedBy>
  <cp:revision>16</cp:revision>
  <dcterms:modified xsi:type="dcterms:W3CDTF">2020-04-20T15:01:10Z</dcterms:modified>
</cp:coreProperties>
</file>