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Lst>
  <p:notesMasterIdLst>
    <p:notesMasterId r:id="rId53"/>
  </p:notesMasterIdLst>
  <p:handoutMasterIdLst>
    <p:handoutMasterId r:id="rId54"/>
  </p:handoutMasterIdLst>
  <p:sldIdLst>
    <p:sldId id="256" r:id="rId4"/>
    <p:sldId id="324" r:id="rId5"/>
    <p:sldId id="318" r:id="rId6"/>
    <p:sldId id="319" r:id="rId7"/>
    <p:sldId id="320" r:id="rId8"/>
    <p:sldId id="425" r:id="rId9"/>
    <p:sldId id="353" r:id="rId10"/>
    <p:sldId id="424" r:id="rId11"/>
    <p:sldId id="496" r:id="rId12"/>
    <p:sldId id="497" r:id="rId13"/>
    <p:sldId id="336" r:id="rId14"/>
    <p:sldId id="341" r:id="rId15"/>
    <p:sldId id="444" r:id="rId16"/>
    <p:sldId id="445" r:id="rId17"/>
    <p:sldId id="507" r:id="rId18"/>
    <p:sldId id="503" r:id="rId19"/>
    <p:sldId id="500" r:id="rId20"/>
    <p:sldId id="501" r:id="rId21"/>
    <p:sldId id="502" r:id="rId22"/>
    <p:sldId id="538" r:id="rId23"/>
    <p:sldId id="504" r:id="rId24"/>
    <p:sldId id="505" r:id="rId25"/>
    <p:sldId id="537" r:id="rId26"/>
    <p:sldId id="499" r:id="rId27"/>
    <p:sldId id="508" r:id="rId28"/>
    <p:sldId id="512" r:id="rId29"/>
    <p:sldId id="509" r:id="rId30"/>
    <p:sldId id="513" r:id="rId31"/>
    <p:sldId id="514" r:id="rId32"/>
    <p:sldId id="515" r:id="rId33"/>
    <p:sldId id="517" r:id="rId34"/>
    <p:sldId id="522" r:id="rId35"/>
    <p:sldId id="523" r:id="rId36"/>
    <p:sldId id="524" r:id="rId37"/>
    <p:sldId id="525" r:id="rId38"/>
    <p:sldId id="530" r:id="rId39"/>
    <p:sldId id="526" r:id="rId40"/>
    <p:sldId id="527" r:id="rId41"/>
    <p:sldId id="528" r:id="rId42"/>
    <p:sldId id="529" r:id="rId43"/>
    <p:sldId id="531" r:id="rId44"/>
    <p:sldId id="532" r:id="rId45"/>
    <p:sldId id="533" r:id="rId46"/>
    <p:sldId id="534" r:id="rId47"/>
    <p:sldId id="535" r:id="rId48"/>
    <p:sldId id="539" r:id="rId49"/>
    <p:sldId id="541" r:id="rId50"/>
    <p:sldId id="540" r:id="rId51"/>
    <p:sldId id="536" r:id="rId5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6" autoAdjust="0"/>
    <p:restoredTop sz="66583" autoAdjust="0"/>
  </p:normalViewPr>
  <p:slideViewPr>
    <p:cSldViewPr>
      <p:cViewPr varScale="1">
        <p:scale>
          <a:sx n="71" d="100"/>
          <a:sy n="71" d="100"/>
        </p:scale>
        <p:origin x="1140" y="7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87" d="100"/>
          <a:sy n="87" d="100"/>
        </p:scale>
        <p:origin x="-3822" y="-7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Sheet1!$B$6</c:f>
              <c:strCache>
                <c:ptCount val="1"/>
                <c:pt idx="0">
                  <c:v>DEA by the Numbers</c:v>
                </c:pt>
              </c:strCache>
            </c:strRef>
          </c:tx>
          <c:dPt>
            <c:idx val="0"/>
            <c:bubble3D val="0"/>
            <c:spPr>
              <a:solidFill>
                <a:schemeClr val="accent2"/>
              </a:solidFill>
              <a:ln w="19050">
                <a:solidFill>
                  <a:schemeClr val="lt1"/>
                </a:solidFill>
              </a:ln>
              <a:effectLst>
                <a:innerShdw blurRad="114300">
                  <a:schemeClr val="accent1">
                    <a:lumMod val="50000"/>
                  </a:schemeClr>
                </a:innerShdw>
              </a:effectLst>
            </c:spPr>
            <c:extLst>
              <c:ext xmlns:c16="http://schemas.microsoft.com/office/drawing/2014/chart" uri="{C3380CC4-5D6E-409C-BE32-E72D297353CC}">
                <c16:uniqueId val="{00000001-8FF8-CE4B-BBA7-2B2C574231F6}"/>
              </c:ext>
            </c:extLst>
          </c:dPt>
          <c:dPt>
            <c:idx val="1"/>
            <c:bubble3D val="0"/>
            <c:spPr>
              <a:solidFill>
                <a:schemeClr val="accent3"/>
              </a:solidFill>
              <a:ln w="19050">
                <a:solidFill>
                  <a:schemeClr val="lt1"/>
                </a:solidFill>
              </a:ln>
              <a:effectLst>
                <a:innerShdw blurRad="114300">
                  <a:schemeClr val="bg2">
                    <a:lumMod val="25000"/>
                  </a:schemeClr>
                </a:innerShdw>
              </a:effectLst>
            </c:spPr>
            <c:extLst>
              <c:ext xmlns:c16="http://schemas.microsoft.com/office/drawing/2014/chart" uri="{C3380CC4-5D6E-409C-BE32-E72D297353CC}">
                <c16:uniqueId val="{00000003-8FF8-CE4B-BBA7-2B2C574231F6}"/>
              </c:ext>
            </c:extLst>
          </c:dPt>
          <c:dPt>
            <c:idx val="2"/>
            <c:bubble3D val="0"/>
            <c:spPr>
              <a:solidFill>
                <a:schemeClr val="accent1"/>
              </a:solidFill>
              <a:ln w="19050">
                <a:solidFill>
                  <a:schemeClr val="lt1"/>
                </a:solidFill>
              </a:ln>
              <a:effectLst>
                <a:innerShdw blurRad="114300">
                  <a:schemeClr val="accent3">
                    <a:lumMod val="50000"/>
                  </a:schemeClr>
                </a:innerShdw>
              </a:effectLst>
            </c:spPr>
            <c:extLst>
              <c:ext xmlns:c16="http://schemas.microsoft.com/office/drawing/2014/chart" uri="{C3380CC4-5D6E-409C-BE32-E72D297353CC}">
                <c16:uniqueId val="{00000005-8FF8-CE4B-BBA7-2B2C574231F6}"/>
              </c:ext>
            </c:extLst>
          </c:dPt>
          <c:dPt>
            <c:idx val="3"/>
            <c:bubble3D val="0"/>
            <c:spPr>
              <a:solidFill>
                <a:schemeClr val="accent5"/>
              </a:solidFill>
              <a:ln w="19050">
                <a:solidFill>
                  <a:schemeClr val="lt1"/>
                </a:solidFill>
              </a:ln>
              <a:effectLst>
                <a:innerShdw blurRad="114300">
                  <a:schemeClr val="accent3">
                    <a:lumMod val="50000"/>
                  </a:schemeClr>
                </a:innerShdw>
              </a:effectLst>
            </c:spPr>
            <c:extLst>
              <c:ext xmlns:c16="http://schemas.microsoft.com/office/drawing/2014/chart" uri="{C3380CC4-5D6E-409C-BE32-E72D297353CC}">
                <c16:uniqueId val="{00000007-8FF8-CE4B-BBA7-2B2C574231F6}"/>
              </c:ext>
            </c:extLst>
          </c:dPt>
          <c:dPt>
            <c:idx val="4"/>
            <c:bubble3D val="0"/>
            <c:spPr>
              <a:solidFill>
                <a:schemeClr val="accent6"/>
              </a:solidFill>
              <a:ln w="19050">
                <a:solidFill>
                  <a:schemeClr val="lt1"/>
                </a:solidFill>
              </a:ln>
              <a:effectLst>
                <a:innerShdw blurRad="114300">
                  <a:schemeClr val="accent5">
                    <a:lumMod val="50000"/>
                  </a:schemeClr>
                </a:innerShdw>
              </a:effectLst>
            </c:spPr>
            <c:extLst>
              <c:ext xmlns:c16="http://schemas.microsoft.com/office/drawing/2014/chart" uri="{C3380CC4-5D6E-409C-BE32-E72D297353CC}">
                <c16:uniqueId val="{00000009-8FF8-CE4B-BBA7-2B2C574231F6}"/>
              </c:ext>
            </c:extLst>
          </c:dPt>
          <c:dLbls>
            <c:delete val="1"/>
          </c:dLbls>
          <c:cat>
            <c:strRef>
              <c:f>Sheet1!$A$7:$A$11</c:f>
              <c:strCache>
                <c:ptCount val="5"/>
                <c:pt idx="0">
                  <c:v>Staff</c:v>
                </c:pt>
                <c:pt idx="1">
                  <c:v>Special Agents</c:v>
                </c:pt>
                <c:pt idx="2">
                  <c:v>Intelligence Research Specialists</c:v>
                </c:pt>
                <c:pt idx="3">
                  <c:v>Diversion Investigators</c:v>
                </c:pt>
                <c:pt idx="4">
                  <c:v>Chemists</c:v>
                </c:pt>
              </c:strCache>
            </c:strRef>
          </c:cat>
          <c:val>
            <c:numRef>
              <c:f>Sheet1!$B$7:$B$11</c:f>
              <c:numCache>
                <c:formatCode>General</c:formatCode>
                <c:ptCount val="5"/>
                <c:pt idx="0">
                  <c:v>3476</c:v>
                </c:pt>
                <c:pt idx="1">
                  <c:v>5053</c:v>
                </c:pt>
                <c:pt idx="2">
                  <c:v>969</c:v>
                </c:pt>
                <c:pt idx="3">
                  <c:v>704</c:v>
                </c:pt>
                <c:pt idx="4">
                  <c:v>347</c:v>
                </c:pt>
              </c:numCache>
            </c:numRef>
          </c:val>
          <c:extLst>
            <c:ext xmlns:c16="http://schemas.microsoft.com/office/drawing/2014/chart" uri="{C3380CC4-5D6E-409C-BE32-E72D297353CC}">
              <c16:uniqueId val="{0000000A-8FF8-CE4B-BBA7-2B2C574231F6}"/>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dirty="0"/>
              <a:t>National</a:t>
            </a:r>
            <a:r>
              <a:rPr lang="en-US" sz="3200" baseline="0" dirty="0"/>
              <a:t> Take Back Day Results </a:t>
            </a:r>
          </a:p>
          <a:p>
            <a:pPr>
              <a:defRPr/>
            </a:pPr>
            <a:r>
              <a:rPr lang="en-US" sz="3200" baseline="0" dirty="0"/>
              <a:t>2016-2019</a:t>
            </a:r>
            <a:endParaRPr lang="en-US" sz="3200" dirty="0"/>
          </a:p>
        </c:rich>
      </c:tx>
      <c:layout>
        <c:manualLayout>
          <c:xMode val="edge"/>
          <c:yMode val="edge"/>
          <c:x val="0.14008333333333334"/>
          <c:y val="3.333333333333333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Yr 2016</c:v>
                </c:pt>
              </c:strCache>
            </c:strRef>
          </c:tx>
          <c:spPr>
            <a:solidFill>
              <a:schemeClr val="accent1"/>
            </a:solidFill>
            <a:ln>
              <a:noFill/>
            </a:ln>
            <a:effectLst/>
          </c:spPr>
          <c:invertIfNegative val="0"/>
          <c:cat>
            <c:strRef>
              <c:f>Sheet1!$B$1</c:f>
              <c:strCache>
                <c:ptCount val="1"/>
                <c:pt idx="0">
                  <c:v>Tons</c:v>
                </c:pt>
              </c:strCache>
            </c:strRef>
          </c:cat>
          <c:val>
            <c:numRef>
              <c:f>Sheet1!$B$2</c:f>
              <c:numCache>
                <c:formatCode>General</c:formatCode>
                <c:ptCount val="1"/>
                <c:pt idx="0">
                  <c:v>812</c:v>
                </c:pt>
              </c:numCache>
            </c:numRef>
          </c:val>
          <c:extLst>
            <c:ext xmlns:c16="http://schemas.microsoft.com/office/drawing/2014/chart" uri="{C3380CC4-5D6E-409C-BE32-E72D297353CC}">
              <c16:uniqueId val="{00000000-8294-4F86-851D-47D13D701F96}"/>
            </c:ext>
          </c:extLst>
        </c:ser>
        <c:ser>
          <c:idx val="1"/>
          <c:order val="1"/>
          <c:tx>
            <c:strRef>
              <c:f>Sheet1!$A$3</c:f>
              <c:strCache>
                <c:ptCount val="1"/>
                <c:pt idx="0">
                  <c:v>Yr 2017</c:v>
                </c:pt>
              </c:strCache>
            </c:strRef>
          </c:tx>
          <c:spPr>
            <a:solidFill>
              <a:schemeClr val="accent2"/>
            </a:solidFill>
            <a:ln>
              <a:noFill/>
            </a:ln>
            <a:effectLst/>
          </c:spPr>
          <c:invertIfNegative val="0"/>
          <c:cat>
            <c:strRef>
              <c:f>Sheet1!$B$1</c:f>
              <c:strCache>
                <c:ptCount val="1"/>
                <c:pt idx="0">
                  <c:v>Tons</c:v>
                </c:pt>
              </c:strCache>
            </c:strRef>
          </c:cat>
          <c:val>
            <c:numRef>
              <c:f>Sheet1!$B$3</c:f>
              <c:numCache>
                <c:formatCode>General</c:formatCode>
                <c:ptCount val="1"/>
                <c:pt idx="0">
                  <c:v>906</c:v>
                </c:pt>
              </c:numCache>
            </c:numRef>
          </c:val>
          <c:extLst>
            <c:ext xmlns:c16="http://schemas.microsoft.com/office/drawing/2014/chart" uri="{C3380CC4-5D6E-409C-BE32-E72D297353CC}">
              <c16:uniqueId val="{00000001-8294-4F86-851D-47D13D701F96}"/>
            </c:ext>
          </c:extLst>
        </c:ser>
        <c:ser>
          <c:idx val="2"/>
          <c:order val="2"/>
          <c:tx>
            <c:strRef>
              <c:f>Sheet1!$A$4</c:f>
              <c:strCache>
                <c:ptCount val="1"/>
                <c:pt idx="0">
                  <c:v>Yr 2018</c:v>
                </c:pt>
              </c:strCache>
            </c:strRef>
          </c:tx>
          <c:spPr>
            <a:solidFill>
              <a:schemeClr val="accent3"/>
            </a:solidFill>
            <a:ln>
              <a:noFill/>
            </a:ln>
            <a:effectLst/>
          </c:spPr>
          <c:invertIfNegative val="0"/>
          <c:cat>
            <c:strRef>
              <c:f>Sheet1!$B$1</c:f>
              <c:strCache>
                <c:ptCount val="1"/>
                <c:pt idx="0">
                  <c:v>Tons</c:v>
                </c:pt>
              </c:strCache>
            </c:strRef>
          </c:cat>
          <c:val>
            <c:numRef>
              <c:f>Sheet1!$B$4</c:f>
              <c:numCache>
                <c:formatCode>General</c:formatCode>
                <c:ptCount val="1"/>
                <c:pt idx="0">
                  <c:v>932</c:v>
                </c:pt>
              </c:numCache>
            </c:numRef>
          </c:val>
          <c:extLst>
            <c:ext xmlns:c16="http://schemas.microsoft.com/office/drawing/2014/chart" uri="{C3380CC4-5D6E-409C-BE32-E72D297353CC}">
              <c16:uniqueId val="{00000002-8294-4F86-851D-47D13D701F96}"/>
            </c:ext>
          </c:extLst>
        </c:ser>
        <c:ser>
          <c:idx val="3"/>
          <c:order val="3"/>
          <c:tx>
            <c:strRef>
              <c:f>Sheet1!$A$5</c:f>
              <c:strCache>
                <c:ptCount val="1"/>
                <c:pt idx="0">
                  <c:v>Yr 2019</c:v>
                </c:pt>
              </c:strCache>
            </c:strRef>
          </c:tx>
          <c:spPr>
            <a:solidFill>
              <a:schemeClr val="accent4"/>
            </a:solidFill>
            <a:ln>
              <a:noFill/>
            </a:ln>
            <a:effectLst/>
          </c:spPr>
          <c:invertIfNegative val="0"/>
          <c:cat>
            <c:strRef>
              <c:f>Sheet1!$B$1</c:f>
              <c:strCache>
                <c:ptCount val="1"/>
                <c:pt idx="0">
                  <c:v>Tons</c:v>
                </c:pt>
              </c:strCache>
            </c:strRef>
          </c:cat>
          <c:val>
            <c:numRef>
              <c:f>Sheet1!$B$5</c:f>
              <c:numCache>
                <c:formatCode>General</c:formatCode>
                <c:ptCount val="1"/>
                <c:pt idx="0">
                  <c:v>910</c:v>
                </c:pt>
              </c:numCache>
            </c:numRef>
          </c:val>
          <c:extLst>
            <c:ext xmlns:c16="http://schemas.microsoft.com/office/drawing/2014/chart" uri="{C3380CC4-5D6E-409C-BE32-E72D297353CC}">
              <c16:uniqueId val="{00000003-8294-4F86-851D-47D13D701F96}"/>
            </c:ext>
          </c:extLst>
        </c:ser>
        <c:dLbls>
          <c:showLegendKey val="0"/>
          <c:showVal val="0"/>
          <c:showCatName val="0"/>
          <c:showSerName val="0"/>
          <c:showPercent val="0"/>
          <c:showBubbleSize val="0"/>
        </c:dLbls>
        <c:gapWidth val="219"/>
        <c:overlap val="-27"/>
        <c:axId val="454449600"/>
        <c:axId val="454453864"/>
      </c:barChart>
      <c:catAx>
        <c:axId val="45444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4453864"/>
        <c:crosses val="autoZero"/>
        <c:auto val="1"/>
        <c:lblAlgn val="ctr"/>
        <c:lblOffset val="100"/>
        <c:noMultiLvlLbl val="0"/>
      </c:catAx>
      <c:valAx>
        <c:axId val="454453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4449600"/>
        <c:crosses val="autoZero"/>
        <c:crossBetween val="between"/>
      </c:valAx>
      <c:spPr>
        <a:noFill/>
        <a:ln>
          <a:noFill/>
        </a:ln>
        <a:effectLst/>
      </c:spPr>
    </c:plotArea>
    <c:legend>
      <c:legendPos val="b"/>
      <c:layout>
        <c:manualLayout>
          <c:xMode val="edge"/>
          <c:yMode val="edge"/>
          <c:x val="0.1323557524059493"/>
          <c:y val="0.93504972295129773"/>
          <c:w val="0.73389960629921269"/>
          <c:h val="5.383916593759113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87294C-B540-4648-A5AB-2CB4DB9F7FC8}" type="doc">
      <dgm:prSet loTypeId="urn:microsoft.com/office/officeart/2005/8/layout/cycle1" loCatId="cycle" qsTypeId="urn:microsoft.com/office/officeart/2005/8/quickstyle/3d3" qsCatId="3D" csTypeId="urn:microsoft.com/office/officeart/2005/8/colors/accent1_2" csCatId="accent1" phldr="1"/>
      <dgm:spPr/>
      <dgm:t>
        <a:bodyPr/>
        <a:lstStyle/>
        <a:p>
          <a:endParaRPr lang="en-US"/>
        </a:p>
      </dgm:t>
    </dgm:pt>
    <dgm:pt modelId="{A307D08E-34B4-4019-AD37-5670BD8AFC56}">
      <dgm:prSet phldrT="[Text]"/>
      <dgm:spPr/>
      <dgm:t>
        <a:bodyPr/>
        <a:lstStyle/>
        <a:p>
          <a:r>
            <a:rPr lang="en-US" dirty="0">
              <a:solidFill>
                <a:schemeClr val="bg1"/>
              </a:solidFill>
            </a:rPr>
            <a:t>Cocaine Epidemic 1890’s</a:t>
          </a:r>
        </a:p>
      </dgm:t>
    </dgm:pt>
    <dgm:pt modelId="{2F573739-9185-4C70-866F-5DDA4BA00744}" type="parTrans" cxnId="{68B5FFF5-DF0A-4895-B796-B4FDDA51238E}">
      <dgm:prSet/>
      <dgm:spPr/>
      <dgm:t>
        <a:bodyPr/>
        <a:lstStyle/>
        <a:p>
          <a:endParaRPr lang="en-US"/>
        </a:p>
      </dgm:t>
    </dgm:pt>
    <dgm:pt modelId="{01C384E2-777D-450E-B851-C86560E24F6C}" type="sibTrans" cxnId="{68B5FFF5-DF0A-4895-B796-B4FDDA51238E}">
      <dgm:prSet/>
      <dgm:spPr/>
      <dgm:t>
        <a:bodyPr/>
        <a:lstStyle/>
        <a:p>
          <a:endParaRPr lang="en-US"/>
        </a:p>
      </dgm:t>
    </dgm:pt>
    <dgm:pt modelId="{6078375A-4A69-4DF8-AF0B-9DF019666231}">
      <dgm:prSet phldrT="[Text]"/>
      <dgm:spPr/>
      <dgm:t>
        <a:bodyPr/>
        <a:lstStyle/>
        <a:p>
          <a:r>
            <a:rPr lang="en-US" dirty="0">
              <a:solidFill>
                <a:schemeClr val="bg1"/>
              </a:solidFill>
            </a:rPr>
            <a:t>Heroin Epidemic 1970’s</a:t>
          </a:r>
        </a:p>
      </dgm:t>
    </dgm:pt>
    <dgm:pt modelId="{C6CAB770-D3C6-4D64-9FAB-DD13AD0ABC0B}" type="parTrans" cxnId="{0CEC4C74-489A-4874-98F9-9405AFC3B600}">
      <dgm:prSet/>
      <dgm:spPr/>
      <dgm:t>
        <a:bodyPr/>
        <a:lstStyle/>
        <a:p>
          <a:endParaRPr lang="en-US"/>
        </a:p>
      </dgm:t>
    </dgm:pt>
    <dgm:pt modelId="{85C7D54D-4F52-4D57-971B-EC6EED924106}" type="sibTrans" cxnId="{0CEC4C74-489A-4874-98F9-9405AFC3B600}">
      <dgm:prSet/>
      <dgm:spPr/>
      <dgm:t>
        <a:bodyPr/>
        <a:lstStyle/>
        <a:p>
          <a:endParaRPr lang="en-US"/>
        </a:p>
      </dgm:t>
    </dgm:pt>
    <dgm:pt modelId="{A6237E7E-239E-4006-8FFC-67EF35CDA396}">
      <dgm:prSet phldrT="[Text]"/>
      <dgm:spPr/>
      <dgm:t>
        <a:bodyPr/>
        <a:lstStyle/>
        <a:p>
          <a:r>
            <a:rPr lang="en-US" dirty="0">
              <a:solidFill>
                <a:schemeClr val="bg1"/>
              </a:solidFill>
            </a:rPr>
            <a:t>Powder Crack Cocaine Epidemic 1980’s</a:t>
          </a:r>
        </a:p>
      </dgm:t>
    </dgm:pt>
    <dgm:pt modelId="{599A526E-7E9E-4F36-BA31-12A6D4B1EF9B}" type="parTrans" cxnId="{0EFB3045-3A60-4F60-98D8-33BFB7184036}">
      <dgm:prSet/>
      <dgm:spPr/>
      <dgm:t>
        <a:bodyPr/>
        <a:lstStyle/>
        <a:p>
          <a:endParaRPr lang="en-US"/>
        </a:p>
      </dgm:t>
    </dgm:pt>
    <dgm:pt modelId="{C76A4667-D7BD-4333-AD1B-4AEC8D9C3A7F}" type="sibTrans" cxnId="{0EFB3045-3A60-4F60-98D8-33BFB7184036}">
      <dgm:prSet/>
      <dgm:spPr/>
      <dgm:t>
        <a:bodyPr/>
        <a:lstStyle/>
        <a:p>
          <a:endParaRPr lang="en-US"/>
        </a:p>
      </dgm:t>
    </dgm:pt>
    <dgm:pt modelId="{0AA332DE-08D6-45FB-9624-1D798D371DFC}">
      <dgm:prSet phldrT="[Text]"/>
      <dgm:spPr/>
      <dgm:t>
        <a:bodyPr/>
        <a:lstStyle/>
        <a:p>
          <a:r>
            <a:rPr lang="en-US" dirty="0">
              <a:solidFill>
                <a:schemeClr val="bg1"/>
              </a:solidFill>
            </a:rPr>
            <a:t>Opioid Epidemic Starts (Civil War 1861-1865)</a:t>
          </a:r>
        </a:p>
      </dgm:t>
    </dgm:pt>
    <dgm:pt modelId="{EE8132CA-9B64-42EB-A63A-B80B79E78276}" type="parTrans" cxnId="{1986AF10-6C51-4424-AF29-B1061D9D9112}">
      <dgm:prSet/>
      <dgm:spPr/>
      <dgm:t>
        <a:bodyPr/>
        <a:lstStyle/>
        <a:p>
          <a:endParaRPr lang="en-US"/>
        </a:p>
      </dgm:t>
    </dgm:pt>
    <dgm:pt modelId="{B7E3A978-D890-4BDD-A6CA-9E438C279B51}" type="sibTrans" cxnId="{1986AF10-6C51-4424-AF29-B1061D9D9112}">
      <dgm:prSet/>
      <dgm:spPr/>
      <dgm:t>
        <a:bodyPr/>
        <a:lstStyle/>
        <a:p>
          <a:endParaRPr lang="en-US"/>
        </a:p>
      </dgm:t>
    </dgm:pt>
    <dgm:pt modelId="{B1FCD741-8279-48E7-96C1-7F3B75A780F1}" type="pres">
      <dgm:prSet presAssocID="{6B87294C-B540-4648-A5AB-2CB4DB9F7FC8}" presName="cycle" presStyleCnt="0">
        <dgm:presLayoutVars>
          <dgm:dir/>
          <dgm:resizeHandles val="exact"/>
        </dgm:presLayoutVars>
      </dgm:prSet>
      <dgm:spPr/>
      <dgm:t>
        <a:bodyPr/>
        <a:lstStyle/>
        <a:p>
          <a:endParaRPr lang="en-US"/>
        </a:p>
      </dgm:t>
    </dgm:pt>
    <dgm:pt modelId="{10240401-D262-497A-AFE1-6AE843192F24}" type="pres">
      <dgm:prSet presAssocID="{A307D08E-34B4-4019-AD37-5670BD8AFC56}" presName="dummy" presStyleCnt="0"/>
      <dgm:spPr/>
    </dgm:pt>
    <dgm:pt modelId="{68E80CF7-153B-420F-8C97-4AAD6B7911DF}" type="pres">
      <dgm:prSet presAssocID="{A307D08E-34B4-4019-AD37-5670BD8AFC56}" presName="node" presStyleLbl="revTx" presStyleIdx="0" presStyleCnt="4">
        <dgm:presLayoutVars>
          <dgm:bulletEnabled val="1"/>
        </dgm:presLayoutVars>
      </dgm:prSet>
      <dgm:spPr/>
      <dgm:t>
        <a:bodyPr/>
        <a:lstStyle/>
        <a:p>
          <a:endParaRPr lang="en-US"/>
        </a:p>
      </dgm:t>
    </dgm:pt>
    <dgm:pt modelId="{CE7557AF-2215-496C-B47A-F91FB6785E50}" type="pres">
      <dgm:prSet presAssocID="{01C384E2-777D-450E-B851-C86560E24F6C}" presName="sibTrans" presStyleLbl="node1" presStyleIdx="0" presStyleCnt="4"/>
      <dgm:spPr/>
      <dgm:t>
        <a:bodyPr/>
        <a:lstStyle/>
        <a:p>
          <a:endParaRPr lang="en-US"/>
        </a:p>
      </dgm:t>
    </dgm:pt>
    <dgm:pt modelId="{D5A03D4C-E476-4CA8-8B82-82EB977B6767}" type="pres">
      <dgm:prSet presAssocID="{6078375A-4A69-4DF8-AF0B-9DF019666231}" presName="dummy" presStyleCnt="0"/>
      <dgm:spPr/>
    </dgm:pt>
    <dgm:pt modelId="{F20000D0-F1AC-42D2-90F4-9924A40AC4DE}" type="pres">
      <dgm:prSet presAssocID="{6078375A-4A69-4DF8-AF0B-9DF019666231}" presName="node" presStyleLbl="revTx" presStyleIdx="1" presStyleCnt="4">
        <dgm:presLayoutVars>
          <dgm:bulletEnabled val="1"/>
        </dgm:presLayoutVars>
      </dgm:prSet>
      <dgm:spPr/>
      <dgm:t>
        <a:bodyPr/>
        <a:lstStyle/>
        <a:p>
          <a:endParaRPr lang="en-US"/>
        </a:p>
      </dgm:t>
    </dgm:pt>
    <dgm:pt modelId="{0E40E19D-D34C-478A-99F8-60F60E8B0139}" type="pres">
      <dgm:prSet presAssocID="{85C7D54D-4F52-4D57-971B-EC6EED924106}" presName="sibTrans" presStyleLbl="node1" presStyleIdx="1" presStyleCnt="4"/>
      <dgm:spPr/>
      <dgm:t>
        <a:bodyPr/>
        <a:lstStyle/>
        <a:p>
          <a:endParaRPr lang="en-US"/>
        </a:p>
      </dgm:t>
    </dgm:pt>
    <dgm:pt modelId="{949F9879-125E-4B37-9F81-122721373DFC}" type="pres">
      <dgm:prSet presAssocID="{A6237E7E-239E-4006-8FFC-67EF35CDA396}" presName="dummy" presStyleCnt="0"/>
      <dgm:spPr/>
    </dgm:pt>
    <dgm:pt modelId="{7AF7E60A-6F6D-4936-8967-0A369D9A7DFC}" type="pres">
      <dgm:prSet presAssocID="{A6237E7E-239E-4006-8FFC-67EF35CDA396}" presName="node" presStyleLbl="revTx" presStyleIdx="2" presStyleCnt="4">
        <dgm:presLayoutVars>
          <dgm:bulletEnabled val="1"/>
        </dgm:presLayoutVars>
      </dgm:prSet>
      <dgm:spPr/>
      <dgm:t>
        <a:bodyPr/>
        <a:lstStyle/>
        <a:p>
          <a:endParaRPr lang="en-US"/>
        </a:p>
      </dgm:t>
    </dgm:pt>
    <dgm:pt modelId="{332F823E-3588-400E-B31B-61FF671E46B0}" type="pres">
      <dgm:prSet presAssocID="{C76A4667-D7BD-4333-AD1B-4AEC8D9C3A7F}" presName="sibTrans" presStyleLbl="node1" presStyleIdx="2" presStyleCnt="4"/>
      <dgm:spPr/>
      <dgm:t>
        <a:bodyPr/>
        <a:lstStyle/>
        <a:p>
          <a:endParaRPr lang="en-US"/>
        </a:p>
      </dgm:t>
    </dgm:pt>
    <dgm:pt modelId="{8117FDC4-5C58-4AC7-9014-56E1235FECA7}" type="pres">
      <dgm:prSet presAssocID="{0AA332DE-08D6-45FB-9624-1D798D371DFC}" presName="dummy" presStyleCnt="0"/>
      <dgm:spPr/>
    </dgm:pt>
    <dgm:pt modelId="{5205311D-F21B-44B4-8489-09DE9FA73721}" type="pres">
      <dgm:prSet presAssocID="{0AA332DE-08D6-45FB-9624-1D798D371DFC}" presName="node" presStyleLbl="revTx" presStyleIdx="3" presStyleCnt="4">
        <dgm:presLayoutVars>
          <dgm:bulletEnabled val="1"/>
        </dgm:presLayoutVars>
      </dgm:prSet>
      <dgm:spPr/>
      <dgm:t>
        <a:bodyPr/>
        <a:lstStyle/>
        <a:p>
          <a:endParaRPr lang="en-US"/>
        </a:p>
      </dgm:t>
    </dgm:pt>
    <dgm:pt modelId="{A1EF8FE0-D7D0-4F19-AC2C-4ADBFA270FB1}" type="pres">
      <dgm:prSet presAssocID="{B7E3A978-D890-4BDD-A6CA-9E438C279B51}" presName="sibTrans" presStyleLbl="node1" presStyleIdx="3" presStyleCnt="4"/>
      <dgm:spPr/>
      <dgm:t>
        <a:bodyPr/>
        <a:lstStyle/>
        <a:p>
          <a:endParaRPr lang="en-US"/>
        </a:p>
      </dgm:t>
    </dgm:pt>
  </dgm:ptLst>
  <dgm:cxnLst>
    <dgm:cxn modelId="{ECAA1FBF-983F-4068-975F-A28176BEC6E8}" type="presOf" srcId="{01C384E2-777D-450E-B851-C86560E24F6C}" destId="{CE7557AF-2215-496C-B47A-F91FB6785E50}" srcOrd="0" destOrd="0" presId="urn:microsoft.com/office/officeart/2005/8/layout/cycle1"/>
    <dgm:cxn modelId="{0C515C31-64A0-4BAF-B219-67881527D0D4}" type="presOf" srcId="{0AA332DE-08D6-45FB-9624-1D798D371DFC}" destId="{5205311D-F21B-44B4-8489-09DE9FA73721}" srcOrd="0" destOrd="0" presId="urn:microsoft.com/office/officeart/2005/8/layout/cycle1"/>
    <dgm:cxn modelId="{12EABB5E-A4F8-4FBE-8D93-391356309DB9}" type="presOf" srcId="{C76A4667-D7BD-4333-AD1B-4AEC8D9C3A7F}" destId="{332F823E-3588-400E-B31B-61FF671E46B0}" srcOrd="0" destOrd="0" presId="urn:microsoft.com/office/officeart/2005/8/layout/cycle1"/>
    <dgm:cxn modelId="{0EFB3045-3A60-4F60-98D8-33BFB7184036}" srcId="{6B87294C-B540-4648-A5AB-2CB4DB9F7FC8}" destId="{A6237E7E-239E-4006-8FFC-67EF35CDA396}" srcOrd="2" destOrd="0" parTransId="{599A526E-7E9E-4F36-BA31-12A6D4B1EF9B}" sibTransId="{C76A4667-D7BD-4333-AD1B-4AEC8D9C3A7F}"/>
    <dgm:cxn modelId="{3A3A48F1-2B25-42CD-B0CB-4AC9C77C860E}" type="presOf" srcId="{6078375A-4A69-4DF8-AF0B-9DF019666231}" destId="{F20000D0-F1AC-42D2-90F4-9924A40AC4DE}" srcOrd="0" destOrd="0" presId="urn:microsoft.com/office/officeart/2005/8/layout/cycle1"/>
    <dgm:cxn modelId="{BDA59E54-3678-4FEA-B5E5-B8D682E8823C}" type="presOf" srcId="{85C7D54D-4F52-4D57-971B-EC6EED924106}" destId="{0E40E19D-D34C-478A-99F8-60F60E8B0139}" srcOrd="0" destOrd="0" presId="urn:microsoft.com/office/officeart/2005/8/layout/cycle1"/>
    <dgm:cxn modelId="{795F63E7-82DA-4BE9-A8FF-6AEEB83A01AE}" type="presOf" srcId="{A307D08E-34B4-4019-AD37-5670BD8AFC56}" destId="{68E80CF7-153B-420F-8C97-4AAD6B7911DF}" srcOrd="0" destOrd="0" presId="urn:microsoft.com/office/officeart/2005/8/layout/cycle1"/>
    <dgm:cxn modelId="{68B5FFF5-DF0A-4895-B796-B4FDDA51238E}" srcId="{6B87294C-B540-4648-A5AB-2CB4DB9F7FC8}" destId="{A307D08E-34B4-4019-AD37-5670BD8AFC56}" srcOrd="0" destOrd="0" parTransId="{2F573739-9185-4C70-866F-5DDA4BA00744}" sibTransId="{01C384E2-777D-450E-B851-C86560E24F6C}"/>
    <dgm:cxn modelId="{E63BCF01-2216-4F80-810A-B2CC914470A6}" type="presOf" srcId="{6B87294C-B540-4648-A5AB-2CB4DB9F7FC8}" destId="{B1FCD741-8279-48E7-96C1-7F3B75A780F1}" srcOrd="0" destOrd="0" presId="urn:microsoft.com/office/officeart/2005/8/layout/cycle1"/>
    <dgm:cxn modelId="{715CED7E-E0FE-4E30-850C-16DF71999385}" type="presOf" srcId="{B7E3A978-D890-4BDD-A6CA-9E438C279B51}" destId="{A1EF8FE0-D7D0-4F19-AC2C-4ADBFA270FB1}" srcOrd="0" destOrd="0" presId="urn:microsoft.com/office/officeart/2005/8/layout/cycle1"/>
    <dgm:cxn modelId="{1986AF10-6C51-4424-AF29-B1061D9D9112}" srcId="{6B87294C-B540-4648-A5AB-2CB4DB9F7FC8}" destId="{0AA332DE-08D6-45FB-9624-1D798D371DFC}" srcOrd="3" destOrd="0" parTransId="{EE8132CA-9B64-42EB-A63A-B80B79E78276}" sibTransId="{B7E3A978-D890-4BDD-A6CA-9E438C279B51}"/>
    <dgm:cxn modelId="{A106C3E4-6A8D-4435-B498-A112B79268FE}" type="presOf" srcId="{A6237E7E-239E-4006-8FFC-67EF35CDA396}" destId="{7AF7E60A-6F6D-4936-8967-0A369D9A7DFC}" srcOrd="0" destOrd="0" presId="urn:microsoft.com/office/officeart/2005/8/layout/cycle1"/>
    <dgm:cxn modelId="{0CEC4C74-489A-4874-98F9-9405AFC3B600}" srcId="{6B87294C-B540-4648-A5AB-2CB4DB9F7FC8}" destId="{6078375A-4A69-4DF8-AF0B-9DF019666231}" srcOrd="1" destOrd="0" parTransId="{C6CAB770-D3C6-4D64-9FAB-DD13AD0ABC0B}" sibTransId="{85C7D54D-4F52-4D57-971B-EC6EED924106}"/>
    <dgm:cxn modelId="{541C6D99-91B8-4ABB-95D5-0C7C4651E895}" type="presParOf" srcId="{B1FCD741-8279-48E7-96C1-7F3B75A780F1}" destId="{10240401-D262-497A-AFE1-6AE843192F24}" srcOrd="0" destOrd="0" presId="urn:microsoft.com/office/officeart/2005/8/layout/cycle1"/>
    <dgm:cxn modelId="{59AE76C0-E8E6-4ADF-9A32-22851CD4BE30}" type="presParOf" srcId="{B1FCD741-8279-48E7-96C1-7F3B75A780F1}" destId="{68E80CF7-153B-420F-8C97-4AAD6B7911DF}" srcOrd="1" destOrd="0" presId="urn:microsoft.com/office/officeart/2005/8/layout/cycle1"/>
    <dgm:cxn modelId="{8345DD7D-565E-4EBE-B03F-F66CDF82A3ED}" type="presParOf" srcId="{B1FCD741-8279-48E7-96C1-7F3B75A780F1}" destId="{CE7557AF-2215-496C-B47A-F91FB6785E50}" srcOrd="2" destOrd="0" presId="urn:microsoft.com/office/officeart/2005/8/layout/cycle1"/>
    <dgm:cxn modelId="{51B5E785-0D63-4218-AC00-CABAD2D5FEA1}" type="presParOf" srcId="{B1FCD741-8279-48E7-96C1-7F3B75A780F1}" destId="{D5A03D4C-E476-4CA8-8B82-82EB977B6767}" srcOrd="3" destOrd="0" presId="urn:microsoft.com/office/officeart/2005/8/layout/cycle1"/>
    <dgm:cxn modelId="{AF4F4B23-2F0D-421E-A2A1-2318D53C007F}" type="presParOf" srcId="{B1FCD741-8279-48E7-96C1-7F3B75A780F1}" destId="{F20000D0-F1AC-42D2-90F4-9924A40AC4DE}" srcOrd="4" destOrd="0" presId="urn:microsoft.com/office/officeart/2005/8/layout/cycle1"/>
    <dgm:cxn modelId="{ED0BFCFB-4C97-45D9-932D-1AA01F638C0B}" type="presParOf" srcId="{B1FCD741-8279-48E7-96C1-7F3B75A780F1}" destId="{0E40E19D-D34C-478A-99F8-60F60E8B0139}" srcOrd="5" destOrd="0" presId="urn:microsoft.com/office/officeart/2005/8/layout/cycle1"/>
    <dgm:cxn modelId="{5FB1B523-E5B0-4CC0-A7E6-3120D9764202}" type="presParOf" srcId="{B1FCD741-8279-48E7-96C1-7F3B75A780F1}" destId="{949F9879-125E-4B37-9F81-122721373DFC}" srcOrd="6" destOrd="0" presId="urn:microsoft.com/office/officeart/2005/8/layout/cycle1"/>
    <dgm:cxn modelId="{EB69159E-05D0-46CC-8FBC-DFF2A43C2063}" type="presParOf" srcId="{B1FCD741-8279-48E7-96C1-7F3B75A780F1}" destId="{7AF7E60A-6F6D-4936-8967-0A369D9A7DFC}" srcOrd="7" destOrd="0" presId="urn:microsoft.com/office/officeart/2005/8/layout/cycle1"/>
    <dgm:cxn modelId="{CD37CED4-050C-4694-9BB9-93BDCF2BFFCF}" type="presParOf" srcId="{B1FCD741-8279-48E7-96C1-7F3B75A780F1}" destId="{332F823E-3588-400E-B31B-61FF671E46B0}" srcOrd="8" destOrd="0" presId="urn:microsoft.com/office/officeart/2005/8/layout/cycle1"/>
    <dgm:cxn modelId="{5EEE1289-983E-4E1A-A3D0-7A36EB4B9C2C}" type="presParOf" srcId="{B1FCD741-8279-48E7-96C1-7F3B75A780F1}" destId="{8117FDC4-5C58-4AC7-9014-56E1235FECA7}" srcOrd="9" destOrd="0" presId="urn:microsoft.com/office/officeart/2005/8/layout/cycle1"/>
    <dgm:cxn modelId="{D4BDB204-A2EA-4E5A-B569-B69716BE1A79}" type="presParOf" srcId="{B1FCD741-8279-48E7-96C1-7F3B75A780F1}" destId="{5205311D-F21B-44B4-8489-09DE9FA73721}" srcOrd="10" destOrd="0" presId="urn:microsoft.com/office/officeart/2005/8/layout/cycle1"/>
    <dgm:cxn modelId="{58DB42B3-DDF4-4735-BAC3-435A5B2DFFBB}" type="presParOf" srcId="{B1FCD741-8279-48E7-96C1-7F3B75A780F1}" destId="{A1EF8FE0-D7D0-4F19-AC2C-4ADBFA270FB1}"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80CF7-153B-420F-8C97-4AAD6B7911DF}">
      <dsp:nvSpPr>
        <dsp:cNvPr id="0" name=""/>
        <dsp:cNvSpPr/>
      </dsp:nvSpPr>
      <dsp:spPr>
        <a:xfrm>
          <a:off x="4383210" y="109464"/>
          <a:ext cx="1753344" cy="175334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a:solidFill>
                <a:schemeClr val="bg1"/>
              </a:solidFill>
            </a:rPr>
            <a:t>Cocaine Epidemic 1890’s</a:t>
          </a:r>
        </a:p>
      </dsp:txBody>
      <dsp:txXfrm>
        <a:off x="4383210" y="109464"/>
        <a:ext cx="1753344" cy="1753344"/>
      </dsp:txXfrm>
    </dsp:sp>
    <dsp:sp modelId="{CE7557AF-2215-496C-B47A-F91FB6785E50}">
      <dsp:nvSpPr>
        <dsp:cNvPr id="0" name=""/>
        <dsp:cNvSpPr/>
      </dsp:nvSpPr>
      <dsp:spPr>
        <a:xfrm>
          <a:off x="1297180" y="-600"/>
          <a:ext cx="4949439" cy="4949439"/>
        </a:xfrm>
        <a:prstGeom prst="circularArrow">
          <a:avLst>
            <a:gd name="adj1" fmla="val 6908"/>
            <a:gd name="adj2" fmla="val 465815"/>
            <a:gd name="adj3" fmla="val 547465"/>
            <a:gd name="adj4" fmla="val 20586719"/>
            <a:gd name="adj5" fmla="val 8059"/>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20000D0-F1AC-42D2-90F4-9924A40AC4DE}">
      <dsp:nvSpPr>
        <dsp:cNvPr id="0" name=""/>
        <dsp:cNvSpPr/>
      </dsp:nvSpPr>
      <dsp:spPr>
        <a:xfrm>
          <a:off x="4383210" y="3085429"/>
          <a:ext cx="1753344" cy="175334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a:solidFill>
                <a:schemeClr val="bg1"/>
              </a:solidFill>
            </a:rPr>
            <a:t>Heroin Epidemic 1970’s</a:t>
          </a:r>
        </a:p>
      </dsp:txBody>
      <dsp:txXfrm>
        <a:off x="4383210" y="3085429"/>
        <a:ext cx="1753344" cy="1753344"/>
      </dsp:txXfrm>
    </dsp:sp>
    <dsp:sp modelId="{0E40E19D-D34C-478A-99F8-60F60E8B0139}">
      <dsp:nvSpPr>
        <dsp:cNvPr id="0" name=""/>
        <dsp:cNvSpPr/>
      </dsp:nvSpPr>
      <dsp:spPr>
        <a:xfrm>
          <a:off x="1297180" y="-600"/>
          <a:ext cx="4949439" cy="4949439"/>
        </a:xfrm>
        <a:prstGeom prst="circularArrow">
          <a:avLst>
            <a:gd name="adj1" fmla="val 6908"/>
            <a:gd name="adj2" fmla="val 465815"/>
            <a:gd name="adj3" fmla="val 5947465"/>
            <a:gd name="adj4" fmla="val 4386719"/>
            <a:gd name="adj5" fmla="val 8059"/>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AF7E60A-6F6D-4936-8967-0A369D9A7DFC}">
      <dsp:nvSpPr>
        <dsp:cNvPr id="0" name=""/>
        <dsp:cNvSpPr/>
      </dsp:nvSpPr>
      <dsp:spPr>
        <a:xfrm>
          <a:off x="1407245" y="3085429"/>
          <a:ext cx="1753344" cy="175334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a:solidFill>
                <a:schemeClr val="bg1"/>
              </a:solidFill>
            </a:rPr>
            <a:t>Powder Crack Cocaine Epidemic 1980’s</a:t>
          </a:r>
        </a:p>
      </dsp:txBody>
      <dsp:txXfrm>
        <a:off x="1407245" y="3085429"/>
        <a:ext cx="1753344" cy="1753344"/>
      </dsp:txXfrm>
    </dsp:sp>
    <dsp:sp modelId="{332F823E-3588-400E-B31B-61FF671E46B0}">
      <dsp:nvSpPr>
        <dsp:cNvPr id="0" name=""/>
        <dsp:cNvSpPr/>
      </dsp:nvSpPr>
      <dsp:spPr>
        <a:xfrm>
          <a:off x="1297180" y="-600"/>
          <a:ext cx="4949439" cy="4949439"/>
        </a:xfrm>
        <a:prstGeom prst="circularArrow">
          <a:avLst>
            <a:gd name="adj1" fmla="val 6908"/>
            <a:gd name="adj2" fmla="val 465815"/>
            <a:gd name="adj3" fmla="val 11347465"/>
            <a:gd name="adj4" fmla="val 9786719"/>
            <a:gd name="adj5" fmla="val 8059"/>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205311D-F21B-44B4-8489-09DE9FA73721}">
      <dsp:nvSpPr>
        <dsp:cNvPr id="0" name=""/>
        <dsp:cNvSpPr/>
      </dsp:nvSpPr>
      <dsp:spPr>
        <a:xfrm>
          <a:off x="1407245" y="109464"/>
          <a:ext cx="1753344" cy="175334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a:solidFill>
                <a:schemeClr val="bg1"/>
              </a:solidFill>
            </a:rPr>
            <a:t>Opioid Epidemic Starts (Civil War 1861-1865)</a:t>
          </a:r>
        </a:p>
      </dsp:txBody>
      <dsp:txXfrm>
        <a:off x="1407245" y="109464"/>
        <a:ext cx="1753344" cy="1753344"/>
      </dsp:txXfrm>
    </dsp:sp>
    <dsp:sp modelId="{A1EF8FE0-D7D0-4F19-AC2C-4ADBFA270FB1}">
      <dsp:nvSpPr>
        <dsp:cNvPr id="0" name=""/>
        <dsp:cNvSpPr/>
      </dsp:nvSpPr>
      <dsp:spPr>
        <a:xfrm>
          <a:off x="1297180" y="-600"/>
          <a:ext cx="4949439" cy="4949439"/>
        </a:xfrm>
        <a:prstGeom prst="circularArrow">
          <a:avLst>
            <a:gd name="adj1" fmla="val 6908"/>
            <a:gd name="adj2" fmla="val 465815"/>
            <a:gd name="adj3" fmla="val 16747465"/>
            <a:gd name="adj4" fmla="val 15186719"/>
            <a:gd name="adj5" fmla="val 8059"/>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8383" cy="469585"/>
          </a:xfrm>
          <a:prstGeom prst="rect">
            <a:avLst/>
          </a:prstGeom>
        </p:spPr>
        <p:txBody>
          <a:bodyPr vert="horz" lIns="92464" tIns="46232" rIns="92464" bIns="46232" rtlCol="0"/>
          <a:lstStyle>
            <a:lvl1pPr algn="l">
              <a:defRPr sz="1200"/>
            </a:lvl1pPr>
          </a:lstStyle>
          <a:p>
            <a:endParaRPr lang="en-US"/>
          </a:p>
        </p:txBody>
      </p:sp>
      <p:sp>
        <p:nvSpPr>
          <p:cNvPr id="3" name="Date Placeholder 2"/>
          <p:cNvSpPr>
            <a:spLocks noGrp="1"/>
          </p:cNvSpPr>
          <p:nvPr>
            <p:ph type="dt" sz="quarter" idx="1"/>
          </p:nvPr>
        </p:nvSpPr>
        <p:spPr>
          <a:xfrm>
            <a:off x="4022486" y="1"/>
            <a:ext cx="3078383" cy="469585"/>
          </a:xfrm>
          <a:prstGeom prst="rect">
            <a:avLst/>
          </a:prstGeom>
        </p:spPr>
        <p:txBody>
          <a:bodyPr vert="horz" lIns="92464" tIns="46232" rIns="92464" bIns="46232" rtlCol="0"/>
          <a:lstStyle>
            <a:lvl1pPr algn="r">
              <a:defRPr sz="1200"/>
            </a:lvl1pPr>
          </a:lstStyle>
          <a:p>
            <a:fld id="{D55C4D18-8004-4C71-BEE9-464DEE02052B}" type="datetimeFigureOut">
              <a:rPr lang="en-US" smtClean="0"/>
              <a:t>2/27/2020</a:t>
            </a:fld>
            <a:endParaRPr lang="en-US"/>
          </a:p>
        </p:txBody>
      </p:sp>
      <p:sp>
        <p:nvSpPr>
          <p:cNvPr id="4" name="Footer Placeholder 3"/>
          <p:cNvSpPr>
            <a:spLocks noGrp="1"/>
          </p:cNvSpPr>
          <p:nvPr>
            <p:ph type="ftr" sz="quarter" idx="2"/>
          </p:nvPr>
        </p:nvSpPr>
        <p:spPr>
          <a:xfrm>
            <a:off x="0" y="8917277"/>
            <a:ext cx="3078383" cy="469585"/>
          </a:xfrm>
          <a:prstGeom prst="rect">
            <a:avLst/>
          </a:prstGeom>
        </p:spPr>
        <p:txBody>
          <a:bodyPr vert="horz" lIns="92464" tIns="46232" rIns="92464" bIns="46232" rtlCol="0" anchor="b"/>
          <a:lstStyle>
            <a:lvl1pPr algn="l">
              <a:defRPr sz="1200"/>
            </a:lvl1pPr>
          </a:lstStyle>
          <a:p>
            <a:endParaRPr lang="en-US"/>
          </a:p>
        </p:txBody>
      </p:sp>
      <p:sp>
        <p:nvSpPr>
          <p:cNvPr id="5" name="Slide Number Placeholder 4"/>
          <p:cNvSpPr>
            <a:spLocks noGrp="1"/>
          </p:cNvSpPr>
          <p:nvPr>
            <p:ph type="sldNum" sz="quarter" idx="3"/>
          </p:nvPr>
        </p:nvSpPr>
        <p:spPr>
          <a:xfrm>
            <a:off x="4022486" y="8917277"/>
            <a:ext cx="3078383" cy="469585"/>
          </a:xfrm>
          <a:prstGeom prst="rect">
            <a:avLst/>
          </a:prstGeom>
        </p:spPr>
        <p:txBody>
          <a:bodyPr vert="horz" lIns="92464" tIns="46232" rIns="92464" bIns="46232" rtlCol="0" anchor="b"/>
          <a:lstStyle>
            <a:lvl1pPr algn="r">
              <a:defRPr sz="1200"/>
            </a:lvl1pPr>
          </a:lstStyle>
          <a:p>
            <a:fld id="{BB17FF63-EAA3-4470-8AA0-150E0E5875ED}" type="slidenum">
              <a:rPr lang="en-US" smtClean="0"/>
              <a:t>‹#›</a:t>
            </a:fld>
            <a:endParaRPr lang="en-US"/>
          </a:p>
        </p:txBody>
      </p:sp>
    </p:spTree>
    <p:extLst>
      <p:ext uri="{BB962C8B-B14F-4D97-AF65-F5344CB8AC3E}">
        <p14:creationId xmlns:p14="http://schemas.microsoft.com/office/powerpoint/2010/main" val="159484130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3870" tIns="46935" rIns="93870" bIns="46935" rtlCol="0"/>
          <a:lstStyle>
            <a:lvl1pPr algn="l">
              <a:defRPr sz="1200"/>
            </a:lvl1pPr>
          </a:lstStyle>
          <a:p>
            <a:endParaRPr lang="en-US"/>
          </a:p>
        </p:txBody>
      </p:sp>
      <p:sp>
        <p:nvSpPr>
          <p:cNvPr id="3" name="Date Placeholder 2"/>
          <p:cNvSpPr>
            <a:spLocks noGrp="1"/>
          </p:cNvSpPr>
          <p:nvPr>
            <p:ph type="dt" idx="1"/>
          </p:nvPr>
        </p:nvSpPr>
        <p:spPr>
          <a:xfrm>
            <a:off x="4023093" y="0"/>
            <a:ext cx="3077739" cy="469424"/>
          </a:xfrm>
          <a:prstGeom prst="rect">
            <a:avLst/>
          </a:prstGeom>
        </p:spPr>
        <p:txBody>
          <a:bodyPr vert="horz" lIns="93870" tIns="46935" rIns="93870" bIns="46935" rtlCol="0"/>
          <a:lstStyle>
            <a:lvl1pPr algn="r">
              <a:defRPr sz="1200"/>
            </a:lvl1pPr>
          </a:lstStyle>
          <a:p>
            <a:fld id="{E1E58EE6-F592-4A92-9A8E-CB87DA3A51B0}" type="datetimeFigureOut">
              <a:rPr lang="en-US" smtClean="0"/>
              <a:t>2/27/2020</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3870" tIns="46935" rIns="93870" bIns="46935" rtlCol="0" anchor="ctr"/>
          <a:lstStyle/>
          <a:p>
            <a:endParaRPr lang="en-US"/>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3870" tIns="46935" rIns="93870" bIns="4693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1"/>
            <a:ext cx="3077739" cy="469424"/>
          </a:xfrm>
          <a:prstGeom prst="rect">
            <a:avLst/>
          </a:prstGeom>
        </p:spPr>
        <p:txBody>
          <a:bodyPr vert="horz" lIns="93870" tIns="46935" rIns="93870" bIns="46935"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1"/>
            <a:ext cx="3077739" cy="469424"/>
          </a:xfrm>
          <a:prstGeom prst="rect">
            <a:avLst/>
          </a:prstGeom>
        </p:spPr>
        <p:txBody>
          <a:bodyPr vert="horz" lIns="93870" tIns="46935" rIns="93870" bIns="46935" rtlCol="0" anchor="b"/>
          <a:lstStyle>
            <a:lvl1pPr algn="r">
              <a:defRPr sz="1200"/>
            </a:lvl1pPr>
          </a:lstStyle>
          <a:p>
            <a:fld id="{01BF9C06-E4E6-4CFB-8A3C-CC486BAE52D8}" type="slidenum">
              <a:rPr lang="en-US" smtClean="0"/>
              <a:t>‹#›</a:t>
            </a:fld>
            <a:endParaRPr lang="en-US"/>
          </a:p>
        </p:txBody>
      </p:sp>
    </p:spTree>
    <p:extLst>
      <p:ext uri="{BB962C8B-B14F-4D97-AF65-F5344CB8AC3E}">
        <p14:creationId xmlns:p14="http://schemas.microsoft.com/office/powerpoint/2010/main" val="141859790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bcwashington.com/news/local/Heroin-Seizure-Dulles-Customs.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ytimes.com/2017/12/02/us/politics/drug-cartels-border-security-traffickers.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time.com/5660390/trump-china-fentanyl-mail-drug-traffickin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getsmartaboutdrugs.com/"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www.campusdrugprevention.gov/" TargetMode="External"/><Relationship Id="rId4" Type="http://schemas.openxmlformats.org/officeDocument/2006/relationships/hyperlink" Target="http://www.justthinktwice.com/"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BF9C06-E4E6-4CFB-8A3C-CC486BAE52D8}" type="slidenum">
              <a:rPr lang="en-US" smtClean="0"/>
              <a:t>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3105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1. Mexican, Central American, and Dominican poly-drug DTOs supply kilogram quantities of cocaine, fentanyl, heroin, and methamphetamine.</a:t>
            </a:r>
          </a:p>
          <a:p>
            <a:r>
              <a:rPr lang="en-US" sz="800" dirty="0"/>
              <a:t> </a:t>
            </a:r>
            <a:endParaRPr lang="en-US" sz="2400" dirty="0"/>
          </a:p>
          <a:p>
            <a:pPr marL="635691" lvl="1" indent="-173370">
              <a:buFont typeface="Arial" panose="020B0604020202020204" pitchFamily="34" charset="0"/>
              <a:buChar char="•"/>
            </a:pPr>
            <a:r>
              <a:rPr lang="en-US" dirty="0"/>
              <a:t>Operation bases out of operation in Atlanta, Houston, Los Angeles, and New York; North Carolina; and the U.S. Southwest Border (SWB).</a:t>
            </a:r>
          </a:p>
          <a:p>
            <a:r>
              <a:rPr lang="en-US" sz="800" dirty="0"/>
              <a:t> </a:t>
            </a:r>
            <a:endParaRPr lang="en-US" sz="2000" dirty="0"/>
          </a:p>
          <a:p>
            <a:pPr lvl="0"/>
            <a:r>
              <a:rPr lang="en-US" dirty="0"/>
              <a:t>2. Violent trafficking groups, some gang-affiliated, play a significant role in the distribution and retail sales of all major street drugs in the Washington Division AOR. </a:t>
            </a:r>
          </a:p>
          <a:p>
            <a:r>
              <a:rPr lang="en-US" sz="800" dirty="0"/>
              <a:t> </a:t>
            </a:r>
            <a:endParaRPr lang="en-US" sz="2000" dirty="0"/>
          </a:p>
          <a:p>
            <a:pPr marL="635691" lvl="1" indent="-173370">
              <a:buFont typeface="Arial" panose="020B0604020202020204" pitchFamily="34" charset="0"/>
              <a:buChar char="•"/>
            </a:pPr>
            <a:r>
              <a:rPr lang="en-US" dirty="0"/>
              <a:t>Street "crews" are the most common.</a:t>
            </a:r>
          </a:p>
          <a:p>
            <a:pPr marL="635691" lvl="1" indent="-173370">
              <a:buFont typeface="Arial" panose="020B0604020202020204" pitchFamily="34" charset="0"/>
              <a:buChar char="•"/>
            </a:pPr>
            <a:r>
              <a:rPr lang="en-US" dirty="0"/>
              <a:t>Maryland:  Black Guerilla Family, national Crips- and Bloods-affiliated gangs, and MS-13 </a:t>
            </a:r>
          </a:p>
          <a:p>
            <a:pPr marL="635691" lvl="1" indent="-173370">
              <a:buFont typeface="Arial" panose="020B0604020202020204" pitchFamily="34" charset="0"/>
              <a:buChar char="•"/>
            </a:pPr>
            <a:r>
              <a:rPr lang="en-US" dirty="0"/>
              <a:t>Virginia:  Bloods- and Crips-affiliated crews, MS-13, and Outlaw Motorcycle Gangs </a:t>
            </a:r>
          </a:p>
          <a:p>
            <a:r>
              <a:rPr lang="en-US" sz="800" dirty="0"/>
              <a:t> </a:t>
            </a:r>
            <a:endParaRPr lang="en-US" sz="2000" dirty="0"/>
          </a:p>
          <a:p>
            <a:pPr lvl="0"/>
            <a:r>
              <a:rPr lang="en-US" dirty="0"/>
              <a:t>3. These organizations terrorize local communities through violence and intimidation while distributing drugs. </a:t>
            </a:r>
          </a:p>
          <a:p>
            <a:r>
              <a:rPr lang="en-US" sz="800" dirty="0"/>
              <a:t> </a:t>
            </a:r>
            <a:endParaRPr lang="en-US" sz="2400" dirty="0"/>
          </a:p>
          <a:p>
            <a:pPr marL="635691" lvl="1" indent="-173370">
              <a:buFont typeface="Arial" panose="020B0604020202020204" pitchFamily="34" charset="0"/>
              <a:buChar char="•"/>
            </a:pPr>
            <a:r>
              <a:rPr lang="en-US" dirty="0"/>
              <a:t>e.g., MS-13 members are increasingly involved in wholesale drug distribution and employ violence and intimidation to promote their business, particularly in Montgomery and Prince George's Counties in southern Maryland.</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10</a:t>
            </a:fld>
            <a:endParaRPr lang="en-US"/>
          </a:p>
        </p:txBody>
      </p:sp>
    </p:spTree>
    <p:extLst>
      <p:ext uri="{BB962C8B-B14F-4D97-AF65-F5344CB8AC3E}">
        <p14:creationId xmlns:p14="http://schemas.microsoft.com/office/powerpoint/2010/main" val="565563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defTabSz="924641">
              <a:defRPr/>
            </a:pPr>
            <a:fld id="{5CBD8BEE-EB57-FD4D-9395-B0AE007BD678}" type="slidenum">
              <a:rPr lang="en-US">
                <a:solidFill>
                  <a:prstClr val="black"/>
                </a:solidFill>
                <a:latin typeface="Calibri"/>
              </a:rPr>
              <a:pPr defTabSz="924641">
                <a:defRPr/>
              </a:pPr>
              <a:t>11</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48163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baseline="0" dirty="0"/>
              <a:t>Due to its geographical location, the Division AOR serves as a transit point between drug source cities, while rural and remote areas offer favorable sites for outdoor marijuana cultivation and clandestine meth laboratories.</a:t>
            </a:r>
          </a:p>
          <a:p>
            <a:endParaRPr lang="en-US" baseline="0" dirty="0"/>
          </a:p>
          <a:p>
            <a:pPr marL="173370" indent="-173370">
              <a:buFont typeface="Arial" panose="020B0604020202020204" pitchFamily="34" charset="0"/>
              <a:buChar char="•"/>
            </a:pPr>
            <a:r>
              <a:rPr lang="en-US" baseline="0" dirty="0"/>
              <a:t>The transportation infrastructure includes large commercial-industrial seaports (Baltimore, MD and Norfolk, VA); major international airports (Baltimore, Dulles, Reagan) and several regional airports; and multiple interstate highway networks, especially I-95 that serves as a gateway to southeastern and northeastern drug hubs, such as Atlanta, Miami, and New York.</a:t>
            </a:r>
            <a:endParaRPr lang="en-US" dirty="0"/>
          </a:p>
          <a:p>
            <a:endParaRPr lang="en-US" dirty="0"/>
          </a:p>
          <a:p>
            <a:pPr marL="173370" indent="-173370">
              <a:buFont typeface="Arial" panose="020B0604020202020204" pitchFamily="34" charset="0"/>
              <a:buChar char="•"/>
            </a:pPr>
            <a:r>
              <a:rPr lang="en-US" dirty="0"/>
              <a:t>Most of the drugs in the U.S. market are trafficked through legitimate ports of entry (POEs), while marijuana is primarily trafficked between ports of entry along the SWB.  </a:t>
            </a:r>
          </a:p>
          <a:p>
            <a:endParaRPr lang="en-US" dirty="0"/>
          </a:p>
          <a:p>
            <a:pPr marL="173370" indent="-173370">
              <a:buFont typeface="Arial" panose="020B0604020202020204" pitchFamily="34" charset="0"/>
              <a:buChar char="•"/>
            </a:pPr>
            <a:r>
              <a:rPr lang="en-US" dirty="0"/>
              <a:t>Increased</a:t>
            </a:r>
            <a:r>
              <a:rPr lang="en-US" baseline="0" dirty="0"/>
              <a:t> seizure rates o</a:t>
            </a:r>
            <a:r>
              <a:rPr lang="en-US" dirty="0"/>
              <a:t>ver the past 5 years:</a:t>
            </a:r>
          </a:p>
          <a:p>
            <a:pPr marL="635691" lvl="1" indent="-173370">
              <a:buFont typeface="Arial" panose="020B0604020202020204" pitchFamily="34" charset="0"/>
              <a:buChar char="•"/>
            </a:pPr>
            <a:r>
              <a:rPr lang="en-US" dirty="0"/>
              <a:t>Heroin 75%</a:t>
            </a:r>
          </a:p>
          <a:p>
            <a:pPr marL="635691" lvl="1" indent="-173370">
              <a:buFont typeface="Arial" panose="020B0604020202020204" pitchFamily="34" charset="0"/>
              <a:buChar char="•"/>
            </a:pPr>
            <a:r>
              <a:rPr lang="en-US" dirty="0"/>
              <a:t>Meth 256%</a:t>
            </a:r>
          </a:p>
          <a:p>
            <a:pPr marL="635691" lvl="1" indent="-173370">
              <a:buFont typeface="Arial" panose="020B0604020202020204" pitchFamily="34" charset="0"/>
              <a:buChar char="•"/>
            </a:pPr>
            <a:r>
              <a:rPr lang="en-US" dirty="0"/>
              <a:t>Cocaine 45%</a:t>
            </a:r>
          </a:p>
          <a:p>
            <a:pPr marL="635691" lvl="1" indent="-173370">
              <a:buFont typeface="Arial" panose="020B0604020202020204" pitchFamily="34" charset="0"/>
              <a:buChar char="•"/>
            </a:pPr>
            <a:r>
              <a:rPr lang="en-US" dirty="0"/>
              <a:t>Marijuana 34%</a:t>
            </a:r>
          </a:p>
        </p:txBody>
      </p:sp>
      <p:sp>
        <p:nvSpPr>
          <p:cNvPr id="4" name="Slide Number Placeholder 3"/>
          <p:cNvSpPr>
            <a:spLocks noGrp="1"/>
          </p:cNvSpPr>
          <p:nvPr>
            <p:ph type="sldNum" sz="quarter" idx="10"/>
          </p:nvPr>
        </p:nvSpPr>
        <p:spPr/>
        <p:txBody>
          <a:bodyPr/>
          <a:lstStyle/>
          <a:p>
            <a:fld id="{01BF9C06-E4E6-4CFB-8A3C-CC486BAE52D8}" type="slidenum">
              <a:rPr lang="en-US" smtClean="0"/>
              <a:t>12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15090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3370" indent="-173370">
              <a:buFont typeface="Arial" panose="020B0604020202020204" pitchFamily="34" charset="0"/>
              <a:buChar char="•"/>
            </a:pPr>
            <a:r>
              <a:rPr lang="en-US" dirty="0"/>
              <a:t>In 2017, heroin from Mexico accounted for 91 percent (by weight) of the heroin analyzed through the DEA’s Heroin Signature Program.</a:t>
            </a:r>
          </a:p>
          <a:p>
            <a:pPr marL="173370" indent="-173370">
              <a:buFont typeface="Arial" panose="020B0604020202020204" pitchFamily="34" charset="0"/>
              <a:buChar char="•"/>
            </a:pPr>
            <a:r>
              <a:rPr lang="en-US" dirty="0"/>
              <a:t>Heroin from South America accounts for most of the remainder, with less than one percent, by weight, produced in Southwest Asia. </a:t>
            </a:r>
          </a:p>
          <a:p>
            <a:pPr marL="173370" indent="-173370">
              <a:buFont typeface="Arial" panose="020B0604020202020204" pitchFamily="34" charset="0"/>
              <a:buChar char="•"/>
            </a:pPr>
            <a:r>
              <a:rPr lang="en-US" dirty="0"/>
              <a:t>Southwest Asia, while a dominant producer, represents a very small portion of the U.S. heroin market. Southeast Asian heroin is rarely encountered in U.S. markets. </a:t>
            </a:r>
          </a:p>
          <a:p>
            <a:endParaRPr lang="en-US" dirty="0"/>
          </a:p>
          <a:p>
            <a:pPr marL="173370" indent="-173370">
              <a:buFont typeface="Arial" panose="020B0604020202020204" pitchFamily="34" charset="0"/>
              <a:buChar char="•"/>
            </a:pPr>
            <a:r>
              <a:rPr lang="en-US" dirty="0"/>
              <a:t>In 2017, there were significant increases in opium poppy cultivation and heroin production in Mexico. Heroin production increased 37% between 2016 and 2017 as poppy cultivation increased 38% during the same timeframe. Continued increases in poppy cultivation and heroin production in Mexico help ensure a reliable supply of heroin is available for Mexican TCOs to traffic into the United States. </a:t>
            </a:r>
          </a:p>
          <a:p>
            <a:endParaRPr lang="en-US" dirty="0"/>
          </a:p>
          <a:p>
            <a:pPr defTabSz="924641">
              <a:defRPr/>
            </a:pPr>
            <a:r>
              <a:rPr lang="en-US" i="1" dirty="0"/>
              <a:t>Note: Heroin is available in the United States in various forms; fine powder, tar, granular or chunky, gummy/pasty, or a rock-like black substance that shatters like glass. Powder heroin sold in the United States varies in color and can be smoked, snorted or injected. Varying diluents may contribute to its color and appearance. Heroin is also sold in pill form and is typically marketed as pharmaceutical pills that are counterfeit.</a:t>
            </a:r>
          </a:p>
          <a:p>
            <a:endParaRPr lang="en-US" dirty="0"/>
          </a:p>
        </p:txBody>
      </p:sp>
      <p:sp>
        <p:nvSpPr>
          <p:cNvPr id="4" name="Slide Number Placeholder 3"/>
          <p:cNvSpPr>
            <a:spLocks noGrp="1"/>
          </p:cNvSpPr>
          <p:nvPr>
            <p:ph type="sldNum" sz="quarter" idx="10"/>
          </p:nvPr>
        </p:nvSpPr>
        <p:spPr/>
        <p:txBody>
          <a:bodyPr/>
          <a:lstStyle/>
          <a:p>
            <a:fld id="{01BF9C06-E4E6-4CFB-8A3C-CC486BAE52D8}" type="slidenum">
              <a:rPr lang="en-US" smtClean="0"/>
              <a:t>13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0832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Mexican Heroin is taking over the market.</a:t>
            </a:r>
          </a:p>
          <a:p>
            <a:endParaRPr lang="en-US" dirty="0"/>
          </a:p>
        </p:txBody>
      </p:sp>
      <p:sp>
        <p:nvSpPr>
          <p:cNvPr id="4" name="Slide Number Placeholder 3"/>
          <p:cNvSpPr>
            <a:spLocks noGrp="1"/>
          </p:cNvSpPr>
          <p:nvPr>
            <p:ph type="sldNum" sz="quarter" idx="10"/>
          </p:nvPr>
        </p:nvSpPr>
        <p:spPr/>
        <p:txBody>
          <a:bodyPr/>
          <a:lstStyle/>
          <a:p>
            <a:fld id="{01BF9C06-E4E6-4CFB-8A3C-CC486BAE52D8}" type="slidenum">
              <a:rPr lang="en-US" smtClean="0"/>
              <a:t>14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14519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The drug landscape in the United States continues to evolve. </a:t>
            </a:r>
          </a:p>
          <a:p>
            <a:pPr marL="173370" indent="-173370">
              <a:buFont typeface="Arial" panose="020B0604020202020204" pitchFamily="34" charset="0"/>
              <a:buChar char="•"/>
            </a:pPr>
            <a:r>
              <a:rPr lang="en-US" dirty="0"/>
              <a:t>Transnational criminal organizations and domestic gangs are more intertwined with the end goal to fund their organizations.</a:t>
            </a:r>
            <a:endParaRPr lang="en-US" strike="sngStrike" dirty="0"/>
          </a:p>
          <a:p>
            <a:pPr marL="173370" indent="-173370">
              <a:buFont typeface="Arial" panose="020B0604020202020204" pitchFamily="34" charset="0"/>
              <a:buChar char="•"/>
            </a:pPr>
            <a:r>
              <a:rPr lang="en-US" dirty="0"/>
              <a:t>Drug sales continue to account for billions of dollars in illicit proceeds annually with organizations increasingly laundering money through virtual currencies like Bitcoin.</a:t>
            </a:r>
          </a:p>
          <a:p>
            <a:pPr marL="173370" indent="-173370">
              <a:buFont typeface="Arial" panose="020B0604020202020204" pitchFamily="34" charset="0"/>
              <a:buChar char="•"/>
            </a:pPr>
            <a:endParaRPr lang="en-US" dirty="0"/>
          </a:p>
          <a:p>
            <a:pPr marL="173370" indent="-173370">
              <a:buFont typeface="Arial" panose="020B0604020202020204" pitchFamily="34" charset="0"/>
              <a:buChar char="•"/>
            </a:pPr>
            <a:endParaRPr lang="en-US" dirty="0"/>
          </a:p>
          <a:p>
            <a:pPr marL="173370" indent="-173370">
              <a:buFont typeface="Arial" panose="020B0604020202020204" pitchFamily="34" charset="0"/>
              <a:buChar char="•"/>
            </a:pPr>
            <a:r>
              <a:rPr lang="en-US" dirty="0"/>
              <a:t>The opioid threat, consisting of controlled prescription drugs, fentanyl, and heroin, remains at epidemic levels and continues rising.</a:t>
            </a:r>
          </a:p>
          <a:p>
            <a:pPr marL="173370" indent="-173370">
              <a:buFont typeface="Arial" panose="020B0604020202020204" pitchFamily="34" charset="0"/>
              <a:buChar char="•"/>
            </a:pPr>
            <a:r>
              <a:rPr lang="en-US" dirty="0"/>
              <a:t>The methamphetamine threat remains prevalent, but the production source shifted from domestic to foreign. </a:t>
            </a:r>
          </a:p>
          <a:p>
            <a:pPr marL="173370" indent="-173370">
              <a:buFont typeface="Arial" panose="020B0604020202020204" pitchFamily="34" charset="0"/>
              <a:buChar char="•"/>
            </a:pPr>
            <a:r>
              <a:rPr lang="en-US" dirty="0"/>
              <a:t>The cocaine threat is rebounding, approaching levels not seen in a decade, and surpassing previously established benchmarks. </a:t>
            </a:r>
          </a:p>
          <a:p>
            <a:pPr marL="173370" indent="-173370">
              <a:buFont typeface="Arial" panose="020B0604020202020204" pitchFamily="34" charset="0"/>
              <a:buChar char="•"/>
            </a:pPr>
            <a:r>
              <a:rPr lang="en-US" dirty="0"/>
              <a:t>The marijuana threat continues to evolve due in part to the discussions surrounding legalization efforts, while domestic production is increasing.</a:t>
            </a:r>
          </a:p>
          <a:p>
            <a:pPr marL="173370" indent="-173370">
              <a:buFont typeface="Arial" panose="020B0604020202020204" pitchFamily="34" charset="0"/>
              <a:buChar char="•"/>
            </a:pPr>
            <a:r>
              <a:rPr lang="en-US" dirty="0"/>
              <a:t>The New Psychoactive Substances threat is challenging for law enforcement and policy makers, with synthetic cannabinoids and synthetic </a:t>
            </a:r>
            <a:r>
              <a:rPr lang="en-US" dirty="0" err="1"/>
              <a:t>cathinones</a:t>
            </a:r>
            <a:r>
              <a:rPr lang="en-US" dirty="0"/>
              <a:t> being marketed to a larger user base.</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15</a:t>
            </a:fld>
            <a:endParaRPr lang="en-US"/>
          </a:p>
        </p:txBody>
      </p:sp>
    </p:spTree>
    <p:extLst>
      <p:ext uri="{BB962C8B-B14F-4D97-AF65-F5344CB8AC3E}">
        <p14:creationId xmlns:p14="http://schemas.microsoft.com/office/powerpoint/2010/main" val="1582058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Mexico is the primary source for commercial-grade marijuana imported to the Mid-Atlantic Region via southwestern states (i.e., Arizona, California, and Texas).</a:t>
            </a:r>
          </a:p>
          <a:p>
            <a:r>
              <a:rPr lang="en-US" dirty="0"/>
              <a:t> </a:t>
            </a:r>
          </a:p>
          <a:p>
            <a:pPr marL="173370" indent="-173370">
              <a:buFont typeface="Arial" panose="020B0604020202020204" pitchFamily="34" charset="0"/>
              <a:buChar char="•"/>
            </a:pPr>
            <a:r>
              <a:rPr lang="en-US" dirty="0"/>
              <a:t>Mexican DTOs are responsible for much of the marijuana importation and distribution.</a:t>
            </a:r>
          </a:p>
          <a:p>
            <a:r>
              <a:rPr lang="en-US" dirty="0"/>
              <a:t> </a:t>
            </a:r>
          </a:p>
          <a:p>
            <a:pPr marL="173370" indent="-173370">
              <a:buFont typeface="Arial" panose="020B0604020202020204" pitchFamily="34" charset="0"/>
              <a:buChar char="•"/>
            </a:pPr>
            <a:r>
              <a:rPr lang="en-US" dirty="0"/>
              <a:t>High-potency marijuana, concentrates, and “edibles” are trafficked with more frequency, smuggled from states with legalized recreational marijuana programs, such as California, Colorado, and Washington.</a:t>
            </a:r>
          </a:p>
          <a:p>
            <a:r>
              <a:rPr lang="en-US" dirty="0"/>
              <a:t> </a:t>
            </a:r>
          </a:p>
          <a:p>
            <a:pPr marL="173370" indent="-173370">
              <a:buFont typeface="Arial" panose="020B0604020202020204" pitchFamily="34" charset="0"/>
              <a:buChar char="•"/>
            </a:pPr>
            <a:r>
              <a:rPr lang="en-US" dirty="0"/>
              <a:t>Local marijuana traffickers frequently travel to the southwestern United States to pick up multi-pound quantities or have it sent by parcel services.</a:t>
            </a:r>
          </a:p>
          <a:p>
            <a:r>
              <a:rPr lang="en-US" dirty="0"/>
              <a:t> </a:t>
            </a:r>
          </a:p>
          <a:p>
            <a:pPr marL="173370" indent="-173370">
              <a:buFont typeface="Arial" panose="020B0604020202020204" pitchFamily="34" charset="0"/>
              <a:buChar char="•"/>
            </a:pPr>
            <a:r>
              <a:rPr lang="en-US" dirty="0"/>
              <a:t>Limited amounts of marijuana are cultivated in indoor and outdoor grows in rural and semi-rural parts of the Division AOR.</a:t>
            </a:r>
          </a:p>
          <a:p>
            <a:r>
              <a:rPr lang="en-US" dirty="0"/>
              <a:t> </a:t>
            </a:r>
          </a:p>
          <a:p>
            <a:pPr lvl="0"/>
            <a:r>
              <a:rPr lang="en-US" dirty="0"/>
              <a:t>Recent state legalization efforts include:</a:t>
            </a:r>
          </a:p>
          <a:p>
            <a:pPr marL="173370" indent="-173370">
              <a:buFont typeface="Arial" panose="020B0604020202020204" pitchFamily="34" charset="0"/>
              <a:buChar char="•"/>
            </a:pPr>
            <a:r>
              <a:rPr lang="en-US" dirty="0"/>
              <a:t>The Maryland Cannabis Commission approved a proposal in December 2018 to regulate cannabis advertising and marketing.</a:t>
            </a:r>
          </a:p>
          <a:p>
            <a:pPr marL="173370" indent="-173370">
              <a:buFont typeface="Arial" panose="020B0604020202020204" pitchFamily="34" charset="0"/>
              <a:buChar char="•"/>
            </a:pPr>
            <a:r>
              <a:rPr lang="en-US" dirty="0"/>
              <a:t>The Maryland General Assembly’s House and Government Operations Committee voted against adding Opioid Use Disorder as a qualifying condition for treatment with medical cannabis.</a:t>
            </a:r>
          </a:p>
          <a:p>
            <a:pPr marL="173370" indent="-173370">
              <a:buFont typeface="Arial" panose="020B0604020202020204" pitchFamily="34" charset="0"/>
              <a:buChar char="•"/>
            </a:pPr>
            <a:r>
              <a:rPr lang="en-US" dirty="0"/>
              <a:t>Virginia lawmakers expanded a 2017 medical marijuana law to allow doctors to recommend CBD or THC-A cannabis oil for any condition, and not just restricted to patients with “intractable epilepsy.”</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16</a:t>
            </a:fld>
            <a:endParaRPr lang="en-US"/>
          </a:p>
        </p:txBody>
      </p:sp>
    </p:spTree>
    <p:extLst>
      <p:ext uri="{BB962C8B-B14F-4D97-AF65-F5344CB8AC3E}">
        <p14:creationId xmlns:p14="http://schemas.microsoft.com/office/powerpoint/2010/main" val="3242645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Cocaine is readily available and prices remain stable throughout most of the Division.</a:t>
            </a:r>
            <a:endParaRPr lang="en-US" sz="1100" dirty="0"/>
          </a:p>
          <a:p>
            <a:r>
              <a:rPr lang="en-US" sz="800" dirty="0"/>
              <a:t> </a:t>
            </a:r>
            <a:endParaRPr lang="en-US" sz="2000" dirty="0"/>
          </a:p>
          <a:p>
            <a:pPr marL="173370" indent="-173370">
              <a:buFont typeface="Arial" panose="020B0604020202020204" pitchFamily="34" charset="0"/>
              <a:buChar char="•"/>
            </a:pPr>
            <a:r>
              <a:rPr lang="en-US" dirty="0"/>
              <a:t>Cocaine-related overdose deaths continue to increase each year; many are the result of ingesting drug mixtures.</a:t>
            </a:r>
            <a:endParaRPr lang="en-US" sz="1100" dirty="0"/>
          </a:p>
          <a:p>
            <a:r>
              <a:rPr lang="en-US" sz="800" dirty="0"/>
              <a:t> </a:t>
            </a:r>
            <a:endParaRPr lang="en-US" sz="2000" dirty="0"/>
          </a:p>
          <a:p>
            <a:pPr marL="635691" lvl="1" indent="-173370">
              <a:buFont typeface="Arial" panose="020B0604020202020204" pitchFamily="34" charset="0"/>
              <a:buChar char="•"/>
            </a:pPr>
            <a:r>
              <a:rPr lang="en-US" dirty="0"/>
              <a:t>Cocaine/fentanyl mixtures have been confirmed in the AOR.</a:t>
            </a:r>
            <a:endParaRPr lang="en-US" sz="1100" dirty="0"/>
          </a:p>
          <a:p>
            <a:r>
              <a:rPr lang="en-US" sz="800" dirty="0"/>
              <a:t> </a:t>
            </a:r>
            <a:endParaRPr lang="en-US" sz="2000" dirty="0"/>
          </a:p>
          <a:p>
            <a:pPr marL="173370" indent="-173370">
              <a:buFont typeface="Arial" panose="020B0604020202020204" pitchFamily="34" charset="0"/>
              <a:buChar char="•"/>
            </a:pPr>
            <a:r>
              <a:rPr lang="en-US" dirty="0"/>
              <a:t>New York/New Jersey-based traffickers supply significant quantities of cocaine.</a:t>
            </a:r>
            <a:endParaRPr lang="en-US" sz="1100" dirty="0"/>
          </a:p>
          <a:p>
            <a:r>
              <a:rPr lang="en-US" sz="800" dirty="0"/>
              <a:t> </a:t>
            </a:r>
            <a:endParaRPr lang="en-US" sz="2000" dirty="0"/>
          </a:p>
          <a:p>
            <a:pPr marL="173370" indent="-173370">
              <a:buFont typeface="Arial" panose="020B0604020202020204" pitchFamily="34" charset="0"/>
              <a:buChar char="•"/>
            </a:pPr>
            <a:r>
              <a:rPr lang="en-US" dirty="0"/>
              <a:t>Mexican DTOs are increasingly involved in the wholesale trafficking of cocaine directly to the Baltimore, Norfolk, Richmond, Roanoke, and Washington, DC areas.</a:t>
            </a:r>
            <a:endParaRPr lang="en-US" sz="1100" dirty="0"/>
          </a:p>
          <a:p>
            <a:r>
              <a:rPr lang="en-US" sz="800" dirty="0"/>
              <a:t> </a:t>
            </a:r>
            <a:endParaRPr lang="en-US" sz="2000" dirty="0"/>
          </a:p>
          <a:p>
            <a:pPr marL="635691" lvl="1" indent="-173370">
              <a:buFont typeface="Arial" panose="020B0604020202020204" pitchFamily="34" charset="0"/>
              <a:buChar char="•"/>
            </a:pPr>
            <a:r>
              <a:rPr lang="en-US" dirty="0"/>
              <a:t>Most Mexican traffickers operating in Virginia are based in North Carolina and Atlanta.</a:t>
            </a:r>
            <a:endParaRPr lang="en-US" sz="1100" dirty="0"/>
          </a:p>
          <a:p>
            <a:r>
              <a:rPr lang="en-US" sz="800" dirty="0"/>
              <a:t> </a:t>
            </a:r>
            <a:endParaRPr lang="en-US" sz="2000" dirty="0"/>
          </a:p>
          <a:p>
            <a:pPr marL="635691" lvl="1" indent="-173370">
              <a:buFont typeface="Arial" panose="020B0604020202020204" pitchFamily="34" charset="0"/>
              <a:buChar char="•"/>
            </a:pPr>
            <a:r>
              <a:rPr lang="en-US" dirty="0"/>
              <a:t>Many wholesale-level traffickers in Arizona, California, and Texas supply Baltimore and Washington, DC.</a:t>
            </a:r>
            <a:endParaRPr lang="en-US" sz="1100" dirty="0"/>
          </a:p>
          <a:p>
            <a:r>
              <a:rPr lang="en-US" sz="800" dirty="0"/>
              <a:t> </a:t>
            </a:r>
            <a:endParaRPr lang="en-US" sz="2000" dirty="0"/>
          </a:p>
          <a:p>
            <a:pPr marL="635691" lvl="1" indent="-173370">
              <a:buFont typeface="Arial" panose="020B0604020202020204" pitchFamily="34" charset="0"/>
              <a:buChar char="•"/>
            </a:pPr>
            <a:r>
              <a:rPr lang="en-US" dirty="0"/>
              <a:t>Mexican traffickers also engage in retail-level distribution in western Virginia and Baltimore.</a:t>
            </a:r>
            <a:endParaRPr lang="en-US" sz="1100" dirty="0"/>
          </a:p>
          <a:p>
            <a:r>
              <a:rPr lang="en-US" sz="800" dirty="0"/>
              <a:t> </a:t>
            </a:r>
            <a:endParaRPr lang="en-US" sz="2000" dirty="0"/>
          </a:p>
          <a:p>
            <a:pPr marL="173370" indent="-173370">
              <a:buFont typeface="Arial" panose="020B0604020202020204" pitchFamily="34" charset="0"/>
              <a:buChar char="•"/>
            </a:pPr>
            <a:r>
              <a:rPr lang="en-US" dirty="0"/>
              <a:t>Central American cocaine traffickers maintain a presence in the AOR. Multi-kilogram quantities of cocaine have been transported from Central America by mail and courier into the Baltimore, Richmond, and Washington, DC areas.</a:t>
            </a:r>
            <a:endParaRPr lang="en-US" sz="1100" dirty="0"/>
          </a:p>
          <a:p>
            <a:r>
              <a:rPr lang="en-US" sz="800" dirty="0"/>
              <a:t> </a:t>
            </a:r>
            <a:endParaRPr lang="en-US" sz="2000" dirty="0"/>
          </a:p>
          <a:p>
            <a:pPr marL="173370" indent="-173370">
              <a:buFont typeface="Arial" panose="020B0604020202020204" pitchFamily="34" charset="0"/>
              <a:buChar char="•"/>
            </a:pPr>
            <a:r>
              <a:rPr lang="en-US" dirty="0"/>
              <a:t>Local African-American DTOs, often affiliated with violent gangs, still control a large proportion of retail-level sales throughout the AOR.</a:t>
            </a:r>
            <a:endParaRPr lang="en-US" sz="1100" dirty="0"/>
          </a:p>
          <a:p>
            <a:r>
              <a:rPr lang="en-US" sz="800" dirty="0"/>
              <a:t> </a:t>
            </a:r>
            <a:endParaRPr lang="en-US" sz="2000" dirty="0"/>
          </a:p>
          <a:p>
            <a:pPr marL="173370" indent="-173370">
              <a:buFont typeface="Arial" panose="020B0604020202020204" pitchFamily="34" charset="0"/>
              <a:buChar char="•"/>
            </a:pPr>
            <a:r>
              <a:rPr lang="en-US" dirty="0"/>
              <a:t>Most crack cocaine is produced locally for quick sale or distribution after production by street gangs or independent traffickers.</a:t>
            </a:r>
            <a:endParaRPr lang="en-US" sz="1100"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17</a:t>
            </a:fld>
            <a:endParaRPr lang="en-US"/>
          </a:p>
        </p:txBody>
      </p:sp>
    </p:spTree>
    <p:extLst>
      <p:ext uri="{BB962C8B-B14F-4D97-AF65-F5344CB8AC3E}">
        <p14:creationId xmlns:p14="http://schemas.microsoft.com/office/powerpoint/2010/main" val="3905943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Mexico-produced crystal methamphetamine and local clandestinely-produced methamphetamine are available in the AOR.</a:t>
            </a:r>
          </a:p>
          <a:p>
            <a:r>
              <a:rPr lang="en-US" sz="800" dirty="0"/>
              <a:t> </a:t>
            </a:r>
            <a:endParaRPr lang="en-US" sz="2400" dirty="0"/>
          </a:p>
          <a:p>
            <a:pPr marL="173370" indent="-173370">
              <a:buFont typeface="Arial" panose="020B0604020202020204" pitchFamily="34" charset="0"/>
              <a:buChar char="•"/>
            </a:pPr>
            <a:r>
              <a:rPr lang="en-US" dirty="0"/>
              <a:t>Since 2017, the trafficking and availability of Mexico-produced crystal methamphetamine continues to increase throughout Virginia and, to a lesser extent, in Washington, DC suburbs and Maryland.</a:t>
            </a:r>
            <a:endParaRPr lang="en-US" sz="1100" dirty="0"/>
          </a:p>
          <a:p>
            <a:r>
              <a:rPr lang="en-US" sz="800" dirty="0"/>
              <a:t> </a:t>
            </a:r>
            <a:endParaRPr lang="en-US" sz="2000" dirty="0"/>
          </a:p>
          <a:p>
            <a:pPr marL="635691" lvl="1" indent="-173370">
              <a:buFont typeface="Arial" panose="020B0604020202020204" pitchFamily="34" charset="0"/>
              <a:buChar char="•"/>
            </a:pPr>
            <a:r>
              <a:rPr lang="en-US" dirty="0"/>
              <a:t>Traffickers smuggle crystal methamphetamine into the AOR from Mexico through the SWB to Atlanta, North Carolina, or directly to Virginia.</a:t>
            </a:r>
            <a:endParaRPr lang="en-US" sz="1100" dirty="0"/>
          </a:p>
          <a:p>
            <a:pPr marL="635691" lvl="1" indent="-173370">
              <a:buFont typeface="Arial" panose="020B0604020202020204" pitchFamily="34" charset="0"/>
              <a:buChar char="•"/>
            </a:pPr>
            <a:r>
              <a:rPr lang="en-US" dirty="0"/>
              <a:t>Historically, methamphetamine trafficking in Maryland is limited; however, there is a base level of use for potential exploitation, given recent reports of ounce-quantity seizures </a:t>
            </a:r>
            <a:r>
              <a:rPr lang="en-US" dirty="0" err="1"/>
              <a:t>en</a:t>
            </a:r>
            <a:r>
              <a:rPr lang="en-US" dirty="0"/>
              <a:t> route from the Philadelphia area.</a:t>
            </a:r>
            <a:endParaRPr lang="en-US" sz="1100" dirty="0"/>
          </a:p>
          <a:p>
            <a:r>
              <a:rPr lang="en-US" sz="800" dirty="0"/>
              <a:t> </a:t>
            </a:r>
            <a:endParaRPr lang="en-US" sz="2000" dirty="0"/>
          </a:p>
          <a:p>
            <a:pPr marL="173370" indent="-173370">
              <a:buFont typeface="Arial" panose="020B0604020202020204" pitchFamily="34" charset="0"/>
              <a:buChar char="•"/>
            </a:pPr>
            <a:r>
              <a:rPr lang="en-US" dirty="0"/>
              <a:t>At the retail- and mid-levels, independent dealers are the primary distributors of methamphetamine, although there is an increase in direct relationships with Mexican wholesale traffickers. Some distributors also work with Mexican DTOs at the local level.</a:t>
            </a:r>
            <a:endParaRPr lang="en-US" sz="1100" dirty="0"/>
          </a:p>
          <a:p>
            <a:r>
              <a:rPr lang="en-US" sz="800" dirty="0"/>
              <a:t> </a:t>
            </a:r>
            <a:endParaRPr lang="en-US" sz="2000" dirty="0"/>
          </a:p>
          <a:p>
            <a:pPr marL="173370" indent="-173370">
              <a:buFont typeface="Arial" panose="020B0604020202020204" pitchFamily="34" charset="0"/>
              <a:buChar char="•"/>
            </a:pPr>
            <a:r>
              <a:rPr lang="en-US" dirty="0"/>
              <a:t>Crystal methamphetamine is smuggled into Washington, DC and Richmond by the gay community largely for personal use. Methamphetamine is usually obtained from West Coast suppliers via parcel delivery service.</a:t>
            </a:r>
            <a:endParaRPr lang="en-US" sz="1100" dirty="0"/>
          </a:p>
          <a:p>
            <a:r>
              <a:rPr lang="en-US" sz="800" dirty="0"/>
              <a:t> </a:t>
            </a:r>
            <a:endParaRPr lang="en-US" sz="2000" dirty="0"/>
          </a:p>
          <a:p>
            <a:pPr marL="173370" indent="-173370">
              <a:buFont typeface="Arial" panose="020B0604020202020204" pitchFamily="34" charset="0"/>
              <a:buChar char="•"/>
            </a:pPr>
            <a:r>
              <a:rPr lang="en-US" dirty="0"/>
              <a:t>Powder methamphetamine is produced locally in clandestine “one pot” laboratories, typically discovered in southwestern Virginia.</a:t>
            </a:r>
            <a:endParaRPr lang="en-US" sz="1100" dirty="0"/>
          </a:p>
          <a:p>
            <a:r>
              <a:rPr lang="en-US" sz="800" dirty="0"/>
              <a:t> </a:t>
            </a:r>
            <a:endParaRPr lang="en-US" sz="2000" dirty="0"/>
          </a:p>
          <a:p>
            <a:pPr marL="635691" lvl="1" indent="-173370">
              <a:buFont typeface="Arial" panose="020B0604020202020204" pitchFamily="34" charset="0"/>
              <a:buChar char="•"/>
            </a:pPr>
            <a:r>
              <a:rPr lang="en-US" dirty="0"/>
              <a:t>Lab seizures have decreased in recent years as the potency and availability of Mexico-produced crystal methamphetamine has risen and prices have dropped.</a:t>
            </a:r>
            <a:endParaRPr lang="en-US" sz="1100"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18</a:t>
            </a:fld>
            <a:endParaRPr lang="en-US"/>
          </a:p>
        </p:txBody>
      </p:sp>
    </p:spTree>
    <p:extLst>
      <p:ext uri="{BB962C8B-B14F-4D97-AF65-F5344CB8AC3E}">
        <p14:creationId xmlns:p14="http://schemas.microsoft.com/office/powerpoint/2010/main" val="3485640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CPD availability remains a serious threat and abuse is widespread throughout the AOR.</a:t>
            </a:r>
          </a:p>
          <a:p>
            <a:r>
              <a:rPr lang="en-US" dirty="0"/>
              <a:t> </a:t>
            </a:r>
          </a:p>
          <a:p>
            <a:pPr lvl="0"/>
            <a:r>
              <a:rPr lang="en-US" dirty="0"/>
              <a:t>The primary CPDs available on the illicit market are:</a:t>
            </a:r>
          </a:p>
          <a:p>
            <a:pPr marL="173370" indent="-173370">
              <a:buFont typeface="Arial" panose="020B0604020202020204" pitchFamily="34" charset="0"/>
              <a:buChar char="•"/>
            </a:pPr>
            <a:r>
              <a:rPr lang="en-US" dirty="0"/>
              <a:t>Oxycodone</a:t>
            </a:r>
          </a:p>
          <a:p>
            <a:pPr marL="173370" indent="-173370">
              <a:buFont typeface="Arial" panose="020B0604020202020204" pitchFamily="34" charset="0"/>
              <a:buChar char="•"/>
            </a:pPr>
            <a:r>
              <a:rPr lang="en-US" dirty="0" err="1"/>
              <a:t>Suboxone</a:t>
            </a:r>
            <a:endParaRPr lang="en-US" dirty="0"/>
          </a:p>
          <a:p>
            <a:pPr marL="173370" indent="-173370">
              <a:buFont typeface="Arial" panose="020B0604020202020204" pitchFamily="34" charset="0"/>
              <a:buChar char="•"/>
            </a:pPr>
            <a:r>
              <a:rPr lang="en-US" dirty="0"/>
              <a:t>Percocet</a:t>
            </a:r>
          </a:p>
          <a:p>
            <a:pPr marL="173370" indent="-173370">
              <a:buFont typeface="Arial" panose="020B0604020202020204" pitchFamily="34" charset="0"/>
              <a:buChar char="•"/>
            </a:pPr>
            <a:r>
              <a:rPr lang="en-US" dirty="0"/>
              <a:t>Alprazolam (Xanax)</a:t>
            </a:r>
          </a:p>
          <a:p>
            <a:pPr marL="173370" indent="-173370">
              <a:buFont typeface="Arial" panose="020B0604020202020204" pitchFamily="34" charset="0"/>
              <a:buChar char="•"/>
            </a:pPr>
            <a:r>
              <a:rPr lang="en-US" dirty="0"/>
              <a:t>Adderall</a:t>
            </a:r>
          </a:p>
          <a:p>
            <a:r>
              <a:rPr lang="en-US" dirty="0"/>
              <a:t> </a:t>
            </a:r>
          </a:p>
          <a:p>
            <a:pPr lvl="0"/>
            <a:r>
              <a:rPr lang="en-US" dirty="0"/>
              <a:t>The most common methods of diversion include:</a:t>
            </a:r>
          </a:p>
          <a:p>
            <a:pPr marL="635691" lvl="1" indent="-173370">
              <a:buFont typeface="Arial" panose="020B0604020202020204" pitchFamily="34" charset="0"/>
              <a:buChar char="•"/>
            </a:pPr>
            <a:r>
              <a:rPr lang="en-US" dirty="0"/>
              <a:t>Unlawful medical prescribing/ dispensing </a:t>
            </a:r>
          </a:p>
          <a:p>
            <a:pPr marL="635691" lvl="1" indent="-173370">
              <a:buFont typeface="Arial" panose="020B0604020202020204" pitchFamily="34" charset="0"/>
              <a:buChar char="•"/>
            </a:pPr>
            <a:r>
              <a:rPr lang="en-US" dirty="0"/>
              <a:t>Fraudulent prescriptions</a:t>
            </a:r>
          </a:p>
          <a:p>
            <a:pPr marL="635691" lvl="1" indent="-173370">
              <a:buFont typeface="Arial" panose="020B0604020202020204" pitchFamily="34" charset="0"/>
              <a:buChar char="•"/>
            </a:pPr>
            <a:r>
              <a:rPr lang="en-US" dirty="0"/>
              <a:t>Traffickers obtaining CPDs across state lines for sale</a:t>
            </a:r>
          </a:p>
          <a:p>
            <a:r>
              <a:rPr lang="en-US" dirty="0"/>
              <a:t> </a:t>
            </a:r>
          </a:p>
          <a:p>
            <a:pPr marL="173370" indent="-173370">
              <a:buFont typeface="Arial" panose="020B0604020202020204" pitchFamily="34" charset="0"/>
              <a:buChar char="•"/>
            </a:pPr>
            <a:r>
              <a:rPr lang="en-US" dirty="0"/>
              <a:t>Unfortunately, our area makes it easier to doctor shop for CPDs. </a:t>
            </a:r>
          </a:p>
          <a:p>
            <a:r>
              <a:rPr lang="en-US" dirty="0"/>
              <a:t> </a:t>
            </a:r>
          </a:p>
          <a:p>
            <a:pPr marL="173370" indent="-173370">
              <a:buFont typeface="Arial" panose="020B0604020202020204" pitchFamily="34" charset="0"/>
              <a:buChar char="•"/>
            </a:pPr>
            <a:r>
              <a:rPr lang="en-US" dirty="0"/>
              <a:t>Counterfeit prescription pills, most often containing fentanyl or heroin, have been noted across the AOR. In Virginia, counterfeit pills containing opiates have increased since 2016.</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19</a:t>
            </a:fld>
            <a:endParaRPr lang="en-US"/>
          </a:p>
        </p:txBody>
      </p:sp>
    </p:spTree>
    <p:extLst>
      <p:ext uri="{BB962C8B-B14F-4D97-AF65-F5344CB8AC3E}">
        <p14:creationId xmlns:p14="http://schemas.microsoft.com/office/powerpoint/2010/main" val="1995057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sng" dirty="0"/>
              <a:t>Who we are</a:t>
            </a:r>
          </a:p>
          <a:p>
            <a:pPr>
              <a:buFont typeface="Arial" panose="020B0604020202020204" pitchFamily="34" charset="0"/>
              <a:buChar char="•"/>
              <a:defRPr/>
            </a:pPr>
            <a:r>
              <a:rPr lang="en-US" dirty="0"/>
              <a:t>Established in 1973 by President Nixon</a:t>
            </a:r>
          </a:p>
          <a:p>
            <a:pPr>
              <a:buFont typeface="Arial" panose="020B0604020202020204" pitchFamily="34" charset="0"/>
              <a:buChar char="•"/>
              <a:defRPr/>
            </a:pPr>
            <a:r>
              <a:rPr lang="en-US" dirty="0"/>
              <a:t>Only single mission federal drug law enforcement agency</a:t>
            </a:r>
          </a:p>
          <a:p>
            <a:pPr>
              <a:buFont typeface="Arial" panose="020B0604020202020204" pitchFamily="34" charset="0"/>
              <a:buChar char="•"/>
              <a:defRPr/>
            </a:pPr>
            <a:r>
              <a:rPr lang="en-US" dirty="0"/>
              <a:t>Headquarters located in Arlington, Virginia</a:t>
            </a:r>
          </a:p>
          <a:p>
            <a:endParaRPr lang="en-US" dirty="0"/>
          </a:p>
          <a:p>
            <a:r>
              <a:rPr lang="en-US" u="sng" dirty="0"/>
              <a:t>Overview: DEA’s Mission</a:t>
            </a:r>
            <a:endParaRPr lang="en-US" dirty="0"/>
          </a:p>
          <a:p>
            <a:r>
              <a:rPr lang="en-US" dirty="0"/>
              <a:t>DEA’s mission is threefold: </a:t>
            </a:r>
          </a:p>
          <a:p>
            <a:r>
              <a:rPr lang="en-US" dirty="0"/>
              <a:t>• [Enforcement]</a:t>
            </a:r>
          </a:p>
          <a:p>
            <a:r>
              <a:rPr lang="en-US" dirty="0"/>
              <a:t>• [Regulatory] </a:t>
            </a:r>
          </a:p>
          <a:p>
            <a:r>
              <a:rPr lang="en-US" dirty="0"/>
              <a:t>• [Prevention]</a:t>
            </a:r>
          </a:p>
        </p:txBody>
      </p:sp>
      <p:sp>
        <p:nvSpPr>
          <p:cNvPr id="4" name="Slide Number Placeholder 3"/>
          <p:cNvSpPr>
            <a:spLocks noGrp="1"/>
          </p:cNvSpPr>
          <p:nvPr>
            <p:ph type="sldNum" sz="quarter" idx="10"/>
          </p:nvPr>
        </p:nvSpPr>
        <p:spPr/>
        <p:txBody>
          <a:bodyPr/>
          <a:lstStyle/>
          <a:p>
            <a:pPr defTabSz="924641">
              <a:defRPr/>
            </a:pPr>
            <a:fld id="{9BEF58BD-C9FE-2D49-BAFB-C39496EE728A}" type="slidenum">
              <a:rPr lang="en-US">
                <a:solidFill>
                  <a:prstClr val="black"/>
                </a:solidFill>
                <a:latin typeface="Calibri" panose="020F0502020204030204"/>
              </a:rPr>
              <a:pPr defTabSz="924641">
                <a:defRPr/>
              </a:pPr>
              <a:t>2</a:t>
            </a:fld>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5830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Pill containing Fentanyl, promethazine, acetaminophen and trace amounts of cocaine</a:t>
            </a:r>
          </a:p>
          <a:p>
            <a:endParaRPr lang="en-US" dirty="0"/>
          </a:p>
          <a:p>
            <a:r>
              <a:rPr lang="en-US" dirty="0"/>
              <a:t>Legislation</a:t>
            </a:r>
            <a:r>
              <a:rPr lang="en-US" baseline="0" dirty="0"/>
              <a:t> helps law enforcement identify counterfeit pill makers and shut them down</a:t>
            </a:r>
            <a:r>
              <a:rPr lang="en-US" dirty="0"/>
              <a:t>: The bipartisan STEER Act allows the U.S.</a:t>
            </a:r>
            <a:r>
              <a:rPr lang="en-US" baseline="0" dirty="0"/>
              <a:t> Attorney general to create and maintain a registry of tableting or encapsulating machine owners, track machines imported or exported to of from the US and requires the Department of Justice to provide a report to Congress detailing the registration and accounting of any machines used in criminal activity and seized by the DEA. </a:t>
            </a: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1BF9C06-E4E6-4CFB-8A3C-CC486BAE52D8}" type="slidenum">
              <a:rPr lang="en-US" smtClean="0"/>
              <a:t>20</a:t>
            </a:fld>
            <a:endParaRPr lang="en-US"/>
          </a:p>
        </p:txBody>
      </p:sp>
    </p:spTree>
    <p:extLst>
      <p:ext uri="{BB962C8B-B14F-4D97-AF65-F5344CB8AC3E}">
        <p14:creationId xmlns:p14="http://schemas.microsoft.com/office/powerpoint/2010/main" val="3736589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Synthetic cannabinoids are widely available throughout the Washington Division.</a:t>
            </a:r>
          </a:p>
          <a:p>
            <a:r>
              <a:rPr lang="en-US" dirty="0"/>
              <a:t> </a:t>
            </a:r>
          </a:p>
          <a:p>
            <a:pPr marL="173370" indent="-173370">
              <a:buFont typeface="Arial" panose="020B0604020202020204" pitchFamily="34" charset="0"/>
              <a:buChar char="•"/>
            </a:pPr>
            <a:r>
              <a:rPr lang="en-US" dirty="0"/>
              <a:t>Synthetic </a:t>
            </a:r>
            <a:r>
              <a:rPr lang="en-US" dirty="0" err="1"/>
              <a:t>cathinones</a:t>
            </a:r>
            <a:r>
              <a:rPr lang="en-US" dirty="0"/>
              <a:t> are less frequently reported, although lab reports indicate they are initially reported as something else.</a:t>
            </a:r>
          </a:p>
          <a:p>
            <a:r>
              <a:rPr lang="en-US" dirty="0"/>
              <a:t> </a:t>
            </a:r>
          </a:p>
          <a:p>
            <a:pPr marL="173370" indent="-173370">
              <a:buFont typeface="Arial" panose="020B0604020202020204" pitchFamily="34" charset="0"/>
              <a:buChar char="•"/>
            </a:pPr>
            <a:r>
              <a:rPr lang="en-US" dirty="0"/>
              <a:t>Abuse of synthetic </a:t>
            </a:r>
            <a:r>
              <a:rPr lang="en-US" dirty="0" err="1"/>
              <a:t>cathinones</a:t>
            </a:r>
            <a:r>
              <a:rPr lang="en-US" dirty="0"/>
              <a:t>/cannabinoids is most prevalent in central and southern Virginia, western Maryland, and Washington, DC.</a:t>
            </a:r>
          </a:p>
          <a:p>
            <a:r>
              <a:rPr lang="en-US" dirty="0"/>
              <a:t> </a:t>
            </a:r>
          </a:p>
          <a:p>
            <a:pPr marL="173370" indent="-173370">
              <a:buFont typeface="Arial" panose="020B0604020202020204" pitchFamily="34" charset="0"/>
              <a:buChar char="•"/>
            </a:pPr>
            <a:r>
              <a:rPr lang="en-US" dirty="0"/>
              <a:t>In July 2018 and September 2018, unusually high incidences of suspected synthetic cannabinoid overdoses occurred in Washington, DC, which may be a result of new synthetic cannabinoid analogues.</a:t>
            </a:r>
          </a:p>
          <a:p>
            <a:r>
              <a:rPr lang="en-US" dirty="0"/>
              <a:t> </a:t>
            </a:r>
          </a:p>
          <a:p>
            <a:pPr marL="173370" indent="-173370">
              <a:buFont typeface="Arial" panose="020B0604020202020204" pitchFamily="34" charset="0"/>
              <a:buChar char="•"/>
            </a:pPr>
            <a:r>
              <a:rPr lang="en-US" dirty="0"/>
              <a:t>Cannabinoids/ </a:t>
            </a:r>
            <a:r>
              <a:rPr lang="en-US" dirty="0" err="1"/>
              <a:t>cathinones</a:t>
            </a:r>
            <a:r>
              <a:rPr lang="en-US" dirty="0"/>
              <a:t> are sold in retail stores or purchased through internet websites although there is a growing shift towards street sales, often as unpackaged cigars, cigarettes, or chemically treated loose plant material in clear bags.</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21</a:t>
            </a:fld>
            <a:endParaRPr lang="en-US"/>
          </a:p>
        </p:txBody>
      </p:sp>
    </p:spTree>
    <p:extLst>
      <p:ext uri="{BB962C8B-B14F-4D97-AF65-F5344CB8AC3E}">
        <p14:creationId xmlns:p14="http://schemas.microsoft.com/office/powerpoint/2010/main" val="4156800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Washington, DC and surrounding counties are the principal markets for PCP in the Division. Relevant indicators suggest PCP use remains stable with an uptick in availability.</a:t>
            </a:r>
          </a:p>
          <a:p>
            <a:pPr marL="173370" indent="-173370">
              <a:buFont typeface="Arial" panose="020B0604020202020204" pitchFamily="34" charset="0"/>
              <a:buChar char="•"/>
            </a:pPr>
            <a:endParaRPr lang="en-US" dirty="0"/>
          </a:p>
          <a:p>
            <a:pPr marL="173370" indent="-173370">
              <a:buFont typeface="Arial" panose="020B0604020202020204" pitchFamily="34" charset="0"/>
              <a:buChar char="•"/>
            </a:pPr>
            <a:r>
              <a:rPr lang="en-US" dirty="0"/>
              <a:t>Washington, DC is one of the few U.S. cities with significant abuse of PCP</a:t>
            </a:r>
          </a:p>
          <a:p>
            <a:r>
              <a:rPr lang="en-US" dirty="0"/>
              <a:t> </a:t>
            </a:r>
          </a:p>
          <a:p>
            <a:pPr marL="173370" indent="-173370">
              <a:buFont typeface="Arial" panose="020B0604020202020204" pitchFamily="34" charset="0"/>
              <a:buChar char="•"/>
            </a:pPr>
            <a:r>
              <a:rPr lang="en-US" dirty="0"/>
              <a:t>Long-established dealers in Washington, DC maintain connections to Southern California sources of supply or mid-level suppliers in Philadelphia. There are reports of significant quantities being produced in Philadelphia.</a:t>
            </a:r>
          </a:p>
          <a:p>
            <a:r>
              <a:rPr lang="en-US" dirty="0"/>
              <a:t> </a:t>
            </a:r>
          </a:p>
          <a:p>
            <a:pPr marL="173370" indent="-173370">
              <a:buFont typeface="Arial" panose="020B0604020202020204" pitchFamily="34" charset="0"/>
              <a:buChar char="•"/>
            </a:pPr>
            <a:r>
              <a:rPr lang="en-US" dirty="0"/>
              <a:t>PCP is primarily transported to the AOR by mail and commercial parcel services.</a:t>
            </a:r>
          </a:p>
          <a:p>
            <a:r>
              <a:rPr lang="en-US" dirty="0"/>
              <a:t> </a:t>
            </a:r>
          </a:p>
          <a:p>
            <a:pPr marL="173370" indent="-173370">
              <a:buFont typeface="Arial" panose="020B0604020202020204" pitchFamily="34" charset="0"/>
              <a:buChar char="•"/>
            </a:pPr>
            <a:r>
              <a:rPr lang="en-US" dirty="0"/>
              <a:t>Several prominent seizures in northern Virginia in 2018 point to PCP expansion into the state.</a:t>
            </a:r>
          </a:p>
          <a:p>
            <a:pPr marL="635691" lvl="1" indent="-173370">
              <a:buFont typeface="Arial" panose="020B0604020202020204" pitchFamily="34" charset="0"/>
              <a:buChar char="•"/>
            </a:pPr>
            <a:r>
              <a:rPr lang="en-US" dirty="0"/>
              <a:t>In August 2018, City of Alexandria authorities reported three PCP overdoses. It is suspected that the victims used PCP laced with an opioid.</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22</a:t>
            </a:fld>
            <a:endParaRPr lang="en-US"/>
          </a:p>
        </p:txBody>
      </p:sp>
    </p:spTree>
    <p:extLst>
      <p:ext uri="{BB962C8B-B14F-4D97-AF65-F5344CB8AC3E}">
        <p14:creationId xmlns:p14="http://schemas.microsoft.com/office/powerpoint/2010/main" val="527820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1BF9C06-E4E6-4CFB-8A3C-CC486BAE52D8}" type="slidenum">
              <a:rPr lang="en-US" smtClean="0"/>
              <a:t>23</a:t>
            </a:fld>
            <a:endParaRPr lang="en-US"/>
          </a:p>
        </p:txBody>
      </p:sp>
    </p:spTree>
    <p:extLst>
      <p:ext uri="{BB962C8B-B14F-4D97-AF65-F5344CB8AC3E}">
        <p14:creationId xmlns:p14="http://schemas.microsoft.com/office/powerpoint/2010/main" val="669786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321" indent="-462321">
              <a:buFont typeface="Arial" panose="020B0604020202020204" pitchFamily="34" charset="0"/>
              <a:buChar char="•"/>
            </a:pPr>
            <a:r>
              <a:rPr lang="en-US" sz="3000" dirty="0"/>
              <a:t>Illicit opioids are readily available throughout the Washington Division AOR, from the region's large cities (which act as tertiary hubs) to the smallest towns and rural areas.</a:t>
            </a:r>
          </a:p>
          <a:p>
            <a:pPr marL="462321" indent="-462321">
              <a:buFont typeface="Arial" panose="020B0604020202020204" pitchFamily="34" charset="0"/>
              <a:buChar char="•"/>
            </a:pPr>
            <a:endParaRPr lang="en-US" sz="3000" dirty="0"/>
          </a:p>
          <a:p>
            <a:pPr marL="462321" indent="-462321">
              <a:buFont typeface="Arial" panose="020B0604020202020204" pitchFamily="34" charset="0"/>
              <a:buChar char="•"/>
            </a:pPr>
            <a:r>
              <a:rPr lang="en-US" sz="3000" dirty="0"/>
              <a:t>Overdose deaths and emergencies continue to rise, although at a slower rate.</a:t>
            </a:r>
          </a:p>
          <a:p>
            <a:pPr marL="462321" indent="-462321">
              <a:buFont typeface="Arial" panose="020B0604020202020204" pitchFamily="34" charset="0"/>
              <a:buChar char="•"/>
            </a:pPr>
            <a:endParaRPr lang="en-US" sz="3000" dirty="0"/>
          </a:p>
          <a:p>
            <a:pPr marL="462321" indent="-462321">
              <a:buFont typeface="Arial" panose="020B0604020202020204" pitchFamily="34" charset="0"/>
              <a:buChar char="•"/>
            </a:pPr>
            <a:r>
              <a:rPr lang="en-US" sz="3000" dirty="0"/>
              <a:t>New York City is the predominant heroin source city for the Division AOR, with wholesale-level traffickers in Philadelphia and Newark as secondary suppliers.</a:t>
            </a:r>
          </a:p>
          <a:p>
            <a:pPr marL="462321" indent="-462321">
              <a:buFont typeface="Arial" panose="020B0604020202020204" pitchFamily="34" charset="0"/>
              <a:buChar char="•"/>
            </a:pPr>
            <a:endParaRPr lang="en-US" sz="3000" dirty="0"/>
          </a:p>
          <a:p>
            <a:pPr marL="462321" indent="-462321">
              <a:buFont typeface="Arial" panose="020B0604020202020204" pitchFamily="34" charset="0"/>
              <a:buChar char="•"/>
            </a:pPr>
            <a:r>
              <a:rPr lang="en-US" sz="3000" dirty="0"/>
              <a:t>Baltimore is a significant regional hub with traffickers supplied directly by sources in Houston, Los Angeles, and the southwestern United States.</a:t>
            </a:r>
          </a:p>
          <a:p>
            <a:pPr marL="462321" indent="-462321">
              <a:buFont typeface="Arial" panose="020B0604020202020204" pitchFamily="34" charset="0"/>
              <a:buChar char="•"/>
            </a:pPr>
            <a:endParaRPr lang="en-US" sz="3000" dirty="0"/>
          </a:p>
          <a:p>
            <a:pPr marL="462321" indent="-462321">
              <a:buFont typeface="Arial" panose="020B0604020202020204" pitchFamily="34" charset="0"/>
              <a:buChar char="•"/>
            </a:pPr>
            <a:r>
              <a:rPr lang="en-US" sz="3000" dirty="0"/>
              <a:t>Most of the heroin trafficked within the Division originates in Mexico and South America, mirroring national trends.</a:t>
            </a:r>
          </a:p>
          <a:p>
            <a:pPr marL="462321" indent="-462321">
              <a:buFont typeface="Arial" panose="020B0604020202020204" pitchFamily="34" charset="0"/>
              <a:buChar char="•"/>
            </a:pPr>
            <a:endParaRPr lang="en-US" sz="3000" dirty="0"/>
          </a:p>
          <a:p>
            <a:pPr marL="462321" indent="-462321">
              <a:buFont typeface="Arial" panose="020B0604020202020204" pitchFamily="34" charset="0"/>
              <a:buChar char="•"/>
            </a:pPr>
            <a:r>
              <a:rPr lang="en-US" sz="3000" dirty="0"/>
              <a:t>Limited amounts of Southwest Asian heroin are available in the Baltimore and Washington, DC areas, usually shipped via mail or transported by couriers on direct international flights.</a:t>
            </a:r>
          </a:p>
          <a:p>
            <a:pPr marL="462321" indent="-462321">
              <a:buFont typeface="Arial" panose="020B0604020202020204" pitchFamily="34" charset="0"/>
              <a:buChar char="•"/>
            </a:pPr>
            <a:r>
              <a:rPr lang="en-US" sz="3000" dirty="0"/>
              <a:t> </a:t>
            </a:r>
          </a:p>
          <a:p>
            <a:pPr marL="462321" indent="-462321">
              <a:buFont typeface="Arial" panose="020B0604020202020204" pitchFamily="34" charset="0"/>
              <a:buChar char="•"/>
            </a:pPr>
            <a:r>
              <a:rPr lang="en-US" sz="3000" dirty="0"/>
              <a:t>According to toxicology reports, the trafficking of synthetic opioids, such as fentanyl and fentanyl analogues, now outpaces heroin in most areas. </a:t>
            </a:r>
          </a:p>
          <a:p>
            <a:pPr marL="924641" lvl="1" indent="-462321">
              <a:buFont typeface="Arial" panose="020B0604020202020204" pitchFamily="34" charset="0"/>
              <a:buChar char="•"/>
            </a:pPr>
            <a:r>
              <a:rPr lang="en-US" sz="3000" dirty="0"/>
              <a:t>It is unlikely that local traffickers initially made this switch deliberately.</a:t>
            </a:r>
          </a:p>
          <a:p>
            <a:pPr marL="924641" lvl="1" indent="-462321">
              <a:buFont typeface="Arial" panose="020B0604020202020204" pitchFamily="34" charset="0"/>
              <a:buChar char="•"/>
            </a:pPr>
            <a:r>
              <a:rPr lang="en-US" sz="3000" dirty="0"/>
              <a:t>Most wholesale traffickers receive heroin already mixed with a fentanyl, or just a fentanyl (in lieu of heroin) mixed with a cutting agent.</a:t>
            </a:r>
          </a:p>
          <a:p>
            <a:pPr marL="924641" lvl="1" indent="-462321">
              <a:buFont typeface="Arial" panose="020B0604020202020204" pitchFamily="34" charset="0"/>
              <a:buChar char="•"/>
            </a:pPr>
            <a:r>
              <a:rPr lang="en-US" sz="3000" dirty="0"/>
              <a:t>Some local traffickers, however, purposely request and mix a fentanyl into their heroin at the cutting table or distribute a </a:t>
            </a:r>
            <a:r>
              <a:rPr lang="en-US" sz="3000" dirty="0" err="1"/>
              <a:t>fentanyl+cut</a:t>
            </a:r>
            <a:r>
              <a:rPr lang="en-US" sz="3000" dirty="0"/>
              <a:t> mixture. </a:t>
            </a:r>
          </a:p>
          <a:p>
            <a:pPr marL="924641" lvl="1" indent="-462321">
              <a:buFont typeface="Arial" panose="020B0604020202020204" pitchFamily="34" charset="0"/>
              <a:buChar char="•"/>
            </a:pPr>
            <a:r>
              <a:rPr lang="en-US" sz="3000" dirty="0"/>
              <a:t>Limited evidence and sporadic reporting suggest that some local dealers order synthetic opioids directly from China.</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24</a:t>
            </a:fld>
            <a:endParaRPr lang="en-US"/>
          </a:p>
        </p:txBody>
      </p:sp>
    </p:spTree>
    <p:extLst>
      <p:ext uri="{BB962C8B-B14F-4D97-AF65-F5344CB8AC3E}">
        <p14:creationId xmlns:p14="http://schemas.microsoft.com/office/powerpoint/2010/main" val="3475714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to ask ourselves, “How did we get here?”</a:t>
            </a:r>
          </a:p>
          <a:p>
            <a:endParaRPr lang="en-US" baseline="0" dirty="0"/>
          </a:p>
          <a:p>
            <a:pPr marL="173370" indent="-173370">
              <a:buFont typeface="Arial" panose="020B0604020202020204" pitchFamily="34" charset="0"/>
              <a:buChar char="•"/>
            </a:pPr>
            <a:r>
              <a:rPr lang="en-US" altLang="en-US" dirty="0"/>
              <a:t>This cartoon is meant to illustrate the cycle of prescription drugs in different age brackets. </a:t>
            </a:r>
          </a:p>
          <a:p>
            <a:pPr marL="173370" indent="-173370">
              <a:buFont typeface="Arial" panose="020B0604020202020204" pitchFamily="34" charset="0"/>
              <a:buChar char="•"/>
            </a:pPr>
            <a:r>
              <a:rPr lang="en-US" altLang="en-US" dirty="0"/>
              <a:t>It starts from birth -- we learn and teach our kids that there is a pill for everything.  The pills are safe—nonthreatening!!</a:t>
            </a:r>
          </a:p>
          <a:p>
            <a:pPr marL="173370" indent="-173370">
              <a:buFont typeface="Arial" panose="020B0604020202020204" pitchFamily="34" charset="0"/>
              <a:buChar char="•"/>
            </a:pPr>
            <a:r>
              <a:rPr lang="en-US" altLang="en-US" dirty="0"/>
              <a:t>Users prefer pharmaceuticals to illicit drugs because commercial manufacturing ensures reliable dosage and purity levels</a:t>
            </a:r>
            <a:r>
              <a:rPr lang="en-US" altLang="en-US" baseline="0" dirty="0"/>
              <a:t> (made in America).</a:t>
            </a:r>
            <a:endParaRPr lang="en-US" altLang="en-US" dirty="0"/>
          </a:p>
          <a:p>
            <a:endParaRPr lang="en-US" alt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25</a:t>
            </a:fld>
            <a:endParaRPr lang="en-US"/>
          </a:p>
        </p:txBody>
      </p:sp>
    </p:spTree>
    <p:extLst>
      <p:ext uri="{BB962C8B-B14F-4D97-AF65-F5344CB8AC3E}">
        <p14:creationId xmlns:p14="http://schemas.microsoft.com/office/powerpoint/2010/main" val="2953577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1BF9C06-E4E6-4CFB-8A3C-CC486BAE52D8}" type="slidenum">
              <a:rPr lang="en-US" smtClean="0"/>
              <a:t>26</a:t>
            </a:fld>
            <a:endParaRPr lang="en-US"/>
          </a:p>
        </p:txBody>
      </p:sp>
    </p:spTree>
    <p:extLst>
      <p:ext uri="{BB962C8B-B14F-4D97-AF65-F5344CB8AC3E}">
        <p14:creationId xmlns:p14="http://schemas.microsoft.com/office/powerpoint/2010/main" val="2642775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defTabSz="924641">
              <a:buFont typeface="Arial" panose="020B0604020202020204" pitchFamily="34" charset="0"/>
              <a:buChar char="•"/>
              <a:defRPr/>
            </a:pPr>
            <a:r>
              <a:rPr lang="en-US" dirty="0"/>
              <a:t>We</a:t>
            </a:r>
            <a:r>
              <a:rPr lang="en-US" baseline="0" dirty="0"/>
              <a:t> have a vicious appetite for prescription opioids.</a:t>
            </a:r>
          </a:p>
          <a:p>
            <a:pPr defTabSz="924641">
              <a:defRPr/>
            </a:pPr>
            <a:endParaRPr lang="en-US" dirty="0"/>
          </a:p>
          <a:p>
            <a:pPr marL="173370" indent="-173370" defTabSz="924641">
              <a:buFont typeface="Arial" panose="020B0604020202020204" pitchFamily="34" charset="0"/>
              <a:buChar char="•"/>
              <a:defRPr/>
            </a:pPr>
            <a:r>
              <a:rPr lang="en-US" dirty="0"/>
              <a:t>The US makes up 5% of the world population but consumes 99% of the world's hydrocodone. Do you see a problem?</a:t>
            </a:r>
          </a:p>
          <a:p>
            <a:pPr defTabSz="924641">
              <a:defRPr/>
            </a:pPr>
            <a:endParaRPr lang="en-US" dirty="0"/>
          </a:p>
          <a:p>
            <a:pPr marL="173370" indent="-173370" defTabSz="924641">
              <a:buFont typeface="Arial" panose="020B0604020202020204" pitchFamily="34" charset="0"/>
              <a:buChar char="•"/>
              <a:defRPr/>
            </a:pPr>
            <a:r>
              <a:rPr lang="en-US" dirty="0"/>
              <a:t>DEA Diversion is uniquely</a:t>
            </a:r>
            <a:r>
              <a:rPr lang="en-US" baseline="0" dirty="0"/>
              <a:t> positioned. Over 1.6 Million registrants are regulated by the DEA- Every point on the chain is checked.</a:t>
            </a:r>
          </a:p>
          <a:p>
            <a:pPr defTabSz="924641">
              <a:defRPr/>
            </a:pPr>
            <a:endParaRPr lang="en-US" baseline="0" dirty="0"/>
          </a:p>
          <a:p>
            <a:pPr marL="173370" indent="-173370">
              <a:buFont typeface="Arial" panose="020B0604020202020204" pitchFamily="34" charset="0"/>
              <a:buChar char="•"/>
            </a:pPr>
            <a:r>
              <a:rPr lang="en-US" baseline="0" dirty="0"/>
              <a:t>OxyContin costs approximately $25-80 per pill</a:t>
            </a:r>
          </a:p>
          <a:p>
            <a:pPr marL="173370" indent="-173370">
              <a:buFont typeface="Arial" panose="020B0604020202020204" pitchFamily="34" charset="0"/>
              <a:buChar char="•"/>
            </a:pPr>
            <a:r>
              <a:rPr lang="en-US" baseline="0" dirty="0"/>
              <a:t>Heroin is about $10 a bag</a:t>
            </a:r>
          </a:p>
          <a:p>
            <a:pPr defTabSz="924641">
              <a:defRPr/>
            </a:pPr>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27</a:t>
            </a:fld>
            <a:endParaRPr lang="en-US"/>
          </a:p>
        </p:txBody>
      </p:sp>
    </p:spTree>
    <p:extLst>
      <p:ext uri="{BB962C8B-B14F-4D97-AF65-F5344CB8AC3E}">
        <p14:creationId xmlns:p14="http://schemas.microsoft.com/office/powerpoint/2010/main" val="65389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a:t>Heroin is an addictive drug processed as morphine in the body.</a:t>
            </a:r>
          </a:p>
          <a:p>
            <a:pPr>
              <a:buFont typeface="Arial" pitchFamily="34" charset="0"/>
              <a:buNone/>
            </a:pPr>
            <a:endParaRPr lang="en-US" baseline="0" dirty="0"/>
          </a:p>
          <a:p>
            <a:pPr>
              <a:buFont typeface="Arial" pitchFamily="34" charset="0"/>
              <a:buChar char="•"/>
            </a:pPr>
            <a:r>
              <a:rPr lang="en-US" baseline="0" dirty="0"/>
              <a:t>It is injected, snorted, or smoked.  </a:t>
            </a:r>
          </a:p>
          <a:p>
            <a:pPr>
              <a:buFont typeface="Arial" pitchFamily="34" charset="0"/>
              <a:buNone/>
            </a:pPr>
            <a:endParaRPr lang="en-US" baseline="0" dirty="0"/>
          </a:p>
          <a:p>
            <a:pPr>
              <a:buFont typeface="Arial" pitchFamily="34" charset="0"/>
              <a:buChar char="•"/>
            </a:pPr>
            <a:r>
              <a:rPr lang="en-US" baseline="0" dirty="0"/>
              <a:t>Some street names for heroin are Smack, H, ska, junk or Mexican Horse.</a:t>
            </a:r>
          </a:p>
          <a:p>
            <a:pPr>
              <a:buFont typeface="Arial" pitchFamily="34" charset="0"/>
              <a:buNone/>
            </a:pPr>
            <a:endParaRPr lang="en-US" baseline="0" dirty="0"/>
          </a:p>
          <a:p>
            <a:pPr>
              <a:buFont typeface="Arial" pitchFamily="34" charset="0"/>
              <a:buChar char="•"/>
            </a:pPr>
            <a:r>
              <a:rPr lang="en-US" baseline="0" dirty="0"/>
              <a:t>Short term effects of heroin include a surge of euphoria and clouded thinking followed by alternately wakeful and drowsy states.</a:t>
            </a:r>
          </a:p>
          <a:p>
            <a:pPr>
              <a:buFont typeface="Arial" pitchFamily="34" charset="0"/>
              <a:buNone/>
            </a:pPr>
            <a:endParaRPr lang="en-US" baseline="0" dirty="0"/>
          </a:p>
          <a:p>
            <a:pPr>
              <a:buFont typeface="Arial" pitchFamily="34" charset="0"/>
              <a:buChar char="•"/>
            </a:pPr>
            <a:r>
              <a:rPr lang="en-US" baseline="0" dirty="0"/>
              <a:t>Heroin depresses breathing and overdose can be fatal.</a:t>
            </a:r>
          </a:p>
          <a:p>
            <a:pPr>
              <a:buFont typeface="Arial" pitchFamily="34" charset="0"/>
              <a:buNone/>
            </a:pPr>
            <a:endParaRPr lang="en-US" baseline="0" dirty="0"/>
          </a:p>
          <a:p>
            <a:pPr>
              <a:buFont typeface="Arial" pitchFamily="34" charset="0"/>
              <a:buChar char="•"/>
            </a:pPr>
            <a:r>
              <a:rPr lang="en-US" baseline="0" dirty="0"/>
              <a:t>Sharing heroin needles is also extremely dangerous – individuals have contracted diseases such as HIV/AIDS.</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28</a:t>
            </a:fld>
            <a:endParaRPr lang="en-US"/>
          </a:p>
        </p:txBody>
      </p:sp>
    </p:spTree>
    <p:extLst>
      <p:ext uri="{BB962C8B-B14F-4D97-AF65-F5344CB8AC3E}">
        <p14:creationId xmlns:p14="http://schemas.microsoft.com/office/powerpoint/2010/main" val="1278128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defTabSz="924641">
              <a:buFont typeface="Arial" panose="020B0604020202020204" pitchFamily="34" charset="0"/>
              <a:buChar char="•"/>
              <a:defRPr/>
            </a:pPr>
            <a:r>
              <a:rPr lang="en-US" dirty="0"/>
              <a:t>In March 2012, a 52 year old Nigerian woman was arrested by Customs and Border Protection for smuggling heroin concealed in her stomach which was a new record for the Dulles Airport in Virginia. CBP seized 4lbs and 12 </a:t>
            </a:r>
            <a:r>
              <a:rPr lang="en-US" dirty="0" err="1"/>
              <a:t>oz</a:t>
            </a:r>
            <a:r>
              <a:rPr lang="en-US" dirty="0"/>
              <a:t> (180 thumb sized pellets = $150,000). Customs and Border Protection officers became suspicious when she told officers she was coming to the U.S. to visit her brother but couldn’t describe him. A routine pat-down found her stomach to be abnormally rigid. An X-ray revealed the pellets and she was taken to the hospital. She remained in the hospital expelling the suspected drugs for about three days. She’s been charged with drug smuggling in federal court in Alexandria.</a:t>
            </a:r>
          </a:p>
          <a:p>
            <a:pPr defTabSz="924641">
              <a:defRPr/>
            </a:pPr>
            <a:endParaRPr lang="en-US" dirty="0"/>
          </a:p>
          <a:p>
            <a:pPr marL="173370" indent="-173370" defTabSz="924641">
              <a:buFont typeface="Arial" panose="020B0604020202020204" pitchFamily="34" charset="0"/>
              <a:buChar char="•"/>
              <a:defRPr/>
            </a:pPr>
            <a:r>
              <a:rPr lang="en-US" dirty="0"/>
              <a:t>A</a:t>
            </a:r>
            <a:r>
              <a:rPr lang="en-US" baseline="0" dirty="0"/>
              <a:t> mule is someone who personally smuggles contraband across the border. The risks and consequences vary depending on the amount and type of drug and the way it was packaged.</a:t>
            </a:r>
          </a:p>
          <a:p>
            <a:pPr defTabSz="924641">
              <a:defRPr/>
            </a:pPr>
            <a:endParaRPr lang="en-US" baseline="0" dirty="0"/>
          </a:p>
          <a:p>
            <a:pPr marL="173370" indent="-173370" defTabSz="924641">
              <a:buFont typeface="Arial" panose="020B0604020202020204" pitchFamily="34" charset="0"/>
              <a:buChar char="•"/>
              <a:defRPr/>
            </a:pPr>
            <a:r>
              <a:rPr lang="en-US" baseline="0" dirty="0"/>
              <a:t>Drugs may be placed in condoms or in packets enclosed by several layers of polyethylene or latex, sometimes covered with an outer layer of wax.  Rupture of one or more packets can abruptly cause toxicity and overdose. </a:t>
            </a:r>
          </a:p>
          <a:p>
            <a:pPr defTabSz="924641">
              <a:defRPr/>
            </a:pPr>
            <a:endParaRPr lang="en-US" baseline="0" dirty="0"/>
          </a:p>
          <a:p>
            <a:pPr defTabSz="924641">
              <a:defRPr/>
            </a:pPr>
            <a:r>
              <a:rPr lang="en-US" u="sng" baseline="0" dirty="0"/>
              <a:t>Symptoms depend on the drug: </a:t>
            </a:r>
          </a:p>
          <a:p>
            <a:pPr marL="173370" indent="-173370" defTabSz="924641">
              <a:buFont typeface="Wingdings" panose="05000000000000000000" pitchFamily="2" charset="2"/>
              <a:buChar char="q"/>
              <a:defRPr/>
            </a:pPr>
            <a:r>
              <a:rPr lang="en-US" baseline="0" dirty="0"/>
              <a:t>Cocaine: intractable seizures, tachycardia, hypertension, and hyperthermia</a:t>
            </a:r>
          </a:p>
          <a:p>
            <a:pPr marL="173370" indent="-173370" defTabSz="924641">
              <a:buFont typeface="Wingdings" panose="05000000000000000000" pitchFamily="2" charset="2"/>
              <a:buChar char="q"/>
              <a:defRPr/>
            </a:pPr>
            <a:r>
              <a:rPr lang="en-US" baseline="0" dirty="0"/>
              <a:t>Heroin: Coma, respiratory depression, intestinal obstruction, rupture or peritonitis</a:t>
            </a:r>
          </a:p>
          <a:p>
            <a:pPr marL="173370" indent="-173370" defTabSz="924641">
              <a:buFont typeface="Wingdings" panose="05000000000000000000" pitchFamily="2" charset="2"/>
              <a:buChar char="q"/>
              <a:defRPr/>
            </a:pPr>
            <a:endParaRPr lang="en-US" baseline="0" dirty="0"/>
          </a:p>
          <a:p>
            <a:pPr defTabSz="924641">
              <a:defRPr/>
            </a:pPr>
            <a:r>
              <a:rPr lang="en-US" dirty="0">
                <a:hlinkClick r:id="rId3"/>
              </a:rPr>
              <a:t>Source: https://www.nbcwashington.com/news/local/Heroin-Seizure-Dulles-Customs.html</a:t>
            </a:r>
            <a:r>
              <a:rPr lang="en-US" dirty="0"/>
              <a:t> </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29</a:t>
            </a:fld>
            <a:endParaRPr lang="en-US"/>
          </a:p>
        </p:txBody>
      </p:sp>
    </p:spTree>
    <p:extLst>
      <p:ext uri="{BB962C8B-B14F-4D97-AF65-F5344CB8AC3E}">
        <p14:creationId xmlns:p14="http://schemas.microsoft.com/office/powerpoint/2010/main" val="323910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65" indent="-176665">
              <a:buFont typeface="Arial" panose="020B0604020202020204" pitchFamily="34" charset="0"/>
              <a:buChar char="•"/>
            </a:pPr>
            <a:r>
              <a:rPr lang="en-US" dirty="0"/>
              <a:t>Budget: $3.4 billion for Fiscal Year 2018</a:t>
            </a:r>
          </a:p>
          <a:p>
            <a:endParaRPr lang="en-US" dirty="0"/>
          </a:p>
          <a:p>
            <a:pPr marL="176665" indent="-176665">
              <a:buFont typeface="Arial" panose="020B0604020202020204" pitchFamily="34" charset="0"/>
              <a:buChar char="•"/>
            </a:pPr>
            <a:r>
              <a:rPr lang="en-US" dirty="0"/>
              <a:t>Employees: Approximately 10,500 staff members, including more than:</a:t>
            </a:r>
          </a:p>
          <a:p>
            <a:pPr marL="647769" lvl="1" indent="-176665">
              <a:buFont typeface="Arial" panose="020B0604020202020204" pitchFamily="34" charset="0"/>
              <a:buChar char="•"/>
            </a:pPr>
            <a:r>
              <a:rPr lang="en-US" dirty="0"/>
              <a:t>5,000 Special Agents</a:t>
            </a:r>
          </a:p>
          <a:p>
            <a:pPr marL="647769" lvl="1" indent="-176665">
              <a:buFont typeface="Arial" panose="020B0604020202020204" pitchFamily="34" charset="0"/>
              <a:buChar char="•"/>
            </a:pPr>
            <a:r>
              <a:rPr lang="en-US" dirty="0"/>
              <a:t>3,400 Professional and Administrative Staff</a:t>
            </a:r>
          </a:p>
          <a:p>
            <a:pPr marL="647769" lvl="1" indent="-176665">
              <a:buFont typeface="Arial" panose="020B0604020202020204" pitchFamily="34" charset="0"/>
              <a:buChar char="•"/>
            </a:pPr>
            <a:r>
              <a:rPr lang="en-US" dirty="0"/>
              <a:t>900 Intelligence Research Specialists</a:t>
            </a:r>
          </a:p>
          <a:p>
            <a:pPr marL="647769" lvl="1" indent="-176665">
              <a:buFont typeface="Arial" panose="020B0604020202020204" pitchFamily="34" charset="0"/>
              <a:buChar char="•"/>
            </a:pPr>
            <a:r>
              <a:rPr lang="en-US" dirty="0"/>
              <a:t>700 Diversion Investigators</a:t>
            </a:r>
          </a:p>
          <a:p>
            <a:pPr marL="647769" lvl="1" indent="-176665">
              <a:buFont typeface="Arial" panose="020B0604020202020204" pitchFamily="34" charset="0"/>
              <a:buChar char="•"/>
            </a:pPr>
            <a:r>
              <a:rPr lang="en-US" dirty="0"/>
              <a:t>300 Forensic Chemists</a:t>
            </a:r>
          </a:p>
        </p:txBody>
      </p:sp>
      <p:sp>
        <p:nvSpPr>
          <p:cNvPr id="4" name="Slide Number Placeholder 3"/>
          <p:cNvSpPr>
            <a:spLocks noGrp="1"/>
          </p:cNvSpPr>
          <p:nvPr>
            <p:ph type="sldNum" sz="quarter" idx="10"/>
          </p:nvPr>
        </p:nvSpPr>
        <p:spPr/>
        <p:txBody>
          <a:bodyPr/>
          <a:lstStyle/>
          <a:p>
            <a:pPr defTabSz="924641">
              <a:defRPr/>
            </a:pPr>
            <a:fld id="{5CBD8BEE-EB57-FD4D-9395-B0AE007BD678}" type="slidenum">
              <a:rPr lang="en-US">
                <a:solidFill>
                  <a:prstClr val="black"/>
                </a:solidFill>
                <a:latin typeface="Calibri"/>
              </a:rPr>
              <a:pPr defTabSz="924641">
                <a:defRPr/>
              </a:pPr>
              <a:t>3</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41865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Baltimore: </a:t>
            </a:r>
          </a:p>
          <a:p>
            <a:pPr marL="173370" indent="-173370">
              <a:buFont typeface="Arial" panose="020B0604020202020204" pitchFamily="34" charset="0"/>
              <a:buChar char="•"/>
            </a:pPr>
            <a:r>
              <a:rPr lang="en-US" dirty="0"/>
              <a:t>Special</a:t>
            </a:r>
            <a:r>
              <a:rPr lang="en-US" baseline="0" dirty="0"/>
              <a:t> Agents from Immigration and Customs Enforcement received a tip that a drug courier was about to land at BWI with a large shipment. Hours later Edgar Franco Lopez was asked for a search of his 3 large duffle bags as he was loading into a vehicle. Agents only found food, so they bluffed saying they had found evidence of drugs in the bags.</a:t>
            </a:r>
          </a:p>
          <a:p>
            <a:endParaRPr lang="en-US" baseline="0" dirty="0"/>
          </a:p>
          <a:p>
            <a:pPr marL="173370" indent="-173370">
              <a:buFont typeface="Arial" panose="020B0604020202020204" pitchFamily="34" charset="0"/>
              <a:buChar char="•"/>
            </a:pPr>
            <a:r>
              <a:rPr lang="en-US" baseline="0" dirty="0"/>
              <a:t>The driver, Edwin Quintana Carranza a Mexican in the US illegally who had claimed the bags were his and consented to the search confessed. The drugs were hidden in the sugar wafers he said. </a:t>
            </a:r>
          </a:p>
          <a:p>
            <a:endParaRPr lang="en-US" baseline="0" dirty="0"/>
          </a:p>
          <a:p>
            <a:pPr marL="173370" indent="-173370">
              <a:buFont typeface="Arial" panose="020B0604020202020204" pitchFamily="34" charset="0"/>
              <a:buChar char="•"/>
            </a:pPr>
            <a:r>
              <a:rPr lang="en-US" baseline="0" dirty="0"/>
              <a:t>These 2 men were key links in a drug smuggling network that stretched thousands of miles from Guatemala to Baltimore. They used factory sealed products such as sugar wafers, brownies, soups, lollipops and other candies. </a:t>
            </a:r>
          </a:p>
          <a:p>
            <a:endParaRPr lang="en-US" baseline="0" dirty="0"/>
          </a:p>
          <a:p>
            <a:pPr marL="173370" indent="-173370">
              <a:buFont typeface="Arial" panose="020B0604020202020204" pitchFamily="34" charset="0"/>
              <a:buChar char="•"/>
            </a:pPr>
            <a:r>
              <a:rPr lang="en-US" baseline="0" dirty="0"/>
              <a:t>Traffickers will try anything to avoid camera, drones, drug dogs and agents. They will use mail parcels, UPS, FedEx, air cargo, travel on transit systems with low security (</a:t>
            </a:r>
            <a:r>
              <a:rPr lang="en-US" baseline="0" dirty="0" err="1"/>
              <a:t>Amtrack</a:t>
            </a:r>
            <a:r>
              <a:rPr lang="en-US" baseline="0" dirty="0"/>
              <a:t>). </a:t>
            </a:r>
          </a:p>
          <a:p>
            <a:endParaRPr lang="en-US" baseline="0" dirty="0"/>
          </a:p>
          <a:p>
            <a:endParaRPr lang="en-US" baseline="0" dirty="0"/>
          </a:p>
          <a:p>
            <a:r>
              <a:rPr lang="en-US" baseline="0" dirty="0"/>
              <a:t>Source: </a:t>
            </a:r>
            <a:r>
              <a:rPr lang="en-US" dirty="0">
                <a:hlinkClick r:id="rId3"/>
              </a:rPr>
              <a:t>https://www.nytimes.com/2017/12/02/us/politics/drug-cartels-border-security-traffickers.html</a:t>
            </a:r>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30</a:t>
            </a:fld>
            <a:endParaRPr lang="en-US"/>
          </a:p>
        </p:txBody>
      </p:sp>
    </p:spTree>
    <p:extLst>
      <p:ext uri="{BB962C8B-B14F-4D97-AF65-F5344CB8AC3E}">
        <p14:creationId xmlns:p14="http://schemas.microsoft.com/office/powerpoint/2010/main" val="1567538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Most of</a:t>
            </a:r>
            <a:r>
              <a:rPr lang="en-US" baseline="0" dirty="0"/>
              <a:t> the flow is through entering the United States at legal ports of entry, followed by tractor-trailers, where the heroin is co-mingled with legal goods. Body carriers represent a smaller percentage of heroin movement. </a:t>
            </a:r>
          </a:p>
          <a:p>
            <a:endParaRPr lang="en-US" baseline="0" dirty="0"/>
          </a:p>
          <a:p>
            <a:pPr marL="173370" indent="-173370">
              <a:buFont typeface="Arial" panose="020B0604020202020204" pitchFamily="34" charset="0"/>
              <a:buChar char="•"/>
            </a:pPr>
            <a:r>
              <a:rPr lang="en-US" baseline="0" dirty="0"/>
              <a:t>A very small percentage of heroin is seized through the Northern Border between the US and Canada. Heroin is also seized on the ferry from the Dominican Republic to Puerto Rico.</a:t>
            </a:r>
          </a:p>
          <a:p>
            <a:endParaRPr lang="en-US" dirty="0"/>
          </a:p>
          <a:p>
            <a:pPr marL="173370" indent="-173370">
              <a:buFont typeface="Arial" panose="020B0604020202020204" pitchFamily="34" charset="0"/>
              <a:buChar char="•"/>
            </a:pPr>
            <a:r>
              <a:rPr lang="en-US" dirty="0"/>
              <a:t>Also used: Private vehicles,</a:t>
            </a:r>
            <a:r>
              <a:rPr lang="en-US" baseline="0" dirty="0"/>
              <a:t> rentals, commercial vehicles, courier on flights, package delivery services, air freight and sea cargo</a:t>
            </a:r>
          </a:p>
          <a:p>
            <a:endParaRPr lang="en-US" baseline="0" dirty="0"/>
          </a:p>
          <a:p>
            <a:pPr marL="173370" indent="-173370">
              <a:buFont typeface="Arial" panose="020B0604020202020204" pitchFamily="34" charset="0"/>
              <a:buChar char="•"/>
            </a:pPr>
            <a:r>
              <a:rPr lang="en-US" baseline="0" dirty="0"/>
              <a:t>Mexican drug trafficking organizations compete with Dominicans, Jamaicans, Colombians, and Vietnamese for business</a:t>
            </a:r>
            <a:endParaRPr lang="en-US" dirty="0"/>
          </a:p>
        </p:txBody>
      </p:sp>
      <p:sp>
        <p:nvSpPr>
          <p:cNvPr id="4" name="Slide Number Placeholder 3"/>
          <p:cNvSpPr>
            <a:spLocks noGrp="1"/>
          </p:cNvSpPr>
          <p:nvPr>
            <p:ph type="sldNum" sz="quarter" idx="10"/>
          </p:nvPr>
        </p:nvSpPr>
        <p:spPr/>
        <p:txBody>
          <a:bodyPr/>
          <a:lstStyle/>
          <a:p>
            <a:fld id="{01BF9C06-E4E6-4CFB-8A3C-CC486BAE52D8}" type="slidenum">
              <a:rPr lang="en-US" smtClean="0"/>
              <a:t>31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02515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Drug cartels know Utah is an easy place to sell cocaine, heroin prescription pills and meth. </a:t>
            </a:r>
          </a:p>
          <a:p>
            <a:r>
              <a:rPr lang="en-US" baseline="0" dirty="0"/>
              <a:t>A man accused of working for the Sinaloa Cartel provided 2News inside information of the criminal network.</a:t>
            </a:r>
          </a:p>
          <a:p>
            <a:endParaRPr lang="en-US" baseline="0" dirty="0"/>
          </a:p>
          <a:p>
            <a:pPr marL="231160" indent="-231160">
              <a:buAutoNum type="arabicPeriod"/>
            </a:pPr>
            <a:r>
              <a:rPr lang="en-US" baseline="0" dirty="0"/>
              <a:t>Cartel members operate all over Utah in rural parts and busy downtown areas</a:t>
            </a:r>
          </a:p>
          <a:p>
            <a:pPr marL="231160" indent="-231160">
              <a:buAutoNum type="arabicPeriod"/>
            </a:pPr>
            <a:r>
              <a:rPr lang="en-US" baseline="0" dirty="0"/>
              <a:t>Best place for business- high demand and they pay more</a:t>
            </a:r>
          </a:p>
          <a:p>
            <a:pPr marL="231160" indent="-231160">
              <a:buAutoNum type="arabicPeriod"/>
            </a:pPr>
            <a:r>
              <a:rPr lang="en-US" baseline="0" dirty="0"/>
              <a:t>Business done in parking lots &amp; side of the road (cars with traps)</a:t>
            </a:r>
          </a:p>
          <a:p>
            <a:pPr marL="231160" indent="-231160">
              <a:buAutoNum type="arabicPeriod"/>
            </a:pPr>
            <a:r>
              <a:rPr lang="en-US" baseline="0" dirty="0"/>
              <a:t>Main target- White kids. They have money to buy and often distribute to friends</a:t>
            </a:r>
          </a:p>
          <a:p>
            <a:pPr marL="231160" indent="-231160">
              <a:buAutoNum type="arabicPeriod"/>
            </a:pPr>
            <a:r>
              <a:rPr lang="en-US" baseline="0" dirty="0"/>
              <a:t>Utah has North to South and East to West Highways = cartel friendly</a:t>
            </a:r>
          </a:p>
          <a:p>
            <a:pPr marL="231160" indent="-231160">
              <a:buAutoNum type="arabicPeriod"/>
            </a:pPr>
            <a:r>
              <a:rPr lang="en-US" baseline="0" dirty="0"/>
              <a:t>Some people learn to become better drug runners while in jail, which the cartels bank on</a:t>
            </a:r>
          </a:p>
          <a:p>
            <a:pPr marL="231160" indent="-231160" defTabSz="924641">
              <a:buFontTx/>
              <a:buAutoNum type="arabicPeriod"/>
            </a:pPr>
            <a:r>
              <a:rPr lang="en-US" baseline="0" dirty="0"/>
              <a:t>Tapped phone lines “More than just an appetite, the judicial system (judges, prosecutors, police officers, defense attorneys) are making money of this problem</a:t>
            </a:r>
          </a:p>
          <a:p>
            <a:pPr marL="231160" indent="-231160">
              <a:buAutoNum type="arabicPeriod"/>
            </a:pPr>
            <a:r>
              <a:rPr lang="en-US" baseline="0" dirty="0"/>
              <a:t>The system rarely provides proper rehabilitation or second chances, so unfortunately a lot of good kids get caught up with cartels and those involved kind of have an incentive to NOT fix this problem. </a:t>
            </a:r>
          </a:p>
          <a:p>
            <a:pPr marL="231160" indent="-231160">
              <a:buAutoNum type="arabicPeriod"/>
            </a:pPr>
            <a:endParaRPr lang="en-US" baseline="0" dirty="0"/>
          </a:p>
          <a:p>
            <a:pPr defTabSz="924641">
              <a:defRPr/>
            </a:pPr>
            <a:r>
              <a:rPr lang="en-US" baseline="0" dirty="0"/>
              <a:t>(Source CBS 2 Salt Lake City 5/24/19)- </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32</a:t>
            </a:fld>
            <a:endParaRPr lang="en-US"/>
          </a:p>
        </p:txBody>
      </p:sp>
    </p:spTree>
    <p:extLst>
      <p:ext uri="{BB962C8B-B14F-4D97-AF65-F5344CB8AC3E}">
        <p14:creationId xmlns:p14="http://schemas.microsoft.com/office/powerpoint/2010/main" val="15754551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Heroin</a:t>
            </a:r>
            <a:r>
              <a:rPr lang="en-US" baseline="0" dirty="0"/>
              <a:t> Highway is the nickname for the corridor along Interstates 70 and 81 that begin in Baltimore and run through Maryland, West VA, and VA. </a:t>
            </a:r>
          </a:p>
          <a:p>
            <a:pPr marL="173370" indent="-173370">
              <a:buFont typeface="Arial" panose="020B0604020202020204" pitchFamily="34" charset="0"/>
              <a:buChar char="•"/>
            </a:pPr>
            <a:r>
              <a:rPr lang="en-US" baseline="0" dirty="0"/>
              <a:t>While Baltimore is not the reason why heroin use is exploding in local communities, police across the area say their heroin addicts are driving to Baltimore to buy the deadly drug, sometimes even twice a day. </a:t>
            </a:r>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33</a:t>
            </a:fld>
            <a:endParaRPr lang="en-US"/>
          </a:p>
        </p:txBody>
      </p:sp>
    </p:spTree>
    <p:extLst>
      <p:ext uri="{BB962C8B-B14F-4D97-AF65-F5344CB8AC3E}">
        <p14:creationId xmlns:p14="http://schemas.microsoft.com/office/powerpoint/2010/main" val="4036988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Domestic Monitor Program</a:t>
            </a:r>
          </a:p>
          <a:p>
            <a:endParaRPr lang="en-US" dirty="0"/>
          </a:p>
          <a:p>
            <a:pPr marL="173370" indent="-173370">
              <a:buFont typeface="Arial" panose="020B0604020202020204" pitchFamily="34" charset="0"/>
              <a:buChar char="•"/>
            </a:pPr>
            <a:r>
              <a:rPr lang="en-US" dirty="0"/>
              <a:t>Heroin is produced from morphine by a chemical process. </a:t>
            </a:r>
          </a:p>
          <a:p>
            <a:endParaRPr lang="en-US" dirty="0"/>
          </a:p>
          <a:p>
            <a:pPr marL="173370" indent="-173370">
              <a:buFont typeface="Arial" panose="020B0604020202020204" pitchFamily="34" charset="0"/>
              <a:buChar char="•"/>
            </a:pPr>
            <a:r>
              <a:rPr lang="en-US" dirty="0"/>
              <a:t>The morphine is extracted from opium, which is derived</a:t>
            </a:r>
            <a:r>
              <a:rPr lang="en-US" baseline="0" dirty="0"/>
              <a:t> from the opium poppy plant. </a:t>
            </a:r>
          </a:p>
          <a:p>
            <a:endParaRPr lang="en-US" baseline="0" dirty="0"/>
          </a:p>
          <a:p>
            <a:pPr marL="173370" indent="-173370">
              <a:buFont typeface="Arial" panose="020B0604020202020204" pitchFamily="34" charset="0"/>
              <a:buChar char="•"/>
            </a:pPr>
            <a:r>
              <a:rPr lang="en-US" baseline="0" dirty="0"/>
              <a:t>Adulterants are pharmacologically active substances such as caffeine, procaine, and quinine, which are added to the heroin conversion process. </a:t>
            </a:r>
          </a:p>
          <a:p>
            <a:endParaRPr lang="en-US" baseline="0" dirty="0"/>
          </a:p>
          <a:p>
            <a:pPr marL="173370" indent="-173370">
              <a:buFont typeface="Arial" panose="020B0604020202020204" pitchFamily="34" charset="0"/>
              <a:buChar char="•"/>
            </a:pPr>
            <a:r>
              <a:rPr lang="en-US" baseline="0" dirty="0"/>
              <a:t>Diluents are pharmacologically inactive substances (i.e. cutting agents) such as lactose, mannitol, starch, and sucrose, added to the heroin to increase bulk/ quantity</a:t>
            </a:r>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34</a:t>
            </a:fld>
            <a:endParaRPr lang="en-US"/>
          </a:p>
        </p:txBody>
      </p:sp>
    </p:spTree>
    <p:extLst>
      <p:ext uri="{BB962C8B-B14F-4D97-AF65-F5344CB8AC3E}">
        <p14:creationId xmlns:p14="http://schemas.microsoft.com/office/powerpoint/2010/main" val="23223731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Purity from China is 90% or higher</a:t>
            </a:r>
          </a:p>
          <a:p>
            <a:endParaRPr lang="en-US" dirty="0"/>
          </a:p>
          <a:p>
            <a:r>
              <a:rPr lang="en-US" u="sng" baseline="0" dirty="0"/>
              <a:t>Fentanyl pipeline: </a:t>
            </a:r>
          </a:p>
          <a:p>
            <a:endParaRPr lang="en-US" baseline="0" dirty="0"/>
          </a:p>
          <a:p>
            <a:pPr marL="173370" indent="-173370">
              <a:buFont typeface="Arial" panose="020B0604020202020204" pitchFamily="34" charset="0"/>
              <a:buChar char="•"/>
            </a:pPr>
            <a:r>
              <a:rPr lang="en-US" baseline="0" dirty="0"/>
              <a:t>Most of the fentanyl in the country comes from China, but it’s not always a direct route. Sometimes China ships to less-suspicious countries like Canada or Tonga before mailing to the US.</a:t>
            </a:r>
          </a:p>
          <a:p>
            <a:pPr marL="173370" indent="-173370">
              <a:buFont typeface="Arial" panose="020B0604020202020204" pitchFamily="34" charset="0"/>
              <a:buChar char="•"/>
            </a:pPr>
            <a:endParaRPr lang="en-US" baseline="0" dirty="0"/>
          </a:p>
          <a:p>
            <a:pPr marL="173370" indent="-173370">
              <a:buFont typeface="Arial" panose="020B0604020202020204" pitchFamily="34" charset="0"/>
              <a:buChar char="•"/>
            </a:pPr>
            <a:r>
              <a:rPr lang="en-US" baseline="0" dirty="0"/>
              <a:t>Direct China to US mail: buyers purchase pure fentanyl or precursor chemicals over the web from illicit suppliers in China. Small quantities are mailed. </a:t>
            </a:r>
          </a:p>
          <a:p>
            <a:pPr marL="173370" indent="-173370">
              <a:buFont typeface="Arial" panose="020B0604020202020204" pitchFamily="34" charset="0"/>
              <a:buChar char="•"/>
            </a:pPr>
            <a:endParaRPr lang="en-US" baseline="0" dirty="0"/>
          </a:p>
          <a:p>
            <a:pPr marL="173370" indent="-173370">
              <a:buFont typeface="Arial" panose="020B0604020202020204" pitchFamily="34" charset="0"/>
              <a:buChar char="•"/>
            </a:pPr>
            <a:r>
              <a:rPr lang="en-US" baseline="0" dirty="0"/>
              <a:t>Some is shipped from China to the US for the Mexican cartels because the U.S mail system is more reliable. It’s then smuggled south to Mexico for production before coming back up to the US in its finished form. </a:t>
            </a:r>
          </a:p>
          <a:p>
            <a:pPr marL="173370" indent="-173370">
              <a:buFont typeface="Arial" panose="020B0604020202020204" pitchFamily="34" charset="0"/>
              <a:buChar char="•"/>
            </a:pPr>
            <a:endParaRPr lang="en-US" baseline="0" dirty="0"/>
          </a:p>
          <a:p>
            <a:pPr marL="173370" indent="-173370" defTabSz="924641">
              <a:buFont typeface="Arial" panose="020B0604020202020204" pitchFamily="34" charset="0"/>
              <a:buChar char="•"/>
              <a:defRPr/>
            </a:pPr>
            <a:r>
              <a:rPr lang="en-US" baseline="0" dirty="0"/>
              <a:t>Fentanyl had been found in bogus Xanax pills sold on the street.</a:t>
            </a:r>
          </a:p>
          <a:p>
            <a:endParaRPr lang="en-US" baseline="0" dirty="0"/>
          </a:p>
          <a:p>
            <a:pPr marL="173370" indent="-173370">
              <a:buFont typeface="Arial" panose="020B0604020202020204" pitchFamily="34" charset="0"/>
              <a:buChar char="•"/>
            </a:pPr>
            <a:r>
              <a:rPr lang="en-US" baseline="0" dirty="0"/>
              <a:t>Fentanyl street names: Apache, China Girl, China White, Dance Fever, Friend, </a:t>
            </a:r>
            <a:r>
              <a:rPr lang="en-US" baseline="0" dirty="0" err="1"/>
              <a:t>Goodfellas</a:t>
            </a:r>
            <a:r>
              <a:rPr lang="en-US" baseline="0" dirty="0"/>
              <a:t>, Jackpot, Murder 8, Tango &amp; Cash </a:t>
            </a:r>
          </a:p>
          <a:p>
            <a:endParaRPr lang="en-US" dirty="0"/>
          </a:p>
          <a:p>
            <a:pPr marL="173370" indent="-173370">
              <a:buFont typeface="Arial" panose="020B0604020202020204" pitchFamily="34" charset="0"/>
              <a:buChar char="•"/>
            </a:pPr>
            <a:r>
              <a:rPr lang="en-US" baseline="0" dirty="0"/>
              <a:t>One Kilogram of pure Fentanyl from China, can be turned into diluted powder sold on San Diego Streets at $300 value- According to the DEA.  </a:t>
            </a:r>
          </a:p>
          <a:p>
            <a:pPr marL="173370" indent="-173370">
              <a:buFont typeface="Arial" panose="020B0604020202020204" pitchFamily="34" charset="0"/>
              <a:buChar char="•"/>
            </a:pPr>
            <a:endParaRPr lang="en-US" baseline="0" dirty="0"/>
          </a:p>
          <a:p>
            <a:pPr marL="173370" indent="-173370">
              <a:buFont typeface="Arial" panose="020B0604020202020204" pitchFamily="34" charset="0"/>
              <a:buChar char="•"/>
            </a:pPr>
            <a:r>
              <a:rPr lang="en-US" dirty="0"/>
              <a:t>After drugs are shipped internationally, they are mixed into the heroin supply or combined with other non-opioid drugs and pressed into a tablet form. This practice partially explains why overdoses with these substances are often misidentified as heroin overdoses or pinned on other prescription opioids present in the body at the time of the overdose.</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35</a:t>
            </a:fld>
            <a:endParaRPr lang="en-US"/>
          </a:p>
        </p:txBody>
      </p:sp>
    </p:spTree>
    <p:extLst>
      <p:ext uri="{BB962C8B-B14F-4D97-AF65-F5344CB8AC3E}">
        <p14:creationId xmlns:p14="http://schemas.microsoft.com/office/powerpoint/2010/main" val="3119602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These sellers’ preferred method of shipping is the U.S. Postal Service because the risk of seizure by Customs &amp; Border Protection (CPB) is small and delivery is basically guaranteed.</a:t>
            </a:r>
          </a:p>
          <a:p>
            <a:endParaRPr lang="en-US" dirty="0"/>
          </a:p>
          <a:p>
            <a:pPr marL="173370" indent="-173370">
              <a:buFont typeface="Arial" panose="020B0604020202020204" pitchFamily="34" charset="0"/>
              <a:buChar char="•"/>
            </a:pPr>
            <a:r>
              <a:rPr lang="en-US" dirty="0"/>
              <a:t>Part of the Synthetics Trafficking and Overdose Prevention Act (STOP), includes legislation passed in 2018 to help combat the opioid crisis in the United States, mandates that the USPS collects information on all mail sent from China, including details on the sender and the package’s contents.</a:t>
            </a:r>
          </a:p>
          <a:p>
            <a:pPr marL="173370" indent="-173370">
              <a:buFont typeface="Arial" panose="020B0604020202020204" pitchFamily="34" charset="0"/>
              <a:buChar char="•"/>
            </a:pPr>
            <a:endParaRPr lang="en-US" dirty="0"/>
          </a:p>
          <a:p>
            <a:r>
              <a:rPr lang="en-US" dirty="0"/>
              <a:t>Source: </a:t>
            </a:r>
            <a:r>
              <a:rPr lang="en-US" dirty="0">
                <a:hlinkClick r:id="rId3"/>
              </a:rPr>
              <a:t>https://time.com/5660390/trump-china-fentanyl-mail-drug-trafficking/</a:t>
            </a:r>
            <a:r>
              <a:rPr lang="en-US" dirty="0"/>
              <a:t> </a:t>
            </a:r>
          </a:p>
          <a:p>
            <a:endParaRPr lang="en-US" dirty="0"/>
          </a:p>
          <a:p>
            <a:pPr marL="173370" indent="-173370">
              <a:buFont typeface="Arial" panose="020B0604020202020204" pitchFamily="34" charset="0"/>
              <a:buChar char="•"/>
            </a:pPr>
            <a:r>
              <a:rPr lang="en-US" dirty="0"/>
              <a:t>In 2018, the USPS Inspection Service (a federal law enforcement agency tasked with keeping mail safe) seized over 96,000 pounds of mailed narcotics. </a:t>
            </a:r>
          </a:p>
          <a:p>
            <a:pPr marL="173370" indent="-173370">
              <a:buFont typeface="Arial" panose="020B0604020202020204" pitchFamily="34" charset="0"/>
              <a:buChar char="•"/>
            </a:pPr>
            <a:r>
              <a:rPr lang="en-US" dirty="0"/>
              <a:t>USPS offers up to $50,000 for information that leads to the arrest and conviction of people who mail prohibited items. USPS is a federal agency, whereas FedEx and UPS are private companies.</a:t>
            </a:r>
          </a:p>
          <a:p>
            <a:endParaRPr lang="en-US" dirty="0"/>
          </a:p>
          <a:p>
            <a:pPr marL="173370" indent="-173370" defTabSz="924641">
              <a:buFont typeface="Arial" panose="020B0604020202020204" pitchFamily="34" charset="0"/>
              <a:buChar char="•"/>
              <a:defRPr/>
            </a:pPr>
            <a:r>
              <a:rPr lang="en-US" dirty="0"/>
              <a:t>DEA Administration issued a temporary emergency ban on Schedule I</a:t>
            </a:r>
            <a:r>
              <a:rPr lang="en-US" baseline="0" dirty="0"/>
              <a:t> Fentanyl analogues</a:t>
            </a:r>
            <a:r>
              <a:rPr lang="en-US" dirty="0"/>
              <a:t>, due to expire on February 6, 2020, which helped the DEA expedite investigations of new analogues without first having to chemically analyze and classify each one.  Since the temporary ban,</a:t>
            </a:r>
            <a:r>
              <a:rPr lang="en-US" baseline="0" dirty="0"/>
              <a:t> there has been a 40% reduction in instances of new drugs coming into the country. (update: January 2020, the ban was extended another 15 </a:t>
            </a:r>
            <a:r>
              <a:rPr lang="en-US" baseline="0"/>
              <a:t>more months)</a:t>
            </a:r>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36</a:t>
            </a:fld>
            <a:endParaRPr lang="en-US"/>
          </a:p>
        </p:txBody>
      </p:sp>
    </p:spTree>
    <p:extLst>
      <p:ext uri="{BB962C8B-B14F-4D97-AF65-F5344CB8AC3E}">
        <p14:creationId xmlns:p14="http://schemas.microsoft.com/office/powerpoint/2010/main" val="728400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States =</a:t>
            </a:r>
            <a:r>
              <a:rPr lang="en-US" baseline="0" dirty="0"/>
              <a:t> O</a:t>
            </a:r>
            <a:r>
              <a:rPr lang="en-US" dirty="0"/>
              <a:t>verdose deaths</a:t>
            </a:r>
          </a:p>
          <a:p>
            <a:r>
              <a:rPr lang="en-US" dirty="0"/>
              <a:t>Stars</a:t>
            </a:r>
            <a:r>
              <a:rPr lang="en-US" baseline="0" dirty="0"/>
              <a:t> = Seizures</a:t>
            </a:r>
          </a:p>
          <a:p>
            <a:endParaRPr lang="en-US" baseline="0" dirty="0"/>
          </a:p>
          <a:p>
            <a:pPr marL="173370" indent="-173370">
              <a:buFont typeface="Arial" panose="020B0604020202020204" pitchFamily="34" charset="0"/>
              <a:buChar char="•"/>
            </a:pPr>
            <a:r>
              <a:rPr lang="en-US" baseline="0" dirty="0"/>
              <a:t>Nationally there were 7% fewer deaths involving heroin in the year ending in September 2018 than there were in the previous year- CDC 2019</a:t>
            </a:r>
          </a:p>
          <a:p>
            <a:endParaRPr lang="en-US" baseline="0" dirty="0"/>
          </a:p>
          <a:p>
            <a:pPr marL="173370" indent="-173370" defTabSz="924641">
              <a:buFont typeface="Arial" panose="020B0604020202020204" pitchFamily="34" charset="0"/>
              <a:buChar char="•"/>
              <a:defRPr/>
            </a:pPr>
            <a:r>
              <a:rPr lang="en-US" dirty="0"/>
              <a:t>Overall, from 2017 to 2018, heroin overdoses treated in emergency departments in 22 states and Washington, D.C., decreased almost 22%. Some locations that have historically been hardest hit -- such as West Virginia, Ohio and Washington, D.C. -- saw their numbers plummet by more than 50%, the researchers found.</a:t>
            </a:r>
          </a:p>
          <a:p>
            <a:endParaRPr lang="en-US" dirty="0"/>
          </a:p>
          <a:p>
            <a:pPr marL="173370" indent="-173370" defTabSz="924641">
              <a:buFont typeface="Arial" panose="020B0604020202020204" pitchFamily="34" charset="0"/>
              <a:buChar char="•"/>
              <a:defRPr/>
            </a:pPr>
            <a:r>
              <a:rPr lang="en-US" dirty="0"/>
              <a:t>Seven other states -- Kentucky, Maryland, Massachusetts, New Hampshire, Pennsylvania, Rhode Island and Wisconsin -- had significant declines in hospital-treated heroin overdoses.</a:t>
            </a:r>
          </a:p>
          <a:p>
            <a:endParaRPr lang="en-US" dirty="0"/>
          </a:p>
          <a:p>
            <a:r>
              <a:rPr lang="en-US" u="sng" dirty="0"/>
              <a:t>Likely reasons</a:t>
            </a:r>
            <a:r>
              <a:rPr lang="en-US" dirty="0"/>
              <a:t>: </a:t>
            </a:r>
          </a:p>
          <a:p>
            <a:pPr marL="173370" indent="-173370">
              <a:buFontTx/>
              <a:buChar char="-"/>
            </a:pPr>
            <a:r>
              <a:rPr lang="en-US" dirty="0"/>
              <a:t>First, some of the states now seeing decreases were those that witnessed increases earlier in the epidemic, it’s possible that early intervention and localized responses are starting to pay off</a:t>
            </a:r>
          </a:p>
          <a:p>
            <a:pPr marL="173370" indent="-173370">
              <a:buFontTx/>
              <a:buChar char="-"/>
            </a:pPr>
            <a:r>
              <a:rPr lang="en-US" dirty="0"/>
              <a:t>The shift in supply chain may be a factor. </a:t>
            </a:r>
          </a:p>
          <a:p>
            <a:pPr marL="173370" indent="-173370">
              <a:buFontTx/>
              <a:buChar char="-"/>
            </a:pPr>
            <a:r>
              <a:rPr lang="en-US" dirty="0"/>
              <a:t>Wider access to Naloxone/Narcan</a:t>
            </a:r>
          </a:p>
          <a:p>
            <a:pPr marL="173370" indent="-173370">
              <a:buFontTx/>
              <a:buChar char="-"/>
            </a:pPr>
            <a:endParaRPr lang="en-US" dirty="0"/>
          </a:p>
          <a:p>
            <a:pPr marL="173370" indent="-173370" defTabSz="924641">
              <a:buFont typeface="Arial" panose="020B0604020202020204" pitchFamily="34" charset="0"/>
              <a:buChar char="•"/>
              <a:defRPr/>
            </a:pPr>
            <a:r>
              <a:rPr lang="en-US" dirty="0"/>
              <a:t>Still, law enforcement officials are continuing to seize heroin coming across the border. From January through April 2019, Customs and Border Protection officers seized 1,585 pounds of heroin at official ports of entry, along with 921 pounds of fentanyl.</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37</a:t>
            </a:fld>
            <a:endParaRPr lang="en-US"/>
          </a:p>
        </p:txBody>
      </p:sp>
    </p:spTree>
    <p:extLst>
      <p:ext uri="{BB962C8B-B14F-4D97-AF65-F5344CB8AC3E}">
        <p14:creationId xmlns:p14="http://schemas.microsoft.com/office/powerpoint/2010/main" val="27290090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Route 5- Tijuana/ San Diego</a:t>
            </a:r>
          </a:p>
          <a:p>
            <a:r>
              <a:rPr lang="en-US" dirty="0"/>
              <a:t>Route 85- Juarez/ El Paso</a:t>
            </a:r>
          </a:p>
          <a:p>
            <a:r>
              <a:rPr lang="en-US" dirty="0"/>
              <a:t>Route 35 – Nuevo Laredo/</a:t>
            </a:r>
            <a:r>
              <a:rPr lang="en-US" baseline="0" dirty="0"/>
              <a:t> Laredo</a:t>
            </a:r>
          </a:p>
          <a:p>
            <a:endParaRPr lang="en-US" baseline="0" dirty="0"/>
          </a:p>
          <a:p>
            <a:pPr marL="173370" indent="-173370">
              <a:buFont typeface="Arial" panose="020B0604020202020204" pitchFamily="34" charset="0"/>
              <a:buChar char="•"/>
            </a:pPr>
            <a:r>
              <a:rPr lang="en-US" baseline="0" dirty="0"/>
              <a:t>Areas affected most by overdoses and seizures mirror certain routes</a:t>
            </a:r>
          </a:p>
          <a:p>
            <a:pPr marL="173370" indent="-173370">
              <a:buFont typeface="Arial" panose="020B0604020202020204" pitchFamily="34" charset="0"/>
              <a:buChar char="•"/>
            </a:pPr>
            <a:r>
              <a:rPr lang="en-US" baseline="0" dirty="0"/>
              <a:t>Heroin crosses the border and mostly floods eastward towards the users</a:t>
            </a:r>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38</a:t>
            </a:fld>
            <a:endParaRPr lang="en-US"/>
          </a:p>
        </p:txBody>
      </p:sp>
    </p:spTree>
    <p:extLst>
      <p:ext uri="{BB962C8B-B14F-4D97-AF65-F5344CB8AC3E}">
        <p14:creationId xmlns:p14="http://schemas.microsoft.com/office/powerpoint/2010/main" val="3881978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defTabSz="924641">
              <a:buFont typeface="Arial" panose="020B0604020202020204" pitchFamily="34" charset="0"/>
              <a:buChar char="•"/>
              <a:defRPr/>
            </a:pPr>
            <a:r>
              <a:rPr lang="en-US" dirty="0"/>
              <a:t>The reason fentanyl is everywhere is because it’s economic. Instead of waiting months for poppy fields to grow, harvest and refine into powder and then ship North, traffickers anywhere can order fentanyl from China, or precursor chemicals to make it in clandestine labs; More doses/ less labor</a:t>
            </a:r>
          </a:p>
          <a:p>
            <a:pPr defTabSz="924641">
              <a:defRPr/>
            </a:pPr>
            <a:endParaRPr lang="en-US" dirty="0"/>
          </a:p>
          <a:p>
            <a:pPr marL="173370" indent="-173370">
              <a:buFont typeface="Arial" panose="020B0604020202020204" pitchFamily="34" charset="0"/>
              <a:buChar char="•"/>
            </a:pPr>
            <a:r>
              <a:rPr lang="en-US" dirty="0"/>
              <a:t>In 2018, the DEA BDO seized $28 million worth of</a:t>
            </a:r>
            <a:r>
              <a:rPr lang="en-US" baseline="0" dirty="0"/>
              <a:t> assets, that’s more than some divisions that have double, even triple the population size of Baltimore. </a:t>
            </a:r>
          </a:p>
          <a:p>
            <a:endParaRPr lang="en-US" baseline="0" dirty="0"/>
          </a:p>
          <a:p>
            <a:pPr lvl="1"/>
            <a:r>
              <a:rPr lang="en-US" baseline="0" dirty="0"/>
              <a:t>“We’re consistently coming across six-figure seizures- $100,000, $200,000, $300,000 and in some cases millions in drug profits just laying around apartments and homes in Baltimore. But a seizure can sometimes have a devastating fallout: crushing one drug shop leaves a neighborhood short on opioids that could potentially spark a turf war over the demand that remains- who fills that void?” Don Hibbert ASAC</a:t>
            </a:r>
          </a:p>
          <a:p>
            <a:endParaRPr lang="en-US" baseline="0" dirty="0"/>
          </a:p>
          <a:p>
            <a:pPr marL="173370" indent="-173370" defTabSz="924641">
              <a:buFont typeface="Arial" panose="020B0604020202020204" pitchFamily="34" charset="0"/>
              <a:buChar char="•"/>
              <a:defRPr/>
            </a:pPr>
            <a:r>
              <a:rPr lang="en-US" baseline="0" dirty="0"/>
              <a:t>Telegrams: encrypted message systems are hard for police to monitor</a:t>
            </a:r>
          </a:p>
          <a:p>
            <a:pPr marL="173370" indent="-173370" defTabSz="924641">
              <a:buFont typeface="Arial" panose="020B0604020202020204" pitchFamily="34" charset="0"/>
              <a:buChar char="•"/>
              <a:defRPr/>
            </a:pPr>
            <a:r>
              <a:rPr lang="en-US" baseline="0" dirty="0"/>
              <a:t>FBI: Joint Criminal Opioid Dark net Enforcement Team (J-Code)</a:t>
            </a:r>
          </a:p>
          <a:p>
            <a:pPr marL="635691" lvl="1" indent="-173370">
              <a:buFont typeface="Courier New" panose="02070309020205020404" pitchFamily="49" charset="0"/>
              <a:buChar char="o"/>
            </a:pPr>
            <a:r>
              <a:rPr lang="en-US" baseline="0" dirty="0"/>
              <a:t>Bitcoin</a:t>
            </a:r>
          </a:p>
          <a:p>
            <a:pPr marL="635691" lvl="1" indent="-173370">
              <a:buFont typeface="Courier New" panose="02070309020205020404" pitchFamily="49" charset="0"/>
              <a:buChar char="o"/>
            </a:pPr>
            <a:r>
              <a:rPr lang="en-US" baseline="0" dirty="0" err="1"/>
              <a:t>Crytonia</a:t>
            </a:r>
            <a:endParaRPr lang="en-US" baseline="0" dirty="0"/>
          </a:p>
          <a:p>
            <a:pPr marL="635691" lvl="1" indent="-173370">
              <a:buFont typeface="Courier New" panose="02070309020205020404" pitchFamily="49" charset="0"/>
              <a:buChar char="o"/>
            </a:pPr>
            <a:r>
              <a:rPr lang="en-US" baseline="0" dirty="0" err="1"/>
              <a:t>Monero</a:t>
            </a:r>
            <a:endParaRPr lang="en-US" baseline="0"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39</a:t>
            </a:fld>
            <a:endParaRPr lang="en-US"/>
          </a:p>
        </p:txBody>
      </p:sp>
    </p:spTree>
    <p:extLst>
      <p:ext uri="{BB962C8B-B14F-4D97-AF65-F5344CB8AC3E}">
        <p14:creationId xmlns:p14="http://schemas.microsoft.com/office/powerpoint/2010/main" val="1407162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65" indent="-176665">
              <a:buFont typeface="Arial" panose="020B0604020202020204" pitchFamily="34" charset="0"/>
              <a:buChar char="•"/>
            </a:pPr>
            <a:r>
              <a:rPr lang="en-US" dirty="0"/>
              <a:t>Domestic Offices: 222 offices </a:t>
            </a:r>
          </a:p>
          <a:p>
            <a:pPr marL="176665" indent="-176665">
              <a:buFont typeface="Arial" panose="020B0604020202020204" pitchFamily="34" charset="0"/>
              <a:buChar char="•"/>
            </a:pPr>
            <a:r>
              <a:rPr lang="en-US" dirty="0"/>
              <a:t>Divisions: 23 </a:t>
            </a:r>
          </a:p>
        </p:txBody>
      </p:sp>
      <p:sp>
        <p:nvSpPr>
          <p:cNvPr id="4" name="Slide Number Placeholder 3"/>
          <p:cNvSpPr>
            <a:spLocks noGrp="1"/>
          </p:cNvSpPr>
          <p:nvPr>
            <p:ph type="sldNum" sz="quarter" idx="10"/>
          </p:nvPr>
        </p:nvSpPr>
        <p:spPr/>
        <p:txBody>
          <a:bodyPr/>
          <a:lstStyle/>
          <a:p>
            <a:pPr defTabSz="924641">
              <a:defRPr/>
            </a:pPr>
            <a:fld id="{5CBD8BEE-EB57-FD4D-9395-B0AE007BD678}" type="slidenum">
              <a:rPr lang="en-US">
                <a:solidFill>
                  <a:prstClr val="black"/>
                </a:solidFill>
                <a:latin typeface="Calibri"/>
              </a:rPr>
              <a:pPr defTabSz="924641">
                <a:defRPr/>
              </a:pPr>
              <a:t>4</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29497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Historical trends in substance use provide further warning signs. The first nationwide drug epidemic began with opioids around the time of the Civil War. This epidemic overlap was quickly followed by a cocaine epidemic in the late 19th and early 20th centuries. (For reference, this was the time period of Sigmund Freud and the founding of Coca-Cola.) Similarly, the heroin epidemic of the 1970s was followed by the powder and crack cocaine epidemic of the 1980s.</a:t>
            </a:r>
          </a:p>
          <a:p>
            <a:r>
              <a:rPr lang="en-US" dirty="0"/>
              <a:t> </a:t>
            </a:r>
          </a:p>
          <a:p>
            <a:pPr marL="173370" indent="-173370">
              <a:buFont typeface="Arial" panose="020B0604020202020204" pitchFamily="34" charset="0"/>
              <a:buChar char="•"/>
            </a:pPr>
            <a:r>
              <a:rPr lang="en-US" dirty="0"/>
              <a:t>Both time periods were similar to today: The culmination of an extended period of war marked by an opioid epidemic followed by an increase in stimulant use.</a:t>
            </a:r>
          </a:p>
          <a:p>
            <a:r>
              <a:rPr lang="en-US" dirty="0"/>
              <a:t> </a:t>
            </a:r>
          </a:p>
          <a:p>
            <a:pPr marL="173370" indent="-173370">
              <a:buFont typeface="Arial" panose="020B0604020202020204" pitchFamily="34" charset="0"/>
              <a:buChar char="•"/>
            </a:pPr>
            <a:r>
              <a:rPr lang="en-US" dirty="0"/>
              <a:t>We must remain vigilant of substance use beyond opioids. Both historical and current trends present a clear warning that an underlying stimulant epidemic may be emerging for which we are potentially ill-equipped to respond.</a:t>
            </a:r>
          </a:p>
          <a:p>
            <a:r>
              <a:rPr lang="en-US" dirty="0"/>
              <a:t> </a:t>
            </a:r>
          </a:p>
          <a:p>
            <a:pPr marL="173370" indent="-173370">
              <a:buFont typeface="Arial" panose="020B0604020202020204" pitchFamily="34" charset="0"/>
              <a:buChar char="•"/>
            </a:pPr>
            <a:r>
              <a:rPr lang="en-US" dirty="0"/>
              <a:t>The time is now to begin focusing on prevention and response strategies that address rising stimulant use. While resources are stretched thin in our efforts to curb drug overdose, failure to address this emerging crisis now may lead to more complicated effort in the coming years.</a:t>
            </a:r>
          </a:p>
          <a:p>
            <a:r>
              <a:rPr lang="en-US" dirty="0"/>
              <a:t> </a:t>
            </a:r>
          </a:p>
          <a:p>
            <a:pPr marL="173370" indent="-173370">
              <a:buFont typeface="Arial" panose="020B0604020202020204" pitchFamily="34" charset="0"/>
              <a:buChar char="•"/>
            </a:pPr>
            <a:r>
              <a:rPr lang="en-US" b="1" dirty="0"/>
              <a:t>Methamphetamine</a:t>
            </a:r>
            <a:r>
              <a:rPr lang="en-US" dirty="0"/>
              <a:t> use appears to be making a comeback as the county continues to grapple with the opioid epidemic. </a:t>
            </a:r>
          </a:p>
          <a:p>
            <a:endParaRPr lang="en-US" dirty="0"/>
          </a:p>
          <a:p>
            <a:r>
              <a:rPr lang="en-US" u="sng" dirty="0"/>
              <a:t>Stimulants include</a:t>
            </a:r>
          </a:p>
          <a:p>
            <a:r>
              <a:rPr lang="en-US" dirty="0"/>
              <a:t>Amphetamines</a:t>
            </a:r>
          </a:p>
          <a:p>
            <a:r>
              <a:rPr lang="en-US" dirty="0"/>
              <a:t>Caffeine</a:t>
            </a:r>
          </a:p>
          <a:p>
            <a:r>
              <a:rPr lang="en-US" dirty="0"/>
              <a:t>Cocaine</a:t>
            </a:r>
          </a:p>
          <a:p>
            <a:r>
              <a:rPr lang="en-US" dirty="0"/>
              <a:t>Diet Pills</a:t>
            </a:r>
          </a:p>
          <a:p>
            <a:r>
              <a:rPr lang="en-US" dirty="0"/>
              <a:t>Methamphetamines</a:t>
            </a:r>
          </a:p>
          <a:p>
            <a:r>
              <a:rPr lang="en-US" dirty="0"/>
              <a:t>Ritalin</a:t>
            </a:r>
          </a:p>
          <a:p>
            <a:r>
              <a:rPr lang="en-US" dirty="0"/>
              <a:t>Ecstasy</a:t>
            </a:r>
          </a:p>
          <a:p>
            <a:r>
              <a:rPr lang="en-US" dirty="0"/>
              <a:t>Anabolic Steroids</a:t>
            </a:r>
          </a:p>
          <a:p>
            <a:r>
              <a:rPr lang="en-US" dirty="0"/>
              <a:t>Adderall</a:t>
            </a:r>
          </a:p>
          <a:p>
            <a:endParaRPr lang="en-US" dirty="0"/>
          </a:p>
          <a:p>
            <a:endParaRPr lang="en-US"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40</a:t>
            </a:fld>
            <a:endParaRPr lang="en-US"/>
          </a:p>
        </p:txBody>
      </p:sp>
    </p:spTree>
    <p:extLst>
      <p:ext uri="{BB962C8B-B14F-4D97-AF65-F5344CB8AC3E}">
        <p14:creationId xmlns:p14="http://schemas.microsoft.com/office/powerpoint/2010/main" val="982715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working!</a:t>
            </a:r>
          </a:p>
          <a:p>
            <a:endParaRPr lang="en-US" dirty="0"/>
          </a:p>
          <a:p>
            <a:pPr marL="173370" indent="-173370">
              <a:buFont typeface="Arial" panose="020B0604020202020204" pitchFamily="34" charset="0"/>
              <a:buChar char="•"/>
            </a:pPr>
            <a:r>
              <a:rPr lang="en-US" dirty="0"/>
              <a:t>2019 decline</a:t>
            </a:r>
            <a:r>
              <a:rPr lang="en-US" baseline="0" dirty="0"/>
              <a:t> in opioid pills- largely due to efforts of DEA’s diversion control program to reduce aggregate production quotas and educate healthcare providers on indicators of diversion.</a:t>
            </a:r>
          </a:p>
          <a:p>
            <a:endParaRPr lang="en-US" baseline="0" dirty="0"/>
          </a:p>
          <a:p>
            <a:pPr marL="173370" indent="-173370">
              <a:buFont typeface="Arial" panose="020B0604020202020204" pitchFamily="34" charset="0"/>
              <a:buChar char="•"/>
            </a:pPr>
            <a:r>
              <a:rPr lang="en-US" baseline="0" dirty="0"/>
              <a:t>El </a:t>
            </a:r>
            <a:r>
              <a:rPr lang="en-US" baseline="0" dirty="0" err="1"/>
              <a:t>Chapo</a:t>
            </a:r>
            <a:r>
              <a:rPr lang="en-US" baseline="0" dirty="0"/>
              <a:t>- This was the culmination of decades of work by DEA and our partners. While many challenges remain, his downfall ushers a new ear in the fight against Mexican cartels and underscores DEA’s steadfast commitment to bring the worse offenders to justice.</a:t>
            </a:r>
          </a:p>
          <a:p>
            <a:endParaRPr lang="en-US" baseline="0" dirty="0"/>
          </a:p>
          <a:p>
            <a:pPr marL="173370" indent="-173370">
              <a:buFont typeface="Arial" panose="020B0604020202020204" pitchFamily="34" charset="0"/>
              <a:buChar char="•"/>
            </a:pPr>
            <a:r>
              <a:rPr lang="en-US" dirty="0"/>
              <a:t>The 360 Strategy takes an innovative three-pronged approach to combating heroin/opioid use through Law Enforcement, Diversion, and Community Outreach. It is a comprehensive approach tackling the cycle of violence and addiction generated by the link between drug cartels, violent gangs, and the rising problem of prescription opioid and heroin abuse in U.S. cities. (16 cities)</a:t>
            </a:r>
            <a:endParaRPr lang="en-US" baseline="0" dirty="0"/>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41</a:t>
            </a:fld>
            <a:endParaRPr lang="en-US"/>
          </a:p>
        </p:txBody>
      </p:sp>
    </p:spTree>
    <p:extLst>
      <p:ext uri="{BB962C8B-B14F-4D97-AF65-F5344CB8AC3E}">
        <p14:creationId xmlns:p14="http://schemas.microsoft.com/office/powerpoint/2010/main" val="1585665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covered a lot of information, and you may be wondering “What can I do?”</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42</a:t>
            </a:fld>
            <a:endParaRPr lang="en-US"/>
          </a:p>
        </p:txBody>
      </p:sp>
    </p:spTree>
    <p:extLst>
      <p:ext uri="{BB962C8B-B14F-4D97-AF65-F5344CB8AC3E}">
        <p14:creationId xmlns:p14="http://schemas.microsoft.com/office/powerpoint/2010/main" val="3801642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you do?</a:t>
            </a:r>
          </a:p>
          <a:p>
            <a:r>
              <a:rPr lang="en-US" dirty="0"/>
              <a:t>ASK QUESTIONS!!!</a:t>
            </a:r>
          </a:p>
          <a:p>
            <a:endParaRPr lang="en-US" dirty="0"/>
          </a:p>
          <a:p>
            <a:r>
              <a:rPr lang="en-US" dirty="0"/>
              <a:t>Seek alternatives, develop a plan with you doctor etc. </a:t>
            </a:r>
          </a:p>
          <a:p>
            <a:endParaRPr lang="en-US" dirty="0"/>
          </a:p>
          <a:p>
            <a:r>
              <a:rPr lang="en-US" dirty="0"/>
              <a:t>According to the CDC, Risks are greater with:</a:t>
            </a:r>
          </a:p>
          <a:p>
            <a:pPr marL="173370" indent="-173370">
              <a:buFontTx/>
              <a:buChar char="-"/>
            </a:pPr>
            <a:r>
              <a:rPr lang="en-US" dirty="0"/>
              <a:t>History of drug misuse, substance use disorder, or overdose</a:t>
            </a:r>
          </a:p>
          <a:p>
            <a:pPr marL="173370" indent="-173370">
              <a:buFontTx/>
              <a:buChar char="-"/>
            </a:pPr>
            <a:r>
              <a:rPr lang="en-US" dirty="0"/>
              <a:t>Mental Health Conditions (Such as depression or anxiety)</a:t>
            </a:r>
          </a:p>
          <a:p>
            <a:pPr marL="173370" indent="-173370">
              <a:buFontTx/>
              <a:buChar char="-"/>
            </a:pPr>
            <a:r>
              <a:rPr lang="en-US" dirty="0"/>
              <a:t>Sleep Apnea</a:t>
            </a:r>
          </a:p>
          <a:p>
            <a:pPr marL="173370" indent="-173370">
              <a:buFontTx/>
              <a:buChar char="-"/>
            </a:pPr>
            <a:r>
              <a:rPr lang="en-US" dirty="0"/>
              <a:t>Older age (65+)</a:t>
            </a:r>
          </a:p>
          <a:p>
            <a:pPr marL="173370" indent="-173370">
              <a:buFontTx/>
              <a:buChar char="-"/>
            </a:pPr>
            <a:r>
              <a:rPr lang="en-US" dirty="0"/>
              <a:t>Pregnancy</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43</a:t>
            </a:fld>
            <a:endParaRPr lang="en-US"/>
          </a:p>
        </p:txBody>
      </p:sp>
    </p:spTree>
    <p:extLst>
      <p:ext uri="{BB962C8B-B14F-4D97-AF65-F5344CB8AC3E}">
        <p14:creationId xmlns:p14="http://schemas.microsoft.com/office/powerpoint/2010/main" val="25294654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brought resources!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1BF9C06-E4E6-4CFB-8A3C-CC486BAE52D8}" type="slidenum">
              <a:rPr lang="en-US" smtClean="0"/>
              <a:t>44</a:t>
            </a:fld>
            <a:endParaRPr lang="en-US"/>
          </a:p>
        </p:txBody>
      </p:sp>
    </p:spTree>
    <p:extLst>
      <p:ext uri="{BB962C8B-B14F-4D97-AF65-F5344CB8AC3E}">
        <p14:creationId xmlns:p14="http://schemas.microsoft.com/office/powerpoint/2010/main" val="808970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dirty="0"/>
              <a:t>While there is no safe way to use illegal drugs, it is important that drug users, their friends and family, and the public are aware of steps they can take to help reduce the risk of death.</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45</a:t>
            </a:fld>
            <a:endParaRPr lang="en-US"/>
          </a:p>
        </p:txBody>
      </p:sp>
    </p:spTree>
    <p:extLst>
      <p:ext uri="{BB962C8B-B14F-4D97-AF65-F5344CB8AC3E}">
        <p14:creationId xmlns:p14="http://schemas.microsoft.com/office/powerpoint/2010/main" val="11181593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auto">
              <a:lnSpc>
                <a:spcPct val="100000"/>
              </a:lnSpc>
              <a:spcBef>
                <a:spcPts val="0"/>
              </a:spcBef>
              <a:spcAft>
                <a:spcPts val="0"/>
              </a:spcAft>
              <a:buFont typeface="Arial" panose="020B0604020202020204" pitchFamily="34" charset="0"/>
              <a:buChar char="•"/>
            </a:pPr>
            <a:r>
              <a:rPr lang="en-US" sz="1600" b="0" kern="1200" dirty="0">
                <a:solidFill>
                  <a:prstClr val="black"/>
                </a:solidFill>
                <a:latin typeface="Arial" charset="0"/>
                <a:ea typeface="+mn-ea"/>
                <a:cs typeface="+mn-cs"/>
              </a:rPr>
              <a:t>DEA leads the following efforts:</a:t>
            </a:r>
          </a:p>
          <a:p>
            <a:pPr marL="742950" lvl="1" indent="-285750" fontAlgn="auto">
              <a:lnSpc>
                <a:spcPct val="150000"/>
              </a:lnSpc>
              <a:spcBef>
                <a:spcPts val="0"/>
              </a:spcBef>
              <a:spcAft>
                <a:spcPts val="0"/>
              </a:spcAft>
              <a:buFont typeface="Arial" panose="020B0604020202020204" pitchFamily="34" charset="0"/>
              <a:buChar char="•"/>
            </a:pPr>
            <a:r>
              <a:rPr lang="en-US" sz="1200" b="0" kern="1200" dirty="0">
                <a:solidFill>
                  <a:prstClr val="black"/>
                </a:solidFill>
                <a:latin typeface="Calibri" panose="020F0502020204030204" pitchFamily="34" charset="0"/>
                <a:ea typeface="+mn-ea"/>
                <a:cs typeface="+mn-cs"/>
              </a:rPr>
              <a:t>Preventing Marijuana use among youth- overview of MJ prevalence; tips on how far to get involved</a:t>
            </a:r>
          </a:p>
          <a:p>
            <a:pPr marL="742950" lvl="1" indent="-285750" fontAlgn="auto">
              <a:lnSpc>
                <a:spcPct val="150000"/>
              </a:lnSpc>
              <a:spcBef>
                <a:spcPts val="0"/>
              </a:spcBef>
              <a:spcAft>
                <a:spcPts val="0"/>
              </a:spcAft>
              <a:buFont typeface="Arial" panose="020B0604020202020204" pitchFamily="34" charset="0"/>
              <a:buChar char="•"/>
            </a:pPr>
            <a:r>
              <a:rPr lang="en-US" sz="1200" b="0" kern="1200" dirty="0">
                <a:solidFill>
                  <a:prstClr val="black"/>
                </a:solidFill>
                <a:latin typeface="Calibri" panose="020F0502020204030204" pitchFamily="34" charset="0"/>
                <a:ea typeface="+mn-ea"/>
                <a:cs typeface="+mn-cs"/>
              </a:rPr>
              <a:t>Operation Prevention - digital resources for teachers and parents in partnership with Discovery Education</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1BF9C06-E4E6-4CFB-8A3C-CC486BAE52D8}" type="slidenum">
              <a:rPr lang="en-US" smtClean="0"/>
              <a:t>46</a:t>
            </a:fld>
            <a:endParaRPr lang="en-US"/>
          </a:p>
        </p:txBody>
      </p:sp>
    </p:spTree>
    <p:extLst>
      <p:ext uri="{BB962C8B-B14F-4D97-AF65-F5344CB8AC3E}">
        <p14:creationId xmlns:p14="http://schemas.microsoft.com/office/powerpoint/2010/main" val="1326024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auto">
              <a:lnSpc>
                <a:spcPct val="100000"/>
              </a:lnSpc>
              <a:spcBef>
                <a:spcPts val="0"/>
              </a:spcBef>
              <a:spcAft>
                <a:spcPts val="0"/>
              </a:spcAft>
              <a:buFont typeface="Arial" panose="020B0604020202020204" pitchFamily="34" charset="0"/>
              <a:buChar char="•"/>
            </a:pPr>
            <a:r>
              <a:rPr lang="en-US" sz="1600" b="0" kern="1200" dirty="0">
                <a:solidFill>
                  <a:prstClr val="black"/>
                </a:solidFill>
                <a:latin typeface="Arial" charset="0"/>
                <a:ea typeface="+mn-ea"/>
                <a:cs typeface="+mn-cs"/>
              </a:rPr>
              <a:t>DEA leads the following efforts: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b="0" kern="1200" dirty="0">
                <a:solidFill>
                  <a:prstClr val="black"/>
                </a:solidFill>
                <a:latin typeface="Calibri" panose="020F0502020204030204" pitchFamily="34" charset="0"/>
                <a:ea typeface="+mn-ea"/>
                <a:cs typeface="+mn-cs"/>
              </a:rPr>
              <a:t>Publications - brochures, fact cards, and prevention guides</a:t>
            </a:r>
          </a:p>
          <a:p>
            <a:pPr marL="742950" lvl="1" indent="-285750" fontAlgn="auto">
              <a:lnSpc>
                <a:spcPct val="150000"/>
              </a:lnSpc>
              <a:spcBef>
                <a:spcPts val="0"/>
              </a:spcBef>
              <a:spcAft>
                <a:spcPts val="0"/>
              </a:spcAft>
              <a:buFont typeface="Arial" panose="020B0604020202020204" pitchFamily="34" charset="0"/>
              <a:buChar char="•"/>
            </a:pPr>
            <a:r>
              <a:rPr lang="en-US" sz="1200" b="0" kern="1200" dirty="0">
                <a:solidFill>
                  <a:prstClr val="black"/>
                </a:solidFill>
                <a:latin typeface="Calibri" panose="020F0502020204030204" pitchFamily="34" charset="0"/>
                <a:ea typeface="+mn-ea"/>
                <a:cs typeface="+mn-cs"/>
              </a:rPr>
              <a:t>Red Ribbon Week - the nation’s oldest and largest drug prevention awareness program</a:t>
            </a:r>
          </a:p>
          <a:p>
            <a:pPr marL="12001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t>Red Ribbon Week is an annual opportunity for children, teens, and adults to show they are committed to being healthy and drug free. The nationwide event occurs on October 23-31. </a:t>
            </a:r>
            <a:endParaRPr lang="en-US" sz="1200" b="0" kern="1200" dirty="0">
              <a:solidFill>
                <a:prstClr val="black"/>
              </a:solidFill>
              <a:latin typeface="Calibri" panose="020F0502020204030204" pitchFamily="34" charset="0"/>
              <a:ea typeface="+mn-ea"/>
              <a:cs typeface="+mn-cs"/>
            </a:endParaRPr>
          </a:p>
          <a:p>
            <a:pPr marL="742950" marR="0" lvl="1" indent="-285750" algn="l" defTabSz="914400" rtl="0" eaLnBrk="0" fontAlgn="auto" latinLnBrk="0" hangingPunct="0">
              <a:lnSpc>
                <a:spcPct val="150000"/>
              </a:lnSpc>
              <a:spcBef>
                <a:spcPts val="0"/>
              </a:spcBef>
              <a:spcAft>
                <a:spcPts val="0"/>
              </a:spcAft>
              <a:buClrTx/>
              <a:buSzTx/>
              <a:buFont typeface="Arial" panose="020B0604020202020204" pitchFamily="34" charset="0"/>
              <a:buChar char="•"/>
              <a:tabLst/>
              <a:defRPr/>
            </a:pPr>
            <a:r>
              <a:rPr lang="en-US" sz="1200" b="0" dirty="0">
                <a:solidFill>
                  <a:prstClr val="black"/>
                </a:solidFill>
                <a:latin typeface="Calibri" panose="020F0502020204030204" pitchFamily="34" charset="0"/>
              </a:rPr>
              <a:t>Drugs of Abuse- clear scientific drug facts about drug classes, scheduling and concern for designer/synthetic drugs</a:t>
            </a:r>
          </a:p>
          <a:p>
            <a:pPr marL="1200150" marR="0" lvl="2" indent="-285750" algn="l" defTabSz="914400" rtl="0" eaLnBrk="0" fontAlgn="auto" latinLnBrk="0" hangingPunct="0">
              <a:lnSpc>
                <a:spcPct val="150000"/>
              </a:lnSpc>
              <a:spcBef>
                <a:spcPts val="0"/>
              </a:spcBef>
              <a:spcAft>
                <a:spcPts val="0"/>
              </a:spcAft>
              <a:buClrTx/>
              <a:buSzTx/>
              <a:buFont typeface="Arial" panose="020B0604020202020204" pitchFamily="34" charset="0"/>
              <a:buChar char="•"/>
              <a:tabLst/>
              <a:defRPr/>
            </a:pPr>
            <a:r>
              <a:rPr lang="en-US" sz="1200" b="0" dirty="0">
                <a:solidFill>
                  <a:prstClr val="black"/>
                </a:solidFill>
                <a:latin typeface="Calibri" panose="020F0502020204030204" pitchFamily="34" charset="0"/>
              </a:rPr>
              <a:t>Currently out of stock, should have new edition by summer 2020</a:t>
            </a:r>
          </a:p>
          <a:p>
            <a:pPr marL="742950" marR="0" lvl="1" indent="-285750" algn="l" defTabSz="914400" rtl="0" eaLnBrk="0" fontAlgn="auto" latinLnBrk="0" hangingPunct="0">
              <a:lnSpc>
                <a:spcPct val="150000"/>
              </a:lnSpc>
              <a:spcBef>
                <a:spcPts val="0"/>
              </a:spcBef>
              <a:spcAft>
                <a:spcPts val="0"/>
              </a:spcAft>
              <a:buClrTx/>
              <a:buSzTx/>
              <a:buFont typeface="Arial" panose="020B0604020202020204" pitchFamily="34" charset="0"/>
              <a:buChar char="•"/>
              <a:tabLst/>
              <a:defRPr/>
            </a:pPr>
            <a:r>
              <a:rPr lang="en-US" sz="1200" b="0" dirty="0">
                <a:solidFill>
                  <a:prstClr val="black"/>
                </a:solidFill>
                <a:latin typeface="Calibri" panose="020F0502020204030204" pitchFamily="34" charset="0"/>
              </a:rPr>
              <a:t>Prescription for Disaster- Helps parents identify medication/OTC misuse of drugs</a:t>
            </a:r>
          </a:p>
          <a:p>
            <a:pPr marL="742950" marR="0" lvl="1" indent="-285750" algn="l" defTabSz="914400" rtl="0" eaLnBrk="0" fontAlgn="auto" latinLnBrk="0" hangingPunct="0">
              <a:lnSpc>
                <a:spcPct val="150000"/>
              </a:lnSpc>
              <a:spcBef>
                <a:spcPts val="0"/>
              </a:spcBef>
              <a:spcAft>
                <a:spcPts val="0"/>
              </a:spcAft>
              <a:buClrTx/>
              <a:buSzTx/>
              <a:buFont typeface="Arial" panose="020B0604020202020204" pitchFamily="34" charset="0"/>
              <a:buChar char="•"/>
              <a:tabLst/>
              <a:defRPr/>
            </a:pPr>
            <a:r>
              <a:rPr lang="en-US" sz="1200" b="0" dirty="0">
                <a:solidFill>
                  <a:prstClr val="black"/>
                </a:solidFill>
                <a:latin typeface="Calibri" panose="020F0502020204030204" pitchFamily="34" charset="0"/>
              </a:rPr>
              <a:t>Preventing with Purpose- Road-map for college drug prevention programs</a:t>
            </a:r>
          </a:p>
          <a:p>
            <a:pPr marL="742950" marR="0" lvl="1" indent="-285750" algn="l" defTabSz="914400" rtl="0" eaLnBrk="0" fontAlgn="auto" latinLnBrk="0" hangingPunct="0">
              <a:lnSpc>
                <a:spcPct val="150000"/>
              </a:lnSpc>
              <a:spcBef>
                <a:spcPts val="0"/>
              </a:spcBef>
              <a:spcAft>
                <a:spcPts val="0"/>
              </a:spcAft>
              <a:buClrTx/>
              <a:buSzTx/>
              <a:buFont typeface="Arial" panose="020B0604020202020204" pitchFamily="34" charset="0"/>
              <a:buChar char="•"/>
              <a:tabLst/>
              <a:defRPr/>
            </a:pPr>
            <a:r>
              <a:rPr lang="en-US" sz="1200" b="0" dirty="0">
                <a:solidFill>
                  <a:prstClr val="black"/>
                </a:solidFill>
                <a:latin typeface="Calibri" panose="020F0502020204030204" pitchFamily="34" charset="0"/>
              </a:rPr>
              <a:t>Chasing the Dragon- Documentary + Educators guide</a:t>
            </a:r>
          </a:p>
          <a:p>
            <a:pPr marL="742950" marR="0" lvl="1" indent="-285750" algn="l" defTabSz="914400" rtl="0" eaLnBrk="0" fontAlgn="auto" latinLnBrk="0" hangingPunct="0">
              <a:lnSpc>
                <a:spcPct val="150000"/>
              </a:lnSpc>
              <a:spcBef>
                <a:spcPts val="0"/>
              </a:spcBef>
              <a:spcAft>
                <a:spcPts val="0"/>
              </a:spcAft>
              <a:buClrTx/>
              <a:buSzTx/>
              <a:buFont typeface="Arial" panose="020B0604020202020204" pitchFamily="34" charset="0"/>
              <a:buChar char="•"/>
              <a:tabLst/>
              <a:defRPr/>
            </a:pPr>
            <a:r>
              <a:rPr lang="en-US" sz="1200" b="0" dirty="0">
                <a:solidFill>
                  <a:prstClr val="black"/>
                </a:solidFill>
                <a:latin typeface="Calibri" panose="020F0502020204030204" pitchFamily="34" charset="0"/>
              </a:rPr>
              <a:t>Keep the Ball Poster- high school student athletes vulnerable population to Rx painkiller misuse</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1BF9C06-E4E6-4CFB-8A3C-CC486BAE52D8}" type="slidenum">
              <a:rPr lang="en-US" smtClean="0"/>
              <a:t>47</a:t>
            </a:fld>
            <a:endParaRPr lang="en-US"/>
          </a:p>
        </p:txBody>
      </p:sp>
    </p:spTree>
    <p:extLst>
      <p:ext uri="{BB962C8B-B14F-4D97-AF65-F5344CB8AC3E}">
        <p14:creationId xmlns:p14="http://schemas.microsoft.com/office/powerpoint/2010/main" val="28273907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fontAlgn="auto">
              <a:lnSpc>
                <a:spcPct val="150000"/>
              </a:lnSpc>
              <a:spcBef>
                <a:spcPts val="0"/>
              </a:spcBef>
              <a:spcAft>
                <a:spcPts val="0"/>
              </a:spcAft>
              <a:buFont typeface="Arial" panose="020B0604020202020204" pitchFamily="34" charset="0"/>
              <a:buChar char="•"/>
            </a:pPr>
            <a:r>
              <a:rPr lang="en-US" sz="1200" b="0" kern="1200" dirty="0">
                <a:solidFill>
                  <a:prstClr val="black"/>
                </a:solidFill>
                <a:latin typeface="Calibri" panose="020F0502020204030204" pitchFamily="34" charset="0"/>
                <a:ea typeface="+mn-ea"/>
                <a:cs typeface="+mn-cs"/>
              </a:rPr>
              <a:t>Websites</a:t>
            </a:r>
          </a:p>
          <a:p>
            <a:pPr marL="742950" lvl="1" indent="-285750" fontAlgn="auto">
              <a:lnSpc>
                <a:spcPct val="150000"/>
              </a:lnSpc>
              <a:spcBef>
                <a:spcPts val="0"/>
              </a:spcBef>
              <a:spcAft>
                <a:spcPts val="0"/>
              </a:spcAft>
              <a:buFont typeface="Arial" panose="020B0604020202020204" pitchFamily="34" charset="0"/>
              <a:buChar char="•"/>
            </a:pPr>
            <a:r>
              <a:rPr lang="en-US" sz="1200" dirty="0">
                <a:solidFill>
                  <a:prstClr val="black"/>
                </a:solidFill>
                <a:latin typeface="Calibri" panose="020F0502020204030204" pitchFamily="34" charset="0"/>
                <a:hlinkClick r:id="rId3"/>
              </a:rPr>
              <a:t>www.getsmartaboutdrugs.com</a:t>
            </a:r>
            <a:r>
              <a:rPr lang="en-US" sz="1200" b="0" kern="1200" dirty="0">
                <a:solidFill>
                  <a:prstClr val="black"/>
                </a:solidFill>
                <a:latin typeface="Calibri" panose="020F0502020204030204" pitchFamily="34" charset="0"/>
                <a:ea typeface="+mn-ea"/>
                <a:cs typeface="+mn-cs"/>
              </a:rPr>
              <a:t>:</a:t>
            </a:r>
            <a:r>
              <a:rPr lang="en-US" sz="1200" b="0" kern="1200" baseline="0" dirty="0">
                <a:solidFill>
                  <a:prstClr val="black"/>
                </a:solidFill>
                <a:latin typeface="Calibri" panose="020F0502020204030204" pitchFamily="34" charset="0"/>
                <a:ea typeface="+mn-ea"/>
                <a:cs typeface="+mn-cs"/>
              </a:rPr>
              <a:t> </a:t>
            </a:r>
            <a:r>
              <a:rPr lang="en-US" sz="1200" b="0" kern="1200" dirty="0">
                <a:solidFill>
                  <a:prstClr val="black"/>
                </a:solidFill>
                <a:latin typeface="Calibri" panose="020F0502020204030204" pitchFamily="34" charset="0"/>
                <a:ea typeface="+mn-ea"/>
                <a:cs typeface="+mn-cs"/>
              </a:rPr>
              <a:t>parents, educators, and caregivers</a:t>
            </a:r>
          </a:p>
          <a:p>
            <a:pPr marL="742950" lvl="1" indent="-285750" fontAlgn="auto">
              <a:lnSpc>
                <a:spcPct val="150000"/>
              </a:lnSpc>
              <a:spcBef>
                <a:spcPts val="0"/>
              </a:spcBef>
              <a:spcAft>
                <a:spcPts val="0"/>
              </a:spcAft>
              <a:buFont typeface="Arial" panose="020B0604020202020204" pitchFamily="34" charset="0"/>
              <a:buChar char="•"/>
            </a:pPr>
            <a:r>
              <a:rPr lang="en-US" sz="1200" dirty="0">
                <a:solidFill>
                  <a:prstClr val="black"/>
                </a:solidFill>
                <a:latin typeface="Calibri" panose="020F0502020204030204" pitchFamily="34" charset="0"/>
                <a:hlinkClick r:id="rId4"/>
              </a:rPr>
              <a:t>www.justthinktwice.com</a:t>
            </a:r>
            <a:r>
              <a:rPr lang="en-US" sz="1200" b="0" kern="1200" dirty="0">
                <a:solidFill>
                  <a:prstClr val="black"/>
                </a:solidFill>
                <a:latin typeface="Calibri" panose="020F0502020204030204" pitchFamily="34" charset="0"/>
                <a:ea typeface="+mn-ea"/>
                <a:cs typeface="+mn-cs"/>
              </a:rPr>
              <a:t>: teens</a:t>
            </a:r>
          </a:p>
          <a:p>
            <a:pPr marL="742950" lvl="1" indent="-285750" fontAlgn="auto">
              <a:lnSpc>
                <a:spcPct val="150000"/>
              </a:lnSpc>
              <a:spcBef>
                <a:spcPts val="0"/>
              </a:spcBef>
              <a:spcAft>
                <a:spcPts val="0"/>
              </a:spcAft>
              <a:buFont typeface="Arial" panose="020B0604020202020204" pitchFamily="34" charset="0"/>
              <a:buChar char="•"/>
            </a:pPr>
            <a:r>
              <a:rPr lang="en-US" sz="1200" dirty="0">
                <a:solidFill>
                  <a:prstClr val="black"/>
                </a:solidFill>
                <a:latin typeface="Calibri" panose="020F0502020204030204" pitchFamily="34" charset="0"/>
                <a:hlinkClick r:id="rId5"/>
              </a:rPr>
              <a:t>www.campusdrugprevention.gov</a:t>
            </a:r>
            <a:r>
              <a:rPr lang="en-US" sz="1200" b="0" kern="1200" dirty="0">
                <a:solidFill>
                  <a:prstClr val="black"/>
                </a:solidFill>
                <a:latin typeface="Calibri" panose="020F0502020204030204" pitchFamily="34" charset="0"/>
                <a:ea typeface="+mn-ea"/>
                <a:cs typeface="+mn-cs"/>
              </a:rPr>
              <a:t>:</a:t>
            </a:r>
            <a:r>
              <a:rPr lang="en-US" sz="1200" b="0" kern="1200" baseline="0" dirty="0">
                <a:solidFill>
                  <a:prstClr val="black"/>
                </a:solidFill>
                <a:latin typeface="Calibri" panose="020F0502020204030204" pitchFamily="34" charset="0"/>
                <a:ea typeface="+mn-ea"/>
                <a:cs typeface="+mn-cs"/>
              </a:rPr>
              <a:t> professionals working to prevent drug abuse among college students</a:t>
            </a:r>
            <a:endParaRPr lang="en-US" sz="1200" b="0" kern="1200" dirty="0">
              <a:solidFill>
                <a:prstClr val="black"/>
              </a:solidFill>
              <a:latin typeface="Calibri" panose="020F0502020204030204" pitchFamily="34" charset="0"/>
              <a:ea typeface="+mn-ea"/>
              <a:cs typeface="+mn-cs"/>
            </a:endParaRP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1BF9C06-E4E6-4CFB-8A3C-CC486BAE52D8}" type="slidenum">
              <a:rPr lang="en-US" smtClean="0"/>
              <a:t>48</a:t>
            </a:fld>
            <a:endParaRPr lang="en-US"/>
          </a:p>
        </p:txBody>
      </p:sp>
    </p:spTree>
    <p:extLst>
      <p:ext uri="{BB962C8B-B14F-4D97-AF65-F5344CB8AC3E}">
        <p14:creationId xmlns:p14="http://schemas.microsoft.com/office/powerpoint/2010/main" val="32377335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49</a:t>
            </a:fld>
            <a:endParaRPr lang="en-US"/>
          </a:p>
        </p:txBody>
      </p:sp>
    </p:spTree>
    <p:extLst>
      <p:ext uri="{BB962C8B-B14F-4D97-AF65-F5344CB8AC3E}">
        <p14:creationId xmlns:p14="http://schemas.microsoft.com/office/powerpoint/2010/main" val="89183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65" indent="-176665">
              <a:buFont typeface="Arial" panose="020B0604020202020204" pitchFamily="34" charset="0"/>
              <a:buChar char="•"/>
            </a:pPr>
            <a:r>
              <a:rPr lang="en-US" dirty="0"/>
              <a:t>International Presence: 91 offices </a:t>
            </a:r>
          </a:p>
          <a:p>
            <a:pPr marL="176665" indent="-176665">
              <a:buFont typeface="Arial" panose="020B0604020202020204" pitchFamily="34" charset="0"/>
              <a:buChar char="•"/>
            </a:pPr>
            <a:r>
              <a:rPr lang="en-US" dirty="0"/>
              <a:t>Countries: 70 countries</a:t>
            </a:r>
          </a:p>
        </p:txBody>
      </p:sp>
      <p:sp>
        <p:nvSpPr>
          <p:cNvPr id="4" name="Slide Number Placeholder 3"/>
          <p:cNvSpPr>
            <a:spLocks noGrp="1"/>
          </p:cNvSpPr>
          <p:nvPr>
            <p:ph type="sldNum" sz="quarter" idx="10"/>
          </p:nvPr>
        </p:nvSpPr>
        <p:spPr/>
        <p:txBody>
          <a:bodyPr/>
          <a:lstStyle/>
          <a:p>
            <a:pPr defTabSz="924641">
              <a:defRPr/>
            </a:pPr>
            <a:fld id="{5CBD8BEE-EB57-FD4D-9395-B0AE007BD678}" type="slidenum">
              <a:rPr lang="en-US">
                <a:solidFill>
                  <a:prstClr val="black"/>
                </a:solidFill>
                <a:latin typeface="Calibri"/>
              </a:rPr>
              <a:pPr defTabSz="924641">
                <a:defRPr/>
              </a:pPr>
              <a:t>5</a:t>
            </a:fld>
            <a:endParaRPr lang="en-US">
              <a:solidFill>
                <a:prstClr val="black"/>
              </a:solidFill>
              <a:latin typeface="Calibri"/>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2483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Some of you may have heard of the DEA through its nationwide efforts. </a:t>
            </a:r>
          </a:p>
          <a:p>
            <a:pPr marL="173370" indent="-173370" defTabSz="924641">
              <a:buFont typeface="Arial" panose="020B0604020202020204" pitchFamily="34" charset="0"/>
              <a:buChar char="•"/>
              <a:defRPr/>
            </a:pPr>
            <a:r>
              <a:rPr lang="en-US" baseline="0" dirty="0"/>
              <a:t>Essentially cutting off or slowing down the flow of Rx drugs.</a:t>
            </a:r>
            <a:endParaRPr lang="en-US" dirty="0"/>
          </a:p>
          <a:p>
            <a:pPr marL="173370" indent="-173370">
              <a:buFont typeface="Arial" panose="020B0604020202020204" pitchFamily="34" charset="0"/>
              <a:buChar char="•"/>
            </a:pPr>
            <a:r>
              <a:rPr lang="en-US" dirty="0" err="1"/>
              <a:t>TakeBackDay.DEA.Gov</a:t>
            </a:r>
            <a:endParaRPr lang="en-US" dirty="0"/>
          </a:p>
        </p:txBody>
      </p:sp>
      <p:sp>
        <p:nvSpPr>
          <p:cNvPr id="4" name="Slide Number Placeholder 3"/>
          <p:cNvSpPr>
            <a:spLocks noGrp="1"/>
          </p:cNvSpPr>
          <p:nvPr>
            <p:ph type="sldNum" sz="quarter" idx="5"/>
          </p:nvPr>
        </p:nvSpPr>
        <p:spPr/>
        <p:txBody>
          <a:bodyPr/>
          <a:lstStyle/>
          <a:p>
            <a:fld id="{01BF9C06-E4E6-4CFB-8A3C-CC486BAE52D8}" type="slidenum">
              <a:rPr lang="en-US" smtClean="0"/>
              <a:t>6</a:t>
            </a:fld>
            <a:endParaRPr lang="en-US"/>
          </a:p>
        </p:txBody>
      </p:sp>
      <p:sp>
        <p:nvSpPr>
          <p:cNvPr id="5" name="Footer Placeholder 4"/>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80441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Controlled Prescription Drugs</a:t>
            </a:r>
          </a:p>
          <a:p>
            <a:endParaRPr lang="en-US" dirty="0"/>
          </a:p>
          <a:p>
            <a:pPr defTabSz="924641"/>
            <a:r>
              <a:rPr lang="en-US" dirty="0"/>
              <a:t>Almost two-thirds of teens (73%) indicate that it’s easy to get prescription drugs from their parent’s medicine cabinet.</a:t>
            </a:r>
          </a:p>
          <a:p>
            <a:endParaRPr lang="en-US" dirty="0"/>
          </a:p>
          <a:p>
            <a:pPr marL="173370" indent="-173370">
              <a:buFont typeface="Arial" panose="020B0604020202020204" pitchFamily="34" charset="0"/>
              <a:buChar char="•"/>
            </a:pPr>
            <a:r>
              <a:rPr lang="en-US" dirty="0"/>
              <a:t>CPDs are diverted in many ways. According to the NSDUH, the primary method of acquiring CPDs is from a relative or friend for free.  </a:t>
            </a:r>
          </a:p>
          <a:p>
            <a:pPr marL="173370" indent="-173370">
              <a:buFont typeface="Arial" panose="020B0604020202020204" pitchFamily="34" charset="0"/>
              <a:buChar char="•"/>
            </a:pPr>
            <a:r>
              <a:rPr lang="en-US" dirty="0"/>
              <a:t>The second method is a prescription from an individual doctor. </a:t>
            </a:r>
          </a:p>
          <a:p>
            <a:pPr marL="173370" indent="-173370">
              <a:buFont typeface="Arial" panose="020B0604020202020204" pitchFamily="34" charset="0"/>
              <a:buChar char="•"/>
            </a:pPr>
            <a:r>
              <a:rPr lang="en-US" dirty="0"/>
              <a:t>Opioids continue to be the major controlled substances distributed. </a:t>
            </a:r>
          </a:p>
          <a:p>
            <a:pPr marL="173370" indent="-173370">
              <a:buFont typeface="Arial" panose="020B0604020202020204" pitchFamily="34" charset="0"/>
              <a:buChar char="•"/>
            </a:pPr>
            <a:r>
              <a:rPr lang="en-US" dirty="0"/>
              <a:t>Over the past nine years, hydrocodone and oxycodone products were the two major opioid products sold. </a:t>
            </a:r>
          </a:p>
          <a:p>
            <a:pPr marL="173370" indent="-173370">
              <a:buFont typeface="Arial" panose="020B0604020202020204" pitchFamily="34" charset="0"/>
              <a:buChar char="•"/>
            </a:pPr>
            <a:r>
              <a:rPr lang="en-US" dirty="0"/>
              <a:t>In addition, two stimulants, amphetamines and Ritalin®, have also maintained an established trend.</a:t>
            </a:r>
          </a:p>
          <a:p>
            <a:endParaRPr lang="en-US" baseline="0" dirty="0"/>
          </a:p>
          <a:p>
            <a:endParaRPr lang="en-US" dirty="0"/>
          </a:p>
        </p:txBody>
      </p:sp>
      <p:sp>
        <p:nvSpPr>
          <p:cNvPr id="4" name="Slide Number Placeholder 3"/>
          <p:cNvSpPr>
            <a:spLocks noGrp="1"/>
          </p:cNvSpPr>
          <p:nvPr>
            <p:ph type="sldNum" sz="quarter" idx="10"/>
          </p:nvPr>
        </p:nvSpPr>
        <p:spPr/>
        <p:txBody>
          <a:bodyPr/>
          <a:lstStyle/>
          <a:p>
            <a:pPr defTabSz="942210">
              <a:defRPr/>
            </a:pPr>
            <a:fld id="{5AB2391E-2A97-4591-A923-94C2669A9D29}" type="slidenum">
              <a:rPr lang="en-US">
                <a:solidFill>
                  <a:prstClr val="black"/>
                </a:solidFill>
                <a:latin typeface="Calibri"/>
              </a:rPr>
              <a:pPr defTabSz="942210">
                <a:defRPr/>
              </a:pPr>
              <a:t>7</a:t>
            </a:fld>
            <a:endParaRPr lang="en-US">
              <a:solidFill>
                <a:prstClr val="black"/>
              </a:solidFill>
              <a:latin typeface="Calibri"/>
            </a:endParaRPr>
          </a:p>
        </p:txBody>
      </p:sp>
    </p:spTree>
    <p:extLst>
      <p:ext uri="{BB962C8B-B14F-4D97-AF65-F5344CB8AC3E}">
        <p14:creationId xmlns:p14="http://schemas.microsoft.com/office/powerpoint/2010/main" val="527041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dirty="0"/>
              <a:t>Amounts</a:t>
            </a:r>
            <a:r>
              <a:rPr lang="en-US" baseline="0" dirty="0"/>
              <a:t> collected from 2016 to 2019</a:t>
            </a:r>
          </a:p>
          <a:p>
            <a:endParaRPr lang="en-US" b="0" baseline="0" dirty="0"/>
          </a:p>
          <a:p>
            <a:pPr marL="173370" indent="-173370" defTabSz="924641">
              <a:buFont typeface="Arial" panose="020B0604020202020204" pitchFamily="34" charset="0"/>
              <a:buChar char="•"/>
              <a:defRPr/>
            </a:pPr>
            <a:r>
              <a:rPr lang="en-US" dirty="0">
                <a:latin typeface="Arial" pitchFamily="34" charset="0"/>
              </a:rPr>
              <a:t>Grand total collected over the last 18 events: 6,349.7 Tons</a:t>
            </a:r>
          </a:p>
          <a:p>
            <a:pPr defTabSz="924641">
              <a:defRPr/>
            </a:pPr>
            <a:endParaRPr lang="en-US" dirty="0">
              <a:latin typeface="Arial" pitchFamily="34" charset="0"/>
            </a:endParaRPr>
          </a:p>
          <a:p>
            <a:endParaRPr lang="en-US" dirty="0"/>
          </a:p>
          <a:p>
            <a:endParaRPr lang="en-US" dirty="0"/>
          </a:p>
          <a:p>
            <a:pPr defTabSz="924641">
              <a:defRPr/>
            </a:pPr>
            <a:endParaRPr lang="en-US" dirty="0">
              <a:latin typeface="Arial" pitchFamily="34" charset="0"/>
            </a:endParaRPr>
          </a:p>
          <a:p>
            <a:pPr defTabSz="924641">
              <a:defRPr/>
            </a:pPr>
            <a:endParaRPr lang="en-US" b="1" dirty="0">
              <a:solidFill>
                <a:prstClr val="black"/>
              </a:solidFill>
              <a:latin typeface="Arial" pitchFamily="34" charset="0"/>
            </a:endParaRPr>
          </a:p>
          <a:p>
            <a:pPr defTabSz="924641">
              <a:defRPr/>
            </a:pPr>
            <a:endParaRPr lang="en-US" b="1" dirty="0">
              <a:solidFill>
                <a:prstClr val="black"/>
              </a:solidFill>
              <a:latin typeface="Arial" pitchFamily="34" charset="0"/>
            </a:endParaRPr>
          </a:p>
          <a:p>
            <a:endParaRPr lang="en-US" b="1"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1BF9C06-E4E6-4CFB-8A3C-CC486BAE52D8}" type="slidenum">
              <a:rPr lang="en-US" smtClean="0"/>
              <a:t>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79121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sz="1200" dirty="0"/>
              <a:t>The Washington Field Division’s area of responsibility consists of DC, VA, MD and the West VA counties of</a:t>
            </a:r>
            <a:r>
              <a:rPr lang="en-US" sz="1200" baseline="0" dirty="0"/>
              <a:t> Berkley, Jefferson, and Morgan. </a:t>
            </a:r>
          </a:p>
          <a:p>
            <a:pPr marL="173370" marR="0" lvl="0" indent="-1733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7 offices and 3 duty posts</a:t>
            </a:r>
          </a:p>
          <a:p>
            <a:pPr marL="173370" indent="-173370" defTabSz="924641">
              <a:buFont typeface="Arial" panose="020B0604020202020204" pitchFamily="34" charset="0"/>
              <a:buChar char="•"/>
            </a:pPr>
            <a:r>
              <a:rPr lang="en-US" sz="1200" dirty="0"/>
              <a:t>an end-user market for illicit drugs, but sometimes supplies other parts of Division</a:t>
            </a:r>
            <a:endParaRPr lang="en-US" sz="1200" dirty="0">
              <a:effectLst/>
            </a:endParaRPr>
          </a:p>
          <a:p>
            <a:pPr marL="173370" indent="-173370">
              <a:buFont typeface="Arial" panose="020B0604020202020204" pitchFamily="34" charset="0"/>
              <a:buChar char="•"/>
            </a:pPr>
            <a:r>
              <a:rPr lang="en-US" sz="1200" dirty="0"/>
              <a:t>opioid overdose deaths tripled between 2014 and 2017</a:t>
            </a:r>
          </a:p>
          <a:p>
            <a:pPr marL="924641" lvl="1" indent="-462321">
              <a:buFont typeface="Arial" panose="020B0604020202020204" pitchFamily="34" charset="0"/>
              <a:buChar char="•"/>
            </a:pPr>
            <a:r>
              <a:rPr lang="en-US" sz="1200" dirty="0"/>
              <a:t>more than 70 percent of deaths involved fentanyl or its analogues</a:t>
            </a:r>
          </a:p>
          <a:p>
            <a:pPr marL="924641" lvl="1" indent="-462321">
              <a:buFont typeface="Arial" panose="020B0604020202020204" pitchFamily="34" charset="0"/>
              <a:buChar char="•"/>
            </a:pPr>
            <a:r>
              <a:rPr lang="en-US" sz="1200" dirty="0"/>
              <a:t>more than 80 percent of victims were black</a:t>
            </a:r>
          </a:p>
          <a:p>
            <a:endParaRPr lang="en-US" sz="1200" baseline="0" dirty="0"/>
          </a:p>
          <a:p>
            <a:endParaRPr lang="en-US" sz="1200" baseline="0" dirty="0"/>
          </a:p>
          <a:p>
            <a:r>
              <a:rPr lang="en-US" sz="1200" baseline="0" dirty="0"/>
              <a:t>Division Summary:</a:t>
            </a:r>
          </a:p>
          <a:p>
            <a:pPr marL="173370" indent="-173370">
              <a:buFontTx/>
              <a:buChar char="-"/>
            </a:pPr>
            <a:r>
              <a:rPr lang="en-US" sz="1200" baseline="0" dirty="0"/>
              <a:t>The drug trafficking situation reflects the diversity of these areas.</a:t>
            </a:r>
          </a:p>
          <a:p>
            <a:pPr marL="173370" indent="-173370">
              <a:buFontTx/>
              <a:buChar char="-"/>
            </a:pPr>
            <a:r>
              <a:rPr lang="en-US" sz="1200" baseline="0" dirty="0"/>
              <a:t>Cocaine availability remains high.</a:t>
            </a:r>
          </a:p>
          <a:p>
            <a:pPr marL="173370" indent="-173370">
              <a:buFontTx/>
              <a:buChar char="-"/>
            </a:pPr>
            <a:r>
              <a:rPr lang="en-US" sz="1200" baseline="0" dirty="0"/>
              <a:t>Crystal meth abuse, traditionally limited to Western VA is spreading to central VA and the Tidewater area</a:t>
            </a:r>
          </a:p>
          <a:p>
            <a:pPr marL="173370" indent="-173370">
              <a:buFontTx/>
              <a:buChar char="-"/>
            </a:pPr>
            <a:r>
              <a:rPr lang="en-US" sz="1200" baseline="0" dirty="0"/>
              <a:t>Controlled prescription drugs are available throughout the AOR and pose a particularly significant threat in Baltimore and Southwestern VA. </a:t>
            </a:r>
          </a:p>
          <a:p>
            <a:pPr marL="173370" indent="-173370">
              <a:buFontTx/>
              <a:buChar char="-"/>
            </a:pPr>
            <a:r>
              <a:rPr lang="en-US" sz="1200" baseline="0" dirty="0"/>
              <a:t>Synthetic cannabinoid overdoses in DC were higher on average with spikes in 2018.</a:t>
            </a:r>
          </a:p>
          <a:p>
            <a:pPr marL="173370" indent="-173370">
              <a:buFontTx/>
              <a:buChar char="-"/>
            </a:pPr>
            <a:r>
              <a:rPr lang="en-US" sz="1200" baseline="0" dirty="0"/>
              <a:t>Many areas within the division are also experiencing a growing trend of street-level synthetic cannabinoids sales.</a:t>
            </a:r>
          </a:p>
          <a:p>
            <a:pPr marL="173370" indent="-173370">
              <a:buFontTx/>
              <a:buChar char="-"/>
            </a:pPr>
            <a:r>
              <a:rPr lang="en-US" sz="1200" baseline="0" dirty="0"/>
              <a:t>PCP availability and abuse is significant but stable in DC metropolitan area.</a:t>
            </a:r>
            <a:endParaRPr lang="en-US" sz="1200"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01BF9C06-E4E6-4CFB-8A3C-CC486BAE52D8}" type="slidenum">
              <a:rPr lang="en-US" smtClean="0"/>
              <a:t>9</a:t>
            </a:fld>
            <a:endParaRPr lang="en-US"/>
          </a:p>
        </p:txBody>
      </p:sp>
    </p:spTree>
    <p:extLst>
      <p:ext uri="{BB962C8B-B14F-4D97-AF65-F5344CB8AC3E}">
        <p14:creationId xmlns:p14="http://schemas.microsoft.com/office/powerpoint/2010/main" val="1373997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DEB072D2-A788-43D4-B9FD-92DF27E95700}" type="datetime1">
              <a:rPr lang="en-US" smtClean="0"/>
              <a:t>2/27/2020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D73955EB-BB6E-4932-B8FC-CCF3B01936E5}"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0802881-32E9-48D8-B5BC-F5FB91D60940}" type="datetime1">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55EB-BB6E-4932-B8FC-CCF3B01936E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BA5A5AF-8884-4F60-BE08-C71CECE0C042}" type="datetime1">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55EB-BB6E-4932-B8FC-CCF3B01936E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Custom Layout">
    <p:bg>
      <p:bgPr>
        <a:solidFill>
          <a:schemeClr val="tx2">
            <a:lumMod val="50000"/>
          </a:schemeClr>
        </a:solidFill>
        <a:effectLst/>
      </p:bgPr>
    </p:bg>
    <p:spTree>
      <p:nvGrpSpPr>
        <p:cNvPr id="1" name=""/>
        <p:cNvGrpSpPr/>
        <p:nvPr/>
      </p:nvGrpSpPr>
      <p:grpSpPr>
        <a:xfrm>
          <a:off x="0" y="0"/>
          <a:ext cx="0" cy="0"/>
          <a:chOff x="0" y="0"/>
          <a:chExt cx="0" cy="0"/>
        </a:xfrm>
      </p:grpSpPr>
      <p:sp>
        <p:nvSpPr>
          <p:cNvPr id="15" name="Slide Number Placeholder 14"/>
          <p:cNvSpPr>
            <a:spLocks noGrp="1"/>
          </p:cNvSpPr>
          <p:nvPr>
            <p:ph type="sldNum" sz="quarter" idx="18"/>
          </p:nvPr>
        </p:nvSpPr>
        <p:spPr>
          <a:xfrm>
            <a:off x="8515350" y="6427471"/>
            <a:ext cx="467360" cy="268561"/>
          </a:xfrm>
        </p:spPr>
        <p:txBody>
          <a:bodyPr anchor="t" anchorCtr="0"/>
          <a:lstStyle>
            <a:lvl1pPr>
              <a:defRPr>
                <a:solidFill>
                  <a:schemeClr val="bg1"/>
                </a:solidFill>
              </a:defRPr>
            </a:lvl1pPr>
          </a:lstStyle>
          <a:p>
            <a:fld id="{B6B6B2AF-A31F-F04E-B0C0-6231F9EB0A4D}" type="slidenum">
              <a:rPr lang="en-US" smtClean="0"/>
              <a:pPr/>
              <a:t>‹#›</a:t>
            </a:fld>
            <a:endParaRPr lang="en-US" dirty="0"/>
          </a:p>
        </p:txBody>
      </p:sp>
      <p:sp>
        <p:nvSpPr>
          <p:cNvPr id="6" name="Content Placeholder 2">
            <a:extLst>
              <a:ext uri="{FF2B5EF4-FFF2-40B4-BE49-F238E27FC236}">
                <a16:creationId xmlns:a16="http://schemas.microsoft.com/office/drawing/2014/main" id="{4F2BF0C5-02DD-5747-9B7F-889F15BF2002}"/>
              </a:ext>
            </a:extLst>
          </p:cNvPr>
          <p:cNvSpPr>
            <a:spLocks noGrp="1"/>
          </p:cNvSpPr>
          <p:nvPr>
            <p:ph idx="1"/>
          </p:nvPr>
        </p:nvSpPr>
        <p:spPr>
          <a:xfrm>
            <a:off x="628650" y="1825625"/>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32DEDDB5-6BBB-CE47-AADF-A8C3DCDCEBE4}"/>
              </a:ext>
            </a:extLst>
          </p:cNvPr>
          <p:cNvSpPr>
            <a:spLocks noGrp="1"/>
          </p:cNvSpPr>
          <p:nvPr>
            <p:ph type="body" sz="quarter" idx="14" hasCustomPrompt="1"/>
          </p:nvPr>
        </p:nvSpPr>
        <p:spPr>
          <a:xfrm>
            <a:off x="0" y="0"/>
            <a:ext cx="1287532" cy="502920"/>
          </a:xfrm>
          <a:pattFill prst="dkUpDiag">
            <a:fgClr>
              <a:schemeClr val="accent1">
                <a:lumMod val="50000"/>
              </a:schemeClr>
            </a:fgClr>
            <a:bgClr>
              <a:schemeClr val="tx2">
                <a:lumMod val="50000"/>
              </a:schemeClr>
            </a:bgClr>
          </a:pattFill>
          <a:ln>
            <a:noFill/>
          </a:ln>
        </p:spPr>
        <p:style>
          <a:lnRef idx="0">
            <a:scrgbClr r="0" g="0" b="0"/>
          </a:lnRef>
          <a:fillRef idx="0">
            <a:scrgbClr r="0" g="0" b="0"/>
          </a:fillRef>
          <a:effectRef idx="0">
            <a:scrgbClr r="0" g="0" b="0"/>
          </a:effectRef>
          <a:fontRef idx="minor">
            <a:schemeClr val="lt1"/>
          </a:fontRef>
        </p:style>
        <p:txBody>
          <a:bodyPr wrap="none" lIns="91440" tIns="91440" rIns="91440" bIns="91440" anchor="ctr" anchorCtr="1">
            <a:spAutoFit/>
          </a:bodyPr>
          <a:lstStyle>
            <a:lvl1pPr marL="0" indent="0" algn="l">
              <a:buNone/>
              <a:defRPr sz="2200" b="0" i="0" baseline="0">
                <a:ln>
                  <a:noFill/>
                </a:ln>
                <a:solidFill>
                  <a:schemeClr val="bg1"/>
                </a:solidFill>
                <a:latin typeface="Arial Narrow" panose="020B0604020202020204" pitchFamily="34" charset="0"/>
                <a:cs typeface="Arial Narrow" panose="020B0604020202020204" pitchFamily="34" charset="0"/>
              </a:defRPr>
            </a:lvl1pPr>
          </a:lstStyle>
          <a:p>
            <a:pPr lvl="0"/>
            <a:r>
              <a:rPr lang="en-US" dirty="0"/>
              <a:t>SUBTITLE</a:t>
            </a:r>
          </a:p>
        </p:txBody>
      </p:sp>
      <p:sp>
        <p:nvSpPr>
          <p:cNvPr id="8" name="Title 3">
            <a:extLst>
              <a:ext uri="{FF2B5EF4-FFF2-40B4-BE49-F238E27FC236}">
                <a16:creationId xmlns:a16="http://schemas.microsoft.com/office/drawing/2014/main" id="{671E6BE5-820C-5F47-B040-AB00122A4E3F}"/>
              </a:ext>
            </a:extLst>
          </p:cNvPr>
          <p:cNvSpPr>
            <a:spLocks noGrp="1"/>
          </p:cNvSpPr>
          <p:nvPr>
            <p:ph type="title"/>
          </p:nvPr>
        </p:nvSpPr>
        <p:spPr>
          <a:xfrm>
            <a:off x="1287532" y="2161"/>
            <a:ext cx="3108543" cy="498598"/>
          </a:xfrm>
          <a:solidFill>
            <a:schemeClr val="accent1">
              <a:lumMod val="50000"/>
            </a:schemeClr>
          </a:solidFill>
          <a:ln>
            <a:noFill/>
          </a:ln>
        </p:spPr>
        <p:style>
          <a:lnRef idx="0">
            <a:scrgbClr r="0" g="0" b="0"/>
          </a:lnRef>
          <a:fillRef idx="0">
            <a:scrgbClr r="0" g="0" b="0"/>
          </a:fillRef>
          <a:effectRef idx="0">
            <a:scrgbClr r="0" g="0" b="0"/>
          </a:effectRef>
          <a:fontRef idx="minor">
            <a:schemeClr val="accent1"/>
          </a:fontRef>
        </p:style>
        <p:txBody>
          <a:bodyPr wrap="none" lIns="91440" tIns="100584" rIns="91440" bIns="91440">
            <a:spAutoFit/>
          </a:bodyPr>
          <a:lstStyle>
            <a:lvl1pPr>
              <a:defRPr sz="2200" b="0" i="0">
                <a:solidFill>
                  <a:schemeClr val="accent2">
                    <a:lumMod val="20000"/>
                    <a:lumOff val="80000"/>
                  </a:schemeClr>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6151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78D25-EED1-7346-811F-F3F999DC062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D042000-66D5-8D49-A3D0-71A680381D4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BF31AFB9-CE00-3641-854B-CCF50CCE23F8}"/>
              </a:ext>
            </a:extLst>
          </p:cNvPr>
          <p:cNvSpPr>
            <a:spLocks noGrp="1"/>
          </p:cNvSpPr>
          <p:nvPr>
            <p:ph type="dt" sz="half" idx="10"/>
          </p:nvPr>
        </p:nvSpPr>
        <p:spPr/>
        <p:txBody>
          <a:bodyPr/>
          <a:lstStyle/>
          <a:p>
            <a:fld id="{7F7E4D4A-0A1F-4961-8352-0F8C639ED7F7}" type="datetime1">
              <a:rPr lang="en-US" smtClean="0"/>
              <a:t>2/27/2020</a:t>
            </a:fld>
            <a:endParaRPr lang="en-US"/>
          </a:p>
        </p:txBody>
      </p:sp>
      <p:sp>
        <p:nvSpPr>
          <p:cNvPr id="5" name="Footer Placeholder 4">
            <a:extLst>
              <a:ext uri="{FF2B5EF4-FFF2-40B4-BE49-F238E27FC236}">
                <a16:creationId xmlns:a16="http://schemas.microsoft.com/office/drawing/2014/main" id="{F3B1ECE9-67AA-7542-985A-644660B95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F21B06-BBF7-AD4D-911A-02AA25DE59ED}"/>
              </a:ext>
            </a:extLst>
          </p:cNvPr>
          <p:cNvSpPr>
            <a:spLocks noGrp="1"/>
          </p:cNvSpPr>
          <p:nvPr>
            <p:ph type="sldNum" sz="quarter" idx="12"/>
          </p:nvPr>
        </p:nvSpPr>
        <p:spPr/>
        <p:txBody>
          <a:bodyPr/>
          <a:lstStyle/>
          <a:p>
            <a:fld id="{B6B6B2AF-A31F-F04E-B0C0-6231F9EB0A4D}" type="slidenum">
              <a:rPr lang="en-US" smtClean="0"/>
              <a:pPr/>
              <a:t>‹#›</a:t>
            </a:fld>
            <a:endParaRPr lang="en-US"/>
          </a:p>
        </p:txBody>
      </p:sp>
    </p:spTree>
    <p:extLst>
      <p:ext uri="{BB962C8B-B14F-4D97-AF65-F5344CB8AC3E}">
        <p14:creationId xmlns:p14="http://schemas.microsoft.com/office/powerpoint/2010/main" val="257155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Custom Layout">
    <p:bg>
      <p:bgPr>
        <a:solidFill>
          <a:schemeClr val="tx2">
            <a:lumMod val="50000"/>
          </a:schemeClr>
        </a:solidFill>
        <a:effectLst/>
      </p:bgPr>
    </p:bg>
    <p:spTree>
      <p:nvGrpSpPr>
        <p:cNvPr id="1" name=""/>
        <p:cNvGrpSpPr/>
        <p:nvPr/>
      </p:nvGrpSpPr>
      <p:grpSpPr>
        <a:xfrm>
          <a:off x="0" y="0"/>
          <a:ext cx="0" cy="0"/>
          <a:chOff x="0" y="0"/>
          <a:chExt cx="0" cy="0"/>
        </a:xfrm>
      </p:grpSpPr>
      <p:sp>
        <p:nvSpPr>
          <p:cNvPr id="15" name="Slide Number Placeholder 14"/>
          <p:cNvSpPr>
            <a:spLocks noGrp="1"/>
          </p:cNvSpPr>
          <p:nvPr>
            <p:ph type="sldNum" sz="quarter" idx="18"/>
          </p:nvPr>
        </p:nvSpPr>
        <p:spPr>
          <a:xfrm>
            <a:off x="8515350" y="6427471"/>
            <a:ext cx="467360" cy="268561"/>
          </a:xfrm>
        </p:spPr>
        <p:txBody>
          <a:bodyPr anchor="t" anchorCtr="0"/>
          <a:lstStyle>
            <a:lvl1pPr>
              <a:defRPr>
                <a:solidFill>
                  <a:schemeClr val="bg1"/>
                </a:solidFill>
              </a:defRPr>
            </a:lvl1pPr>
          </a:lstStyle>
          <a:p>
            <a:fld id="{B6B6B2AF-A31F-F04E-B0C0-6231F9EB0A4D}" type="slidenum">
              <a:rPr lang="en-US" smtClean="0"/>
              <a:pPr/>
              <a:t>‹#›</a:t>
            </a:fld>
            <a:endParaRPr lang="en-US" dirty="0"/>
          </a:p>
        </p:txBody>
      </p:sp>
      <p:sp>
        <p:nvSpPr>
          <p:cNvPr id="6" name="Content Placeholder 2">
            <a:extLst>
              <a:ext uri="{FF2B5EF4-FFF2-40B4-BE49-F238E27FC236}">
                <a16:creationId xmlns:a16="http://schemas.microsoft.com/office/drawing/2014/main" id="{4F2BF0C5-02DD-5747-9B7F-889F15BF2002}"/>
              </a:ext>
            </a:extLst>
          </p:cNvPr>
          <p:cNvSpPr>
            <a:spLocks noGrp="1"/>
          </p:cNvSpPr>
          <p:nvPr>
            <p:ph idx="1"/>
          </p:nvPr>
        </p:nvSpPr>
        <p:spPr>
          <a:xfrm>
            <a:off x="628650" y="1825625"/>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a:extLst>
              <a:ext uri="{FF2B5EF4-FFF2-40B4-BE49-F238E27FC236}">
                <a16:creationId xmlns:a16="http://schemas.microsoft.com/office/drawing/2014/main" id="{32DEDDB5-6BBB-CE47-AADF-A8C3DCDCEBE4}"/>
              </a:ext>
            </a:extLst>
          </p:cNvPr>
          <p:cNvSpPr>
            <a:spLocks noGrp="1"/>
          </p:cNvSpPr>
          <p:nvPr>
            <p:ph type="body" sz="quarter" idx="14" hasCustomPrompt="1"/>
          </p:nvPr>
        </p:nvSpPr>
        <p:spPr>
          <a:xfrm>
            <a:off x="0" y="0"/>
            <a:ext cx="1287532" cy="502920"/>
          </a:xfrm>
          <a:pattFill prst="dkUpDiag">
            <a:fgClr>
              <a:schemeClr val="accent1">
                <a:lumMod val="50000"/>
              </a:schemeClr>
            </a:fgClr>
            <a:bgClr>
              <a:schemeClr val="tx2">
                <a:lumMod val="50000"/>
              </a:schemeClr>
            </a:bgClr>
          </a:pattFill>
          <a:ln>
            <a:noFill/>
          </a:ln>
        </p:spPr>
        <p:style>
          <a:lnRef idx="0">
            <a:scrgbClr r="0" g="0" b="0"/>
          </a:lnRef>
          <a:fillRef idx="0">
            <a:scrgbClr r="0" g="0" b="0"/>
          </a:fillRef>
          <a:effectRef idx="0">
            <a:scrgbClr r="0" g="0" b="0"/>
          </a:effectRef>
          <a:fontRef idx="minor">
            <a:schemeClr val="lt1"/>
          </a:fontRef>
        </p:style>
        <p:txBody>
          <a:bodyPr wrap="none" lIns="91440" tIns="91440" rIns="91440" bIns="91440" anchor="ctr" anchorCtr="1">
            <a:spAutoFit/>
          </a:bodyPr>
          <a:lstStyle>
            <a:lvl1pPr marL="0" indent="0" algn="l">
              <a:buNone/>
              <a:defRPr sz="2200" b="0" i="0" baseline="0">
                <a:ln>
                  <a:noFill/>
                </a:ln>
                <a:solidFill>
                  <a:schemeClr val="bg1"/>
                </a:solidFill>
                <a:latin typeface="Arial Narrow" panose="020B0604020202020204" pitchFamily="34" charset="0"/>
                <a:cs typeface="Arial Narrow" panose="020B0604020202020204" pitchFamily="34" charset="0"/>
              </a:defRPr>
            </a:lvl1pPr>
          </a:lstStyle>
          <a:p>
            <a:pPr lvl="0"/>
            <a:r>
              <a:rPr lang="en-US" dirty="0"/>
              <a:t>SUBTITLE</a:t>
            </a:r>
          </a:p>
        </p:txBody>
      </p:sp>
      <p:sp>
        <p:nvSpPr>
          <p:cNvPr id="8" name="Title 3">
            <a:extLst>
              <a:ext uri="{FF2B5EF4-FFF2-40B4-BE49-F238E27FC236}">
                <a16:creationId xmlns:a16="http://schemas.microsoft.com/office/drawing/2014/main" id="{671E6BE5-820C-5F47-B040-AB00122A4E3F}"/>
              </a:ext>
            </a:extLst>
          </p:cNvPr>
          <p:cNvSpPr>
            <a:spLocks noGrp="1"/>
          </p:cNvSpPr>
          <p:nvPr>
            <p:ph type="title"/>
          </p:nvPr>
        </p:nvSpPr>
        <p:spPr>
          <a:xfrm>
            <a:off x="1287532" y="2161"/>
            <a:ext cx="3108543" cy="498598"/>
          </a:xfrm>
          <a:solidFill>
            <a:schemeClr val="accent1">
              <a:lumMod val="50000"/>
            </a:schemeClr>
          </a:solidFill>
          <a:ln>
            <a:noFill/>
          </a:ln>
        </p:spPr>
        <p:style>
          <a:lnRef idx="0">
            <a:scrgbClr r="0" g="0" b="0"/>
          </a:lnRef>
          <a:fillRef idx="0">
            <a:scrgbClr r="0" g="0" b="0"/>
          </a:fillRef>
          <a:effectRef idx="0">
            <a:scrgbClr r="0" g="0" b="0"/>
          </a:effectRef>
          <a:fontRef idx="minor">
            <a:schemeClr val="accent1"/>
          </a:fontRef>
        </p:style>
        <p:txBody>
          <a:bodyPr wrap="none" lIns="91440" tIns="100584" rIns="91440" bIns="91440">
            <a:spAutoFit/>
          </a:bodyPr>
          <a:lstStyle>
            <a:lvl1pPr>
              <a:defRPr sz="2200" b="0" i="0">
                <a:solidFill>
                  <a:schemeClr val="accent2">
                    <a:lumMod val="20000"/>
                    <a:lumOff val="80000"/>
                  </a:schemeClr>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5633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tx2">
            <a:lumMod val="50000"/>
          </a:schemeClr>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F2BF0C5-02DD-5747-9B7F-889F15BF2002}"/>
              </a:ext>
            </a:extLst>
          </p:cNvPr>
          <p:cNvSpPr>
            <a:spLocks noGrp="1"/>
          </p:cNvSpPr>
          <p:nvPr>
            <p:ph idx="1"/>
          </p:nvPr>
        </p:nvSpPr>
        <p:spPr>
          <a:xfrm>
            <a:off x="628650" y="1825625"/>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5267439-DD89-EC46-89B4-51C4E2246122}"/>
              </a:ext>
            </a:extLst>
          </p:cNvPr>
          <p:cNvSpPr>
            <a:spLocks noGrp="1"/>
          </p:cNvSpPr>
          <p:nvPr>
            <p:ph type="body" sz="quarter" idx="19"/>
          </p:nvPr>
        </p:nvSpPr>
        <p:spPr>
          <a:xfrm>
            <a:off x="0" y="6002738"/>
            <a:ext cx="9144000" cy="868680"/>
          </a:xfrm>
          <a:solidFill>
            <a:schemeClr val="tx2">
              <a:lumMod val="50000"/>
            </a:schemeClr>
          </a:solidFill>
        </p:spPr>
        <p:txBody>
          <a:bodyPr lIns="548640" tIns="228600" rIns="548640" bIns="228600">
            <a:spAutoFit/>
          </a:bodyPr>
          <a:lstStyle>
            <a:lvl1pPr marL="0" indent="0" algn="ctr">
              <a:buNone/>
              <a:defRPr b="0" i="0">
                <a:solidFill>
                  <a:schemeClr val="bg1"/>
                </a:solidFill>
                <a:latin typeface="Arial Narrow" panose="020B0604020202020204" pitchFamily="34" charset="0"/>
                <a:cs typeface="Arial Narrow" panose="020B0604020202020204" pitchFamily="34" charset="0"/>
              </a:defRPr>
            </a:lvl1pPr>
          </a:lstStyle>
          <a:p>
            <a:pPr lvl="0"/>
            <a:r>
              <a:rPr lang="en-US" dirty="0"/>
              <a:t>Edit Master text styles</a:t>
            </a:r>
          </a:p>
        </p:txBody>
      </p:sp>
      <p:sp>
        <p:nvSpPr>
          <p:cNvPr id="15" name="Slide Number Placeholder 14"/>
          <p:cNvSpPr>
            <a:spLocks noGrp="1"/>
          </p:cNvSpPr>
          <p:nvPr>
            <p:ph type="sldNum" sz="quarter" idx="18"/>
          </p:nvPr>
        </p:nvSpPr>
        <p:spPr>
          <a:xfrm>
            <a:off x="8515350" y="6427471"/>
            <a:ext cx="467360" cy="268561"/>
          </a:xfrm>
        </p:spPr>
        <p:txBody>
          <a:bodyPr anchor="t" anchorCtr="0"/>
          <a:lstStyle>
            <a:lvl1pPr>
              <a:defRPr>
                <a:solidFill>
                  <a:schemeClr val="bg1"/>
                </a:solidFill>
              </a:defRPr>
            </a:lvl1pPr>
          </a:lstStyle>
          <a:p>
            <a:fld id="{B6B6B2AF-A31F-F04E-B0C0-6231F9EB0A4D}" type="slidenum">
              <a:rPr lang="en-US" smtClean="0"/>
              <a:pPr/>
              <a:t>‹#›</a:t>
            </a:fld>
            <a:endParaRPr lang="en-US" dirty="0"/>
          </a:p>
        </p:txBody>
      </p:sp>
      <p:sp>
        <p:nvSpPr>
          <p:cNvPr id="9" name="Text Placeholder 8">
            <a:extLst>
              <a:ext uri="{FF2B5EF4-FFF2-40B4-BE49-F238E27FC236}">
                <a16:creationId xmlns:a16="http://schemas.microsoft.com/office/drawing/2014/main" id="{4E83EFBA-F84A-1345-8326-15E9FF5C53DF}"/>
              </a:ext>
            </a:extLst>
          </p:cNvPr>
          <p:cNvSpPr>
            <a:spLocks noGrp="1"/>
          </p:cNvSpPr>
          <p:nvPr>
            <p:ph type="body" sz="quarter" idx="14" hasCustomPrompt="1"/>
          </p:nvPr>
        </p:nvSpPr>
        <p:spPr>
          <a:xfrm>
            <a:off x="0" y="0"/>
            <a:ext cx="1287532" cy="502920"/>
          </a:xfrm>
          <a:pattFill prst="dkUpDiag">
            <a:fgClr>
              <a:schemeClr val="accent1">
                <a:lumMod val="50000"/>
              </a:schemeClr>
            </a:fgClr>
            <a:bgClr>
              <a:schemeClr val="tx2">
                <a:lumMod val="50000"/>
              </a:schemeClr>
            </a:bgClr>
          </a:pattFill>
          <a:ln>
            <a:noFill/>
          </a:ln>
        </p:spPr>
        <p:style>
          <a:lnRef idx="0">
            <a:scrgbClr r="0" g="0" b="0"/>
          </a:lnRef>
          <a:fillRef idx="0">
            <a:scrgbClr r="0" g="0" b="0"/>
          </a:fillRef>
          <a:effectRef idx="0">
            <a:scrgbClr r="0" g="0" b="0"/>
          </a:effectRef>
          <a:fontRef idx="minor">
            <a:schemeClr val="lt1"/>
          </a:fontRef>
        </p:style>
        <p:txBody>
          <a:bodyPr wrap="none" lIns="91440" tIns="91440" rIns="91440" bIns="91440" anchor="ctr" anchorCtr="1">
            <a:spAutoFit/>
          </a:bodyPr>
          <a:lstStyle>
            <a:lvl1pPr marL="0" indent="0" algn="l">
              <a:buNone/>
              <a:defRPr sz="2200" b="0" i="0" baseline="0">
                <a:ln>
                  <a:noFill/>
                </a:ln>
                <a:solidFill>
                  <a:schemeClr val="bg1"/>
                </a:solidFill>
                <a:latin typeface="Arial Narrow" panose="020B0604020202020204" pitchFamily="34" charset="0"/>
                <a:cs typeface="Arial Narrow" panose="020B0604020202020204" pitchFamily="34" charset="0"/>
              </a:defRPr>
            </a:lvl1pPr>
          </a:lstStyle>
          <a:p>
            <a:pPr lvl="0"/>
            <a:r>
              <a:rPr lang="en-US" dirty="0"/>
              <a:t>SUBTITLE</a:t>
            </a:r>
          </a:p>
        </p:txBody>
      </p:sp>
      <p:sp>
        <p:nvSpPr>
          <p:cNvPr id="10" name="Title 3">
            <a:extLst>
              <a:ext uri="{FF2B5EF4-FFF2-40B4-BE49-F238E27FC236}">
                <a16:creationId xmlns:a16="http://schemas.microsoft.com/office/drawing/2014/main" id="{B9D5E276-7A56-6642-B877-DE87A8A129F2}"/>
              </a:ext>
            </a:extLst>
          </p:cNvPr>
          <p:cNvSpPr>
            <a:spLocks noGrp="1"/>
          </p:cNvSpPr>
          <p:nvPr>
            <p:ph type="title"/>
          </p:nvPr>
        </p:nvSpPr>
        <p:spPr>
          <a:xfrm>
            <a:off x="1287532" y="2161"/>
            <a:ext cx="3108543" cy="498598"/>
          </a:xfrm>
          <a:solidFill>
            <a:schemeClr val="accent1">
              <a:lumMod val="50000"/>
            </a:schemeClr>
          </a:solidFill>
          <a:ln>
            <a:noFill/>
          </a:ln>
        </p:spPr>
        <p:style>
          <a:lnRef idx="0">
            <a:scrgbClr r="0" g="0" b="0"/>
          </a:lnRef>
          <a:fillRef idx="0">
            <a:scrgbClr r="0" g="0" b="0"/>
          </a:fillRef>
          <a:effectRef idx="0">
            <a:scrgbClr r="0" g="0" b="0"/>
          </a:effectRef>
          <a:fontRef idx="minor">
            <a:schemeClr val="accent1"/>
          </a:fontRef>
        </p:style>
        <p:txBody>
          <a:bodyPr wrap="none" lIns="91440" tIns="100584" rIns="91440" bIns="91440">
            <a:spAutoFit/>
          </a:bodyPr>
          <a:lstStyle>
            <a:lvl1pPr>
              <a:defRPr sz="2200" b="0" i="0">
                <a:solidFill>
                  <a:schemeClr val="accent2">
                    <a:lumMod val="20000"/>
                    <a:lumOff val="80000"/>
                  </a:schemeClr>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9152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Custom Layout">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306" y="6349594"/>
            <a:ext cx="9144000" cy="508406"/>
          </a:xfrm>
          <a:prstGeom prst="rect">
            <a:avLst/>
          </a:prstGeom>
          <a:pattFill prst="dkUpDiag">
            <a:fgClr>
              <a:schemeClr val="tx2">
                <a:lumMod val="75000"/>
              </a:schemeClr>
            </a:fgClr>
            <a:bgClr>
              <a:schemeClr val="tx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8"/>
          </p:nvPr>
        </p:nvSpPr>
        <p:spPr>
          <a:xfrm>
            <a:off x="8515350" y="6427471"/>
            <a:ext cx="467360" cy="268561"/>
          </a:xfrm>
        </p:spPr>
        <p:txBody>
          <a:bodyPr anchor="t" anchorCtr="0"/>
          <a:lstStyle>
            <a:lvl1pPr>
              <a:defRPr>
                <a:solidFill>
                  <a:schemeClr val="accent2">
                    <a:lumMod val="20000"/>
                    <a:lumOff val="80000"/>
                  </a:schemeClr>
                </a:solidFill>
              </a:defRPr>
            </a:lvl1pPr>
          </a:lstStyle>
          <a:p>
            <a:fld id="{B6B6B2AF-A31F-F04E-B0C0-6231F9EB0A4D}" type="slidenum">
              <a:rPr lang="en-US" smtClean="0"/>
              <a:pPr/>
              <a:t>‹#›</a:t>
            </a:fld>
            <a:endParaRPr lang="en-US" dirty="0"/>
          </a:p>
        </p:txBody>
      </p:sp>
      <p:sp>
        <p:nvSpPr>
          <p:cNvPr id="16" name="Text Placeholder 21"/>
          <p:cNvSpPr>
            <a:spLocks noGrp="1"/>
          </p:cNvSpPr>
          <p:nvPr>
            <p:ph type="body" sz="quarter" idx="19" hasCustomPrompt="1"/>
          </p:nvPr>
        </p:nvSpPr>
        <p:spPr>
          <a:xfrm>
            <a:off x="457200" y="6427471"/>
            <a:ext cx="8058150" cy="268561"/>
          </a:xfrm>
        </p:spPr>
        <p:txBody>
          <a:bodyPr>
            <a:noAutofit/>
          </a:bodyPr>
          <a:lstStyle>
            <a:lvl1pPr marL="0" indent="0">
              <a:buNone/>
              <a:defRPr sz="1200" baseline="0">
                <a:solidFill>
                  <a:schemeClr val="accent2">
                    <a:lumMod val="20000"/>
                    <a:lumOff val="80000"/>
                  </a:schemeClr>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dirty="0"/>
              <a:t>Source Text Goes Here</a:t>
            </a:r>
          </a:p>
        </p:txBody>
      </p:sp>
      <p:sp>
        <p:nvSpPr>
          <p:cNvPr id="22" name="Content Placeholder 2">
            <a:extLst>
              <a:ext uri="{FF2B5EF4-FFF2-40B4-BE49-F238E27FC236}">
                <a16:creationId xmlns:a16="http://schemas.microsoft.com/office/drawing/2014/main" id="{36A7C614-0241-A74E-A2BE-1D7DDF727182}"/>
              </a:ext>
            </a:extLst>
          </p:cNvPr>
          <p:cNvSpPr>
            <a:spLocks noGrp="1"/>
          </p:cNvSpPr>
          <p:nvPr>
            <p:ph idx="1"/>
          </p:nvPr>
        </p:nvSpPr>
        <p:spPr>
          <a:xfrm>
            <a:off x="628650" y="1825625"/>
            <a:ext cx="7886700" cy="4351338"/>
          </a:xfrm>
        </p:spPr>
        <p:txBody>
          <a:bodyPr/>
          <a:lstStyle>
            <a:lvl1pPr>
              <a:defRPr sz="3200"/>
            </a:lvl1pPr>
            <a:lvl2pPr>
              <a:defRPr sz="3000"/>
            </a:lvl2pPr>
            <a:lvl3pPr>
              <a:defRPr sz="2800"/>
            </a:lvl3pPr>
            <a:lvl4pPr>
              <a:defRPr sz="26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8">
            <a:extLst>
              <a:ext uri="{FF2B5EF4-FFF2-40B4-BE49-F238E27FC236}">
                <a16:creationId xmlns:a16="http://schemas.microsoft.com/office/drawing/2014/main" id="{758DBA63-6449-3A47-B2F7-81344CFF9565}"/>
              </a:ext>
            </a:extLst>
          </p:cNvPr>
          <p:cNvSpPr>
            <a:spLocks noGrp="1"/>
          </p:cNvSpPr>
          <p:nvPr>
            <p:ph type="body" sz="quarter" idx="14" hasCustomPrompt="1"/>
          </p:nvPr>
        </p:nvSpPr>
        <p:spPr>
          <a:xfrm>
            <a:off x="0" y="2161"/>
            <a:ext cx="1287532" cy="502920"/>
          </a:xfrm>
          <a:pattFill prst="dkUpDiag">
            <a:fgClr>
              <a:schemeClr val="accent1">
                <a:lumMod val="50000"/>
              </a:schemeClr>
            </a:fgClr>
            <a:bgClr>
              <a:schemeClr val="tx2">
                <a:lumMod val="50000"/>
              </a:schemeClr>
            </a:bgClr>
          </a:pattFill>
          <a:ln>
            <a:noFill/>
          </a:ln>
        </p:spPr>
        <p:style>
          <a:lnRef idx="0">
            <a:scrgbClr r="0" g="0" b="0"/>
          </a:lnRef>
          <a:fillRef idx="0">
            <a:scrgbClr r="0" g="0" b="0"/>
          </a:fillRef>
          <a:effectRef idx="0">
            <a:scrgbClr r="0" g="0" b="0"/>
          </a:effectRef>
          <a:fontRef idx="minor">
            <a:schemeClr val="lt1"/>
          </a:fontRef>
        </p:style>
        <p:txBody>
          <a:bodyPr wrap="none" lIns="91440" tIns="91440" rIns="91440" bIns="91440" anchor="ctr" anchorCtr="1">
            <a:spAutoFit/>
          </a:bodyPr>
          <a:lstStyle>
            <a:lvl1pPr marL="0" indent="0" algn="l">
              <a:buNone/>
              <a:defRPr sz="2200" b="0" i="0" baseline="0">
                <a:ln>
                  <a:noFill/>
                </a:ln>
                <a:solidFill>
                  <a:schemeClr val="bg1"/>
                </a:solidFill>
                <a:latin typeface="Arial Narrow" panose="020B0604020202020204" pitchFamily="34" charset="0"/>
                <a:cs typeface="Arial Narrow" panose="020B0604020202020204" pitchFamily="34" charset="0"/>
              </a:defRPr>
            </a:lvl1pPr>
          </a:lstStyle>
          <a:p>
            <a:pPr lvl="0"/>
            <a:r>
              <a:rPr lang="en-US" dirty="0"/>
              <a:t>SUBTITLE</a:t>
            </a:r>
          </a:p>
        </p:txBody>
      </p:sp>
      <p:sp>
        <p:nvSpPr>
          <p:cNvPr id="9" name="Title 3">
            <a:extLst>
              <a:ext uri="{FF2B5EF4-FFF2-40B4-BE49-F238E27FC236}">
                <a16:creationId xmlns:a16="http://schemas.microsoft.com/office/drawing/2014/main" id="{C7E9D068-20FE-9D4B-A331-59DB0F13D7E6}"/>
              </a:ext>
            </a:extLst>
          </p:cNvPr>
          <p:cNvSpPr>
            <a:spLocks noGrp="1"/>
          </p:cNvSpPr>
          <p:nvPr>
            <p:ph type="title"/>
          </p:nvPr>
        </p:nvSpPr>
        <p:spPr>
          <a:xfrm>
            <a:off x="1287532" y="2161"/>
            <a:ext cx="3108543" cy="498598"/>
          </a:xfrm>
          <a:solidFill>
            <a:schemeClr val="accent1">
              <a:lumMod val="50000"/>
            </a:schemeClr>
          </a:solidFill>
          <a:ln>
            <a:noFill/>
          </a:ln>
        </p:spPr>
        <p:style>
          <a:lnRef idx="0">
            <a:scrgbClr r="0" g="0" b="0"/>
          </a:lnRef>
          <a:fillRef idx="0">
            <a:scrgbClr r="0" g="0" b="0"/>
          </a:fillRef>
          <a:effectRef idx="0">
            <a:scrgbClr r="0" g="0" b="0"/>
          </a:effectRef>
          <a:fontRef idx="minor">
            <a:schemeClr val="accent1"/>
          </a:fontRef>
        </p:style>
        <p:txBody>
          <a:bodyPr wrap="none" lIns="91440" tIns="100584" rIns="91440" bIns="91440">
            <a:spAutoFit/>
          </a:bodyPr>
          <a:lstStyle>
            <a:lvl1pPr>
              <a:defRPr sz="2200" b="0" i="0">
                <a:solidFill>
                  <a:schemeClr val="accent2">
                    <a:lumMod val="20000"/>
                    <a:lumOff val="80000"/>
                  </a:schemeClr>
                </a:solidFill>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9544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306" y="6349594"/>
            <a:ext cx="9144000" cy="508406"/>
          </a:xfrm>
          <a:prstGeom prst="rect">
            <a:avLst/>
          </a:prstGeom>
          <a:pattFill prst="dkUpDiag">
            <a:fgClr>
              <a:schemeClr val="tx2">
                <a:lumMod val="75000"/>
              </a:schemeClr>
            </a:fgClr>
            <a:bgClr>
              <a:schemeClr val="tx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8"/>
          </p:nvPr>
        </p:nvSpPr>
        <p:spPr>
          <a:xfrm>
            <a:off x="8515350" y="6427471"/>
            <a:ext cx="467360" cy="268561"/>
          </a:xfrm>
        </p:spPr>
        <p:txBody>
          <a:bodyPr anchor="t" anchorCtr="0"/>
          <a:lstStyle>
            <a:lvl1pPr>
              <a:defRPr>
                <a:solidFill>
                  <a:schemeClr val="accent2">
                    <a:lumMod val="20000"/>
                    <a:lumOff val="80000"/>
                  </a:schemeClr>
                </a:solidFill>
              </a:defRPr>
            </a:lvl1pPr>
          </a:lstStyle>
          <a:p>
            <a:fld id="{B6B6B2AF-A31F-F04E-B0C0-6231F9EB0A4D}" type="slidenum">
              <a:rPr lang="en-US" smtClean="0"/>
              <a:pPr/>
              <a:t>‹#›</a:t>
            </a:fld>
            <a:endParaRPr lang="en-US" dirty="0"/>
          </a:p>
        </p:txBody>
      </p:sp>
      <p:sp>
        <p:nvSpPr>
          <p:cNvPr id="16" name="Text Placeholder 21"/>
          <p:cNvSpPr>
            <a:spLocks noGrp="1"/>
          </p:cNvSpPr>
          <p:nvPr>
            <p:ph type="body" sz="quarter" idx="19" hasCustomPrompt="1"/>
          </p:nvPr>
        </p:nvSpPr>
        <p:spPr>
          <a:xfrm>
            <a:off x="457200" y="6427471"/>
            <a:ext cx="8058150" cy="268561"/>
          </a:xfrm>
        </p:spPr>
        <p:txBody>
          <a:bodyPr>
            <a:noAutofit/>
          </a:bodyPr>
          <a:lstStyle>
            <a:lvl1pPr marL="0" indent="0">
              <a:buNone/>
              <a:defRPr sz="1200" baseline="0">
                <a:solidFill>
                  <a:schemeClr val="accent2">
                    <a:lumMod val="20000"/>
                    <a:lumOff val="80000"/>
                  </a:schemeClr>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dirty="0"/>
              <a:t>Source Text Goes Here</a:t>
            </a:r>
          </a:p>
        </p:txBody>
      </p:sp>
      <p:sp>
        <p:nvSpPr>
          <p:cNvPr id="22" name="Content Placeholder 2">
            <a:extLst>
              <a:ext uri="{FF2B5EF4-FFF2-40B4-BE49-F238E27FC236}">
                <a16:creationId xmlns:a16="http://schemas.microsoft.com/office/drawing/2014/main" id="{36A7C614-0241-A74E-A2BE-1D7DDF727182}"/>
              </a:ext>
            </a:extLst>
          </p:cNvPr>
          <p:cNvSpPr>
            <a:spLocks noGrp="1"/>
          </p:cNvSpPr>
          <p:nvPr>
            <p:ph idx="1"/>
          </p:nvPr>
        </p:nvSpPr>
        <p:spPr>
          <a:xfrm>
            <a:off x="628650" y="1825625"/>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8">
            <a:extLst>
              <a:ext uri="{FF2B5EF4-FFF2-40B4-BE49-F238E27FC236}">
                <a16:creationId xmlns:a16="http://schemas.microsoft.com/office/drawing/2014/main" id="{620EB2E0-D718-354C-AC05-A3CB163426ED}"/>
              </a:ext>
            </a:extLst>
          </p:cNvPr>
          <p:cNvSpPr>
            <a:spLocks noGrp="1"/>
          </p:cNvSpPr>
          <p:nvPr>
            <p:ph type="body" sz="quarter" idx="14" hasCustomPrompt="1"/>
          </p:nvPr>
        </p:nvSpPr>
        <p:spPr>
          <a:xfrm>
            <a:off x="0" y="0"/>
            <a:ext cx="1749197" cy="489365"/>
          </a:xfrm>
          <a:pattFill prst="dkUpDiag">
            <a:fgClr>
              <a:schemeClr val="accent1">
                <a:lumMod val="50000"/>
              </a:schemeClr>
            </a:fgClr>
            <a:bgClr>
              <a:schemeClr val="tx2">
                <a:lumMod val="50000"/>
              </a:schemeClr>
            </a:bgClr>
          </a:pattFill>
          <a:ln>
            <a:noFill/>
          </a:ln>
        </p:spPr>
        <p:style>
          <a:lnRef idx="0">
            <a:scrgbClr r="0" g="0" b="0"/>
          </a:lnRef>
          <a:fillRef idx="0">
            <a:scrgbClr r="0" g="0" b="0"/>
          </a:fillRef>
          <a:effectRef idx="0">
            <a:scrgbClr r="0" g="0" b="0"/>
          </a:effectRef>
          <a:fontRef idx="minor">
            <a:schemeClr val="lt1"/>
          </a:fontRef>
        </p:style>
        <p:txBody>
          <a:bodyPr wrap="none" lIns="548640" tIns="91440" rIns="91440" bIns="91440" anchor="ctr" anchorCtr="1">
            <a:spAutoFit/>
          </a:bodyPr>
          <a:lstStyle>
            <a:lvl1pPr marL="0" indent="0" algn="l">
              <a:buNone/>
              <a:defRPr sz="2200" b="0" i="0" baseline="0">
                <a:ln>
                  <a:noFill/>
                </a:ln>
                <a:solidFill>
                  <a:schemeClr val="bg1"/>
                </a:solidFill>
                <a:latin typeface="Arial Narrow" panose="020B0604020202020204" pitchFamily="34" charset="0"/>
                <a:cs typeface="Arial Narrow" panose="020B0604020202020204" pitchFamily="34" charset="0"/>
              </a:defRPr>
            </a:lvl1pPr>
          </a:lstStyle>
          <a:p>
            <a:pPr lvl="0"/>
            <a:r>
              <a:rPr lang="en-US" dirty="0"/>
              <a:t>SUBTITLE</a:t>
            </a:r>
          </a:p>
        </p:txBody>
      </p:sp>
      <p:sp>
        <p:nvSpPr>
          <p:cNvPr id="24" name="Title 3">
            <a:extLst>
              <a:ext uri="{FF2B5EF4-FFF2-40B4-BE49-F238E27FC236}">
                <a16:creationId xmlns:a16="http://schemas.microsoft.com/office/drawing/2014/main" id="{7A7A2913-D28F-1E4C-9F95-C08B101137F2}"/>
              </a:ext>
            </a:extLst>
          </p:cNvPr>
          <p:cNvSpPr>
            <a:spLocks noGrp="1"/>
          </p:cNvSpPr>
          <p:nvPr>
            <p:ph type="title"/>
          </p:nvPr>
        </p:nvSpPr>
        <p:spPr>
          <a:xfrm>
            <a:off x="0" y="5500131"/>
            <a:ext cx="9144000" cy="849463"/>
          </a:xfrm>
          <a:solidFill>
            <a:schemeClr val="tx2">
              <a:lumMod val="50000"/>
              <a:alpha val="65000"/>
            </a:schemeClr>
          </a:solidFill>
          <a:ln>
            <a:noFill/>
          </a:ln>
        </p:spPr>
        <p:style>
          <a:lnRef idx="0">
            <a:scrgbClr r="0" g="0" b="0"/>
          </a:lnRef>
          <a:fillRef idx="0">
            <a:scrgbClr r="0" g="0" b="0"/>
          </a:fillRef>
          <a:effectRef idx="0">
            <a:scrgbClr r="0" g="0" b="0"/>
          </a:effectRef>
          <a:fontRef idx="minor">
            <a:schemeClr val="accent1"/>
          </a:fontRef>
        </p:style>
        <p:txBody>
          <a:bodyPr wrap="square" lIns="548640" tIns="228600" rIns="91440" bIns="228600">
            <a:spAutoFit/>
          </a:bodyPr>
          <a:lstStyle>
            <a:lvl1pPr>
              <a:defRPr sz="2800" b="0" i="0">
                <a:solidFill>
                  <a:schemeClr val="bg1"/>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4090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306" y="6349594"/>
            <a:ext cx="9144000" cy="508406"/>
          </a:xfrm>
          <a:prstGeom prst="rect">
            <a:avLst/>
          </a:prstGeom>
          <a:pattFill prst="dkUpDiag">
            <a:fgClr>
              <a:schemeClr val="tx2">
                <a:lumMod val="75000"/>
              </a:schemeClr>
            </a:fgClr>
            <a:bgClr>
              <a:schemeClr val="tx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1"/>
          <p:cNvSpPr>
            <a:spLocks noGrp="1"/>
          </p:cNvSpPr>
          <p:nvPr>
            <p:ph type="body" sz="quarter" idx="19" hasCustomPrompt="1"/>
          </p:nvPr>
        </p:nvSpPr>
        <p:spPr>
          <a:xfrm>
            <a:off x="457200" y="6427471"/>
            <a:ext cx="8058150" cy="268561"/>
          </a:xfrm>
        </p:spPr>
        <p:txBody>
          <a:bodyPr>
            <a:noAutofit/>
          </a:bodyPr>
          <a:lstStyle>
            <a:lvl1pPr marL="0" indent="0">
              <a:buNone/>
              <a:defRPr sz="1200" baseline="0">
                <a:solidFill>
                  <a:schemeClr val="accent2">
                    <a:lumMod val="20000"/>
                    <a:lumOff val="80000"/>
                  </a:schemeClr>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dirty="0"/>
              <a:t>Source Text Goes Here</a:t>
            </a:r>
          </a:p>
        </p:txBody>
      </p:sp>
      <p:sp>
        <p:nvSpPr>
          <p:cNvPr id="15" name="Slide Number Placeholder 14"/>
          <p:cNvSpPr>
            <a:spLocks noGrp="1"/>
          </p:cNvSpPr>
          <p:nvPr>
            <p:ph type="sldNum" sz="quarter" idx="18"/>
          </p:nvPr>
        </p:nvSpPr>
        <p:spPr>
          <a:xfrm>
            <a:off x="8515350" y="6427471"/>
            <a:ext cx="467360" cy="268561"/>
          </a:xfrm>
        </p:spPr>
        <p:txBody>
          <a:bodyPr anchor="t" anchorCtr="0"/>
          <a:lstStyle>
            <a:lvl1pPr>
              <a:defRPr>
                <a:solidFill>
                  <a:schemeClr val="accent2">
                    <a:lumMod val="20000"/>
                    <a:lumOff val="80000"/>
                  </a:schemeClr>
                </a:solidFill>
              </a:defRPr>
            </a:lvl1pPr>
          </a:lstStyle>
          <a:p>
            <a:fld id="{B6B6B2AF-A31F-F04E-B0C0-6231F9EB0A4D}" type="slidenum">
              <a:rPr lang="en-US" smtClean="0"/>
              <a:pPr/>
              <a:t>‹#›</a:t>
            </a:fld>
            <a:endParaRPr lang="en-US" dirty="0"/>
          </a:p>
        </p:txBody>
      </p:sp>
      <p:sp>
        <p:nvSpPr>
          <p:cNvPr id="20" name="Title 3">
            <a:extLst>
              <a:ext uri="{FF2B5EF4-FFF2-40B4-BE49-F238E27FC236}">
                <a16:creationId xmlns:a16="http://schemas.microsoft.com/office/drawing/2014/main" id="{D19F6515-BBFD-6E4A-82AB-5B1892C40650}"/>
              </a:ext>
            </a:extLst>
          </p:cNvPr>
          <p:cNvSpPr>
            <a:spLocks noGrp="1"/>
          </p:cNvSpPr>
          <p:nvPr>
            <p:ph type="title"/>
          </p:nvPr>
        </p:nvSpPr>
        <p:spPr>
          <a:xfrm>
            <a:off x="0" y="0"/>
            <a:ext cx="3570208" cy="498598"/>
          </a:xfrm>
          <a:solidFill>
            <a:schemeClr val="accent1">
              <a:lumMod val="50000"/>
            </a:schemeClr>
          </a:solidFill>
          <a:ln>
            <a:noFill/>
          </a:ln>
        </p:spPr>
        <p:style>
          <a:lnRef idx="0">
            <a:scrgbClr r="0" g="0" b="0"/>
          </a:lnRef>
          <a:fillRef idx="0">
            <a:scrgbClr r="0" g="0" b="0"/>
          </a:fillRef>
          <a:effectRef idx="0">
            <a:scrgbClr r="0" g="0" b="0"/>
          </a:effectRef>
          <a:fontRef idx="minor">
            <a:schemeClr val="accent1"/>
          </a:fontRef>
        </p:style>
        <p:txBody>
          <a:bodyPr wrap="none" lIns="548640" tIns="100584" rIns="91440" bIns="91440">
            <a:spAutoFit/>
          </a:bodyPr>
          <a:lstStyle>
            <a:lvl1pPr>
              <a:defRPr sz="2200" b="0" i="0">
                <a:solidFill>
                  <a:schemeClr val="accent2">
                    <a:lumMod val="20000"/>
                    <a:lumOff val="80000"/>
                  </a:schemeClr>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3B1AB5D9-849F-5B4B-A93A-3D96267618FF}"/>
              </a:ext>
            </a:extLst>
          </p:cNvPr>
          <p:cNvSpPr>
            <a:spLocks noGrp="1"/>
          </p:cNvSpPr>
          <p:nvPr>
            <p:ph idx="1"/>
          </p:nvPr>
        </p:nvSpPr>
        <p:spPr>
          <a:xfrm>
            <a:off x="628650" y="1825625"/>
            <a:ext cx="7886700" cy="4351338"/>
          </a:xfrm>
        </p:spPr>
        <p:txBody>
          <a:bodyPr/>
          <a:lstStyle>
            <a:lvl1pPr>
              <a:defRPr>
                <a:solidFill>
                  <a:schemeClr val="accent2">
                    <a:lumMod val="20000"/>
                    <a:lumOff val="80000"/>
                  </a:schemeClr>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879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041B31"/>
        </a:solidFill>
        <a:effectLst/>
      </p:bgPr>
    </p:bg>
    <p:spTree>
      <p:nvGrpSpPr>
        <p:cNvPr id="1" name=""/>
        <p:cNvGrpSpPr/>
        <p:nvPr/>
      </p:nvGrpSpPr>
      <p:grpSpPr>
        <a:xfrm>
          <a:off x="0" y="0"/>
          <a:ext cx="0" cy="0"/>
          <a:chOff x="0" y="0"/>
          <a:chExt cx="0" cy="0"/>
        </a:xfrm>
      </p:grpSpPr>
      <p:sp>
        <p:nvSpPr>
          <p:cNvPr id="15" name="Slide Number Placeholder 14"/>
          <p:cNvSpPr>
            <a:spLocks noGrp="1"/>
          </p:cNvSpPr>
          <p:nvPr>
            <p:ph type="sldNum" sz="quarter" idx="18"/>
          </p:nvPr>
        </p:nvSpPr>
        <p:spPr>
          <a:xfrm>
            <a:off x="8515350" y="6427471"/>
            <a:ext cx="467360" cy="268561"/>
          </a:xfrm>
        </p:spPr>
        <p:txBody>
          <a:bodyPr anchor="t" anchorCtr="0"/>
          <a:lstStyle>
            <a:lvl1pPr>
              <a:defRPr>
                <a:solidFill>
                  <a:schemeClr val="bg2">
                    <a:lumMod val="90000"/>
                  </a:schemeClr>
                </a:solidFill>
              </a:defRPr>
            </a:lvl1pPr>
          </a:lstStyle>
          <a:p>
            <a:fld id="{B6B6B2AF-A31F-F04E-B0C0-6231F9EB0A4D}" type="slidenum">
              <a:rPr lang="en-US" smtClean="0"/>
              <a:pPr/>
              <a:t>‹#›</a:t>
            </a:fld>
            <a:endParaRPr lang="en-US" dirty="0"/>
          </a:p>
        </p:txBody>
      </p:sp>
      <p:sp>
        <p:nvSpPr>
          <p:cNvPr id="20" name="Title 3">
            <a:extLst>
              <a:ext uri="{FF2B5EF4-FFF2-40B4-BE49-F238E27FC236}">
                <a16:creationId xmlns:a16="http://schemas.microsoft.com/office/drawing/2014/main" id="{D19F6515-BBFD-6E4A-82AB-5B1892C40650}"/>
              </a:ext>
            </a:extLst>
          </p:cNvPr>
          <p:cNvSpPr>
            <a:spLocks noGrp="1"/>
          </p:cNvSpPr>
          <p:nvPr>
            <p:ph type="title"/>
          </p:nvPr>
        </p:nvSpPr>
        <p:spPr>
          <a:xfrm>
            <a:off x="0" y="0"/>
            <a:ext cx="3570208" cy="498598"/>
          </a:xfrm>
          <a:solidFill>
            <a:schemeClr val="accent1">
              <a:lumMod val="50000"/>
            </a:schemeClr>
          </a:solidFill>
          <a:ln>
            <a:noFill/>
          </a:ln>
        </p:spPr>
        <p:style>
          <a:lnRef idx="0">
            <a:scrgbClr r="0" g="0" b="0"/>
          </a:lnRef>
          <a:fillRef idx="0">
            <a:scrgbClr r="0" g="0" b="0"/>
          </a:fillRef>
          <a:effectRef idx="0">
            <a:scrgbClr r="0" g="0" b="0"/>
          </a:effectRef>
          <a:fontRef idx="minor">
            <a:schemeClr val="accent1"/>
          </a:fontRef>
        </p:style>
        <p:txBody>
          <a:bodyPr wrap="none" lIns="548640" tIns="100584" rIns="91440" bIns="91440">
            <a:spAutoFit/>
          </a:bodyPr>
          <a:lstStyle>
            <a:lvl1pPr>
              <a:defRPr sz="2200" b="0" i="0">
                <a:solidFill>
                  <a:schemeClr val="accent2">
                    <a:lumMod val="20000"/>
                    <a:lumOff val="80000"/>
                  </a:schemeClr>
                </a:solidFill>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3B1AB5D9-849F-5B4B-A93A-3D96267618FF}"/>
              </a:ext>
            </a:extLst>
          </p:cNvPr>
          <p:cNvSpPr>
            <a:spLocks noGrp="1"/>
          </p:cNvSpPr>
          <p:nvPr>
            <p:ph idx="1"/>
          </p:nvPr>
        </p:nvSpPr>
        <p:spPr>
          <a:xfrm>
            <a:off x="628650" y="1825625"/>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663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BE79C88-D2BB-4F37-B582-E9B05335F329}" type="datetime1">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55EB-BB6E-4932-B8FC-CCF3B01936E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3FAFCEDA-490E-4A19-BDA2-47F2E873B25D}" type="datetime1">
              <a:rPr lang="en-US" smtClean="0"/>
              <a:t>2/27/2020</a:t>
            </a:fld>
            <a:endParaRPr lang="en-US"/>
          </a:p>
        </p:txBody>
      </p:sp>
      <p:sp>
        <p:nvSpPr>
          <p:cNvPr id="5" name="Rectangle 41"/>
          <p:cNvSpPr>
            <a:spLocks noGrp="1" noChangeArrowheads="1"/>
          </p:cNvSpPr>
          <p:nvPr>
            <p:ph type="sldNum" sz="quarter" idx="11"/>
          </p:nvPr>
        </p:nvSpPr>
        <p:spPr>
          <a:ln/>
        </p:spPr>
        <p:txBody>
          <a:bodyPr/>
          <a:lstStyle>
            <a:lvl1pPr>
              <a:defRPr/>
            </a:lvl1pPr>
          </a:lstStyle>
          <a:p>
            <a:pPr>
              <a:defRPr/>
            </a:pPr>
            <a:fld id="{B10F096A-B881-4E67-A7C5-F370BE28E43C}" type="slidenum">
              <a:rPr lang="en-US"/>
              <a:pPr>
                <a:defRPr/>
              </a:pPr>
              <a:t>‹#›</a:t>
            </a:fld>
            <a:endParaRPr lang="en-US" dirty="0"/>
          </a:p>
        </p:txBody>
      </p:sp>
    </p:spTree>
    <p:extLst>
      <p:ext uri="{BB962C8B-B14F-4D97-AF65-F5344CB8AC3E}">
        <p14:creationId xmlns:p14="http://schemas.microsoft.com/office/powerpoint/2010/main" val="741904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1EC4C29-F120-4590-9681-53CCBE61489C}" type="datetime1">
              <a:rPr lang="en-US" smtClean="0"/>
              <a:t>2/27/2020</a:t>
            </a:fld>
            <a:endParaRPr lang="en-US"/>
          </a:p>
        </p:txBody>
      </p:sp>
      <p:sp>
        <p:nvSpPr>
          <p:cNvPr id="3" name="Rectangle 41"/>
          <p:cNvSpPr>
            <a:spLocks noGrp="1" noChangeArrowheads="1"/>
          </p:cNvSpPr>
          <p:nvPr>
            <p:ph type="sldNum" sz="quarter" idx="11"/>
          </p:nvPr>
        </p:nvSpPr>
        <p:spPr>
          <a:ln/>
        </p:spPr>
        <p:txBody>
          <a:bodyPr/>
          <a:lstStyle>
            <a:lvl1pPr>
              <a:defRPr/>
            </a:lvl1pPr>
          </a:lstStyle>
          <a:p>
            <a:pPr>
              <a:defRPr/>
            </a:pPr>
            <a:fld id="{AB82A336-8055-4E9F-8C63-8145C74B14D9}" type="slidenum">
              <a:rPr lang="en-US"/>
              <a:pPr>
                <a:defRPr/>
              </a:pPr>
              <a:t>‹#›</a:t>
            </a:fld>
            <a:endParaRPr lang="en-US" dirty="0"/>
          </a:p>
        </p:txBody>
      </p:sp>
    </p:spTree>
    <p:extLst>
      <p:ext uri="{BB962C8B-B14F-4D97-AF65-F5344CB8AC3E}">
        <p14:creationId xmlns:p14="http://schemas.microsoft.com/office/powerpoint/2010/main" val="3261238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E7C4F7-556F-4154-ABC3-F28A122B3531}" type="datetime1">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ACF0F-B961-4876-8D21-1F1DD17E9B4A}" type="slidenum">
              <a:rPr lang="en-US" smtClean="0"/>
              <a:pPr/>
              <a:t>‹#›</a:t>
            </a:fld>
            <a:endParaRPr lang="en-US"/>
          </a:p>
        </p:txBody>
      </p:sp>
    </p:spTree>
    <p:extLst>
      <p:ext uri="{BB962C8B-B14F-4D97-AF65-F5344CB8AC3E}">
        <p14:creationId xmlns:p14="http://schemas.microsoft.com/office/powerpoint/2010/main" val="321045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874125-5B9A-4BF1-ADC9-470465899430}" type="datetime1">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ACF0F-B961-4876-8D21-1F1DD17E9B4A}" type="slidenum">
              <a:rPr lang="en-US" smtClean="0"/>
              <a:pPr/>
              <a:t>‹#›</a:t>
            </a:fld>
            <a:endParaRPr lang="en-US"/>
          </a:p>
        </p:txBody>
      </p:sp>
    </p:spTree>
    <p:extLst>
      <p:ext uri="{BB962C8B-B14F-4D97-AF65-F5344CB8AC3E}">
        <p14:creationId xmlns:p14="http://schemas.microsoft.com/office/powerpoint/2010/main" val="4067641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5A48A1-71E7-461F-A7CA-4ABA945CCA9F}" type="datetime1">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ACF0F-B961-4876-8D21-1F1DD17E9B4A}" type="slidenum">
              <a:rPr lang="en-US" smtClean="0"/>
              <a:pPr/>
              <a:t>‹#›</a:t>
            </a:fld>
            <a:endParaRPr lang="en-US"/>
          </a:p>
        </p:txBody>
      </p:sp>
    </p:spTree>
    <p:extLst>
      <p:ext uri="{BB962C8B-B14F-4D97-AF65-F5344CB8AC3E}">
        <p14:creationId xmlns:p14="http://schemas.microsoft.com/office/powerpoint/2010/main" val="80537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852CC4-6681-4AF2-8286-377593532AE8}" type="datetime1">
              <a:rPr lang="en-US" smtClean="0"/>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EACF0F-B961-4876-8D21-1F1DD17E9B4A}" type="slidenum">
              <a:rPr lang="en-US" smtClean="0"/>
              <a:pPr/>
              <a:t>‹#›</a:t>
            </a:fld>
            <a:endParaRPr lang="en-US"/>
          </a:p>
        </p:txBody>
      </p:sp>
    </p:spTree>
    <p:extLst>
      <p:ext uri="{BB962C8B-B14F-4D97-AF65-F5344CB8AC3E}">
        <p14:creationId xmlns:p14="http://schemas.microsoft.com/office/powerpoint/2010/main" val="961767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0E36D7-2F5D-48A3-B74A-4E79762FFF13}" type="datetime1">
              <a:rPr lang="en-US" smtClean="0"/>
              <a:t>2/27/2020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EACF0F-B961-4876-8D21-1F1DD17E9B4A}" type="slidenum">
              <a:rPr lang="en-US" smtClean="0"/>
              <a:pPr/>
              <a:t>‹#›</a:t>
            </a:fld>
            <a:endParaRPr lang="en-US"/>
          </a:p>
        </p:txBody>
      </p:sp>
    </p:spTree>
    <p:extLst>
      <p:ext uri="{BB962C8B-B14F-4D97-AF65-F5344CB8AC3E}">
        <p14:creationId xmlns:p14="http://schemas.microsoft.com/office/powerpoint/2010/main" val="4030846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C3B666-6BDA-4BA6-9D46-25294E8611C7}" type="datetime1">
              <a:rPr lang="en-US" smtClean="0"/>
              <a:t>2/27/2020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EACF0F-B961-4876-8D21-1F1DD17E9B4A}" type="slidenum">
              <a:rPr lang="en-US" smtClean="0"/>
              <a:pPr/>
              <a:t>‹#›</a:t>
            </a:fld>
            <a:endParaRPr lang="en-US"/>
          </a:p>
        </p:txBody>
      </p:sp>
    </p:spTree>
    <p:extLst>
      <p:ext uri="{BB962C8B-B14F-4D97-AF65-F5344CB8AC3E}">
        <p14:creationId xmlns:p14="http://schemas.microsoft.com/office/powerpoint/2010/main" val="2917567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80A9C8-3602-4096-A3E8-5468DEA0DAF0}" type="datetime1">
              <a:rPr lang="en-US" smtClean="0"/>
              <a:t>2/27/2020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EACF0F-B961-4876-8D21-1F1DD17E9B4A}" type="slidenum">
              <a:rPr lang="en-US" smtClean="0"/>
              <a:pPr/>
              <a:t>‹#›</a:t>
            </a:fld>
            <a:endParaRPr lang="en-US"/>
          </a:p>
        </p:txBody>
      </p:sp>
    </p:spTree>
    <p:extLst>
      <p:ext uri="{BB962C8B-B14F-4D97-AF65-F5344CB8AC3E}">
        <p14:creationId xmlns:p14="http://schemas.microsoft.com/office/powerpoint/2010/main" val="1171946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2D984E-2047-40A9-8975-EB0844886FFA}" type="datetime1">
              <a:rPr lang="en-US" smtClean="0"/>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EACF0F-B961-4876-8D21-1F1DD17E9B4A}" type="slidenum">
              <a:rPr lang="en-US" smtClean="0"/>
              <a:pPr/>
              <a:t>‹#›</a:t>
            </a:fld>
            <a:endParaRPr lang="en-US"/>
          </a:p>
        </p:txBody>
      </p:sp>
    </p:spTree>
    <p:extLst>
      <p:ext uri="{BB962C8B-B14F-4D97-AF65-F5344CB8AC3E}">
        <p14:creationId xmlns:p14="http://schemas.microsoft.com/office/powerpoint/2010/main" val="411609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492AD19-AB76-49C2-AD86-C6EF048D69B5}" type="datetime1">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D73955EB-BB6E-4932-B8FC-CCF3B01936E5}"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5A8F75-227A-4305-833E-48E332909341}" type="datetime1">
              <a:rPr lang="en-US" smtClean="0"/>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EACF0F-B961-4876-8D21-1F1DD17E9B4A}" type="slidenum">
              <a:rPr lang="en-US" smtClean="0"/>
              <a:pPr/>
              <a:t>‹#›</a:t>
            </a:fld>
            <a:endParaRPr lang="en-US"/>
          </a:p>
        </p:txBody>
      </p:sp>
    </p:spTree>
    <p:extLst>
      <p:ext uri="{BB962C8B-B14F-4D97-AF65-F5344CB8AC3E}">
        <p14:creationId xmlns:p14="http://schemas.microsoft.com/office/powerpoint/2010/main" val="2823707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69383-EE38-4E51-99FC-98DDD2C3C745}" type="datetime1">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ACF0F-B961-4876-8D21-1F1DD17E9B4A}" type="slidenum">
              <a:rPr lang="en-US" smtClean="0"/>
              <a:pPr/>
              <a:t>‹#›</a:t>
            </a:fld>
            <a:endParaRPr lang="en-US"/>
          </a:p>
        </p:txBody>
      </p:sp>
    </p:spTree>
    <p:extLst>
      <p:ext uri="{BB962C8B-B14F-4D97-AF65-F5344CB8AC3E}">
        <p14:creationId xmlns:p14="http://schemas.microsoft.com/office/powerpoint/2010/main" val="4275504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F8B875-7588-4552-BE2F-128BA6A4889D}" type="datetime1">
              <a:rPr lang="en-US" smtClean="0"/>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ACF0F-B961-4876-8D21-1F1DD17E9B4A}" type="slidenum">
              <a:rPr lang="en-US" smtClean="0"/>
              <a:pPr/>
              <a:t>‹#›</a:t>
            </a:fld>
            <a:endParaRPr lang="en-US"/>
          </a:p>
        </p:txBody>
      </p:sp>
    </p:spTree>
    <p:extLst>
      <p:ext uri="{BB962C8B-B14F-4D97-AF65-F5344CB8AC3E}">
        <p14:creationId xmlns:p14="http://schemas.microsoft.com/office/powerpoint/2010/main" val="912806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802FA63-32CE-4D5B-B299-F42C40302EA9}" type="datetime1">
              <a:rPr lang="en-US" smtClean="0"/>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55EB-BB6E-4932-B8FC-CCF3B01936E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C45E44C-4C71-4FD0-B3BB-434DDA29763C}" type="datetime1">
              <a:rPr lang="en-US" smtClean="0"/>
              <a:t>2/27/2020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3955EB-BB6E-4932-B8FC-CCF3B01936E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25886A9-16F7-4FBE-B463-FCEB75130460}" type="datetime1">
              <a:rPr lang="en-US" smtClean="0"/>
              <a:t>2/27/2020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3955EB-BB6E-4932-B8FC-CCF3B01936E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8FFCE-1B0B-49B8-8502-0330884EADCB}" type="datetime1">
              <a:rPr lang="en-US" smtClean="0"/>
              <a:t>2/27/2020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3955EB-BB6E-4932-B8FC-CCF3B01936E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9673A11-A244-4C99-AEC4-D3E169548BD6}" type="datetime1">
              <a:rPr lang="en-US" smtClean="0"/>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55EB-BB6E-4932-B8FC-CCF3B01936E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C1D7BB6-65C7-4868-B774-63C95E066082}" type="datetime1">
              <a:rPr lang="en-US" smtClean="0"/>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55EB-BB6E-4932-B8FC-CCF3B01936E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4BF47E0-FA6A-479F-ABD4-7B0210B2BE65}" type="datetime1">
              <a:rPr lang="en-US" smtClean="0"/>
              <a:t>2/27/2020</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D73955EB-BB6E-4932-B8FC-CCF3B01936E5}"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8EE31E-B222-914D-9077-59769C81BA2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1FB4F32-60CF-2943-A532-9DA9A9FFFB0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22DD04-9D13-BC42-80BB-3A4F991450B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accent2">
                    <a:lumMod val="20000"/>
                    <a:lumOff val="80000"/>
                  </a:schemeClr>
                </a:solidFill>
              </a:defRPr>
            </a:lvl1pPr>
          </a:lstStyle>
          <a:p>
            <a:fld id="{1053782E-515F-4356-90B2-38DC57BDA58F}" type="datetime1">
              <a:rPr lang="en-US" smtClean="0"/>
              <a:t>2/27/2020</a:t>
            </a:fld>
            <a:endParaRPr lang="en-US" dirty="0"/>
          </a:p>
        </p:txBody>
      </p:sp>
      <p:sp>
        <p:nvSpPr>
          <p:cNvPr id="5" name="Footer Placeholder 4">
            <a:extLst>
              <a:ext uri="{FF2B5EF4-FFF2-40B4-BE49-F238E27FC236}">
                <a16:creationId xmlns:a16="http://schemas.microsoft.com/office/drawing/2014/main" id="{0416C7BA-2633-D446-91C8-7DDE9CBFCDB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accent2">
                    <a:lumMod val="20000"/>
                    <a:lumOff val="80000"/>
                  </a:schemeClr>
                </a:solidFill>
              </a:defRPr>
            </a:lvl1pPr>
          </a:lstStyle>
          <a:p>
            <a:endParaRPr lang="en-US" dirty="0"/>
          </a:p>
        </p:txBody>
      </p:sp>
      <p:sp>
        <p:nvSpPr>
          <p:cNvPr id="6" name="Slide Number Placeholder 5">
            <a:extLst>
              <a:ext uri="{FF2B5EF4-FFF2-40B4-BE49-F238E27FC236}">
                <a16:creationId xmlns:a16="http://schemas.microsoft.com/office/drawing/2014/main" id="{2A6E0267-CCF7-6D4B-B16B-8C763E4AF2D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0" i="0">
                <a:solidFill>
                  <a:schemeClr val="accent2">
                    <a:lumMod val="20000"/>
                    <a:lumOff val="80000"/>
                  </a:schemeClr>
                </a:solidFill>
                <a:latin typeface="Arial Narrow" panose="020B0604020202020204" pitchFamily="34" charset="0"/>
                <a:cs typeface="Arial Narrow" panose="020B0604020202020204" pitchFamily="34" charset="0"/>
              </a:defRPr>
            </a:lvl1pPr>
          </a:lstStyle>
          <a:p>
            <a:fld id="{B6B6B2AF-A31F-F04E-B0C0-6231F9EB0A4D}" type="slidenum">
              <a:rPr lang="en-US" smtClean="0"/>
              <a:pPr/>
              <a:t>‹#›</a:t>
            </a:fld>
            <a:endParaRPr lang="en-US" dirty="0"/>
          </a:p>
        </p:txBody>
      </p:sp>
    </p:spTree>
    <p:extLst>
      <p:ext uri="{BB962C8B-B14F-4D97-AF65-F5344CB8AC3E}">
        <p14:creationId xmlns:p14="http://schemas.microsoft.com/office/powerpoint/2010/main" val="142853756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i="0" kern="1200">
          <a:solidFill>
            <a:schemeClr val="accent2">
              <a:lumMod val="20000"/>
              <a:lumOff val="80000"/>
            </a:schemeClr>
          </a:solidFill>
          <a:latin typeface="Arial Narrow" panose="020B0604020202020204" pitchFamily="34" charset="0"/>
          <a:ea typeface="+mn-ea"/>
          <a:cs typeface="Arial Narrow"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600" b="0" i="0" kern="1200">
          <a:solidFill>
            <a:schemeClr val="bg1"/>
          </a:solidFill>
          <a:latin typeface="Arial Narrow" panose="020B0604020202020204" pitchFamily="34" charset="0"/>
          <a:ea typeface="+mn-ea"/>
          <a:cs typeface="Arial Narrow"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b="0" i="0" kern="1200">
          <a:solidFill>
            <a:schemeClr val="bg1"/>
          </a:solidFill>
          <a:latin typeface="Arial Narrow" panose="020B0604020202020204" pitchFamily="34" charset="0"/>
          <a:ea typeface="+mn-ea"/>
          <a:cs typeface="Arial Narrow"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b="0" i="0" kern="1200">
          <a:solidFill>
            <a:schemeClr val="bg1"/>
          </a:solidFill>
          <a:latin typeface="Arial Narrow" panose="020B0604020202020204" pitchFamily="34" charset="0"/>
          <a:ea typeface="+mn-ea"/>
          <a:cs typeface="Arial Narrow"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b="0" i="0" kern="1200">
          <a:solidFill>
            <a:schemeClr val="bg1"/>
          </a:solidFill>
          <a:latin typeface="Arial Narrow" panose="020B0604020202020204" pitchFamily="34" charset="0"/>
          <a:ea typeface="+mn-ea"/>
          <a:cs typeface="Arial Narrow"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DDED2-457B-48D7-81B4-61527A27B530}" type="datetime1">
              <a:rPr lang="en-US" smtClean="0"/>
              <a:t>2/27/2020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ACF0F-B961-4876-8D21-1F1DD17E9B4A}" type="slidenum">
              <a:rPr lang="en-US" smtClean="0"/>
              <a:pPr/>
              <a:t>‹#›</a:t>
            </a:fld>
            <a:endParaRPr lang="en-US"/>
          </a:p>
        </p:txBody>
      </p:sp>
    </p:spTree>
    <p:extLst>
      <p:ext uri="{BB962C8B-B14F-4D97-AF65-F5344CB8AC3E}">
        <p14:creationId xmlns:p14="http://schemas.microsoft.com/office/powerpoint/2010/main" val="312387484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54.emf"/><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hyperlink" Target="https://www.dea.gov/" TargetMode="Externa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76.jp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47.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18" Type="http://schemas.openxmlformats.org/officeDocument/2006/relationships/image" Target="../media/image92.jpeg"/><Relationship Id="rId3" Type="http://schemas.openxmlformats.org/officeDocument/2006/relationships/hyperlink" Target="https://www.dea.gov/pr/multimedia-library/publications/marijuana.pdf" TargetMode="External"/><Relationship Id="rId21" Type="http://schemas.openxmlformats.org/officeDocument/2006/relationships/image" Target="../media/image95.jpeg"/><Relationship Id="rId7" Type="http://schemas.openxmlformats.org/officeDocument/2006/relationships/hyperlink" Target="https://www.dea.gov/pr/multimedia-library/publications/2015-Heroin-Drug-Fact-Card.pdf" TargetMode="External"/><Relationship Id="rId12" Type="http://schemas.openxmlformats.org/officeDocument/2006/relationships/image" Target="../media/image86.jpeg"/><Relationship Id="rId17" Type="http://schemas.openxmlformats.org/officeDocument/2006/relationships/image" Target="../media/image91.jpeg"/><Relationship Id="rId2" Type="http://schemas.openxmlformats.org/officeDocument/2006/relationships/notesSlide" Target="../notesSlides/notesSlide47.xml"/><Relationship Id="rId16" Type="http://schemas.openxmlformats.org/officeDocument/2006/relationships/image" Target="../media/image90.png"/><Relationship Id="rId20" Type="http://schemas.openxmlformats.org/officeDocument/2006/relationships/image" Target="../media/image94.jpeg"/><Relationship Id="rId1" Type="http://schemas.openxmlformats.org/officeDocument/2006/relationships/slideLayout" Target="../slideLayouts/slideLayout14.xml"/><Relationship Id="rId6" Type="http://schemas.openxmlformats.org/officeDocument/2006/relationships/image" Target="../media/image81.jpeg"/><Relationship Id="rId11" Type="http://schemas.openxmlformats.org/officeDocument/2006/relationships/image" Target="../media/image85.jpeg"/><Relationship Id="rId24" Type="http://schemas.openxmlformats.org/officeDocument/2006/relationships/image" Target="../media/image98.jpeg"/><Relationship Id="rId5" Type="http://schemas.openxmlformats.org/officeDocument/2006/relationships/hyperlink" Target="https://www.dea.gov/pr/multimedia-library/publications/Prescription%20Drug%20Fact%20Card_2015_508_version.pdf" TargetMode="External"/><Relationship Id="rId15" Type="http://schemas.openxmlformats.org/officeDocument/2006/relationships/image" Target="../media/image89.jpeg"/><Relationship Id="rId23" Type="http://schemas.openxmlformats.org/officeDocument/2006/relationships/image" Target="../media/image97.jpeg"/><Relationship Id="rId10" Type="http://schemas.openxmlformats.org/officeDocument/2006/relationships/image" Target="../media/image84.png"/><Relationship Id="rId19" Type="http://schemas.openxmlformats.org/officeDocument/2006/relationships/image" Target="../media/image93.jpeg"/><Relationship Id="rId4" Type="http://schemas.openxmlformats.org/officeDocument/2006/relationships/image" Target="../media/image80.jpeg"/><Relationship Id="rId9" Type="http://schemas.openxmlformats.org/officeDocument/2006/relationships/image" Target="../media/image83.jpeg"/><Relationship Id="rId14" Type="http://schemas.openxmlformats.org/officeDocument/2006/relationships/image" Target="../media/image88.jpeg"/><Relationship Id="rId22"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1072" y="620486"/>
            <a:ext cx="8916727" cy="10207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cap="all"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2018635" y="4689306"/>
            <a:ext cx="5181600" cy="1323439"/>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La’Risa P. McLennon, MPH</a:t>
            </a:r>
          </a:p>
          <a:p>
            <a:pPr algn="ctr"/>
            <a:r>
              <a:rPr lang="en-US" sz="20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Community Outreach Specialist</a:t>
            </a:r>
          </a:p>
          <a:p>
            <a:pPr algn="ctr"/>
            <a:r>
              <a:rPr lang="en-US" sz="20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Demand Reduction</a:t>
            </a:r>
          </a:p>
          <a:p>
            <a:pPr algn="ctr"/>
            <a:r>
              <a:rPr lang="en-US" sz="20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Washington Division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8229600"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38200" y="2514601"/>
            <a:ext cx="7620000" cy="707886"/>
          </a:xfrm>
          <a:prstGeom prst="rect">
            <a:avLst/>
          </a:prstGeom>
          <a:noFill/>
        </p:spPr>
        <p:txBody>
          <a:bodyPr wrap="square" rtlCol="0">
            <a:spAutoFit/>
          </a:bodyPr>
          <a:lstStyle/>
          <a:p>
            <a:pPr algn="ctr"/>
            <a:r>
              <a:rPr lang="en-US" sz="4000" dirty="0">
                <a:latin typeface="Verdana" panose="020B0604030504040204" pitchFamily="34" charset="0"/>
                <a:ea typeface="Verdana" panose="020B0604030504040204" pitchFamily="34" charset="0"/>
                <a:cs typeface="Verdana" panose="020B0604030504040204" pitchFamily="34" charset="0"/>
              </a:rPr>
              <a:t>Drug Overview</a:t>
            </a:r>
          </a:p>
        </p:txBody>
      </p:sp>
      <p:pic>
        <p:nvPicPr>
          <p:cNvPr id="10" name="Picture 2" descr="WDO_Logo copy.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1"/>
            <a:ext cx="1219199" cy="151539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D73955EB-BB6E-4932-B8FC-CCF3B01936E5}" type="slidenum">
              <a:rPr lang="en-US" smtClean="0"/>
              <a:t>1</a:t>
            </a:fld>
            <a:endParaRPr lang="en-US"/>
          </a:p>
        </p:txBody>
      </p:sp>
    </p:spTree>
    <p:extLst>
      <p:ext uri="{BB962C8B-B14F-4D97-AF65-F5344CB8AC3E}">
        <p14:creationId xmlns:p14="http://schemas.microsoft.com/office/powerpoint/2010/main" val="2098905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10</a:t>
            </a:fld>
            <a:endParaRPr lang="en-US" dirty="0"/>
          </a:p>
        </p:txBody>
      </p:sp>
      <p:sp>
        <p:nvSpPr>
          <p:cNvPr id="3" name="Content Placeholder 2"/>
          <p:cNvSpPr>
            <a:spLocks noGrp="1"/>
          </p:cNvSpPr>
          <p:nvPr>
            <p:ph idx="1"/>
          </p:nvPr>
        </p:nvSpPr>
        <p:spPr>
          <a:xfrm>
            <a:off x="329577" y="762000"/>
            <a:ext cx="5543550" cy="5928170"/>
          </a:xfrm>
        </p:spPr>
        <p:txBody>
          <a:bodyPr>
            <a:normAutofit/>
          </a:bodyPr>
          <a:lstStyle/>
          <a:p>
            <a:pPr lvl="0"/>
            <a:r>
              <a:rPr lang="en-US" dirty="0"/>
              <a:t>Mexican, Central American, and Dominican poly-drug DTOs supply kilogram quantities of cocaine, fentanyl, heroin, and methamphetamine.</a:t>
            </a:r>
            <a:endParaRPr lang="en-US" sz="4800" dirty="0"/>
          </a:p>
          <a:p>
            <a:pPr marL="0" indent="0">
              <a:buNone/>
            </a:pPr>
            <a:r>
              <a:rPr lang="en-US" sz="800" dirty="0"/>
              <a:t> </a:t>
            </a:r>
            <a:endParaRPr lang="en-US" sz="4400" dirty="0"/>
          </a:p>
          <a:p>
            <a:pPr lvl="0"/>
            <a:r>
              <a:rPr lang="en-US" dirty="0"/>
              <a:t>Violent trafficking groups, some gang-affiliated, play a significant role in the distribution and retail sales of all major street drugs in the Washington Division AOR. </a:t>
            </a:r>
          </a:p>
          <a:p>
            <a:pPr marL="0" indent="0">
              <a:buNone/>
            </a:pPr>
            <a:r>
              <a:rPr lang="en-US" sz="800" dirty="0"/>
              <a:t> </a:t>
            </a:r>
            <a:endParaRPr lang="en-US" sz="4400" dirty="0"/>
          </a:p>
          <a:p>
            <a:pPr lvl="0"/>
            <a:r>
              <a:rPr lang="en-US" dirty="0"/>
              <a:t>These organizations terrorize local communities through violence and intimidation while distributing drugs. </a:t>
            </a:r>
          </a:p>
          <a:p>
            <a:pPr marL="0" indent="0">
              <a:buNone/>
            </a:pPr>
            <a:r>
              <a:rPr lang="en-US" sz="800" dirty="0"/>
              <a:t> </a:t>
            </a:r>
            <a:endParaRPr lang="en-US" sz="2800" dirty="0"/>
          </a:p>
          <a:p>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28650" y="2160"/>
            <a:ext cx="3985899" cy="498598"/>
          </a:xfrm>
        </p:spPr>
        <p:txBody>
          <a:bodyPr/>
          <a:lstStyle/>
          <a:p>
            <a:r>
              <a:rPr lang="en-US" dirty="0"/>
              <a:t>Drug Trafficking Organizations (DTO)</a:t>
            </a:r>
          </a:p>
        </p:txBody>
      </p:sp>
      <p:sp>
        <p:nvSpPr>
          <p:cNvPr id="11" name="TextBox 10">
            <a:extLst>
              <a:ext uri="{FF2B5EF4-FFF2-40B4-BE49-F238E27FC236}">
                <a16:creationId xmlns:a16="http://schemas.microsoft.com/office/drawing/2014/main" id="{8DE0E7E3-D95A-440C-A1F6-7F8E0E2A89F6}"/>
              </a:ext>
            </a:extLst>
          </p:cNvPr>
          <p:cNvSpPr txBox="1"/>
          <p:nvPr/>
        </p:nvSpPr>
        <p:spPr>
          <a:xfrm>
            <a:off x="6191074" y="1514931"/>
            <a:ext cx="1600200" cy="276999"/>
          </a:xfrm>
          <a:prstGeom prst="rect">
            <a:avLst/>
          </a:prstGeom>
          <a:noFill/>
        </p:spPr>
        <p:txBody>
          <a:bodyPr wrap="square" rtlCol="0">
            <a:spAutoFit/>
          </a:bodyPr>
          <a:lstStyle/>
          <a:p>
            <a:pPr algn="ctr"/>
            <a:r>
              <a:rPr lang="en-US" sz="1200" dirty="0">
                <a:solidFill>
                  <a:schemeClr val="accent3">
                    <a:lumMod val="20000"/>
                    <a:lumOff val="80000"/>
                  </a:schemeClr>
                </a:solidFill>
              </a:rPr>
              <a:t>MS13</a:t>
            </a:r>
          </a:p>
        </p:txBody>
      </p:sp>
      <p:pic>
        <p:nvPicPr>
          <p:cNvPr id="4098" name="Picture 2" descr="Image result for ms13 tattoo">
            <a:extLst>
              <a:ext uri="{FF2B5EF4-FFF2-40B4-BE49-F238E27FC236}">
                <a16:creationId xmlns:a16="http://schemas.microsoft.com/office/drawing/2014/main" id="{3CB528EC-3547-44D7-B3CF-D55C15B6E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467" y="161968"/>
            <a:ext cx="1415956" cy="21278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ms13 tattoo">
            <a:extLst>
              <a:ext uri="{FF2B5EF4-FFF2-40B4-BE49-F238E27FC236}">
                <a16:creationId xmlns:a16="http://schemas.microsoft.com/office/drawing/2014/main" id="{8F84ECF0-5F3A-439A-ACB8-0570B718C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040" y="304800"/>
            <a:ext cx="1638489" cy="10903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black guerilla family">
            <a:extLst>
              <a:ext uri="{FF2B5EF4-FFF2-40B4-BE49-F238E27FC236}">
                <a16:creationId xmlns:a16="http://schemas.microsoft.com/office/drawing/2014/main" id="{9D35B954-1EA2-4435-9706-D81179ACF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147" y="2415274"/>
            <a:ext cx="2012054" cy="11267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C58C9E2-8F4D-4044-A7ED-CB5A54B1472E}"/>
              </a:ext>
            </a:extLst>
          </p:cNvPr>
          <p:cNvSpPr txBox="1"/>
          <p:nvPr/>
        </p:nvSpPr>
        <p:spPr>
          <a:xfrm>
            <a:off x="5985147" y="3555117"/>
            <a:ext cx="2012054" cy="276999"/>
          </a:xfrm>
          <a:prstGeom prst="rect">
            <a:avLst/>
          </a:prstGeom>
          <a:noFill/>
        </p:spPr>
        <p:txBody>
          <a:bodyPr wrap="square" rtlCol="0">
            <a:spAutoFit/>
          </a:bodyPr>
          <a:lstStyle/>
          <a:p>
            <a:pPr algn="ctr"/>
            <a:r>
              <a:rPr lang="en-US" sz="1200" dirty="0">
                <a:solidFill>
                  <a:schemeClr val="accent3">
                    <a:lumMod val="20000"/>
                    <a:lumOff val="80000"/>
                  </a:schemeClr>
                </a:solidFill>
              </a:rPr>
              <a:t>Black Guerilla Family</a:t>
            </a:r>
          </a:p>
        </p:txBody>
      </p:sp>
      <p:pic>
        <p:nvPicPr>
          <p:cNvPr id="4106" name="Picture 10" descr="Image result for outlaw motorcycle gang drugs tattoo">
            <a:extLst>
              <a:ext uri="{FF2B5EF4-FFF2-40B4-BE49-F238E27FC236}">
                <a16:creationId xmlns:a16="http://schemas.microsoft.com/office/drawing/2014/main" id="{38634167-DC23-4FB5-8116-BE14742666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2969" y="4289316"/>
            <a:ext cx="2068305" cy="137636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outlaw motorcycle gang drugs tattoo">
            <a:extLst>
              <a:ext uri="{FF2B5EF4-FFF2-40B4-BE49-F238E27FC236}">
                <a16:creationId xmlns:a16="http://schemas.microsoft.com/office/drawing/2014/main" id="{5F149642-F69C-4A88-93E4-3DB8690CE8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7950" y="5136038"/>
            <a:ext cx="1300162" cy="130016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F05AD3D-F1E0-4FA8-B29A-08129D888E7E}"/>
              </a:ext>
            </a:extLst>
          </p:cNvPr>
          <p:cNvSpPr txBox="1"/>
          <p:nvPr/>
        </p:nvSpPr>
        <p:spPr>
          <a:xfrm>
            <a:off x="5386413" y="5683010"/>
            <a:ext cx="2012054" cy="276999"/>
          </a:xfrm>
          <a:prstGeom prst="rect">
            <a:avLst/>
          </a:prstGeom>
          <a:noFill/>
        </p:spPr>
        <p:txBody>
          <a:bodyPr wrap="square" rtlCol="0">
            <a:spAutoFit/>
          </a:bodyPr>
          <a:lstStyle/>
          <a:p>
            <a:pPr algn="ctr"/>
            <a:r>
              <a:rPr lang="en-US" sz="1200" dirty="0">
                <a:solidFill>
                  <a:schemeClr val="accent3">
                    <a:lumMod val="20000"/>
                    <a:lumOff val="80000"/>
                  </a:schemeClr>
                </a:solidFill>
              </a:rPr>
              <a:t>Outlaw Motorcycle Gang</a:t>
            </a:r>
          </a:p>
        </p:txBody>
      </p:sp>
    </p:spTree>
    <p:extLst>
      <p:ext uri="{BB962C8B-B14F-4D97-AF65-F5344CB8AC3E}">
        <p14:creationId xmlns:p14="http://schemas.microsoft.com/office/powerpoint/2010/main" val="211065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4D39B13-B102-9647-953F-5F9822C7E8FA}"/>
              </a:ext>
            </a:extLst>
          </p:cNvPr>
          <p:cNvSpPr>
            <a:spLocks noGrp="1"/>
          </p:cNvSpPr>
          <p:nvPr>
            <p:ph type="title"/>
          </p:nvPr>
        </p:nvSpPr>
        <p:spPr>
          <a:xfrm>
            <a:off x="1424621" y="-2456"/>
            <a:ext cx="1651349" cy="498598"/>
          </a:xfrm>
        </p:spPr>
        <p:txBody>
          <a:bodyPr/>
          <a:lstStyle/>
          <a:p>
            <a:r>
              <a:rPr lang="en-US" dirty="0"/>
              <a:t>DEA’s Mission</a:t>
            </a:r>
          </a:p>
        </p:txBody>
      </p:sp>
      <p:sp>
        <p:nvSpPr>
          <p:cNvPr id="4" name="Text Placeholder 3">
            <a:extLst>
              <a:ext uri="{FF2B5EF4-FFF2-40B4-BE49-F238E27FC236}">
                <a16:creationId xmlns:a16="http://schemas.microsoft.com/office/drawing/2014/main" id="{A639DB0F-60E5-B144-82B8-33965717ED19}"/>
              </a:ext>
            </a:extLst>
          </p:cNvPr>
          <p:cNvSpPr>
            <a:spLocks noGrp="1"/>
          </p:cNvSpPr>
          <p:nvPr>
            <p:ph type="body" sz="quarter" idx="14"/>
          </p:nvPr>
        </p:nvSpPr>
        <p:spPr>
          <a:xfrm>
            <a:off x="0" y="6777"/>
            <a:ext cx="1424621" cy="489365"/>
          </a:xfrm>
        </p:spPr>
        <p:txBody>
          <a:bodyPr/>
          <a:lstStyle/>
          <a:p>
            <a:r>
              <a:rPr lang="en-US" dirty="0"/>
              <a:t>OVERVIEW</a:t>
            </a:r>
          </a:p>
        </p:txBody>
      </p:sp>
      <p:sp>
        <p:nvSpPr>
          <p:cNvPr id="6" name="Rectangle 5"/>
          <p:cNvSpPr/>
          <p:nvPr/>
        </p:nvSpPr>
        <p:spPr>
          <a:xfrm>
            <a:off x="0" y="-19857"/>
            <a:ext cx="9144000" cy="533400"/>
          </a:xfrm>
          <a:prstGeom prst="rect">
            <a:avLst/>
          </a:prstGeom>
          <a:solidFill>
            <a:srgbClr val="000066"/>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48970C57-363E-814D-8BB1-0ABBA56649B5}"/>
              </a:ext>
            </a:extLst>
          </p:cNvPr>
          <p:cNvSpPr txBox="1">
            <a:spLocks/>
          </p:cNvSpPr>
          <p:nvPr/>
        </p:nvSpPr>
        <p:spPr>
          <a:xfrm>
            <a:off x="3200400" y="4114800"/>
            <a:ext cx="5753499" cy="803297"/>
          </a:xfrm>
          <a:prstGeom prst="rect">
            <a:avLst/>
          </a:prstGeom>
          <a:solidFill>
            <a:schemeClr val="accent1">
              <a:lumMod val="50000"/>
            </a:schemeClr>
          </a:solidFill>
          <a:ln>
            <a:noFill/>
          </a:ln>
          <a:effectLst/>
        </p:spPr>
        <p:txBody>
          <a:bodyPr vert="horz" wrap="none" lIns="91440" tIns="100584" rIns="91440" bIns="91440" rtlCol="0" anchor="ctr">
            <a:spAutoFit/>
          </a:bodyPr>
          <a:lstStyle>
            <a:lvl1pPr algn="l" defTabSz="685800" rtl="0" eaLnBrk="1" latinLnBrk="0" hangingPunct="1">
              <a:lnSpc>
                <a:spcPct val="90000"/>
              </a:lnSpc>
              <a:spcBef>
                <a:spcPct val="0"/>
              </a:spcBef>
              <a:buNone/>
              <a:defRPr sz="2200" b="0" i="0" kern="1200">
                <a:solidFill>
                  <a:schemeClr val="accent2">
                    <a:lumMod val="20000"/>
                    <a:lumOff val="80000"/>
                  </a:schemeClr>
                </a:solidFill>
                <a:latin typeface="Arial Narrow" panose="020B0604020202020204" pitchFamily="34" charset="0"/>
                <a:ea typeface="+mn-ea"/>
                <a:cs typeface="Arial Narrow" panose="020B0604020202020204" pitchFamily="34" charset="0"/>
              </a:defRPr>
            </a:lvl1pPr>
            <a:lvl2pPr>
              <a:defRPr>
                <a:solidFill>
                  <a:schemeClr val="accent1"/>
                </a:solidFill>
                <a:latin typeface="+mn-lt"/>
                <a:ea typeface="+mn-ea"/>
                <a:cs typeface="+mn-cs"/>
              </a:defRPr>
            </a:lvl2pPr>
            <a:lvl3pPr>
              <a:defRPr>
                <a:solidFill>
                  <a:schemeClr val="accent1"/>
                </a:solidFill>
                <a:latin typeface="+mn-lt"/>
                <a:ea typeface="+mn-ea"/>
                <a:cs typeface="+mn-cs"/>
              </a:defRPr>
            </a:lvl3pPr>
            <a:lvl4pPr>
              <a:defRPr>
                <a:solidFill>
                  <a:schemeClr val="accent1"/>
                </a:solidFill>
                <a:latin typeface="+mn-lt"/>
                <a:ea typeface="+mn-ea"/>
                <a:cs typeface="+mn-cs"/>
              </a:defRPr>
            </a:lvl4pPr>
            <a:lvl5pPr>
              <a:defRPr>
                <a:solidFill>
                  <a:schemeClr val="accent1"/>
                </a:solidFill>
                <a:latin typeface="+mn-lt"/>
                <a:ea typeface="+mn-ea"/>
                <a:cs typeface="+mn-cs"/>
              </a:defRPr>
            </a:lvl5pPr>
            <a:lvl6pPr>
              <a:defRPr>
                <a:solidFill>
                  <a:schemeClr val="accent1"/>
                </a:solidFill>
                <a:latin typeface="+mn-lt"/>
                <a:ea typeface="+mn-ea"/>
                <a:cs typeface="+mn-cs"/>
              </a:defRPr>
            </a:lvl6pPr>
            <a:lvl7pPr>
              <a:defRPr>
                <a:solidFill>
                  <a:schemeClr val="accent1"/>
                </a:solidFill>
                <a:latin typeface="+mn-lt"/>
                <a:ea typeface="+mn-ea"/>
                <a:cs typeface="+mn-cs"/>
              </a:defRPr>
            </a:lvl7pPr>
            <a:lvl8pPr>
              <a:defRPr>
                <a:solidFill>
                  <a:schemeClr val="accent1"/>
                </a:solidFill>
                <a:latin typeface="+mn-lt"/>
                <a:ea typeface="+mn-ea"/>
                <a:cs typeface="+mn-cs"/>
              </a:defRPr>
            </a:lvl8pPr>
            <a:lvl9pPr>
              <a:defRPr>
                <a:solidFill>
                  <a:schemeClr val="accent1"/>
                </a:solidFill>
                <a:latin typeface="+mn-lt"/>
                <a:ea typeface="+mn-ea"/>
                <a:cs typeface="+mn-cs"/>
              </a:defRPr>
            </a:lvl9pPr>
          </a:lstStyle>
          <a:p>
            <a:pPr algn="ctr"/>
            <a:r>
              <a:rPr lang="en-US" sz="4400"/>
              <a:t>DEA:                                   </a:t>
            </a:r>
            <a:endParaRPr lang="en-US" sz="4400" dirty="0"/>
          </a:p>
        </p:txBody>
      </p:sp>
      <p:sp>
        <p:nvSpPr>
          <p:cNvPr id="10" name="Title 3"/>
          <p:cNvSpPr txBox="1">
            <a:spLocks/>
          </p:cNvSpPr>
          <p:nvPr/>
        </p:nvSpPr>
        <p:spPr>
          <a:xfrm>
            <a:off x="3505200" y="3944948"/>
            <a:ext cx="6221890" cy="1143000"/>
          </a:xfrm>
          <a:prstGeom prst="rect">
            <a:avLst/>
          </a:prstGeom>
        </p:spPr>
        <p:txBody>
          <a:bodyPr vert="horz" anchor="ctr">
            <a:normAutofit fontScale="975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latin typeface="Lucida Sans"/>
              </a:rPr>
              <a:t>Current Drug Trends</a:t>
            </a:r>
            <a:endParaRPr kumimoji="0" lang="en-US" sz="3200" b="1" i="0" u="none" strike="noStrike" kern="1200" cap="none" spc="0" normalizeH="0" baseline="0" noProof="0"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uLnTx/>
              <a:uFillTx/>
              <a:latin typeface="Lucida Sans"/>
            </a:endParaRPr>
          </a:p>
        </p:txBody>
      </p:sp>
      <p:sp>
        <p:nvSpPr>
          <p:cNvPr id="3" name="Slide Number Placeholder 2"/>
          <p:cNvSpPr>
            <a:spLocks noGrp="1"/>
          </p:cNvSpPr>
          <p:nvPr>
            <p:ph type="sldNum" sz="quarter" idx="18"/>
          </p:nvPr>
        </p:nvSpPr>
        <p:spPr/>
        <p:txBody>
          <a:bodyPr/>
          <a:lstStyle/>
          <a:p>
            <a:fld id="{B6B6B2AF-A31F-F04E-B0C0-6231F9EB0A4D}" type="slidenum">
              <a:rPr lang="en-US" smtClean="0"/>
              <a:pPr/>
              <a:t>11</a:t>
            </a:fld>
            <a:endParaRPr lang="en-US" dirty="0"/>
          </a:p>
        </p:txBody>
      </p:sp>
    </p:spTree>
    <p:extLst>
      <p:ext uri="{BB962C8B-B14F-4D97-AF65-F5344CB8AC3E}">
        <p14:creationId xmlns:p14="http://schemas.microsoft.com/office/powerpoint/2010/main" val="16002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62000"/>
            <a:ext cx="9144000" cy="5143500"/>
          </a:xfrm>
          <a:prstGeom prst="rect">
            <a:avLst/>
          </a:prstGeom>
        </p:spPr>
      </p:pic>
      <p:sp>
        <p:nvSpPr>
          <p:cNvPr id="5" name="Slide Number Placeholder 4"/>
          <p:cNvSpPr>
            <a:spLocks noGrp="1"/>
          </p:cNvSpPr>
          <p:nvPr>
            <p:ph type="sldNum" sz="quarter" idx="12"/>
          </p:nvPr>
        </p:nvSpPr>
        <p:spPr/>
        <p:txBody>
          <a:bodyPr/>
          <a:lstStyle/>
          <a:p>
            <a:fld id="{D73955EB-BB6E-4932-B8FC-CCF3B01936E5}" type="slidenum">
              <a:rPr lang="en-US" smtClean="0"/>
              <a:t>12</a:t>
            </a:fld>
            <a:endParaRPr lang="en-US"/>
          </a:p>
        </p:txBody>
      </p:sp>
    </p:spTree>
    <p:extLst>
      <p:ext uri="{BB962C8B-B14F-4D97-AF65-F5344CB8AC3E}">
        <p14:creationId xmlns:p14="http://schemas.microsoft.com/office/powerpoint/2010/main" val="2484236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62000"/>
            <a:ext cx="9144000" cy="5143500"/>
          </a:xfrm>
          <a:prstGeom prst="rect">
            <a:avLst/>
          </a:prstGeom>
        </p:spPr>
      </p:pic>
      <p:sp>
        <p:nvSpPr>
          <p:cNvPr id="3" name="Slide Number Placeholder 2"/>
          <p:cNvSpPr>
            <a:spLocks noGrp="1"/>
          </p:cNvSpPr>
          <p:nvPr>
            <p:ph type="sldNum" sz="quarter" idx="12"/>
          </p:nvPr>
        </p:nvSpPr>
        <p:spPr/>
        <p:txBody>
          <a:bodyPr/>
          <a:lstStyle/>
          <a:p>
            <a:fld id="{D73955EB-BB6E-4932-B8FC-CCF3B01936E5}" type="slidenum">
              <a:rPr lang="en-US" smtClean="0"/>
              <a:t>13</a:t>
            </a:fld>
            <a:endParaRPr lang="en-US"/>
          </a:p>
        </p:txBody>
      </p:sp>
    </p:spTree>
    <p:extLst>
      <p:ext uri="{BB962C8B-B14F-4D97-AF65-F5344CB8AC3E}">
        <p14:creationId xmlns:p14="http://schemas.microsoft.com/office/powerpoint/2010/main" val="3603877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 Wholesale- Level Heroin Seizures 2000-2016</a:t>
            </a:r>
          </a:p>
        </p:txBody>
      </p:sp>
      <p:pic>
        <p:nvPicPr>
          <p:cNvPr id="4" name="Picture 3"/>
          <p:cNvPicPr>
            <a:picLocks noChangeAspect="1"/>
          </p:cNvPicPr>
          <p:nvPr/>
        </p:nvPicPr>
        <p:blipFill>
          <a:blip r:embed="rId3"/>
          <a:stretch>
            <a:fillRect/>
          </a:stretch>
        </p:blipFill>
        <p:spPr>
          <a:xfrm>
            <a:off x="1348828" y="1417638"/>
            <a:ext cx="6446343" cy="5395058"/>
          </a:xfrm>
          <a:prstGeom prst="rect">
            <a:avLst/>
          </a:prstGeom>
        </p:spPr>
      </p:pic>
      <p:sp>
        <p:nvSpPr>
          <p:cNvPr id="5" name="Slide Number Placeholder 4"/>
          <p:cNvSpPr>
            <a:spLocks noGrp="1"/>
          </p:cNvSpPr>
          <p:nvPr>
            <p:ph type="sldNum" sz="quarter" idx="12"/>
          </p:nvPr>
        </p:nvSpPr>
        <p:spPr/>
        <p:txBody>
          <a:bodyPr/>
          <a:lstStyle/>
          <a:p>
            <a:fld id="{D73955EB-BB6E-4932-B8FC-CCF3B01936E5}" type="slidenum">
              <a:rPr lang="en-US" smtClean="0"/>
              <a:t>14</a:t>
            </a:fld>
            <a:endParaRPr lang="en-US"/>
          </a:p>
        </p:txBody>
      </p:sp>
    </p:spTree>
    <p:extLst>
      <p:ext uri="{BB962C8B-B14F-4D97-AF65-F5344CB8AC3E}">
        <p14:creationId xmlns:p14="http://schemas.microsoft.com/office/powerpoint/2010/main" val="940590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15</a:t>
            </a:fld>
            <a:endParaRPr lang="en-US" dirty="0"/>
          </a:p>
        </p:txBody>
      </p:sp>
      <p:sp>
        <p:nvSpPr>
          <p:cNvPr id="3" name="Content Placeholder 2"/>
          <p:cNvSpPr>
            <a:spLocks noGrp="1"/>
          </p:cNvSpPr>
          <p:nvPr>
            <p:ph idx="1"/>
          </p:nvPr>
        </p:nvSpPr>
        <p:spPr>
          <a:xfrm>
            <a:off x="628650" y="1076368"/>
            <a:ext cx="7886700" cy="5781632"/>
          </a:xfrm>
        </p:spPr>
        <p:txBody>
          <a:bodyPr>
            <a:normAutofit/>
          </a:bodyPr>
          <a:lstStyle/>
          <a:p>
            <a:pPr marL="137160" indent="0">
              <a:buClrTx/>
              <a:buNone/>
            </a:pPr>
            <a:r>
              <a:rPr lang="en-US" sz="1800" dirty="0">
                <a:solidFill>
                  <a:schemeClr val="accent1"/>
                </a:solidFill>
              </a:rPr>
              <a:t>We continue to see the traditional drugs:</a:t>
            </a:r>
          </a:p>
          <a:p>
            <a:pPr lvl="1">
              <a:buClrTx/>
              <a:buFont typeface="Wingdings" panose="05000000000000000000" pitchFamily="2" charset="2"/>
              <a:buChar char="§"/>
            </a:pPr>
            <a:r>
              <a:rPr lang="en-US" sz="1600" dirty="0"/>
              <a:t>Marijuana</a:t>
            </a:r>
          </a:p>
          <a:p>
            <a:pPr lvl="1">
              <a:buClrTx/>
              <a:buFont typeface="Wingdings" panose="05000000000000000000" pitchFamily="2" charset="2"/>
              <a:buChar char="§"/>
            </a:pPr>
            <a:r>
              <a:rPr lang="en-US" sz="1600" dirty="0"/>
              <a:t>Cocaine</a:t>
            </a:r>
          </a:p>
          <a:p>
            <a:pPr lvl="1">
              <a:buClrTx/>
              <a:buFont typeface="Wingdings" panose="05000000000000000000" pitchFamily="2" charset="2"/>
              <a:buChar char="§"/>
            </a:pPr>
            <a:r>
              <a:rPr lang="en-US" sz="1600" dirty="0"/>
              <a:t>Methamphetamine</a:t>
            </a:r>
          </a:p>
          <a:p>
            <a:pPr lvl="1">
              <a:buClrTx/>
              <a:buFont typeface="Wingdings" panose="05000000000000000000" pitchFamily="2" charset="2"/>
              <a:buChar char="§"/>
            </a:pPr>
            <a:r>
              <a:rPr lang="en-US" sz="1600" dirty="0"/>
              <a:t>Heroin</a:t>
            </a:r>
          </a:p>
          <a:p>
            <a:pPr marL="137160" indent="0">
              <a:buClrTx/>
              <a:buNone/>
            </a:pPr>
            <a:endParaRPr lang="en-US" sz="1800" dirty="0"/>
          </a:p>
          <a:p>
            <a:pPr marL="137160" indent="0">
              <a:buClrTx/>
              <a:buNone/>
            </a:pPr>
            <a:r>
              <a:rPr lang="en-US" sz="1800" dirty="0">
                <a:solidFill>
                  <a:schemeClr val="accent1"/>
                </a:solidFill>
              </a:rPr>
              <a:t>Current threats:  Opioid threat increased </a:t>
            </a:r>
          </a:p>
          <a:p>
            <a:pPr lvl="1">
              <a:buClrTx/>
              <a:buFont typeface="Wingdings" panose="05000000000000000000" pitchFamily="2" charset="2"/>
              <a:buChar char="§"/>
            </a:pPr>
            <a:r>
              <a:rPr lang="en-US" sz="1600" dirty="0"/>
              <a:t>Controlled Prescription Drugs (CPDs)</a:t>
            </a:r>
          </a:p>
          <a:p>
            <a:pPr lvl="1">
              <a:buClrTx/>
              <a:buFont typeface="Wingdings" panose="05000000000000000000" pitchFamily="2" charset="2"/>
              <a:buChar char="§"/>
            </a:pPr>
            <a:r>
              <a:rPr lang="en-US" sz="1600" dirty="0"/>
              <a:t>Heroin</a:t>
            </a:r>
          </a:p>
          <a:p>
            <a:pPr lvl="1">
              <a:buClrTx/>
              <a:buFont typeface="Wingdings" panose="05000000000000000000" pitchFamily="2" charset="2"/>
              <a:buChar char="§"/>
            </a:pPr>
            <a:r>
              <a:rPr lang="en-US" sz="1600" dirty="0"/>
              <a:t>Fentanyl / Mixtures</a:t>
            </a:r>
          </a:p>
          <a:p>
            <a:pPr marL="137160" indent="0">
              <a:buClrTx/>
              <a:buNone/>
            </a:pPr>
            <a:endParaRPr lang="en-US" sz="1800" dirty="0"/>
          </a:p>
          <a:p>
            <a:pPr marL="137160" indent="0">
              <a:buClrTx/>
              <a:buNone/>
            </a:pPr>
            <a:r>
              <a:rPr lang="en-US" sz="1800" dirty="0">
                <a:solidFill>
                  <a:schemeClr val="accent1"/>
                </a:solidFill>
              </a:rPr>
              <a:t>Psychoactive Substances (NPS)</a:t>
            </a:r>
          </a:p>
          <a:p>
            <a:pPr lvl="1">
              <a:buClrTx/>
            </a:pPr>
            <a:r>
              <a:rPr lang="en-US" sz="1600" dirty="0"/>
              <a:t>Synthetic Cannabinoids (K2, Spice)</a:t>
            </a:r>
          </a:p>
          <a:p>
            <a:pPr lvl="1">
              <a:buClrTx/>
            </a:pPr>
            <a:r>
              <a:rPr lang="en-US" sz="1600" dirty="0"/>
              <a:t>Synthetic </a:t>
            </a:r>
            <a:r>
              <a:rPr lang="en-US" sz="1600" dirty="0" err="1"/>
              <a:t>Cathinones</a:t>
            </a:r>
            <a:r>
              <a:rPr lang="en-US" sz="1600" dirty="0"/>
              <a:t> (Bath Salts)</a:t>
            </a:r>
          </a:p>
          <a:p>
            <a:pPr lvl="1">
              <a:buClrTx/>
            </a:pPr>
            <a:r>
              <a:rPr lang="en-US" sz="1600" dirty="0" err="1"/>
              <a:t>Flakka</a:t>
            </a:r>
            <a:endParaRPr lang="en-US" sz="1600" dirty="0"/>
          </a:p>
          <a:p>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80926" y="6777"/>
            <a:ext cx="2223686" cy="498598"/>
          </a:xfrm>
        </p:spPr>
        <p:txBody>
          <a:bodyPr/>
          <a:lstStyle/>
          <a:p>
            <a:r>
              <a:rPr lang="en-US" dirty="0"/>
              <a:t>U.S. Drug Situation</a:t>
            </a:r>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6263573" y="4148546"/>
            <a:ext cx="2743200" cy="1913130"/>
          </a:xfrm>
          <a:prstGeom prst="rect">
            <a:avLst/>
          </a:prstGeom>
          <a:noFill/>
          <a:ln w="12700">
            <a:solidFill>
              <a:schemeClr val="tx1"/>
            </a:solidFill>
          </a:ln>
        </p:spPr>
      </p:pic>
      <p:pic>
        <p:nvPicPr>
          <p:cNvPr id="7" name="Picture 6"/>
          <p:cNvPicPr>
            <a:picLocks noChangeAspect="1"/>
          </p:cNvPicPr>
          <p:nvPr/>
        </p:nvPicPr>
        <p:blipFill>
          <a:blip r:embed="rId4"/>
          <a:stretch>
            <a:fillRect/>
          </a:stretch>
        </p:blipFill>
        <p:spPr>
          <a:xfrm>
            <a:off x="5079356" y="251459"/>
            <a:ext cx="3927417" cy="2947730"/>
          </a:xfrm>
          <a:prstGeom prst="rect">
            <a:avLst/>
          </a:prstGeom>
        </p:spPr>
      </p:pic>
      <p:pic>
        <p:nvPicPr>
          <p:cNvPr id="8"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5075279"/>
            <a:ext cx="2008747" cy="148647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descr="S:\Group 41 Intelligence\Heroin\2017\MD\GC-16-0003 42 kg heroin fent cro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897510"/>
            <a:ext cx="2588640" cy="1815175"/>
          </a:xfrm>
          <a:prstGeom prst="rect">
            <a:avLst/>
          </a:prstGeom>
          <a:noFill/>
          <a:ln w="57150">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41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16</a:t>
            </a:fld>
            <a:endParaRPr lang="en-US" dirty="0"/>
          </a:p>
        </p:txBody>
      </p:sp>
      <p:sp>
        <p:nvSpPr>
          <p:cNvPr id="3" name="Content Placeholder 2"/>
          <p:cNvSpPr>
            <a:spLocks noGrp="1"/>
          </p:cNvSpPr>
          <p:nvPr>
            <p:ph idx="1"/>
          </p:nvPr>
        </p:nvSpPr>
        <p:spPr>
          <a:xfrm>
            <a:off x="525993" y="429986"/>
            <a:ext cx="8153400" cy="6266046"/>
          </a:xfrm>
        </p:spPr>
        <p:txBody>
          <a:bodyPr>
            <a:normAutofit fontScale="77500" lnSpcReduction="20000"/>
          </a:bodyPr>
          <a:lstStyle/>
          <a:p>
            <a:pPr lvl="0"/>
            <a:endParaRPr lang="en-US" dirty="0"/>
          </a:p>
          <a:p>
            <a:pPr lvl="0"/>
            <a:r>
              <a:rPr lang="en-US" dirty="0"/>
              <a:t>Mexican DTOs are responsible for much of the marijuana importation </a:t>
            </a:r>
          </a:p>
          <a:p>
            <a:pPr marL="0" lvl="0" indent="0">
              <a:buNone/>
            </a:pPr>
            <a:r>
              <a:rPr lang="en-US" dirty="0"/>
              <a:t>and distribution.</a:t>
            </a:r>
          </a:p>
          <a:p>
            <a:pPr marL="0" indent="0">
              <a:buNone/>
            </a:pPr>
            <a:endParaRPr lang="en-US" dirty="0"/>
          </a:p>
          <a:p>
            <a:pPr lvl="0"/>
            <a:r>
              <a:rPr lang="en-US" dirty="0"/>
              <a:t>High-potency marijuana, concentrates, and “edibles” are trafficked with more frequency, smuggled from states with legalized recreational marijuana programs, such as California, Colorado, and Washington.</a:t>
            </a:r>
          </a:p>
          <a:p>
            <a:pPr marL="0" indent="0">
              <a:buNone/>
            </a:pPr>
            <a:endParaRPr lang="en-US" dirty="0"/>
          </a:p>
          <a:p>
            <a:pPr lvl="0"/>
            <a:r>
              <a:rPr lang="en-US" dirty="0"/>
              <a:t>Limited amounts of marijuana are cultivated in indoor and outdoor grows in rural and semi-rural parts of the Division AOR.</a:t>
            </a:r>
          </a:p>
          <a:p>
            <a:pPr marL="0" indent="0">
              <a:buNone/>
            </a:pPr>
            <a:endParaRPr lang="en-US" dirty="0"/>
          </a:p>
          <a:p>
            <a:pPr lvl="0"/>
            <a:r>
              <a:rPr lang="en-US" dirty="0"/>
              <a:t>Recent state legalization efforts include:</a:t>
            </a:r>
          </a:p>
          <a:p>
            <a:pPr lvl="1"/>
            <a:r>
              <a:rPr lang="en-US" dirty="0"/>
              <a:t>The Maryland Cannabis Commission approved a proposal in December 2018 to regulate cannabis advertising and marketing.</a:t>
            </a:r>
          </a:p>
          <a:p>
            <a:pPr marL="0" indent="0">
              <a:buNone/>
            </a:pPr>
            <a:endParaRPr lang="en-US" dirty="0"/>
          </a:p>
          <a:p>
            <a:pPr lvl="1"/>
            <a:r>
              <a:rPr lang="en-US" dirty="0"/>
              <a:t>The Maryland General Assembly’s House and Government Operations Committee voted against adding Opioid Use Disorder as a qualifying condition for treatment with medical cannabis.</a:t>
            </a:r>
          </a:p>
          <a:p>
            <a:pPr marL="0" indent="0">
              <a:buNone/>
            </a:pPr>
            <a:endParaRPr lang="en-US" dirty="0"/>
          </a:p>
          <a:p>
            <a:pPr lvl="1"/>
            <a:r>
              <a:rPr lang="en-US" dirty="0"/>
              <a:t>Virginia lawmakers expanded a 2017 medical marijuana law to allow doctors to recommend CBD or THC-A cannabis oil for any condition, and not just restricted to patients with “intractable epilepsy.”</a:t>
            </a:r>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75484" y="-2456"/>
            <a:ext cx="1197764" cy="498598"/>
          </a:xfrm>
        </p:spPr>
        <p:txBody>
          <a:bodyPr/>
          <a:lstStyle/>
          <a:p>
            <a:r>
              <a:rPr lang="en-US" dirty="0"/>
              <a:t>Marijuana</a:t>
            </a:r>
          </a:p>
        </p:txBody>
      </p:sp>
      <p:pic>
        <p:nvPicPr>
          <p:cNvPr id="6" name="Picture 3" descr="image.png">
            <a:extLst>
              <a:ext uri="{FF2B5EF4-FFF2-40B4-BE49-F238E27FC236}">
                <a16:creationId xmlns:a16="http://schemas.microsoft.com/office/drawing/2014/main" id="{17AF8049-59CA-4276-91D3-7AF0D41F73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31290">
            <a:off x="7526718" y="135071"/>
            <a:ext cx="1496519" cy="157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70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17</a:t>
            </a:fld>
            <a:endParaRPr lang="en-US" dirty="0"/>
          </a:p>
        </p:txBody>
      </p:sp>
      <p:sp>
        <p:nvSpPr>
          <p:cNvPr id="3" name="Content Placeholder 2"/>
          <p:cNvSpPr>
            <a:spLocks noGrp="1"/>
          </p:cNvSpPr>
          <p:nvPr>
            <p:ph idx="1"/>
          </p:nvPr>
        </p:nvSpPr>
        <p:spPr>
          <a:xfrm>
            <a:off x="675484" y="1359742"/>
            <a:ext cx="7600950" cy="5410200"/>
          </a:xfrm>
        </p:spPr>
        <p:txBody>
          <a:bodyPr>
            <a:normAutofit fontScale="77500" lnSpcReduction="20000"/>
          </a:bodyPr>
          <a:lstStyle/>
          <a:p>
            <a:pPr lvl="0"/>
            <a:r>
              <a:rPr lang="en-US" dirty="0"/>
              <a:t>Cocaine is readily available, and prices remain stable throughout most of the Division.</a:t>
            </a:r>
            <a:endParaRPr lang="en-US" sz="2400" dirty="0"/>
          </a:p>
          <a:p>
            <a:pPr marL="0" indent="0">
              <a:buNone/>
            </a:pPr>
            <a:r>
              <a:rPr lang="en-US" sz="800" dirty="0"/>
              <a:t>   </a:t>
            </a:r>
            <a:endParaRPr lang="en-US" sz="4400" dirty="0"/>
          </a:p>
          <a:p>
            <a:pPr lvl="0"/>
            <a:r>
              <a:rPr lang="en-US" dirty="0"/>
              <a:t>New York/New Jersey-based traffickers supply significant quantities of cocaine.</a:t>
            </a:r>
            <a:endParaRPr lang="en-US" sz="2400" dirty="0"/>
          </a:p>
          <a:p>
            <a:pPr marL="0" indent="0">
              <a:buNone/>
            </a:pPr>
            <a:r>
              <a:rPr lang="en-US" sz="800" dirty="0"/>
              <a:t> </a:t>
            </a:r>
            <a:endParaRPr lang="en-US" sz="4400" dirty="0"/>
          </a:p>
          <a:p>
            <a:pPr lvl="0"/>
            <a:r>
              <a:rPr lang="en-US" dirty="0"/>
              <a:t>Mexican DTOs are increasingly involved in the wholesale trafficking of cocaine directly to the Baltimore, Norfolk, Richmond, Roanoke, and Washington, DC areas.</a:t>
            </a:r>
          </a:p>
          <a:p>
            <a:pPr marL="0" lvl="0" indent="0">
              <a:buNone/>
            </a:pPr>
            <a:endParaRPr lang="en-US" sz="4400" dirty="0"/>
          </a:p>
          <a:p>
            <a:pPr lvl="0"/>
            <a:r>
              <a:rPr lang="en-US" dirty="0"/>
              <a:t>Central American cocaine traffickers maintain a presence in the AOR. Multi-kilogram quantities of cocaine have been transported from Central America by mail and courier into the Baltimore, Richmond, and Washington, DC areas.</a:t>
            </a:r>
            <a:endParaRPr lang="en-US" sz="2400" dirty="0"/>
          </a:p>
          <a:p>
            <a:pPr marL="0" indent="0">
              <a:buNone/>
            </a:pPr>
            <a:r>
              <a:rPr lang="en-US" sz="800" dirty="0"/>
              <a:t> </a:t>
            </a:r>
            <a:endParaRPr lang="en-US" sz="4400" dirty="0"/>
          </a:p>
          <a:p>
            <a:pPr lvl="0"/>
            <a:r>
              <a:rPr lang="en-US" dirty="0"/>
              <a:t>Local African-American DTOs, often affiliated with violent gangs, still control a large proportion of retail-level sales throughout the AOR.</a:t>
            </a:r>
            <a:endParaRPr lang="en-US" sz="2400" dirty="0"/>
          </a:p>
          <a:p>
            <a:pPr marL="0" indent="0">
              <a:buNone/>
            </a:pPr>
            <a:r>
              <a:rPr lang="en-US" sz="800" dirty="0"/>
              <a:t> </a:t>
            </a:r>
            <a:endParaRPr lang="en-US" sz="4400" dirty="0"/>
          </a:p>
          <a:p>
            <a:pPr lvl="0"/>
            <a:r>
              <a:rPr lang="en-US" dirty="0"/>
              <a:t>Most crack cocaine is produced locally for quick sale or distribution after production by street gangs or independent traffickers.</a:t>
            </a:r>
            <a:endParaRPr lang="en-US" sz="2400" dirty="0"/>
          </a:p>
          <a:p>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75484" y="-2456"/>
            <a:ext cx="1031051" cy="498598"/>
          </a:xfrm>
        </p:spPr>
        <p:txBody>
          <a:bodyPr/>
          <a:lstStyle/>
          <a:p>
            <a:r>
              <a:rPr lang="en-US" dirty="0"/>
              <a:t>Cocaine</a:t>
            </a:r>
          </a:p>
        </p:txBody>
      </p:sp>
      <p:pic>
        <p:nvPicPr>
          <p:cNvPr id="6" name="Picture 4">
            <a:extLst>
              <a:ext uri="{FF2B5EF4-FFF2-40B4-BE49-F238E27FC236}">
                <a16:creationId xmlns:a16="http://schemas.microsoft.com/office/drawing/2014/main" id="{B1D11A75-19CE-45FD-980E-BBFAEC9B4892}"/>
              </a:ext>
            </a:extLst>
          </p:cNvPr>
          <p:cNvPicPr>
            <a:picLocks noChangeAspect="1" noChangeArrowheads="1"/>
          </p:cNvPicPr>
          <p:nvPr/>
        </p:nvPicPr>
        <p:blipFill>
          <a:blip r:embed="rId3" cstate="print"/>
          <a:srcRect/>
          <a:stretch>
            <a:fillRect/>
          </a:stretch>
        </p:blipFill>
        <p:spPr bwMode="auto">
          <a:xfrm>
            <a:off x="7086601" y="96092"/>
            <a:ext cx="1675130" cy="1238250"/>
          </a:xfrm>
          <a:prstGeom prst="rect">
            <a:avLst/>
          </a:prstGeom>
          <a:noFill/>
          <a:ln w="9525">
            <a:noFill/>
            <a:miter lim="800000"/>
            <a:headEnd/>
            <a:tailEnd/>
          </a:ln>
        </p:spPr>
      </p:pic>
    </p:spTree>
    <p:extLst>
      <p:ext uri="{BB962C8B-B14F-4D97-AF65-F5344CB8AC3E}">
        <p14:creationId xmlns:p14="http://schemas.microsoft.com/office/powerpoint/2010/main" val="53751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18</a:t>
            </a:fld>
            <a:endParaRPr lang="en-US" dirty="0"/>
          </a:p>
        </p:txBody>
      </p:sp>
      <p:sp>
        <p:nvSpPr>
          <p:cNvPr id="3" name="Content Placeholder 2"/>
          <p:cNvSpPr>
            <a:spLocks noGrp="1"/>
          </p:cNvSpPr>
          <p:nvPr>
            <p:ph idx="1"/>
          </p:nvPr>
        </p:nvSpPr>
        <p:spPr>
          <a:xfrm>
            <a:off x="628650" y="1143000"/>
            <a:ext cx="7886700" cy="5846172"/>
          </a:xfrm>
        </p:spPr>
        <p:txBody>
          <a:bodyPr>
            <a:normAutofit fontScale="85000" lnSpcReduction="20000"/>
          </a:bodyPr>
          <a:lstStyle/>
          <a:p>
            <a:pPr lvl="0"/>
            <a:r>
              <a:rPr lang="en-US" dirty="0"/>
              <a:t>Mexico-produced crystal methamphetamine and local clandestinely-produced methamphetamine are available in the AOR.</a:t>
            </a:r>
          </a:p>
          <a:p>
            <a:pPr marL="0" indent="0">
              <a:buNone/>
            </a:pPr>
            <a:r>
              <a:rPr lang="en-US" sz="800" dirty="0"/>
              <a:t> </a:t>
            </a:r>
            <a:endParaRPr lang="en-US" sz="4800" dirty="0"/>
          </a:p>
          <a:p>
            <a:pPr lvl="0"/>
            <a:r>
              <a:rPr lang="en-US" dirty="0"/>
              <a:t>Since 2017, the trafficking and availability of Mexico-produced crystal methamphetamine continues to increase throughout Virginia and, to a lesser extent, in Washington, DC suburbs and Maryland.</a:t>
            </a:r>
            <a:endParaRPr lang="en-US" sz="2400" dirty="0"/>
          </a:p>
          <a:p>
            <a:pPr marL="0" indent="0">
              <a:buNone/>
            </a:pPr>
            <a:r>
              <a:rPr lang="en-US" sz="800" dirty="0"/>
              <a:t> </a:t>
            </a:r>
            <a:endParaRPr lang="en-US" sz="4400" dirty="0"/>
          </a:p>
          <a:p>
            <a:pPr lvl="0"/>
            <a:r>
              <a:rPr lang="en-US" dirty="0"/>
              <a:t>Independent dealers are the primary distributors of methamphetamine. Some distributors also work with Mexican DTOs at the local level.</a:t>
            </a:r>
            <a:endParaRPr lang="en-US" sz="2400" dirty="0"/>
          </a:p>
          <a:p>
            <a:pPr marL="0" indent="0">
              <a:buNone/>
            </a:pPr>
            <a:r>
              <a:rPr lang="en-US" sz="800" dirty="0"/>
              <a:t> </a:t>
            </a:r>
            <a:endParaRPr lang="en-US" sz="4400" dirty="0"/>
          </a:p>
          <a:p>
            <a:pPr lvl="0"/>
            <a:r>
              <a:rPr lang="en-US" dirty="0"/>
              <a:t>Crystal methamphetamine is smuggled into Washington, DC and Richmond by the gay community largely for personal use.</a:t>
            </a:r>
            <a:endParaRPr lang="en-US" sz="2400" dirty="0"/>
          </a:p>
          <a:p>
            <a:pPr marL="0" indent="0">
              <a:buNone/>
            </a:pPr>
            <a:r>
              <a:rPr lang="en-US" sz="800" dirty="0"/>
              <a:t> </a:t>
            </a:r>
            <a:endParaRPr lang="en-US" sz="4400" dirty="0"/>
          </a:p>
          <a:p>
            <a:pPr lvl="0"/>
            <a:r>
              <a:rPr lang="en-US" dirty="0"/>
              <a:t>Powder methamphetamine is produced locally in clandestine “one pot” laboratories, typically discovered in southwestern Virginia.</a:t>
            </a:r>
            <a:endParaRPr lang="en-US" sz="2400" dirty="0"/>
          </a:p>
          <a:p>
            <a:pPr marL="0" indent="0">
              <a:buNone/>
            </a:pPr>
            <a:r>
              <a:rPr lang="en-US" sz="800" dirty="0"/>
              <a:t> </a:t>
            </a:r>
            <a:endParaRPr lang="en-US" sz="4400" dirty="0"/>
          </a:p>
          <a:p>
            <a:pPr lvl="1"/>
            <a:r>
              <a:rPr lang="en-US" dirty="0"/>
              <a:t>Lab seizures have decreased in recent years as the potency and availability of Mexico-produced crystal methamphetamine has risen and prices have dropped.</a:t>
            </a:r>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2456"/>
            <a:ext cx="2095445" cy="498598"/>
          </a:xfrm>
        </p:spPr>
        <p:txBody>
          <a:bodyPr/>
          <a:lstStyle/>
          <a:p>
            <a:r>
              <a:rPr lang="en-US" dirty="0"/>
              <a:t>Methamphetamine</a:t>
            </a:r>
          </a:p>
        </p:txBody>
      </p:sp>
      <p:pic>
        <p:nvPicPr>
          <p:cNvPr id="6" name="Picture 5" descr="powder_meth_foil_thumb">
            <a:extLst>
              <a:ext uri="{FF2B5EF4-FFF2-40B4-BE49-F238E27FC236}">
                <a16:creationId xmlns:a16="http://schemas.microsoft.com/office/drawing/2014/main" id="{5E28E98F-84CD-40CD-87D7-8BD34EA6C3F8}"/>
              </a:ext>
            </a:extLst>
          </p:cNvPr>
          <p:cNvPicPr>
            <a:picLocks noChangeAspect="1" noChangeArrowheads="1"/>
          </p:cNvPicPr>
          <p:nvPr/>
        </p:nvPicPr>
        <p:blipFill>
          <a:blip r:embed="rId3" cstate="print"/>
          <a:srcRect/>
          <a:stretch>
            <a:fillRect/>
          </a:stretch>
        </p:blipFill>
        <p:spPr>
          <a:xfrm>
            <a:off x="7308813" y="6777"/>
            <a:ext cx="1418590" cy="1324017"/>
          </a:xfrm>
          <a:prstGeom prst="rect">
            <a:avLst/>
          </a:prstGeom>
          <a:noFill/>
          <a:ln/>
        </p:spPr>
      </p:pic>
    </p:spTree>
    <p:extLst>
      <p:ext uri="{BB962C8B-B14F-4D97-AF65-F5344CB8AC3E}">
        <p14:creationId xmlns:p14="http://schemas.microsoft.com/office/powerpoint/2010/main" val="424544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19</a:t>
            </a:fld>
            <a:endParaRPr lang="en-US" dirty="0"/>
          </a:p>
        </p:txBody>
      </p:sp>
      <p:sp>
        <p:nvSpPr>
          <p:cNvPr id="3" name="Content Placeholder 2"/>
          <p:cNvSpPr>
            <a:spLocks noGrp="1"/>
          </p:cNvSpPr>
          <p:nvPr>
            <p:ph idx="1"/>
          </p:nvPr>
        </p:nvSpPr>
        <p:spPr>
          <a:xfrm>
            <a:off x="628650" y="762000"/>
            <a:ext cx="7886700" cy="5934032"/>
          </a:xfrm>
        </p:spPr>
        <p:txBody>
          <a:bodyPr>
            <a:normAutofit fontScale="85000" lnSpcReduction="20000"/>
          </a:bodyPr>
          <a:lstStyle/>
          <a:p>
            <a:pPr lvl="0"/>
            <a:r>
              <a:rPr lang="en-US" dirty="0"/>
              <a:t>The primary CPDs available on the illicit market are:</a:t>
            </a:r>
          </a:p>
          <a:p>
            <a:pPr lvl="1"/>
            <a:r>
              <a:rPr lang="en-US" dirty="0"/>
              <a:t>Oxycodone</a:t>
            </a:r>
          </a:p>
          <a:p>
            <a:pPr lvl="1"/>
            <a:r>
              <a:rPr lang="en-US" dirty="0"/>
              <a:t>Suboxone</a:t>
            </a:r>
          </a:p>
          <a:p>
            <a:pPr lvl="1"/>
            <a:r>
              <a:rPr lang="en-US" dirty="0"/>
              <a:t>Percocet</a:t>
            </a:r>
          </a:p>
          <a:p>
            <a:pPr lvl="1"/>
            <a:r>
              <a:rPr lang="en-US" dirty="0"/>
              <a:t>Alprazolam (Xanax)</a:t>
            </a:r>
          </a:p>
          <a:p>
            <a:pPr lvl="1"/>
            <a:r>
              <a:rPr lang="en-US" dirty="0"/>
              <a:t>Adderall</a:t>
            </a:r>
          </a:p>
          <a:p>
            <a:pPr marL="342900" lvl="1" indent="0">
              <a:buNone/>
            </a:pPr>
            <a:endParaRPr lang="en-US" dirty="0"/>
          </a:p>
          <a:p>
            <a:pPr lvl="0"/>
            <a:r>
              <a:rPr lang="en-US" dirty="0"/>
              <a:t>The most common methods of diversion include: </a:t>
            </a:r>
          </a:p>
          <a:p>
            <a:pPr lvl="1"/>
            <a:r>
              <a:rPr lang="en-US" dirty="0"/>
              <a:t>Unlawful medical prescribing/ dispensing </a:t>
            </a:r>
          </a:p>
          <a:p>
            <a:pPr lvl="1"/>
            <a:r>
              <a:rPr lang="en-US" dirty="0"/>
              <a:t>Fraudulent prescriptions</a:t>
            </a:r>
          </a:p>
          <a:p>
            <a:pPr lvl="1"/>
            <a:r>
              <a:rPr lang="en-US" dirty="0"/>
              <a:t>Traffickers obtaining CPDs across state lines for sale</a:t>
            </a:r>
          </a:p>
          <a:p>
            <a:pPr marL="0" indent="0">
              <a:buNone/>
            </a:pPr>
            <a:endParaRPr lang="en-US" dirty="0"/>
          </a:p>
          <a:p>
            <a:pPr lvl="0"/>
            <a:r>
              <a:rPr lang="en-US" dirty="0"/>
              <a:t>The Division AOR also serves as a source of CPDs, as doctor-shoppers travel from other states to buy prescriptions from doctors throughout the Mid-Atlantic region.</a:t>
            </a:r>
          </a:p>
          <a:p>
            <a:pPr marL="0" indent="0">
              <a:buNone/>
            </a:pPr>
            <a:endParaRPr lang="en-US" dirty="0"/>
          </a:p>
          <a:p>
            <a:pPr lvl="0"/>
            <a:r>
              <a:rPr lang="en-US" dirty="0"/>
              <a:t>Counterfeit prescription pills, most often containing fentanyl or heroin, have been noted across the AOR. In Virginia, counterfeit pills containing opiates have increased since 2016.</a:t>
            </a:r>
          </a:p>
          <a:p>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86369" y="2160"/>
            <a:ext cx="4019049" cy="498598"/>
          </a:xfrm>
        </p:spPr>
        <p:txBody>
          <a:bodyPr/>
          <a:lstStyle/>
          <a:p>
            <a:r>
              <a:rPr lang="en-US" dirty="0"/>
              <a:t>Controlled Prescription Drugs (CPDs)</a:t>
            </a:r>
          </a:p>
        </p:txBody>
      </p:sp>
      <p:pic>
        <p:nvPicPr>
          <p:cNvPr id="6" name="Picture 2">
            <a:extLst>
              <a:ext uri="{FF2B5EF4-FFF2-40B4-BE49-F238E27FC236}">
                <a16:creationId xmlns:a16="http://schemas.microsoft.com/office/drawing/2014/main" id="{9E603682-A653-4403-9497-29BC32D5C5D7}"/>
              </a:ext>
            </a:extLst>
          </p:cNvPr>
          <p:cNvPicPr>
            <a:picLocks noChangeAspect="1" noChangeArrowheads="1"/>
          </p:cNvPicPr>
          <p:nvPr/>
        </p:nvPicPr>
        <p:blipFill>
          <a:blip r:embed="rId3" cstate="print"/>
          <a:srcRect/>
          <a:stretch>
            <a:fillRect/>
          </a:stretch>
        </p:blipFill>
        <p:spPr bwMode="auto">
          <a:xfrm>
            <a:off x="5929630" y="1295400"/>
            <a:ext cx="2819400" cy="1461485"/>
          </a:xfrm>
          <a:prstGeom prst="rect">
            <a:avLst/>
          </a:prstGeom>
          <a:noFill/>
          <a:ln w="9525">
            <a:noFill/>
            <a:miter lim="800000"/>
            <a:headEnd/>
            <a:tailEnd/>
          </a:ln>
        </p:spPr>
      </p:pic>
    </p:spTree>
    <p:extLst>
      <p:ext uri="{BB962C8B-B14F-4D97-AF65-F5344CB8AC3E}">
        <p14:creationId xmlns:p14="http://schemas.microsoft.com/office/powerpoint/2010/main" val="277875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311727" y="734608"/>
            <a:ext cx="5560008" cy="1302107"/>
          </a:xfrm>
          <a:prstGeom prst="rect">
            <a:avLst/>
          </a:prstGeom>
          <a:solidFill>
            <a:schemeClr val="accent5">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p:cNvSpPr/>
          <p:nvPr/>
        </p:nvSpPr>
        <p:spPr>
          <a:xfrm>
            <a:off x="3307334" y="2205805"/>
            <a:ext cx="5560008" cy="2092149"/>
          </a:xfrm>
          <a:prstGeom prst="rect">
            <a:avLst/>
          </a:prstGeom>
          <a:solidFill>
            <a:schemeClr val="accent5">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p:cNvSpPr/>
          <p:nvPr/>
        </p:nvSpPr>
        <p:spPr>
          <a:xfrm>
            <a:off x="3311727" y="4536742"/>
            <a:ext cx="5560008" cy="2092149"/>
          </a:xfrm>
          <a:prstGeom prst="rect">
            <a:avLst/>
          </a:prstGeom>
          <a:solidFill>
            <a:schemeClr val="accent5">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4167" y="4501472"/>
            <a:ext cx="5687568" cy="219456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9650" y="2154600"/>
            <a:ext cx="5675376" cy="219456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9650" y="758804"/>
            <a:ext cx="5675376" cy="1371600"/>
          </a:xfrm>
          <a:prstGeom prst="rect">
            <a:avLst/>
          </a:prstGeom>
        </p:spPr>
      </p:pic>
      <p:sp>
        <p:nvSpPr>
          <p:cNvPr id="11" name="Rectangle 10"/>
          <p:cNvSpPr/>
          <p:nvPr/>
        </p:nvSpPr>
        <p:spPr>
          <a:xfrm>
            <a:off x="0" y="0"/>
            <a:ext cx="9144000" cy="533400"/>
          </a:xfrm>
          <a:prstGeom prst="rect">
            <a:avLst/>
          </a:prstGeom>
          <a:solidFill>
            <a:srgbClr val="000066"/>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57200" y="-4400"/>
            <a:ext cx="8229600" cy="533400"/>
          </a:xfrm>
        </p:spPr>
        <p:txBody>
          <a:bodyPr>
            <a:normAutofit fontScale="90000"/>
          </a:bodyPr>
          <a:lstStyle/>
          <a:p>
            <a:r>
              <a:rPr lang="en-US" dirty="0"/>
              <a:t>The DEA Mission</a:t>
            </a:r>
          </a:p>
        </p:txBody>
      </p:sp>
      <p:sp>
        <p:nvSpPr>
          <p:cNvPr id="12" name="Slide Number Placeholder 11"/>
          <p:cNvSpPr>
            <a:spLocks noGrp="1"/>
          </p:cNvSpPr>
          <p:nvPr>
            <p:ph type="sldNum" sz="quarter" idx="12"/>
          </p:nvPr>
        </p:nvSpPr>
        <p:spPr/>
        <p:txBody>
          <a:bodyPr/>
          <a:lstStyle/>
          <a:p>
            <a:fld id="{D73955EB-BB6E-4932-B8FC-CCF3B01936E5}" type="slidenum">
              <a:rPr lang="en-US" smtClean="0"/>
              <a:t>2</a:t>
            </a:fld>
            <a:endParaRPr lang="en-US"/>
          </a:p>
        </p:txBody>
      </p:sp>
    </p:spTree>
    <p:extLst>
      <p:ext uri="{BB962C8B-B14F-4D97-AF65-F5344CB8AC3E}">
        <p14:creationId xmlns:p14="http://schemas.microsoft.com/office/powerpoint/2010/main" val="32579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F0C99F-1A34-4D81-B17A-7E91DAA35ADA}"/>
              </a:ext>
            </a:extLst>
          </p:cNvPr>
          <p:cNvSpPr>
            <a:spLocks noGrp="1"/>
          </p:cNvSpPr>
          <p:nvPr>
            <p:ph type="sldNum" sz="quarter" idx="18"/>
          </p:nvPr>
        </p:nvSpPr>
        <p:spPr/>
        <p:txBody>
          <a:bodyPr/>
          <a:lstStyle/>
          <a:p>
            <a:fld id="{B6B6B2AF-A31F-F04E-B0C0-6231F9EB0A4D}" type="slidenum">
              <a:rPr lang="en-US" smtClean="0"/>
              <a:pPr/>
              <a:t>20</a:t>
            </a:fld>
            <a:endParaRPr lang="en-US" dirty="0"/>
          </a:p>
        </p:txBody>
      </p:sp>
      <p:sp>
        <p:nvSpPr>
          <p:cNvPr id="4" name="Text Placeholder 3">
            <a:extLst>
              <a:ext uri="{FF2B5EF4-FFF2-40B4-BE49-F238E27FC236}">
                <a16:creationId xmlns:a16="http://schemas.microsoft.com/office/drawing/2014/main" id="{69C5E099-396A-48C6-A9D3-04FBD2EAE3B6}"/>
              </a:ext>
            </a:extLst>
          </p:cNvPr>
          <p:cNvSpPr>
            <a:spLocks noGrp="1"/>
          </p:cNvSpPr>
          <p:nvPr>
            <p:ph type="body" sz="quarter" idx="14"/>
          </p:nvPr>
        </p:nvSpPr>
        <p:spPr>
          <a:xfrm>
            <a:off x="0" y="6777"/>
            <a:ext cx="659155" cy="489365"/>
          </a:xfrm>
        </p:spPr>
        <p:txBody>
          <a:bodyPr/>
          <a:lstStyle/>
          <a:p>
            <a:r>
              <a:rPr lang="en-US" dirty="0"/>
              <a:t>DEA</a:t>
            </a:r>
          </a:p>
        </p:txBody>
      </p:sp>
      <p:pic>
        <p:nvPicPr>
          <p:cNvPr id="11266" name="Picture 2" descr="Image result for counterfeit opioids">
            <a:extLst>
              <a:ext uri="{FF2B5EF4-FFF2-40B4-BE49-F238E27FC236}">
                <a16:creationId xmlns:a16="http://schemas.microsoft.com/office/drawing/2014/main" id="{D31AD51B-3BA2-452F-A00C-55C289DAA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00" y="713679"/>
            <a:ext cx="5484812" cy="617362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xamples of counterfeit pills seized by DEA">
            <a:extLst>
              <a:ext uri="{FF2B5EF4-FFF2-40B4-BE49-F238E27FC236}">
                <a16:creationId xmlns:a16="http://schemas.microsoft.com/office/drawing/2014/main" id="{94ECDAFB-D7D1-4681-A6F1-361EE4A28B0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369" b="12222"/>
          <a:stretch/>
        </p:blipFill>
        <p:spPr bwMode="auto">
          <a:xfrm>
            <a:off x="6025206" y="1227197"/>
            <a:ext cx="2896253" cy="220180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DEA pill press machine">
            <a:extLst>
              <a:ext uri="{FF2B5EF4-FFF2-40B4-BE49-F238E27FC236}">
                <a16:creationId xmlns:a16="http://schemas.microsoft.com/office/drawing/2014/main" id="{887284DD-D5F5-493E-8A70-D522529B77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1546" y="4236325"/>
            <a:ext cx="3360731" cy="18904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B25E58-3218-4ECD-90B3-8CD2F570113D}"/>
              </a:ext>
            </a:extLst>
          </p:cNvPr>
          <p:cNvSpPr txBox="1"/>
          <p:nvPr/>
        </p:nvSpPr>
        <p:spPr>
          <a:xfrm>
            <a:off x="6908507" y="3444679"/>
            <a:ext cx="1828800" cy="261610"/>
          </a:xfrm>
          <a:prstGeom prst="rect">
            <a:avLst/>
          </a:prstGeom>
          <a:noFill/>
        </p:spPr>
        <p:txBody>
          <a:bodyPr wrap="square" rtlCol="0">
            <a:spAutoFit/>
          </a:bodyPr>
          <a:lstStyle/>
          <a:p>
            <a:r>
              <a:rPr lang="en-US" sz="1100" dirty="0">
                <a:solidFill>
                  <a:schemeClr val="accent3">
                    <a:lumMod val="20000"/>
                    <a:lumOff val="80000"/>
                  </a:schemeClr>
                </a:solidFill>
              </a:rPr>
              <a:t>Washington DC</a:t>
            </a:r>
          </a:p>
        </p:txBody>
      </p:sp>
      <p:sp>
        <p:nvSpPr>
          <p:cNvPr id="10" name="TextBox 9">
            <a:extLst>
              <a:ext uri="{FF2B5EF4-FFF2-40B4-BE49-F238E27FC236}">
                <a16:creationId xmlns:a16="http://schemas.microsoft.com/office/drawing/2014/main" id="{4E86CF57-B530-48A9-8CC5-F6333E1E09C1}"/>
              </a:ext>
            </a:extLst>
          </p:cNvPr>
          <p:cNvSpPr txBox="1"/>
          <p:nvPr/>
        </p:nvSpPr>
        <p:spPr>
          <a:xfrm>
            <a:off x="7092659" y="6165861"/>
            <a:ext cx="1828800" cy="261610"/>
          </a:xfrm>
          <a:prstGeom prst="rect">
            <a:avLst/>
          </a:prstGeom>
          <a:noFill/>
        </p:spPr>
        <p:txBody>
          <a:bodyPr wrap="square" rtlCol="0">
            <a:spAutoFit/>
          </a:bodyPr>
          <a:lstStyle/>
          <a:p>
            <a:r>
              <a:rPr lang="en-US" sz="1100" dirty="0">
                <a:solidFill>
                  <a:schemeClr val="accent3">
                    <a:lumMod val="20000"/>
                    <a:lumOff val="80000"/>
                  </a:schemeClr>
                </a:solidFill>
              </a:rPr>
              <a:t>Bronx, NY</a:t>
            </a:r>
          </a:p>
        </p:txBody>
      </p:sp>
    </p:spTree>
    <p:extLst>
      <p:ext uri="{BB962C8B-B14F-4D97-AF65-F5344CB8AC3E}">
        <p14:creationId xmlns:p14="http://schemas.microsoft.com/office/powerpoint/2010/main" val="160302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21</a:t>
            </a:fld>
            <a:endParaRPr lang="en-US" dirty="0"/>
          </a:p>
        </p:txBody>
      </p:sp>
      <p:sp>
        <p:nvSpPr>
          <p:cNvPr id="3" name="Content Placeholder 2"/>
          <p:cNvSpPr>
            <a:spLocks noGrp="1"/>
          </p:cNvSpPr>
          <p:nvPr>
            <p:ph idx="1"/>
          </p:nvPr>
        </p:nvSpPr>
        <p:spPr>
          <a:xfrm>
            <a:off x="671855" y="752455"/>
            <a:ext cx="7886700" cy="5781632"/>
          </a:xfrm>
        </p:spPr>
        <p:txBody>
          <a:bodyPr>
            <a:normAutofit fontScale="85000" lnSpcReduction="20000"/>
          </a:bodyPr>
          <a:lstStyle/>
          <a:p>
            <a:pPr marL="0" indent="0">
              <a:buNone/>
            </a:pPr>
            <a:endParaRPr lang="en-US" dirty="0"/>
          </a:p>
          <a:p>
            <a:pPr lvl="0"/>
            <a:r>
              <a:rPr lang="en-US" dirty="0"/>
              <a:t>Synthetic cathinones are less frequently reported, </a:t>
            </a:r>
          </a:p>
          <a:p>
            <a:pPr marL="0" lvl="0" indent="0">
              <a:buNone/>
            </a:pPr>
            <a:r>
              <a:rPr lang="en-US" dirty="0"/>
              <a:t>although lab reports indicate they are initially reported as something else. </a:t>
            </a:r>
          </a:p>
          <a:p>
            <a:pPr marL="0" lvl="0" indent="0">
              <a:buNone/>
            </a:pPr>
            <a:endParaRPr lang="en-US" dirty="0"/>
          </a:p>
          <a:p>
            <a:pPr lvl="0"/>
            <a:r>
              <a:rPr lang="en-US" dirty="0"/>
              <a:t>Abuse of synthetic </a:t>
            </a:r>
            <a:r>
              <a:rPr lang="en-US" dirty="0" err="1"/>
              <a:t>cathinones</a:t>
            </a:r>
            <a:r>
              <a:rPr lang="en-US" dirty="0"/>
              <a:t>/cannabinoids is most prevalent in central and southern Virginia, western Maryland, and Washington, DC.</a:t>
            </a:r>
          </a:p>
          <a:p>
            <a:pPr marL="0" indent="0">
              <a:buNone/>
            </a:pPr>
            <a:endParaRPr lang="en-US" dirty="0"/>
          </a:p>
          <a:p>
            <a:pPr lvl="0"/>
            <a:r>
              <a:rPr lang="en-US" dirty="0"/>
              <a:t>In July 2018 and September 2018, unusually high incidences of suspected synthetic cannabinoid overdoses occurred in Washington, DC, which may be a result of new synthetic cannabinoid analogues.</a:t>
            </a:r>
          </a:p>
          <a:p>
            <a:pPr marL="0" indent="0">
              <a:buNone/>
            </a:pPr>
            <a:endParaRPr lang="en-US" dirty="0"/>
          </a:p>
          <a:p>
            <a:pPr lvl="0"/>
            <a:r>
              <a:rPr lang="en-US" dirty="0"/>
              <a:t>Cannabinoids/ </a:t>
            </a:r>
            <a:r>
              <a:rPr lang="en-US" dirty="0" err="1"/>
              <a:t>cathinones</a:t>
            </a:r>
            <a:r>
              <a:rPr lang="en-US" dirty="0"/>
              <a:t> are sold in retail stores or purchased through internet websites although there is a growing shift towards street sales, often as unpackaged cigars, cigarettes, or chemically treated loose plant material in clear bags.</a:t>
            </a:r>
          </a:p>
          <a:p>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2160"/>
            <a:ext cx="3903633" cy="498598"/>
          </a:xfrm>
        </p:spPr>
        <p:txBody>
          <a:bodyPr/>
          <a:lstStyle/>
          <a:p>
            <a:r>
              <a:rPr lang="en-US" dirty="0"/>
              <a:t>Synthetic Cannabinoids/ </a:t>
            </a:r>
            <a:r>
              <a:rPr lang="en-US" dirty="0" err="1"/>
              <a:t>Cathinones</a:t>
            </a:r>
            <a:endParaRPr lang="en-US" dirty="0"/>
          </a:p>
        </p:txBody>
      </p:sp>
      <p:pic>
        <p:nvPicPr>
          <p:cNvPr id="4098" name="Picture 2" descr="Related image">
            <a:extLst>
              <a:ext uri="{FF2B5EF4-FFF2-40B4-BE49-F238E27FC236}">
                <a16:creationId xmlns:a16="http://schemas.microsoft.com/office/drawing/2014/main" id="{82DB8822-4744-45B7-95DC-A330FC515F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4437" y="98712"/>
            <a:ext cx="2322986" cy="130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0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22</a:t>
            </a:fld>
            <a:endParaRPr lang="en-US" dirty="0"/>
          </a:p>
        </p:txBody>
      </p:sp>
      <p:sp>
        <p:nvSpPr>
          <p:cNvPr id="3" name="Content Placeholder 2"/>
          <p:cNvSpPr>
            <a:spLocks noGrp="1"/>
          </p:cNvSpPr>
          <p:nvPr>
            <p:ph idx="1"/>
          </p:nvPr>
        </p:nvSpPr>
        <p:spPr>
          <a:xfrm>
            <a:off x="621478" y="1070588"/>
            <a:ext cx="7886700" cy="5491163"/>
          </a:xfrm>
        </p:spPr>
        <p:txBody>
          <a:bodyPr>
            <a:normAutofit fontScale="77500" lnSpcReduction="20000"/>
          </a:bodyPr>
          <a:lstStyle/>
          <a:p>
            <a:pPr lvl="0"/>
            <a:r>
              <a:rPr lang="en-US" dirty="0"/>
              <a:t>Washington, DC and surrounding counties are the </a:t>
            </a:r>
          </a:p>
          <a:p>
            <a:pPr marL="0" lvl="0" indent="0">
              <a:buNone/>
            </a:pPr>
            <a:r>
              <a:rPr lang="en-US" dirty="0"/>
              <a:t>principal markets for PCP in the Division. Relevant indicators suggest PCP use remains stable with an uptick in availability.</a:t>
            </a:r>
          </a:p>
          <a:p>
            <a:pPr marL="0" indent="0">
              <a:buNone/>
            </a:pPr>
            <a:endParaRPr lang="en-US" dirty="0"/>
          </a:p>
          <a:p>
            <a:pPr lvl="0"/>
            <a:r>
              <a:rPr lang="en-US" dirty="0"/>
              <a:t>Long-established dealers in Washington, DC maintain connections to Southern California and mid-level suppliers in Philadelphia. There are reports of significant quantities being produced in Philadelphia.</a:t>
            </a:r>
          </a:p>
          <a:p>
            <a:pPr marL="0" lvl="0" indent="0">
              <a:buNone/>
            </a:pPr>
            <a:r>
              <a:rPr lang="en-US" dirty="0"/>
              <a:t> </a:t>
            </a:r>
          </a:p>
          <a:p>
            <a:pPr lvl="0"/>
            <a:r>
              <a:rPr lang="en-US" dirty="0"/>
              <a:t>PCP is primarily transported to the AOR by mail and commercial parcel services.</a:t>
            </a:r>
          </a:p>
          <a:p>
            <a:pPr marL="0" indent="0">
              <a:buNone/>
            </a:pPr>
            <a:r>
              <a:rPr lang="en-US" dirty="0"/>
              <a:t> </a:t>
            </a:r>
          </a:p>
          <a:p>
            <a:pPr lvl="0"/>
            <a:r>
              <a:rPr lang="en-US" dirty="0"/>
              <a:t>Several prominent seizures in northern Virginia in 2018 point to PCP expansion into the state.</a:t>
            </a:r>
          </a:p>
          <a:p>
            <a:pPr marL="0" indent="0">
              <a:buNone/>
            </a:pPr>
            <a:r>
              <a:rPr lang="en-US" dirty="0"/>
              <a:t> </a:t>
            </a:r>
          </a:p>
          <a:p>
            <a:pPr lvl="1"/>
            <a:r>
              <a:rPr lang="en-US" dirty="0"/>
              <a:t>In August 2018, City of Alexandria authorities reported three PCP overdoses. It is suspected that the victims used PCP laced with an opioid.</a:t>
            </a:r>
          </a:p>
          <a:p>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2160"/>
            <a:ext cx="2300630" cy="498598"/>
          </a:xfrm>
        </p:spPr>
        <p:txBody>
          <a:bodyPr/>
          <a:lstStyle/>
          <a:p>
            <a:r>
              <a:rPr lang="en-US" dirty="0"/>
              <a:t>Phencyclidine (PCP)</a:t>
            </a:r>
          </a:p>
        </p:txBody>
      </p:sp>
      <p:pic>
        <p:nvPicPr>
          <p:cNvPr id="5122" name="Picture 2" descr="Related image">
            <a:extLst>
              <a:ext uri="{FF2B5EF4-FFF2-40B4-BE49-F238E27FC236}">
                <a16:creationId xmlns:a16="http://schemas.microsoft.com/office/drawing/2014/main" id="{ADB555D2-267D-4878-9A7C-AA5601B0FF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5535" y="134123"/>
            <a:ext cx="1905000" cy="1253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16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23</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2456"/>
            <a:ext cx="1492716" cy="498598"/>
          </a:xfrm>
        </p:spPr>
        <p:txBody>
          <a:bodyPr/>
          <a:lstStyle/>
          <a:p>
            <a:r>
              <a:rPr lang="en-US" dirty="0"/>
              <a:t>Opioid Crisis</a:t>
            </a:r>
          </a:p>
        </p:txBody>
      </p:sp>
      <p:pic>
        <p:nvPicPr>
          <p:cNvPr id="7172" name="Picture 4" descr="Image result for opioid crisis">
            <a:extLst>
              <a:ext uri="{FF2B5EF4-FFF2-40B4-BE49-F238E27FC236}">
                <a16:creationId xmlns:a16="http://schemas.microsoft.com/office/drawing/2014/main" id="{E6B9C496-8AC7-410F-91C9-732E7DC0D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714500"/>
            <a:ext cx="82105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22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24</a:t>
            </a:fld>
            <a:endParaRPr lang="en-US" dirty="0"/>
          </a:p>
        </p:txBody>
      </p:sp>
      <p:sp>
        <p:nvSpPr>
          <p:cNvPr id="3" name="Content Placeholder 2"/>
          <p:cNvSpPr>
            <a:spLocks noGrp="1"/>
          </p:cNvSpPr>
          <p:nvPr>
            <p:ph idx="1"/>
          </p:nvPr>
        </p:nvSpPr>
        <p:spPr>
          <a:xfrm>
            <a:off x="504825" y="856319"/>
            <a:ext cx="8134350" cy="5705432"/>
          </a:xfrm>
        </p:spPr>
        <p:txBody>
          <a:bodyPr>
            <a:normAutofit fontScale="70000" lnSpcReduction="20000"/>
          </a:bodyPr>
          <a:lstStyle/>
          <a:p>
            <a:pPr marL="0" lvl="0" indent="0">
              <a:buNone/>
            </a:pPr>
            <a:endParaRPr lang="en-US" sz="3000" dirty="0"/>
          </a:p>
          <a:p>
            <a:pPr lvl="0"/>
            <a:r>
              <a:rPr lang="en-US" sz="3000" dirty="0"/>
              <a:t>Overdose deaths and emergencies continue to rise, </a:t>
            </a:r>
          </a:p>
          <a:p>
            <a:pPr marL="0" lvl="0" indent="0">
              <a:buNone/>
            </a:pPr>
            <a:r>
              <a:rPr lang="en-US" sz="3000" dirty="0"/>
              <a:t>although at a slower rate.</a:t>
            </a:r>
          </a:p>
          <a:p>
            <a:pPr marL="0" indent="0">
              <a:buNone/>
            </a:pPr>
            <a:endParaRPr lang="en-US" sz="3000" dirty="0"/>
          </a:p>
          <a:p>
            <a:pPr lvl="0"/>
            <a:r>
              <a:rPr lang="en-US" sz="3000" dirty="0"/>
              <a:t>New York City and Newark are the predominant heroin sources for the Division AOR</a:t>
            </a:r>
          </a:p>
          <a:p>
            <a:pPr marL="0" indent="0">
              <a:buNone/>
            </a:pPr>
            <a:endParaRPr lang="en-US" sz="3000" dirty="0"/>
          </a:p>
          <a:p>
            <a:pPr lvl="0"/>
            <a:r>
              <a:rPr lang="en-US" sz="3000" dirty="0"/>
              <a:t>Baltimore has become a significant regional hub with traffickers increasingly supplied directly by sources in Houston, Los Angeles, and the southwestern United States.</a:t>
            </a:r>
          </a:p>
          <a:p>
            <a:pPr marL="0" indent="0">
              <a:buNone/>
            </a:pPr>
            <a:endParaRPr lang="en-US" sz="3000" dirty="0"/>
          </a:p>
          <a:p>
            <a:pPr lvl="0"/>
            <a:r>
              <a:rPr lang="en-US" sz="3000" dirty="0"/>
              <a:t>Most of the heroin trafficked within the Division originates in Mexico and South America, mirroring national trends.</a:t>
            </a:r>
          </a:p>
          <a:p>
            <a:pPr marL="0" indent="0">
              <a:buNone/>
            </a:pPr>
            <a:r>
              <a:rPr lang="en-US" sz="3000" dirty="0"/>
              <a:t> </a:t>
            </a:r>
          </a:p>
          <a:p>
            <a:pPr lvl="0"/>
            <a:r>
              <a:rPr lang="en-US" sz="3000" dirty="0"/>
              <a:t>According to toxicology reports, the trafficking of synthetic opioids, such as fentanyl and fentanyl analogues, now outpaces heroin in most areas.</a:t>
            </a:r>
          </a:p>
          <a:p>
            <a:pPr lvl="1"/>
            <a:r>
              <a:rPr lang="en-US" sz="3000" dirty="0"/>
              <a:t>Most wholesale traffickers receive heroin already mixed with a fentanyl, or just a fentanyl (in lieu of heroin) mixed with a cutting agent.</a:t>
            </a:r>
          </a:p>
          <a:p>
            <a:pPr lvl="1"/>
            <a:r>
              <a:rPr lang="en-US" sz="3000" dirty="0"/>
              <a:t>Some local traffickers, however, purposely request and mix a fentanyl into their heroin at the cutting table or distribute a fentanyl+ cut mixture. </a:t>
            </a:r>
          </a:p>
          <a:p>
            <a:pPr marL="0" lvl="0" indent="0">
              <a:buNone/>
            </a:pPr>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28650" y="2160"/>
            <a:ext cx="1479892" cy="498598"/>
          </a:xfrm>
        </p:spPr>
        <p:txBody>
          <a:bodyPr/>
          <a:lstStyle/>
          <a:p>
            <a:r>
              <a:rPr lang="en-US" dirty="0"/>
              <a:t>Illicit Opioids</a:t>
            </a:r>
          </a:p>
        </p:txBody>
      </p:sp>
      <p:pic>
        <p:nvPicPr>
          <p:cNvPr id="8196" name="Picture 4" descr="Image result for illicit opioids">
            <a:extLst>
              <a:ext uri="{FF2B5EF4-FFF2-40B4-BE49-F238E27FC236}">
                <a16:creationId xmlns:a16="http://schemas.microsoft.com/office/drawing/2014/main" id="{7A388447-DD3A-4329-9649-A331B529D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319" y="275467"/>
            <a:ext cx="2204856" cy="146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71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25</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2456"/>
            <a:ext cx="2463367" cy="498598"/>
          </a:xfrm>
        </p:spPr>
        <p:txBody>
          <a:bodyPr/>
          <a:lstStyle/>
          <a:p>
            <a:r>
              <a:rPr lang="en-US" dirty="0"/>
              <a:t>How Did We Get Here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219200"/>
            <a:ext cx="7583447" cy="5472589"/>
          </a:xfrm>
          <a:prstGeom prst="rect">
            <a:avLst/>
          </a:prstGeom>
        </p:spPr>
        <p:style>
          <a:lnRef idx="1">
            <a:schemeClr val="accent5"/>
          </a:lnRef>
          <a:fillRef idx="2">
            <a:schemeClr val="accent5"/>
          </a:fillRef>
          <a:effectRef idx="1">
            <a:schemeClr val="accent5"/>
          </a:effectRef>
          <a:fontRef idx="minor">
            <a:schemeClr val="dk1"/>
          </a:fontRef>
        </p:style>
      </p:pic>
    </p:spTree>
    <p:extLst>
      <p:ext uri="{BB962C8B-B14F-4D97-AF65-F5344CB8AC3E}">
        <p14:creationId xmlns:p14="http://schemas.microsoft.com/office/powerpoint/2010/main" val="365701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26</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4" y="-2456"/>
            <a:ext cx="3147015" cy="498598"/>
          </a:xfrm>
        </p:spPr>
        <p:txBody>
          <a:bodyPr/>
          <a:lstStyle/>
          <a:p>
            <a:r>
              <a:rPr lang="en-US" dirty="0"/>
              <a:t>The Road to Heroin/Fentanyl</a:t>
            </a:r>
          </a:p>
        </p:txBody>
      </p:sp>
      <p:sp>
        <p:nvSpPr>
          <p:cNvPr id="6" name="Content Placeholder 3"/>
          <p:cNvSpPr>
            <a:spLocks noGrp="1"/>
          </p:cNvSpPr>
          <p:nvPr>
            <p:ph idx="1"/>
          </p:nvPr>
        </p:nvSpPr>
        <p:spPr>
          <a:xfrm>
            <a:off x="2438400" y="1295400"/>
            <a:ext cx="3886200" cy="5105400"/>
          </a:xfrm>
        </p:spPr>
        <p:txBody>
          <a:bodyPr>
            <a:noAutofit/>
          </a:bodyPr>
          <a:lstStyle/>
          <a:p>
            <a:pPr marL="137160" indent="0" algn="ctr">
              <a:buNone/>
            </a:pPr>
            <a:r>
              <a:rPr lang="en-US" sz="3600" dirty="0"/>
              <a:t>Hydrocodone </a:t>
            </a:r>
            <a:br>
              <a:rPr lang="en-US" sz="3600" dirty="0"/>
            </a:br>
            <a:r>
              <a:rPr lang="en-US" sz="3600" dirty="0"/>
              <a:t>Euphoria</a:t>
            </a:r>
            <a:br>
              <a:rPr lang="en-US" sz="3600" dirty="0"/>
            </a:br>
            <a:r>
              <a:rPr lang="en-US" sz="3600" dirty="0"/>
              <a:t>Tolerance </a:t>
            </a:r>
            <a:br>
              <a:rPr lang="en-US" sz="3600" dirty="0"/>
            </a:br>
            <a:r>
              <a:rPr lang="en-US" sz="3600" dirty="0"/>
              <a:t>More Drug</a:t>
            </a:r>
            <a:br>
              <a:rPr lang="en-US" sz="3600" dirty="0"/>
            </a:br>
            <a:r>
              <a:rPr lang="en-US" sz="3600" dirty="0"/>
              <a:t>Greater Cost</a:t>
            </a:r>
            <a:br>
              <a:rPr lang="en-US" sz="3600" dirty="0"/>
            </a:br>
            <a:r>
              <a:rPr lang="en-US" sz="3600" dirty="0"/>
              <a:t>Change Drug</a:t>
            </a:r>
            <a:br>
              <a:rPr lang="en-US" sz="3600" dirty="0"/>
            </a:br>
            <a:r>
              <a:rPr lang="en-US" sz="3600" dirty="0"/>
              <a:t>Greater Cost</a:t>
            </a:r>
            <a:br>
              <a:rPr lang="en-US" sz="3600" dirty="0"/>
            </a:br>
            <a:r>
              <a:rPr lang="en-US" sz="3600" dirty="0"/>
              <a:t>Heroin</a:t>
            </a:r>
          </a:p>
          <a:p>
            <a:pPr marL="137160" indent="0" algn="ctr">
              <a:buNone/>
            </a:pPr>
            <a:r>
              <a:rPr lang="en-US" sz="3600" dirty="0"/>
              <a:t>Fentanyl</a:t>
            </a:r>
          </a:p>
        </p:txBody>
      </p:sp>
      <p:sp>
        <p:nvSpPr>
          <p:cNvPr id="7" name="Curved Left Arrow 6"/>
          <p:cNvSpPr/>
          <p:nvPr/>
        </p:nvSpPr>
        <p:spPr>
          <a:xfrm flipH="1">
            <a:off x="2628900" y="1415724"/>
            <a:ext cx="533400" cy="710065"/>
          </a:xfrm>
          <a:prstGeom prst="curvedLeftArrow">
            <a:avLst>
              <a:gd name="adj1" fmla="val 25000"/>
              <a:gd name="adj2" fmla="val 48425"/>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49"/>
            <a:endParaRPr lang="en-US">
              <a:solidFill>
                <a:prstClr val="white"/>
              </a:solidFill>
            </a:endParaRPr>
          </a:p>
        </p:txBody>
      </p:sp>
      <p:sp>
        <p:nvSpPr>
          <p:cNvPr id="8" name="Curved Left Arrow 7"/>
          <p:cNvSpPr/>
          <p:nvPr/>
        </p:nvSpPr>
        <p:spPr>
          <a:xfrm flipH="1">
            <a:off x="2628900" y="2565020"/>
            <a:ext cx="533400" cy="710065"/>
          </a:xfrm>
          <a:prstGeom prst="curvedLeftArrow">
            <a:avLst>
              <a:gd name="adj1" fmla="val 25000"/>
              <a:gd name="adj2" fmla="val 48425"/>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49"/>
            <a:endParaRPr lang="en-US">
              <a:solidFill>
                <a:prstClr val="white"/>
              </a:solidFill>
            </a:endParaRPr>
          </a:p>
        </p:txBody>
      </p:sp>
      <p:sp>
        <p:nvSpPr>
          <p:cNvPr id="9" name="Curved Left Arrow 8"/>
          <p:cNvSpPr/>
          <p:nvPr/>
        </p:nvSpPr>
        <p:spPr>
          <a:xfrm flipH="1">
            <a:off x="2628900" y="3493067"/>
            <a:ext cx="533400" cy="710065"/>
          </a:xfrm>
          <a:prstGeom prst="curvedLeftArrow">
            <a:avLst>
              <a:gd name="adj1" fmla="val 25000"/>
              <a:gd name="adj2" fmla="val 48425"/>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49"/>
            <a:endParaRPr lang="en-US">
              <a:solidFill>
                <a:prstClr val="white"/>
              </a:solidFill>
            </a:endParaRPr>
          </a:p>
        </p:txBody>
      </p:sp>
      <p:sp>
        <p:nvSpPr>
          <p:cNvPr id="10" name="Curved Left Arrow 9"/>
          <p:cNvSpPr/>
          <p:nvPr/>
        </p:nvSpPr>
        <p:spPr>
          <a:xfrm flipH="1">
            <a:off x="2632534" y="4434252"/>
            <a:ext cx="533400" cy="710065"/>
          </a:xfrm>
          <a:prstGeom prst="curvedLeftArrow">
            <a:avLst>
              <a:gd name="adj1" fmla="val 25000"/>
              <a:gd name="adj2" fmla="val 48425"/>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49"/>
            <a:endParaRPr lang="en-US">
              <a:solidFill>
                <a:prstClr val="white"/>
              </a:solidFill>
            </a:endParaRPr>
          </a:p>
        </p:txBody>
      </p:sp>
      <p:sp>
        <p:nvSpPr>
          <p:cNvPr id="11" name="Curved Left Arrow 10"/>
          <p:cNvSpPr/>
          <p:nvPr/>
        </p:nvSpPr>
        <p:spPr>
          <a:xfrm>
            <a:off x="5594131" y="2094258"/>
            <a:ext cx="533400" cy="710065"/>
          </a:xfrm>
          <a:prstGeom prst="curvedLeftArrow">
            <a:avLst>
              <a:gd name="adj1" fmla="val 25000"/>
              <a:gd name="adj2" fmla="val 48425"/>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49"/>
            <a:endParaRPr lang="en-US">
              <a:solidFill>
                <a:prstClr val="white"/>
              </a:solidFill>
            </a:endParaRPr>
          </a:p>
        </p:txBody>
      </p:sp>
      <p:sp>
        <p:nvSpPr>
          <p:cNvPr id="12" name="Curved Left Arrow 11"/>
          <p:cNvSpPr/>
          <p:nvPr/>
        </p:nvSpPr>
        <p:spPr>
          <a:xfrm>
            <a:off x="5594131" y="3044754"/>
            <a:ext cx="533400" cy="710065"/>
          </a:xfrm>
          <a:prstGeom prst="curvedLeftArrow">
            <a:avLst>
              <a:gd name="adj1" fmla="val 25000"/>
              <a:gd name="adj2" fmla="val 48425"/>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49"/>
            <a:endParaRPr lang="en-US">
              <a:solidFill>
                <a:prstClr val="white"/>
              </a:solidFill>
            </a:endParaRPr>
          </a:p>
        </p:txBody>
      </p:sp>
      <p:sp>
        <p:nvSpPr>
          <p:cNvPr id="13" name="Curved Left Arrow 12"/>
          <p:cNvSpPr/>
          <p:nvPr/>
        </p:nvSpPr>
        <p:spPr>
          <a:xfrm>
            <a:off x="5641428" y="3995250"/>
            <a:ext cx="533400" cy="710065"/>
          </a:xfrm>
          <a:prstGeom prst="curvedLeftArrow">
            <a:avLst>
              <a:gd name="adj1" fmla="val 25000"/>
              <a:gd name="adj2" fmla="val 48425"/>
              <a:gd name="adj3" fmla="val 25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49"/>
            <a:endParaRPr lang="en-US">
              <a:solidFill>
                <a:prstClr val="white"/>
              </a:solidFill>
            </a:endParaRPr>
          </a:p>
        </p:txBody>
      </p:sp>
      <p:sp>
        <p:nvSpPr>
          <p:cNvPr id="14" name="Curved Left Arrow 13"/>
          <p:cNvSpPr/>
          <p:nvPr/>
        </p:nvSpPr>
        <p:spPr>
          <a:xfrm>
            <a:off x="5641428" y="4953629"/>
            <a:ext cx="533400" cy="710065"/>
          </a:xfrm>
          <a:prstGeom prst="curvedLeftArrow">
            <a:avLst>
              <a:gd name="adj1" fmla="val 25000"/>
              <a:gd name="adj2" fmla="val 48425"/>
              <a:gd name="adj3" fmla="val 2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49"/>
            <a:endParaRPr lang="en-US">
              <a:solidFill>
                <a:prstClr val="white"/>
              </a:solidFill>
            </a:endParaRPr>
          </a:p>
        </p:txBody>
      </p:sp>
    </p:spTree>
    <p:extLst>
      <p:ext uri="{BB962C8B-B14F-4D97-AF65-F5344CB8AC3E}">
        <p14:creationId xmlns:p14="http://schemas.microsoft.com/office/powerpoint/2010/main" val="182876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27</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2160"/>
            <a:ext cx="4596130" cy="498598"/>
          </a:xfrm>
        </p:spPr>
        <p:txBody>
          <a:bodyPr/>
          <a:lstStyle/>
          <a:p>
            <a:r>
              <a:rPr lang="en-US" dirty="0"/>
              <a:t>Targeting the Supply and Demand Problem</a:t>
            </a:r>
          </a:p>
        </p:txBody>
      </p:sp>
      <p:pic>
        <p:nvPicPr>
          <p:cNvPr id="6" name="Content Placeholder 8"/>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11914"/>
          <a:stretch/>
        </p:blipFill>
        <p:spPr>
          <a:xfrm>
            <a:off x="-7462" y="1629633"/>
            <a:ext cx="8922862" cy="4799743"/>
          </a:xfrm>
        </p:spPr>
      </p:pic>
    </p:spTree>
    <p:extLst>
      <p:ext uri="{BB962C8B-B14F-4D97-AF65-F5344CB8AC3E}">
        <p14:creationId xmlns:p14="http://schemas.microsoft.com/office/powerpoint/2010/main" val="407473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28</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3619"/>
            <a:ext cx="864339" cy="498598"/>
          </a:xfrm>
        </p:spPr>
        <p:txBody>
          <a:bodyPr/>
          <a:lstStyle/>
          <a:p>
            <a:r>
              <a:rPr lang="en-US" dirty="0"/>
              <a:t>Heroin</a:t>
            </a:r>
          </a:p>
        </p:txBody>
      </p:sp>
      <p:pic>
        <p:nvPicPr>
          <p:cNvPr id="6" name="Picture 5"/>
          <p:cNvPicPr>
            <a:picLocks noChangeAspect="1" noChangeArrowheads="1"/>
          </p:cNvPicPr>
          <p:nvPr/>
        </p:nvPicPr>
        <p:blipFill>
          <a:blip r:embed="rId3" cstate="print"/>
          <a:srcRect/>
          <a:stretch>
            <a:fillRect/>
          </a:stretch>
        </p:blipFill>
        <p:spPr bwMode="auto">
          <a:xfrm>
            <a:off x="1314415" y="1417638"/>
            <a:ext cx="2781370" cy="1717675"/>
          </a:xfrm>
          <a:prstGeom prst="rect">
            <a:avLst/>
          </a:prstGeom>
          <a:noFill/>
          <a:ln w="9525">
            <a:noFill/>
            <a:miter lim="800000"/>
            <a:headEnd/>
            <a:tailEnd/>
          </a:ln>
        </p:spPr>
      </p:pic>
      <p:pic>
        <p:nvPicPr>
          <p:cNvPr id="7" name="Picture 6">
            <a:extLst>
              <a:ext uri="{FF2B5EF4-FFF2-40B4-BE49-F238E27FC236}">
                <a16:creationId xmlns:a16="http://schemas.microsoft.com/office/drawing/2014/main" id="{AA73A0AB-5BE1-45A6-9358-583F6907304E}"/>
              </a:ext>
            </a:extLst>
          </p:cNvPr>
          <p:cNvPicPr>
            <a:picLocks noChangeAspect="1"/>
          </p:cNvPicPr>
          <p:nvPr/>
        </p:nvPicPr>
        <p:blipFill>
          <a:blip r:embed="rId4"/>
          <a:stretch>
            <a:fillRect/>
          </a:stretch>
        </p:blipFill>
        <p:spPr>
          <a:xfrm>
            <a:off x="1143000" y="3657600"/>
            <a:ext cx="3764086" cy="2016475"/>
          </a:xfrm>
          <a:prstGeom prst="rect">
            <a:avLst/>
          </a:prstGeom>
        </p:spPr>
      </p:pic>
      <p:pic>
        <p:nvPicPr>
          <p:cNvPr id="8" name="Picture 2"/>
          <p:cNvPicPr>
            <a:picLocks noChangeAspect="1" noChangeArrowheads="1"/>
          </p:cNvPicPr>
          <p:nvPr/>
        </p:nvPicPr>
        <p:blipFill>
          <a:blip r:embed="rId5" cstate="print"/>
          <a:srcRect/>
          <a:stretch>
            <a:fillRect/>
          </a:stretch>
        </p:blipFill>
        <p:spPr bwMode="auto">
          <a:xfrm>
            <a:off x="5002336" y="1651000"/>
            <a:ext cx="3001962" cy="1468438"/>
          </a:xfrm>
          <a:prstGeom prst="rect">
            <a:avLst/>
          </a:prstGeom>
          <a:noFill/>
          <a:ln w="9525">
            <a:noFill/>
            <a:miter lim="800000"/>
            <a:headEnd/>
            <a:tailEnd/>
          </a:ln>
        </p:spPr>
      </p:pic>
      <p:pic>
        <p:nvPicPr>
          <p:cNvPr id="9" name="Picture 4"/>
          <p:cNvPicPr>
            <a:picLocks noChangeAspect="1" noChangeArrowheads="1"/>
          </p:cNvPicPr>
          <p:nvPr/>
        </p:nvPicPr>
        <p:blipFill>
          <a:blip r:embed="rId6" cstate="print"/>
          <a:srcRect/>
          <a:stretch>
            <a:fillRect/>
          </a:stretch>
        </p:blipFill>
        <p:spPr bwMode="auto">
          <a:xfrm>
            <a:off x="5791200" y="3429000"/>
            <a:ext cx="2667000" cy="2590800"/>
          </a:xfrm>
          <a:prstGeom prst="rect">
            <a:avLst/>
          </a:prstGeom>
          <a:noFill/>
          <a:ln w="9525">
            <a:noFill/>
            <a:miter lim="800000"/>
            <a:headEnd/>
            <a:tailEnd/>
          </a:ln>
        </p:spPr>
      </p:pic>
      <p:sp>
        <p:nvSpPr>
          <p:cNvPr id="10" name="TextBox 9">
            <a:extLst>
              <a:ext uri="{FF2B5EF4-FFF2-40B4-BE49-F238E27FC236}">
                <a16:creationId xmlns:a16="http://schemas.microsoft.com/office/drawing/2014/main" id="{DB451DB1-3E4F-48DF-860B-0518CBA776C6}"/>
              </a:ext>
            </a:extLst>
          </p:cNvPr>
          <p:cNvSpPr txBox="1"/>
          <p:nvPr/>
        </p:nvSpPr>
        <p:spPr>
          <a:xfrm>
            <a:off x="2236470" y="3119438"/>
            <a:ext cx="1219200" cy="261610"/>
          </a:xfrm>
          <a:prstGeom prst="rect">
            <a:avLst/>
          </a:prstGeom>
          <a:noFill/>
        </p:spPr>
        <p:txBody>
          <a:bodyPr wrap="square" rtlCol="0">
            <a:spAutoFit/>
          </a:bodyPr>
          <a:lstStyle/>
          <a:p>
            <a:r>
              <a:rPr lang="en-US" sz="1100" dirty="0">
                <a:solidFill>
                  <a:schemeClr val="bg1"/>
                </a:solidFill>
              </a:rPr>
              <a:t>White Heroin</a:t>
            </a:r>
          </a:p>
        </p:txBody>
      </p:sp>
      <p:sp>
        <p:nvSpPr>
          <p:cNvPr id="11" name="TextBox 10">
            <a:extLst>
              <a:ext uri="{FF2B5EF4-FFF2-40B4-BE49-F238E27FC236}">
                <a16:creationId xmlns:a16="http://schemas.microsoft.com/office/drawing/2014/main" id="{7BA54D2A-7F14-4EFA-85E7-66CDB5B2F251}"/>
              </a:ext>
            </a:extLst>
          </p:cNvPr>
          <p:cNvSpPr txBox="1"/>
          <p:nvPr/>
        </p:nvSpPr>
        <p:spPr>
          <a:xfrm>
            <a:off x="6082764" y="3106492"/>
            <a:ext cx="1219199" cy="261610"/>
          </a:xfrm>
          <a:prstGeom prst="rect">
            <a:avLst/>
          </a:prstGeom>
          <a:noFill/>
        </p:spPr>
        <p:txBody>
          <a:bodyPr wrap="square" rtlCol="0">
            <a:spAutoFit/>
          </a:bodyPr>
          <a:lstStyle/>
          <a:p>
            <a:r>
              <a:rPr lang="en-US" sz="1100" dirty="0">
                <a:solidFill>
                  <a:schemeClr val="bg1"/>
                </a:solidFill>
              </a:rPr>
              <a:t>Brown Heroin</a:t>
            </a:r>
          </a:p>
        </p:txBody>
      </p:sp>
      <p:sp>
        <p:nvSpPr>
          <p:cNvPr id="12" name="TextBox 11">
            <a:extLst>
              <a:ext uri="{FF2B5EF4-FFF2-40B4-BE49-F238E27FC236}">
                <a16:creationId xmlns:a16="http://schemas.microsoft.com/office/drawing/2014/main" id="{71E58CF5-DB72-4C44-9B53-6DAA861A2C8C}"/>
              </a:ext>
            </a:extLst>
          </p:cNvPr>
          <p:cNvSpPr txBox="1"/>
          <p:nvPr/>
        </p:nvSpPr>
        <p:spPr>
          <a:xfrm>
            <a:off x="2487930" y="5689017"/>
            <a:ext cx="1245869" cy="261610"/>
          </a:xfrm>
          <a:prstGeom prst="rect">
            <a:avLst/>
          </a:prstGeom>
          <a:noFill/>
        </p:spPr>
        <p:txBody>
          <a:bodyPr wrap="square" rtlCol="0">
            <a:spAutoFit/>
          </a:bodyPr>
          <a:lstStyle/>
          <a:p>
            <a:r>
              <a:rPr lang="en-US" sz="1100" dirty="0">
                <a:solidFill>
                  <a:schemeClr val="bg1"/>
                </a:solidFill>
              </a:rPr>
              <a:t>Asian Heroin</a:t>
            </a:r>
          </a:p>
        </p:txBody>
      </p:sp>
      <p:sp>
        <p:nvSpPr>
          <p:cNvPr id="13" name="Rectangle 12"/>
          <p:cNvSpPr/>
          <p:nvPr/>
        </p:nvSpPr>
        <p:spPr>
          <a:xfrm>
            <a:off x="6737193" y="6019800"/>
            <a:ext cx="780983" cy="261610"/>
          </a:xfrm>
          <a:prstGeom prst="rect">
            <a:avLst/>
          </a:prstGeom>
        </p:spPr>
        <p:txBody>
          <a:bodyPr wrap="none">
            <a:spAutoFit/>
          </a:bodyPr>
          <a:lstStyle/>
          <a:p>
            <a:r>
              <a:rPr lang="en-US" sz="1100" dirty="0">
                <a:solidFill>
                  <a:schemeClr val="bg1"/>
                </a:solidFill>
              </a:rPr>
              <a:t>Black Tar</a:t>
            </a:r>
          </a:p>
        </p:txBody>
      </p:sp>
    </p:spTree>
    <p:extLst>
      <p:ext uri="{BB962C8B-B14F-4D97-AF65-F5344CB8AC3E}">
        <p14:creationId xmlns:p14="http://schemas.microsoft.com/office/powerpoint/2010/main" val="310176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29</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79208" y="2160"/>
            <a:ext cx="3557512" cy="498598"/>
          </a:xfrm>
        </p:spPr>
        <p:txBody>
          <a:bodyPr/>
          <a:lstStyle/>
          <a:p>
            <a:r>
              <a:rPr lang="en-US" dirty="0"/>
              <a:t>Southwest Asian Sourced Heroin</a:t>
            </a:r>
          </a:p>
        </p:txBody>
      </p:sp>
      <p:pic>
        <p:nvPicPr>
          <p:cNvPr id="6" name="Picture 10" descr="S:\Group 41 Intelligence\Heroin\Photos\CBP-Ayodele-HeroinL-011812_20120124171619_640_4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3886200" cy="51809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BU.DEA.DOJ.GOV\UserFiles\WASDIV\RTilley\My Documents\My Pictures\Cocaine_Braz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52600"/>
            <a:ext cx="4267200" cy="37273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D7C387-5D2B-4C98-80E4-64370FE10C27}"/>
              </a:ext>
            </a:extLst>
          </p:cNvPr>
          <p:cNvSpPr txBox="1"/>
          <p:nvPr/>
        </p:nvSpPr>
        <p:spPr>
          <a:xfrm>
            <a:off x="5256296" y="5584382"/>
            <a:ext cx="2362200" cy="369332"/>
          </a:xfrm>
          <a:prstGeom prst="rect">
            <a:avLst/>
          </a:prstGeom>
          <a:noFill/>
        </p:spPr>
        <p:txBody>
          <a:bodyPr wrap="square" rtlCol="0">
            <a:spAutoFit/>
          </a:bodyPr>
          <a:lstStyle/>
          <a:p>
            <a:r>
              <a:rPr lang="en-US" dirty="0">
                <a:solidFill>
                  <a:schemeClr val="bg1"/>
                </a:solidFill>
              </a:rPr>
              <a:t>Dulles Airport, VA</a:t>
            </a:r>
          </a:p>
        </p:txBody>
      </p:sp>
      <p:sp>
        <p:nvSpPr>
          <p:cNvPr id="9" name="TextBox 8">
            <a:extLst>
              <a:ext uri="{FF2B5EF4-FFF2-40B4-BE49-F238E27FC236}">
                <a16:creationId xmlns:a16="http://schemas.microsoft.com/office/drawing/2014/main" id="{B199BDA6-BCAF-4F3E-8C09-A6F7FBBCF0B8}"/>
              </a:ext>
            </a:extLst>
          </p:cNvPr>
          <p:cNvSpPr txBox="1"/>
          <p:nvPr/>
        </p:nvSpPr>
        <p:spPr>
          <a:xfrm>
            <a:off x="152400" y="6496575"/>
            <a:ext cx="6878054" cy="261610"/>
          </a:xfrm>
          <a:prstGeom prst="rect">
            <a:avLst/>
          </a:prstGeom>
          <a:noFill/>
        </p:spPr>
        <p:txBody>
          <a:bodyPr wrap="square" rtlCol="0">
            <a:spAutoFit/>
          </a:bodyPr>
          <a:lstStyle/>
          <a:p>
            <a:r>
              <a:rPr lang="en-US" sz="1100" dirty="0">
                <a:solidFill>
                  <a:schemeClr val="bg1"/>
                </a:solidFill>
              </a:rPr>
              <a:t>Source: NBC Washington, 2012</a:t>
            </a:r>
          </a:p>
        </p:txBody>
      </p:sp>
    </p:spTree>
    <p:extLst>
      <p:ext uri="{BB962C8B-B14F-4D97-AF65-F5344CB8AC3E}">
        <p14:creationId xmlns:p14="http://schemas.microsoft.com/office/powerpoint/2010/main" val="92009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0000000-0008-0000-0000-000009000000}"/>
              </a:ext>
            </a:extLst>
          </p:cNvPr>
          <p:cNvGraphicFramePr>
            <a:graphicFrameLocks/>
          </p:cNvGraphicFramePr>
          <p:nvPr/>
        </p:nvGraphicFramePr>
        <p:xfrm>
          <a:off x="459486" y="1704619"/>
          <a:ext cx="8229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5"/>
          <p:cNvSpPr>
            <a:spLocks noGrp="1"/>
          </p:cNvSpPr>
          <p:nvPr>
            <p:ph idx="4294967295"/>
          </p:nvPr>
        </p:nvSpPr>
        <p:spPr>
          <a:xfrm>
            <a:off x="4724400" y="6160993"/>
            <a:ext cx="5518298" cy="387155"/>
          </a:xfrm>
        </p:spPr>
        <p:txBody>
          <a:bodyPr>
            <a:noAutofit/>
          </a:bodyPr>
          <a:lstStyle/>
          <a:p>
            <a:pPr marL="0" indent="0" algn="ctr">
              <a:buNone/>
            </a:pPr>
            <a:r>
              <a:rPr lang="en-US" sz="1800" dirty="0"/>
              <a:t>$3.4 billion for Fiscal Year 2018</a:t>
            </a:r>
            <a:r>
              <a:rPr lang="en-US" sz="3200" dirty="0"/>
              <a:t> </a:t>
            </a:r>
          </a:p>
        </p:txBody>
      </p:sp>
      <p:sp>
        <p:nvSpPr>
          <p:cNvPr id="5" name="TextBox 4">
            <a:extLst>
              <a:ext uri="{FF2B5EF4-FFF2-40B4-BE49-F238E27FC236}">
                <a16:creationId xmlns:a16="http://schemas.microsoft.com/office/drawing/2014/main" id="{537E9B07-D0C5-844C-AAA5-472741E69260}"/>
              </a:ext>
            </a:extLst>
          </p:cNvPr>
          <p:cNvSpPr txBox="1"/>
          <p:nvPr/>
        </p:nvSpPr>
        <p:spPr>
          <a:xfrm>
            <a:off x="1128286" y="1969326"/>
            <a:ext cx="136313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Narrow" panose="020B0604020202020204" pitchFamily="34" charset="0"/>
              </a:rPr>
              <a:t>Intelligence Research Specialists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Arial Narrow" panose="020B0604020202020204" pitchFamily="34" charset="0"/>
              </a:rPr>
              <a:t>969</a:t>
            </a:r>
          </a:p>
        </p:txBody>
      </p:sp>
      <p:sp>
        <p:nvSpPr>
          <p:cNvPr id="8" name="TextBox 7">
            <a:extLst>
              <a:ext uri="{FF2B5EF4-FFF2-40B4-BE49-F238E27FC236}">
                <a16:creationId xmlns:a16="http://schemas.microsoft.com/office/drawing/2014/main" id="{3A27742A-710F-1648-9A1A-D70CEC8DB061}"/>
              </a:ext>
            </a:extLst>
          </p:cNvPr>
          <p:cNvSpPr txBox="1"/>
          <p:nvPr/>
        </p:nvSpPr>
        <p:spPr>
          <a:xfrm>
            <a:off x="2908809" y="1231544"/>
            <a:ext cx="12508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Narrow" panose="020B0604020202020204" pitchFamily="34" charset="0"/>
              </a:rPr>
              <a:t>Forensic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Narrow" panose="020B0604020202020204" pitchFamily="34" charset="0"/>
              </a:rPr>
              <a:t>Chemists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Arial Narrow" panose="020B0604020202020204" pitchFamily="34" charset="0"/>
              </a:rPr>
              <a:t>347</a:t>
            </a:r>
          </a:p>
        </p:txBody>
      </p:sp>
      <p:sp>
        <p:nvSpPr>
          <p:cNvPr id="10" name="TextBox 9">
            <a:extLst>
              <a:ext uri="{FF2B5EF4-FFF2-40B4-BE49-F238E27FC236}">
                <a16:creationId xmlns:a16="http://schemas.microsoft.com/office/drawing/2014/main" id="{2ABD6861-35CA-C043-B66E-522A00ACEC23}"/>
              </a:ext>
            </a:extLst>
          </p:cNvPr>
          <p:cNvSpPr txBox="1"/>
          <p:nvPr/>
        </p:nvSpPr>
        <p:spPr>
          <a:xfrm>
            <a:off x="861586" y="5645984"/>
            <a:ext cx="1542776"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Narrow" panose="020B0604020202020204" pitchFamily="34" charset="0"/>
              </a:rPr>
              <a:t>Special Agents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Arial Narrow" panose="020B0604020202020204" pitchFamily="34" charset="0"/>
              </a:rPr>
              <a:t>5,053</a:t>
            </a:r>
          </a:p>
        </p:txBody>
      </p:sp>
      <p:sp>
        <p:nvSpPr>
          <p:cNvPr id="11" name="TextBox 10">
            <a:extLst>
              <a:ext uri="{FF2B5EF4-FFF2-40B4-BE49-F238E27FC236}">
                <a16:creationId xmlns:a16="http://schemas.microsoft.com/office/drawing/2014/main" id="{731370BC-D75C-0649-B2F9-A65C8BE3698B}"/>
              </a:ext>
            </a:extLst>
          </p:cNvPr>
          <p:cNvSpPr txBox="1"/>
          <p:nvPr/>
        </p:nvSpPr>
        <p:spPr>
          <a:xfrm>
            <a:off x="6974860" y="3170457"/>
            <a:ext cx="178814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Narrow" panose="020B0604020202020204" pitchFamily="34" charset="0"/>
              </a:rPr>
              <a:t>Professional and Administrative Staff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Arial Narrow" panose="020B0604020202020204" pitchFamily="34" charset="0"/>
              </a:rPr>
              <a:t>3,476</a:t>
            </a:r>
          </a:p>
        </p:txBody>
      </p:sp>
      <p:sp>
        <p:nvSpPr>
          <p:cNvPr id="12" name="TextBox 11">
            <a:extLst>
              <a:ext uri="{FF2B5EF4-FFF2-40B4-BE49-F238E27FC236}">
                <a16:creationId xmlns:a16="http://schemas.microsoft.com/office/drawing/2014/main" id="{91ED5D43-DE70-7C45-893C-805CB5C7ECC1}"/>
              </a:ext>
            </a:extLst>
          </p:cNvPr>
          <p:cNvSpPr txBox="1"/>
          <p:nvPr/>
        </p:nvSpPr>
        <p:spPr>
          <a:xfrm>
            <a:off x="3661369" y="3471141"/>
            <a:ext cx="154277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Narrow" panose="020B0604020202020204" pitchFamily="34" charset="0"/>
              </a:rPr>
              <a:t>Diversion Investigators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a:ea typeface="+mn-ea"/>
                <a:cs typeface="Arial Narrow" panose="020B0604020202020204" pitchFamily="34" charset="0"/>
              </a:rPr>
              <a:t>704</a:t>
            </a:r>
          </a:p>
        </p:txBody>
      </p:sp>
      <p:cxnSp>
        <p:nvCxnSpPr>
          <p:cNvPr id="15" name="Straight Connector 14">
            <a:extLst>
              <a:ext uri="{FF2B5EF4-FFF2-40B4-BE49-F238E27FC236}">
                <a16:creationId xmlns:a16="http://schemas.microsoft.com/office/drawing/2014/main" id="{84ECE4B5-EE6F-534E-8312-FB52B3C16BA0}"/>
              </a:ext>
            </a:extLst>
          </p:cNvPr>
          <p:cNvCxnSpPr/>
          <p:nvPr/>
        </p:nvCxnSpPr>
        <p:spPr>
          <a:xfrm flipH="1">
            <a:off x="6053667" y="3615267"/>
            <a:ext cx="1041400" cy="2322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C21748F-B6EB-DF4A-A2E8-76383137A2A6}"/>
              </a:ext>
            </a:extLst>
          </p:cNvPr>
          <p:cNvCxnSpPr>
            <a:cxnSpLocks/>
          </p:cNvCxnSpPr>
          <p:nvPr/>
        </p:nvCxnSpPr>
        <p:spPr>
          <a:xfrm flipH="1" flipV="1">
            <a:off x="3826934" y="2554101"/>
            <a:ext cx="448733" cy="8042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210849-93AD-1B4D-BE16-273EF8759816}"/>
              </a:ext>
            </a:extLst>
          </p:cNvPr>
          <p:cNvCxnSpPr>
            <a:cxnSpLocks/>
          </p:cNvCxnSpPr>
          <p:nvPr/>
        </p:nvCxnSpPr>
        <p:spPr>
          <a:xfrm flipV="1">
            <a:off x="2404362" y="5645984"/>
            <a:ext cx="1129870" cy="33855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DBD8BBC-CDB2-C642-85AD-A9D9F9A9D078}"/>
              </a:ext>
            </a:extLst>
          </p:cNvPr>
          <p:cNvCxnSpPr>
            <a:stCxn id="5" idx="3"/>
          </p:cNvCxnSpPr>
          <p:nvPr/>
        </p:nvCxnSpPr>
        <p:spPr>
          <a:xfrm>
            <a:off x="2491421" y="2554102"/>
            <a:ext cx="649712" cy="5192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5DA30679-58E4-D54A-BBCB-A948778CCFA6}"/>
              </a:ext>
            </a:extLst>
          </p:cNvPr>
          <p:cNvCxnSpPr>
            <a:cxnSpLocks/>
            <a:stCxn id="8" idx="3"/>
          </p:cNvCxnSpPr>
          <p:nvPr/>
        </p:nvCxnSpPr>
        <p:spPr>
          <a:xfrm>
            <a:off x="4159655" y="1693209"/>
            <a:ext cx="192212" cy="455136"/>
          </a:xfrm>
          <a:prstGeom prst="bentConnector2">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p:nvSpPr>
        <p:spPr>
          <a:xfrm>
            <a:off x="317957" y="130753"/>
            <a:ext cx="8229600" cy="533400"/>
          </a:xfrm>
          <a:prstGeom prst="rect">
            <a:avLst/>
          </a:prstGeom>
        </p:spPr>
        <p:txBody>
          <a:bodyPr>
            <a:normAutofit fontScale="82500" lnSpcReduction="20000"/>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a:t>DEA: Who We Are</a:t>
            </a:r>
          </a:p>
        </p:txBody>
      </p:sp>
      <p:sp>
        <p:nvSpPr>
          <p:cNvPr id="4" name="Slide Number Placeholder 3"/>
          <p:cNvSpPr>
            <a:spLocks noGrp="1"/>
          </p:cNvSpPr>
          <p:nvPr>
            <p:ph type="sldNum" sz="quarter" idx="12"/>
          </p:nvPr>
        </p:nvSpPr>
        <p:spPr/>
        <p:txBody>
          <a:bodyPr/>
          <a:lstStyle/>
          <a:p>
            <a:fld id="{D73955EB-BB6E-4932-B8FC-CCF3B01936E5}" type="slidenum">
              <a:rPr lang="en-US" smtClean="0"/>
              <a:t>3</a:t>
            </a:fld>
            <a:endParaRPr lang="en-US"/>
          </a:p>
        </p:txBody>
      </p:sp>
    </p:spTree>
    <p:extLst>
      <p:ext uri="{BB962C8B-B14F-4D97-AF65-F5344CB8AC3E}">
        <p14:creationId xmlns:p14="http://schemas.microsoft.com/office/powerpoint/2010/main" val="19815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11" dur="500"/>
                                        <p:tgtEl>
                                          <p:spTgt spid="9">
                                            <p:graphicEl>
                                              <a:chart seriesIdx="-3" categoryIdx="-3" bldStep="gridLegend"/>
                                            </p:graphic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fade">
                                      <p:cBhvr>
                                        <p:cTn id="15" dur="500"/>
                                        <p:tgtEl>
                                          <p:spTgt spid="9">
                                            <p:graphicEl>
                                              <a:chart seriesIdx="-4" categoryIdx="0" bldStep="category"/>
                                            </p:graphic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3500"/>
                            </p:stCondLst>
                            <p:childTnLst>
                              <p:par>
                                <p:cTn id="24" presetID="10" presetClass="entr" presetSubtype="0" fill="hold" grpId="0" nodeType="afterEffect">
                                  <p:stCondLst>
                                    <p:cond delay="500"/>
                                  </p:stCondLst>
                                  <p:childTnLst>
                                    <p:set>
                                      <p:cBhvr>
                                        <p:cTn id="25"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fade">
                                      <p:cBhvr>
                                        <p:cTn id="26" dur="500"/>
                                        <p:tgtEl>
                                          <p:spTgt spid="9">
                                            <p:graphicEl>
                                              <a:chart seriesIdx="-4" categoryIdx="1" bldStep="category"/>
                                            </p:graphicEl>
                                          </p:spTgt>
                                        </p:tgtEl>
                                      </p:cBhvr>
                                    </p:animEffect>
                                  </p:childTnLst>
                                </p:cTn>
                              </p:par>
                            </p:childTnLst>
                          </p:cTn>
                        </p:par>
                        <p:par>
                          <p:cTn id="27" fill="hold">
                            <p:stCondLst>
                              <p:cond delay="4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par>
                          <p:cTn id="34" fill="hold">
                            <p:stCondLst>
                              <p:cond delay="5000"/>
                            </p:stCondLst>
                            <p:childTnLst>
                              <p:par>
                                <p:cTn id="35" presetID="10" presetClass="entr" presetSubtype="0" fill="hold" grpId="0" nodeType="afterEffect">
                                  <p:stCondLst>
                                    <p:cond delay="500"/>
                                  </p:stCondLst>
                                  <p:childTnLst>
                                    <p:set>
                                      <p:cBhvr>
                                        <p:cTn id="36"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fade">
                                      <p:cBhvr>
                                        <p:cTn id="37" dur="500"/>
                                        <p:tgtEl>
                                          <p:spTgt spid="9">
                                            <p:graphicEl>
                                              <a:chart seriesIdx="-4" categoryIdx="2" bldStep="category"/>
                                            </p:graphicEl>
                                          </p:spTgt>
                                        </p:tgtEl>
                                      </p:cBhvr>
                                    </p:animEffect>
                                  </p:childTnLst>
                                </p:cTn>
                              </p:par>
                            </p:childTnLst>
                          </p:cTn>
                        </p:par>
                        <p:par>
                          <p:cTn id="38" fill="hold">
                            <p:stCondLst>
                              <p:cond delay="6000"/>
                            </p:stCondLst>
                            <p:childTnLst>
                              <p:par>
                                <p:cTn id="39" presetID="10"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par>
                          <p:cTn id="45" fill="hold">
                            <p:stCondLst>
                              <p:cond delay="6500"/>
                            </p:stCondLst>
                            <p:childTnLst>
                              <p:par>
                                <p:cTn id="46" presetID="10" presetClass="entr" presetSubtype="0" fill="hold" grpId="0" nodeType="afterEffect">
                                  <p:stCondLst>
                                    <p:cond delay="500"/>
                                  </p:stCondLst>
                                  <p:childTnLst>
                                    <p:set>
                                      <p:cBhvr>
                                        <p:cTn id="47"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fade">
                                      <p:cBhvr>
                                        <p:cTn id="48" dur="500"/>
                                        <p:tgtEl>
                                          <p:spTgt spid="9">
                                            <p:graphicEl>
                                              <a:chart seriesIdx="-4" categoryIdx="3" bldStep="category"/>
                                            </p:graphicEl>
                                          </p:spTgt>
                                        </p:tgtEl>
                                      </p:cBhvr>
                                    </p:animEffect>
                                  </p:childTnLst>
                                </p:cTn>
                              </p:par>
                            </p:childTnLst>
                          </p:cTn>
                        </p:par>
                        <p:par>
                          <p:cTn id="49" fill="hold">
                            <p:stCondLst>
                              <p:cond delay="7500"/>
                            </p:stCondLst>
                            <p:childTnLst>
                              <p:par>
                                <p:cTn id="50" presetID="10"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par>
                          <p:cTn id="56" fill="hold">
                            <p:stCondLst>
                              <p:cond delay="8000"/>
                            </p:stCondLst>
                            <p:childTnLst>
                              <p:par>
                                <p:cTn id="57" presetID="10" presetClass="entr" presetSubtype="0" fill="hold" grpId="0" nodeType="afterEffect">
                                  <p:stCondLst>
                                    <p:cond delay="500"/>
                                  </p:stCondLst>
                                  <p:childTnLst>
                                    <p:set>
                                      <p:cBhvr>
                                        <p:cTn id="58" dur="1" fill="hold">
                                          <p:stCondLst>
                                            <p:cond delay="0"/>
                                          </p:stCondLst>
                                        </p:cTn>
                                        <p:tgtEl>
                                          <p:spTgt spid="9">
                                            <p:graphicEl>
                                              <a:chart seriesIdx="-4" categoryIdx="4" bldStep="category"/>
                                            </p:graphicEl>
                                          </p:spTgt>
                                        </p:tgtEl>
                                        <p:attrNameLst>
                                          <p:attrName>style.visibility</p:attrName>
                                        </p:attrNameLst>
                                      </p:cBhvr>
                                      <p:to>
                                        <p:strVal val="visible"/>
                                      </p:to>
                                    </p:set>
                                    <p:animEffect transition="in" filter="fade">
                                      <p:cBhvr>
                                        <p:cTn id="59" dur="500"/>
                                        <p:tgtEl>
                                          <p:spTgt spid="9">
                                            <p:graphicEl>
                                              <a:chart seriesIdx="-4" categoryIdx="4" bldStep="category"/>
                                            </p:graphicEl>
                                          </p:spTgt>
                                        </p:tgtEl>
                                      </p:cBhvr>
                                    </p:animEffect>
                                  </p:childTnLst>
                                </p:cTn>
                              </p:par>
                            </p:childTnLst>
                          </p:cTn>
                        </p:par>
                        <p:par>
                          <p:cTn id="60" fill="hold">
                            <p:stCondLst>
                              <p:cond delay="9000"/>
                            </p:stCondLst>
                            <p:childTnLst>
                              <p:par>
                                <p:cTn id="61" presetID="10" presetClass="entr" presetSubtype="0" fill="hold"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category"/>
        </p:bldSub>
      </p:bldGraphic>
      <p:bldP spid="6" grpId="0" build="p"/>
      <p:bldP spid="5" grpId="0"/>
      <p:bldP spid="8"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30</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75197" y="-3619"/>
            <a:ext cx="2980303" cy="498598"/>
          </a:xfrm>
        </p:spPr>
        <p:txBody>
          <a:bodyPr/>
          <a:lstStyle/>
          <a:p>
            <a:r>
              <a:rPr lang="en-US" dirty="0"/>
              <a:t>Guatemala Sourced Heroin</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3162300" cy="442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133600"/>
            <a:ext cx="4171950"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82CB8FDF-03AF-4748-9795-1B608F8AC85D}"/>
              </a:ext>
            </a:extLst>
          </p:cNvPr>
          <p:cNvSpPr txBox="1"/>
          <p:nvPr/>
        </p:nvSpPr>
        <p:spPr>
          <a:xfrm>
            <a:off x="5410200" y="6105863"/>
            <a:ext cx="1981200" cy="381000"/>
          </a:xfrm>
          <a:prstGeom prst="rect">
            <a:avLst/>
          </a:prstGeom>
          <a:noFill/>
        </p:spPr>
        <p:txBody>
          <a:bodyPr wrap="square" rtlCol="0">
            <a:spAutoFit/>
          </a:bodyPr>
          <a:lstStyle/>
          <a:p>
            <a:r>
              <a:rPr lang="en-US" dirty="0">
                <a:solidFill>
                  <a:schemeClr val="bg1"/>
                </a:solidFill>
              </a:rPr>
              <a:t>BWI Airport, MD</a:t>
            </a:r>
          </a:p>
        </p:txBody>
      </p:sp>
      <p:sp>
        <p:nvSpPr>
          <p:cNvPr id="9" name="TextBox 8">
            <a:extLst>
              <a:ext uri="{FF2B5EF4-FFF2-40B4-BE49-F238E27FC236}">
                <a16:creationId xmlns:a16="http://schemas.microsoft.com/office/drawing/2014/main" id="{7F47FBB5-B0C1-496A-83EA-D25C1D35ECC5}"/>
              </a:ext>
            </a:extLst>
          </p:cNvPr>
          <p:cNvSpPr txBox="1"/>
          <p:nvPr/>
        </p:nvSpPr>
        <p:spPr>
          <a:xfrm>
            <a:off x="152400" y="6496575"/>
            <a:ext cx="6878054" cy="261610"/>
          </a:xfrm>
          <a:prstGeom prst="rect">
            <a:avLst/>
          </a:prstGeom>
          <a:noFill/>
        </p:spPr>
        <p:txBody>
          <a:bodyPr wrap="square" rtlCol="0">
            <a:spAutoFit/>
          </a:bodyPr>
          <a:lstStyle/>
          <a:p>
            <a:r>
              <a:rPr lang="en-US" sz="1100" dirty="0">
                <a:solidFill>
                  <a:schemeClr val="bg1"/>
                </a:solidFill>
              </a:rPr>
              <a:t>Source: New York Times, 2014</a:t>
            </a:r>
          </a:p>
        </p:txBody>
      </p:sp>
    </p:spTree>
    <p:extLst>
      <p:ext uri="{BB962C8B-B14F-4D97-AF65-F5344CB8AC3E}">
        <p14:creationId xmlns:p14="http://schemas.microsoft.com/office/powerpoint/2010/main" val="9391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23"/>
          <p:cNvSpPr>
            <a:spLocks noGrp="1"/>
          </p:cNvSpPr>
          <p:nvPr>
            <p:ph type="sldNum" sz="quarter" idx="18"/>
          </p:nvPr>
        </p:nvSpPr>
        <p:spPr/>
        <p:txBody>
          <a:bodyPr/>
          <a:lstStyle/>
          <a:p>
            <a:fld id="{D73955EB-BB6E-4932-B8FC-CCF3B01936E5}" type="slidenum">
              <a:rPr lang="en-US" smtClean="0"/>
              <a:t>31</a:t>
            </a:fld>
            <a:endParaRPr lang="en-US"/>
          </a:p>
        </p:txBody>
      </p:sp>
      <p:sp>
        <p:nvSpPr>
          <p:cNvPr id="25" name="Text Placeholder 24">
            <a:extLst>
              <a:ext uri="{FF2B5EF4-FFF2-40B4-BE49-F238E27FC236}">
                <a16:creationId xmlns:a16="http://schemas.microsoft.com/office/drawing/2014/main" id="{5A961355-78C4-4F5E-88A4-F23E73FF10F4}"/>
              </a:ext>
            </a:extLst>
          </p:cNvPr>
          <p:cNvSpPr>
            <a:spLocks noGrp="1"/>
          </p:cNvSpPr>
          <p:nvPr>
            <p:ph type="body" sz="quarter" idx="14"/>
          </p:nvPr>
        </p:nvSpPr>
        <p:spPr>
          <a:xfrm>
            <a:off x="0" y="17205"/>
            <a:ext cx="659155" cy="489365"/>
          </a:xfrm>
        </p:spPr>
        <p:txBody>
          <a:bodyPr/>
          <a:lstStyle/>
          <a:p>
            <a:r>
              <a:rPr lang="en-US" dirty="0"/>
              <a:t>DEA</a:t>
            </a:r>
          </a:p>
        </p:txBody>
      </p:sp>
      <p:sp>
        <p:nvSpPr>
          <p:cNvPr id="2" name="Title 1"/>
          <p:cNvSpPr>
            <a:spLocks noGrp="1"/>
          </p:cNvSpPr>
          <p:nvPr>
            <p:ph type="title"/>
          </p:nvPr>
        </p:nvSpPr>
        <p:spPr>
          <a:xfrm>
            <a:off x="645917" y="-14029"/>
            <a:ext cx="6262123" cy="551831"/>
          </a:xfrm>
        </p:spPr>
        <p:txBody>
          <a:bodyPr>
            <a:normAutofit/>
          </a:bodyPr>
          <a:lstStyle/>
          <a:p>
            <a:r>
              <a:rPr lang="en-US" dirty="0"/>
              <a:t>Heroin Threats as Ranked by the DEA Field Divisions, 2014</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752600"/>
            <a:ext cx="6872288" cy="466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4"/>
          <p:cNvSpPr>
            <a:spLocks noChangeArrowheads="1"/>
          </p:cNvSpPr>
          <p:nvPr/>
        </p:nvSpPr>
        <p:spPr bwMode="auto">
          <a:xfrm>
            <a:off x="5569778" y="6524642"/>
            <a:ext cx="2676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Char char="Ø"/>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eaLnBrk="1" fontAlgn="base" hangingPunct="1">
              <a:spcBef>
                <a:spcPct val="0"/>
              </a:spcBef>
              <a:spcAft>
                <a:spcPct val="0"/>
              </a:spcAft>
              <a:buClrTx/>
              <a:buSzTx/>
              <a:buFontTx/>
              <a:buNone/>
            </a:pPr>
            <a:r>
              <a:rPr lang="en-US" altLang="en-US" sz="1100" dirty="0">
                <a:solidFill>
                  <a:srgbClr val="FFFFFF"/>
                </a:solidFill>
                <a:cs typeface="Arial" pitchFamily="34" charset="0"/>
              </a:rPr>
              <a:t>Source: DEA Field Division Reporting </a:t>
            </a:r>
          </a:p>
        </p:txBody>
      </p:sp>
      <p:sp>
        <p:nvSpPr>
          <p:cNvPr id="7" name="Right Arrow 6"/>
          <p:cNvSpPr/>
          <p:nvPr/>
        </p:nvSpPr>
        <p:spPr>
          <a:xfrm>
            <a:off x="5042728" y="3004343"/>
            <a:ext cx="679450" cy="2286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8" name="Right Arrow 7"/>
          <p:cNvSpPr/>
          <p:nvPr/>
        </p:nvSpPr>
        <p:spPr>
          <a:xfrm rot="20514824">
            <a:off x="5406266" y="4475956"/>
            <a:ext cx="677862" cy="2286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9" name="Right Arrow 8"/>
          <p:cNvSpPr/>
          <p:nvPr/>
        </p:nvSpPr>
        <p:spPr>
          <a:xfrm rot="19910763">
            <a:off x="4215641" y="5082381"/>
            <a:ext cx="679450" cy="2286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0" name="Right Arrow 9"/>
          <p:cNvSpPr/>
          <p:nvPr/>
        </p:nvSpPr>
        <p:spPr>
          <a:xfrm rot="17950048">
            <a:off x="2295028" y="4946289"/>
            <a:ext cx="679450" cy="2286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1" name="Right Arrow 10"/>
          <p:cNvSpPr/>
          <p:nvPr/>
        </p:nvSpPr>
        <p:spPr>
          <a:xfrm rot="17950048">
            <a:off x="2944848" y="5243612"/>
            <a:ext cx="677862" cy="2286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2" name="Right Arrow 11"/>
          <p:cNvSpPr/>
          <p:nvPr/>
        </p:nvSpPr>
        <p:spPr>
          <a:xfrm rot="15852026">
            <a:off x="1776089" y="4648704"/>
            <a:ext cx="677862" cy="185738"/>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Right Arrow 12"/>
          <p:cNvSpPr/>
          <p:nvPr/>
        </p:nvSpPr>
        <p:spPr>
          <a:xfrm>
            <a:off x="3283778" y="4394993"/>
            <a:ext cx="679450" cy="2286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Right Arrow 13"/>
          <p:cNvSpPr/>
          <p:nvPr/>
        </p:nvSpPr>
        <p:spPr>
          <a:xfrm rot="17370471">
            <a:off x="6292885" y="3810000"/>
            <a:ext cx="677863" cy="2286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Right Arrow 14"/>
          <p:cNvSpPr/>
          <p:nvPr/>
        </p:nvSpPr>
        <p:spPr>
          <a:xfrm rot="18021242">
            <a:off x="4357722" y="3695700"/>
            <a:ext cx="677863" cy="2286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6" name="Right Arrow 15"/>
          <p:cNvSpPr/>
          <p:nvPr/>
        </p:nvSpPr>
        <p:spPr>
          <a:xfrm rot="154788">
            <a:off x="4087018" y="5960967"/>
            <a:ext cx="679450" cy="2286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7" name="Right Arrow 16"/>
          <p:cNvSpPr/>
          <p:nvPr/>
        </p:nvSpPr>
        <p:spPr>
          <a:xfrm rot="16200000">
            <a:off x="7095630" y="5087955"/>
            <a:ext cx="679450" cy="2286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Right Arrow 17"/>
          <p:cNvSpPr/>
          <p:nvPr/>
        </p:nvSpPr>
        <p:spPr>
          <a:xfrm rot="16200000">
            <a:off x="7095630" y="4169568"/>
            <a:ext cx="679450" cy="2286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9" name="Right Arrow 18"/>
          <p:cNvSpPr/>
          <p:nvPr/>
        </p:nvSpPr>
        <p:spPr>
          <a:xfrm rot="14682092">
            <a:off x="6926366" y="3326858"/>
            <a:ext cx="679450" cy="2286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0" name="Right Arrow 19"/>
          <p:cNvSpPr/>
          <p:nvPr/>
        </p:nvSpPr>
        <p:spPr>
          <a:xfrm rot="1008377">
            <a:off x="6292091" y="6094729"/>
            <a:ext cx="679450" cy="2286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1" name="Right Arrow 20"/>
          <p:cNvSpPr/>
          <p:nvPr/>
        </p:nvSpPr>
        <p:spPr>
          <a:xfrm rot="328110">
            <a:off x="5230053" y="5980247"/>
            <a:ext cx="679450" cy="2286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 name="Right Arrow 21"/>
          <p:cNvSpPr/>
          <p:nvPr/>
        </p:nvSpPr>
        <p:spPr>
          <a:xfrm rot="17950048">
            <a:off x="3549561" y="5595271"/>
            <a:ext cx="677862" cy="228600"/>
          </a:xfrm>
          <a:prstGeom prst="rightArrow">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pic>
        <p:nvPicPr>
          <p:cNvPr id="23" name="Picture 5" descr="\\SBU.DEA.DOJ.GOV\UserFiles\WASDIV\RTilley\My Documents\My Pictures\Car carri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909" y="1646928"/>
            <a:ext cx="2101687" cy="1579262"/>
          </a:xfrm>
          <a:prstGeom prst="rect">
            <a:avLst/>
          </a:prstGeom>
          <a:noFill/>
          <a:extLst>
            <a:ext uri="{909E8E84-426E-40DD-AFC4-6F175D3DCCD1}">
              <a14:hiddenFill xmlns:a14="http://schemas.microsoft.com/office/drawing/2010/main">
                <a:solidFill>
                  <a:srgbClr val="FFFFFF"/>
                </a:solidFill>
              </a14:hiddenFill>
            </a:ext>
          </a:extLst>
        </p:spPr>
      </p:pic>
      <p:sp>
        <p:nvSpPr>
          <p:cNvPr id="3" name="Donut 2"/>
          <p:cNvSpPr/>
          <p:nvPr/>
        </p:nvSpPr>
        <p:spPr>
          <a:xfrm>
            <a:off x="2288873" y="3206945"/>
            <a:ext cx="762000" cy="797566"/>
          </a:xfrm>
          <a:prstGeom prst="donut">
            <a:avLst>
              <a:gd name="adj" fmla="val 400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8575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32</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2160"/>
            <a:ext cx="1967205" cy="498598"/>
          </a:xfrm>
        </p:spPr>
        <p:txBody>
          <a:bodyPr/>
          <a:lstStyle/>
          <a:p>
            <a:r>
              <a:rPr lang="en-US" dirty="0"/>
              <a:t>Utah for Example</a:t>
            </a:r>
          </a:p>
        </p:txBody>
      </p:sp>
      <p:pic>
        <p:nvPicPr>
          <p:cNvPr id="6" name="Picture 2" descr="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760" y="1440895"/>
            <a:ext cx="35052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177030" y="1371600"/>
            <a:ext cx="4572000" cy="3693319"/>
          </a:xfrm>
          <a:prstGeom prst="rect">
            <a:avLst/>
          </a:prstGeom>
        </p:spPr>
        <p:txBody>
          <a:bodyPr>
            <a:spAutoFit/>
          </a:bodyPr>
          <a:lstStyle/>
          <a:p>
            <a:r>
              <a:rPr lang="en-US" dirty="0">
                <a:solidFill>
                  <a:schemeClr val="bg1"/>
                </a:solidFill>
              </a:rPr>
              <a:t>Drug cartels love business in Utah</a:t>
            </a:r>
          </a:p>
          <a:p>
            <a:pPr marL="742950" lvl="1" indent="-285750">
              <a:buFont typeface="Arial" panose="020B0604020202020204" pitchFamily="34" charset="0"/>
              <a:buChar char="•"/>
            </a:pPr>
            <a:r>
              <a:rPr lang="en-US" dirty="0">
                <a:solidFill>
                  <a:schemeClr val="bg1"/>
                </a:solidFill>
              </a:rPr>
              <a:t>Cartel employees throughout the state</a:t>
            </a:r>
          </a:p>
          <a:p>
            <a:pPr marL="742950" lvl="1" indent="-285750">
              <a:buFont typeface="Arial" panose="020B0604020202020204" pitchFamily="34" charset="0"/>
              <a:buChar char="•"/>
            </a:pPr>
            <a:r>
              <a:rPr lang="en-US" dirty="0">
                <a:solidFill>
                  <a:schemeClr val="bg1"/>
                </a:solidFill>
              </a:rPr>
              <a:t>High demand &amp; pay more</a:t>
            </a:r>
          </a:p>
          <a:p>
            <a:pPr marL="742950" lvl="1" indent="-285750">
              <a:buFont typeface="Arial" panose="020B0604020202020204" pitchFamily="34" charset="0"/>
              <a:buChar char="•"/>
            </a:pPr>
            <a:r>
              <a:rPr lang="en-US" dirty="0">
                <a:solidFill>
                  <a:schemeClr val="bg1"/>
                </a:solidFill>
              </a:rPr>
              <a:t>Target: White kids</a:t>
            </a:r>
          </a:p>
          <a:p>
            <a:pPr marL="742950" lvl="1" indent="-285750">
              <a:buFont typeface="Arial" panose="020B0604020202020204" pitchFamily="34" charset="0"/>
              <a:buChar char="•"/>
            </a:pPr>
            <a:r>
              <a:rPr lang="en-US" dirty="0">
                <a:solidFill>
                  <a:schemeClr val="bg1"/>
                </a:solidFill>
              </a:rPr>
              <a:t>North to South &amp; East to West highways</a:t>
            </a:r>
          </a:p>
          <a:p>
            <a:pPr marL="742950" lvl="1" indent="-285750">
              <a:buFont typeface="Arial" panose="020B0604020202020204" pitchFamily="34" charset="0"/>
              <a:buChar char="•"/>
            </a:pPr>
            <a:r>
              <a:rPr lang="en-US" dirty="0">
                <a:solidFill>
                  <a:schemeClr val="bg1"/>
                </a:solidFill>
              </a:rPr>
              <a:t>Better drug runners after jail time</a:t>
            </a:r>
          </a:p>
          <a:p>
            <a:pPr lvl="1"/>
            <a:endParaRPr lang="en-US" dirty="0">
              <a:solidFill>
                <a:schemeClr val="bg1"/>
              </a:solidFill>
            </a:endParaRPr>
          </a:p>
          <a:p>
            <a:pPr marL="585216" lvl="1" indent="0">
              <a:buNone/>
            </a:pPr>
            <a:r>
              <a:rPr lang="en-US" dirty="0">
                <a:solidFill>
                  <a:schemeClr val="bg1"/>
                </a:solidFill>
              </a:rPr>
              <a:t>“They make fun of Americans because we have an insatiable appetite for drugs” – DEA Tapped phone lines</a:t>
            </a:r>
          </a:p>
        </p:txBody>
      </p:sp>
      <p:sp>
        <p:nvSpPr>
          <p:cNvPr id="8" name="TextBox 7"/>
          <p:cNvSpPr txBox="1"/>
          <p:nvPr/>
        </p:nvSpPr>
        <p:spPr>
          <a:xfrm>
            <a:off x="152400" y="6385560"/>
            <a:ext cx="2819400" cy="261610"/>
          </a:xfrm>
          <a:prstGeom prst="rect">
            <a:avLst/>
          </a:prstGeom>
          <a:noFill/>
        </p:spPr>
        <p:txBody>
          <a:bodyPr wrap="square" rtlCol="0">
            <a:spAutoFit/>
          </a:bodyPr>
          <a:lstStyle/>
          <a:p>
            <a:r>
              <a:rPr lang="en-US" sz="1100" dirty="0">
                <a:solidFill>
                  <a:schemeClr val="bg1"/>
                </a:solidFill>
              </a:rPr>
              <a:t>Source: CBS 2 Salt Lake City, 2019</a:t>
            </a:r>
          </a:p>
        </p:txBody>
      </p:sp>
    </p:spTree>
    <p:extLst>
      <p:ext uri="{BB962C8B-B14F-4D97-AF65-F5344CB8AC3E}">
        <p14:creationId xmlns:p14="http://schemas.microsoft.com/office/powerpoint/2010/main" val="112758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33</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71187" y="2160"/>
            <a:ext cx="1813317" cy="498598"/>
          </a:xfrm>
        </p:spPr>
        <p:txBody>
          <a:bodyPr/>
          <a:lstStyle/>
          <a:p>
            <a:r>
              <a:rPr lang="en-US" dirty="0"/>
              <a:t>Heroin Highway</a:t>
            </a:r>
          </a:p>
        </p:txBody>
      </p:sp>
      <p:pic>
        <p:nvPicPr>
          <p:cNvPr id="6" name="Content Placeholder 3" descr="\\SBU.DEA.DOJ.GOV\UserFiles\Wasdiv\RTilley\Desktop\VA MD Map 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4500" y="1295400"/>
            <a:ext cx="8170741" cy="519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28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34</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2160"/>
            <a:ext cx="2091470" cy="498598"/>
          </a:xfrm>
        </p:spPr>
        <p:txBody>
          <a:bodyPr/>
          <a:lstStyle/>
          <a:p>
            <a:r>
              <a:rPr lang="en-US" dirty="0"/>
              <a:t>DMP Heroin Purity</a:t>
            </a:r>
          </a:p>
        </p:txBody>
      </p:sp>
      <p:graphicFrame>
        <p:nvGraphicFramePr>
          <p:cNvPr id="6" name="Content Placeholder 3"/>
          <p:cNvGraphicFramePr>
            <a:graphicFrameLocks/>
          </p:cNvGraphicFramePr>
          <p:nvPr/>
        </p:nvGraphicFramePr>
        <p:xfrm>
          <a:off x="457200" y="1417638"/>
          <a:ext cx="8331200" cy="4627563"/>
        </p:xfrm>
        <a:graphic>
          <a:graphicData uri="http://schemas.openxmlformats.org/presentationml/2006/ole">
            <mc:AlternateContent xmlns:mc="http://schemas.openxmlformats.org/markup-compatibility/2006">
              <mc:Choice xmlns:v="urn:schemas-microsoft-com:vml" Requires="v">
                <p:oleObj spid="_x0000_s3091" name="Chart" r:id="rId4" imgW="8343866" imgH="4629150" progId="Excel.Chart.8">
                  <p:embed/>
                </p:oleObj>
              </mc:Choice>
              <mc:Fallback>
                <p:oleObj name="Chart" r:id="rId4" imgW="8343866" imgH="4629150" progId="Excel.Chart.8">
                  <p:embed/>
                  <p:pic>
                    <p:nvPicPr>
                      <p:cNvPr id="4" name="Content Placeholder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417638"/>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8051403" y="5675869"/>
            <a:ext cx="697627" cy="369332"/>
          </a:xfrm>
          <a:prstGeom prst="rect">
            <a:avLst/>
          </a:prstGeom>
        </p:spPr>
        <p:txBody>
          <a:bodyPr wrap="none">
            <a:spAutoFit/>
          </a:bodyPr>
          <a:lstStyle/>
          <a:p>
            <a:r>
              <a:rPr lang="en-US" dirty="0">
                <a:solidFill>
                  <a:schemeClr val="bg1"/>
                </a:solidFill>
              </a:rPr>
              <a:t>2015</a:t>
            </a:r>
          </a:p>
        </p:txBody>
      </p:sp>
    </p:spTree>
    <p:extLst>
      <p:ext uri="{BB962C8B-B14F-4D97-AF65-F5344CB8AC3E}">
        <p14:creationId xmlns:p14="http://schemas.microsoft.com/office/powerpoint/2010/main" val="232884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35</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2160"/>
            <a:ext cx="2890535" cy="498598"/>
          </a:xfrm>
        </p:spPr>
        <p:txBody>
          <a:bodyPr/>
          <a:lstStyle/>
          <a:p>
            <a:r>
              <a:rPr lang="en-US" dirty="0"/>
              <a:t>Fentanyl Flow From China</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77" y="509886"/>
            <a:ext cx="8599307" cy="6186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785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36</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87229" y="-2456"/>
            <a:ext cx="6558334" cy="498598"/>
          </a:xfrm>
        </p:spPr>
        <p:txBody>
          <a:bodyPr/>
          <a:lstStyle/>
          <a:p>
            <a:r>
              <a:rPr lang="en-US" dirty="0"/>
              <a:t>What are Authorities doing to Deal with Drug Shipped by Mail?</a:t>
            </a:r>
          </a:p>
        </p:txBody>
      </p:sp>
      <p:pic>
        <p:nvPicPr>
          <p:cNvPr id="6" name="Picture 6">
            <a:extLst>
              <a:ext uri="{FF2B5EF4-FFF2-40B4-BE49-F238E27FC236}">
                <a16:creationId xmlns:a16="http://schemas.microsoft.com/office/drawing/2014/main" id="{2D640BC4-9A43-4874-BFDA-32A49FF50C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9235" y="4244171"/>
            <a:ext cx="3268565" cy="2178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mail package clipart">
            <a:extLst>
              <a:ext uri="{FF2B5EF4-FFF2-40B4-BE49-F238E27FC236}">
                <a16:creationId xmlns:a16="http://schemas.microsoft.com/office/drawing/2014/main" id="{135C1B82-306F-4176-9F19-B927B7A7697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143" b="98429" l="8714" r="92000">
                        <a14:foregroundMark x1="22714" y1="8857" x2="22714" y2="8857"/>
                        <a14:foregroundMark x1="19286" y1="8857" x2="19286" y2="8857"/>
                        <a14:foregroundMark x1="33000" y1="6714" x2="33000" y2="6714"/>
                        <a14:foregroundMark x1="44000" y1="8857" x2="44000" y2="8857"/>
                        <a14:foregroundMark x1="52857" y1="12429" x2="52857" y2="12429"/>
                        <a14:foregroundMark x1="75571" y1="8286" x2="75571" y2="8286"/>
                        <a14:foregroundMark x1="66429" y1="8714" x2="66429" y2="8714"/>
                        <a14:foregroundMark x1="59571" y1="7571" x2="59571" y2="7571"/>
                        <a14:foregroundMark x1="52714" y1="6857" x2="52714" y2="6857"/>
                        <a14:foregroundMark x1="42429" y1="4143" x2="42429" y2="4143"/>
                        <a14:foregroundMark x1="39286" y1="4714" x2="39286" y2="4714"/>
                        <a14:foregroundMark x1="92000" y1="13714" x2="92000" y2="13714"/>
                        <a14:foregroundMark x1="51286" y1="88571" x2="51286" y2="88571"/>
                        <a14:foregroundMark x1="38143" y1="94429" x2="38143" y2="94429"/>
                        <a14:foregroundMark x1="36857" y1="98429" x2="36857" y2="98429"/>
                        <a14:foregroundMark x1="8714" y1="86143" x2="8714" y2="86143"/>
                        <a14:backgroundMark x1="39571" y1="3429" x2="39571" y2="3429"/>
                      </a14:backgroundRemoval>
                    </a14:imgEffect>
                  </a14:imgLayer>
                </a14:imgProps>
              </a:ext>
              <a:ext uri="{28A0092B-C50C-407E-A947-70E740481C1C}">
                <a14:useLocalDpi xmlns:a14="http://schemas.microsoft.com/office/drawing/2010/main" val="0"/>
              </a:ext>
            </a:extLst>
          </a:blip>
          <a:srcRect/>
          <a:stretch>
            <a:fillRect/>
          </a:stretch>
        </p:blipFill>
        <p:spPr bwMode="auto">
          <a:xfrm>
            <a:off x="220579" y="5257799"/>
            <a:ext cx="1545089" cy="15450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C50D4F7-29D0-4F3A-AD04-471A39ED75F7}"/>
              </a:ext>
            </a:extLst>
          </p:cNvPr>
          <p:cNvSpPr txBox="1"/>
          <p:nvPr/>
        </p:nvSpPr>
        <p:spPr>
          <a:xfrm>
            <a:off x="1507958" y="6520190"/>
            <a:ext cx="2819400" cy="261610"/>
          </a:xfrm>
          <a:prstGeom prst="rect">
            <a:avLst/>
          </a:prstGeom>
          <a:noFill/>
        </p:spPr>
        <p:txBody>
          <a:bodyPr wrap="square" rtlCol="0">
            <a:spAutoFit/>
          </a:bodyPr>
          <a:lstStyle/>
          <a:p>
            <a:r>
              <a:rPr lang="en-US" sz="1100" dirty="0">
                <a:solidFill>
                  <a:schemeClr val="bg1"/>
                </a:solidFill>
              </a:rPr>
              <a:t>Source: Time, 2019</a:t>
            </a:r>
          </a:p>
        </p:txBody>
      </p:sp>
      <p:sp>
        <p:nvSpPr>
          <p:cNvPr id="9" name="Content Placeholder 2">
            <a:extLst>
              <a:ext uri="{FF2B5EF4-FFF2-40B4-BE49-F238E27FC236}">
                <a16:creationId xmlns:a16="http://schemas.microsoft.com/office/drawing/2014/main" id="{4EDCF98D-0B1C-462C-BB0F-84793B491EFE}"/>
              </a:ext>
            </a:extLst>
          </p:cNvPr>
          <p:cNvSpPr>
            <a:spLocks noGrp="1"/>
          </p:cNvSpPr>
          <p:nvPr>
            <p:ph idx="1"/>
          </p:nvPr>
        </p:nvSpPr>
        <p:spPr>
          <a:xfrm>
            <a:off x="487346" y="1254887"/>
            <a:ext cx="8229600" cy="2667000"/>
          </a:xfrm>
        </p:spPr>
        <p:txBody>
          <a:bodyPr/>
          <a:lstStyle/>
          <a:p>
            <a:pPr marL="137160" indent="0">
              <a:buNone/>
            </a:pPr>
            <a:r>
              <a:rPr lang="en-US" dirty="0"/>
              <a:t>Congress and U.S. Customs and Border Protection, the main federal agency dealing with preventing contraband from entering the country, have been working to crack down on drug trafficking through the mail for years. But it hasn’t been easy.</a:t>
            </a:r>
          </a:p>
          <a:p>
            <a:endParaRPr lang="en-US" dirty="0"/>
          </a:p>
        </p:txBody>
      </p:sp>
      <p:sp>
        <p:nvSpPr>
          <p:cNvPr id="10" name="Rectangle 9"/>
          <p:cNvSpPr/>
          <p:nvPr/>
        </p:nvSpPr>
        <p:spPr>
          <a:xfrm>
            <a:off x="1227235" y="3980272"/>
            <a:ext cx="4572000" cy="1384995"/>
          </a:xfrm>
          <a:prstGeom prst="rect">
            <a:avLst/>
          </a:prstGeom>
        </p:spPr>
        <p:txBody>
          <a:bodyPr>
            <a:spAutoFit/>
          </a:bodyPr>
          <a:lstStyle/>
          <a:p>
            <a:pPr algn="ctr"/>
            <a:r>
              <a:rPr lang="en-US" sz="2800" dirty="0">
                <a:solidFill>
                  <a:schemeClr val="bg1"/>
                </a:solidFill>
              </a:rPr>
              <a:t>Synthetics Trafficking and Overdose Prevention (STOP) Act</a:t>
            </a:r>
          </a:p>
        </p:txBody>
      </p:sp>
    </p:spTree>
    <p:extLst>
      <p:ext uri="{BB962C8B-B14F-4D97-AF65-F5344CB8AC3E}">
        <p14:creationId xmlns:p14="http://schemas.microsoft.com/office/powerpoint/2010/main" val="313939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37</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2456"/>
            <a:ext cx="5480988" cy="498598"/>
          </a:xfrm>
        </p:spPr>
        <p:txBody>
          <a:bodyPr/>
          <a:lstStyle/>
          <a:p>
            <a:r>
              <a:rPr lang="en-US" dirty="0"/>
              <a:t>Fentanyl Overdose Deaths and Wholesale Seizures</a:t>
            </a:r>
          </a:p>
        </p:txBody>
      </p:sp>
      <p:pic>
        <p:nvPicPr>
          <p:cNvPr id="6" name="Picture 5" descr="\\SBU.DEA.DOJ.GOV\UserFiles\WASDIV\JJWansley\Desktop\WDO Reports\Miscellaneous\FentanylSeizures2_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500" y="505376"/>
            <a:ext cx="8382000" cy="623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94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38</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2456"/>
            <a:ext cx="2903359" cy="498598"/>
          </a:xfrm>
        </p:spPr>
        <p:txBody>
          <a:bodyPr/>
          <a:lstStyle/>
          <a:p>
            <a:r>
              <a:rPr lang="en-US" dirty="0"/>
              <a:t>The Narco Superhighways</a:t>
            </a:r>
          </a:p>
        </p:txBody>
      </p:sp>
      <p:pic>
        <p:nvPicPr>
          <p:cNvPr id="6" name="Picture 5"/>
          <p:cNvPicPr>
            <a:picLocks noChangeAspect="1"/>
          </p:cNvPicPr>
          <p:nvPr/>
        </p:nvPicPr>
        <p:blipFill>
          <a:blip r:embed="rId3"/>
          <a:stretch>
            <a:fillRect/>
          </a:stretch>
        </p:blipFill>
        <p:spPr>
          <a:xfrm>
            <a:off x="144506" y="1295400"/>
            <a:ext cx="8854988" cy="5428655"/>
          </a:xfrm>
          <a:prstGeom prst="rect">
            <a:avLst/>
          </a:prstGeom>
        </p:spPr>
      </p:pic>
      <p:sp>
        <p:nvSpPr>
          <p:cNvPr id="7" name="5-Point Star 6"/>
          <p:cNvSpPr/>
          <p:nvPr/>
        </p:nvSpPr>
        <p:spPr>
          <a:xfrm>
            <a:off x="655467" y="3962400"/>
            <a:ext cx="1066800" cy="914400"/>
          </a:xfrm>
          <a:prstGeom prst="star5">
            <a:avLst/>
          </a:prstGeom>
          <a:no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2217694" y="4419600"/>
            <a:ext cx="1088858" cy="942474"/>
          </a:xfrm>
          <a:prstGeom prst="star5">
            <a:avLst/>
          </a:prstGeom>
          <a:no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3276600" y="4724400"/>
            <a:ext cx="1600200" cy="1371600"/>
          </a:xfrm>
          <a:prstGeom prst="star5">
            <a:avLst/>
          </a:prstGeom>
          <a:solidFill>
            <a:schemeClr val="bg1"/>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90600" y="4190364"/>
            <a:ext cx="381000" cy="646331"/>
          </a:xfrm>
          <a:prstGeom prst="rect">
            <a:avLst/>
          </a:prstGeom>
          <a:noFill/>
        </p:spPr>
        <p:txBody>
          <a:bodyPr wrap="square" rtlCol="0">
            <a:spAutoFit/>
          </a:bodyPr>
          <a:lstStyle/>
          <a:p>
            <a:r>
              <a:rPr lang="en-US" sz="3600" b="1" dirty="0"/>
              <a:t>5</a:t>
            </a:r>
          </a:p>
        </p:txBody>
      </p:sp>
      <p:sp>
        <p:nvSpPr>
          <p:cNvPr id="11" name="TextBox 10"/>
          <p:cNvSpPr txBox="1"/>
          <p:nvPr/>
        </p:nvSpPr>
        <p:spPr>
          <a:xfrm>
            <a:off x="2472490" y="4704347"/>
            <a:ext cx="762000" cy="584775"/>
          </a:xfrm>
          <a:prstGeom prst="rect">
            <a:avLst/>
          </a:prstGeom>
          <a:noFill/>
        </p:spPr>
        <p:txBody>
          <a:bodyPr wrap="square" rtlCol="0">
            <a:spAutoFit/>
          </a:bodyPr>
          <a:lstStyle/>
          <a:p>
            <a:r>
              <a:rPr lang="en-US" sz="3200" b="1" dirty="0"/>
              <a:t>85</a:t>
            </a:r>
          </a:p>
        </p:txBody>
      </p:sp>
      <p:sp>
        <p:nvSpPr>
          <p:cNvPr id="12" name="TextBox 11"/>
          <p:cNvSpPr txBox="1"/>
          <p:nvPr/>
        </p:nvSpPr>
        <p:spPr>
          <a:xfrm>
            <a:off x="3798096" y="5285111"/>
            <a:ext cx="990600" cy="584775"/>
          </a:xfrm>
          <a:prstGeom prst="rect">
            <a:avLst/>
          </a:prstGeom>
          <a:noFill/>
        </p:spPr>
        <p:txBody>
          <a:bodyPr wrap="square" rtlCol="0">
            <a:spAutoFit/>
          </a:bodyPr>
          <a:lstStyle/>
          <a:p>
            <a:r>
              <a:rPr lang="en-US" sz="3200" b="1" dirty="0">
                <a:solidFill>
                  <a:srgbClr val="000066"/>
                </a:solidFill>
              </a:rPr>
              <a:t>35</a:t>
            </a:r>
          </a:p>
        </p:txBody>
      </p:sp>
      <p:sp>
        <p:nvSpPr>
          <p:cNvPr id="13" name="TextBox 12"/>
          <p:cNvSpPr txBox="1"/>
          <p:nvPr/>
        </p:nvSpPr>
        <p:spPr>
          <a:xfrm>
            <a:off x="0" y="589002"/>
            <a:ext cx="6324600" cy="369332"/>
          </a:xfrm>
          <a:prstGeom prst="rect">
            <a:avLst/>
          </a:prstGeom>
          <a:noFill/>
        </p:spPr>
        <p:txBody>
          <a:bodyPr wrap="square" rtlCol="0">
            <a:spAutoFit/>
          </a:bodyPr>
          <a:lstStyle/>
          <a:p>
            <a:r>
              <a:rPr lang="en-US" dirty="0">
                <a:solidFill>
                  <a:schemeClr val="bg1"/>
                </a:solidFill>
              </a:rPr>
              <a:t>“Los </a:t>
            </a:r>
            <a:r>
              <a:rPr lang="en-US" dirty="0" err="1">
                <a:solidFill>
                  <a:schemeClr val="bg1"/>
                </a:solidFill>
              </a:rPr>
              <a:t>Cincos</a:t>
            </a:r>
            <a:r>
              <a:rPr lang="en-US" dirty="0">
                <a:solidFill>
                  <a:schemeClr val="bg1"/>
                </a:solidFill>
              </a:rPr>
              <a:t>”  “Los Dos </a:t>
            </a:r>
            <a:r>
              <a:rPr lang="en-US" dirty="0" err="1">
                <a:solidFill>
                  <a:schemeClr val="bg1"/>
                </a:solidFill>
              </a:rPr>
              <a:t>Laredos</a:t>
            </a:r>
            <a:r>
              <a:rPr lang="en-US" dirty="0">
                <a:solidFill>
                  <a:schemeClr val="bg1"/>
                </a:solidFill>
              </a:rPr>
              <a:t>”  “Traps, Mules &amp; Ants”</a:t>
            </a:r>
          </a:p>
        </p:txBody>
      </p:sp>
    </p:spTree>
    <p:extLst>
      <p:ext uri="{BB962C8B-B14F-4D97-AF65-F5344CB8AC3E}">
        <p14:creationId xmlns:p14="http://schemas.microsoft.com/office/powerpoint/2010/main" val="335200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39</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2160"/>
            <a:ext cx="2480166" cy="498598"/>
          </a:xfrm>
        </p:spPr>
        <p:txBody>
          <a:bodyPr/>
          <a:lstStyle/>
          <a:p>
            <a:r>
              <a:rPr lang="en-US" dirty="0"/>
              <a:t>Fentanyl &amp; Economics</a:t>
            </a:r>
          </a:p>
        </p:txBody>
      </p:sp>
      <p:sp>
        <p:nvSpPr>
          <p:cNvPr id="6" name="Rectangle 5"/>
          <p:cNvSpPr/>
          <p:nvPr/>
        </p:nvSpPr>
        <p:spPr>
          <a:xfrm>
            <a:off x="616956" y="1342382"/>
            <a:ext cx="4782014" cy="1938992"/>
          </a:xfrm>
          <a:prstGeom prst="rect">
            <a:avLst/>
          </a:prstGeom>
        </p:spPr>
        <p:txBody>
          <a:bodyPr wrap="square">
            <a:spAutoFit/>
          </a:bodyPr>
          <a:lstStyle/>
          <a:p>
            <a:r>
              <a:rPr lang="en-US" sz="4000" dirty="0">
                <a:solidFill>
                  <a:schemeClr val="bg1"/>
                </a:solidFill>
              </a:rPr>
              <a:t>Dealers make more money selling fentanyl</a:t>
            </a:r>
          </a:p>
        </p:txBody>
      </p:sp>
      <p:pic>
        <p:nvPicPr>
          <p:cNvPr id="7" name="Picture 4" descr="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06" y="4026503"/>
            <a:ext cx="2806813" cy="210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963" y="3425516"/>
            <a:ext cx="3394194" cy="190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7229" y="1255811"/>
            <a:ext cx="3258162" cy="216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quot;No&quot; Symbol 9"/>
          <p:cNvSpPr/>
          <p:nvPr/>
        </p:nvSpPr>
        <p:spPr>
          <a:xfrm>
            <a:off x="838662" y="4066276"/>
            <a:ext cx="2057400" cy="2025563"/>
          </a:xfrm>
          <a:prstGeom prst="noSmoking">
            <a:avLst>
              <a:gd name="adj" fmla="val 55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quot;No&quot; Symbol 10"/>
          <p:cNvSpPr/>
          <p:nvPr/>
        </p:nvSpPr>
        <p:spPr>
          <a:xfrm>
            <a:off x="6197610" y="1255811"/>
            <a:ext cx="2057400" cy="2025563"/>
          </a:xfrm>
          <a:prstGeom prst="noSmoking">
            <a:avLst>
              <a:gd name="adj" fmla="val 55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quot;No&quot; Symbol 11"/>
          <p:cNvSpPr/>
          <p:nvPr/>
        </p:nvSpPr>
        <p:spPr>
          <a:xfrm>
            <a:off x="3880393" y="3350070"/>
            <a:ext cx="2057400" cy="2025563"/>
          </a:xfrm>
          <a:prstGeom prst="noSmoking">
            <a:avLst>
              <a:gd name="adj" fmla="val 55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5" descr="imag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9372" y="4524609"/>
            <a:ext cx="2645109" cy="176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ight Arrow 13"/>
          <p:cNvSpPr/>
          <p:nvPr/>
        </p:nvSpPr>
        <p:spPr>
          <a:xfrm>
            <a:off x="5731307" y="6190236"/>
            <a:ext cx="1295400" cy="60166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04069" y="6071863"/>
            <a:ext cx="2057400" cy="369332"/>
          </a:xfrm>
          <a:prstGeom prst="rect">
            <a:avLst/>
          </a:prstGeom>
          <a:noFill/>
        </p:spPr>
        <p:txBody>
          <a:bodyPr wrap="square" rtlCol="0">
            <a:spAutoFit/>
          </a:bodyPr>
          <a:lstStyle/>
          <a:p>
            <a:r>
              <a:rPr lang="en-US" dirty="0">
                <a:solidFill>
                  <a:schemeClr val="bg1"/>
                </a:solidFill>
              </a:rPr>
              <a:t>Shipment</a:t>
            </a:r>
          </a:p>
        </p:txBody>
      </p:sp>
      <p:sp>
        <p:nvSpPr>
          <p:cNvPr id="16" name="Rectangle 15"/>
          <p:cNvSpPr/>
          <p:nvPr/>
        </p:nvSpPr>
        <p:spPr>
          <a:xfrm>
            <a:off x="4419215" y="5375796"/>
            <a:ext cx="979755" cy="369332"/>
          </a:xfrm>
          <a:prstGeom prst="rect">
            <a:avLst/>
          </a:prstGeom>
        </p:spPr>
        <p:txBody>
          <a:bodyPr wrap="none">
            <a:spAutoFit/>
          </a:bodyPr>
          <a:lstStyle/>
          <a:p>
            <a:r>
              <a:rPr lang="en-US" dirty="0">
                <a:solidFill>
                  <a:schemeClr val="bg1"/>
                </a:solidFill>
              </a:rPr>
              <a:t>Harvest</a:t>
            </a:r>
          </a:p>
        </p:txBody>
      </p:sp>
      <p:sp>
        <p:nvSpPr>
          <p:cNvPr id="17" name="Rectangle 16"/>
          <p:cNvSpPr/>
          <p:nvPr/>
        </p:nvSpPr>
        <p:spPr>
          <a:xfrm>
            <a:off x="6736646" y="3421064"/>
            <a:ext cx="1518364" cy="369332"/>
          </a:xfrm>
          <a:prstGeom prst="rect">
            <a:avLst/>
          </a:prstGeom>
        </p:spPr>
        <p:txBody>
          <a:bodyPr wrap="none">
            <a:spAutoFit/>
          </a:bodyPr>
          <a:lstStyle/>
          <a:p>
            <a:r>
              <a:rPr lang="en-US" dirty="0">
                <a:solidFill>
                  <a:schemeClr val="bg1"/>
                </a:solidFill>
              </a:rPr>
              <a:t>Poppy Fields</a:t>
            </a:r>
          </a:p>
        </p:txBody>
      </p:sp>
      <p:sp>
        <p:nvSpPr>
          <p:cNvPr id="18" name="Rectangle 17"/>
          <p:cNvSpPr/>
          <p:nvPr/>
        </p:nvSpPr>
        <p:spPr>
          <a:xfrm>
            <a:off x="7140086" y="6354316"/>
            <a:ext cx="1261884" cy="369332"/>
          </a:xfrm>
          <a:prstGeom prst="rect">
            <a:avLst/>
          </a:prstGeom>
        </p:spPr>
        <p:txBody>
          <a:bodyPr wrap="none">
            <a:spAutoFit/>
          </a:bodyPr>
          <a:lstStyle/>
          <a:p>
            <a:r>
              <a:rPr lang="en-US" dirty="0">
                <a:solidFill>
                  <a:schemeClr val="bg1"/>
                </a:solidFill>
              </a:rPr>
              <a:t>Buy online</a:t>
            </a:r>
          </a:p>
        </p:txBody>
      </p:sp>
    </p:spTree>
    <p:extLst>
      <p:ext uri="{BB962C8B-B14F-4D97-AF65-F5344CB8AC3E}">
        <p14:creationId xmlns:p14="http://schemas.microsoft.com/office/powerpoint/2010/main" val="317838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CB8AB1-E05D-1444-BE7D-CAD0599FCD5B}"/>
              </a:ext>
            </a:extLst>
          </p:cNvPr>
          <p:cNvSpPr>
            <a:spLocks noGrp="1"/>
          </p:cNvSpPr>
          <p:nvPr>
            <p:ph type="body" sz="quarter" idx="19"/>
          </p:nvPr>
        </p:nvSpPr>
        <p:spPr/>
        <p:txBody>
          <a:bodyPr/>
          <a:lstStyle/>
          <a:p>
            <a:r>
              <a:rPr lang="en-US" u="sng" dirty="0">
                <a:solidFill>
                  <a:schemeClr val="bg1"/>
                </a:solidFill>
                <a:hlinkClick r:id="rId4">
                  <a:extLst>
                    <a:ext uri="{A12FA001-AC4F-418D-AE19-62706E023703}">
                      <ahyp:hlinkClr xmlns:ahyp="http://schemas.microsoft.com/office/drawing/2018/hyperlinkcolor" xmlns="" val="tx"/>
                    </a:ext>
                  </a:extLst>
                </a:hlinkClick>
              </a:rPr>
              <a:t>www.dea.gov</a:t>
            </a:r>
            <a:endParaRPr lang="en-US" dirty="0">
              <a:solidFill>
                <a:schemeClr val="bg1"/>
              </a:solidFill>
            </a:endParaRPr>
          </a:p>
        </p:txBody>
      </p:sp>
      <p:sp>
        <p:nvSpPr>
          <p:cNvPr id="7" name="Title 6">
            <a:extLst>
              <a:ext uri="{FF2B5EF4-FFF2-40B4-BE49-F238E27FC236}">
                <a16:creationId xmlns:a16="http://schemas.microsoft.com/office/drawing/2014/main" id="{4AF27A99-C586-7E47-8519-DAF7C7B0FBAE}"/>
              </a:ext>
            </a:extLst>
          </p:cNvPr>
          <p:cNvSpPr>
            <a:spLocks noGrp="1"/>
          </p:cNvSpPr>
          <p:nvPr>
            <p:ph type="title"/>
          </p:nvPr>
        </p:nvSpPr>
        <p:spPr>
          <a:xfrm>
            <a:off x="2667411" y="0"/>
            <a:ext cx="3637727" cy="747897"/>
          </a:xfrm>
        </p:spPr>
        <p:txBody>
          <a:bodyPr/>
          <a:lstStyle/>
          <a:p>
            <a:r>
              <a:rPr lang="en-US" sz="4000" dirty="0"/>
              <a:t>DEA: Who We Are</a:t>
            </a:r>
          </a:p>
        </p:txBody>
      </p:sp>
      <p:sp>
        <p:nvSpPr>
          <p:cNvPr id="3" name="Slide Number Placeholder 2"/>
          <p:cNvSpPr>
            <a:spLocks noGrp="1"/>
          </p:cNvSpPr>
          <p:nvPr>
            <p:ph type="sldNum" sz="quarter" idx="18"/>
          </p:nvPr>
        </p:nvSpPr>
        <p:spPr/>
        <p:txBody>
          <a:bodyPr/>
          <a:lstStyle/>
          <a:p>
            <a:fld id="{B6B6B2AF-A31F-F04E-B0C0-6231F9EB0A4D}" type="slidenum">
              <a:rPr lang="en-US" smtClean="0"/>
              <a:pPr/>
              <a:t>4</a:t>
            </a:fld>
            <a:endParaRPr lang="en-US" dirty="0"/>
          </a:p>
        </p:txBody>
      </p:sp>
    </p:spTree>
    <p:extLst>
      <p:ext uri="{BB962C8B-B14F-4D97-AF65-F5344CB8AC3E}">
        <p14:creationId xmlns:p14="http://schemas.microsoft.com/office/powerpoint/2010/main" val="160340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40</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67176" y="2160"/>
            <a:ext cx="2381999" cy="498598"/>
          </a:xfrm>
        </p:spPr>
        <p:txBody>
          <a:bodyPr/>
          <a:lstStyle/>
          <a:p>
            <a:r>
              <a:rPr lang="en-US" dirty="0"/>
              <a:t>Potential for Wave 4?</a:t>
            </a:r>
          </a:p>
        </p:txBody>
      </p:sp>
      <p:graphicFrame>
        <p:nvGraphicFramePr>
          <p:cNvPr id="6" name="Diagram 5"/>
          <p:cNvGraphicFramePr/>
          <p:nvPr>
            <p:extLst>
              <p:ext uri="{D42A27DB-BD31-4B8C-83A1-F6EECF244321}">
                <p14:modId xmlns:p14="http://schemas.microsoft.com/office/powerpoint/2010/main" val="1375485705"/>
              </p:ext>
            </p:extLst>
          </p:nvPr>
        </p:nvGraphicFramePr>
        <p:xfrm>
          <a:off x="2514600" y="1524000"/>
          <a:ext cx="7543800" cy="494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2"/>
          <p:cNvSpPr>
            <a:spLocks noGrp="1"/>
          </p:cNvSpPr>
          <p:nvPr>
            <p:ph idx="1"/>
          </p:nvPr>
        </p:nvSpPr>
        <p:spPr>
          <a:xfrm>
            <a:off x="152400" y="1524000"/>
            <a:ext cx="3276600" cy="4740422"/>
          </a:xfrm>
        </p:spPr>
        <p:txBody>
          <a:bodyPr>
            <a:normAutofit/>
          </a:bodyPr>
          <a:lstStyle/>
          <a:p>
            <a:pPr marL="137160" indent="0">
              <a:buNone/>
            </a:pPr>
            <a:r>
              <a:rPr lang="en-US" u="sng" dirty="0"/>
              <a:t>Prediction From Historical Trends</a:t>
            </a:r>
          </a:p>
          <a:p>
            <a:pPr marL="137160" indent="0">
              <a:buNone/>
            </a:pPr>
            <a:endParaRPr lang="en-US" u="sng" dirty="0"/>
          </a:p>
          <a:p>
            <a:pPr>
              <a:buFont typeface="Arial" panose="020B0604020202020204" pitchFamily="34" charset="0"/>
              <a:buChar char="•"/>
            </a:pPr>
            <a:r>
              <a:rPr lang="en-US" sz="2000" dirty="0"/>
              <a:t>Underlying stimulant epidemic may be emerging, which we are potentially ill-equipped to respond.</a:t>
            </a:r>
          </a:p>
          <a:p>
            <a:pPr marL="137160" indent="0">
              <a:buNone/>
            </a:pPr>
            <a:endParaRPr lang="en-US" sz="2000" dirty="0"/>
          </a:p>
          <a:p>
            <a:pPr>
              <a:buFont typeface="Arial" panose="020B0604020202020204" pitchFamily="34" charset="0"/>
              <a:buChar char="•"/>
            </a:pPr>
            <a:r>
              <a:rPr lang="en-US" sz="2000" dirty="0"/>
              <a:t>The time is now to focus on strategies for rising stimulant use</a:t>
            </a:r>
          </a:p>
          <a:p>
            <a:pPr marL="137160" indent="0">
              <a:buNone/>
            </a:pPr>
            <a:endParaRPr lang="en-US" dirty="0"/>
          </a:p>
        </p:txBody>
      </p:sp>
    </p:spTree>
    <p:extLst>
      <p:ext uri="{BB962C8B-B14F-4D97-AF65-F5344CB8AC3E}">
        <p14:creationId xmlns:p14="http://schemas.microsoft.com/office/powerpoint/2010/main" val="143620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41</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28650" y="-3619"/>
            <a:ext cx="1992853" cy="498598"/>
          </a:xfrm>
        </p:spPr>
        <p:txBody>
          <a:bodyPr/>
          <a:lstStyle/>
          <a:p>
            <a:r>
              <a:rPr lang="en-US" dirty="0"/>
              <a:t>Recent Highlights</a:t>
            </a:r>
          </a:p>
        </p:txBody>
      </p:sp>
      <p:sp>
        <p:nvSpPr>
          <p:cNvPr id="6" name="Content Placeholder 2"/>
          <p:cNvSpPr>
            <a:spLocks noGrp="1"/>
          </p:cNvSpPr>
          <p:nvPr>
            <p:ph idx="1"/>
          </p:nvPr>
        </p:nvSpPr>
        <p:spPr>
          <a:xfrm>
            <a:off x="640373" y="1143000"/>
            <a:ext cx="7886700" cy="3355975"/>
          </a:xfrm>
        </p:spPr>
        <p:txBody>
          <a:bodyPr/>
          <a:lstStyle/>
          <a:p>
            <a:r>
              <a:rPr lang="en-US" dirty="0"/>
              <a:t>2019 the amount of opioid pills prescribed in the U.S. declined nearly 30% since 2016</a:t>
            </a:r>
          </a:p>
          <a:p>
            <a:r>
              <a:rPr lang="en-US" dirty="0"/>
              <a:t>In July Joaquin “El </a:t>
            </a:r>
            <a:r>
              <a:rPr lang="en-US" dirty="0" err="1"/>
              <a:t>Chapo</a:t>
            </a:r>
            <a:r>
              <a:rPr lang="en-US" dirty="0"/>
              <a:t>” Guzman was sentenced to prison.</a:t>
            </a:r>
          </a:p>
          <a:p>
            <a:r>
              <a:rPr lang="en-US" dirty="0"/>
              <a:t>First time since 2013, we saw a net increase in the number of Special Agents joining the ranks</a:t>
            </a:r>
          </a:p>
          <a:p>
            <a:r>
              <a:rPr lang="en-US" dirty="0"/>
              <a:t>DEA 360 Program </a:t>
            </a:r>
          </a:p>
        </p:txBody>
      </p:sp>
      <p:pic>
        <p:nvPicPr>
          <p:cNvPr id="7" name="Picture 6">
            <a:extLst>
              <a:ext uri="{FF2B5EF4-FFF2-40B4-BE49-F238E27FC236}">
                <a16:creationId xmlns:a16="http://schemas.microsoft.com/office/drawing/2014/main" id="{FA75FE0D-2938-A445-B0EA-B39C3702C8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2705" y="258380"/>
            <a:ext cx="879788" cy="1250365"/>
          </a:xfrm>
          <a:prstGeom prst="rect">
            <a:avLst/>
          </a:prstGeom>
          <a:effectLst>
            <a:outerShdw blurRad="50800" dist="38100" dir="5400000" algn="t" rotWithShape="0">
              <a:prstClr val="black">
                <a:alpha val="40000"/>
              </a:prstClr>
            </a:outerShdw>
          </a:effectLst>
        </p:spPr>
      </p:pic>
      <p:pic>
        <p:nvPicPr>
          <p:cNvPr id="9218" name="Picture 2" descr="Image result for decline in prescribed medication">
            <a:extLst>
              <a:ext uri="{FF2B5EF4-FFF2-40B4-BE49-F238E27FC236}">
                <a16:creationId xmlns:a16="http://schemas.microsoft.com/office/drawing/2014/main" id="{5915832B-3997-4260-8BD8-FAE6352DC9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705" y="4334806"/>
            <a:ext cx="2320918" cy="162205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el chapo sentenced">
            <a:extLst>
              <a:ext uri="{FF2B5EF4-FFF2-40B4-BE49-F238E27FC236}">
                <a16:creationId xmlns:a16="http://schemas.microsoft.com/office/drawing/2014/main" id="{404E94E1-2714-47C1-91CB-CE22FDC896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4547" y="5120125"/>
            <a:ext cx="29464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DEA special agent">
            <a:extLst>
              <a:ext uri="{FF2B5EF4-FFF2-40B4-BE49-F238E27FC236}">
                <a16:creationId xmlns:a16="http://schemas.microsoft.com/office/drawing/2014/main" id="{511F940C-BADF-47AA-96C6-06663C094B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7517" y="4334806"/>
            <a:ext cx="2393883" cy="176119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Image result for DEA 360">
            <a:extLst>
              <a:ext uri="{FF2B5EF4-FFF2-40B4-BE49-F238E27FC236}">
                <a16:creationId xmlns:a16="http://schemas.microsoft.com/office/drawing/2014/main" id="{1F4DE013-4AC5-4D44-9A67-E0810DADB90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889" t="3778" r="26889"/>
          <a:stretch/>
        </p:blipFill>
        <p:spPr bwMode="auto">
          <a:xfrm>
            <a:off x="7414846" y="5210195"/>
            <a:ext cx="1505747" cy="156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9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42</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28650" y="-3619"/>
            <a:ext cx="2104294" cy="498598"/>
          </a:xfrm>
        </p:spPr>
        <p:txBody>
          <a:bodyPr/>
          <a:lstStyle/>
          <a:p>
            <a:r>
              <a:rPr lang="en-US" dirty="0"/>
              <a:t>What Can We Do?</a:t>
            </a:r>
          </a:p>
        </p:txBody>
      </p:sp>
      <p:pic>
        <p:nvPicPr>
          <p:cNvPr id="6" name="Picture 2" descr="Image result for what can we do as consumers?&quot;">
            <a:extLst>
              <a:ext uri="{FF2B5EF4-FFF2-40B4-BE49-F238E27FC236}">
                <a16:creationId xmlns:a16="http://schemas.microsoft.com/office/drawing/2014/main" id="{F3D0DF3A-42F2-4F95-B5A2-8960F1710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1156"/>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53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pain pill and consumer">
            <a:extLst>
              <a:ext uri="{FF2B5EF4-FFF2-40B4-BE49-F238E27FC236}">
                <a16:creationId xmlns:a16="http://schemas.microsoft.com/office/drawing/2014/main" id="{8BB431C0-8C59-42F7-AF6E-835684140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7224">
            <a:off x="6315994" y="4744940"/>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8"/>
          </p:nvPr>
        </p:nvSpPr>
        <p:spPr/>
        <p:txBody>
          <a:bodyPr/>
          <a:lstStyle/>
          <a:p>
            <a:fld id="{B6B6B2AF-A31F-F04E-B0C0-6231F9EB0A4D}" type="slidenum">
              <a:rPr lang="en-US" smtClean="0"/>
              <a:pPr/>
              <a:t>43</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2456"/>
            <a:ext cx="3365280" cy="498598"/>
          </a:xfrm>
        </p:spPr>
        <p:txBody>
          <a:bodyPr/>
          <a:lstStyle/>
          <a:p>
            <a:r>
              <a:rPr lang="en-US" dirty="0"/>
              <a:t>As a Consumer, Ask Questions</a:t>
            </a:r>
          </a:p>
        </p:txBody>
      </p:sp>
      <p:sp>
        <p:nvSpPr>
          <p:cNvPr id="6" name="Content Placeholder 2"/>
          <p:cNvSpPr>
            <a:spLocks noGrp="1"/>
          </p:cNvSpPr>
          <p:nvPr>
            <p:ph idx="1"/>
          </p:nvPr>
        </p:nvSpPr>
        <p:spPr>
          <a:xfrm>
            <a:off x="457200" y="1600200"/>
            <a:ext cx="7772400" cy="4343400"/>
          </a:xfrm>
        </p:spPr>
        <p:txBody>
          <a:bodyPr>
            <a:normAutofit/>
          </a:bodyPr>
          <a:lstStyle/>
          <a:p>
            <a:r>
              <a:rPr lang="en-US" dirty="0"/>
              <a:t>How will my pain be managed before during and after surgery/ injury?</a:t>
            </a:r>
          </a:p>
          <a:p>
            <a:r>
              <a:rPr lang="en-US" dirty="0"/>
              <a:t>How much discomfort is usually associated with this procedure/ injury?</a:t>
            </a:r>
          </a:p>
          <a:p>
            <a:r>
              <a:rPr lang="en-US" dirty="0"/>
              <a:t>What non-narcotic pain control options do I have?</a:t>
            </a:r>
          </a:p>
          <a:p>
            <a:r>
              <a:rPr lang="en-US" dirty="0"/>
              <a:t>What side effects can I expect?</a:t>
            </a:r>
          </a:p>
          <a:p>
            <a:r>
              <a:rPr lang="en-US" dirty="0"/>
              <a:t>How will I manage long-term pain?</a:t>
            </a:r>
          </a:p>
          <a:p>
            <a:r>
              <a:rPr lang="en-US" dirty="0"/>
              <a:t>How do I safely dispose of unused medicine?</a:t>
            </a:r>
          </a:p>
        </p:txBody>
      </p:sp>
    </p:spTree>
    <p:extLst>
      <p:ext uri="{BB962C8B-B14F-4D97-AF65-F5344CB8AC3E}">
        <p14:creationId xmlns:p14="http://schemas.microsoft.com/office/powerpoint/2010/main" val="83799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44</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6777"/>
            <a:ext cx="2723823" cy="498598"/>
          </a:xfrm>
        </p:spPr>
        <p:txBody>
          <a:bodyPr/>
          <a:lstStyle/>
          <a:p>
            <a:r>
              <a:rPr lang="en-US" dirty="0"/>
              <a:t>As a Parent or Caregiver</a:t>
            </a:r>
          </a:p>
        </p:txBody>
      </p:sp>
      <p:pic>
        <p:nvPicPr>
          <p:cNvPr id="6" name="Picture 5">
            <a:extLst>
              <a:ext uri="{FF2B5EF4-FFF2-40B4-BE49-F238E27FC236}">
                <a16:creationId xmlns:a16="http://schemas.microsoft.com/office/drawing/2014/main" id="{366A8E60-3389-4B43-AC08-EDD0BD7068B6}"/>
              </a:ext>
            </a:extLst>
          </p:cNvPr>
          <p:cNvPicPr>
            <a:picLocks noChangeAspect="1"/>
          </p:cNvPicPr>
          <p:nvPr/>
        </p:nvPicPr>
        <p:blipFill rotWithShape="1">
          <a:blip r:embed="rId3"/>
          <a:srcRect l="64167" t="11481" r="15000" b="2593"/>
          <a:stretch/>
        </p:blipFill>
        <p:spPr>
          <a:xfrm rot="20999151">
            <a:off x="4962561" y="1771195"/>
            <a:ext cx="3824815" cy="4436788"/>
          </a:xfrm>
          <a:prstGeom prst="rect">
            <a:avLst/>
          </a:prstGeom>
        </p:spPr>
      </p:pic>
      <p:sp>
        <p:nvSpPr>
          <p:cNvPr id="7" name="Content Placeholder 2">
            <a:extLst>
              <a:ext uri="{FF2B5EF4-FFF2-40B4-BE49-F238E27FC236}">
                <a16:creationId xmlns:a16="http://schemas.microsoft.com/office/drawing/2014/main" id="{FFEC217F-5366-4F74-B1F9-9C3960E7EA7F}"/>
              </a:ext>
            </a:extLst>
          </p:cNvPr>
          <p:cNvSpPr>
            <a:spLocks noGrp="1"/>
          </p:cNvSpPr>
          <p:nvPr>
            <p:ph idx="1"/>
          </p:nvPr>
        </p:nvSpPr>
        <p:spPr>
          <a:xfrm>
            <a:off x="457200" y="1600200"/>
            <a:ext cx="4148737" cy="4709160"/>
          </a:xfrm>
        </p:spPr>
        <p:txBody>
          <a:bodyPr/>
          <a:lstStyle/>
          <a:p>
            <a:r>
              <a:rPr lang="en-US" dirty="0"/>
              <a:t>Learn the facts</a:t>
            </a:r>
          </a:p>
          <a:p>
            <a:r>
              <a:rPr lang="en-US" dirty="0"/>
              <a:t>Understand how medication works</a:t>
            </a:r>
          </a:p>
          <a:p>
            <a:r>
              <a:rPr lang="en-US" dirty="0"/>
              <a:t>Monitor &amp; secure medications</a:t>
            </a:r>
          </a:p>
          <a:p>
            <a:r>
              <a:rPr lang="en-US" dirty="0"/>
              <a:t>Start the discussion</a:t>
            </a:r>
          </a:p>
          <a:p>
            <a:r>
              <a:rPr lang="en-US" dirty="0"/>
              <a:t>Safely dispose of expired or unused medicine</a:t>
            </a:r>
          </a:p>
        </p:txBody>
      </p:sp>
    </p:spTree>
    <p:extLst>
      <p:ext uri="{BB962C8B-B14F-4D97-AF65-F5344CB8AC3E}">
        <p14:creationId xmlns:p14="http://schemas.microsoft.com/office/powerpoint/2010/main" val="124901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45</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71187" y="-2456"/>
            <a:ext cx="2787943" cy="498598"/>
          </a:xfrm>
        </p:spPr>
        <p:txBody>
          <a:bodyPr/>
          <a:lstStyle/>
          <a:p>
            <a:r>
              <a:rPr lang="en-US" dirty="0"/>
              <a:t>As a Community Member</a:t>
            </a:r>
          </a:p>
        </p:txBody>
      </p:sp>
      <p:sp>
        <p:nvSpPr>
          <p:cNvPr id="6" name="Content Placeholder 2">
            <a:extLst>
              <a:ext uri="{FF2B5EF4-FFF2-40B4-BE49-F238E27FC236}">
                <a16:creationId xmlns:a16="http://schemas.microsoft.com/office/drawing/2014/main" id="{A260E6F3-CA6E-47C4-A100-33FE3E018DD4}"/>
              </a:ext>
            </a:extLst>
          </p:cNvPr>
          <p:cNvSpPr>
            <a:spLocks noGrp="1"/>
          </p:cNvSpPr>
          <p:nvPr>
            <p:ph idx="1"/>
          </p:nvPr>
        </p:nvSpPr>
        <p:spPr>
          <a:xfrm>
            <a:off x="0" y="1852591"/>
            <a:ext cx="8982710" cy="4709160"/>
          </a:xfrm>
        </p:spPr>
        <p:txBody>
          <a:bodyPr>
            <a:normAutofit/>
          </a:bodyPr>
          <a:lstStyle/>
          <a:p>
            <a:pPr marL="651510" indent="-514350">
              <a:buAutoNum type="arabicPeriod"/>
            </a:pPr>
            <a:r>
              <a:rPr lang="en-US" dirty="0"/>
              <a:t>Call/ text Samaritan Crisis Care Helpline 24/7 at </a:t>
            </a:r>
            <a:r>
              <a:rPr lang="en-US" dirty="0">
                <a:solidFill>
                  <a:srgbClr val="FFFF00"/>
                </a:solidFill>
              </a:rPr>
              <a:t>877-870-4673</a:t>
            </a:r>
            <a:r>
              <a:rPr lang="en-US" dirty="0"/>
              <a:t> for crisis, grief support, treatment and referrals.</a:t>
            </a:r>
          </a:p>
          <a:p>
            <a:pPr marL="651510" indent="-514350">
              <a:buAutoNum type="arabicPeriod"/>
            </a:pPr>
            <a:r>
              <a:rPr lang="en-US" dirty="0"/>
              <a:t>Know the signs of an overdose.</a:t>
            </a:r>
          </a:p>
          <a:p>
            <a:pPr marL="651510" indent="-514350">
              <a:buAutoNum type="arabicPeriod"/>
            </a:pPr>
            <a:r>
              <a:rPr lang="en-US" dirty="0"/>
              <a:t>Have Narcan available, and someone who can administer it, in case of an overdose.</a:t>
            </a:r>
          </a:p>
          <a:p>
            <a:pPr marL="651510" indent="-514350">
              <a:buAutoNum type="arabicPeriod"/>
            </a:pPr>
            <a:r>
              <a:rPr lang="en-US" dirty="0"/>
              <a:t>Do not use drugs- </a:t>
            </a:r>
            <a:r>
              <a:rPr lang="en-US" u="sng" dirty="0"/>
              <a:t>period</a:t>
            </a:r>
            <a:r>
              <a:rPr lang="en-US" dirty="0"/>
              <a:t>.</a:t>
            </a:r>
          </a:p>
          <a:p>
            <a:pPr marL="651510" indent="-514350">
              <a:buAutoNum type="arabicPeriod"/>
            </a:pPr>
            <a:r>
              <a:rPr lang="en-US" dirty="0"/>
              <a:t>In the event of an overdose, call 911 immediately.</a:t>
            </a:r>
          </a:p>
          <a:p>
            <a:pPr marL="651510" indent="-514350">
              <a:buAutoNum type="arabicPeriod"/>
            </a:pPr>
            <a:r>
              <a:rPr lang="en-US" dirty="0"/>
              <a:t>Submit anonymous tips at </a:t>
            </a:r>
            <a:r>
              <a:rPr lang="en-US" dirty="0">
                <a:solidFill>
                  <a:srgbClr val="FFFF00"/>
                </a:solidFill>
              </a:rPr>
              <a:t>www.dea.gov </a:t>
            </a:r>
          </a:p>
          <a:p>
            <a:endParaRPr lang="en-US" dirty="0"/>
          </a:p>
        </p:txBody>
      </p:sp>
      <p:pic>
        <p:nvPicPr>
          <p:cNvPr id="7" name="Picture 4" descr="Image result for community members">
            <a:extLst>
              <a:ext uri="{FF2B5EF4-FFF2-40B4-BE49-F238E27FC236}">
                <a16:creationId xmlns:a16="http://schemas.microsoft.com/office/drawing/2014/main" id="{AAE591CF-1ED5-4185-A5E6-B71C7FBBC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135" y="246843"/>
            <a:ext cx="307657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90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62B1FE-65AC-4753-8345-B87243F908A8}"/>
              </a:ext>
            </a:extLst>
          </p:cNvPr>
          <p:cNvSpPr>
            <a:spLocks noGrp="1"/>
          </p:cNvSpPr>
          <p:nvPr>
            <p:ph type="sldNum" sz="quarter" idx="18"/>
          </p:nvPr>
        </p:nvSpPr>
        <p:spPr/>
        <p:txBody>
          <a:bodyPr/>
          <a:lstStyle/>
          <a:p>
            <a:fld id="{B6B6B2AF-A31F-F04E-B0C0-6231F9EB0A4D}" type="slidenum">
              <a:rPr lang="en-US" smtClean="0"/>
              <a:pPr/>
              <a:t>46</a:t>
            </a:fld>
            <a:endParaRPr lang="en-US" dirty="0"/>
          </a:p>
        </p:txBody>
      </p:sp>
      <p:sp>
        <p:nvSpPr>
          <p:cNvPr id="4" name="Text Placeholder 3">
            <a:extLst>
              <a:ext uri="{FF2B5EF4-FFF2-40B4-BE49-F238E27FC236}">
                <a16:creationId xmlns:a16="http://schemas.microsoft.com/office/drawing/2014/main" id="{A80A1E02-7CA5-407D-8503-36B6FE13B4EB}"/>
              </a:ext>
            </a:extLst>
          </p:cNvPr>
          <p:cNvSpPr>
            <a:spLocks noGrp="1"/>
          </p:cNvSpPr>
          <p:nvPr>
            <p:ph type="body" sz="quarter" idx="14"/>
          </p:nvPr>
        </p:nvSpPr>
        <p:spPr>
          <a:xfrm>
            <a:off x="0" y="6777"/>
            <a:ext cx="659155" cy="489365"/>
          </a:xfrm>
        </p:spPr>
        <p:txBody>
          <a:bodyPr/>
          <a:lstStyle/>
          <a:p>
            <a:r>
              <a:rPr lang="en-US" dirty="0"/>
              <a:t>DEA</a:t>
            </a:r>
          </a:p>
        </p:txBody>
      </p:sp>
      <p:sp>
        <p:nvSpPr>
          <p:cNvPr id="5" name="Title 4">
            <a:extLst>
              <a:ext uri="{FF2B5EF4-FFF2-40B4-BE49-F238E27FC236}">
                <a16:creationId xmlns:a16="http://schemas.microsoft.com/office/drawing/2014/main" id="{ECFDCC18-0404-48FB-81C2-686303A32435}"/>
              </a:ext>
            </a:extLst>
          </p:cNvPr>
          <p:cNvSpPr>
            <a:spLocks noGrp="1"/>
          </p:cNvSpPr>
          <p:nvPr>
            <p:ph type="title"/>
          </p:nvPr>
        </p:nvSpPr>
        <p:spPr>
          <a:xfrm>
            <a:off x="659155" y="6777"/>
            <a:ext cx="4403770" cy="498598"/>
          </a:xfrm>
        </p:spPr>
        <p:txBody>
          <a:bodyPr/>
          <a:lstStyle/>
          <a:p>
            <a:r>
              <a:rPr lang="en-US" dirty="0"/>
              <a:t>Community Outreach Prevention Support</a:t>
            </a:r>
          </a:p>
        </p:txBody>
      </p:sp>
      <p:pic>
        <p:nvPicPr>
          <p:cNvPr id="5122" name="Picture 2" descr="Image result for preventing marijuana use among young adults">
            <a:extLst>
              <a:ext uri="{FF2B5EF4-FFF2-40B4-BE49-F238E27FC236}">
                <a16:creationId xmlns:a16="http://schemas.microsoft.com/office/drawing/2014/main" id="{1631652D-A142-4037-BC98-876EF7AF9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preventing marijuana use among young adults">
            <a:extLst>
              <a:ext uri="{FF2B5EF4-FFF2-40B4-BE49-F238E27FC236}">
                <a16:creationId xmlns:a16="http://schemas.microsoft.com/office/drawing/2014/main" id="{DE6D0EBA-8624-41E2-A92D-89149F54C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9019" y="685800"/>
            <a:ext cx="3826496" cy="24288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preventing marijuana use among young adults">
            <a:extLst>
              <a:ext uri="{FF2B5EF4-FFF2-40B4-BE49-F238E27FC236}">
                <a16:creationId xmlns:a16="http://schemas.microsoft.com/office/drawing/2014/main" id="{13639847-6526-4221-A147-A75512035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5721" y="685800"/>
            <a:ext cx="188595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8291BC73-0557-4354-A3B2-08BEF0B0AB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050706" y="3352757"/>
            <a:ext cx="2689204" cy="3303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13" name="Picture 2">
            <a:extLst>
              <a:ext uri="{FF2B5EF4-FFF2-40B4-BE49-F238E27FC236}">
                <a16:creationId xmlns:a16="http://schemas.microsoft.com/office/drawing/2014/main" id="{8D3C79BF-CDE9-48DA-BB16-E9CEAE758C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115" y="3305925"/>
            <a:ext cx="1767051" cy="489788"/>
          </a:xfrm>
          <a:prstGeom prst="rect">
            <a:avLst/>
          </a:prstGeom>
          <a:noFill/>
          <a:ln w="28575">
            <a:solidFill>
              <a:schemeClr val="accent1">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descr="Related image">
            <a:extLst>
              <a:ext uri="{FF2B5EF4-FFF2-40B4-BE49-F238E27FC236}">
                <a16:creationId xmlns:a16="http://schemas.microsoft.com/office/drawing/2014/main" id="{FAFB3E70-7EA7-44AD-90C2-B3F8C89591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78" y="3947235"/>
            <a:ext cx="2092889" cy="270906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result for dea operation prevention flyer">
            <a:extLst>
              <a:ext uri="{FF2B5EF4-FFF2-40B4-BE49-F238E27FC236}">
                <a16:creationId xmlns:a16="http://schemas.microsoft.com/office/drawing/2014/main" id="{BDC0032E-92D9-4D4E-9A9F-52877C2522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9005" y="3352757"/>
            <a:ext cx="2619375"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80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62B1FE-65AC-4753-8345-B87243F908A8}"/>
              </a:ext>
            </a:extLst>
          </p:cNvPr>
          <p:cNvSpPr>
            <a:spLocks noGrp="1"/>
          </p:cNvSpPr>
          <p:nvPr>
            <p:ph type="sldNum" sz="quarter" idx="18"/>
          </p:nvPr>
        </p:nvSpPr>
        <p:spPr/>
        <p:txBody>
          <a:bodyPr/>
          <a:lstStyle/>
          <a:p>
            <a:fld id="{B6B6B2AF-A31F-F04E-B0C0-6231F9EB0A4D}" type="slidenum">
              <a:rPr lang="en-US" smtClean="0"/>
              <a:pPr/>
              <a:t>47</a:t>
            </a:fld>
            <a:endParaRPr lang="en-US" dirty="0"/>
          </a:p>
        </p:txBody>
      </p:sp>
      <p:sp>
        <p:nvSpPr>
          <p:cNvPr id="4" name="Text Placeholder 3">
            <a:extLst>
              <a:ext uri="{FF2B5EF4-FFF2-40B4-BE49-F238E27FC236}">
                <a16:creationId xmlns:a16="http://schemas.microsoft.com/office/drawing/2014/main" id="{A80A1E02-7CA5-407D-8503-36B6FE13B4EB}"/>
              </a:ext>
            </a:extLst>
          </p:cNvPr>
          <p:cNvSpPr>
            <a:spLocks noGrp="1"/>
          </p:cNvSpPr>
          <p:nvPr>
            <p:ph type="body" sz="quarter" idx="14"/>
          </p:nvPr>
        </p:nvSpPr>
        <p:spPr>
          <a:xfrm>
            <a:off x="0" y="6777"/>
            <a:ext cx="659155" cy="489365"/>
          </a:xfrm>
        </p:spPr>
        <p:txBody>
          <a:bodyPr/>
          <a:lstStyle/>
          <a:p>
            <a:r>
              <a:rPr lang="en-US" dirty="0"/>
              <a:t>DEA</a:t>
            </a:r>
          </a:p>
        </p:txBody>
      </p:sp>
      <p:sp>
        <p:nvSpPr>
          <p:cNvPr id="5" name="Title 4">
            <a:extLst>
              <a:ext uri="{FF2B5EF4-FFF2-40B4-BE49-F238E27FC236}">
                <a16:creationId xmlns:a16="http://schemas.microsoft.com/office/drawing/2014/main" id="{ECFDCC18-0404-48FB-81C2-686303A32435}"/>
              </a:ext>
            </a:extLst>
          </p:cNvPr>
          <p:cNvSpPr>
            <a:spLocks noGrp="1"/>
          </p:cNvSpPr>
          <p:nvPr>
            <p:ph type="title"/>
          </p:nvPr>
        </p:nvSpPr>
        <p:spPr>
          <a:xfrm>
            <a:off x="659155" y="6777"/>
            <a:ext cx="4403770" cy="498598"/>
          </a:xfrm>
        </p:spPr>
        <p:txBody>
          <a:bodyPr/>
          <a:lstStyle/>
          <a:p>
            <a:r>
              <a:rPr lang="en-US" dirty="0"/>
              <a:t>Community Outreach Prevention Support</a:t>
            </a:r>
          </a:p>
        </p:txBody>
      </p:sp>
      <p:pic>
        <p:nvPicPr>
          <p:cNvPr id="10" name="Picture 2" descr="DEA Brochure: What  You Should Know About Marijuana">
            <a:hlinkClick r:id="rId3"/>
            <a:extLst>
              <a:ext uri="{FF2B5EF4-FFF2-40B4-BE49-F238E27FC236}">
                <a16:creationId xmlns:a16="http://schemas.microsoft.com/office/drawing/2014/main" id="{775BD054-A163-4C8C-9372-64F7A08E1D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14" y="748419"/>
            <a:ext cx="76200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EA Brochure: What  You Should Know About MDMA">
            <a:hlinkClick r:id="rId5"/>
            <a:extLst>
              <a:ext uri="{FF2B5EF4-FFF2-40B4-BE49-F238E27FC236}">
                <a16:creationId xmlns:a16="http://schemas.microsoft.com/office/drawing/2014/main" id="{253668D3-9B3A-4FF4-AC85-112AAD5A14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932" y="762000"/>
            <a:ext cx="76200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EA Brochure: What  You Should Know About Heroin">
            <a:hlinkClick r:id="rId7"/>
            <a:extLst>
              <a:ext uri="{FF2B5EF4-FFF2-40B4-BE49-F238E27FC236}">
                <a16:creationId xmlns:a16="http://schemas.microsoft.com/office/drawing/2014/main" id="{4193C603-1525-4562-92CC-2E0FA1CBBE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9051" y="762000"/>
            <a:ext cx="819150" cy="18954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625C8CC-2654-4C57-8E46-5943B5C995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150" y="2896172"/>
            <a:ext cx="2269042" cy="1551409"/>
          </a:xfrm>
          <a:prstGeom prst="rect">
            <a:avLst/>
          </a:prstGeom>
        </p:spPr>
      </p:pic>
      <p:pic>
        <p:nvPicPr>
          <p:cNvPr id="15" name="Picture 14">
            <a:extLst>
              <a:ext uri="{FF2B5EF4-FFF2-40B4-BE49-F238E27FC236}">
                <a16:creationId xmlns:a16="http://schemas.microsoft.com/office/drawing/2014/main" id="{6C005501-78AF-409A-82D5-BDD06A9B064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141887"/>
            <a:ext cx="1161628" cy="1141493"/>
          </a:xfrm>
          <a:prstGeom prst="rect">
            <a:avLst/>
          </a:prstGeom>
        </p:spPr>
      </p:pic>
      <p:pic>
        <p:nvPicPr>
          <p:cNvPr id="5128" name="Picture 8" descr="Image result for how teens misuse prescription drugs DEA">
            <a:extLst>
              <a:ext uri="{FF2B5EF4-FFF2-40B4-BE49-F238E27FC236}">
                <a16:creationId xmlns:a16="http://schemas.microsoft.com/office/drawing/2014/main" id="{B0B472EC-E6B0-41C5-9818-3429D4E0D0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6358" y="5471445"/>
            <a:ext cx="1026344" cy="13285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dea drug fact card">
            <a:extLst>
              <a:ext uri="{FF2B5EF4-FFF2-40B4-BE49-F238E27FC236}">
                <a16:creationId xmlns:a16="http://schemas.microsoft.com/office/drawing/2014/main" id="{40C810C6-D29D-40CA-B81C-EEB5DC3FD9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0929" y="762000"/>
            <a:ext cx="84772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dea drug fact card">
            <a:extLst>
              <a:ext uri="{FF2B5EF4-FFF2-40B4-BE49-F238E27FC236}">
                <a16:creationId xmlns:a16="http://schemas.microsoft.com/office/drawing/2014/main" id="{3FEAACCE-9DFD-48F7-B868-1232363A0E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95552" y="762000"/>
            <a:ext cx="84772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dea drug fact card">
            <a:extLst>
              <a:ext uri="{FF2B5EF4-FFF2-40B4-BE49-F238E27FC236}">
                <a16:creationId xmlns:a16="http://schemas.microsoft.com/office/drawing/2014/main" id="{BFFBC703-79DE-40A1-9FDC-8D36D1EE89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87162" y="769185"/>
            <a:ext cx="847725" cy="1895476"/>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dea drug fact card">
            <a:extLst>
              <a:ext uri="{FF2B5EF4-FFF2-40B4-BE49-F238E27FC236}">
                <a16:creationId xmlns:a16="http://schemas.microsoft.com/office/drawing/2014/main" id="{140949A8-5E14-4AD3-BBC3-8B03386B03A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61628" y="4479508"/>
            <a:ext cx="2028825" cy="22479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F567274-96DD-4425-B5FD-88BB0044C435}"/>
              </a:ext>
            </a:extLst>
          </p:cNvPr>
          <p:cNvPicPr>
            <a:picLocks noChangeAspect="1"/>
          </p:cNvPicPr>
          <p:nvPr/>
        </p:nvPicPr>
        <p:blipFill rotWithShape="1">
          <a:blip r:embed="rId16"/>
          <a:srcRect l="79167" t="15526" r="11562" b="9590"/>
          <a:stretch/>
        </p:blipFill>
        <p:spPr>
          <a:xfrm>
            <a:off x="7117416" y="748419"/>
            <a:ext cx="834371" cy="1895476"/>
          </a:xfrm>
          <a:prstGeom prst="rect">
            <a:avLst/>
          </a:prstGeom>
        </p:spPr>
      </p:pic>
      <p:pic>
        <p:nvPicPr>
          <p:cNvPr id="6160" name="Picture 16" descr="Image result for Prevention with Purpose: A Strategic Planning Guide for Preventing Drug Misuse Among College Students">
            <a:extLst>
              <a:ext uri="{FF2B5EF4-FFF2-40B4-BE49-F238E27FC236}">
                <a16:creationId xmlns:a16="http://schemas.microsoft.com/office/drawing/2014/main" id="{79E9564E-DFB6-49CF-9382-C8A5DA90E78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68411" y="5251023"/>
            <a:ext cx="1231404"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Image result for Student Athletes and Opioids (Poster)">
            <a:extLst>
              <a:ext uri="{FF2B5EF4-FFF2-40B4-BE49-F238E27FC236}">
                <a16:creationId xmlns:a16="http://schemas.microsoft.com/office/drawing/2014/main" id="{CF0784ED-51BD-4847-AD4F-050ADF5B59D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77093" y="2927450"/>
            <a:ext cx="1738257" cy="2250028"/>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Image result for How to Properly Dispose of Your Unused Medicines">
            <a:extLst>
              <a:ext uri="{FF2B5EF4-FFF2-40B4-BE49-F238E27FC236}">
                <a16:creationId xmlns:a16="http://schemas.microsoft.com/office/drawing/2014/main" id="{150382F8-2FD0-4EE3-BFF1-D825337E688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40760" y="2914103"/>
            <a:ext cx="1743075" cy="2256265"/>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descr="Image result for Drugs of Abuse (2017)">
            <a:extLst>
              <a:ext uri="{FF2B5EF4-FFF2-40B4-BE49-F238E27FC236}">
                <a16:creationId xmlns:a16="http://schemas.microsoft.com/office/drawing/2014/main" id="{0B41580D-7483-4A9E-9ABA-54BED78D9B4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04427" y="2850023"/>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6170" name="Picture 26" descr="Image result for Chasing the Dragon Study Guide for Educators">
            <a:extLst>
              <a:ext uri="{FF2B5EF4-FFF2-40B4-BE49-F238E27FC236}">
                <a16:creationId xmlns:a16="http://schemas.microsoft.com/office/drawing/2014/main" id="{80C6E9F1-4573-46FF-8B07-B91F1DBD67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83835" y="5022761"/>
            <a:ext cx="1182646" cy="177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57D9CB7-B90A-4BCD-B184-15F345B1967D}"/>
              </a:ext>
            </a:extLst>
          </p:cNvPr>
          <p:cNvPicPr>
            <a:picLocks noChangeAspect="1"/>
          </p:cNvPicPr>
          <p:nvPr/>
        </p:nvPicPr>
        <p:blipFill rotWithShape="1">
          <a:blip r:embed="rId22"/>
          <a:srcRect l="79353" t="15424" r="11514" b="9152"/>
          <a:stretch/>
        </p:blipFill>
        <p:spPr>
          <a:xfrm>
            <a:off x="8017207" y="748419"/>
            <a:ext cx="819149" cy="1902661"/>
          </a:xfrm>
          <a:prstGeom prst="rect">
            <a:avLst/>
          </a:prstGeom>
        </p:spPr>
      </p:pic>
      <p:pic>
        <p:nvPicPr>
          <p:cNvPr id="6174" name="Picture 30">
            <a:extLst>
              <a:ext uri="{FF2B5EF4-FFF2-40B4-BE49-F238E27FC236}">
                <a16:creationId xmlns:a16="http://schemas.microsoft.com/office/drawing/2014/main" id="{03FA0031-ED7F-4DEA-BD95-F49F09DB981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395431" y="769185"/>
            <a:ext cx="825998" cy="1902662"/>
          </a:xfrm>
          <a:prstGeom prst="rect">
            <a:avLst/>
          </a:prstGeom>
          <a:noFill/>
          <a:extLst>
            <a:ext uri="{909E8E84-426E-40DD-AFC4-6F175D3DCCD1}">
              <a14:hiddenFill xmlns:a14="http://schemas.microsoft.com/office/drawing/2010/main">
                <a:solidFill>
                  <a:srgbClr val="FFFFFF"/>
                </a:solidFill>
              </a14:hiddenFill>
            </a:ext>
          </a:extLst>
        </p:spPr>
      </p:pic>
      <p:pic>
        <p:nvPicPr>
          <p:cNvPr id="6176" name="Picture 32">
            <a:extLst>
              <a:ext uri="{FF2B5EF4-FFF2-40B4-BE49-F238E27FC236}">
                <a16:creationId xmlns:a16="http://schemas.microsoft.com/office/drawing/2014/main" id="{9B715929-75BA-4AEC-ADB6-D6E0C4F2504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282465" y="748419"/>
            <a:ext cx="771928" cy="1900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39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63CD05-037B-4357-A5A6-C2F1939E7A1B}"/>
              </a:ext>
            </a:extLst>
          </p:cNvPr>
          <p:cNvSpPr>
            <a:spLocks noGrp="1"/>
          </p:cNvSpPr>
          <p:nvPr>
            <p:ph type="sldNum" sz="quarter" idx="18"/>
          </p:nvPr>
        </p:nvSpPr>
        <p:spPr/>
        <p:txBody>
          <a:bodyPr/>
          <a:lstStyle/>
          <a:p>
            <a:fld id="{B6B6B2AF-A31F-F04E-B0C0-6231F9EB0A4D}" type="slidenum">
              <a:rPr lang="en-US" smtClean="0"/>
              <a:pPr/>
              <a:t>48</a:t>
            </a:fld>
            <a:endParaRPr lang="en-US" dirty="0"/>
          </a:p>
        </p:txBody>
      </p:sp>
      <p:sp>
        <p:nvSpPr>
          <p:cNvPr id="3" name="Content Placeholder 2">
            <a:extLst>
              <a:ext uri="{FF2B5EF4-FFF2-40B4-BE49-F238E27FC236}">
                <a16:creationId xmlns:a16="http://schemas.microsoft.com/office/drawing/2014/main" id="{F9F8719E-2DD7-4DA6-959D-BD7C94B3D683}"/>
              </a:ext>
            </a:extLst>
          </p:cNvPr>
          <p:cNvSpPr>
            <a:spLocks noGrp="1"/>
          </p:cNvSpPr>
          <p:nvPr>
            <p:ph idx="1"/>
          </p:nvPr>
        </p:nvSpPr>
        <p:spPr>
          <a:xfrm>
            <a:off x="421192" y="896230"/>
            <a:ext cx="8350250" cy="4351338"/>
          </a:xfrm>
        </p:spPr>
        <p:txBody>
          <a:bodyPr/>
          <a:lstStyle/>
          <a:p>
            <a:pPr marL="0" lvl="0" indent="0" defTabSz="914400">
              <a:lnSpc>
                <a:spcPct val="100000"/>
              </a:lnSpc>
              <a:spcBef>
                <a:spcPts val="0"/>
              </a:spcBef>
              <a:buNone/>
              <a:defRPr/>
            </a:pPr>
            <a:r>
              <a:rPr lang="en-US" sz="1800" dirty="0">
                <a:solidFill>
                  <a:prstClr val="white"/>
                </a:solidFill>
                <a:latin typeface="Book Antiqua" panose="02040602050305030304" pitchFamily="18" charset="0"/>
              </a:rPr>
              <a:t>DEA Websites</a:t>
            </a:r>
          </a:p>
          <a:p>
            <a:pPr marL="742950" lvl="1" indent="-285750" defTabSz="914400">
              <a:lnSpc>
                <a:spcPct val="100000"/>
              </a:lnSpc>
              <a:spcBef>
                <a:spcPts val="0"/>
              </a:spcBef>
              <a:buFont typeface="Wingdings" panose="05000000000000000000" pitchFamily="2" charset="2"/>
              <a:buChar char="ü"/>
              <a:defRPr/>
            </a:pPr>
            <a:r>
              <a:rPr lang="en-US" sz="1800" dirty="0">
                <a:solidFill>
                  <a:srgbClr val="FFFF00"/>
                </a:solidFill>
                <a:latin typeface="Book Antiqua" panose="02040602050305030304" pitchFamily="18" charset="0"/>
              </a:rPr>
              <a:t>www.getsmartaboutdrugs.com</a:t>
            </a:r>
            <a:r>
              <a:rPr lang="en-US" sz="1800" dirty="0">
                <a:solidFill>
                  <a:prstClr val="white"/>
                </a:solidFill>
                <a:latin typeface="Book Antiqua" panose="02040602050305030304" pitchFamily="18" charset="0"/>
              </a:rPr>
              <a:t>: parents, educators, and caregivers</a:t>
            </a:r>
          </a:p>
          <a:p>
            <a:pPr marL="742950" lvl="1" indent="-285750" defTabSz="914400">
              <a:lnSpc>
                <a:spcPct val="100000"/>
              </a:lnSpc>
              <a:spcBef>
                <a:spcPts val="0"/>
              </a:spcBef>
              <a:buFont typeface="Wingdings" panose="05000000000000000000" pitchFamily="2" charset="2"/>
              <a:buChar char="ü"/>
              <a:defRPr/>
            </a:pPr>
            <a:r>
              <a:rPr lang="en-US" sz="1800" dirty="0">
                <a:solidFill>
                  <a:srgbClr val="FFFF00"/>
                </a:solidFill>
                <a:latin typeface="Book Antiqua" panose="02040602050305030304" pitchFamily="18" charset="0"/>
              </a:rPr>
              <a:t>www.justthinktwice.com</a:t>
            </a:r>
            <a:r>
              <a:rPr lang="en-US" sz="1800" dirty="0">
                <a:solidFill>
                  <a:prstClr val="white"/>
                </a:solidFill>
                <a:latin typeface="Book Antiqua" panose="02040602050305030304" pitchFamily="18" charset="0"/>
              </a:rPr>
              <a:t>: teens</a:t>
            </a:r>
          </a:p>
          <a:p>
            <a:pPr marL="742950" lvl="1" indent="-285750" defTabSz="914400">
              <a:lnSpc>
                <a:spcPct val="100000"/>
              </a:lnSpc>
              <a:spcBef>
                <a:spcPts val="0"/>
              </a:spcBef>
              <a:buFont typeface="Wingdings" panose="05000000000000000000" pitchFamily="2" charset="2"/>
              <a:buChar char="ü"/>
              <a:defRPr/>
            </a:pPr>
            <a:r>
              <a:rPr lang="en-US" sz="1800" dirty="0">
                <a:solidFill>
                  <a:srgbClr val="FFFF00"/>
                </a:solidFill>
                <a:latin typeface="Book Antiqua" panose="02040602050305030304" pitchFamily="18" charset="0"/>
              </a:rPr>
              <a:t>www.campusdrugprevention.gov</a:t>
            </a:r>
            <a:r>
              <a:rPr lang="en-US" sz="1800" dirty="0">
                <a:solidFill>
                  <a:prstClr val="white"/>
                </a:solidFill>
                <a:latin typeface="Book Antiqua" panose="02040602050305030304" pitchFamily="18" charset="0"/>
              </a:rPr>
              <a:t>: higher education</a:t>
            </a:r>
          </a:p>
          <a:p>
            <a:pPr marL="457200" lvl="1" indent="0" defTabSz="914400">
              <a:lnSpc>
                <a:spcPct val="100000"/>
              </a:lnSpc>
              <a:spcBef>
                <a:spcPts val="0"/>
              </a:spcBef>
              <a:buNone/>
              <a:defRPr/>
            </a:pPr>
            <a:endParaRPr lang="en-US" sz="1800" dirty="0">
              <a:solidFill>
                <a:prstClr val="white"/>
              </a:solidFill>
              <a:latin typeface="Book Antiqua" panose="02040602050305030304" pitchFamily="18" charset="0"/>
            </a:endParaRPr>
          </a:p>
          <a:p>
            <a:r>
              <a:rPr lang="en-US" sz="1800" dirty="0">
                <a:latin typeface="Book Antiqua" panose="02040602050305030304" pitchFamily="18" charset="0"/>
              </a:rPr>
              <a:t>Hotlines for alcohol and drug abuse, such as:</a:t>
            </a:r>
          </a:p>
          <a:p>
            <a:pPr lvl="1"/>
            <a:r>
              <a:rPr lang="en-US" sz="1800" dirty="0">
                <a:latin typeface="Book Antiqua" panose="02040602050305030304" pitchFamily="18" charset="0"/>
              </a:rPr>
              <a:t>Centers for Substance Abuse Treatment Hotline: 800-662-HELP (4357)</a:t>
            </a:r>
          </a:p>
          <a:p>
            <a:pPr lvl="1"/>
            <a:r>
              <a:rPr lang="en-US" sz="1800" dirty="0">
                <a:latin typeface="Book Antiqua" panose="02040602050305030304" pitchFamily="18" charset="0"/>
              </a:rPr>
              <a:t>Girls and Boys Town National Hotline: 800-448-3000</a:t>
            </a:r>
          </a:p>
          <a:p>
            <a:pPr lvl="1"/>
            <a:r>
              <a:rPr lang="en-US" sz="1800" dirty="0">
                <a:latin typeface="Book Antiqua" panose="02040602050305030304" pitchFamily="18" charset="0"/>
              </a:rPr>
              <a:t>National Alcohol and Substance Abuse Information Center: 800-784-6776</a:t>
            </a:r>
          </a:p>
          <a:p>
            <a:pPr marL="0" indent="0">
              <a:buNone/>
            </a:pPr>
            <a:endParaRPr lang="en-US" dirty="0"/>
          </a:p>
        </p:txBody>
      </p:sp>
      <p:sp>
        <p:nvSpPr>
          <p:cNvPr id="4" name="Text Placeholder 3">
            <a:extLst>
              <a:ext uri="{FF2B5EF4-FFF2-40B4-BE49-F238E27FC236}">
                <a16:creationId xmlns:a16="http://schemas.microsoft.com/office/drawing/2014/main" id="{50F4FF20-7516-4300-A1C3-801E7C91E89A}"/>
              </a:ext>
            </a:extLst>
          </p:cNvPr>
          <p:cNvSpPr>
            <a:spLocks noGrp="1"/>
          </p:cNvSpPr>
          <p:nvPr>
            <p:ph type="body" sz="quarter" idx="14"/>
          </p:nvPr>
        </p:nvSpPr>
        <p:spPr>
          <a:xfrm>
            <a:off x="0" y="6777"/>
            <a:ext cx="659155" cy="489365"/>
          </a:xfrm>
        </p:spPr>
        <p:txBody>
          <a:bodyPr/>
          <a:lstStyle/>
          <a:p>
            <a:r>
              <a:rPr lang="en-US" dirty="0"/>
              <a:t>DEA</a:t>
            </a:r>
          </a:p>
        </p:txBody>
      </p:sp>
      <p:sp>
        <p:nvSpPr>
          <p:cNvPr id="5" name="Title 4">
            <a:extLst>
              <a:ext uri="{FF2B5EF4-FFF2-40B4-BE49-F238E27FC236}">
                <a16:creationId xmlns:a16="http://schemas.microsoft.com/office/drawing/2014/main" id="{00C9D6DA-1AA8-4E61-8A42-F80A849EB194}"/>
              </a:ext>
            </a:extLst>
          </p:cNvPr>
          <p:cNvSpPr>
            <a:spLocks noGrp="1"/>
          </p:cNvSpPr>
          <p:nvPr>
            <p:ph type="title"/>
          </p:nvPr>
        </p:nvSpPr>
        <p:spPr>
          <a:xfrm>
            <a:off x="659155" y="6777"/>
            <a:ext cx="4403770" cy="498598"/>
          </a:xfrm>
        </p:spPr>
        <p:txBody>
          <a:bodyPr/>
          <a:lstStyle/>
          <a:p>
            <a:r>
              <a:rPr lang="en-US" dirty="0"/>
              <a:t>Community Outreach Prevention Support</a:t>
            </a:r>
          </a:p>
        </p:txBody>
      </p:sp>
      <p:pic>
        <p:nvPicPr>
          <p:cNvPr id="6" name="Picture 2" descr="C:\Users\RLucey\AppData\Local\Microsoft\Windows\Temporary Internet Files\Content.Outlook\K50BOGZI\Flier -02.jpg">
            <a:extLst>
              <a:ext uri="{FF2B5EF4-FFF2-40B4-BE49-F238E27FC236}">
                <a16:creationId xmlns:a16="http://schemas.microsoft.com/office/drawing/2014/main" id="{46CB47D1-9E31-4F34-A505-0638AF0AB1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9341" y="5377652"/>
            <a:ext cx="2544745" cy="1318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FF20173-CA33-416B-9E09-684529F410A6}"/>
              </a:ext>
            </a:extLst>
          </p:cNvPr>
          <p:cNvPicPr/>
          <p:nvPr/>
        </p:nvPicPr>
        <p:blipFill rotWithShape="1">
          <a:blip r:embed="rId4" cstate="print">
            <a:extLst>
              <a:ext uri="{28A0092B-C50C-407E-A947-70E740481C1C}">
                <a14:useLocalDpi xmlns:a14="http://schemas.microsoft.com/office/drawing/2010/main" val="0"/>
              </a:ext>
            </a:extLst>
          </a:blip>
          <a:srcRect l="15741" r="13906"/>
          <a:stretch/>
        </p:blipFill>
        <p:spPr>
          <a:xfrm>
            <a:off x="5053734" y="3893460"/>
            <a:ext cx="2286732" cy="1321483"/>
          </a:xfrm>
          <a:prstGeom prst="rect">
            <a:avLst/>
          </a:prstGeom>
        </p:spPr>
      </p:pic>
      <p:pic>
        <p:nvPicPr>
          <p:cNvPr id="8" name="Picture 7">
            <a:extLst>
              <a:ext uri="{FF2B5EF4-FFF2-40B4-BE49-F238E27FC236}">
                <a16:creationId xmlns:a16="http://schemas.microsoft.com/office/drawing/2014/main" id="{E287C5C1-A9BF-4928-A364-83C70AE0A9E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387587" y="4688417"/>
            <a:ext cx="2346545" cy="1445852"/>
          </a:xfrm>
          <a:prstGeom prst="rect">
            <a:avLst/>
          </a:prstGeom>
        </p:spPr>
      </p:pic>
      <p:pic>
        <p:nvPicPr>
          <p:cNvPr id="9" name="Picture 8">
            <a:extLst>
              <a:ext uri="{FF2B5EF4-FFF2-40B4-BE49-F238E27FC236}">
                <a16:creationId xmlns:a16="http://schemas.microsoft.com/office/drawing/2014/main" id="{58E27341-AED8-43F0-BD57-C3DFB0FA71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281" t="10526" r="14386" b="13685"/>
          <a:stretch/>
        </p:blipFill>
        <p:spPr>
          <a:xfrm>
            <a:off x="183481" y="4395216"/>
            <a:ext cx="1966395" cy="2032255"/>
          </a:xfrm>
          <a:prstGeom prst="rect">
            <a:avLst/>
          </a:prstGeom>
        </p:spPr>
      </p:pic>
    </p:spTree>
    <p:extLst>
      <p:ext uri="{BB962C8B-B14F-4D97-AF65-F5344CB8AC3E}">
        <p14:creationId xmlns:p14="http://schemas.microsoft.com/office/powerpoint/2010/main" val="421874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49</a:t>
            </a:fld>
            <a:endParaRPr lang="en-US" dirty="0"/>
          </a:p>
        </p:txBody>
      </p:sp>
      <p:sp>
        <p:nvSpPr>
          <p:cNvPr id="4" name="Text Placeholder 3"/>
          <p:cNvSpPr>
            <a:spLocks noGrp="1"/>
          </p:cNvSpPr>
          <p:nvPr>
            <p:ph type="body" sz="quarter" idx="14"/>
          </p:nvPr>
        </p:nvSpPr>
        <p:spPr>
          <a:xfrm>
            <a:off x="0" y="6777"/>
            <a:ext cx="659155" cy="489365"/>
          </a:xfrm>
        </p:spPr>
        <p:txBody>
          <a:bodyPr/>
          <a:lstStyle/>
          <a:p>
            <a:r>
              <a:rPr lang="en-US" dirty="0"/>
              <a:t>DEA</a:t>
            </a:r>
          </a:p>
        </p:txBody>
      </p:sp>
      <p:sp>
        <p:nvSpPr>
          <p:cNvPr id="5" name="Title 4"/>
          <p:cNvSpPr>
            <a:spLocks noGrp="1"/>
          </p:cNvSpPr>
          <p:nvPr>
            <p:ph type="title"/>
          </p:nvPr>
        </p:nvSpPr>
        <p:spPr>
          <a:xfrm>
            <a:off x="659155" y="2160"/>
            <a:ext cx="1223412" cy="498598"/>
          </a:xfrm>
        </p:spPr>
        <p:txBody>
          <a:bodyPr/>
          <a:lstStyle/>
          <a:p>
            <a:r>
              <a:rPr lang="en-US" dirty="0"/>
              <a:t>Questions</a:t>
            </a:r>
          </a:p>
        </p:txBody>
      </p:sp>
      <p:sp>
        <p:nvSpPr>
          <p:cNvPr id="6" name="Content Placeholder 2"/>
          <p:cNvSpPr>
            <a:spLocks noGrp="1"/>
          </p:cNvSpPr>
          <p:nvPr>
            <p:ph idx="1"/>
          </p:nvPr>
        </p:nvSpPr>
        <p:spPr>
          <a:xfrm>
            <a:off x="457200" y="1600200"/>
            <a:ext cx="4343400" cy="4800600"/>
          </a:xfrm>
        </p:spPr>
        <p:txBody>
          <a:bodyPr/>
          <a:lstStyle/>
          <a:p>
            <a:pPr>
              <a:spcBef>
                <a:spcPts val="0"/>
              </a:spcBef>
            </a:pPr>
            <a:r>
              <a:rPr lang="en-US" dirty="0">
                <a:latin typeface="Book Antiqua" panose="02040602050305030304" pitchFamily="18" charset="0"/>
              </a:rPr>
              <a:t>You Are a Resource for the DEA.</a:t>
            </a:r>
          </a:p>
          <a:p>
            <a:pPr>
              <a:spcBef>
                <a:spcPts val="0"/>
              </a:spcBef>
            </a:pPr>
            <a:endParaRPr lang="en-US" dirty="0">
              <a:latin typeface="Book Antiqua" panose="02040602050305030304" pitchFamily="18" charset="0"/>
            </a:endParaRPr>
          </a:p>
          <a:p>
            <a:pPr>
              <a:spcBef>
                <a:spcPts val="0"/>
              </a:spcBef>
            </a:pPr>
            <a:r>
              <a:rPr lang="en-US" dirty="0">
                <a:latin typeface="Book Antiqua" panose="02040602050305030304" pitchFamily="18" charset="0"/>
              </a:rPr>
              <a:t>We Need Your Help to Prevent Drug Abuse.</a:t>
            </a:r>
          </a:p>
          <a:p>
            <a:pPr>
              <a:spcBef>
                <a:spcPts val="0"/>
              </a:spcBef>
            </a:pPr>
            <a:endParaRPr lang="en-US" dirty="0">
              <a:latin typeface="Book Antiqua" panose="02040602050305030304" pitchFamily="18" charset="0"/>
            </a:endParaRPr>
          </a:p>
          <a:p>
            <a:pPr>
              <a:spcBef>
                <a:spcPts val="0"/>
              </a:spcBef>
            </a:pPr>
            <a:r>
              <a:rPr lang="en-US" dirty="0">
                <a:latin typeface="Book Antiqua" panose="02040602050305030304" pitchFamily="18" charset="0"/>
              </a:rPr>
              <a:t>Get Educated. Get Involved.</a:t>
            </a:r>
          </a:p>
          <a:p>
            <a:pPr marL="0" indent="0">
              <a:spcBef>
                <a:spcPts val="0"/>
              </a:spcBef>
              <a:buNone/>
            </a:pPr>
            <a:endParaRPr lang="en-US" dirty="0">
              <a:latin typeface="Book Antiqua" panose="02040602050305030304" pitchFamily="18" charset="0"/>
            </a:endParaRPr>
          </a:p>
          <a:p>
            <a:pPr marL="0" indent="0">
              <a:spcBef>
                <a:spcPts val="0"/>
              </a:spcBef>
              <a:buNone/>
            </a:pPr>
            <a:r>
              <a:rPr lang="en-US" sz="3600" dirty="0">
                <a:solidFill>
                  <a:srgbClr val="FFFF00"/>
                </a:solidFill>
                <a:latin typeface="Book Antiqua" panose="02040602050305030304" pitchFamily="18" charset="0"/>
              </a:rPr>
              <a:t>www.dea.gov</a:t>
            </a: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700" y="959260"/>
            <a:ext cx="2743200" cy="3898669"/>
          </a:xfrm>
          <a:prstGeom prst="rect">
            <a:avLst/>
          </a:prstGeom>
          <a:effectLst>
            <a:outerShdw blurRad="50800" dist="38100" dir="5400000" algn="t" rotWithShape="0">
              <a:prstClr val="black">
                <a:alpha val="40000"/>
              </a:prstClr>
            </a:outerShdw>
          </a:effectLst>
        </p:spPr>
      </p:pic>
      <p:sp>
        <p:nvSpPr>
          <p:cNvPr id="8" name="TextBox 7"/>
          <p:cNvSpPr txBox="1"/>
          <p:nvPr/>
        </p:nvSpPr>
        <p:spPr>
          <a:xfrm>
            <a:off x="4267200" y="5029200"/>
            <a:ext cx="4648200" cy="1200329"/>
          </a:xfrm>
          <a:prstGeom prst="rect">
            <a:avLst/>
          </a:prstGeom>
          <a:noFill/>
        </p:spPr>
        <p:txBody>
          <a:bodyPr wrap="square" rtlCol="0">
            <a:spAutoFit/>
          </a:bodyPr>
          <a:lstStyle/>
          <a:p>
            <a:pPr algn="ctr"/>
            <a:r>
              <a:rPr lang="en-US" sz="2400" dirty="0">
                <a:solidFill>
                  <a:schemeClr val="bg1"/>
                </a:solidFill>
              </a:rPr>
              <a:t>La’Risa McLennon, MPH</a:t>
            </a:r>
          </a:p>
          <a:p>
            <a:pPr algn="ctr"/>
            <a:r>
              <a:rPr lang="en-US" sz="2400" dirty="0">
                <a:solidFill>
                  <a:schemeClr val="bg1"/>
                </a:solidFill>
              </a:rPr>
              <a:t>202-816-0470</a:t>
            </a:r>
          </a:p>
          <a:p>
            <a:pPr algn="ctr"/>
            <a:r>
              <a:rPr lang="en-US" sz="2400" dirty="0">
                <a:solidFill>
                  <a:schemeClr val="bg1"/>
                </a:solidFill>
              </a:rPr>
              <a:t>LaRisa.P.McLennon@usdoj.gov</a:t>
            </a:r>
          </a:p>
        </p:txBody>
      </p:sp>
    </p:spTree>
    <p:extLst>
      <p:ext uri="{BB962C8B-B14F-4D97-AF65-F5344CB8AC3E}">
        <p14:creationId xmlns:p14="http://schemas.microsoft.com/office/powerpoint/2010/main" val="382922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4AF27A99-C586-7E47-8519-DAF7C7B0FBAE}"/>
              </a:ext>
            </a:extLst>
          </p:cNvPr>
          <p:cNvSpPr txBox="1">
            <a:spLocks/>
          </p:cNvSpPr>
          <p:nvPr/>
        </p:nvSpPr>
        <p:spPr>
          <a:xfrm>
            <a:off x="2667411" y="0"/>
            <a:ext cx="3637727" cy="747897"/>
          </a:xfrm>
          <a:prstGeom prst="rect">
            <a:avLst/>
          </a:prstGeom>
          <a:solidFill>
            <a:schemeClr val="accent1">
              <a:lumMod val="50000"/>
            </a:schemeClr>
          </a:solidFill>
          <a:ln>
            <a:noFill/>
          </a:ln>
          <a:effectLst/>
        </p:spPr>
        <p:txBody>
          <a:bodyPr vert="horz" wrap="none" lIns="91440" tIns="100584" rIns="91440" bIns="91440" rtlCol="0" anchor="ctr">
            <a:spAutoFit/>
          </a:bodyPr>
          <a:lstStyle>
            <a:lvl1pPr algn="l" defTabSz="685800" rtl="0" eaLnBrk="1" latinLnBrk="0" hangingPunct="1">
              <a:lnSpc>
                <a:spcPct val="90000"/>
              </a:lnSpc>
              <a:spcBef>
                <a:spcPct val="0"/>
              </a:spcBef>
              <a:buNone/>
              <a:defRPr sz="2200" b="0" i="0" kern="1200">
                <a:solidFill>
                  <a:schemeClr val="accent2">
                    <a:lumMod val="20000"/>
                    <a:lumOff val="80000"/>
                  </a:schemeClr>
                </a:solidFill>
                <a:latin typeface="Arial Narrow" panose="020B0604020202020204" pitchFamily="34" charset="0"/>
                <a:ea typeface="+mn-ea"/>
                <a:cs typeface="Arial Narrow" panose="020B0604020202020204" pitchFamily="34" charset="0"/>
              </a:defRPr>
            </a:lvl1pPr>
            <a:lvl2pPr>
              <a:defRPr>
                <a:solidFill>
                  <a:schemeClr val="accent1"/>
                </a:solidFill>
                <a:latin typeface="+mn-lt"/>
                <a:ea typeface="+mn-ea"/>
                <a:cs typeface="+mn-cs"/>
              </a:defRPr>
            </a:lvl2pPr>
            <a:lvl3pPr>
              <a:defRPr>
                <a:solidFill>
                  <a:schemeClr val="accent1"/>
                </a:solidFill>
                <a:latin typeface="+mn-lt"/>
                <a:ea typeface="+mn-ea"/>
                <a:cs typeface="+mn-cs"/>
              </a:defRPr>
            </a:lvl3pPr>
            <a:lvl4pPr>
              <a:defRPr>
                <a:solidFill>
                  <a:schemeClr val="accent1"/>
                </a:solidFill>
                <a:latin typeface="+mn-lt"/>
                <a:ea typeface="+mn-ea"/>
                <a:cs typeface="+mn-cs"/>
              </a:defRPr>
            </a:lvl4pPr>
            <a:lvl5pPr>
              <a:defRPr>
                <a:solidFill>
                  <a:schemeClr val="accent1"/>
                </a:solidFill>
                <a:latin typeface="+mn-lt"/>
                <a:ea typeface="+mn-ea"/>
                <a:cs typeface="+mn-cs"/>
              </a:defRPr>
            </a:lvl5pPr>
            <a:lvl6pPr>
              <a:defRPr>
                <a:solidFill>
                  <a:schemeClr val="accent1"/>
                </a:solidFill>
                <a:latin typeface="+mn-lt"/>
                <a:ea typeface="+mn-ea"/>
                <a:cs typeface="+mn-cs"/>
              </a:defRPr>
            </a:lvl6pPr>
            <a:lvl7pPr>
              <a:defRPr>
                <a:solidFill>
                  <a:schemeClr val="accent1"/>
                </a:solidFill>
                <a:latin typeface="+mn-lt"/>
                <a:ea typeface="+mn-ea"/>
                <a:cs typeface="+mn-cs"/>
              </a:defRPr>
            </a:lvl7pPr>
            <a:lvl8pPr>
              <a:defRPr>
                <a:solidFill>
                  <a:schemeClr val="accent1"/>
                </a:solidFill>
                <a:latin typeface="+mn-lt"/>
                <a:ea typeface="+mn-ea"/>
                <a:cs typeface="+mn-cs"/>
              </a:defRPr>
            </a:lvl8pPr>
            <a:lvl9pPr>
              <a:defRPr>
                <a:solidFill>
                  <a:schemeClr val="accent1"/>
                </a:solidFill>
                <a:latin typeface="+mn-lt"/>
                <a:ea typeface="+mn-ea"/>
                <a:cs typeface="+mn-cs"/>
              </a:defRPr>
            </a:lvl9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9DD9">
                    <a:lumMod val="20000"/>
                    <a:lumOff val="80000"/>
                  </a:srgbClr>
                </a:solidFill>
                <a:effectLst/>
                <a:uLnTx/>
                <a:uFillTx/>
                <a:latin typeface="Arial Narrow" panose="020B0604020202020204" pitchFamily="34" charset="0"/>
                <a:ea typeface="+mn-ea"/>
              </a:rPr>
              <a:t>DEA: Who We Are</a:t>
            </a:r>
            <a:endParaRPr kumimoji="0" lang="en-US" sz="4000" b="0" i="0" u="none" strike="noStrike" kern="1200" cap="none" spc="0" normalizeH="0" baseline="0" noProof="0" dirty="0">
              <a:ln>
                <a:noFill/>
              </a:ln>
              <a:solidFill>
                <a:srgbClr val="009DD9">
                  <a:lumMod val="20000"/>
                  <a:lumOff val="80000"/>
                </a:srgbClr>
              </a:solidFill>
              <a:effectLst/>
              <a:uLnTx/>
              <a:uFillTx/>
              <a:latin typeface="Arial Narrow" panose="020B0604020202020204" pitchFamily="34" charset="0"/>
              <a:ea typeface="+mn-ea"/>
            </a:endParaRPr>
          </a:p>
        </p:txBody>
      </p:sp>
      <p:sp>
        <p:nvSpPr>
          <p:cNvPr id="3" name="Slide Number Placeholder 2"/>
          <p:cNvSpPr>
            <a:spLocks noGrp="1"/>
          </p:cNvSpPr>
          <p:nvPr>
            <p:ph type="sldNum" sz="quarter" idx="18"/>
          </p:nvPr>
        </p:nvSpPr>
        <p:spPr/>
        <p:txBody>
          <a:bodyPr/>
          <a:lstStyle/>
          <a:p>
            <a:fld id="{B6B6B2AF-A31F-F04E-B0C0-6231F9EB0A4D}" type="slidenum">
              <a:rPr lang="en-US" smtClean="0"/>
              <a:pPr/>
              <a:t>5</a:t>
            </a:fld>
            <a:endParaRPr lang="en-US" dirty="0"/>
          </a:p>
        </p:txBody>
      </p:sp>
    </p:spTree>
    <p:extLst>
      <p:ext uri="{BB962C8B-B14F-4D97-AF65-F5344CB8AC3E}">
        <p14:creationId xmlns:p14="http://schemas.microsoft.com/office/powerpoint/2010/main" val="427323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84"/>
            <a:ext cx="9144000" cy="685800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a:ea typeface="+mn-ea"/>
              <a:cs typeface="+mn-cs"/>
            </a:endParaRPr>
          </a:p>
        </p:txBody>
      </p:sp>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8090" y="1286344"/>
            <a:ext cx="8101685" cy="4832653"/>
          </a:xfrm>
          <a:prstGeom prst="rect">
            <a:avLst/>
          </a:prstGeom>
        </p:spPr>
      </p:pic>
      <p:sp>
        <p:nvSpPr>
          <p:cNvPr id="4" name="TextBox 55"/>
          <p:cNvSpPr txBox="1">
            <a:spLocks noChangeArrowheads="1"/>
          </p:cNvSpPr>
          <p:nvPr/>
        </p:nvSpPr>
        <p:spPr bwMode="auto">
          <a:xfrm>
            <a:off x="552450" y="724902"/>
            <a:ext cx="7371761" cy="977191"/>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13C8F"/>
                </a:solidFill>
                <a:effectLst/>
                <a:uLnTx/>
                <a:uFillTx/>
                <a:latin typeface="Arial" pitchFamily="34" charset="0"/>
                <a:ea typeface="+mn-ea"/>
                <a:cs typeface="+mn-cs"/>
              </a:rPr>
              <a:t>17</a:t>
            </a:r>
            <a:r>
              <a:rPr kumimoji="0" lang="en-US" sz="4000" b="1" i="0" u="none" strike="noStrike" kern="1200" cap="none" spc="0" normalizeH="0" baseline="30000" noProof="0" dirty="0">
                <a:ln>
                  <a:noFill/>
                </a:ln>
                <a:solidFill>
                  <a:srgbClr val="213C8F"/>
                </a:solidFill>
                <a:effectLst/>
                <a:uLnTx/>
                <a:uFillTx/>
                <a:latin typeface="Arial" pitchFamily="34" charset="0"/>
                <a:ea typeface="+mn-ea"/>
                <a:cs typeface="+mn-cs"/>
              </a:rPr>
              <a:t>th</a:t>
            </a:r>
            <a:r>
              <a:rPr kumimoji="0" lang="en-US" sz="4000" b="1" i="0" u="none" strike="noStrike" kern="1200" cap="none" spc="0" normalizeH="0" baseline="0" noProof="0" dirty="0">
                <a:ln>
                  <a:noFill/>
                </a:ln>
                <a:solidFill>
                  <a:srgbClr val="213C8F"/>
                </a:solidFill>
                <a:effectLst/>
                <a:uLnTx/>
                <a:uFillTx/>
                <a:latin typeface="Arial" pitchFamily="34" charset="0"/>
                <a:ea typeface="+mn-ea"/>
                <a:cs typeface="+mn-cs"/>
              </a:rPr>
              <a:t> National Take Back Day</a:t>
            </a: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213C8F"/>
              </a:solidFill>
              <a:effectLst/>
              <a:uLnTx/>
              <a:uFillTx/>
              <a:latin typeface="Arial" pitchFamily="34" charset="0"/>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6" name="TextBox 5"/>
          <p:cNvSpPr txBox="1"/>
          <p:nvPr/>
        </p:nvSpPr>
        <p:spPr>
          <a:xfrm>
            <a:off x="2781300" y="5581608"/>
            <a:ext cx="3581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DRUG ENFORCEMENT ADMINISTRATION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DIVERSION CONTROL DIVISION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979" y="5360666"/>
            <a:ext cx="1794421" cy="1258824"/>
          </a:xfrm>
          <a:prstGeom prst="rect">
            <a:avLst/>
          </a:prstGeom>
        </p:spPr>
      </p:pic>
      <p:sp>
        <p:nvSpPr>
          <p:cNvPr id="9" name="Slide Number Placeholder 8"/>
          <p:cNvSpPr>
            <a:spLocks noGrp="1"/>
          </p:cNvSpPr>
          <p:nvPr>
            <p:ph type="sldNum" sz="quarter" idx="12"/>
          </p:nvPr>
        </p:nvSpPr>
        <p:spPr/>
        <p:txBody>
          <a:bodyPr/>
          <a:lstStyle/>
          <a:p>
            <a:fld id="{2EEACF0F-B961-4876-8D21-1F1DD17E9B4A}" type="slidenum">
              <a:rPr lang="en-US" smtClean="0"/>
              <a:pPr/>
              <a:t>6</a:t>
            </a:fld>
            <a:endParaRPr lang="en-US"/>
          </a:p>
        </p:txBody>
      </p:sp>
      <p:sp>
        <p:nvSpPr>
          <p:cNvPr id="3" name="Rectangle 2">
            <a:extLst>
              <a:ext uri="{FF2B5EF4-FFF2-40B4-BE49-F238E27FC236}">
                <a16:creationId xmlns:a16="http://schemas.microsoft.com/office/drawing/2014/main" id="{56F47A2F-5A13-4004-B036-9E73C961EBF1}"/>
              </a:ext>
            </a:extLst>
          </p:cNvPr>
          <p:cNvSpPr/>
          <p:nvPr/>
        </p:nvSpPr>
        <p:spPr>
          <a:xfrm>
            <a:off x="675497" y="466967"/>
            <a:ext cx="515460" cy="693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DE4278-6B06-4B7F-9611-42D769673FFA}"/>
              </a:ext>
            </a:extLst>
          </p:cNvPr>
          <p:cNvSpPr txBox="1"/>
          <p:nvPr/>
        </p:nvSpPr>
        <p:spPr>
          <a:xfrm>
            <a:off x="489865" y="398171"/>
            <a:ext cx="837611" cy="830997"/>
          </a:xfrm>
          <a:prstGeom prst="rect">
            <a:avLst/>
          </a:prstGeom>
          <a:noFill/>
        </p:spPr>
        <p:txBody>
          <a:bodyPr wrap="square" rtlCol="0">
            <a:spAutoFit/>
          </a:bodyPr>
          <a:lstStyle/>
          <a:p>
            <a:r>
              <a:rPr lang="en-US" sz="4800" b="1" dirty="0">
                <a:solidFill>
                  <a:schemeClr val="tx2"/>
                </a:solidFill>
              </a:rPr>
              <a:t>19</a:t>
            </a:r>
          </a:p>
        </p:txBody>
      </p:sp>
      <p:sp>
        <p:nvSpPr>
          <p:cNvPr id="10" name="TextBox 9"/>
          <p:cNvSpPr txBox="1"/>
          <p:nvPr/>
        </p:nvSpPr>
        <p:spPr>
          <a:xfrm>
            <a:off x="144216" y="6109969"/>
            <a:ext cx="3037698" cy="381000"/>
          </a:xfrm>
          <a:prstGeom prst="rect">
            <a:avLst/>
          </a:prstGeom>
          <a:noFill/>
        </p:spPr>
        <p:txBody>
          <a:bodyPr wrap="square" rtlCol="0">
            <a:spAutoFit/>
          </a:bodyPr>
          <a:lstStyle/>
          <a:p>
            <a:r>
              <a:rPr lang="en-US" dirty="0"/>
              <a:t>www.TakeBackDay.DEA.gov</a:t>
            </a:r>
          </a:p>
        </p:txBody>
      </p:sp>
      <p:sp>
        <p:nvSpPr>
          <p:cNvPr id="11" name="Explosion 1 10"/>
          <p:cNvSpPr/>
          <p:nvPr/>
        </p:nvSpPr>
        <p:spPr>
          <a:xfrm rot="20668552">
            <a:off x="263575" y="1128722"/>
            <a:ext cx="2339663" cy="1096954"/>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0358781">
            <a:off x="548417" y="1498323"/>
            <a:ext cx="1727781" cy="387286"/>
          </a:xfrm>
          <a:prstGeom prst="rect">
            <a:avLst/>
          </a:prstGeom>
        </p:spPr>
        <p:txBody>
          <a:bodyPr wrap="none">
            <a:spAutoFit/>
          </a:bodyPr>
          <a:lstStyle/>
          <a:p>
            <a:pPr lvl="0">
              <a:lnSpc>
                <a:spcPts val="2300"/>
              </a:lnSpc>
              <a:defRPr/>
            </a:pPr>
            <a:r>
              <a:rPr lang="en-US" b="1" dirty="0">
                <a:solidFill>
                  <a:srgbClr val="213C8F"/>
                </a:solidFill>
                <a:latin typeface="Arial" pitchFamily="34" charset="0"/>
              </a:rPr>
              <a:t> </a:t>
            </a:r>
            <a:r>
              <a:rPr lang="en-US" b="1" dirty="0">
                <a:solidFill>
                  <a:srgbClr val="FF0000"/>
                </a:solidFill>
                <a:latin typeface="Arial" pitchFamily="34" charset="0"/>
              </a:rPr>
              <a:t>April 25, 2020</a:t>
            </a:r>
          </a:p>
        </p:txBody>
      </p:sp>
    </p:spTree>
    <p:extLst>
      <p:ext uri="{BB962C8B-B14F-4D97-AF65-F5344CB8AC3E}">
        <p14:creationId xmlns:p14="http://schemas.microsoft.com/office/powerpoint/2010/main" val="2612594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178D0C-F065-4FBD-AEBD-49A32CD1F113}"/>
              </a:ext>
            </a:extLst>
          </p:cNvPr>
          <p:cNvSpPr>
            <a:spLocks noGrp="1"/>
          </p:cNvSpPr>
          <p:nvPr>
            <p:ph type="body" sz="quarter" idx="14"/>
          </p:nvPr>
        </p:nvSpPr>
        <p:spPr>
          <a:xfrm>
            <a:off x="0" y="-6672"/>
            <a:ext cx="659155" cy="489365"/>
          </a:xfrm>
        </p:spPr>
        <p:txBody>
          <a:bodyPr/>
          <a:lstStyle/>
          <a:p>
            <a:r>
              <a:rPr lang="en-US" dirty="0"/>
              <a:t>DEA</a:t>
            </a:r>
          </a:p>
        </p:txBody>
      </p:sp>
      <p:sp>
        <p:nvSpPr>
          <p:cNvPr id="2" name="Title 1"/>
          <p:cNvSpPr>
            <a:spLocks noGrp="1"/>
          </p:cNvSpPr>
          <p:nvPr>
            <p:ph type="title"/>
          </p:nvPr>
        </p:nvSpPr>
        <p:spPr>
          <a:xfrm>
            <a:off x="659155" y="0"/>
            <a:ext cx="3108543" cy="498598"/>
          </a:xfrm>
        </p:spPr>
        <p:txBody>
          <a:bodyPr vert="horz" lIns="91440" tIns="45720" rIns="91440" bIns="45720" rtlCol="0" anchor="b">
            <a:normAutofit fontScale="90000"/>
          </a:bodyPr>
          <a:lstStyle/>
          <a:p>
            <a:pPr algn="l">
              <a:lnSpc>
                <a:spcPct val="90000"/>
              </a:lnSpc>
            </a:pPr>
            <a:r>
              <a:rPr lang="en-US" sz="4700" kern="1200">
                <a:solidFill>
                  <a:schemeClr val="tx1"/>
                </a:solidFill>
                <a:latin typeface="+mj-lt"/>
                <a:ea typeface="+mj-ea"/>
                <a:cs typeface="+mj-cs"/>
              </a:rPr>
              <a:t> </a:t>
            </a:r>
            <a:endParaRPr lang="en-US" sz="4700" kern="1200" dirty="0">
              <a:solidFill>
                <a:schemeClr val="tx1"/>
              </a:solidFill>
              <a:latin typeface="+mj-lt"/>
              <a:ea typeface="+mj-ea"/>
              <a:cs typeface="+mj-cs"/>
            </a:endParaRPr>
          </a:p>
        </p:txBody>
      </p:sp>
      <p:sp>
        <p:nvSpPr>
          <p:cNvPr id="6" name="TextBox 5"/>
          <p:cNvSpPr txBox="1"/>
          <p:nvPr/>
        </p:nvSpPr>
        <p:spPr>
          <a:xfrm>
            <a:off x="76200" y="6475028"/>
            <a:ext cx="2876551" cy="420624"/>
          </a:xfrm>
          <a:prstGeom prst="rect">
            <a:avLst/>
          </a:prstGeom>
        </p:spPr>
        <p:txBody>
          <a:bodyPr vert="horz" lIns="91440" tIns="45720" rIns="91440" bIns="45720" rtlCol="0">
            <a:normAutofit/>
          </a:bodyPr>
          <a:lstStyle/>
          <a:p>
            <a:pPr marR="0" lvl="0" fontAlgn="auto">
              <a:lnSpc>
                <a:spcPct val="90000"/>
              </a:lnSpc>
              <a:spcBef>
                <a:spcPts val="1000"/>
              </a:spcBef>
              <a:spcAft>
                <a:spcPts val="0"/>
              </a:spcAft>
              <a:buClrTx/>
              <a:buSzTx/>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Source: NSDUH</a:t>
            </a:r>
          </a:p>
        </p:txBody>
      </p:sp>
      <p:pic>
        <p:nvPicPr>
          <p:cNvPr id="6146" name="Picture 2" descr="A picture containing device&#10;&#10;Description automatically generated"/>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779770" y="685800"/>
            <a:ext cx="9542770" cy="6172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21F1168E-9D7B-4C4A-9070-C27BD8704C1D}"/>
              </a:ext>
            </a:extLst>
          </p:cNvPr>
          <p:cNvSpPr txBox="1"/>
          <p:nvPr/>
        </p:nvSpPr>
        <p:spPr>
          <a:xfrm>
            <a:off x="659155" y="-6672"/>
            <a:ext cx="3505200" cy="430887"/>
          </a:xfrm>
          <a:prstGeom prst="rect">
            <a:avLst/>
          </a:prstGeom>
          <a:noFill/>
        </p:spPr>
        <p:txBody>
          <a:bodyPr wrap="square" rtlCol="0">
            <a:spAutoFit/>
          </a:bodyPr>
          <a:lstStyle/>
          <a:p>
            <a:r>
              <a:rPr lang="en-US" sz="2200" dirty="0">
                <a:solidFill>
                  <a:schemeClr val="accent3">
                    <a:lumMod val="20000"/>
                    <a:lumOff val="80000"/>
                  </a:schemeClr>
                </a:solidFill>
                <a:latin typeface="Arial Narrow" panose="020B0606020202030204" pitchFamily="34" charset="0"/>
              </a:rPr>
              <a:t>Primary Diversion of CPDs</a:t>
            </a:r>
            <a:endParaRPr lang="en-US" dirty="0">
              <a:solidFill>
                <a:schemeClr val="accent3">
                  <a:lumMod val="20000"/>
                  <a:lumOff val="80000"/>
                </a:schemeClr>
              </a:solidFill>
            </a:endParaRPr>
          </a:p>
        </p:txBody>
      </p:sp>
      <p:pic>
        <p:nvPicPr>
          <p:cNvPr id="10" name="Picture 9">
            <a:extLst>
              <a:ext uri="{FF2B5EF4-FFF2-40B4-BE49-F238E27FC236}">
                <a16:creationId xmlns:a16="http://schemas.microsoft.com/office/drawing/2014/main" id="{A1960CFF-FF4B-4F3F-91B2-835191D5AA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1438" y="238011"/>
            <a:ext cx="1794421" cy="1258824"/>
          </a:xfrm>
          <a:prstGeom prst="rect">
            <a:avLst/>
          </a:prstGeom>
        </p:spPr>
      </p:pic>
    </p:spTree>
    <p:extLst>
      <p:ext uri="{BB962C8B-B14F-4D97-AF65-F5344CB8AC3E}">
        <p14:creationId xmlns:p14="http://schemas.microsoft.com/office/powerpoint/2010/main" val="95646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2894877396"/>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1752600" y="4724400"/>
            <a:ext cx="1295400" cy="369332"/>
          </a:xfrm>
          <a:prstGeom prst="rect">
            <a:avLst/>
          </a:prstGeom>
          <a:noFill/>
        </p:spPr>
        <p:txBody>
          <a:bodyPr wrap="square" rtlCol="0">
            <a:spAutoFit/>
          </a:bodyPr>
          <a:lstStyle/>
          <a:p>
            <a:r>
              <a:rPr lang="en-US" dirty="0"/>
              <a:t>812 Tons</a:t>
            </a:r>
          </a:p>
        </p:txBody>
      </p:sp>
      <p:sp>
        <p:nvSpPr>
          <p:cNvPr id="11" name="TextBox 10"/>
          <p:cNvSpPr txBox="1"/>
          <p:nvPr/>
        </p:nvSpPr>
        <p:spPr>
          <a:xfrm>
            <a:off x="3314701" y="3716215"/>
            <a:ext cx="1295400" cy="369332"/>
          </a:xfrm>
          <a:prstGeom prst="rect">
            <a:avLst/>
          </a:prstGeom>
          <a:noFill/>
        </p:spPr>
        <p:txBody>
          <a:bodyPr wrap="square" rtlCol="0">
            <a:spAutoFit/>
          </a:bodyPr>
          <a:lstStyle/>
          <a:p>
            <a:r>
              <a:rPr lang="en-US" dirty="0"/>
              <a:t>906 Tons</a:t>
            </a:r>
          </a:p>
        </p:txBody>
      </p:sp>
      <p:sp>
        <p:nvSpPr>
          <p:cNvPr id="12" name="TextBox 11"/>
          <p:cNvSpPr txBox="1"/>
          <p:nvPr/>
        </p:nvSpPr>
        <p:spPr>
          <a:xfrm>
            <a:off x="4953000" y="3751385"/>
            <a:ext cx="1219200" cy="369332"/>
          </a:xfrm>
          <a:prstGeom prst="rect">
            <a:avLst/>
          </a:prstGeom>
          <a:noFill/>
        </p:spPr>
        <p:txBody>
          <a:bodyPr wrap="square" rtlCol="0">
            <a:spAutoFit/>
          </a:bodyPr>
          <a:lstStyle/>
          <a:p>
            <a:r>
              <a:rPr lang="en-US" dirty="0"/>
              <a:t>932 Tons</a:t>
            </a:r>
          </a:p>
        </p:txBody>
      </p:sp>
      <p:sp>
        <p:nvSpPr>
          <p:cNvPr id="13" name="TextBox 12"/>
          <p:cNvSpPr txBox="1"/>
          <p:nvPr/>
        </p:nvSpPr>
        <p:spPr>
          <a:xfrm>
            <a:off x="6515099" y="3900881"/>
            <a:ext cx="1143000" cy="369332"/>
          </a:xfrm>
          <a:prstGeom prst="rect">
            <a:avLst/>
          </a:prstGeom>
          <a:noFill/>
        </p:spPr>
        <p:txBody>
          <a:bodyPr wrap="square" rtlCol="0">
            <a:spAutoFit/>
          </a:bodyPr>
          <a:lstStyle/>
          <a:p>
            <a:r>
              <a:rPr lang="en-US" dirty="0"/>
              <a:t>910 Tons</a:t>
            </a:r>
          </a:p>
        </p:txBody>
      </p:sp>
      <p:sp>
        <p:nvSpPr>
          <p:cNvPr id="4" name="Slide Number Placeholder 3"/>
          <p:cNvSpPr>
            <a:spLocks noGrp="1"/>
          </p:cNvSpPr>
          <p:nvPr>
            <p:ph type="sldNum" sz="quarter" idx="12"/>
          </p:nvPr>
        </p:nvSpPr>
        <p:spPr/>
        <p:txBody>
          <a:bodyPr/>
          <a:lstStyle/>
          <a:p>
            <a:fld id="{D73955EB-BB6E-4932-B8FC-CCF3B01936E5}" type="slidenum">
              <a:rPr lang="en-US" smtClean="0"/>
              <a:t>8</a:t>
            </a:fld>
            <a:endParaRPr lang="en-US"/>
          </a:p>
        </p:txBody>
      </p:sp>
    </p:spTree>
    <p:extLst>
      <p:ext uri="{BB962C8B-B14F-4D97-AF65-F5344CB8AC3E}">
        <p14:creationId xmlns:p14="http://schemas.microsoft.com/office/powerpoint/2010/main" val="1184758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B6B6B2AF-A31F-F04E-B0C0-6231F9EB0A4D}" type="slidenum">
              <a:rPr lang="en-US" smtClean="0"/>
              <a:pPr/>
              <a:t>9</a:t>
            </a:fld>
            <a:endParaRPr lang="en-US" dirty="0"/>
          </a:p>
        </p:txBody>
      </p:sp>
      <p:sp>
        <p:nvSpPr>
          <p:cNvPr id="4" name="Text Placeholder 3"/>
          <p:cNvSpPr>
            <a:spLocks noGrp="1"/>
          </p:cNvSpPr>
          <p:nvPr>
            <p:ph type="body" sz="quarter" idx="14"/>
          </p:nvPr>
        </p:nvSpPr>
        <p:spPr>
          <a:xfrm>
            <a:off x="-10886" y="-7588"/>
            <a:ext cx="659155" cy="489365"/>
          </a:xfrm>
        </p:spPr>
        <p:txBody>
          <a:bodyPr/>
          <a:lstStyle/>
          <a:p>
            <a:r>
              <a:rPr lang="en-US" dirty="0"/>
              <a:t>DEA</a:t>
            </a:r>
          </a:p>
        </p:txBody>
      </p:sp>
      <p:sp>
        <p:nvSpPr>
          <p:cNvPr id="5" name="Title 4"/>
          <p:cNvSpPr>
            <a:spLocks noGrp="1"/>
          </p:cNvSpPr>
          <p:nvPr>
            <p:ph type="title"/>
          </p:nvPr>
        </p:nvSpPr>
        <p:spPr>
          <a:xfrm>
            <a:off x="648269" y="0"/>
            <a:ext cx="2416046" cy="498598"/>
          </a:xfrm>
        </p:spPr>
        <p:txBody>
          <a:bodyPr/>
          <a:lstStyle/>
          <a:p>
            <a:r>
              <a:rPr lang="en-US" dirty="0"/>
              <a:t>Area of Responsibility</a:t>
            </a:r>
          </a:p>
        </p:txBody>
      </p:sp>
      <p:pic>
        <p:nvPicPr>
          <p:cNvPr id="6" name="Picture 5" descr="\\SBU.DEA.DOJ.GOV\UserFiles\WASDIV\AAKrueger\Desktop\InkedWashington Divison Coverage by county.jpg"/>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8830310" cy="5867400"/>
          </a:xfrm>
          <a:prstGeom prst="rect">
            <a:avLst/>
          </a:prstGeom>
          <a:noFill/>
          <a:ln>
            <a:noFill/>
          </a:ln>
        </p:spPr>
      </p:pic>
      <p:sp>
        <p:nvSpPr>
          <p:cNvPr id="7" name="TextBox 6"/>
          <p:cNvSpPr txBox="1"/>
          <p:nvPr/>
        </p:nvSpPr>
        <p:spPr>
          <a:xfrm>
            <a:off x="2944647" y="5781140"/>
            <a:ext cx="2819400" cy="646331"/>
          </a:xfrm>
          <a:prstGeom prst="rect">
            <a:avLst/>
          </a:prstGeom>
          <a:noFill/>
        </p:spPr>
        <p:txBody>
          <a:bodyPr wrap="square" rtlCol="0">
            <a:spAutoFit/>
          </a:bodyPr>
          <a:lstStyle/>
          <a:p>
            <a:r>
              <a:rPr lang="en-US" dirty="0"/>
              <a:t>Square Miles: 56,014 </a:t>
            </a:r>
          </a:p>
          <a:p>
            <a:r>
              <a:rPr lang="en-US" dirty="0"/>
              <a:t>Population:  15,452,400</a:t>
            </a:r>
          </a:p>
        </p:txBody>
      </p:sp>
    </p:spTree>
    <p:extLst>
      <p:ext uri="{BB962C8B-B14F-4D97-AF65-F5344CB8AC3E}">
        <p14:creationId xmlns:p14="http://schemas.microsoft.com/office/powerpoint/2010/main" val="210105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DEA Cocaine">
      <a:dk1>
        <a:srgbClr val="0C2036"/>
      </a:dk1>
      <a:lt1>
        <a:srgbClr val="FFFFFF"/>
      </a:lt1>
      <a:dk2>
        <a:srgbClr val="083763"/>
      </a:dk2>
      <a:lt2>
        <a:srgbClr val="DBEFF9"/>
      </a:lt2>
      <a:accent1>
        <a:srgbClr val="0F6FC6"/>
      </a:accent1>
      <a:accent2>
        <a:srgbClr val="009DD9"/>
      </a:accent2>
      <a:accent3>
        <a:srgbClr val="0BD0D9"/>
      </a:accent3>
      <a:accent4>
        <a:srgbClr val="10CF9B"/>
      </a:accent4>
      <a:accent5>
        <a:srgbClr val="7CCA62"/>
      </a:accent5>
      <a:accent6>
        <a:srgbClr val="F85B22"/>
      </a:accent6>
      <a:hlink>
        <a:srgbClr val="0BD0D9"/>
      </a:hlink>
      <a:folHlink>
        <a:srgbClr val="0BD0D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5956</TotalTime>
  <Words>5139</Words>
  <Application>Microsoft Office PowerPoint</Application>
  <PresentationFormat>On-screen Show (4:3)</PresentationFormat>
  <Paragraphs>809</Paragraphs>
  <Slides>49</Slides>
  <Notes>49</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49</vt:i4>
      </vt:variant>
    </vt:vector>
  </HeadingPairs>
  <TitlesOfParts>
    <vt:vector size="63" baseType="lpstr">
      <vt:lpstr>Arial</vt:lpstr>
      <vt:lpstr>Arial Narrow</vt:lpstr>
      <vt:lpstr>Book Antiqua</vt:lpstr>
      <vt:lpstr>Calibri</vt:lpstr>
      <vt:lpstr>Courier New</vt:lpstr>
      <vt:lpstr>Lucida Sans</vt:lpstr>
      <vt:lpstr>Verdana</vt:lpstr>
      <vt:lpstr>Wingdings</vt:lpstr>
      <vt:lpstr>Wingdings 2</vt:lpstr>
      <vt:lpstr>Wingdings 3</vt:lpstr>
      <vt:lpstr>Apex</vt:lpstr>
      <vt:lpstr>Office Theme</vt:lpstr>
      <vt:lpstr>1_Office Theme</vt:lpstr>
      <vt:lpstr>Chart</vt:lpstr>
      <vt:lpstr>PowerPoint Presentation</vt:lpstr>
      <vt:lpstr>The DEA Mission</vt:lpstr>
      <vt:lpstr>PowerPoint Presentation</vt:lpstr>
      <vt:lpstr>DEA: Who We Are</vt:lpstr>
      <vt:lpstr>PowerPoint Presentation</vt:lpstr>
      <vt:lpstr>PowerPoint Presentation</vt:lpstr>
      <vt:lpstr> </vt:lpstr>
      <vt:lpstr>PowerPoint Presentation</vt:lpstr>
      <vt:lpstr>Area of Responsibility</vt:lpstr>
      <vt:lpstr>Drug Trafficking Organizations (DTO)</vt:lpstr>
      <vt:lpstr>DEA’s Mission</vt:lpstr>
      <vt:lpstr>PowerPoint Presentation</vt:lpstr>
      <vt:lpstr>PowerPoint Presentation</vt:lpstr>
      <vt:lpstr>U.S. Wholesale- Level Heroin Seizures 2000-2016</vt:lpstr>
      <vt:lpstr>U.S. Drug Situation</vt:lpstr>
      <vt:lpstr>Marijuana</vt:lpstr>
      <vt:lpstr>Cocaine</vt:lpstr>
      <vt:lpstr>Methamphetamine</vt:lpstr>
      <vt:lpstr>Controlled Prescription Drugs (CPDs)</vt:lpstr>
      <vt:lpstr>PowerPoint Presentation</vt:lpstr>
      <vt:lpstr>Synthetic Cannabinoids/ Cathinones</vt:lpstr>
      <vt:lpstr>Phencyclidine (PCP)</vt:lpstr>
      <vt:lpstr>Opioid Crisis</vt:lpstr>
      <vt:lpstr>Illicit Opioids</vt:lpstr>
      <vt:lpstr>How Did We Get Here</vt:lpstr>
      <vt:lpstr>The Road to Heroin/Fentanyl</vt:lpstr>
      <vt:lpstr>Targeting the Supply and Demand Problem</vt:lpstr>
      <vt:lpstr>Heroin</vt:lpstr>
      <vt:lpstr>Southwest Asian Sourced Heroin</vt:lpstr>
      <vt:lpstr>Guatemala Sourced Heroin</vt:lpstr>
      <vt:lpstr>Heroin Threats as Ranked by the DEA Field Divisions, 2014</vt:lpstr>
      <vt:lpstr>Utah for Example</vt:lpstr>
      <vt:lpstr>Heroin Highway</vt:lpstr>
      <vt:lpstr>DMP Heroin Purity</vt:lpstr>
      <vt:lpstr>Fentanyl Flow From China</vt:lpstr>
      <vt:lpstr>What are Authorities doing to Deal with Drug Shipped by Mail?</vt:lpstr>
      <vt:lpstr>Fentanyl Overdose Deaths and Wholesale Seizures</vt:lpstr>
      <vt:lpstr>The Narco Superhighways</vt:lpstr>
      <vt:lpstr>Fentanyl &amp; Economics</vt:lpstr>
      <vt:lpstr>Potential for Wave 4?</vt:lpstr>
      <vt:lpstr>Recent Highlights</vt:lpstr>
      <vt:lpstr>What Can We Do?</vt:lpstr>
      <vt:lpstr>As a Consumer, Ask Questions</vt:lpstr>
      <vt:lpstr>As a Parent or Caregiver</vt:lpstr>
      <vt:lpstr>As a Community Member</vt:lpstr>
      <vt:lpstr>Community Outreach Prevention Support</vt:lpstr>
      <vt:lpstr>Community Outreach Prevention Support</vt:lpstr>
      <vt:lpstr>Community Outreach Prevention Support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 Rodney</dc:creator>
  <cp:lastModifiedBy>VITA Program</cp:lastModifiedBy>
  <cp:revision>36</cp:revision>
  <cp:lastPrinted>2020-01-24T05:52:54Z</cp:lastPrinted>
  <dcterms:created xsi:type="dcterms:W3CDTF">2020-01-22T02:10:25Z</dcterms:created>
  <dcterms:modified xsi:type="dcterms:W3CDTF">2020-03-02T18:11:34Z</dcterms:modified>
</cp:coreProperties>
</file>