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3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6858000" type="screen4x3"/>
  <p:notesSz cx="6858000" cy="9296400"/>
  <p:embeddedFontLst>
    <p:embeddedFont>
      <p:font typeface="Open Sans" panose="020B0604020202020204" charset="0"/>
      <p:regular r:id="rId39"/>
      <p:bold r:id="rId40"/>
      <p:italic r:id="rId41"/>
      <p:boldItalic r:id="rId42"/>
    </p:embeddedFont>
    <p:embeddedFont>
      <p:font typeface="Roboto" panose="020B0604020202020204" charset="0"/>
      <p:regular r:id="rId43"/>
      <p:bold r:id="rId44"/>
      <p:italic r:id="rId45"/>
      <p:boldItalic r:id="rId46"/>
    </p:embeddedFont>
    <p:embeddedFont>
      <p:font typeface="Calibri" panose="020F050202020403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udia Jackson" initials="" lastIdx="1" clrIdx="0"/>
  <p:cmAuthor id="1" name="Andrea Gregg"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09T00:00:35.155" idx="1">
    <p:pos x="6000" y="100"/>
    <p:text>i'd clear the snap language with Claudia Jackson --i believe we are referring to additional benefits as emergency or supplemental NOT disaster which is a specific /different SNAP benefit 
Suggest adding that regular SNAP benefits follow regular issuance schedule 
LDSS are closed to public maybe worth clarifying so it's clear work still continues. 
Suggest adding Enterprise Customer Call Center in addition to CommonHelp -another way to apply for assistance</p:text>
  </p:cm>
  <p:cm authorId="0" dt="2020-04-09T19:14:52.250" idx="1">
    <p:pos x="6000" y="0"/>
    <p:text>The Emergency Allotments for March to current SNAP households were issued March 25th and April 1st. The Emergency Allotments for April to current SNAP households will be issued April 16th.</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2972421"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028" y="0"/>
            <a:ext cx="2972421"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6421" y="4416426"/>
            <a:ext cx="5485158" cy="4183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29675"/>
            <a:ext cx="2972421"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028" y="8829675"/>
            <a:ext cx="2972421"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notes"/>
          <p:cNvSpPr txBox="1">
            <a:spLocks noGrp="1"/>
          </p:cNvSpPr>
          <p:nvPr>
            <p:ph type="body" idx="1"/>
          </p:nvPr>
        </p:nvSpPr>
        <p:spPr>
          <a:xfrm>
            <a:off x="686421" y="4416426"/>
            <a:ext cx="5485158"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notes"/>
          <p:cNvSpPr txBox="1">
            <a:spLocks noGrp="1"/>
          </p:cNvSpPr>
          <p:nvPr>
            <p:ph type="sldNum" idx="12"/>
          </p:nvPr>
        </p:nvSpPr>
        <p:spPr>
          <a:xfrm>
            <a:off x="3884028" y="8829675"/>
            <a:ext cx="2972421"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732c91d7b0_10_91: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732c91d7b0_10_91:notes"/>
          <p:cNvSpPr txBox="1">
            <a:spLocks noGrp="1"/>
          </p:cNvSpPr>
          <p:nvPr>
            <p:ph type="body" idx="1"/>
          </p:nvPr>
        </p:nvSpPr>
        <p:spPr>
          <a:xfrm>
            <a:off x="686421" y="4416426"/>
            <a:ext cx="54852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g732c91d7b0_10_91:notes"/>
          <p:cNvSpPr txBox="1">
            <a:spLocks noGrp="1"/>
          </p:cNvSpPr>
          <p:nvPr>
            <p:ph type="sldNum" idx="12"/>
          </p:nvPr>
        </p:nvSpPr>
        <p:spPr>
          <a:xfrm>
            <a:off x="3884028" y="8829675"/>
            <a:ext cx="29724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732c91d7b0_10_182: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732c91d7b0_10_182:notes"/>
          <p:cNvSpPr txBox="1">
            <a:spLocks noGrp="1"/>
          </p:cNvSpPr>
          <p:nvPr>
            <p:ph type="body" idx="1"/>
          </p:nvPr>
        </p:nvSpPr>
        <p:spPr>
          <a:xfrm>
            <a:off x="686421" y="4416426"/>
            <a:ext cx="54852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732c91d7b0_10_182:notes"/>
          <p:cNvSpPr txBox="1">
            <a:spLocks noGrp="1"/>
          </p:cNvSpPr>
          <p:nvPr>
            <p:ph type="sldNum" idx="12"/>
          </p:nvPr>
        </p:nvSpPr>
        <p:spPr>
          <a:xfrm>
            <a:off x="3884028" y="8829675"/>
            <a:ext cx="29724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732c91d7b0_10_273: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732c91d7b0_10_273:notes"/>
          <p:cNvSpPr txBox="1">
            <a:spLocks noGrp="1"/>
          </p:cNvSpPr>
          <p:nvPr>
            <p:ph type="body" idx="1"/>
          </p:nvPr>
        </p:nvSpPr>
        <p:spPr>
          <a:xfrm>
            <a:off x="686421" y="4416426"/>
            <a:ext cx="54852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g732c91d7b0_10_273:notes"/>
          <p:cNvSpPr txBox="1">
            <a:spLocks noGrp="1"/>
          </p:cNvSpPr>
          <p:nvPr>
            <p:ph type="sldNum" idx="12"/>
          </p:nvPr>
        </p:nvSpPr>
        <p:spPr>
          <a:xfrm>
            <a:off x="3884028" y="8829675"/>
            <a:ext cx="29724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72f94fd828_0_6: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72f94fd828_0_6:notes"/>
          <p:cNvSpPr txBox="1">
            <a:spLocks noGrp="1"/>
          </p:cNvSpPr>
          <p:nvPr>
            <p:ph type="body" idx="1"/>
          </p:nvPr>
        </p:nvSpPr>
        <p:spPr>
          <a:xfrm>
            <a:off x="686421" y="4416426"/>
            <a:ext cx="5485200" cy="418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claudia and andrea comment resolved</a:t>
            </a:r>
            <a:endParaRPr/>
          </a:p>
        </p:txBody>
      </p:sp>
      <p:sp>
        <p:nvSpPr>
          <p:cNvPr id="274" name="Google Shape;274;g72f94fd828_0_6:notes"/>
          <p:cNvSpPr txBox="1">
            <a:spLocks noGrp="1"/>
          </p:cNvSpPr>
          <p:nvPr>
            <p:ph type="sldNum" idx="12"/>
          </p:nvPr>
        </p:nvSpPr>
        <p:spPr>
          <a:xfrm>
            <a:off x="3884028" y="8829675"/>
            <a:ext cx="2972400" cy="465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7fa7b8fd54_2_6: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7fa7b8fd54_2_6:notes"/>
          <p:cNvSpPr txBox="1">
            <a:spLocks noGrp="1"/>
          </p:cNvSpPr>
          <p:nvPr>
            <p:ph type="body" idx="1"/>
          </p:nvPr>
        </p:nvSpPr>
        <p:spPr>
          <a:xfrm>
            <a:off x="686421" y="4416426"/>
            <a:ext cx="5485200" cy="418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7fa7b8fd54_2_6:notes"/>
          <p:cNvSpPr txBox="1">
            <a:spLocks noGrp="1"/>
          </p:cNvSpPr>
          <p:nvPr>
            <p:ph type="sldNum" idx="12"/>
          </p:nvPr>
        </p:nvSpPr>
        <p:spPr>
          <a:xfrm>
            <a:off x="3884028" y="8829675"/>
            <a:ext cx="2972400" cy="465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7fa7b8fd54_2_0: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7fa7b8fd54_2_0:notes"/>
          <p:cNvSpPr txBox="1">
            <a:spLocks noGrp="1"/>
          </p:cNvSpPr>
          <p:nvPr>
            <p:ph type="body" idx="1"/>
          </p:nvPr>
        </p:nvSpPr>
        <p:spPr>
          <a:xfrm>
            <a:off x="686421" y="4416426"/>
            <a:ext cx="5485200" cy="418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g7fa7b8fd54_2_0:notes"/>
          <p:cNvSpPr txBox="1">
            <a:spLocks noGrp="1"/>
          </p:cNvSpPr>
          <p:nvPr>
            <p:ph type="sldNum" idx="12"/>
          </p:nvPr>
        </p:nvSpPr>
        <p:spPr>
          <a:xfrm>
            <a:off x="3884028" y="8829675"/>
            <a:ext cx="2972400" cy="465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5: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5:notes"/>
          <p:cNvSpPr txBox="1">
            <a:spLocks noGrp="1"/>
          </p:cNvSpPr>
          <p:nvPr>
            <p:ph type="body" idx="1"/>
          </p:nvPr>
        </p:nvSpPr>
        <p:spPr>
          <a:xfrm>
            <a:off x="686421" y="4416426"/>
            <a:ext cx="5485158"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5:notes"/>
          <p:cNvSpPr txBox="1">
            <a:spLocks noGrp="1"/>
          </p:cNvSpPr>
          <p:nvPr>
            <p:ph type="sldNum" idx="12"/>
          </p:nvPr>
        </p:nvSpPr>
        <p:spPr>
          <a:xfrm>
            <a:off x="3884028" y="8829675"/>
            <a:ext cx="2972421"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72f94fd828_0_12: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72f94fd828_0_12:notes"/>
          <p:cNvSpPr txBox="1">
            <a:spLocks noGrp="1"/>
          </p:cNvSpPr>
          <p:nvPr>
            <p:ph type="body" idx="1"/>
          </p:nvPr>
        </p:nvSpPr>
        <p:spPr>
          <a:xfrm>
            <a:off x="686421" y="4416426"/>
            <a:ext cx="5485200" cy="418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g72f94fd828_0_12:notes"/>
          <p:cNvSpPr txBox="1">
            <a:spLocks noGrp="1"/>
          </p:cNvSpPr>
          <p:nvPr>
            <p:ph type="sldNum" idx="12"/>
          </p:nvPr>
        </p:nvSpPr>
        <p:spPr>
          <a:xfrm>
            <a:off x="3884028" y="8829675"/>
            <a:ext cx="2972400" cy="465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72f94fd828_0_18: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g72f94fd828_0_18:notes"/>
          <p:cNvSpPr txBox="1">
            <a:spLocks noGrp="1"/>
          </p:cNvSpPr>
          <p:nvPr>
            <p:ph type="body" idx="1"/>
          </p:nvPr>
        </p:nvSpPr>
        <p:spPr>
          <a:xfrm>
            <a:off x="686421" y="4416426"/>
            <a:ext cx="5485200" cy="418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g72f94fd828_0_18:notes"/>
          <p:cNvSpPr txBox="1">
            <a:spLocks noGrp="1"/>
          </p:cNvSpPr>
          <p:nvPr>
            <p:ph type="sldNum" idx="12"/>
          </p:nvPr>
        </p:nvSpPr>
        <p:spPr>
          <a:xfrm>
            <a:off x="3884028" y="8829675"/>
            <a:ext cx="2972400" cy="465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72f94fd828_0_66: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72f94fd828_0_66:notes"/>
          <p:cNvSpPr txBox="1">
            <a:spLocks noGrp="1"/>
          </p:cNvSpPr>
          <p:nvPr>
            <p:ph type="body" idx="1"/>
          </p:nvPr>
        </p:nvSpPr>
        <p:spPr>
          <a:xfrm>
            <a:off x="686421" y="4416426"/>
            <a:ext cx="5485200" cy="418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g72f94fd828_0_66:notes"/>
          <p:cNvSpPr txBox="1">
            <a:spLocks noGrp="1"/>
          </p:cNvSpPr>
          <p:nvPr>
            <p:ph type="sldNum" idx="12"/>
          </p:nvPr>
        </p:nvSpPr>
        <p:spPr>
          <a:xfrm>
            <a:off x="3884028" y="8829675"/>
            <a:ext cx="2972400" cy="465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730be7f8d7_0_6: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730be7f8d7_0_6:notes"/>
          <p:cNvSpPr txBox="1">
            <a:spLocks noGrp="1"/>
          </p:cNvSpPr>
          <p:nvPr>
            <p:ph type="body" idx="1"/>
          </p:nvPr>
        </p:nvSpPr>
        <p:spPr>
          <a:xfrm>
            <a:off x="686421" y="4416426"/>
            <a:ext cx="5485200" cy="418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730be7f8d7_0_6:notes"/>
          <p:cNvSpPr txBox="1">
            <a:spLocks noGrp="1"/>
          </p:cNvSpPr>
          <p:nvPr>
            <p:ph type="sldNum" idx="12"/>
          </p:nvPr>
        </p:nvSpPr>
        <p:spPr>
          <a:xfrm>
            <a:off x="3884028" y="8829675"/>
            <a:ext cx="2972400" cy="465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72f94fd828_0_24: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72f94fd828_0_24:notes"/>
          <p:cNvSpPr txBox="1">
            <a:spLocks noGrp="1"/>
          </p:cNvSpPr>
          <p:nvPr>
            <p:ph type="body" idx="1"/>
          </p:nvPr>
        </p:nvSpPr>
        <p:spPr>
          <a:xfrm>
            <a:off x="686421" y="4416426"/>
            <a:ext cx="5485200" cy="418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g72f94fd828_0_24:notes"/>
          <p:cNvSpPr txBox="1">
            <a:spLocks noGrp="1"/>
          </p:cNvSpPr>
          <p:nvPr>
            <p:ph type="sldNum" idx="12"/>
          </p:nvPr>
        </p:nvSpPr>
        <p:spPr>
          <a:xfrm>
            <a:off x="3884028" y="8829675"/>
            <a:ext cx="2972400" cy="465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72f94fd828_0_30: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72f94fd828_0_30:notes"/>
          <p:cNvSpPr txBox="1">
            <a:spLocks noGrp="1"/>
          </p:cNvSpPr>
          <p:nvPr>
            <p:ph type="body" idx="1"/>
          </p:nvPr>
        </p:nvSpPr>
        <p:spPr>
          <a:xfrm>
            <a:off x="686421" y="4416426"/>
            <a:ext cx="5485200" cy="418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g72f94fd828_0_30:notes"/>
          <p:cNvSpPr txBox="1">
            <a:spLocks noGrp="1"/>
          </p:cNvSpPr>
          <p:nvPr>
            <p:ph type="sldNum" idx="12"/>
          </p:nvPr>
        </p:nvSpPr>
        <p:spPr>
          <a:xfrm>
            <a:off x="3884028" y="8829675"/>
            <a:ext cx="2972400" cy="465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73bdd982a9_0_0: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g73bdd982a9_0_0:notes"/>
          <p:cNvSpPr txBox="1">
            <a:spLocks noGrp="1"/>
          </p:cNvSpPr>
          <p:nvPr>
            <p:ph type="body" idx="1"/>
          </p:nvPr>
        </p:nvSpPr>
        <p:spPr>
          <a:xfrm>
            <a:off x="686421" y="4416426"/>
            <a:ext cx="5485200" cy="418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g73bdd982a9_0_0:notes"/>
          <p:cNvSpPr txBox="1">
            <a:spLocks noGrp="1"/>
          </p:cNvSpPr>
          <p:nvPr>
            <p:ph type="sldNum" idx="12"/>
          </p:nvPr>
        </p:nvSpPr>
        <p:spPr>
          <a:xfrm>
            <a:off x="3884028" y="8829675"/>
            <a:ext cx="2972400" cy="465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72f94fd828_0_36: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g72f94fd828_0_36:notes"/>
          <p:cNvSpPr txBox="1">
            <a:spLocks noGrp="1"/>
          </p:cNvSpPr>
          <p:nvPr>
            <p:ph type="body" idx="1"/>
          </p:nvPr>
        </p:nvSpPr>
        <p:spPr>
          <a:xfrm>
            <a:off x="686421" y="4416426"/>
            <a:ext cx="5485200" cy="418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g72f94fd828_0_36:notes"/>
          <p:cNvSpPr txBox="1">
            <a:spLocks noGrp="1"/>
          </p:cNvSpPr>
          <p:nvPr>
            <p:ph type="sldNum" idx="12"/>
          </p:nvPr>
        </p:nvSpPr>
        <p:spPr>
          <a:xfrm>
            <a:off x="3884028" y="8829675"/>
            <a:ext cx="2972400" cy="465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2f94fd828_0_42: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g72f94fd828_0_42:notes"/>
          <p:cNvSpPr txBox="1">
            <a:spLocks noGrp="1"/>
          </p:cNvSpPr>
          <p:nvPr>
            <p:ph type="body" idx="1"/>
          </p:nvPr>
        </p:nvSpPr>
        <p:spPr>
          <a:xfrm>
            <a:off x="686421" y="4416426"/>
            <a:ext cx="5485200" cy="418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APS receives and investigates reports of abuse, neglect, and exploitation of adults 60 years of age or older and incapacitated adults age 18 or older. Local APS staff may arrange for a wide variety of health, housing, social and legal services to stop the mistreatment or prevent further mistreatment. </a:t>
            </a:r>
            <a:endParaRPr/>
          </a:p>
        </p:txBody>
      </p:sp>
      <p:sp>
        <p:nvSpPr>
          <p:cNvPr id="351" name="Google Shape;351;g72f94fd828_0_42:notes"/>
          <p:cNvSpPr txBox="1">
            <a:spLocks noGrp="1"/>
          </p:cNvSpPr>
          <p:nvPr>
            <p:ph type="sldNum" idx="12"/>
          </p:nvPr>
        </p:nvSpPr>
        <p:spPr>
          <a:xfrm>
            <a:off x="3884028" y="8829675"/>
            <a:ext cx="2972400" cy="465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72f94fd828_0_48: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g72f94fd828_0_48:notes"/>
          <p:cNvSpPr txBox="1">
            <a:spLocks noGrp="1"/>
          </p:cNvSpPr>
          <p:nvPr>
            <p:ph type="body" idx="1"/>
          </p:nvPr>
        </p:nvSpPr>
        <p:spPr>
          <a:xfrm>
            <a:off x="686421" y="4416426"/>
            <a:ext cx="5485200" cy="4183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300"/>
              </a:spcBef>
              <a:spcAft>
                <a:spcPts val="0"/>
              </a:spcAft>
              <a:buClr>
                <a:schemeClr val="dk1"/>
              </a:buClr>
              <a:buSzPts val="1100"/>
              <a:buFont typeface="Arial"/>
              <a:buNone/>
            </a:pPr>
            <a:r>
              <a:rPr lang="en-US" sz="1150">
                <a:highlight>
                  <a:srgbClr val="F8F8F8"/>
                </a:highlight>
                <a:latin typeface="Roboto"/>
                <a:ea typeface="Roboto"/>
                <a:cs typeface="Roboto"/>
                <a:sym typeface="Roboto"/>
              </a:rPr>
              <a:t>The goal of Child Protective Services (CPS) is to identify, assess and provide services to children and families in an effort to protect children, preserve families, whenever possible, and prevent further maltreatment. Child Protective Services is non-punitive in its approach and is directed toward enabling families to provide adequate care for their children.</a:t>
            </a:r>
            <a:endParaRPr sz="1150">
              <a:highlight>
                <a:srgbClr val="F8F8F8"/>
              </a:highlight>
              <a:latin typeface="Roboto"/>
              <a:ea typeface="Roboto"/>
              <a:cs typeface="Roboto"/>
              <a:sym typeface="Roboto"/>
            </a:endParaRPr>
          </a:p>
          <a:p>
            <a:pPr marL="0" lvl="0" indent="0" algn="l" rtl="0">
              <a:lnSpc>
                <a:spcPct val="115000"/>
              </a:lnSpc>
              <a:spcBef>
                <a:spcPts val="130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endParaRPr/>
          </a:p>
        </p:txBody>
      </p:sp>
      <p:sp>
        <p:nvSpPr>
          <p:cNvPr id="358" name="Google Shape;358;g72f94fd828_0_48:notes"/>
          <p:cNvSpPr txBox="1">
            <a:spLocks noGrp="1"/>
          </p:cNvSpPr>
          <p:nvPr>
            <p:ph type="sldNum" idx="12"/>
          </p:nvPr>
        </p:nvSpPr>
        <p:spPr>
          <a:xfrm>
            <a:off x="3884028" y="8829675"/>
            <a:ext cx="2972400" cy="465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72f94fd828_0_60: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72f94fd828_0_60:notes"/>
          <p:cNvSpPr txBox="1">
            <a:spLocks noGrp="1"/>
          </p:cNvSpPr>
          <p:nvPr>
            <p:ph type="body" idx="1"/>
          </p:nvPr>
        </p:nvSpPr>
        <p:spPr>
          <a:xfrm>
            <a:off x="686421" y="4416426"/>
            <a:ext cx="5485200" cy="418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stay at home orders expand to contain the spread of the virus, women with violent or abusive partners increasingly find themselves isolated from the people and resources that can help them. The number of women and children exposed to family violence is likely to increase as security, health, and money worries heighten tensions and strains are accentuated by cramped and confined living conditions.  - UN infographic</a:t>
            </a:r>
            <a:endParaRPr/>
          </a:p>
        </p:txBody>
      </p:sp>
      <p:sp>
        <p:nvSpPr>
          <p:cNvPr id="365" name="Google Shape;365;g72f94fd828_0_60:notes"/>
          <p:cNvSpPr txBox="1">
            <a:spLocks noGrp="1"/>
          </p:cNvSpPr>
          <p:nvPr>
            <p:ph type="sldNum" idx="12"/>
          </p:nvPr>
        </p:nvSpPr>
        <p:spPr>
          <a:xfrm>
            <a:off x="3884028" y="8829675"/>
            <a:ext cx="2972400" cy="465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72f94fd828_0_54: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72f94fd828_0_54:notes"/>
          <p:cNvSpPr txBox="1">
            <a:spLocks noGrp="1"/>
          </p:cNvSpPr>
          <p:nvPr>
            <p:ph type="body" idx="1"/>
          </p:nvPr>
        </p:nvSpPr>
        <p:spPr>
          <a:xfrm>
            <a:off x="686421" y="4416426"/>
            <a:ext cx="5485200" cy="418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g72f94fd828_0_54:notes"/>
          <p:cNvSpPr txBox="1">
            <a:spLocks noGrp="1"/>
          </p:cNvSpPr>
          <p:nvPr>
            <p:ph type="sldNum" idx="12"/>
          </p:nvPr>
        </p:nvSpPr>
        <p:spPr>
          <a:xfrm>
            <a:off x="3884028" y="8829675"/>
            <a:ext cx="2972400" cy="465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72f94fd828_0_72: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g72f94fd828_0_72:notes"/>
          <p:cNvSpPr txBox="1">
            <a:spLocks noGrp="1"/>
          </p:cNvSpPr>
          <p:nvPr>
            <p:ph type="body" idx="1"/>
          </p:nvPr>
        </p:nvSpPr>
        <p:spPr>
          <a:xfrm>
            <a:off x="686421" y="4416426"/>
            <a:ext cx="5485200" cy="418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g72f94fd828_0_72:notes"/>
          <p:cNvSpPr txBox="1">
            <a:spLocks noGrp="1"/>
          </p:cNvSpPr>
          <p:nvPr>
            <p:ph type="sldNum" idx="12"/>
          </p:nvPr>
        </p:nvSpPr>
        <p:spPr>
          <a:xfrm>
            <a:off x="3884028" y="8829675"/>
            <a:ext cx="2972400" cy="465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730be7f8d7_0_0: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g730be7f8d7_0_0:notes"/>
          <p:cNvSpPr txBox="1">
            <a:spLocks noGrp="1"/>
          </p:cNvSpPr>
          <p:nvPr>
            <p:ph type="body" idx="1"/>
          </p:nvPr>
        </p:nvSpPr>
        <p:spPr>
          <a:xfrm>
            <a:off x="686421" y="4416426"/>
            <a:ext cx="5485200" cy="418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g730be7f8d7_0_0:notes"/>
          <p:cNvSpPr txBox="1">
            <a:spLocks noGrp="1"/>
          </p:cNvSpPr>
          <p:nvPr>
            <p:ph type="sldNum" idx="12"/>
          </p:nvPr>
        </p:nvSpPr>
        <p:spPr>
          <a:xfrm>
            <a:off x="3884028" y="8829675"/>
            <a:ext cx="2972400" cy="465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308ffeace_0_22: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7308ffeace_0_22:notes"/>
          <p:cNvSpPr txBox="1">
            <a:spLocks noGrp="1"/>
          </p:cNvSpPr>
          <p:nvPr>
            <p:ph type="body" idx="1"/>
          </p:nvPr>
        </p:nvSpPr>
        <p:spPr>
          <a:xfrm>
            <a:off x="686421" y="4416426"/>
            <a:ext cx="5485200" cy="418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7308ffeace_0_22:notes"/>
          <p:cNvSpPr txBox="1">
            <a:spLocks noGrp="1"/>
          </p:cNvSpPr>
          <p:nvPr>
            <p:ph type="sldNum" idx="12"/>
          </p:nvPr>
        </p:nvSpPr>
        <p:spPr>
          <a:xfrm>
            <a:off x="3884028" y="8829675"/>
            <a:ext cx="2972400" cy="465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72f94fd828_0_78: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g72f94fd828_0_78:notes"/>
          <p:cNvSpPr txBox="1">
            <a:spLocks noGrp="1"/>
          </p:cNvSpPr>
          <p:nvPr>
            <p:ph type="body" idx="1"/>
          </p:nvPr>
        </p:nvSpPr>
        <p:spPr>
          <a:xfrm>
            <a:off x="686421" y="4416426"/>
            <a:ext cx="5485200" cy="418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APP from DBHDS resource page*</a:t>
            </a:r>
            <a:endParaRPr/>
          </a:p>
          <a:p>
            <a:pPr marL="0" lvl="0" indent="0" algn="l" rtl="0">
              <a:spcBef>
                <a:spcPts val="0"/>
              </a:spcBef>
              <a:spcAft>
                <a:spcPts val="0"/>
              </a:spcAft>
              <a:buNone/>
            </a:pPr>
            <a:endParaRPr/>
          </a:p>
        </p:txBody>
      </p:sp>
      <p:sp>
        <p:nvSpPr>
          <p:cNvPr id="394" name="Google Shape;394;g72f94fd828_0_78:notes"/>
          <p:cNvSpPr txBox="1">
            <a:spLocks noGrp="1"/>
          </p:cNvSpPr>
          <p:nvPr>
            <p:ph type="sldNum" idx="12"/>
          </p:nvPr>
        </p:nvSpPr>
        <p:spPr>
          <a:xfrm>
            <a:off x="3884028" y="8829675"/>
            <a:ext cx="2972400" cy="465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732c91d7b0_16_0: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g732c91d7b0_16_0:notes"/>
          <p:cNvSpPr txBox="1">
            <a:spLocks noGrp="1"/>
          </p:cNvSpPr>
          <p:nvPr>
            <p:ph type="body" idx="1"/>
          </p:nvPr>
        </p:nvSpPr>
        <p:spPr>
          <a:xfrm>
            <a:off x="686421" y="4416426"/>
            <a:ext cx="5485200" cy="418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APP from DBHDS resource page*</a:t>
            </a:r>
            <a:endParaRPr/>
          </a:p>
          <a:p>
            <a:pPr marL="0" lvl="0" indent="0" algn="l" rtl="0">
              <a:spcBef>
                <a:spcPts val="0"/>
              </a:spcBef>
              <a:spcAft>
                <a:spcPts val="0"/>
              </a:spcAft>
              <a:buNone/>
            </a:pPr>
            <a:endParaRPr/>
          </a:p>
        </p:txBody>
      </p:sp>
      <p:sp>
        <p:nvSpPr>
          <p:cNvPr id="402" name="Google Shape;402;g732c91d7b0_16_0:notes"/>
          <p:cNvSpPr txBox="1">
            <a:spLocks noGrp="1"/>
          </p:cNvSpPr>
          <p:nvPr>
            <p:ph type="sldNum" idx="12"/>
          </p:nvPr>
        </p:nvSpPr>
        <p:spPr>
          <a:xfrm>
            <a:off x="3884028" y="8829675"/>
            <a:ext cx="2972400" cy="465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730be7f8d7_0_13: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g730be7f8d7_0_13:notes"/>
          <p:cNvSpPr txBox="1">
            <a:spLocks noGrp="1"/>
          </p:cNvSpPr>
          <p:nvPr>
            <p:ph type="body" idx="1"/>
          </p:nvPr>
        </p:nvSpPr>
        <p:spPr>
          <a:xfrm>
            <a:off x="686421" y="4416426"/>
            <a:ext cx="5485200" cy="418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g730be7f8d7_0_13:notes"/>
          <p:cNvSpPr txBox="1">
            <a:spLocks noGrp="1"/>
          </p:cNvSpPr>
          <p:nvPr>
            <p:ph type="sldNum" idx="12"/>
          </p:nvPr>
        </p:nvSpPr>
        <p:spPr>
          <a:xfrm>
            <a:off x="3884028" y="8829675"/>
            <a:ext cx="2972400" cy="465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7308ffeace_0_16: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g7308ffeace_0_16:notes"/>
          <p:cNvSpPr txBox="1">
            <a:spLocks noGrp="1"/>
          </p:cNvSpPr>
          <p:nvPr>
            <p:ph type="body" idx="1"/>
          </p:nvPr>
        </p:nvSpPr>
        <p:spPr>
          <a:xfrm>
            <a:off x="686421" y="4416426"/>
            <a:ext cx="5485200" cy="418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g7308ffeace_0_16:notes"/>
          <p:cNvSpPr txBox="1">
            <a:spLocks noGrp="1"/>
          </p:cNvSpPr>
          <p:nvPr>
            <p:ph type="sldNum" idx="12"/>
          </p:nvPr>
        </p:nvSpPr>
        <p:spPr>
          <a:xfrm>
            <a:off x="3884028" y="8829675"/>
            <a:ext cx="2972400" cy="465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732c91d7b0_10_364: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g732c91d7b0_10_364:notes"/>
          <p:cNvSpPr txBox="1">
            <a:spLocks noGrp="1"/>
          </p:cNvSpPr>
          <p:nvPr>
            <p:ph type="body" idx="1"/>
          </p:nvPr>
        </p:nvSpPr>
        <p:spPr>
          <a:xfrm>
            <a:off x="686421" y="4416426"/>
            <a:ext cx="54852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g732c91d7b0_10_364:notes"/>
          <p:cNvSpPr txBox="1">
            <a:spLocks noGrp="1"/>
          </p:cNvSpPr>
          <p:nvPr>
            <p:ph type="sldNum" idx="12"/>
          </p:nvPr>
        </p:nvSpPr>
        <p:spPr>
          <a:xfrm>
            <a:off x="3884028" y="8829675"/>
            <a:ext cx="29724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8:notes"/>
          <p:cNvSpPr txBox="1">
            <a:spLocks noGrp="1"/>
          </p:cNvSpPr>
          <p:nvPr>
            <p:ph type="body" idx="1"/>
          </p:nvPr>
        </p:nvSpPr>
        <p:spPr>
          <a:xfrm>
            <a:off x="686421" y="4416426"/>
            <a:ext cx="5485158" cy="41830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28: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7fae2bebb0_2_0: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7fae2bebb0_2_0:notes"/>
          <p:cNvSpPr txBox="1">
            <a:spLocks noGrp="1"/>
          </p:cNvSpPr>
          <p:nvPr>
            <p:ph type="body" idx="1"/>
          </p:nvPr>
        </p:nvSpPr>
        <p:spPr>
          <a:xfrm>
            <a:off x="686421" y="4416426"/>
            <a:ext cx="54852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g7fae2bebb0_2_0:notes"/>
          <p:cNvSpPr txBox="1">
            <a:spLocks noGrp="1"/>
          </p:cNvSpPr>
          <p:nvPr>
            <p:ph type="sldNum" idx="12"/>
          </p:nvPr>
        </p:nvSpPr>
        <p:spPr>
          <a:xfrm>
            <a:off x="3884028" y="8829675"/>
            <a:ext cx="2972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7308ffeace_0_0: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7308ffeace_0_0:notes"/>
          <p:cNvSpPr txBox="1">
            <a:spLocks noGrp="1"/>
          </p:cNvSpPr>
          <p:nvPr>
            <p:ph type="body" idx="1"/>
          </p:nvPr>
        </p:nvSpPr>
        <p:spPr>
          <a:xfrm>
            <a:off x="686421" y="4416426"/>
            <a:ext cx="5485200" cy="418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7308ffeace_0_0:notes"/>
          <p:cNvSpPr txBox="1">
            <a:spLocks noGrp="1"/>
          </p:cNvSpPr>
          <p:nvPr>
            <p:ph type="sldNum" idx="12"/>
          </p:nvPr>
        </p:nvSpPr>
        <p:spPr>
          <a:xfrm>
            <a:off x="3884028" y="8829675"/>
            <a:ext cx="2972400" cy="465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72f94fd828_0_128: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72f94fd828_0_128:notes"/>
          <p:cNvSpPr txBox="1">
            <a:spLocks noGrp="1"/>
          </p:cNvSpPr>
          <p:nvPr>
            <p:ph type="body" idx="1"/>
          </p:nvPr>
        </p:nvSpPr>
        <p:spPr>
          <a:xfrm>
            <a:off x="686421" y="4416426"/>
            <a:ext cx="5485200" cy="418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g72f94fd828_0_128:notes"/>
          <p:cNvSpPr txBox="1">
            <a:spLocks noGrp="1"/>
          </p:cNvSpPr>
          <p:nvPr>
            <p:ph type="sldNum" idx="12"/>
          </p:nvPr>
        </p:nvSpPr>
        <p:spPr>
          <a:xfrm>
            <a:off x="3884028" y="8829675"/>
            <a:ext cx="2972400" cy="465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7fae2bebb0_0_1: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7fae2bebb0_0_1:notes"/>
          <p:cNvSpPr txBox="1">
            <a:spLocks noGrp="1"/>
          </p:cNvSpPr>
          <p:nvPr>
            <p:ph type="body" idx="1"/>
          </p:nvPr>
        </p:nvSpPr>
        <p:spPr>
          <a:xfrm>
            <a:off x="686421" y="4416426"/>
            <a:ext cx="5485200" cy="418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g7fae2bebb0_0_1:notes"/>
          <p:cNvSpPr txBox="1">
            <a:spLocks noGrp="1"/>
          </p:cNvSpPr>
          <p:nvPr>
            <p:ph type="sldNum" idx="12"/>
          </p:nvPr>
        </p:nvSpPr>
        <p:spPr>
          <a:xfrm>
            <a:off x="3884028" y="8829675"/>
            <a:ext cx="2972400" cy="465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3:notes"/>
          <p:cNvSpPr txBox="1">
            <a:spLocks noGrp="1"/>
          </p:cNvSpPr>
          <p:nvPr>
            <p:ph type="body" idx="1"/>
          </p:nvPr>
        </p:nvSpPr>
        <p:spPr>
          <a:xfrm>
            <a:off x="686421" y="4416426"/>
            <a:ext cx="5485158"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notes"/>
          <p:cNvSpPr txBox="1">
            <a:spLocks noGrp="1"/>
          </p:cNvSpPr>
          <p:nvPr>
            <p:ph type="sldNum" idx="12"/>
          </p:nvPr>
        </p:nvSpPr>
        <p:spPr>
          <a:xfrm>
            <a:off x="3884028" y="8829675"/>
            <a:ext cx="2972421"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2:notes"/>
          <p:cNvSpPr txBox="1">
            <a:spLocks noGrp="1"/>
          </p:cNvSpPr>
          <p:nvPr>
            <p:ph type="body" idx="1"/>
          </p:nvPr>
        </p:nvSpPr>
        <p:spPr>
          <a:xfrm>
            <a:off x="686421" y="4416426"/>
            <a:ext cx="5485158"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2:notes"/>
          <p:cNvSpPr txBox="1">
            <a:spLocks noGrp="1"/>
          </p:cNvSpPr>
          <p:nvPr>
            <p:ph type="sldNum" idx="12"/>
          </p:nvPr>
        </p:nvSpPr>
        <p:spPr>
          <a:xfrm>
            <a:off x="3884028" y="8829675"/>
            <a:ext cx="2972421"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pic>
        <p:nvPicPr>
          <p:cNvPr id="17" name="Google Shape;17;p2"/>
          <p:cNvPicPr preferRelativeResize="0"/>
          <p:nvPr/>
        </p:nvPicPr>
        <p:blipFill rotWithShape="1">
          <a:blip r:embed="rId2">
            <a:alphaModFix/>
          </a:blip>
          <a:srcRect/>
          <a:stretch/>
        </p:blipFill>
        <p:spPr>
          <a:xfrm>
            <a:off x="1142" y="0"/>
            <a:ext cx="9142858" cy="6857143"/>
          </a:xfrm>
          <a:prstGeom prst="rect">
            <a:avLst/>
          </a:prstGeom>
          <a:noFill/>
          <a:ln>
            <a:noFill/>
          </a:ln>
        </p:spPr>
      </p:pic>
      <p:sp>
        <p:nvSpPr>
          <p:cNvPr id="18" name="Google Shape;18;p2"/>
          <p:cNvSpPr txBox="1">
            <a:spLocks noGrp="1"/>
          </p:cNvSpPr>
          <p:nvPr>
            <p:ph type="body" idx="1"/>
          </p:nvPr>
        </p:nvSpPr>
        <p:spPr>
          <a:xfrm>
            <a:off x="1142" y="3124200"/>
            <a:ext cx="9142858" cy="533400"/>
          </a:xfrm>
          <a:prstGeom prst="rect">
            <a:avLst/>
          </a:prstGeom>
          <a:noFill/>
          <a:ln>
            <a:noFill/>
          </a:ln>
        </p:spPr>
        <p:txBody>
          <a:bodyPr spcFirstLastPara="1" wrap="square" lIns="91425" tIns="45700" rIns="91425" bIns="45700" anchor="t" anchorCtr="0">
            <a:noAutofit/>
          </a:bodyPr>
          <a:lstStyle>
            <a:lvl1pPr marL="457200" lvl="0" indent="-228600" algn="ctr">
              <a:spcBef>
                <a:spcPts val="640"/>
              </a:spcBef>
              <a:spcAft>
                <a:spcPts val="0"/>
              </a:spcAft>
              <a:buClr>
                <a:schemeClr val="lt1"/>
              </a:buClr>
              <a:buSzPts val="3200"/>
              <a:buNone/>
              <a:defRPr sz="3200">
                <a:solidFill>
                  <a:schemeClr val="lt1"/>
                </a:solidFill>
              </a:defRPr>
            </a:lvl1pPr>
            <a:lvl2pPr marL="914400" lvl="1" indent="-406400" algn="ctr">
              <a:spcBef>
                <a:spcPts val="560"/>
              </a:spcBef>
              <a:spcAft>
                <a:spcPts val="0"/>
              </a:spcAft>
              <a:buClr>
                <a:schemeClr val="lt1"/>
              </a:buClr>
              <a:buSzPts val="2800"/>
              <a:buChar char="–"/>
              <a:defRPr>
                <a:solidFill>
                  <a:schemeClr val="lt1"/>
                </a:solidFill>
              </a:defRPr>
            </a:lvl2pPr>
            <a:lvl3pPr marL="1371600" lvl="2" indent="-381000" algn="ctr">
              <a:spcBef>
                <a:spcPts val="480"/>
              </a:spcBef>
              <a:spcAft>
                <a:spcPts val="0"/>
              </a:spcAft>
              <a:buClr>
                <a:schemeClr val="lt1"/>
              </a:buClr>
              <a:buSzPts val="2400"/>
              <a:buChar char="•"/>
              <a:defRPr>
                <a:solidFill>
                  <a:schemeClr val="lt1"/>
                </a:solidFill>
              </a:defRPr>
            </a:lvl3pPr>
            <a:lvl4pPr marL="1828800" lvl="3" indent="-355600" algn="ctr">
              <a:spcBef>
                <a:spcPts val="400"/>
              </a:spcBef>
              <a:spcAft>
                <a:spcPts val="0"/>
              </a:spcAft>
              <a:buClr>
                <a:schemeClr val="lt1"/>
              </a:buClr>
              <a:buSzPts val="2000"/>
              <a:buChar char="–"/>
              <a:defRPr>
                <a:solidFill>
                  <a:schemeClr val="lt1"/>
                </a:solidFill>
              </a:defRPr>
            </a:lvl4pPr>
            <a:lvl5pPr marL="2286000" lvl="4" indent="-355600" algn="ctr">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 name="Google Shape;19;p2"/>
          <p:cNvSpPr txBox="1">
            <a:spLocks noGrp="1"/>
          </p:cNvSpPr>
          <p:nvPr>
            <p:ph type="body" idx="2"/>
          </p:nvPr>
        </p:nvSpPr>
        <p:spPr>
          <a:xfrm>
            <a:off x="1142" y="3886200"/>
            <a:ext cx="9142858" cy="364123"/>
          </a:xfrm>
          <a:prstGeom prst="rect">
            <a:avLst/>
          </a:prstGeom>
          <a:noFill/>
          <a:ln>
            <a:noFill/>
          </a:ln>
        </p:spPr>
        <p:txBody>
          <a:bodyPr spcFirstLastPara="1" wrap="square" lIns="91425" tIns="45700" rIns="91425" bIns="45700" anchor="t" anchorCtr="0">
            <a:noAutofit/>
          </a:bodyPr>
          <a:lstStyle>
            <a:lvl1pPr marL="457200" lvl="0" indent="-228600" algn="ctr">
              <a:spcBef>
                <a:spcPts val="320"/>
              </a:spcBef>
              <a:spcAft>
                <a:spcPts val="0"/>
              </a:spcAft>
              <a:buClr>
                <a:schemeClr val="lt1"/>
              </a:buClr>
              <a:buSzPts val="1600"/>
              <a:buNone/>
              <a:defRPr sz="16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2"/>
          <p:cNvSpPr txBox="1">
            <a:spLocks noGrp="1"/>
          </p:cNvSpPr>
          <p:nvPr>
            <p:ph type="body" idx="3"/>
          </p:nvPr>
        </p:nvSpPr>
        <p:spPr>
          <a:xfrm>
            <a:off x="0" y="4360863"/>
            <a:ext cx="9144000" cy="363537"/>
          </a:xfrm>
          <a:prstGeom prst="rect">
            <a:avLst/>
          </a:prstGeom>
          <a:noFill/>
          <a:ln>
            <a:noFill/>
          </a:ln>
        </p:spPr>
        <p:txBody>
          <a:bodyPr spcFirstLastPara="1" wrap="square" lIns="91425" tIns="45700" rIns="91425" bIns="45700" anchor="t" anchorCtr="0">
            <a:noAutofit/>
          </a:bodyPr>
          <a:lstStyle>
            <a:lvl1pPr marL="457200" lvl="0" indent="-228600" algn="ctr">
              <a:spcBef>
                <a:spcPts val="320"/>
              </a:spcBef>
              <a:spcAft>
                <a:spcPts val="0"/>
              </a:spcAft>
              <a:buClr>
                <a:schemeClr val="lt1"/>
              </a:buClr>
              <a:buSzPts val="1600"/>
              <a:buNone/>
              <a:defRPr sz="1600" i="1">
                <a:solidFill>
                  <a:schemeClr val="lt1"/>
                </a:solidFill>
              </a:defRPr>
            </a:lvl1pPr>
            <a:lvl2pPr marL="914400" lvl="1" indent="-330200" algn="l">
              <a:spcBef>
                <a:spcPts val="320"/>
              </a:spcBef>
              <a:spcAft>
                <a:spcPts val="0"/>
              </a:spcAft>
              <a:buClr>
                <a:schemeClr val="lt1"/>
              </a:buClr>
              <a:buSzPts val="1600"/>
              <a:buChar char="–"/>
              <a:defRPr sz="1600" i="1">
                <a:solidFill>
                  <a:schemeClr val="lt1"/>
                </a:solidFill>
              </a:defRPr>
            </a:lvl2pPr>
            <a:lvl3pPr marL="1371600" lvl="2" indent="-330200" algn="l">
              <a:spcBef>
                <a:spcPts val="320"/>
              </a:spcBef>
              <a:spcAft>
                <a:spcPts val="0"/>
              </a:spcAft>
              <a:buClr>
                <a:schemeClr val="lt1"/>
              </a:buClr>
              <a:buSzPts val="1600"/>
              <a:buChar char="•"/>
              <a:defRPr sz="1600" i="1">
                <a:solidFill>
                  <a:schemeClr val="lt1"/>
                </a:solidFill>
              </a:defRPr>
            </a:lvl3pPr>
            <a:lvl4pPr marL="1828800" lvl="3" indent="-330200" algn="l">
              <a:spcBef>
                <a:spcPts val="320"/>
              </a:spcBef>
              <a:spcAft>
                <a:spcPts val="0"/>
              </a:spcAft>
              <a:buClr>
                <a:schemeClr val="lt1"/>
              </a:buClr>
              <a:buSzPts val="1600"/>
              <a:buChar char="–"/>
              <a:defRPr sz="1600" i="1">
                <a:solidFill>
                  <a:schemeClr val="lt1"/>
                </a:solidFill>
              </a:defRPr>
            </a:lvl4pPr>
            <a:lvl5pPr marL="2286000" lvl="4" indent="-330200" algn="l">
              <a:spcBef>
                <a:spcPts val="320"/>
              </a:spcBef>
              <a:spcAft>
                <a:spcPts val="0"/>
              </a:spcAft>
              <a:buClr>
                <a:schemeClr val="lt1"/>
              </a:buClr>
              <a:buSzPts val="1600"/>
              <a:buChar char="»"/>
              <a:defRPr sz="1600" i="1">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8" name="Google Shape;78;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9" name="Google Shape;79;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1" name="Google Shape;91;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1"/>
        <p:cNvGrpSpPr/>
        <p:nvPr/>
      </p:nvGrpSpPr>
      <p:grpSpPr>
        <a:xfrm>
          <a:off x="0" y="0"/>
          <a:ext cx="0" cy="0"/>
          <a:chOff x="0" y="0"/>
          <a:chExt cx="0" cy="0"/>
        </a:xfrm>
      </p:grpSpPr>
      <p:pic>
        <p:nvPicPr>
          <p:cNvPr id="102" name="Google Shape;102;p15"/>
          <p:cNvPicPr preferRelativeResize="0"/>
          <p:nvPr/>
        </p:nvPicPr>
        <p:blipFill rotWithShape="1">
          <a:blip r:embed="rId2">
            <a:alphaModFix/>
          </a:blip>
          <a:srcRect/>
          <a:stretch/>
        </p:blipFill>
        <p:spPr>
          <a:xfrm>
            <a:off x="1142" y="0"/>
            <a:ext cx="9142858" cy="6857144"/>
          </a:xfrm>
          <a:prstGeom prst="rect">
            <a:avLst/>
          </a:prstGeom>
          <a:noFill/>
          <a:ln>
            <a:noFill/>
          </a:ln>
        </p:spPr>
      </p:pic>
      <p:sp>
        <p:nvSpPr>
          <p:cNvPr id="103" name="Google Shape;103;p15"/>
          <p:cNvSpPr txBox="1">
            <a:spLocks noGrp="1"/>
          </p:cNvSpPr>
          <p:nvPr>
            <p:ph type="body" idx="1"/>
          </p:nvPr>
        </p:nvSpPr>
        <p:spPr>
          <a:xfrm>
            <a:off x="1142" y="3124200"/>
            <a:ext cx="9142800" cy="533400"/>
          </a:xfrm>
          <a:prstGeom prst="rect">
            <a:avLst/>
          </a:prstGeom>
          <a:noFill/>
          <a:ln>
            <a:noFill/>
          </a:ln>
        </p:spPr>
        <p:txBody>
          <a:bodyPr spcFirstLastPara="1" wrap="square" lIns="91425" tIns="45700" rIns="91425" bIns="45700" anchor="t" anchorCtr="0">
            <a:noAutofit/>
          </a:bodyPr>
          <a:lstStyle>
            <a:lvl1pPr marL="457200" lvl="0" indent="-228600" algn="ctr" rtl="0">
              <a:lnSpc>
                <a:spcPct val="100000"/>
              </a:lnSpc>
              <a:spcBef>
                <a:spcPts val="640"/>
              </a:spcBef>
              <a:spcAft>
                <a:spcPts val="0"/>
              </a:spcAft>
              <a:buClr>
                <a:schemeClr val="lt1"/>
              </a:buClr>
              <a:buSzPts val="3200"/>
              <a:buNone/>
              <a:defRPr sz="3200">
                <a:solidFill>
                  <a:schemeClr val="lt1"/>
                </a:solidFill>
              </a:defRPr>
            </a:lvl1pPr>
            <a:lvl2pPr marL="914400" lvl="1" indent="-406400" algn="ctr" rtl="0">
              <a:lnSpc>
                <a:spcPct val="100000"/>
              </a:lnSpc>
              <a:spcBef>
                <a:spcPts val="560"/>
              </a:spcBef>
              <a:spcAft>
                <a:spcPts val="0"/>
              </a:spcAft>
              <a:buClr>
                <a:schemeClr val="lt1"/>
              </a:buClr>
              <a:buSzPts val="2800"/>
              <a:buChar char="–"/>
              <a:defRPr>
                <a:solidFill>
                  <a:schemeClr val="lt1"/>
                </a:solidFill>
              </a:defRPr>
            </a:lvl2pPr>
            <a:lvl3pPr marL="1371600" lvl="2" indent="-381000" algn="ctr" rtl="0">
              <a:lnSpc>
                <a:spcPct val="100000"/>
              </a:lnSpc>
              <a:spcBef>
                <a:spcPts val="480"/>
              </a:spcBef>
              <a:spcAft>
                <a:spcPts val="0"/>
              </a:spcAft>
              <a:buClr>
                <a:schemeClr val="lt1"/>
              </a:buClr>
              <a:buSzPts val="2400"/>
              <a:buChar char="•"/>
              <a:defRPr>
                <a:solidFill>
                  <a:schemeClr val="lt1"/>
                </a:solidFill>
              </a:defRPr>
            </a:lvl3pPr>
            <a:lvl4pPr marL="1828800" lvl="3" indent="-355600" algn="ctr" rtl="0">
              <a:lnSpc>
                <a:spcPct val="100000"/>
              </a:lnSpc>
              <a:spcBef>
                <a:spcPts val="400"/>
              </a:spcBef>
              <a:spcAft>
                <a:spcPts val="0"/>
              </a:spcAft>
              <a:buClr>
                <a:schemeClr val="lt1"/>
              </a:buClr>
              <a:buSzPts val="2000"/>
              <a:buChar char="–"/>
              <a:defRPr>
                <a:solidFill>
                  <a:schemeClr val="lt1"/>
                </a:solidFill>
              </a:defRPr>
            </a:lvl4pPr>
            <a:lvl5pPr marL="2286000" lvl="4" indent="-355600" algn="ctr" rtl="0">
              <a:lnSpc>
                <a:spcPct val="100000"/>
              </a:lnSpc>
              <a:spcBef>
                <a:spcPts val="400"/>
              </a:spcBef>
              <a:spcAft>
                <a:spcPts val="0"/>
              </a:spcAft>
              <a:buClr>
                <a:schemeClr val="lt1"/>
              </a:buClr>
              <a:buSzPts val="2000"/>
              <a:buChar char="»"/>
              <a:defRPr>
                <a:solidFill>
                  <a:schemeClr val="lt1"/>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04" name="Google Shape;104;p15"/>
          <p:cNvSpPr txBox="1">
            <a:spLocks noGrp="1"/>
          </p:cNvSpPr>
          <p:nvPr>
            <p:ph type="body" idx="2"/>
          </p:nvPr>
        </p:nvSpPr>
        <p:spPr>
          <a:xfrm>
            <a:off x="1142" y="3886200"/>
            <a:ext cx="9142800" cy="364200"/>
          </a:xfrm>
          <a:prstGeom prst="rect">
            <a:avLst/>
          </a:prstGeom>
          <a:noFill/>
          <a:ln>
            <a:noFill/>
          </a:ln>
        </p:spPr>
        <p:txBody>
          <a:bodyPr spcFirstLastPara="1" wrap="square" lIns="91425" tIns="45700" rIns="91425" bIns="45700" anchor="t" anchorCtr="0">
            <a:noAutofit/>
          </a:bodyPr>
          <a:lstStyle>
            <a:lvl1pPr marL="457200" lvl="0" indent="-228600" algn="ctr" rtl="0">
              <a:lnSpc>
                <a:spcPct val="100000"/>
              </a:lnSpc>
              <a:spcBef>
                <a:spcPts val="320"/>
              </a:spcBef>
              <a:spcAft>
                <a:spcPts val="0"/>
              </a:spcAft>
              <a:buClr>
                <a:schemeClr val="lt1"/>
              </a:buClr>
              <a:buSzPts val="1600"/>
              <a:buNone/>
              <a:defRPr sz="1600" i="1">
                <a:solidFill>
                  <a:schemeClr val="lt1"/>
                </a:solidFill>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05" name="Google Shape;105;p15"/>
          <p:cNvSpPr txBox="1">
            <a:spLocks noGrp="1"/>
          </p:cNvSpPr>
          <p:nvPr>
            <p:ph type="body" idx="3"/>
          </p:nvPr>
        </p:nvSpPr>
        <p:spPr>
          <a:xfrm>
            <a:off x="0" y="4360863"/>
            <a:ext cx="9144000" cy="363600"/>
          </a:xfrm>
          <a:prstGeom prst="rect">
            <a:avLst/>
          </a:prstGeom>
          <a:noFill/>
          <a:ln>
            <a:noFill/>
          </a:ln>
        </p:spPr>
        <p:txBody>
          <a:bodyPr spcFirstLastPara="1" wrap="square" lIns="91425" tIns="45700" rIns="91425" bIns="45700" anchor="t" anchorCtr="0">
            <a:noAutofit/>
          </a:bodyPr>
          <a:lstStyle>
            <a:lvl1pPr marL="457200" lvl="0" indent="-228600" algn="ctr" rtl="0">
              <a:lnSpc>
                <a:spcPct val="100000"/>
              </a:lnSpc>
              <a:spcBef>
                <a:spcPts val="320"/>
              </a:spcBef>
              <a:spcAft>
                <a:spcPts val="0"/>
              </a:spcAft>
              <a:buClr>
                <a:schemeClr val="lt1"/>
              </a:buClr>
              <a:buSzPts val="1600"/>
              <a:buNone/>
              <a:defRPr sz="1600" i="1">
                <a:solidFill>
                  <a:schemeClr val="lt1"/>
                </a:solidFill>
              </a:defRPr>
            </a:lvl1pPr>
            <a:lvl2pPr marL="914400" lvl="1" indent="-330200" algn="l" rtl="0">
              <a:lnSpc>
                <a:spcPct val="100000"/>
              </a:lnSpc>
              <a:spcBef>
                <a:spcPts val="320"/>
              </a:spcBef>
              <a:spcAft>
                <a:spcPts val="0"/>
              </a:spcAft>
              <a:buClr>
                <a:schemeClr val="lt1"/>
              </a:buClr>
              <a:buSzPts val="1600"/>
              <a:buChar char="–"/>
              <a:defRPr sz="1600" i="1">
                <a:solidFill>
                  <a:schemeClr val="lt1"/>
                </a:solidFill>
              </a:defRPr>
            </a:lvl2pPr>
            <a:lvl3pPr marL="1371600" lvl="2" indent="-330200" algn="l" rtl="0">
              <a:lnSpc>
                <a:spcPct val="100000"/>
              </a:lnSpc>
              <a:spcBef>
                <a:spcPts val="320"/>
              </a:spcBef>
              <a:spcAft>
                <a:spcPts val="0"/>
              </a:spcAft>
              <a:buClr>
                <a:schemeClr val="lt1"/>
              </a:buClr>
              <a:buSzPts val="1600"/>
              <a:buChar char="•"/>
              <a:defRPr sz="1600" i="1">
                <a:solidFill>
                  <a:schemeClr val="lt1"/>
                </a:solidFill>
              </a:defRPr>
            </a:lvl3pPr>
            <a:lvl4pPr marL="1828800" lvl="3" indent="-330200" algn="l" rtl="0">
              <a:lnSpc>
                <a:spcPct val="100000"/>
              </a:lnSpc>
              <a:spcBef>
                <a:spcPts val="320"/>
              </a:spcBef>
              <a:spcAft>
                <a:spcPts val="0"/>
              </a:spcAft>
              <a:buClr>
                <a:schemeClr val="lt1"/>
              </a:buClr>
              <a:buSzPts val="1600"/>
              <a:buChar char="–"/>
              <a:defRPr sz="1600" i="1">
                <a:solidFill>
                  <a:schemeClr val="lt1"/>
                </a:solidFill>
              </a:defRPr>
            </a:lvl4pPr>
            <a:lvl5pPr marL="2286000" lvl="4" indent="-330200" algn="l" rtl="0">
              <a:lnSpc>
                <a:spcPct val="100000"/>
              </a:lnSpc>
              <a:spcBef>
                <a:spcPts val="320"/>
              </a:spcBef>
              <a:spcAft>
                <a:spcPts val="0"/>
              </a:spcAft>
              <a:buClr>
                <a:schemeClr val="lt1"/>
              </a:buClr>
              <a:buSzPts val="1600"/>
              <a:buChar char="»"/>
              <a:defRPr sz="1600" i="1">
                <a:solidFill>
                  <a:schemeClr val="lt1"/>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6"/>
        <p:cNvGrpSpPr/>
        <p:nvPr/>
      </p:nvGrpSpPr>
      <p:grpSpPr>
        <a:xfrm>
          <a:off x="0" y="0"/>
          <a:ext cx="0" cy="0"/>
          <a:chOff x="0" y="0"/>
          <a:chExt cx="0" cy="0"/>
        </a:xfrm>
      </p:grpSpPr>
      <p:sp>
        <p:nvSpPr>
          <p:cNvPr id="107" name="Google Shape;107;p16"/>
          <p:cNvSpPr/>
          <p:nvPr/>
        </p:nvSpPr>
        <p:spPr>
          <a:xfrm>
            <a:off x="0" y="-1"/>
            <a:ext cx="9144000" cy="1295400"/>
          </a:xfrm>
          <a:prstGeom prst="rect">
            <a:avLst/>
          </a:prstGeom>
          <a:solidFill>
            <a:srgbClr val="0057A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16"/>
          <p:cNvSpPr/>
          <p:nvPr/>
        </p:nvSpPr>
        <p:spPr>
          <a:xfrm>
            <a:off x="7543800" y="-1"/>
            <a:ext cx="1600200" cy="1295400"/>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 name="Google Shape;109;p16"/>
          <p:cNvSpPr txBox="1"/>
          <p:nvPr/>
        </p:nvSpPr>
        <p:spPr>
          <a:xfrm>
            <a:off x="8001000" y="-33483"/>
            <a:ext cx="1295400" cy="255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0"/>
              <a:buFont typeface="Arial"/>
              <a:buNone/>
            </a:pPr>
            <a:fld id="{00000000-1234-1234-1234-123412341234}" type="slidenum">
              <a:rPr lang="en-US" sz="8000" b="1" i="0" u="none" strike="noStrike" cap="none">
                <a:solidFill>
                  <a:schemeClr val="lt1"/>
                </a:solidFill>
                <a:latin typeface="Twentieth Century"/>
                <a:ea typeface="Twentieth Century"/>
                <a:cs typeface="Twentieth Century"/>
                <a:sym typeface="Twentieth Century"/>
              </a:rPr>
              <a:t>‹#›</a:t>
            </a:fld>
            <a:endParaRPr sz="8000" b="1" i="0" u="none" strike="noStrike" cap="none">
              <a:solidFill>
                <a:schemeClr val="lt1"/>
              </a:solidFill>
              <a:latin typeface="Twentieth Century"/>
              <a:ea typeface="Twentieth Century"/>
              <a:cs typeface="Twentieth Century"/>
              <a:sym typeface="Twentieth Century"/>
            </a:endParaRPr>
          </a:p>
        </p:txBody>
      </p:sp>
      <p:sp>
        <p:nvSpPr>
          <p:cNvPr id="110" name="Google Shape;110;p16"/>
          <p:cNvSpPr/>
          <p:nvPr/>
        </p:nvSpPr>
        <p:spPr>
          <a:xfrm>
            <a:off x="0" y="6324600"/>
            <a:ext cx="9144000" cy="533400"/>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16"/>
          <p:cNvSpPr txBox="1">
            <a:spLocks noGrp="1"/>
          </p:cNvSpPr>
          <p:nvPr>
            <p:ph type="body" idx="1"/>
          </p:nvPr>
        </p:nvSpPr>
        <p:spPr>
          <a:xfrm>
            <a:off x="685800" y="1524000"/>
            <a:ext cx="7010400" cy="46212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pic>
        <p:nvPicPr>
          <p:cNvPr id="112" name="Google Shape;112;p16"/>
          <p:cNvPicPr preferRelativeResize="0"/>
          <p:nvPr/>
        </p:nvPicPr>
        <p:blipFill rotWithShape="1">
          <a:blip r:embed="rId2">
            <a:alphaModFix/>
          </a:blip>
          <a:srcRect/>
          <a:stretch/>
        </p:blipFill>
        <p:spPr>
          <a:xfrm>
            <a:off x="8001000" y="5394366"/>
            <a:ext cx="823827" cy="823827"/>
          </a:xfrm>
          <a:prstGeom prst="rect">
            <a:avLst/>
          </a:prstGeom>
          <a:noFill/>
          <a:ln>
            <a:noFill/>
          </a:ln>
        </p:spPr>
      </p:pic>
      <p:sp>
        <p:nvSpPr>
          <p:cNvPr id="113" name="Google Shape;113;p16"/>
          <p:cNvSpPr txBox="1">
            <a:spLocks noGrp="1"/>
          </p:cNvSpPr>
          <p:nvPr>
            <p:ph type="body" idx="2"/>
          </p:nvPr>
        </p:nvSpPr>
        <p:spPr>
          <a:xfrm>
            <a:off x="228600" y="152400"/>
            <a:ext cx="7010400" cy="9906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960"/>
              </a:spcBef>
              <a:spcAft>
                <a:spcPts val="0"/>
              </a:spcAft>
              <a:buClr>
                <a:schemeClr val="lt1"/>
              </a:buClr>
              <a:buSzPts val="4800"/>
              <a:buNone/>
              <a:defRPr sz="4800" b="1">
                <a:solidFill>
                  <a:schemeClr val="lt1"/>
                </a:solidFill>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6" name="Google Shape;116;p1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7" name="Google Shape;117;p1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8" name="Google Shape;118;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9" name="Google Shape;119;p17"/>
          <p:cNvPicPr preferRelativeResize="0"/>
          <p:nvPr/>
        </p:nvPicPr>
        <p:blipFill rotWithShape="1">
          <a:blip r:embed="rId2">
            <a:alphaModFix/>
          </a:blip>
          <a:srcRect/>
          <a:stretch/>
        </p:blipFill>
        <p:spPr>
          <a:xfrm>
            <a:off x="571" y="0"/>
            <a:ext cx="9142858" cy="685714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2" name="Google Shape;122;p1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23" name="Google Shape;123;p1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4" name="Google Shape;124;p1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5" name="Google Shape;125;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4000"/>
              <a:buFont typeface="Calibri"/>
              <a:buNone/>
              <a:defRPr sz="4000" b="1"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8" name="Google Shape;128;p19"/>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00"/>
              </a:spcBef>
              <a:spcAft>
                <a:spcPts val="0"/>
              </a:spcAft>
              <a:buClr>
                <a:srgbClr val="888888"/>
              </a:buClr>
              <a:buSzPts val="2000"/>
              <a:buNone/>
              <a:defRPr sz="2000">
                <a:solidFill>
                  <a:srgbClr val="888888"/>
                </a:solidFill>
              </a:defRPr>
            </a:lvl1pPr>
            <a:lvl2pPr marL="914400" lvl="1" indent="-228600" algn="l" rtl="0">
              <a:lnSpc>
                <a:spcPct val="100000"/>
              </a:lnSpc>
              <a:spcBef>
                <a:spcPts val="360"/>
              </a:spcBef>
              <a:spcAft>
                <a:spcPts val="0"/>
              </a:spcAft>
              <a:buClr>
                <a:srgbClr val="888888"/>
              </a:buClr>
              <a:buSzPts val="1800"/>
              <a:buNone/>
              <a:defRPr sz="1800">
                <a:solidFill>
                  <a:srgbClr val="888888"/>
                </a:solidFill>
              </a:defRPr>
            </a:lvl2pPr>
            <a:lvl3pPr marL="1371600" lvl="2" indent="-228600" algn="l" rtl="0">
              <a:lnSpc>
                <a:spcPct val="100000"/>
              </a:lnSpc>
              <a:spcBef>
                <a:spcPts val="320"/>
              </a:spcBef>
              <a:spcAft>
                <a:spcPts val="0"/>
              </a:spcAft>
              <a:buClr>
                <a:srgbClr val="888888"/>
              </a:buClr>
              <a:buSzPts val="1600"/>
              <a:buNone/>
              <a:defRPr sz="1600">
                <a:solidFill>
                  <a:srgbClr val="888888"/>
                </a:solidFill>
              </a:defRPr>
            </a:lvl3pPr>
            <a:lvl4pPr marL="1828800" lvl="3" indent="-228600" algn="l" rtl="0">
              <a:lnSpc>
                <a:spcPct val="100000"/>
              </a:lnSpc>
              <a:spcBef>
                <a:spcPts val="280"/>
              </a:spcBef>
              <a:spcAft>
                <a:spcPts val="0"/>
              </a:spcAft>
              <a:buClr>
                <a:srgbClr val="888888"/>
              </a:buClr>
              <a:buSzPts val="1400"/>
              <a:buNone/>
              <a:defRPr sz="1400">
                <a:solidFill>
                  <a:srgbClr val="888888"/>
                </a:solidFill>
              </a:defRPr>
            </a:lvl4pPr>
            <a:lvl5pPr marL="2286000" lvl="4" indent="-228600" algn="l" rtl="0">
              <a:lnSpc>
                <a:spcPct val="100000"/>
              </a:lnSpc>
              <a:spcBef>
                <a:spcPts val="280"/>
              </a:spcBef>
              <a:spcAft>
                <a:spcPts val="0"/>
              </a:spcAft>
              <a:buClr>
                <a:srgbClr val="888888"/>
              </a:buClr>
              <a:buSzPts val="1400"/>
              <a:buNone/>
              <a:defRPr sz="1400">
                <a:solidFill>
                  <a:srgbClr val="888888"/>
                </a:solidFill>
              </a:defRPr>
            </a:lvl5pPr>
            <a:lvl6pPr marL="2743200" lvl="5" indent="-228600" algn="l" rtl="0">
              <a:lnSpc>
                <a:spcPct val="100000"/>
              </a:lnSpc>
              <a:spcBef>
                <a:spcPts val="280"/>
              </a:spcBef>
              <a:spcAft>
                <a:spcPts val="0"/>
              </a:spcAft>
              <a:buClr>
                <a:srgbClr val="888888"/>
              </a:buClr>
              <a:buSzPts val="1400"/>
              <a:buNone/>
              <a:defRPr sz="1400">
                <a:solidFill>
                  <a:srgbClr val="888888"/>
                </a:solidFill>
              </a:defRPr>
            </a:lvl6pPr>
            <a:lvl7pPr marL="3200400" lvl="6" indent="-228600" algn="l" rtl="0">
              <a:lnSpc>
                <a:spcPct val="100000"/>
              </a:lnSpc>
              <a:spcBef>
                <a:spcPts val="280"/>
              </a:spcBef>
              <a:spcAft>
                <a:spcPts val="0"/>
              </a:spcAft>
              <a:buClr>
                <a:srgbClr val="888888"/>
              </a:buClr>
              <a:buSzPts val="1400"/>
              <a:buNone/>
              <a:defRPr sz="1400">
                <a:solidFill>
                  <a:srgbClr val="888888"/>
                </a:solidFill>
              </a:defRPr>
            </a:lvl7pPr>
            <a:lvl8pPr marL="3657600" lvl="7" indent="-228600" algn="l" rtl="0">
              <a:lnSpc>
                <a:spcPct val="100000"/>
              </a:lnSpc>
              <a:spcBef>
                <a:spcPts val="280"/>
              </a:spcBef>
              <a:spcAft>
                <a:spcPts val="0"/>
              </a:spcAft>
              <a:buClr>
                <a:srgbClr val="888888"/>
              </a:buClr>
              <a:buSzPts val="1400"/>
              <a:buNone/>
              <a:defRPr sz="1400">
                <a:solidFill>
                  <a:srgbClr val="888888"/>
                </a:solidFill>
              </a:defRPr>
            </a:lvl8pPr>
            <a:lvl9pPr marL="4114800" lvl="8" indent="-228600" algn="l" rtl="0">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29" name="Google Shape;129;p1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0" name="Google Shape;130;p1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1" name="Google Shape;131;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4" name="Google Shape;134;p20"/>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560"/>
              </a:spcBef>
              <a:spcAft>
                <a:spcPts val="0"/>
              </a:spcAft>
              <a:buClr>
                <a:schemeClr val="dk1"/>
              </a:buClr>
              <a:buSzPts val="2800"/>
              <a:buChar char="•"/>
              <a:defRPr sz="2800"/>
            </a:lvl1pPr>
            <a:lvl2pPr marL="914400" lvl="1" indent="-381000" algn="l" rtl="0">
              <a:lnSpc>
                <a:spcPct val="100000"/>
              </a:lnSpc>
              <a:spcBef>
                <a:spcPts val="480"/>
              </a:spcBef>
              <a:spcAft>
                <a:spcPts val="0"/>
              </a:spcAft>
              <a:buClr>
                <a:schemeClr val="dk1"/>
              </a:buClr>
              <a:buSzPts val="2400"/>
              <a:buChar char="–"/>
              <a:defRPr sz="2400"/>
            </a:lvl2pPr>
            <a:lvl3pPr marL="1371600" lvl="2" indent="-355600" algn="l" rtl="0">
              <a:lnSpc>
                <a:spcPct val="100000"/>
              </a:lnSpc>
              <a:spcBef>
                <a:spcPts val="400"/>
              </a:spcBef>
              <a:spcAft>
                <a:spcPts val="0"/>
              </a:spcAft>
              <a:buClr>
                <a:schemeClr val="dk1"/>
              </a:buClr>
              <a:buSzPts val="2000"/>
              <a:buChar char="•"/>
              <a:defRPr sz="2000"/>
            </a:lvl3pPr>
            <a:lvl4pPr marL="1828800" lvl="3" indent="-342900" algn="l" rtl="0">
              <a:lnSpc>
                <a:spcPct val="100000"/>
              </a:lnSpc>
              <a:spcBef>
                <a:spcPts val="360"/>
              </a:spcBef>
              <a:spcAft>
                <a:spcPts val="0"/>
              </a:spcAft>
              <a:buClr>
                <a:schemeClr val="dk1"/>
              </a:buClr>
              <a:buSzPts val="1800"/>
              <a:buChar char="–"/>
              <a:defRPr sz="1800"/>
            </a:lvl4pPr>
            <a:lvl5pPr marL="2286000" lvl="4" indent="-342900" algn="l" rtl="0">
              <a:lnSpc>
                <a:spcPct val="100000"/>
              </a:lnSpc>
              <a:spcBef>
                <a:spcPts val="360"/>
              </a:spcBef>
              <a:spcAft>
                <a:spcPts val="0"/>
              </a:spcAft>
              <a:buClr>
                <a:schemeClr val="dk1"/>
              </a:buClr>
              <a:buSzPts val="1800"/>
              <a:buChar char="»"/>
              <a:defRPr sz="1800"/>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135" name="Google Shape;135;p20"/>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560"/>
              </a:spcBef>
              <a:spcAft>
                <a:spcPts val="0"/>
              </a:spcAft>
              <a:buClr>
                <a:schemeClr val="dk1"/>
              </a:buClr>
              <a:buSzPts val="2800"/>
              <a:buChar char="•"/>
              <a:defRPr sz="2800"/>
            </a:lvl1pPr>
            <a:lvl2pPr marL="914400" lvl="1" indent="-381000" algn="l" rtl="0">
              <a:lnSpc>
                <a:spcPct val="100000"/>
              </a:lnSpc>
              <a:spcBef>
                <a:spcPts val="480"/>
              </a:spcBef>
              <a:spcAft>
                <a:spcPts val="0"/>
              </a:spcAft>
              <a:buClr>
                <a:schemeClr val="dk1"/>
              </a:buClr>
              <a:buSzPts val="2400"/>
              <a:buChar char="–"/>
              <a:defRPr sz="2400"/>
            </a:lvl2pPr>
            <a:lvl3pPr marL="1371600" lvl="2" indent="-355600" algn="l" rtl="0">
              <a:lnSpc>
                <a:spcPct val="100000"/>
              </a:lnSpc>
              <a:spcBef>
                <a:spcPts val="400"/>
              </a:spcBef>
              <a:spcAft>
                <a:spcPts val="0"/>
              </a:spcAft>
              <a:buClr>
                <a:schemeClr val="dk1"/>
              </a:buClr>
              <a:buSzPts val="2000"/>
              <a:buChar char="•"/>
              <a:defRPr sz="2000"/>
            </a:lvl3pPr>
            <a:lvl4pPr marL="1828800" lvl="3" indent="-342900" algn="l" rtl="0">
              <a:lnSpc>
                <a:spcPct val="100000"/>
              </a:lnSpc>
              <a:spcBef>
                <a:spcPts val="360"/>
              </a:spcBef>
              <a:spcAft>
                <a:spcPts val="0"/>
              </a:spcAft>
              <a:buClr>
                <a:schemeClr val="dk1"/>
              </a:buClr>
              <a:buSzPts val="1800"/>
              <a:buChar char="–"/>
              <a:defRPr sz="1800"/>
            </a:lvl4pPr>
            <a:lvl5pPr marL="2286000" lvl="4" indent="-342900" algn="l" rtl="0">
              <a:lnSpc>
                <a:spcPct val="100000"/>
              </a:lnSpc>
              <a:spcBef>
                <a:spcPts val="360"/>
              </a:spcBef>
              <a:spcAft>
                <a:spcPts val="0"/>
              </a:spcAft>
              <a:buClr>
                <a:schemeClr val="dk1"/>
              </a:buClr>
              <a:buSzPts val="1800"/>
              <a:buChar char="»"/>
              <a:defRPr sz="1800"/>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136" name="Google Shape;136;p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7" name="Google Shape;137;p2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8" name="Google Shape;138;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44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1" name="Google Shape;141;p21"/>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80"/>
              </a:spcBef>
              <a:spcAft>
                <a:spcPts val="0"/>
              </a:spcAft>
              <a:buClr>
                <a:schemeClr val="dk1"/>
              </a:buClr>
              <a:buSzPts val="2400"/>
              <a:buNone/>
              <a:defRPr sz="2400" b="1"/>
            </a:lvl1pPr>
            <a:lvl2pPr marL="914400" lvl="1" indent="-228600" algn="l" rtl="0">
              <a:lnSpc>
                <a:spcPct val="100000"/>
              </a:lnSpc>
              <a:spcBef>
                <a:spcPts val="400"/>
              </a:spcBef>
              <a:spcAft>
                <a:spcPts val="0"/>
              </a:spcAft>
              <a:buClr>
                <a:schemeClr val="dk1"/>
              </a:buClr>
              <a:buSzPts val="2000"/>
              <a:buNone/>
              <a:defRPr sz="2000" b="1"/>
            </a:lvl2pPr>
            <a:lvl3pPr marL="1371600" lvl="2" indent="-228600" algn="l" rtl="0">
              <a:lnSpc>
                <a:spcPct val="100000"/>
              </a:lnSpc>
              <a:spcBef>
                <a:spcPts val="360"/>
              </a:spcBef>
              <a:spcAft>
                <a:spcPts val="0"/>
              </a:spcAft>
              <a:buClr>
                <a:schemeClr val="dk1"/>
              </a:buClr>
              <a:buSzPts val="1800"/>
              <a:buNone/>
              <a:defRPr sz="1800" b="1"/>
            </a:lvl3pPr>
            <a:lvl4pPr marL="1828800" lvl="3" indent="-228600" algn="l" rtl="0">
              <a:lnSpc>
                <a:spcPct val="100000"/>
              </a:lnSpc>
              <a:spcBef>
                <a:spcPts val="320"/>
              </a:spcBef>
              <a:spcAft>
                <a:spcPts val="0"/>
              </a:spcAft>
              <a:buClr>
                <a:schemeClr val="dk1"/>
              </a:buClr>
              <a:buSzPts val="1600"/>
              <a:buNone/>
              <a:defRPr sz="1600" b="1"/>
            </a:lvl4pPr>
            <a:lvl5pPr marL="2286000" lvl="4" indent="-228600" algn="l" rtl="0">
              <a:lnSpc>
                <a:spcPct val="100000"/>
              </a:lnSpc>
              <a:spcBef>
                <a:spcPts val="320"/>
              </a:spcBef>
              <a:spcAft>
                <a:spcPts val="0"/>
              </a:spcAft>
              <a:buClr>
                <a:schemeClr val="dk1"/>
              </a:buClr>
              <a:buSzPts val="1600"/>
              <a:buNone/>
              <a:defRPr sz="1600" b="1"/>
            </a:lvl5pPr>
            <a:lvl6pPr marL="2743200" lvl="5" indent="-228600" algn="l" rtl="0">
              <a:lnSpc>
                <a:spcPct val="100000"/>
              </a:lnSpc>
              <a:spcBef>
                <a:spcPts val="320"/>
              </a:spcBef>
              <a:spcAft>
                <a:spcPts val="0"/>
              </a:spcAft>
              <a:buClr>
                <a:schemeClr val="dk1"/>
              </a:buClr>
              <a:buSzPts val="1600"/>
              <a:buNone/>
              <a:defRPr sz="1600" b="1"/>
            </a:lvl6pPr>
            <a:lvl7pPr marL="3200400" lvl="6" indent="-228600" algn="l" rtl="0">
              <a:lnSpc>
                <a:spcPct val="100000"/>
              </a:lnSpc>
              <a:spcBef>
                <a:spcPts val="320"/>
              </a:spcBef>
              <a:spcAft>
                <a:spcPts val="0"/>
              </a:spcAft>
              <a:buClr>
                <a:schemeClr val="dk1"/>
              </a:buClr>
              <a:buSzPts val="1600"/>
              <a:buNone/>
              <a:defRPr sz="1600" b="1"/>
            </a:lvl7pPr>
            <a:lvl8pPr marL="3657600" lvl="7" indent="-228600" algn="l" rtl="0">
              <a:lnSpc>
                <a:spcPct val="100000"/>
              </a:lnSpc>
              <a:spcBef>
                <a:spcPts val="320"/>
              </a:spcBef>
              <a:spcAft>
                <a:spcPts val="0"/>
              </a:spcAft>
              <a:buClr>
                <a:schemeClr val="dk1"/>
              </a:buClr>
              <a:buSzPts val="1600"/>
              <a:buNone/>
              <a:defRPr sz="1600" b="1"/>
            </a:lvl8pPr>
            <a:lvl9pPr marL="4114800" lvl="8" indent="-228600" algn="l" rtl="0">
              <a:lnSpc>
                <a:spcPct val="100000"/>
              </a:lnSpc>
              <a:spcBef>
                <a:spcPts val="320"/>
              </a:spcBef>
              <a:spcAft>
                <a:spcPts val="0"/>
              </a:spcAft>
              <a:buClr>
                <a:schemeClr val="dk1"/>
              </a:buClr>
              <a:buSzPts val="1600"/>
              <a:buNone/>
              <a:defRPr sz="1600" b="1"/>
            </a:lvl9pPr>
          </a:lstStyle>
          <a:p>
            <a:endParaRPr/>
          </a:p>
        </p:txBody>
      </p:sp>
      <p:sp>
        <p:nvSpPr>
          <p:cNvPr id="142" name="Google Shape;142;p21"/>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Clr>
                <a:schemeClr val="dk1"/>
              </a:buClr>
              <a:buSzPts val="2400"/>
              <a:buChar char="•"/>
              <a:defRPr sz="2400"/>
            </a:lvl1pPr>
            <a:lvl2pPr marL="914400" lvl="1" indent="-355600" algn="l" rtl="0">
              <a:lnSpc>
                <a:spcPct val="100000"/>
              </a:lnSpc>
              <a:spcBef>
                <a:spcPts val="400"/>
              </a:spcBef>
              <a:spcAft>
                <a:spcPts val="0"/>
              </a:spcAft>
              <a:buClr>
                <a:schemeClr val="dk1"/>
              </a:buClr>
              <a:buSzPts val="2000"/>
              <a:buChar char="–"/>
              <a:defRPr sz="2000"/>
            </a:lvl2pPr>
            <a:lvl3pPr marL="1371600" lvl="2" indent="-342900" algn="l" rtl="0">
              <a:lnSpc>
                <a:spcPct val="100000"/>
              </a:lnSpc>
              <a:spcBef>
                <a:spcPts val="360"/>
              </a:spcBef>
              <a:spcAft>
                <a:spcPts val="0"/>
              </a:spcAft>
              <a:buClr>
                <a:schemeClr val="dk1"/>
              </a:buClr>
              <a:buSzPts val="1800"/>
              <a:buChar char="•"/>
              <a:defRPr sz="1800"/>
            </a:lvl3pPr>
            <a:lvl4pPr marL="1828800" lvl="3" indent="-330200" algn="l" rtl="0">
              <a:lnSpc>
                <a:spcPct val="100000"/>
              </a:lnSpc>
              <a:spcBef>
                <a:spcPts val="320"/>
              </a:spcBef>
              <a:spcAft>
                <a:spcPts val="0"/>
              </a:spcAft>
              <a:buClr>
                <a:schemeClr val="dk1"/>
              </a:buClr>
              <a:buSzPts val="1600"/>
              <a:buChar char="–"/>
              <a:defRPr sz="1600"/>
            </a:lvl4pPr>
            <a:lvl5pPr marL="2286000" lvl="4" indent="-330200" algn="l" rtl="0">
              <a:lnSpc>
                <a:spcPct val="100000"/>
              </a:lnSpc>
              <a:spcBef>
                <a:spcPts val="320"/>
              </a:spcBef>
              <a:spcAft>
                <a:spcPts val="0"/>
              </a:spcAft>
              <a:buClr>
                <a:schemeClr val="dk1"/>
              </a:buClr>
              <a:buSzPts val="1600"/>
              <a:buChar char="»"/>
              <a:defRPr sz="1600"/>
            </a:lvl5pPr>
            <a:lvl6pPr marL="2743200" lvl="5" indent="-330200" algn="l" rtl="0">
              <a:lnSpc>
                <a:spcPct val="100000"/>
              </a:lnSpc>
              <a:spcBef>
                <a:spcPts val="320"/>
              </a:spcBef>
              <a:spcAft>
                <a:spcPts val="0"/>
              </a:spcAft>
              <a:buClr>
                <a:schemeClr val="dk1"/>
              </a:buClr>
              <a:buSzPts val="1600"/>
              <a:buChar char="•"/>
              <a:defRPr sz="1600"/>
            </a:lvl6pPr>
            <a:lvl7pPr marL="3200400" lvl="6" indent="-330200" algn="l" rtl="0">
              <a:lnSpc>
                <a:spcPct val="100000"/>
              </a:lnSpc>
              <a:spcBef>
                <a:spcPts val="320"/>
              </a:spcBef>
              <a:spcAft>
                <a:spcPts val="0"/>
              </a:spcAft>
              <a:buClr>
                <a:schemeClr val="dk1"/>
              </a:buClr>
              <a:buSzPts val="1600"/>
              <a:buChar char="•"/>
              <a:defRPr sz="1600"/>
            </a:lvl7pPr>
            <a:lvl8pPr marL="3657600" lvl="7" indent="-330200" algn="l" rtl="0">
              <a:lnSpc>
                <a:spcPct val="100000"/>
              </a:lnSpc>
              <a:spcBef>
                <a:spcPts val="320"/>
              </a:spcBef>
              <a:spcAft>
                <a:spcPts val="0"/>
              </a:spcAft>
              <a:buClr>
                <a:schemeClr val="dk1"/>
              </a:buClr>
              <a:buSzPts val="1600"/>
              <a:buChar char="•"/>
              <a:defRPr sz="1600"/>
            </a:lvl8pPr>
            <a:lvl9pPr marL="4114800" lvl="8" indent="-330200" algn="l" rtl="0">
              <a:lnSpc>
                <a:spcPct val="100000"/>
              </a:lnSpc>
              <a:spcBef>
                <a:spcPts val="320"/>
              </a:spcBef>
              <a:spcAft>
                <a:spcPts val="0"/>
              </a:spcAft>
              <a:buClr>
                <a:schemeClr val="dk1"/>
              </a:buClr>
              <a:buSzPts val="1600"/>
              <a:buChar char="•"/>
              <a:defRPr sz="1600"/>
            </a:lvl9pPr>
          </a:lstStyle>
          <a:p>
            <a:endParaRPr/>
          </a:p>
        </p:txBody>
      </p:sp>
      <p:sp>
        <p:nvSpPr>
          <p:cNvPr id="143" name="Google Shape;143;p21"/>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80"/>
              </a:spcBef>
              <a:spcAft>
                <a:spcPts val="0"/>
              </a:spcAft>
              <a:buClr>
                <a:schemeClr val="dk1"/>
              </a:buClr>
              <a:buSzPts val="2400"/>
              <a:buNone/>
              <a:defRPr sz="2400" b="1"/>
            </a:lvl1pPr>
            <a:lvl2pPr marL="914400" lvl="1" indent="-228600" algn="l" rtl="0">
              <a:lnSpc>
                <a:spcPct val="100000"/>
              </a:lnSpc>
              <a:spcBef>
                <a:spcPts val="400"/>
              </a:spcBef>
              <a:spcAft>
                <a:spcPts val="0"/>
              </a:spcAft>
              <a:buClr>
                <a:schemeClr val="dk1"/>
              </a:buClr>
              <a:buSzPts val="2000"/>
              <a:buNone/>
              <a:defRPr sz="2000" b="1"/>
            </a:lvl2pPr>
            <a:lvl3pPr marL="1371600" lvl="2" indent="-228600" algn="l" rtl="0">
              <a:lnSpc>
                <a:spcPct val="100000"/>
              </a:lnSpc>
              <a:spcBef>
                <a:spcPts val="360"/>
              </a:spcBef>
              <a:spcAft>
                <a:spcPts val="0"/>
              </a:spcAft>
              <a:buClr>
                <a:schemeClr val="dk1"/>
              </a:buClr>
              <a:buSzPts val="1800"/>
              <a:buNone/>
              <a:defRPr sz="1800" b="1"/>
            </a:lvl3pPr>
            <a:lvl4pPr marL="1828800" lvl="3" indent="-228600" algn="l" rtl="0">
              <a:lnSpc>
                <a:spcPct val="100000"/>
              </a:lnSpc>
              <a:spcBef>
                <a:spcPts val="320"/>
              </a:spcBef>
              <a:spcAft>
                <a:spcPts val="0"/>
              </a:spcAft>
              <a:buClr>
                <a:schemeClr val="dk1"/>
              </a:buClr>
              <a:buSzPts val="1600"/>
              <a:buNone/>
              <a:defRPr sz="1600" b="1"/>
            </a:lvl4pPr>
            <a:lvl5pPr marL="2286000" lvl="4" indent="-228600" algn="l" rtl="0">
              <a:lnSpc>
                <a:spcPct val="100000"/>
              </a:lnSpc>
              <a:spcBef>
                <a:spcPts val="320"/>
              </a:spcBef>
              <a:spcAft>
                <a:spcPts val="0"/>
              </a:spcAft>
              <a:buClr>
                <a:schemeClr val="dk1"/>
              </a:buClr>
              <a:buSzPts val="1600"/>
              <a:buNone/>
              <a:defRPr sz="1600" b="1"/>
            </a:lvl5pPr>
            <a:lvl6pPr marL="2743200" lvl="5" indent="-228600" algn="l" rtl="0">
              <a:lnSpc>
                <a:spcPct val="100000"/>
              </a:lnSpc>
              <a:spcBef>
                <a:spcPts val="320"/>
              </a:spcBef>
              <a:spcAft>
                <a:spcPts val="0"/>
              </a:spcAft>
              <a:buClr>
                <a:schemeClr val="dk1"/>
              </a:buClr>
              <a:buSzPts val="1600"/>
              <a:buNone/>
              <a:defRPr sz="1600" b="1"/>
            </a:lvl6pPr>
            <a:lvl7pPr marL="3200400" lvl="6" indent="-228600" algn="l" rtl="0">
              <a:lnSpc>
                <a:spcPct val="100000"/>
              </a:lnSpc>
              <a:spcBef>
                <a:spcPts val="320"/>
              </a:spcBef>
              <a:spcAft>
                <a:spcPts val="0"/>
              </a:spcAft>
              <a:buClr>
                <a:schemeClr val="dk1"/>
              </a:buClr>
              <a:buSzPts val="1600"/>
              <a:buNone/>
              <a:defRPr sz="1600" b="1"/>
            </a:lvl7pPr>
            <a:lvl8pPr marL="3657600" lvl="7" indent="-228600" algn="l" rtl="0">
              <a:lnSpc>
                <a:spcPct val="100000"/>
              </a:lnSpc>
              <a:spcBef>
                <a:spcPts val="320"/>
              </a:spcBef>
              <a:spcAft>
                <a:spcPts val="0"/>
              </a:spcAft>
              <a:buClr>
                <a:schemeClr val="dk1"/>
              </a:buClr>
              <a:buSzPts val="1600"/>
              <a:buNone/>
              <a:defRPr sz="1600" b="1"/>
            </a:lvl8pPr>
            <a:lvl9pPr marL="4114800" lvl="8" indent="-228600" algn="l" rtl="0">
              <a:lnSpc>
                <a:spcPct val="100000"/>
              </a:lnSpc>
              <a:spcBef>
                <a:spcPts val="320"/>
              </a:spcBef>
              <a:spcAft>
                <a:spcPts val="0"/>
              </a:spcAft>
              <a:buClr>
                <a:schemeClr val="dk1"/>
              </a:buClr>
              <a:buSzPts val="1600"/>
              <a:buNone/>
              <a:defRPr sz="1600" b="1"/>
            </a:lvl9pPr>
          </a:lstStyle>
          <a:p>
            <a:endParaRPr/>
          </a:p>
        </p:txBody>
      </p:sp>
      <p:sp>
        <p:nvSpPr>
          <p:cNvPr id="144" name="Google Shape;144;p21"/>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Clr>
                <a:schemeClr val="dk1"/>
              </a:buClr>
              <a:buSzPts val="2400"/>
              <a:buChar char="•"/>
              <a:defRPr sz="2400"/>
            </a:lvl1pPr>
            <a:lvl2pPr marL="914400" lvl="1" indent="-355600" algn="l" rtl="0">
              <a:lnSpc>
                <a:spcPct val="100000"/>
              </a:lnSpc>
              <a:spcBef>
                <a:spcPts val="400"/>
              </a:spcBef>
              <a:spcAft>
                <a:spcPts val="0"/>
              </a:spcAft>
              <a:buClr>
                <a:schemeClr val="dk1"/>
              </a:buClr>
              <a:buSzPts val="2000"/>
              <a:buChar char="–"/>
              <a:defRPr sz="2000"/>
            </a:lvl2pPr>
            <a:lvl3pPr marL="1371600" lvl="2" indent="-342900" algn="l" rtl="0">
              <a:lnSpc>
                <a:spcPct val="100000"/>
              </a:lnSpc>
              <a:spcBef>
                <a:spcPts val="360"/>
              </a:spcBef>
              <a:spcAft>
                <a:spcPts val="0"/>
              </a:spcAft>
              <a:buClr>
                <a:schemeClr val="dk1"/>
              </a:buClr>
              <a:buSzPts val="1800"/>
              <a:buChar char="•"/>
              <a:defRPr sz="1800"/>
            </a:lvl3pPr>
            <a:lvl4pPr marL="1828800" lvl="3" indent="-330200" algn="l" rtl="0">
              <a:lnSpc>
                <a:spcPct val="100000"/>
              </a:lnSpc>
              <a:spcBef>
                <a:spcPts val="320"/>
              </a:spcBef>
              <a:spcAft>
                <a:spcPts val="0"/>
              </a:spcAft>
              <a:buClr>
                <a:schemeClr val="dk1"/>
              </a:buClr>
              <a:buSzPts val="1600"/>
              <a:buChar char="–"/>
              <a:defRPr sz="1600"/>
            </a:lvl4pPr>
            <a:lvl5pPr marL="2286000" lvl="4" indent="-330200" algn="l" rtl="0">
              <a:lnSpc>
                <a:spcPct val="100000"/>
              </a:lnSpc>
              <a:spcBef>
                <a:spcPts val="320"/>
              </a:spcBef>
              <a:spcAft>
                <a:spcPts val="0"/>
              </a:spcAft>
              <a:buClr>
                <a:schemeClr val="dk1"/>
              </a:buClr>
              <a:buSzPts val="1600"/>
              <a:buChar char="»"/>
              <a:defRPr sz="1600"/>
            </a:lvl5pPr>
            <a:lvl6pPr marL="2743200" lvl="5" indent="-330200" algn="l" rtl="0">
              <a:lnSpc>
                <a:spcPct val="100000"/>
              </a:lnSpc>
              <a:spcBef>
                <a:spcPts val="320"/>
              </a:spcBef>
              <a:spcAft>
                <a:spcPts val="0"/>
              </a:spcAft>
              <a:buClr>
                <a:schemeClr val="dk1"/>
              </a:buClr>
              <a:buSzPts val="1600"/>
              <a:buChar char="•"/>
              <a:defRPr sz="1600"/>
            </a:lvl6pPr>
            <a:lvl7pPr marL="3200400" lvl="6" indent="-330200" algn="l" rtl="0">
              <a:lnSpc>
                <a:spcPct val="100000"/>
              </a:lnSpc>
              <a:spcBef>
                <a:spcPts val="320"/>
              </a:spcBef>
              <a:spcAft>
                <a:spcPts val="0"/>
              </a:spcAft>
              <a:buClr>
                <a:schemeClr val="dk1"/>
              </a:buClr>
              <a:buSzPts val="1600"/>
              <a:buChar char="•"/>
              <a:defRPr sz="1600"/>
            </a:lvl7pPr>
            <a:lvl8pPr marL="3657600" lvl="7" indent="-330200" algn="l" rtl="0">
              <a:lnSpc>
                <a:spcPct val="100000"/>
              </a:lnSpc>
              <a:spcBef>
                <a:spcPts val="320"/>
              </a:spcBef>
              <a:spcAft>
                <a:spcPts val="0"/>
              </a:spcAft>
              <a:buClr>
                <a:schemeClr val="dk1"/>
              </a:buClr>
              <a:buSzPts val="1600"/>
              <a:buChar char="•"/>
              <a:defRPr sz="1600"/>
            </a:lvl8pPr>
            <a:lvl9pPr marL="4114800" lvl="8" indent="-330200" algn="l" rtl="0">
              <a:lnSpc>
                <a:spcPct val="100000"/>
              </a:lnSpc>
              <a:spcBef>
                <a:spcPts val="320"/>
              </a:spcBef>
              <a:spcAft>
                <a:spcPts val="0"/>
              </a:spcAft>
              <a:buClr>
                <a:schemeClr val="dk1"/>
              </a:buClr>
              <a:buSzPts val="1600"/>
              <a:buChar char="•"/>
              <a:defRPr sz="1600"/>
            </a:lvl9pPr>
          </a:lstStyle>
          <a:p>
            <a:endParaRPr/>
          </a:p>
        </p:txBody>
      </p:sp>
      <p:sp>
        <p:nvSpPr>
          <p:cNvPr id="145" name="Google Shape;145;p2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6" name="Google Shape;146;p2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7" name="Google Shape;147;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1"/>
        <p:cNvGrpSpPr/>
        <p:nvPr/>
      </p:nvGrpSpPr>
      <p:grpSpPr>
        <a:xfrm>
          <a:off x="0" y="0"/>
          <a:ext cx="0" cy="0"/>
          <a:chOff x="0" y="0"/>
          <a:chExt cx="0" cy="0"/>
        </a:xfrm>
      </p:grpSpPr>
      <p:sp>
        <p:nvSpPr>
          <p:cNvPr id="22" name="Google Shape;22;p3"/>
          <p:cNvSpPr/>
          <p:nvPr/>
        </p:nvSpPr>
        <p:spPr>
          <a:xfrm>
            <a:off x="0" y="-1"/>
            <a:ext cx="9144000" cy="1295401"/>
          </a:xfrm>
          <a:prstGeom prst="rect">
            <a:avLst/>
          </a:prstGeom>
          <a:solidFill>
            <a:srgbClr val="0057A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3"/>
          <p:cNvSpPr/>
          <p:nvPr/>
        </p:nvSpPr>
        <p:spPr>
          <a:xfrm>
            <a:off x="7543800" y="-1"/>
            <a:ext cx="1600200" cy="1295401"/>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3"/>
          <p:cNvSpPr txBox="1"/>
          <p:nvPr/>
        </p:nvSpPr>
        <p:spPr>
          <a:xfrm>
            <a:off x="8001000" y="-33483"/>
            <a:ext cx="1295400" cy="25545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8000" b="1" i="0" u="none" strike="noStrike" cap="none">
                <a:solidFill>
                  <a:schemeClr val="lt1"/>
                </a:solidFill>
                <a:latin typeface="Twentieth Century"/>
                <a:ea typeface="Twentieth Century"/>
                <a:cs typeface="Twentieth Century"/>
                <a:sym typeface="Twentieth Century"/>
              </a:rPr>
              <a:t>‹#›</a:t>
            </a:fld>
            <a:endParaRPr sz="8000" b="1">
              <a:solidFill>
                <a:schemeClr val="lt1"/>
              </a:solidFill>
              <a:latin typeface="Twentieth Century"/>
              <a:ea typeface="Twentieth Century"/>
              <a:cs typeface="Twentieth Century"/>
              <a:sym typeface="Twentieth Century"/>
            </a:endParaRPr>
          </a:p>
        </p:txBody>
      </p:sp>
      <p:sp>
        <p:nvSpPr>
          <p:cNvPr id="25" name="Google Shape;25;p3"/>
          <p:cNvSpPr/>
          <p:nvPr/>
        </p:nvSpPr>
        <p:spPr>
          <a:xfrm>
            <a:off x="0" y="6324600"/>
            <a:ext cx="9144000" cy="533400"/>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26;p3"/>
          <p:cNvSpPr txBox="1">
            <a:spLocks noGrp="1"/>
          </p:cNvSpPr>
          <p:nvPr>
            <p:ph type="body" idx="1"/>
          </p:nvPr>
        </p:nvSpPr>
        <p:spPr>
          <a:xfrm>
            <a:off x="685800" y="1524000"/>
            <a:ext cx="7010400" cy="462105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7" name="Google Shape;27;p3"/>
          <p:cNvPicPr preferRelativeResize="0"/>
          <p:nvPr/>
        </p:nvPicPr>
        <p:blipFill rotWithShape="1">
          <a:blip r:embed="rId2">
            <a:alphaModFix/>
          </a:blip>
          <a:srcRect/>
          <a:stretch/>
        </p:blipFill>
        <p:spPr>
          <a:xfrm>
            <a:off x="8001000" y="5394366"/>
            <a:ext cx="823827" cy="823827"/>
          </a:xfrm>
          <a:prstGeom prst="rect">
            <a:avLst/>
          </a:prstGeom>
          <a:noFill/>
          <a:ln>
            <a:noFill/>
          </a:ln>
        </p:spPr>
      </p:pic>
      <p:sp>
        <p:nvSpPr>
          <p:cNvPr id="28" name="Google Shape;28;p3"/>
          <p:cNvSpPr txBox="1">
            <a:spLocks noGrp="1"/>
          </p:cNvSpPr>
          <p:nvPr>
            <p:ph type="body" idx="2"/>
          </p:nvPr>
        </p:nvSpPr>
        <p:spPr>
          <a:xfrm>
            <a:off x="228600" y="152400"/>
            <a:ext cx="7010400" cy="990600"/>
          </a:xfrm>
          <a:prstGeom prst="rect">
            <a:avLst/>
          </a:prstGeom>
          <a:noFill/>
          <a:ln>
            <a:noFill/>
          </a:ln>
        </p:spPr>
        <p:txBody>
          <a:bodyPr spcFirstLastPara="1" wrap="square" lIns="91425" tIns="45700" rIns="91425" bIns="45700" anchor="t" anchorCtr="0">
            <a:noAutofit/>
          </a:bodyPr>
          <a:lstStyle>
            <a:lvl1pPr marL="457200" lvl="0" indent="-228600" algn="l">
              <a:spcBef>
                <a:spcPts val="960"/>
              </a:spcBef>
              <a:spcAft>
                <a:spcPts val="0"/>
              </a:spcAft>
              <a:buClr>
                <a:schemeClr val="lt1"/>
              </a:buClr>
              <a:buSzPts val="4800"/>
              <a:buNone/>
              <a:defRPr sz="4800" b="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0" name="Google Shape;150;p2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1" name="Google Shape;151;p2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2" name="Google Shape;152;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chemeClr val="dk1"/>
              </a:buClr>
              <a:buSzPts val="2000"/>
              <a:buFont typeface="Calibri"/>
              <a:buNone/>
              <a:defRPr sz="20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5" name="Google Shape;155;p23"/>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Autofit/>
          </a:bodyPr>
          <a:lstStyle>
            <a:lvl1pPr marL="457200" lvl="0" indent="-431800" algn="l" rtl="0">
              <a:lnSpc>
                <a:spcPct val="100000"/>
              </a:lnSpc>
              <a:spcBef>
                <a:spcPts val="640"/>
              </a:spcBef>
              <a:spcAft>
                <a:spcPts val="0"/>
              </a:spcAft>
              <a:buClr>
                <a:schemeClr val="dk1"/>
              </a:buClr>
              <a:buSzPts val="3200"/>
              <a:buChar char="•"/>
              <a:defRPr sz="3200"/>
            </a:lvl1pPr>
            <a:lvl2pPr marL="914400" lvl="1" indent="-406400" algn="l" rtl="0">
              <a:lnSpc>
                <a:spcPct val="100000"/>
              </a:lnSpc>
              <a:spcBef>
                <a:spcPts val="560"/>
              </a:spcBef>
              <a:spcAft>
                <a:spcPts val="0"/>
              </a:spcAft>
              <a:buClr>
                <a:schemeClr val="dk1"/>
              </a:buClr>
              <a:buSzPts val="2800"/>
              <a:buChar char="–"/>
              <a:defRPr sz="2800"/>
            </a:lvl2pPr>
            <a:lvl3pPr marL="1371600" lvl="2" indent="-381000" algn="l" rtl="0">
              <a:lnSpc>
                <a:spcPct val="100000"/>
              </a:lnSpc>
              <a:spcBef>
                <a:spcPts val="480"/>
              </a:spcBef>
              <a:spcAft>
                <a:spcPts val="0"/>
              </a:spcAft>
              <a:buClr>
                <a:schemeClr val="dk1"/>
              </a:buClr>
              <a:buSzPts val="2400"/>
              <a:buChar char="•"/>
              <a:defRPr sz="2400"/>
            </a:lvl3pPr>
            <a:lvl4pPr marL="1828800" lvl="3" indent="-355600" algn="l" rtl="0">
              <a:lnSpc>
                <a:spcPct val="100000"/>
              </a:lnSpc>
              <a:spcBef>
                <a:spcPts val="400"/>
              </a:spcBef>
              <a:spcAft>
                <a:spcPts val="0"/>
              </a:spcAft>
              <a:buClr>
                <a:schemeClr val="dk1"/>
              </a:buClr>
              <a:buSzPts val="2000"/>
              <a:buChar char="–"/>
              <a:defRPr sz="2000"/>
            </a:lvl4pPr>
            <a:lvl5pPr marL="2286000" lvl="4" indent="-355600" algn="l" rtl="0">
              <a:lnSpc>
                <a:spcPct val="100000"/>
              </a:lnSpc>
              <a:spcBef>
                <a:spcPts val="400"/>
              </a:spcBef>
              <a:spcAft>
                <a:spcPts val="0"/>
              </a:spcAft>
              <a:buClr>
                <a:schemeClr val="dk1"/>
              </a:buClr>
              <a:buSzPts val="2000"/>
              <a:buChar char="»"/>
              <a:defRPr sz="2000"/>
            </a:lvl5pPr>
            <a:lvl6pPr marL="2743200" lvl="5" indent="-355600" algn="l" rtl="0">
              <a:lnSpc>
                <a:spcPct val="100000"/>
              </a:lnSpc>
              <a:spcBef>
                <a:spcPts val="400"/>
              </a:spcBef>
              <a:spcAft>
                <a:spcPts val="0"/>
              </a:spcAft>
              <a:buClr>
                <a:schemeClr val="dk1"/>
              </a:buClr>
              <a:buSzPts val="2000"/>
              <a:buChar char="•"/>
              <a:defRPr sz="2000"/>
            </a:lvl6pPr>
            <a:lvl7pPr marL="3200400" lvl="6" indent="-355600" algn="l" rtl="0">
              <a:lnSpc>
                <a:spcPct val="100000"/>
              </a:lnSpc>
              <a:spcBef>
                <a:spcPts val="400"/>
              </a:spcBef>
              <a:spcAft>
                <a:spcPts val="0"/>
              </a:spcAft>
              <a:buClr>
                <a:schemeClr val="dk1"/>
              </a:buClr>
              <a:buSzPts val="2000"/>
              <a:buChar char="•"/>
              <a:defRPr sz="2000"/>
            </a:lvl7pPr>
            <a:lvl8pPr marL="3657600" lvl="7" indent="-355600" algn="l" rtl="0">
              <a:lnSpc>
                <a:spcPct val="100000"/>
              </a:lnSpc>
              <a:spcBef>
                <a:spcPts val="400"/>
              </a:spcBef>
              <a:spcAft>
                <a:spcPts val="0"/>
              </a:spcAft>
              <a:buClr>
                <a:schemeClr val="dk1"/>
              </a:buClr>
              <a:buSzPts val="2000"/>
              <a:buChar char="•"/>
              <a:defRPr sz="2000"/>
            </a:lvl8pPr>
            <a:lvl9pPr marL="4114800" lvl="8" indent="-355600" algn="l" rtl="0">
              <a:lnSpc>
                <a:spcPct val="100000"/>
              </a:lnSpc>
              <a:spcBef>
                <a:spcPts val="400"/>
              </a:spcBef>
              <a:spcAft>
                <a:spcPts val="0"/>
              </a:spcAft>
              <a:buClr>
                <a:schemeClr val="dk1"/>
              </a:buClr>
              <a:buSzPts val="2000"/>
              <a:buChar char="•"/>
              <a:defRPr sz="2000"/>
            </a:lvl9pPr>
          </a:lstStyle>
          <a:p>
            <a:endParaRPr/>
          </a:p>
        </p:txBody>
      </p:sp>
      <p:sp>
        <p:nvSpPr>
          <p:cNvPr id="156" name="Google Shape;156;p23"/>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80"/>
              </a:spcBef>
              <a:spcAft>
                <a:spcPts val="0"/>
              </a:spcAft>
              <a:buClr>
                <a:schemeClr val="dk1"/>
              </a:buClr>
              <a:buSzPts val="1400"/>
              <a:buNone/>
              <a:defRPr sz="1400"/>
            </a:lvl1pPr>
            <a:lvl2pPr marL="914400" lvl="1" indent="-228600" algn="l" rtl="0">
              <a:lnSpc>
                <a:spcPct val="100000"/>
              </a:lnSpc>
              <a:spcBef>
                <a:spcPts val="240"/>
              </a:spcBef>
              <a:spcAft>
                <a:spcPts val="0"/>
              </a:spcAft>
              <a:buClr>
                <a:schemeClr val="dk1"/>
              </a:buClr>
              <a:buSzPts val="1200"/>
              <a:buNone/>
              <a:defRPr sz="1200"/>
            </a:lvl2pPr>
            <a:lvl3pPr marL="1371600" lvl="2" indent="-228600" algn="l" rtl="0">
              <a:lnSpc>
                <a:spcPct val="100000"/>
              </a:lnSpc>
              <a:spcBef>
                <a:spcPts val="200"/>
              </a:spcBef>
              <a:spcAft>
                <a:spcPts val="0"/>
              </a:spcAft>
              <a:buClr>
                <a:schemeClr val="dk1"/>
              </a:buClr>
              <a:buSzPts val="1000"/>
              <a:buNone/>
              <a:defRPr sz="1000"/>
            </a:lvl3pPr>
            <a:lvl4pPr marL="1828800" lvl="3" indent="-228600" algn="l" rtl="0">
              <a:lnSpc>
                <a:spcPct val="100000"/>
              </a:lnSpc>
              <a:spcBef>
                <a:spcPts val="180"/>
              </a:spcBef>
              <a:spcAft>
                <a:spcPts val="0"/>
              </a:spcAft>
              <a:buClr>
                <a:schemeClr val="dk1"/>
              </a:buClr>
              <a:buSzPts val="900"/>
              <a:buNone/>
              <a:defRPr sz="900"/>
            </a:lvl4pPr>
            <a:lvl5pPr marL="2286000" lvl="4" indent="-228600" algn="l" rtl="0">
              <a:lnSpc>
                <a:spcPct val="100000"/>
              </a:lnSpc>
              <a:spcBef>
                <a:spcPts val="180"/>
              </a:spcBef>
              <a:spcAft>
                <a:spcPts val="0"/>
              </a:spcAft>
              <a:buClr>
                <a:schemeClr val="dk1"/>
              </a:buClr>
              <a:buSzPts val="900"/>
              <a:buNone/>
              <a:defRPr sz="900"/>
            </a:lvl5pPr>
            <a:lvl6pPr marL="2743200" lvl="5" indent="-228600" algn="l" rtl="0">
              <a:lnSpc>
                <a:spcPct val="100000"/>
              </a:lnSpc>
              <a:spcBef>
                <a:spcPts val="180"/>
              </a:spcBef>
              <a:spcAft>
                <a:spcPts val="0"/>
              </a:spcAft>
              <a:buClr>
                <a:schemeClr val="dk1"/>
              </a:buClr>
              <a:buSzPts val="900"/>
              <a:buNone/>
              <a:defRPr sz="900"/>
            </a:lvl6pPr>
            <a:lvl7pPr marL="3200400" lvl="6" indent="-228600" algn="l" rtl="0">
              <a:lnSpc>
                <a:spcPct val="100000"/>
              </a:lnSpc>
              <a:spcBef>
                <a:spcPts val="180"/>
              </a:spcBef>
              <a:spcAft>
                <a:spcPts val="0"/>
              </a:spcAft>
              <a:buClr>
                <a:schemeClr val="dk1"/>
              </a:buClr>
              <a:buSzPts val="900"/>
              <a:buNone/>
              <a:defRPr sz="900"/>
            </a:lvl7pPr>
            <a:lvl8pPr marL="3657600" lvl="7" indent="-228600" algn="l" rtl="0">
              <a:lnSpc>
                <a:spcPct val="100000"/>
              </a:lnSpc>
              <a:spcBef>
                <a:spcPts val="180"/>
              </a:spcBef>
              <a:spcAft>
                <a:spcPts val="0"/>
              </a:spcAft>
              <a:buClr>
                <a:schemeClr val="dk1"/>
              </a:buClr>
              <a:buSzPts val="900"/>
              <a:buNone/>
              <a:defRPr sz="900"/>
            </a:lvl8pPr>
            <a:lvl9pPr marL="4114800" lvl="8" indent="-228600" algn="l" rtl="0">
              <a:lnSpc>
                <a:spcPct val="100000"/>
              </a:lnSpc>
              <a:spcBef>
                <a:spcPts val="180"/>
              </a:spcBef>
              <a:spcAft>
                <a:spcPts val="0"/>
              </a:spcAft>
              <a:buClr>
                <a:schemeClr val="dk1"/>
              </a:buClr>
              <a:buSzPts val="900"/>
              <a:buNone/>
              <a:defRPr sz="900"/>
            </a:lvl9pPr>
          </a:lstStyle>
          <a:p>
            <a:endParaRPr/>
          </a:p>
        </p:txBody>
      </p:sp>
      <p:sp>
        <p:nvSpPr>
          <p:cNvPr id="157" name="Google Shape;157;p2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8" name="Google Shape;158;p2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9" name="Google Shape;159;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chemeClr val="dk1"/>
              </a:buClr>
              <a:buSzPts val="2000"/>
              <a:buFont typeface="Calibri"/>
              <a:buNone/>
              <a:defRPr sz="20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2" name="Google Shape;162;p2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3" name="Google Shape;163;p24"/>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80"/>
              </a:spcBef>
              <a:spcAft>
                <a:spcPts val="0"/>
              </a:spcAft>
              <a:buClr>
                <a:schemeClr val="dk1"/>
              </a:buClr>
              <a:buSzPts val="1400"/>
              <a:buNone/>
              <a:defRPr sz="1400"/>
            </a:lvl1pPr>
            <a:lvl2pPr marL="914400" lvl="1" indent="-228600" algn="l" rtl="0">
              <a:lnSpc>
                <a:spcPct val="100000"/>
              </a:lnSpc>
              <a:spcBef>
                <a:spcPts val="240"/>
              </a:spcBef>
              <a:spcAft>
                <a:spcPts val="0"/>
              </a:spcAft>
              <a:buClr>
                <a:schemeClr val="dk1"/>
              </a:buClr>
              <a:buSzPts val="1200"/>
              <a:buNone/>
              <a:defRPr sz="1200"/>
            </a:lvl2pPr>
            <a:lvl3pPr marL="1371600" lvl="2" indent="-228600" algn="l" rtl="0">
              <a:lnSpc>
                <a:spcPct val="100000"/>
              </a:lnSpc>
              <a:spcBef>
                <a:spcPts val="200"/>
              </a:spcBef>
              <a:spcAft>
                <a:spcPts val="0"/>
              </a:spcAft>
              <a:buClr>
                <a:schemeClr val="dk1"/>
              </a:buClr>
              <a:buSzPts val="1000"/>
              <a:buNone/>
              <a:defRPr sz="1000"/>
            </a:lvl3pPr>
            <a:lvl4pPr marL="1828800" lvl="3" indent="-228600" algn="l" rtl="0">
              <a:lnSpc>
                <a:spcPct val="100000"/>
              </a:lnSpc>
              <a:spcBef>
                <a:spcPts val="180"/>
              </a:spcBef>
              <a:spcAft>
                <a:spcPts val="0"/>
              </a:spcAft>
              <a:buClr>
                <a:schemeClr val="dk1"/>
              </a:buClr>
              <a:buSzPts val="900"/>
              <a:buNone/>
              <a:defRPr sz="900"/>
            </a:lvl4pPr>
            <a:lvl5pPr marL="2286000" lvl="4" indent="-228600" algn="l" rtl="0">
              <a:lnSpc>
                <a:spcPct val="100000"/>
              </a:lnSpc>
              <a:spcBef>
                <a:spcPts val="180"/>
              </a:spcBef>
              <a:spcAft>
                <a:spcPts val="0"/>
              </a:spcAft>
              <a:buClr>
                <a:schemeClr val="dk1"/>
              </a:buClr>
              <a:buSzPts val="900"/>
              <a:buNone/>
              <a:defRPr sz="900"/>
            </a:lvl5pPr>
            <a:lvl6pPr marL="2743200" lvl="5" indent="-228600" algn="l" rtl="0">
              <a:lnSpc>
                <a:spcPct val="100000"/>
              </a:lnSpc>
              <a:spcBef>
                <a:spcPts val="180"/>
              </a:spcBef>
              <a:spcAft>
                <a:spcPts val="0"/>
              </a:spcAft>
              <a:buClr>
                <a:schemeClr val="dk1"/>
              </a:buClr>
              <a:buSzPts val="900"/>
              <a:buNone/>
              <a:defRPr sz="900"/>
            </a:lvl6pPr>
            <a:lvl7pPr marL="3200400" lvl="6" indent="-228600" algn="l" rtl="0">
              <a:lnSpc>
                <a:spcPct val="100000"/>
              </a:lnSpc>
              <a:spcBef>
                <a:spcPts val="180"/>
              </a:spcBef>
              <a:spcAft>
                <a:spcPts val="0"/>
              </a:spcAft>
              <a:buClr>
                <a:schemeClr val="dk1"/>
              </a:buClr>
              <a:buSzPts val="900"/>
              <a:buNone/>
              <a:defRPr sz="900"/>
            </a:lvl7pPr>
            <a:lvl8pPr marL="3657600" lvl="7" indent="-228600" algn="l" rtl="0">
              <a:lnSpc>
                <a:spcPct val="100000"/>
              </a:lnSpc>
              <a:spcBef>
                <a:spcPts val="180"/>
              </a:spcBef>
              <a:spcAft>
                <a:spcPts val="0"/>
              </a:spcAft>
              <a:buClr>
                <a:schemeClr val="dk1"/>
              </a:buClr>
              <a:buSzPts val="900"/>
              <a:buNone/>
              <a:defRPr sz="900"/>
            </a:lvl8pPr>
            <a:lvl9pPr marL="4114800" lvl="8" indent="-228600" algn="l" rtl="0">
              <a:lnSpc>
                <a:spcPct val="100000"/>
              </a:lnSpc>
              <a:spcBef>
                <a:spcPts val="180"/>
              </a:spcBef>
              <a:spcAft>
                <a:spcPts val="0"/>
              </a:spcAft>
              <a:buClr>
                <a:schemeClr val="dk1"/>
              </a:buClr>
              <a:buSzPts val="900"/>
              <a:buNone/>
              <a:defRPr sz="900"/>
            </a:lvl9pPr>
          </a:lstStyle>
          <a:p>
            <a:endParaRPr/>
          </a:p>
        </p:txBody>
      </p:sp>
      <p:sp>
        <p:nvSpPr>
          <p:cNvPr id="164" name="Google Shape;164;p2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5" name="Google Shape;165;p2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6" name="Google Shape;166;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7"/>
        <p:cNvGrpSpPr/>
        <p:nvPr/>
      </p:nvGrpSpPr>
      <p:grpSpPr>
        <a:xfrm>
          <a:off x="0" y="0"/>
          <a:ext cx="0" cy="0"/>
          <a:chOff x="0" y="0"/>
          <a:chExt cx="0" cy="0"/>
        </a:xfrm>
      </p:grpSpPr>
      <p:sp>
        <p:nvSpPr>
          <p:cNvPr id="168" name="Google Shape;168;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9" name="Google Shape;169;p25"/>
          <p:cNvSpPr txBox="1">
            <a:spLocks noGrp="1"/>
          </p:cNvSpPr>
          <p:nvPr>
            <p:ph type="body" idx="1"/>
          </p:nvPr>
        </p:nvSpPr>
        <p:spPr>
          <a:xfrm rot="5400000">
            <a:off x="2308949" y="-251550"/>
            <a:ext cx="4526100" cy="82296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70" name="Google Shape;170;p2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1" name="Google Shape;171;p2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2" name="Google Shape;172;p2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rot="5400000">
            <a:off x="4732349" y="2171688"/>
            <a:ext cx="5851500" cy="20574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5" name="Google Shape;175;p26"/>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76" name="Google Shape;176;p2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7" name="Google Shape;177;p2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8" name="Google Shape;178;p2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4"/>
          <p:cNvPicPr preferRelativeResize="0"/>
          <p:nvPr/>
        </p:nvPicPr>
        <p:blipFill rotWithShape="1">
          <a:blip r:embed="rId2">
            <a:alphaModFix/>
          </a:blip>
          <a:srcRect/>
          <a:stretch/>
        </p:blipFill>
        <p:spPr>
          <a:xfrm>
            <a:off x="571" y="0"/>
            <a:ext cx="9142858" cy="68571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4" name="Google Shape;44;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0" name="Google Shape;50;p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7" name="Google Shape;57;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8" name="Google Shape;58;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9" name="Google Shape;59;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0" name="Google Shape;60;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1" name="Google Shape;71;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2" name="Google Shape;72;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txBox="1"/>
          <p:nvPr/>
        </p:nvSpPr>
        <p:spPr>
          <a:xfrm>
            <a:off x="304800" y="3200400"/>
            <a:ext cx="8610600" cy="212566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10000"/>
              </a:lnSpc>
              <a:spcBef>
                <a:spcPts val="0"/>
              </a:spcBef>
              <a:spcAft>
                <a:spcPts val="0"/>
              </a:spcAft>
              <a:buClr>
                <a:schemeClr val="lt1"/>
              </a:buClr>
              <a:buSzPts val="2400"/>
              <a:buFont typeface="Arial"/>
              <a:buChar char="•"/>
            </a:pPr>
            <a:r>
              <a:rPr lang="en-US" sz="2400" b="1" i="0" u="none" strike="noStrike" cap="none">
                <a:solidFill>
                  <a:schemeClr val="lt1"/>
                </a:solidFill>
                <a:latin typeface="Calibri"/>
                <a:ea typeface="Calibri"/>
                <a:cs typeface="Calibri"/>
                <a:sym typeface="Calibri"/>
              </a:rPr>
              <a:t>Presentation Title</a:t>
            </a:r>
            <a:endParaRPr/>
          </a:p>
          <a:p>
            <a:pPr marL="342900" marR="0" lvl="0" indent="-342900" algn="ctr" rtl="0">
              <a:lnSpc>
                <a:spcPct val="110000"/>
              </a:lnSpc>
              <a:spcBef>
                <a:spcPts val="1520"/>
              </a:spcBef>
              <a:spcAft>
                <a:spcPts val="0"/>
              </a:spcAft>
              <a:buClr>
                <a:schemeClr val="lt1"/>
              </a:buClr>
              <a:buSzPts val="1600"/>
              <a:buFont typeface="Arial"/>
              <a:buChar char="•"/>
            </a:pPr>
            <a:r>
              <a:rPr lang="en-US" sz="1600" b="0" i="1" u="none" strike="noStrike" cap="none">
                <a:solidFill>
                  <a:schemeClr val="lt1"/>
                </a:solidFill>
                <a:latin typeface="Calibri"/>
                <a:ea typeface="Calibri"/>
                <a:cs typeface="Calibri"/>
                <a:sym typeface="Calibri"/>
              </a:rPr>
              <a:t>Month #, 2017</a:t>
            </a:r>
            <a:endParaRPr/>
          </a:p>
          <a:p>
            <a:pPr marL="342900" marR="0" lvl="0" indent="-342900" algn="ctr" rtl="0">
              <a:lnSpc>
                <a:spcPct val="110000"/>
              </a:lnSpc>
              <a:spcBef>
                <a:spcPts val="1520"/>
              </a:spcBef>
              <a:spcAft>
                <a:spcPts val="0"/>
              </a:spcAft>
              <a:buClr>
                <a:schemeClr val="lt1"/>
              </a:buClr>
              <a:buSzPts val="1600"/>
              <a:buFont typeface="Arial"/>
              <a:buChar char="•"/>
            </a:pPr>
            <a:r>
              <a:rPr lang="en-US" sz="1600" b="0" i="1" u="none" strike="noStrike" cap="none">
                <a:solidFill>
                  <a:schemeClr val="lt1"/>
                </a:solidFill>
                <a:latin typeface="Calibri"/>
                <a:ea typeface="Calibri"/>
                <a:cs typeface="Calibri"/>
                <a:sym typeface="Calibri"/>
              </a:rPr>
              <a:t>Margaret Schultze, VDSS Commissioner</a:t>
            </a:r>
            <a:endParaRPr/>
          </a:p>
          <a:p>
            <a:pPr marL="342900" marR="0" lvl="0" indent="-241300" algn="ctr" rtl="0">
              <a:lnSpc>
                <a:spcPct val="110000"/>
              </a:lnSpc>
              <a:spcBef>
                <a:spcPts val="1520"/>
              </a:spcBef>
              <a:spcAft>
                <a:spcPts val="0"/>
              </a:spcAft>
              <a:buClr>
                <a:schemeClr val="dk1"/>
              </a:buClr>
              <a:buSzPts val="1600"/>
              <a:buFont typeface="Arial"/>
              <a:buNone/>
            </a:pPr>
            <a:endParaRPr sz="1600" b="0" i="1"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 name="Google Shape;96;p1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Google Shape;97;p1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1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14"/>
          <p:cNvSpPr txBox="1"/>
          <p:nvPr/>
        </p:nvSpPr>
        <p:spPr>
          <a:xfrm>
            <a:off x="304800" y="3200400"/>
            <a:ext cx="8610600" cy="21258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10000"/>
              </a:lnSpc>
              <a:spcBef>
                <a:spcPts val="0"/>
              </a:spcBef>
              <a:spcAft>
                <a:spcPts val="0"/>
              </a:spcAft>
              <a:buClr>
                <a:schemeClr val="lt1"/>
              </a:buClr>
              <a:buSzPts val="2400"/>
              <a:buFont typeface="Arial"/>
              <a:buChar char="•"/>
            </a:pPr>
            <a:r>
              <a:rPr lang="en-US" sz="2400" b="1" i="0" u="none" strike="noStrike" cap="none">
                <a:solidFill>
                  <a:schemeClr val="lt1"/>
                </a:solidFill>
                <a:latin typeface="Calibri"/>
                <a:ea typeface="Calibri"/>
                <a:cs typeface="Calibri"/>
                <a:sym typeface="Calibri"/>
              </a:rPr>
              <a:t>Presentation Title</a:t>
            </a:r>
            <a:endParaRPr sz="1400" b="0" i="0" u="none" strike="noStrike" cap="none">
              <a:solidFill>
                <a:srgbClr val="000000"/>
              </a:solidFill>
              <a:latin typeface="Arial"/>
              <a:ea typeface="Arial"/>
              <a:cs typeface="Arial"/>
              <a:sym typeface="Arial"/>
            </a:endParaRPr>
          </a:p>
          <a:p>
            <a:pPr marL="342900" marR="0" lvl="0" indent="-342900" algn="ctr" rtl="0">
              <a:lnSpc>
                <a:spcPct val="110000"/>
              </a:lnSpc>
              <a:spcBef>
                <a:spcPts val="1520"/>
              </a:spcBef>
              <a:spcAft>
                <a:spcPts val="0"/>
              </a:spcAft>
              <a:buClr>
                <a:schemeClr val="lt1"/>
              </a:buClr>
              <a:buSzPts val="1600"/>
              <a:buFont typeface="Arial"/>
              <a:buChar char="•"/>
            </a:pPr>
            <a:r>
              <a:rPr lang="en-US" sz="1600" b="0" i="1" u="none" strike="noStrike" cap="none">
                <a:solidFill>
                  <a:schemeClr val="lt1"/>
                </a:solidFill>
                <a:latin typeface="Calibri"/>
                <a:ea typeface="Calibri"/>
                <a:cs typeface="Calibri"/>
                <a:sym typeface="Calibri"/>
              </a:rPr>
              <a:t>Month #, 2017</a:t>
            </a:r>
            <a:endParaRPr sz="1400" b="0" i="0" u="none" strike="noStrike" cap="none">
              <a:solidFill>
                <a:srgbClr val="000000"/>
              </a:solidFill>
              <a:latin typeface="Arial"/>
              <a:ea typeface="Arial"/>
              <a:cs typeface="Arial"/>
              <a:sym typeface="Arial"/>
            </a:endParaRPr>
          </a:p>
          <a:p>
            <a:pPr marL="342900" marR="0" lvl="0" indent="-342900" algn="ctr" rtl="0">
              <a:lnSpc>
                <a:spcPct val="110000"/>
              </a:lnSpc>
              <a:spcBef>
                <a:spcPts val="1520"/>
              </a:spcBef>
              <a:spcAft>
                <a:spcPts val="0"/>
              </a:spcAft>
              <a:buClr>
                <a:schemeClr val="lt1"/>
              </a:buClr>
              <a:buSzPts val="1600"/>
              <a:buFont typeface="Arial"/>
              <a:buChar char="•"/>
            </a:pPr>
            <a:r>
              <a:rPr lang="en-US" sz="1600" b="0" i="1" u="none" strike="noStrike" cap="none">
                <a:solidFill>
                  <a:schemeClr val="lt1"/>
                </a:solidFill>
                <a:latin typeface="Calibri"/>
                <a:ea typeface="Calibri"/>
                <a:cs typeface="Calibri"/>
                <a:sym typeface="Calibri"/>
              </a:rPr>
              <a:t>Margaret Schultze, VDSS Commissioner</a:t>
            </a:r>
            <a:endParaRPr sz="1400" b="0" i="0" u="none" strike="noStrike" cap="none">
              <a:solidFill>
                <a:srgbClr val="000000"/>
              </a:solidFill>
              <a:latin typeface="Arial"/>
              <a:ea typeface="Arial"/>
              <a:cs typeface="Arial"/>
              <a:sym typeface="Arial"/>
            </a:endParaRPr>
          </a:p>
          <a:p>
            <a:pPr marL="342900" marR="0" lvl="0" indent="-241300" algn="ctr" rtl="0">
              <a:lnSpc>
                <a:spcPct val="110000"/>
              </a:lnSpc>
              <a:spcBef>
                <a:spcPts val="1520"/>
              </a:spcBef>
              <a:spcAft>
                <a:spcPts val="0"/>
              </a:spcAft>
              <a:buClr>
                <a:schemeClr val="dk1"/>
              </a:buClr>
              <a:buSzPts val="1600"/>
              <a:buFont typeface="Arial"/>
              <a:buNone/>
            </a:pPr>
            <a:endParaRPr sz="1600" b="0" i="1"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211virginia.org/"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www.vdh.virginia.gov/coronavirus"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www.commonhelp.virginia.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myvawic.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vdh.virginia.gov/wic-participants/sample-page/new-participant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vaaaa.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vafoodbanks.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ommonhelp.virginia.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vec.virginia.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ommonhelp.virginia.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www.dss.virginia.gov/cc/covid-19-docs/Child%20Care%20COVID-19%20FAQ.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hcancal.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mychildsupport.dss.virginia.go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mailto:askdcse@dss.virginia.gov"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fhfa.gov/Homeownersbuyer/MortgageAssistance/Pages/Coronavirus-Assistance-Information.asp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dss.virginia.gov/family/ons/index.cgi"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coresourceexchange.org/covid-19-resources/?mc_cid=2dda8b7611&amp;mc_eid=29731db14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addictionpolicy.org/connections-app"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intherooms.com/home/" TargetMode="External"/><Relationship Id="rId4" Type="http://schemas.openxmlformats.org/officeDocument/2006/relationships/hyperlink" Target="http://dbhds.virginia.gov/covid19/clients-individual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vvhs.vamrc.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vdh.virginia.gov/health-equity/"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hyperlink" Target="https://www.dss.virginia.gov/geninfo/corona.cgi"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www.211virginia.or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a:spLocks noGrp="1"/>
          </p:cNvSpPr>
          <p:nvPr>
            <p:ph type="body" idx="1"/>
          </p:nvPr>
        </p:nvSpPr>
        <p:spPr>
          <a:xfrm>
            <a:off x="1117" y="3022600"/>
            <a:ext cx="9142800" cy="533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200"/>
              <a:buNone/>
            </a:pPr>
            <a:r>
              <a:rPr lang="en-US"/>
              <a:t>COVID-19 Updates and Resources for Faith and Community Leaders </a:t>
            </a:r>
            <a:endParaRPr/>
          </a:p>
        </p:txBody>
      </p:sp>
      <p:sp>
        <p:nvSpPr>
          <p:cNvPr id="185" name="Google Shape;185;p27"/>
          <p:cNvSpPr txBox="1">
            <a:spLocks noGrp="1"/>
          </p:cNvSpPr>
          <p:nvPr>
            <p:ph type="body" idx="2"/>
          </p:nvPr>
        </p:nvSpPr>
        <p:spPr>
          <a:xfrm>
            <a:off x="1142" y="3967500"/>
            <a:ext cx="9142800" cy="364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1600"/>
              <a:buNone/>
            </a:pPr>
            <a:r>
              <a:rPr lang="en-US"/>
              <a:t>April 16, 2020</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6"/>
          <p:cNvSpPr txBox="1">
            <a:spLocks noGrp="1"/>
          </p:cNvSpPr>
          <p:nvPr>
            <p:ph type="body" idx="1"/>
          </p:nvPr>
        </p:nvSpPr>
        <p:spPr>
          <a:xfrm>
            <a:off x="294290" y="1183150"/>
            <a:ext cx="8660400" cy="492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000"/>
              </a:spcBef>
              <a:spcAft>
                <a:spcPts val="0"/>
              </a:spcAft>
              <a:buClr>
                <a:schemeClr val="dk1"/>
              </a:buClr>
              <a:buSzPts val="1100"/>
              <a:buNone/>
            </a:pPr>
            <a:r>
              <a:rPr lang="en-US" sz="2800" b="1">
                <a:solidFill>
                  <a:srgbClr val="043B63"/>
                </a:solidFill>
              </a:rPr>
              <a:t>2-1-1 VIRGINIA</a:t>
            </a:r>
            <a:r>
              <a:rPr lang="en-US" sz="2800">
                <a:solidFill>
                  <a:srgbClr val="043B63"/>
                </a:solidFill>
              </a:rPr>
              <a:t> is a free service that can help individuals find the local resources they need. 2-1-1 is available 24/7.</a:t>
            </a:r>
            <a:endParaRPr sz="2800">
              <a:solidFill>
                <a:srgbClr val="043B63"/>
              </a:solidFill>
            </a:endParaRPr>
          </a:p>
          <a:p>
            <a:pPr marL="1371600" lvl="0" indent="-228600" algn="l" rtl="0">
              <a:lnSpc>
                <a:spcPct val="100000"/>
              </a:lnSpc>
              <a:spcBef>
                <a:spcPts val="0"/>
              </a:spcBef>
              <a:spcAft>
                <a:spcPts val="0"/>
              </a:spcAft>
              <a:buClr>
                <a:srgbClr val="043B63"/>
              </a:buClr>
              <a:buSzPts val="2800"/>
              <a:buNone/>
            </a:pPr>
            <a:endParaRPr sz="2800">
              <a:solidFill>
                <a:srgbClr val="043B63"/>
              </a:solidFill>
            </a:endParaRPr>
          </a:p>
          <a:p>
            <a:pPr marL="514350" lvl="0" indent="-177800" algn="l" rtl="0">
              <a:lnSpc>
                <a:spcPct val="100000"/>
              </a:lnSpc>
              <a:spcBef>
                <a:spcPts val="0"/>
              </a:spcBef>
              <a:spcAft>
                <a:spcPts val="0"/>
              </a:spcAft>
              <a:buClr>
                <a:srgbClr val="043B63"/>
              </a:buClr>
              <a:buSzPts val="2800"/>
              <a:buChar char="•"/>
            </a:pPr>
            <a:r>
              <a:rPr lang="en-US" sz="2800">
                <a:solidFill>
                  <a:srgbClr val="043B63"/>
                </a:solidFill>
              </a:rPr>
              <a:t>Visit our web site at  </a:t>
            </a:r>
            <a:r>
              <a:rPr lang="en-US" sz="2800" b="1" u="sng">
                <a:solidFill>
                  <a:srgbClr val="0563C1"/>
                </a:solidFill>
                <a:hlinkClick r:id="rId3"/>
              </a:rPr>
              <a:t>www.211virginia.org</a:t>
            </a:r>
            <a:r>
              <a:rPr lang="en-US" sz="2800">
                <a:solidFill>
                  <a:srgbClr val="043B63"/>
                </a:solidFill>
              </a:rPr>
              <a:t> where you can search for resources, email, or chat with a 2-1-1 Call Specialist; or </a:t>
            </a:r>
            <a:endParaRPr sz="2800">
              <a:solidFill>
                <a:srgbClr val="043B63"/>
              </a:solidFill>
            </a:endParaRPr>
          </a:p>
          <a:p>
            <a:pPr marL="514350" lvl="0" indent="0" algn="l" rtl="0">
              <a:lnSpc>
                <a:spcPct val="100000"/>
              </a:lnSpc>
              <a:spcBef>
                <a:spcPts val="0"/>
              </a:spcBef>
              <a:spcAft>
                <a:spcPts val="0"/>
              </a:spcAft>
              <a:buClr>
                <a:srgbClr val="043B63"/>
              </a:buClr>
              <a:buSzPts val="2800"/>
              <a:buNone/>
            </a:pPr>
            <a:endParaRPr sz="2800">
              <a:solidFill>
                <a:srgbClr val="043B63"/>
              </a:solidFill>
            </a:endParaRPr>
          </a:p>
          <a:p>
            <a:pPr marL="514350" lvl="0" indent="-177800" algn="l" rtl="0">
              <a:lnSpc>
                <a:spcPct val="100000"/>
              </a:lnSpc>
              <a:spcBef>
                <a:spcPts val="0"/>
              </a:spcBef>
              <a:spcAft>
                <a:spcPts val="0"/>
              </a:spcAft>
              <a:buClr>
                <a:srgbClr val="043B63"/>
              </a:buClr>
              <a:buSzPts val="2800"/>
              <a:buChar char="•"/>
            </a:pPr>
            <a:r>
              <a:rPr lang="en-US" sz="2800">
                <a:solidFill>
                  <a:srgbClr val="043B63"/>
                </a:solidFill>
              </a:rPr>
              <a:t>Dial </a:t>
            </a:r>
            <a:r>
              <a:rPr lang="en-US" sz="2800" b="1">
                <a:solidFill>
                  <a:srgbClr val="043B63"/>
                </a:solidFill>
              </a:rPr>
              <a:t>2-1-1</a:t>
            </a:r>
            <a:r>
              <a:rPr lang="en-US" sz="2800">
                <a:solidFill>
                  <a:srgbClr val="043B63"/>
                </a:solidFill>
              </a:rPr>
              <a:t> where a Call Specialist will assess your needs and provide referrals to services. All calls are confidential.</a:t>
            </a:r>
            <a:endParaRPr sz="2800" b="1">
              <a:solidFill>
                <a:srgbClr val="043B63"/>
              </a:solidFill>
            </a:endParaRPr>
          </a:p>
        </p:txBody>
      </p:sp>
      <p:sp>
        <p:nvSpPr>
          <p:cNvPr id="256" name="Google Shape;256;p36"/>
          <p:cNvSpPr txBox="1">
            <a:spLocks noGrp="1"/>
          </p:cNvSpPr>
          <p:nvPr>
            <p:ph type="body" idx="2"/>
          </p:nvPr>
        </p:nvSpPr>
        <p:spPr>
          <a:xfrm>
            <a:off x="152400" y="152400"/>
            <a:ext cx="7391400" cy="99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4800"/>
              <a:buNone/>
            </a:pPr>
            <a:r>
              <a:rPr lang="en-US"/>
              <a:t>2-1-1 VIRGINIA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7"/>
          <p:cNvSpPr txBox="1">
            <a:spLocks noGrp="1"/>
          </p:cNvSpPr>
          <p:nvPr>
            <p:ph type="body" idx="1"/>
          </p:nvPr>
        </p:nvSpPr>
        <p:spPr>
          <a:xfrm>
            <a:off x="353861" y="1046210"/>
            <a:ext cx="8436300" cy="4582500"/>
          </a:xfrm>
          <a:prstGeom prst="rect">
            <a:avLst/>
          </a:prstGeom>
          <a:noFill/>
          <a:ln>
            <a:noFill/>
          </a:ln>
        </p:spPr>
        <p:txBody>
          <a:bodyPr spcFirstLastPara="1" wrap="square" lIns="91425" tIns="45700" rIns="91425" bIns="45700" anchor="t" anchorCtr="0">
            <a:noAutofit/>
          </a:bodyPr>
          <a:lstStyle/>
          <a:p>
            <a:pPr marL="50800" lvl="0" indent="0" algn="l" rtl="0">
              <a:lnSpc>
                <a:spcPct val="100000"/>
              </a:lnSpc>
              <a:spcBef>
                <a:spcPts val="3000"/>
              </a:spcBef>
              <a:spcAft>
                <a:spcPts val="0"/>
              </a:spcAft>
              <a:buClr>
                <a:srgbClr val="043B63"/>
              </a:buClr>
              <a:buSzPts val="2800"/>
              <a:buNone/>
            </a:pPr>
            <a:r>
              <a:rPr lang="en-US" sz="3000">
                <a:solidFill>
                  <a:srgbClr val="043B63"/>
                </a:solidFill>
              </a:rPr>
              <a:t>You can call, email, or chat with a Call Specialist who will help you find information and referrals for needs such as:</a:t>
            </a:r>
            <a:endParaRPr sz="3000">
              <a:solidFill>
                <a:srgbClr val="043B63"/>
              </a:solidFill>
            </a:endParaRPr>
          </a:p>
          <a:p>
            <a:pPr marL="508000" lvl="0" indent="-469900" algn="l" rtl="0">
              <a:lnSpc>
                <a:spcPct val="100000"/>
              </a:lnSpc>
              <a:spcBef>
                <a:spcPts val="600"/>
              </a:spcBef>
              <a:spcAft>
                <a:spcPts val="0"/>
              </a:spcAft>
              <a:buClr>
                <a:srgbClr val="043B63"/>
              </a:buClr>
              <a:buSzPts val="3000"/>
              <a:buFont typeface="Arial"/>
              <a:buChar char="•"/>
            </a:pPr>
            <a:r>
              <a:rPr lang="en-US" sz="3000">
                <a:solidFill>
                  <a:srgbClr val="043B63"/>
                </a:solidFill>
              </a:rPr>
              <a:t>Supplemental </a:t>
            </a:r>
            <a:r>
              <a:rPr lang="en-US" sz="3000" b="1">
                <a:solidFill>
                  <a:srgbClr val="043B63"/>
                </a:solidFill>
              </a:rPr>
              <a:t>food or meal </a:t>
            </a:r>
            <a:r>
              <a:rPr lang="en-US" sz="3000">
                <a:solidFill>
                  <a:srgbClr val="043B63"/>
                </a:solidFill>
              </a:rPr>
              <a:t>programs</a:t>
            </a:r>
            <a:endParaRPr sz="3000">
              <a:solidFill>
                <a:srgbClr val="043B63"/>
              </a:solidFill>
            </a:endParaRPr>
          </a:p>
          <a:p>
            <a:pPr marL="508000" lvl="0" indent="-469900" algn="l" rtl="0">
              <a:lnSpc>
                <a:spcPct val="100000"/>
              </a:lnSpc>
              <a:spcBef>
                <a:spcPts val="600"/>
              </a:spcBef>
              <a:spcAft>
                <a:spcPts val="0"/>
              </a:spcAft>
              <a:buClr>
                <a:srgbClr val="043B63"/>
              </a:buClr>
              <a:buSzPts val="3000"/>
              <a:buFont typeface="Arial"/>
              <a:buChar char="•"/>
            </a:pPr>
            <a:r>
              <a:rPr lang="en-US" sz="3000" b="1">
                <a:solidFill>
                  <a:srgbClr val="043B63"/>
                </a:solidFill>
              </a:rPr>
              <a:t>Shelter and housing</a:t>
            </a:r>
            <a:r>
              <a:rPr lang="en-US" sz="3000">
                <a:solidFill>
                  <a:srgbClr val="043B63"/>
                </a:solidFill>
              </a:rPr>
              <a:t> options and utility assistance</a:t>
            </a:r>
            <a:endParaRPr sz="3000">
              <a:solidFill>
                <a:srgbClr val="043B63"/>
              </a:solidFill>
            </a:endParaRPr>
          </a:p>
          <a:p>
            <a:pPr marL="508000" lvl="0" indent="-469900" algn="l" rtl="0">
              <a:lnSpc>
                <a:spcPct val="100000"/>
              </a:lnSpc>
              <a:spcBef>
                <a:spcPts val="600"/>
              </a:spcBef>
              <a:spcAft>
                <a:spcPts val="0"/>
              </a:spcAft>
              <a:buClr>
                <a:srgbClr val="043B63"/>
              </a:buClr>
              <a:buSzPts val="3000"/>
              <a:buFont typeface="Arial"/>
              <a:buChar char="•"/>
            </a:pPr>
            <a:r>
              <a:rPr lang="en-US" sz="3000">
                <a:solidFill>
                  <a:srgbClr val="043B63"/>
                </a:solidFill>
              </a:rPr>
              <a:t>Public benefit programs such as </a:t>
            </a:r>
            <a:r>
              <a:rPr lang="en-US" sz="3000" b="1">
                <a:solidFill>
                  <a:srgbClr val="043B63"/>
                </a:solidFill>
              </a:rPr>
              <a:t>SNAP,</a:t>
            </a:r>
            <a:r>
              <a:rPr lang="en-US" sz="3000">
                <a:solidFill>
                  <a:srgbClr val="043B63"/>
                </a:solidFill>
              </a:rPr>
              <a:t> </a:t>
            </a:r>
            <a:r>
              <a:rPr lang="en-US" sz="3000" b="1">
                <a:solidFill>
                  <a:srgbClr val="043B63"/>
                </a:solidFill>
              </a:rPr>
              <a:t>TANF,</a:t>
            </a:r>
            <a:r>
              <a:rPr lang="en-US" sz="3000">
                <a:solidFill>
                  <a:srgbClr val="043B63"/>
                </a:solidFill>
              </a:rPr>
              <a:t> and </a:t>
            </a:r>
            <a:r>
              <a:rPr lang="en-US" sz="3000" b="1">
                <a:solidFill>
                  <a:srgbClr val="043B63"/>
                </a:solidFill>
              </a:rPr>
              <a:t>Medicaid</a:t>
            </a:r>
            <a:endParaRPr sz="3000" b="1">
              <a:solidFill>
                <a:srgbClr val="043B63"/>
              </a:solidFill>
            </a:endParaRPr>
          </a:p>
          <a:p>
            <a:pPr marL="508000" lvl="0" indent="-469900" algn="l" rtl="0">
              <a:lnSpc>
                <a:spcPct val="100000"/>
              </a:lnSpc>
              <a:spcBef>
                <a:spcPts val="600"/>
              </a:spcBef>
              <a:spcAft>
                <a:spcPts val="0"/>
              </a:spcAft>
              <a:buClr>
                <a:srgbClr val="043B63"/>
              </a:buClr>
              <a:buSzPts val="3000"/>
              <a:buFont typeface="Arial"/>
              <a:buChar char="•"/>
            </a:pPr>
            <a:r>
              <a:rPr lang="en-US" sz="3000" b="1">
                <a:solidFill>
                  <a:srgbClr val="043B63"/>
                </a:solidFill>
              </a:rPr>
              <a:t>Child care</a:t>
            </a:r>
            <a:r>
              <a:rPr lang="en-US" sz="3000">
                <a:solidFill>
                  <a:srgbClr val="043B63"/>
                </a:solidFill>
              </a:rPr>
              <a:t> options</a:t>
            </a:r>
            <a:endParaRPr sz="3000">
              <a:solidFill>
                <a:srgbClr val="043B63"/>
              </a:solidFill>
            </a:endParaRPr>
          </a:p>
          <a:p>
            <a:pPr marL="508000" lvl="0" indent="-469900" algn="l" rtl="0">
              <a:lnSpc>
                <a:spcPct val="100000"/>
              </a:lnSpc>
              <a:spcBef>
                <a:spcPts val="600"/>
              </a:spcBef>
              <a:spcAft>
                <a:spcPts val="0"/>
              </a:spcAft>
              <a:buClr>
                <a:srgbClr val="043B63"/>
              </a:buClr>
              <a:buSzPts val="3000"/>
              <a:buFont typeface="Arial"/>
              <a:buChar char="•"/>
            </a:pPr>
            <a:r>
              <a:rPr lang="en-US" sz="3000">
                <a:solidFill>
                  <a:srgbClr val="043B63"/>
                </a:solidFill>
              </a:rPr>
              <a:t>Services for </a:t>
            </a:r>
            <a:r>
              <a:rPr lang="en-US" sz="3000" b="1">
                <a:solidFill>
                  <a:srgbClr val="043B63"/>
                </a:solidFill>
              </a:rPr>
              <a:t>veterans</a:t>
            </a:r>
            <a:endParaRPr sz="3000" b="1">
              <a:solidFill>
                <a:srgbClr val="043B63"/>
              </a:solidFill>
            </a:endParaRPr>
          </a:p>
        </p:txBody>
      </p:sp>
      <p:sp>
        <p:nvSpPr>
          <p:cNvPr id="263" name="Google Shape;263;p37"/>
          <p:cNvSpPr txBox="1">
            <a:spLocks noGrp="1"/>
          </p:cNvSpPr>
          <p:nvPr>
            <p:ph type="body" idx="2"/>
          </p:nvPr>
        </p:nvSpPr>
        <p:spPr>
          <a:xfrm>
            <a:off x="152400" y="152400"/>
            <a:ext cx="7391400" cy="99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4800"/>
              <a:buNone/>
            </a:pPr>
            <a:r>
              <a:rPr lang="en-US"/>
              <a:t>2-1-1 VIRGINIA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8"/>
          <p:cNvSpPr txBox="1">
            <a:spLocks noGrp="1"/>
          </p:cNvSpPr>
          <p:nvPr>
            <p:ph type="body" idx="1"/>
          </p:nvPr>
        </p:nvSpPr>
        <p:spPr>
          <a:xfrm>
            <a:off x="214850" y="1143000"/>
            <a:ext cx="8460300" cy="402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000"/>
              </a:spcBef>
              <a:spcAft>
                <a:spcPts val="0"/>
              </a:spcAft>
              <a:buSzPts val="1100"/>
              <a:buNone/>
            </a:pPr>
            <a:r>
              <a:rPr lang="en-US" sz="2500" b="1">
                <a:solidFill>
                  <a:srgbClr val="043B63"/>
                </a:solidFill>
              </a:rPr>
              <a:t>Things to remember: </a:t>
            </a:r>
            <a:endParaRPr sz="2500" b="1"/>
          </a:p>
          <a:p>
            <a:pPr marL="457200" lvl="0" indent="-387350" algn="l" rtl="0">
              <a:lnSpc>
                <a:spcPct val="100000"/>
              </a:lnSpc>
              <a:spcBef>
                <a:spcPts val="3000"/>
              </a:spcBef>
              <a:spcAft>
                <a:spcPts val="0"/>
              </a:spcAft>
              <a:buClr>
                <a:srgbClr val="043B63"/>
              </a:buClr>
              <a:buSzPts val="2500"/>
              <a:buChar char="•"/>
            </a:pPr>
            <a:r>
              <a:rPr lang="en-US" sz="2500">
                <a:solidFill>
                  <a:srgbClr val="043B63"/>
                </a:solidFill>
                <a:latin typeface="Calibri"/>
                <a:ea typeface="Calibri"/>
                <a:cs typeface="Calibri"/>
                <a:sym typeface="Calibri"/>
              </a:rPr>
              <a:t>2-1-1 Call Specialists </a:t>
            </a:r>
            <a:r>
              <a:rPr lang="en-US" sz="2500" b="1">
                <a:solidFill>
                  <a:srgbClr val="043B63"/>
                </a:solidFill>
              </a:rPr>
              <a:t>do NOT have medical training</a:t>
            </a:r>
            <a:r>
              <a:rPr lang="en-US" sz="2500">
                <a:solidFill>
                  <a:srgbClr val="043B63"/>
                </a:solidFill>
                <a:latin typeface="Calibri"/>
                <a:ea typeface="Calibri"/>
                <a:cs typeface="Calibri"/>
                <a:sym typeface="Calibri"/>
              </a:rPr>
              <a:t> and cannot answer questions related to health symptoms or testing.  They will refer callers to their primary health provider, their local health department or  the Virginia Department of Health at </a:t>
            </a:r>
            <a:r>
              <a:rPr lang="en-US" sz="2500" b="1" u="sng">
                <a:solidFill>
                  <a:srgbClr val="0563C1"/>
                </a:solidFill>
                <a:hlinkClick r:id="rId3"/>
              </a:rPr>
              <a:t>www.vdh.virginia.gov/coronavirus</a:t>
            </a:r>
            <a:r>
              <a:rPr lang="en-US" sz="2500">
                <a:solidFill>
                  <a:srgbClr val="043B63"/>
                </a:solidFill>
                <a:latin typeface="Calibri"/>
                <a:ea typeface="Calibri"/>
                <a:cs typeface="Calibri"/>
                <a:sym typeface="Calibri"/>
              </a:rPr>
              <a:t> </a:t>
            </a:r>
            <a:endParaRPr sz="2500">
              <a:solidFill>
                <a:srgbClr val="043B63"/>
              </a:solidFill>
            </a:endParaRPr>
          </a:p>
          <a:p>
            <a:pPr marL="457200" lvl="0" indent="-387350" algn="l" rtl="0">
              <a:lnSpc>
                <a:spcPct val="100000"/>
              </a:lnSpc>
              <a:spcBef>
                <a:spcPts val="1000"/>
              </a:spcBef>
              <a:spcAft>
                <a:spcPts val="0"/>
              </a:spcAft>
              <a:buClr>
                <a:srgbClr val="043B63"/>
              </a:buClr>
              <a:buSzPts val="2500"/>
              <a:buChar char="•"/>
            </a:pPr>
            <a:r>
              <a:rPr lang="en-US" sz="2500">
                <a:solidFill>
                  <a:srgbClr val="043B63"/>
                </a:solidFill>
                <a:latin typeface="Calibri"/>
                <a:ea typeface="Calibri"/>
                <a:cs typeface="Calibri"/>
                <a:sym typeface="Calibri"/>
              </a:rPr>
              <a:t>2-1-1 does not provide direct financial assistance to anyone.</a:t>
            </a:r>
            <a:endParaRPr sz="2500">
              <a:solidFill>
                <a:srgbClr val="043B63"/>
              </a:solidFill>
            </a:endParaRPr>
          </a:p>
          <a:p>
            <a:pPr marL="457200" lvl="0" indent="-387350" algn="l" rtl="0">
              <a:lnSpc>
                <a:spcPct val="100000"/>
              </a:lnSpc>
              <a:spcBef>
                <a:spcPts val="1000"/>
              </a:spcBef>
              <a:spcAft>
                <a:spcPts val="0"/>
              </a:spcAft>
              <a:buClr>
                <a:srgbClr val="043B63"/>
              </a:buClr>
              <a:buSzPts val="2500"/>
              <a:buChar char="•"/>
            </a:pPr>
            <a:r>
              <a:rPr lang="en-US" sz="2500">
                <a:solidFill>
                  <a:srgbClr val="043B63"/>
                </a:solidFill>
                <a:latin typeface="Calibri"/>
                <a:ea typeface="Calibri"/>
                <a:cs typeface="Calibri"/>
                <a:sym typeface="Calibri"/>
              </a:rPr>
              <a:t> 2-1-1 answers calls </a:t>
            </a:r>
            <a:r>
              <a:rPr lang="en-US" sz="2500" b="1">
                <a:solidFill>
                  <a:srgbClr val="043B63"/>
                </a:solidFill>
              </a:rPr>
              <a:t>24 hours a day, seven days</a:t>
            </a:r>
            <a:r>
              <a:rPr lang="en-US" sz="2500">
                <a:solidFill>
                  <a:srgbClr val="043B63"/>
                </a:solidFill>
                <a:latin typeface="Calibri"/>
                <a:ea typeface="Calibri"/>
                <a:cs typeface="Calibri"/>
                <a:sym typeface="Calibri"/>
              </a:rPr>
              <a:t> </a:t>
            </a:r>
            <a:r>
              <a:rPr lang="en-US" sz="2500" b="1">
                <a:solidFill>
                  <a:srgbClr val="043B63"/>
                </a:solidFill>
              </a:rPr>
              <a:t>a week</a:t>
            </a:r>
            <a:r>
              <a:rPr lang="en-US" sz="2500">
                <a:solidFill>
                  <a:srgbClr val="043B63"/>
                </a:solidFill>
                <a:latin typeface="Calibri"/>
                <a:ea typeface="Calibri"/>
                <a:cs typeface="Calibri"/>
                <a:sym typeface="Calibri"/>
              </a:rPr>
              <a:t>.  All calls are confidential. </a:t>
            </a:r>
            <a:endParaRPr sz="2500">
              <a:solidFill>
                <a:srgbClr val="043B63"/>
              </a:solidFill>
              <a:latin typeface="Calibri"/>
              <a:ea typeface="Calibri"/>
              <a:cs typeface="Calibri"/>
              <a:sym typeface="Calibri"/>
            </a:endParaRPr>
          </a:p>
        </p:txBody>
      </p:sp>
      <p:sp>
        <p:nvSpPr>
          <p:cNvPr id="270" name="Google Shape;270;p38"/>
          <p:cNvSpPr txBox="1">
            <a:spLocks noGrp="1"/>
          </p:cNvSpPr>
          <p:nvPr>
            <p:ph type="body" idx="2"/>
          </p:nvPr>
        </p:nvSpPr>
        <p:spPr>
          <a:xfrm>
            <a:off x="152400" y="152400"/>
            <a:ext cx="7391400" cy="99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4800"/>
              <a:buNone/>
            </a:pPr>
            <a:r>
              <a:rPr lang="en-US"/>
              <a:t>2-1-1 VIRGINIA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9"/>
          <p:cNvSpPr txBox="1">
            <a:spLocks noGrp="1"/>
          </p:cNvSpPr>
          <p:nvPr>
            <p:ph type="body" idx="1"/>
          </p:nvPr>
        </p:nvSpPr>
        <p:spPr>
          <a:xfrm>
            <a:off x="0" y="1253650"/>
            <a:ext cx="9144000" cy="4587300"/>
          </a:xfrm>
          <a:prstGeom prst="rect">
            <a:avLst/>
          </a:prstGeom>
          <a:noFill/>
          <a:ln>
            <a:noFill/>
          </a:ln>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Clr>
                <a:srgbClr val="043B63"/>
              </a:buClr>
              <a:buSzPts val="2200"/>
              <a:buChar char="●"/>
            </a:pPr>
            <a:r>
              <a:rPr lang="en-US" sz="2200">
                <a:solidFill>
                  <a:srgbClr val="043B63"/>
                </a:solidFill>
              </a:rPr>
              <a:t>March Emergency allotments for current SNAP households were issued on </a:t>
            </a:r>
            <a:r>
              <a:rPr lang="en-US" sz="2200" b="1">
                <a:solidFill>
                  <a:srgbClr val="043B63"/>
                </a:solidFill>
              </a:rPr>
              <a:t>March 25th</a:t>
            </a:r>
            <a:r>
              <a:rPr lang="en-US" sz="2200">
                <a:solidFill>
                  <a:srgbClr val="043B63"/>
                </a:solidFill>
              </a:rPr>
              <a:t> and </a:t>
            </a:r>
            <a:r>
              <a:rPr lang="en-US" sz="2200" b="1">
                <a:solidFill>
                  <a:srgbClr val="043B63"/>
                </a:solidFill>
              </a:rPr>
              <a:t>April 1st</a:t>
            </a:r>
            <a:r>
              <a:rPr lang="en-US" sz="2200">
                <a:solidFill>
                  <a:srgbClr val="043B63"/>
                </a:solidFill>
              </a:rPr>
              <a:t>. The April Emergency allotments will for current SNAP households will be issued on</a:t>
            </a:r>
            <a:r>
              <a:rPr lang="en-US" sz="2200" b="1">
                <a:solidFill>
                  <a:srgbClr val="043B63"/>
                </a:solidFill>
              </a:rPr>
              <a:t> April 16th</a:t>
            </a:r>
            <a:r>
              <a:rPr lang="en-US" sz="2200">
                <a:solidFill>
                  <a:srgbClr val="043B63"/>
                </a:solidFill>
              </a:rPr>
              <a:t>.</a:t>
            </a:r>
            <a:endParaRPr sz="2200">
              <a:solidFill>
                <a:srgbClr val="043B63"/>
              </a:solidFill>
            </a:endParaRPr>
          </a:p>
          <a:p>
            <a:pPr marL="457200" lvl="0" indent="-368300" algn="l" rtl="0">
              <a:lnSpc>
                <a:spcPct val="115000"/>
              </a:lnSpc>
              <a:spcBef>
                <a:spcPts val="0"/>
              </a:spcBef>
              <a:spcAft>
                <a:spcPts val="0"/>
              </a:spcAft>
              <a:buClr>
                <a:srgbClr val="043B63"/>
              </a:buClr>
              <a:buSzPts val="2200"/>
              <a:buChar char="●"/>
            </a:pPr>
            <a:r>
              <a:rPr lang="en-US" sz="2200">
                <a:solidFill>
                  <a:srgbClr val="043B63"/>
                </a:solidFill>
              </a:rPr>
              <a:t>Regular SNAP allotments will still be distributed and will follow the regular issuance schedule</a:t>
            </a:r>
            <a:endParaRPr sz="2200">
              <a:solidFill>
                <a:srgbClr val="043B63"/>
              </a:solidFill>
            </a:endParaRPr>
          </a:p>
          <a:p>
            <a:pPr marL="457200" lvl="0" indent="-368300" algn="l" rtl="0">
              <a:lnSpc>
                <a:spcPct val="115000"/>
              </a:lnSpc>
              <a:spcBef>
                <a:spcPts val="0"/>
              </a:spcBef>
              <a:spcAft>
                <a:spcPts val="0"/>
              </a:spcAft>
              <a:buSzPts val="2200"/>
              <a:buChar char="●"/>
            </a:pPr>
            <a:r>
              <a:rPr lang="en-US" sz="2200">
                <a:solidFill>
                  <a:srgbClr val="043B63"/>
                </a:solidFill>
              </a:rPr>
              <a:t>Local Department of Social Services offices may be closed, but business will still operate virtually</a:t>
            </a:r>
            <a:endParaRPr sz="2200">
              <a:solidFill>
                <a:srgbClr val="043B63"/>
              </a:solidFill>
            </a:endParaRPr>
          </a:p>
          <a:p>
            <a:pPr marL="914400" lvl="1" indent="-368300" algn="l" rtl="0">
              <a:lnSpc>
                <a:spcPct val="115000"/>
              </a:lnSpc>
              <a:spcBef>
                <a:spcPts val="0"/>
              </a:spcBef>
              <a:spcAft>
                <a:spcPts val="0"/>
              </a:spcAft>
              <a:buSzPts val="2200"/>
              <a:buChar char="○"/>
            </a:pPr>
            <a:r>
              <a:rPr lang="en-US" sz="2200">
                <a:solidFill>
                  <a:srgbClr val="043B63"/>
                </a:solidFill>
              </a:rPr>
              <a:t>Online eligibility screening and application can be completed at </a:t>
            </a:r>
            <a:r>
              <a:rPr lang="en-US" sz="2200" b="1" u="sng">
                <a:solidFill>
                  <a:srgbClr val="0563C1"/>
                </a:solidFill>
                <a:hlinkClick r:id="rId3"/>
              </a:rPr>
              <a:t>www.commonhelp.virginia.gov</a:t>
            </a:r>
            <a:r>
              <a:rPr lang="en-US" sz="2200" b="1">
                <a:solidFill>
                  <a:srgbClr val="043B63"/>
                </a:solidFill>
              </a:rPr>
              <a:t> </a:t>
            </a:r>
            <a:r>
              <a:rPr lang="en-US" sz="2200">
                <a:solidFill>
                  <a:srgbClr val="043B63"/>
                </a:solidFill>
              </a:rPr>
              <a:t>or via the </a:t>
            </a:r>
            <a:r>
              <a:rPr lang="en-US" sz="2200" b="1">
                <a:solidFill>
                  <a:srgbClr val="043B63"/>
                </a:solidFill>
              </a:rPr>
              <a:t>Enterprise Customer Call Center </a:t>
            </a:r>
            <a:r>
              <a:rPr lang="en-US" sz="2200">
                <a:solidFill>
                  <a:srgbClr val="043B63"/>
                </a:solidFill>
              </a:rPr>
              <a:t>at </a:t>
            </a:r>
            <a:r>
              <a:rPr lang="en-US" sz="2200" b="1">
                <a:solidFill>
                  <a:srgbClr val="043B63"/>
                </a:solidFill>
                <a:highlight>
                  <a:srgbClr val="FFFFFF"/>
                </a:highlight>
              </a:rPr>
              <a:t>1-855-635-4370</a:t>
            </a:r>
            <a:endParaRPr sz="2200" b="1">
              <a:solidFill>
                <a:srgbClr val="043B63"/>
              </a:solidFill>
              <a:highlight>
                <a:srgbClr val="FFFFFF"/>
              </a:highlight>
            </a:endParaRPr>
          </a:p>
          <a:p>
            <a:pPr marL="0" lvl="0" indent="0" algn="ctr" rtl="0">
              <a:lnSpc>
                <a:spcPct val="115000"/>
              </a:lnSpc>
              <a:spcBef>
                <a:spcPts val="0"/>
              </a:spcBef>
              <a:spcAft>
                <a:spcPts val="0"/>
              </a:spcAft>
              <a:buNone/>
            </a:pPr>
            <a:r>
              <a:rPr lang="en-US" sz="2200" b="1">
                <a:solidFill>
                  <a:srgbClr val="043B63"/>
                </a:solidFill>
              </a:rPr>
              <a:t>Those who are experiencing layoffs or reduction in hours are encouraged to apply for SNAP benefits as soon as possible</a:t>
            </a:r>
            <a:endParaRPr sz="2200" b="1">
              <a:solidFill>
                <a:srgbClr val="043B63"/>
              </a:solidFill>
            </a:endParaRPr>
          </a:p>
          <a:p>
            <a:pPr marL="0" lvl="0" indent="0" algn="l" rtl="0">
              <a:spcBef>
                <a:spcPts val="560"/>
              </a:spcBef>
              <a:spcAft>
                <a:spcPts val="0"/>
              </a:spcAft>
              <a:buClr>
                <a:schemeClr val="dk1"/>
              </a:buClr>
              <a:buSzPts val="2800"/>
              <a:buNone/>
            </a:pPr>
            <a:endParaRPr/>
          </a:p>
        </p:txBody>
      </p:sp>
      <p:sp>
        <p:nvSpPr>
          <p:cNvPr id="277" name="Google Shape;277;p39"/>
          <p:cNvSpPr txBox="1">
            <a:spLocks noGrp="1"/>
          </p:cNvSpPr>
          <p:nvPr>
            <p:ph type="body" idx="2"/>
          </p:nvPr>
        </p:nvSpPr>
        <p:spPr>
          <a:xfrm>
            <a:off x="152400" y="152400"/>
            <a:ext cx="7391400" cy="99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4800"/>
              <a:buNone/>
            </a:pPr>
            <a:r>
              <a:rPr lang="en-US"/>
              <a:t>SNAP</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0"/>
          <p:cNvSpPr txBox="1">
            <a:spLocks noGrp="1"/>
          </p:cNvSpPr>
          <p:nvPr>
            <p:ph type="body" idx="2"/>
          </p:nvPr>
        </p:nvSpPr>
        <p:spPr>
          <a:xfrm>
            <a:off x="152400" y="152400"/>
            <a:ext cx="73914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4800"/>
              <a:buNone/>
            </a:pPr>
            <a:r>
              <a:rPr lang="en-US"/>
              <a:t>WIC</a:t>
            </a:r>
            <a:endParaRPr/>
          </a:p>
          <a:p>
            <a:pPr marL="0" lvl="0" indent="0" algn="l" rtl="0">
              <a:spcBef>
                <a:spcPts val="960"/>
              </a:spcBef>
              <a:spcAft>
                <a:spcPts val="0"/>
              </a:spcAft>
              <a:buClr>
                <a:schemeClr val="lt1"/>
              </a:buClr>
              <a:buSzPts val="4800"/>
              <a:buNone/>
            </a:pPr>
            <a:endParaRPr/>
          </a:p>
        </p:txBody>
      </p:sp>
      <p:sp>
        <p:nvSpPr>
          <p:cNvPr id="284" name="Google Shape;284;p40"/>
          <p:cNvSpPr txBox="1"/>
          <p:nvPr/>
        </p:nvSpPr>
        <p:spPr>
          <a:xfrm>
            <a:off x="130050" y="1238325"/>
            <a:ext cx="8883900" cy="4191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700">
                <a:solidFill>
                  <a:srgbClr val="043B63"/>
                </a:solidFill>
                <a:latin typeface="Calibri"/>
                <a:ea typeface="Calibri"/>
                <a:cs typeface="Calibri"/>
                <a:sym typeface="Calibri"/>
              </a:rPr>
              <a:t>Women, Infants and Children (WIC) is a supplemental nutrition program for pregnant women, breastfeeding women, women who had a baby within the last six months, infants, and children under the age of five. The WIC program provides breastfeeding support, nutrition education, referrals to appropriate health agencies, and nutritious foods for eligible applicants. Click </a:t>
            </a:r>
            <a:r>
              <a:rPr lang="en-US" sz="1700" b="1" u="sng">
                <a:solidFill>
                  <a:srgbClr val="0563C1"/>
                </a:solidFill>
                <a:latin typeface="Calibri"/>
                <a:ea typeface="Calibri"/>
                <a:cs typeface="Calibri"/>
                <a:sym typeface="Calibri"/>
                <a:hlinkClick r:id="rId3"/>
              </a:rPr>
              <a:t>here</a:t>
            </a:r>
            <a:r>
              <a:rPr lang="en-US" sz="1700" b="1">
                <a:solidFill>
                  <a:srgbClr val="0563C1"/>
                </a:solidFill>
                <a:latin typeface="Calibri"/>
                <a:ea typeface="Calibri"/>
                <a:cs typeface="Calibri"/>
                <a:sym typeface="Calibri"/>
              </a:rPr>
              <a:t> </a:t>
            </a:r>
            <a:r>
              <a:rPr lang="en-US" sz="1700">
                <a:solidFill>
                  <a:srgbClr val="043B63"/>
                </a:solidFill>
                <a:latin typeface="Calibri"/>
                <a:ea typeface="Calibri"/>
                <a:cs typeface="Calibri"/>
                <a:sym typeface="Calibri"/>
              </a:rPr>
              <a:t>to apply to WIC.</a:t>
            </a:r>
            <a:endParaRPr sz="1700">
              <a:solidFill>
                <a:srgbClr val="043B63"/>
              </a:solidFill>
              <a:latin typeface="Calibri"/>
              <a:ea typeface="Calibri"/>
              <a:cs typeface="Calibri"/>
              <a:sym typeface="Calibri"/>
            </a:endParaRPr>
          </a:p>
          <a:p>
            <a:pPr marL="0" lvl="0" indent="0" algn="l" rtl="0">
              <a:lnSpc>
                <a:spcPct val="115000"/>
              </a:lnSpc>
              <a:spcBef>
                <a:spcPts val="0"/>
              </a:spcBef>
              <a:spcAft>
                <a:spcPts val="0"/>
              </a:spcAft>
              <a:buNone/>
            </a:pPr>
            <a:endParaRPr sz="1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700" b="1">
                <a:solidFill>
                  <a:srgbClr val="043B63"/>
                </a:solidFill>
                <a:latin typeface="Calibri"/>
                <a:ea typeface="Calibri"/>
                <a:cs typeface="Calibri"/>
                <a:sym typeface="Calibri"/>
              </a:rPr>
              <a:t>You are eligible to apply to Virginia WIC if you...</a:t>
            </a:r>
            <a:endParaRPr sz="1700" b="1">
              <a:solidFill>
                <a:srgbClr val="043B63"/>
              </a:solidFill>
              <a:latin typeface="Calibri"/>
              <a:ea typeface="Calibri"/>
              <a:cs typeface="Calibri"/>
              <a:sym typeface="Calibri"/>
            </a:endParaRPr>
          </a:p>
          <a:p>
            <a:pPr marL="457200" lvl="0" indent="-336550" algn="l" rtl="0">
              <a:lnSpc>
                <a:spcPct val="115000"/>
              </a:lnSpc>
              <a:spcBef>
                <a:spcPts val="0"/>
              </a:spcBef>
              <a:spcAft>
                <a:spcPts val="0"/>
              </a:spcAft>
              <a:buClr>
                <a:srgbClr val="043B63"/>
              </a:buClr>
              <a:buSzPts val="1700"/>
              <a:buFont typeface="Calibri"/>
              <a:buChar char="●"/>
            </a:pPr>
            <a:r>
              <a:rPr lang="en-US" sz="1700">
                <a:solidFill>
                  <a:srgbClr val="043B63"/>
                </a:solidFill>
                <a:latin typeface="Calibri"/>
                <a:ea typeface="Calibri"/>
                <a:cs typeface="Calibri"/>
                <a:sym typeface="Calibri"/>
              </a:rPr>
              <a:t>Are pregnant, breastfeeding, just had a baby or are a mother, father, grandparent, foster parent, or other legal guardian of a child under the age of 5.</a:t>
            </a:r>
            <a:endParaRPr sz="1700">
              <a:solidFill>
                <a:srgbClr val="043B63"/>
              </a:solidFill>
              <a:latin typeface="Calibri"/>
              <a:ea typeface="Calibri"/>
              <a:cs typeface="Calibri"/>
              <a:sym typeface="Calibri"/>
            </a:endParaRPr>
          </a:p>
          <a:p>
            <a:pPr marL="457200" lvl="0" indent="-336550" algn="l" rtl="0">
              <a:lnSpc>
                <a:spcPct val="115000"/>
              </a:lnSpc>
              <a:spcBef>
                <a:spcPts val="0"/>
              </a:spcBef>
              <a:spcAft>
                <a:spcPts val="0"/>
              </a:spcAft>
              <a:buClr>
                <a:srgbClr val="043B63"/>
              </a:buClr>
              <a:buSzPts val="1700"/>
              <a:buFont typeface="Calibri"/>
              <a:buChar char="●"/>
            </a:pPr>
            <a:r>
              <a:rPr lang="en-US" sz="1700">
                <a:solidFill>
                  <a:srgbClr val="043B63"/>
                </a:solidFill>
                <a:latin typeface="Calibri"/>
                <a:ea typeface="Calibri"/>
                <a:cs typeface="Calibri"/>
                <a:sym typeface="Calibri"/>
              </a:rPr>
              <a:t>Are a resident of Virginia.</a:t>
            </a:r>
            <a:endParaRPr sz="1700">
              <a:solidFill>
                <a:srgbClr val="043B63"/>
              </a:solidFill>
              <a:latin typeface="Calibri"/>
              <a:ea typeface="Calibri"/>
              <a:cs typeface="Calibri"/>
              <a:sym typeface="Calibri"/>
            </a:endParaRPr>
          </a:p>
          <a:p>
            <a:pPr marL="457200" lvl="0" indent="-336550" algn="l" rtl="0">
              <a:lnSpc>
                <a:spcPct val="115000"/>
              </a:lnSpc>
              <a:spcBef>
                <a:spcPts val="0"/>
              </a:spcBef>
              <a:spcAft>
                <a:spcPts val="0"/>
              </a:spcAft>
              <a:buClr>
                <a:srgbClr val="043B63"/>
              </a:buClr>
              <a:buSzPts val="1700"/>
              <a:buFont typeface="Calibri"/>
              <a:buChar char="●"/>
            </a:pPr>
            <a:r>
              <a:rPr lang="en-US" sz="1700">
                <a:solidFill>
                  <a:srgbClr val="043B63"/>
                </a:solidFill>
                <a:latin typeface="Calibri"/>
                <a:ea typeface="Calibri"/>
                <a:cs typeface="Calibri"/>
                <a:sym typeface="Calibri"/>
              </a:rPr>
              <a:t>Have a nutritional need (this is determined </a:t>
            </a:r>
            <a:r>
              <a:rPr lang="en-US" sz="1700" b="1" u="sng">
                <a:solidFill>
                  <a:srgbClr val="0563C1"/>
                </a:solidFill>
                <a:latin typeface="Calibri"/>
                <a:ea typeface="Calibri"/>
                <a:cs typeface="Calibri"/>
                <a:sym typeface="Calibri"/>
                <a:hlinkClick r:id="rId4"/>
              </a:rPr>
              <a:t>at your local WIC clini</a:t>
            </a:r>
            <a:r>
              <a:rPr lang="en-US" sz="1700" b="1" u="sng">
                <a:solidFill>
                  <a:srgbClr val="0563C1"/>
                </a:solidFill>
                <a:latin typeface="Calibri"/>
                <a:ea typeface="Calibri"/>
                <a:cs typeface="Calibri"/>
                <a:sym typeface="Calibri"/>
                <a:hlinkClick r:id="rId4"/>
              </a:rPr>
              <a:t>c</a:t>
            </a:r>
            <a:r>
              <a:rPr lang="en-US" sz="1700">
                <a:solidFill>
                  <a:srgbClr val="404040"/>
                </a:solidFill>
                <a:latin typeface="Calibri"/>
                <a:ea typeface="Calibri"/>
                <a:cs typeface="Calibri"/>
                <a:sym typeface="Calibri"/>
              </a:rPr>
              <a:t>)</a:t>
            </a:r>
            <a:endParaRPr sz="1700">
              <a:solidFill>
                <a:srgbClr val="404040"/>
              </a:solidFill>
              <a:latin typeface="Calibri"/>
              <a:ea typeface="Calibri"/>
              <a:cs typeface="Calibri"/>
              <a:sym typeface="Calibri"/>
            </a:endParaRPr>
          </a:p>
          <a:p>
            <a:pPr marL="457200" lvl="0" indent="-336550" algn="l" rtl="0">
              <a:lnSpc>
                <a:spcPct val="115000"/>
              </a:lnSpc>
              <a:spcBef>
                <a:spcPts val="0"/>
              </a:spcBef>
              <a:spcAft>
                <a:spcPts val="0"/>
              </a:spcAft>
              <a:buClr>
                <a:srgbClr val="043B63"/>
              </a:buClr>
              <a:buSzPts val="1700"/>
              <a:buFont typeface="Calibri"/>
              <a:buChar char="●"/>
            </a:pPr>
            <a:r>
              <a:rPr lang="en-US" sz="1700" b="1" u="sng">
                <a:solidFill>
                  <a:srgbClr val="0563C1"/>
                </a:solidFill>
                <a:latin typeface="Calibri"/>
                <a:ea typeface="Calibri"/>
                <a:cs typeface="Calibri"/>
                <a:sym typeface="Calibri"/>
                <a:hlinkClick r:id="rId4"/>
              </a:rPr>
              <a:t>Meet the income guidelines (click here</a:t>
            </a:r>
            <a:r>
              <a:rPr lang="en-US" sz="1700" b="1">
                <a:solidFill>
                  <a:srgbClr val="0563C1"/>
                </a:solidFill>
                <a:latin typeface="Calibri"/>
                <a:ea typeface="Calibri"/>
                <a:cs typeface="Calibri"/>
                <a:sym typeface="Calibri"/>
              </a:rPr>
              <a:t>)</a:t>
            </a:r>
            <a:endParaRPr sz="1700">
              <a:solidFill>
                <a:srgbClr val="043B63"/>
              </a:solidFill>
              <a:latin typeface="Calibri"/>
              <a:ea typeface="Calibri"/>
              <a:cs typeface="Calibri"/>
              <a:sym typeface="Calibri"/>
            </a:endParaRPr>
          </a:p>
          <a:p>
            <a:pPr marL="0" lvl="0" indent="0" algn="l" rtl="0">
              <a:lnSpc>
                <a:spcPct val="115000"/>
              </a:lnSpc>
              <a:spcBef>
                <a:spcPts val="0"/>
              </a:spcBef>
              <a:spcAft>
                <a:spcPts val="0"/>
              </a:spcAft>
              <a:buNone/>
            </a:pPr>
            <a:endParaRPr sz="1700">
              <a:solidFill>
                <a:schemeClr val="dk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1700" b="1">
                <a:solidFill>
                  <a:srgbClr val="043B63"/>
                </a:solidFill>
                <a:latin typeface="Calibri"/>
                <a:ea typeface="Calibri"/>
                <a:cs typeface="Calibri"/>
                <a:sym typeface="Calibri"/>
              </a:rPr>
              <a:t>Due to COVID-19, most WIC clinics are temporarily closed to visitors. Call your</a:t>
            </a:r>
            <a:r>
              <a:rPr lang="en-US" sz="1700" b="1">
                <a:solidFill>
                  <a:srgbClr val="404040"/>
                </a:solidFill>
                <a:latin typeface="Calibri"/>
                <a:ea typeface="Calibri"/>
                <a:cs typeface="Calibri"/>
                <a:sym typeface="Calibri"/>
              </a:rPr>
              <a:t> </a:t>
            </a:r>
            <a:r>
              <a:rPr lang="en-US" sz="1700" b="1" u="sng">
                <a:solidFill>
                  <a:srgbClr val="0057A1"/>
                </a:solidFill>
                <a:latin typeface="Calibri"/>
                <a:ea typeface="Calibri"/>
                <a:cs typeface="Calibri"/>
                <a:sym typeface="Calibri"/>
                <a:hlinkClick r:id="rId4"/>
              </a:rPr>
              <a:t>local WIC Office</a:t>
            </a:r>
            <a:r>
              <a:rPr lang="en-US" sz="1700" b="1" u="sng">
                <a:solidFill>
                  <a:srgbClr val="0057A1"/>
                </a:solidFill>
                <a:latin typeface="Calibri"/>
                <a:ea typeface="Calibri"/>
                <a:cs typeface="Calibri"/>
                <a:sym typeface="Calibri"/>
              </a:rPr>
              <a:t> </a:t>
            </a:r>
            <a:r>
              <a:rPr lang="en-US" sz="1700" b="1">
                <a:solidFill>
                  <a:srgbClr val="043B63"/>
                </a:solidFill>
                <a:latin typeface="Calibri"/>
                <a:ea typeface="Calibri"/>
                <a:cs typeface="Calibri"/>
                <a:sym typeface="Calibri"/>
              </a:rPr>
              <a:t>or</a:t>
            </a:r>
            <a:r>
              <a:rPr lang="en-US" sz="1700" b="1">
                <a:solidFill>
                  <a:srgbClr val="404040"/>
                </a:solidFill>
                <a:latin typeface="Calibri"/>
                <a:ea typeface="Calibri"/>
                <a:cs typeface="Calibri"/>
                <a:sym typeface="Calibri"/>
              </a:rPr>
              <a:t> </a:t>
            </a:r>
            <a:r>
              <a:rPr lang="en-US" sz="1700" b="1">
                <a:solidFill>
                  <a:srgbClr val="0057A1"/>
                </a:solidFill>
                <a:latin typeface="Calibri"/>
                <a:ea typeface="Calibri"/>
                <a:cs typeface="Calibri"/>
                <a:sym typeface="Calibri"/>
              </a:rPr>
              <a:t>1-888-942-3663</a:t>
            </a:r>
            <a:r>
              <a:rPr lang="en-US" sz="1700" b="1">
                <a:solidFill>
                  <a:srgbClr val="404040"/>
                </a:solidFill>
                <a:latin typeface="Calibri"/>
                <a:ea typeface="Calibri"/>
                <a:cs typeface="Calibri"/>
                <a:sym typeface="Calibri"/>
              </a:rPr>
              <a:t> f</a:t>
            </a:r>
            <a:r>
              <a:rPr lang="en-US" sz="1700" b="1">
                <a:solidFill>
                  <a:srgbClr val="043B63"/>
                </a:solidFill>
                <a:latin typeface="Calibri"/>
                <a:ea typeface="Calibri"/>
                <a:cs typeface="Calibri"/>
                <a:sym typeface="Calibri"/>
              </a:rPr>
              <a:t>or assistance with your benefits.</a:t>
            </a:r>
            <a:endParaRPr sz="1700" b="1">
              <a:solidFill>
                <a:schemeClr val="dk1"/>
              </a:solidFill>
              <a:latin typeface="Open Sans"/>
              <a:ea typeface="Open Sans"/>
              <a:cs typeface="Open Sans"/>
              <a:sym typeface="Open Sans"/>
            </a:endParaRPr>
          </a:p>
          <a:p>
            <a:pPr marL="0" lvl="0" indent="0" algn="l" rtl="0">
              <a:lnSpc>
                <a:spcPct val="115000"/>
              </a:lnSpc>
              <a:spcBef>
                <a:spcPts val="1100"/>
              </a:spcBef>
              <a:spcAft>
                <a:spcPts val="0"/>
              </a:spcAft>
              <a:buNone/>
            </a:pPr>
            <a:endParaRPr sz="2400">
              <a:solidFill>
                <a:srgbClr val="043B63"/>
              </a:solidFill>
              <a:latin typeface="Calibri"/>
              <a:ea typeface="Calibri"/>
              <a:cs typeface="Calibri"/>
              <a:sym typeface="Calibri"/>
            </a:endParaRPr>
          </a:p>
          <a:p>
            <a:pPr marL="0" lvl="0" indent="0" algn="l" rtl="0">
              <a:lnSpc>
                <a:spcPct val="115000"/>
              </a:lnSpc>
              <a:spcBef>
                <a:spcPts val="1100"/>
              </a:spcBef>
              <a:spcAft>
                <a:spcPts val="0"/>
              </a:spcAft>
              <a:buNone/>
            </a:pPr>
            <a:endParaRPr sz="2400">
              <a:solidFill>
                <a:srgbClr val="043B63"/>
              </a:solidFill>
              <a:latin typeface="Calibri"/>
              <a:ea typeface="Calibri"/>
              <a:cs typeface="Calibri"/>
              <a:sym typeface="Calibri"/>
            </a:endParaRPr>
          </a:p>
          <a:p>
            <a:pPr marL="457200" lvl="0" indent="0" algn="ctr" rtl="0">
              <a:spcBef>
                <a:spcPts val="1100"/>
              </a:spcBef>
              <a:spcAft>
                <a:spcPts val="0"/>
              </a:spcAft>
              <a:buNone/>
            </a:pPr>
            <a:endParaRPr sz="24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1"/>
          <p:cNvSpPr txBox="1">
            <a:spLocks noGrp="1"/>
          </p:cNvSpPr>
          <p:nvPr>
            <p:ph type="body" idx="2"/>
          </p:nvPr>
        </p:nvSpPr>
        <p:spPr>
          <a:xfrm>
            <a:off x="152400" y="152400"/>
            <a:ext cx="73914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4800"/>
              <a:buNone/>
            </a:pPr>
            <a:r>
              <a:rPr lang="en-US"/>
              <a:t>Area Agencies on Aging </a:t>
            </a:r>
            <a:endParaRPr/>
          </a:p>
          <a:p>
            <a:pPr marL="0" lvl="0" indent="0" algn="l" rtl="0">
              <a:spcBef>
                <a:spcPts val="960"/>
              </a:spcBef>
              <a:spcAft>
                <a:spcPts val="0"/>
              </a:spcAft>
              <a:buClr>
                <a:schemeClr val="lt1"/>
              </a:buClr>
              <a:buSzPts val="4800"/>
              <a:buNone/>
            </a:pPr>
            <a:endParaRPr/>
          </a:p>
        </p:txBody>
      </p:sp>
      <p:sp>
        <p:nvSpPr>
          <p:cNvPr id="291" name="Google Shape;291;p41"/>
          <p:cNvSpPr txBox="1"/>
          <p:nvPr/>
        </p:nvSpPr>
        <p:spPr>
          <a:xfrm>
            <a:off x="152400" y="1333050"/>
            <a:ext cx="8704500" cy="41919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1100"/>
              </a:spcBef>
              <a:spcAft>
                <a:spcPts val="0"/>
              </a:spcAft>
              <a:buClr>
                <a:srgbClr val="043B63"/>
              </a:buClr>
              <a:buSzPts val="2400"/>
              <a:buFont typeface="Calibri"/>
              <a:buChar char="●"/>
            </a:pPr>
            <a:r>
              <a:rPr lang="en-US" sz="2400">
                <a:solidFill>
                  <a:srgbClr val="043B63"/>
                </a:solidFill>
                <a:latin typeface="Calibri"/>
                <a:ea typeface="Calibri"/>
                <a:cs typeface="Calibri"/>
                <a:sym typeface="Calibri"/>
              </a:rPr>
              <a:t>25 local area agencies on aging across the state bring support and resources closer to home</a:t>
            </a:r>
            <a:endParaRPr sz="2400">
              <a:solidFill>
                <a:srgbClr val="043B63"/>
              </a:solidFill>
              <a:latin typeface="Calibri"/>
              <a:ea typeface="Calibri"/>
              <a:cs typeface="Calibri"/>
              <a:sym typeface="Calibri"/>
            </a:endParaRPr>
          </a:p>
          <a:p>
            <a:pPr marL="457200" lvl="0" indent="-381000" algn="l" rtl="0">
              <a:lnSpc>
                <a:spcPct val="115000"/>
              </a:lnSpc>
              <a:spcBef>
                <a:spcPts val="0"/>
              </a:spcBef>
              <a:spcAft>
                <a:spcPts val="0"/>
              </a:spcAft>
              <a:buClr>
                <a:srgbClr val="043B63"/>
              </a:buClr>
              <a:buSzPts val="2400"/>
              <a:buFont typeface="Calibri"/>
              <a:buChar char="●"/>
            </a:pPr>
            <a:r>
              <a:rPr lang="en-US" sz="2400">
                <a:solidFill>
                  <a:srgbClr val="043B63"/>
                </a:solidFill>
                <a:latin typeface="Calibri"/>
                <a:ea typeface="Calibri"/>
                <a:cs typeface="Calibri"/>
                <a:sym typeface="Calibri"/>
              </a:rPr>
              <a:t>These agencies provide </a:t>
            </a:r>
            <a:r>
              <a:rPr lang="en-US" sz="2400" b="1">
                <a:solidFill>
                  <a:srgbClr val="043B63"/>
                </a:solidFill>
                <a:latin typeface="Calibri"/>
                <a:ea typeface="Calibri"/>
                <a:cs typeface="Calibri"/>
                <a:sym typeface="Calibri"/>
              </a:rPr>
              <a:t>food delivery</a:t>
            </a:r>
            <a:r>
              <a:rPr lang="en-US" sz="2400">
                <a:solidFill>
                  <a:srgbClr val="043B63"/>
                </a:solidFill>
                <a:latin typeface="Calibri"/>
                <a:ea typeface="Calibri"/>
                <a:cs typeface="Calibri"/>
                <a:sym typeface="Calibri"/>
              </a:rPr>
              <a:t> for individuals ages 60 and older amongst other services</a:t>
            </a:r>
            <a:endParaRPr sz="2400">
              <a:solidFill>
                <a:srgbClr val="043B63"/>
              </a:solidFill>
              <a:latin typeface="Calibri"/>
              <a:ea typeface="Calibri"/>
              <a:cs typeface="Calibri"/>
              <a:sym typeface="Calibri"/>
            </a:endParaRPr>
          </a:p>
          <a:p>
            <a:pPr marL="0" lvl="0" indent="0" algn="ctr" rtl="0">
              <a:lnSpc>
                <a:spcPct val="115000"/>
              </a:lnSpc>
              <a:spcBef>
                <a:spcPts val="1100"/>
              </a:spcBef>
              <a:spcAft>
                <a:spcPts val="0"/>
              </a:spcAft>
              <a:buNone/>
            </a:pPr>
            <a:endParaRPr sz="2400">
              <a:solidFill>
                <a:srgbClr val="043B63"/>
              </a:solidFill>
              <a:latin typeface="Calibri"/>
              <a:ea typeface="Calibri"/>
              <a:cs typeface="Calibri"/>
              <a:sym typeface="Calibri"/>
            </a:endParaRPr>
          </a:p>
          <a:p>
            <a:pPr marL="0" lvl="0" indent="0" algn="ctr" rtl="0">
              <a:lnSpc>
                <a:spcPct val="115000"/>
              </a:lnSpc>
              <a:spcBef>
                <a:spcPts val="1100"/>
              </a:spcBef>
              <a:spcAft>
                <a:spcPts val="0"/>
              </a:spcAft>
              <a:buNone/>
            </a:pPr>
            <a:r>
              <a:rPr lang="en-US" sz="2400" b="1">
                <a:solidFill>
                  <a:srgbClr val="043B63"/>
                </a:solidFill>
                <a:latin typeface="Calibri"/>
                <a:ea typeface="Calibri"/>
                <a:cs typeface="Calibri"/>
                <a:sym typeface="Calibri"/>
              </a:rPr>
              <a:t>Visit</a:t>
            </a:r>
            <a:r>
              <a:rPr lang="en-US" sz="2400">
                <a:solidFill>
                  <a:srgbClr val="043B63"/>
                </a:solidFill>
                <a:latin typeface="Calibri"/>
                <a:ea typeface="Calibri"/>
                <a:cs typeface="Calibri"/>
                <a:sym typeface="Calibri"/>
              </a:rPr>
              <a:t> </a:t>
            </a:r>
            <a:r>
              <a:rPr lang="en-US" sz="2400" b="1" u="sng">
                <a:solidFill>
                  <a:srgbClr val="0563C1"/>
                </a:solidFill>
                <a:latin typeface="Calibri"/>
                <a:ea typeface="Calibri"/>
                <a:cs typeface="Calibri"/>
                <a:sym typeface="Calibri"/>
                <a:hlinkClick r:id="rId3"/>
              </a:rPr>
              <a:t>www.vaaaa.org</a:t>
            </a:r>
            <a:r>
              <a:rPr lang="en-US" sz="2400" b="1">
                <a:solidFill>
                  <a:srgbClr val="0563C1"/>
                </a:solidFill>
                <a:latin typeface="Calibri"/>
                <a:ea typeface="Calibri"/>
                <a:cs typeface="Calibri"/>
                <a:sym typeface="Calibri"/>
              </a:rPr>
              <a:t> </a:t>
            </a:r>
            <a:r>
              <a:rPr lang="en-US" sz="2400" b="1">
                <a:solidFill>
                  <a:srgbClr val="043B63"/>
                </a:solidFill>
                <a:latin typeface="Calibri"/>
                <a:ea typeface="Calibri"/>
                <a:cs typeface="Calibri"/>
                <a:sym typeface="Calibri"/>
              </a:rPr>
              <a:t>to view resources and find your local agency</a:t>
            </a:r>
            <a:endParaRPr sz="2400" b="1">
              <a:solidFill>
                <a:srgbClr val="043B63"/>
              </a:solidFill>
              <a:latin typeface="Calibri"/>
              <a:ea typeface="Calibri"/>
              <a:cs typeface="Calibri"/>
              <a:sym typeface="Calibri"/>
            </a:endParaRPr>
          </a:p>
          <a:p>
            <a:pPr marL="457200" lvl="0" indent="0" algn="l" rtl="0">
              <a:lnSpc>
                <a:spcPct val="115000"/>
              </a:lnSpc>
              <a:spcBef>
                <a:spcPts val="1100"/>
              </a:spcBef>
              <a:spcAft>
                <a:spcPts val="0"/>
              </a:spcAft>
              <a:buNone/>
            </a:pPr>
            <a:endParaRPr sz="2400">
              <a:solidFill>
                <a:srgbClr val="043B63"/>
              </a:solidFill>
              <a:latin typeface="Calibri"/>
              <a:ea typeface="Calibri"/>
              <a:cs typeface="Calibri"/>
              <a:sym typeface="Calibri"/>
            </a:endParaRPr>
          </a:p>
          <a:p>
            <a:pPr marL="457200" lvl="0" indent="0" algn="ctr" rtl="0">
              <a:spcBef>
                <a:spcPts val="1100"/>
              </a:spcBef>
              <a:spcAft>
                <a:spcPts val="0"/>
              </a:spcAft>
              <a:buNone/>
            </a:pPr>
            <a:endParaRPr sz="24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2"/>
          <p:cNvSpPr txBox="1">
            <a:spLocks noGrp="1"/>
          </p:cNvSpPr>
          <p:nvPr>
            <p:ph type="body" idx="2"/>
          </p:nvPr>
        </p:nvSpPr>
        <p:spPr>
          <a:xfrm>
            <a:off x="152400" y="152400"/>
            <a:ext cx="73914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4800"/>
              <a:buNone/>
            </a:pPr>
            <a:r>
              <a:rPr lang="en-US" sz="3800"/>
              <a:t>Food Access, Nutritional Assistance</a:t>
            </a:r>
            <a:endParaRPr sz="3800"/>
          </a:p>
          <a:p>
            <a:pPr marL="0" lvl="0" indent="0" algn="l" rtl="0">
              <a:spcBef>
                <a:spcPts val="960"/>
              </a:spcBef>
              <a:spcAft>
                <a:spcPts val="0"/>
              </a:spcAft>
              <a:buClr>
                <a:schemeClr val="lt1"/>
              </a:buClr>
              <a:buSzPts val="4800"/>
              <a:buNone/>
            </a:pPr>
            <a:endParaRPr/>
          </a:p>
        </p:txBody>
      </p:sp>
      <p:sp>
        <p:nvSpPr>
          <p:cNvPr id="298" name="Google Shape;298;p42"/>
          <p:cNvSpPr txBox="1"/>
          <p:nvPr/>
        </p:nvSpPr>
        <p:spPr>
          <a:xfrm>
            <a:off x="152400" y="1333050"/>
            <a:ext cx="8625600" cy="41919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1100"/>
              </a:spcBef>
              <a:spcAft>
                <a:spcPts val="0"/>
              </a:spcAft>
              <a:buClr>
                <a:srgbClr val="043B63"/>
              </a:buClr>
              <a:buSzPts val="2400"/>
              <a:buFont typeface="Calibri"/>
              <a:buChar char="●"/>
            </a:pPr>
            <a:r>
              <a:rPr lang="en-US" sz="2400">
                <a:solidFill>
                  <a:srgbClr val="043B63"/>
                </a:solidFill>
                <a:latin typeface="Calibri"/>
                <a:ea typeface="Calibri"/>
                <a:cs typeface="Calibri"/>
                <a:sym typeface="Calibri"/>
              </a:rPr>
              <a:t>The Federation of Virginia Food Banks is </a:t>
            </a:r>
            <a:r>
              <a:rPr lang="en-US" sz="2400" b="1">
                <a:solidFill>
                  <a:srgbClr val="043B63"/>
                </a:solidFill>
                <a:latin typeface="Calibri"/>
                <a:ea typeface="Calibri"/>
                <a:cs typeface="Calibri"/>
                <a:sym typeface="Calibri"/>
              </a:rPr>
              <a:t>standardizing low- and no-touch distribution</a:t>
            </a:r>
            <a:r>
              <a:rPr lang="en-US" sz="2400">
                <a:solidFill>
                  <a:srgbClr val="043B63"/>
                </a:solidFill>
                <a:latin typeface="Calibri"/>
                <a:ea typeface="Calibri"/>
                <a:cs typeface="Calibri"/>
                <a:sym typeface="Calibri"/>
              </a:rPr>
              <a:t>, pre-boxed items, and drive-through distribution mechanisms</a:t>
            </a:r>
            <a:endParaRPr sz="2400">
              <a:solidFill>
                <a:srgbClr val="043B63"/>
              </a:solidFill>
              <a:latin typeface="Calibri"/>
              <a:ea typeface="Calibri"/>
              <a:cs typeface="Calibri"/>
              <a:sym typeface="Calibri"/>
            </a:endParaRPr>
          </a:p>
          <a:p>
            <a:pPr marL="457200" lvl="0" indent="-381000" algn="l" rtl="0">
              <a:spcBef>
                <a:spcPts val="0"/>
              </a:spcBef>
              <a:spcAft>
                <a:spcPts val="0"/>
              </a:spcAft>
              <a:buClr>
                <a:srgbClr val="043B63"/>
              </a:buClr>
              <a:buSzPts val="2400"/>
              <a:buFont typeface="Calibri"/>
              <a:buChar char="●"/>
            </a:pPr>
            <a:r>
              <a:rPr lang="en-US" sz="2400">
                <a:solidFill>
                  <a:srgbClr val="043B63"/>
                </a:solidFill>
                <a:latin typeface="Calibri"/>
                <a:ea typeface="Calibri"/>
                <a:cs typeface="Calibri"/>
                <a:sym typeface="Calibri"/>
              </a:rPr>
              <a:t>Pantries, soup kitchens should work with their local food banks</a:t>
            </a:r>
            <a:endParaRPr sz="2400">
              <a:solidFill>
                <a:srgbClr val="043B63"/>
              </a:solidFill>
              <a:latin typeface="Calibri"/>
              <a:ea typeface="Calibri"/>
              <a:cs typeface="Calibri"/>
              <a:sym typeface="Calibri"/>
            </a:endParaRPr>
          </a:p>
          <a:p>
            <a:pPr marL="914400" lvl="1" indent="-381000" algn="l" rtl="0">
              <a:spcBef>
                <a:spcPts val="0"/>
              </a:spcBef>
              <a:spcAft>
                <a:spcPts val="0"/>
              </a:spcAft>
              <a:buClr>
                <a:srgbClr val="0563C1"/>
              </a:buClr>
              <a:buSzPts val="2400"/>
              <a:buFont typeface="Calibri"/>
              <a:buChar char="○"/>
            </a:pPr>
            <a:r>
              <a:rPr lang="en-US" sz="2400" b="1">
                <a:solidFill>
                  <a:srgbClr val="0563C1"/>
                </a:solidFill>
                <a:latin typeface="Calibri"/>
                <a:ea typeface="Calibri"/>
                <a:cs typeface="Calibri"/>
                <a:sym typeface="Calibri"/>
              </a:rPr>
              <a:t> </a:t>
            </a:r>
            <a:r>
              <a:rPr lang="en-US" sz="2400" b="1" u="sng">
                <a:solidFill>
                  <a:srgbClr val="0563C1"/>
                </a:solidFill>
                <a:latin typeface="Calibri"/>
                <a:ea typeface="Calibri"/>
                <a:cs typeface="Calibri"/>
                <a:sym typeface="Calibri"/>
                <a:hlinkClick r:id="rId3"/>
              </a:rPr>
              <a:t>www.vafoodbanks.org</a:t>
            </a:r>
            <a:endParaRPr sz="2400" b="1" u="sng">
              <a:solidFill>
                <a:srgbClr val="0563C1"/>
              </a:solidFill>
              <a:latin typeface="Calibri"/>
              <a:ea typeface="Calibri"/>
              <a:cs typeface="Calibri"/>
              <a:sym typeface="Calibri"/>
            </a:endParaRPr>
          </a:p>
          <a:p>
            <a:pPr marL="457200" lvl="0" indent="-381000" algn="l" rtl="0">
              <a:spcBef>
                <a:spcPts val="0"/>
              </a:spcBef>
              <a:spcAft>
                <a:spcPts val="0"/>
              </a:spcAft>
              <a:buClr>
                <a:srgbClr val="043B63"/>
              </a:buClr>
              <a:buSzPts val="2400"/>
              <a:buFont typeface="Calibri"/>
              <a:buChar char="●"/>
            </a:pPr>
            <a:r>
              <a:rPr lang="en-US" sz="2400">
                <a:solidFill>
                  <a:srgbClr val="043B63"/>
                </a:solidFill>
                <a:latin typeface="Calibri"/>
                <a:ea typeface="Calibri"/>
                <a:cs typeface="Calibri"/>
                <a:sym typeface="Calibri"/>
              </a:rPr>
              <a:t>For children 18 and under, text </a:t>
            </a:r>
            <a:r>
              <a:rPr lang="en-US" sz="2400" b="1">
                <a:solidFill>
                  <a:srgbClr val="043B63"/>
                </a:solidFill>
                <a:latin typeface="Calibri"/>
                <a:ea typeface="Calibri"/>
                <a:cs typeface="Calibri"/>
                <a:sym typeface="Calibri"/>
              </a:rPr>
              <a:t>FOOD or COMIDA</a:t>
            </a:r>
            <a:r>
              <a:rPr lang="en-US" sz="2400">
                <a:solidFill>
                  <a:srgbClr val="043B63"/>
                </a:solidFill>
                <a:latin typeface="Calibri"/>
                <a:ea typeface="Calibri"/>
                <a:cs typeface="Calibri"/>
                <a:sym typeface="Calibri"/>
              </a:rPr>
              <a:t> to </a:t>
            </a:r>
            <a:r>
              <a:rPr lang="en-US" sz="2400" b="1">
                <a:solidFill>
                  <a:srgbClr val="043B63"/>
                </a:solidFill>
                <a:latin typeface="Calibri"/>
                <a:ea typeface="Calibri"/>
                <a:cs typeface="Calibri"/>
                <a:sym typeface="Calibri"/>
              </a:rPr>
              <a:t>877-877</a:t>
            </a:r>
            <a:r>
              <a:rPr lang="en-US" sz="2400">
                <a:solidFill>
                  <a:srgbClr val="043B63"/>
                </a:solidFill>
                <a:latin typeface="Calibri"/>
                <a:ea typeface="Calibri"/>
                <a:cs typeface="Calibri"/>
                <a:sym typeface="Calibri"/>
              </a:rPr>
              <a:t> for more </a:t>
            </a:r>
            <a:r>
              <a:rPr lang="en-US" sz="2400" b="1">
                <a:solidFill>
                  <a:srgbClr val="043B63"/>
                </a:solidFill>
                <a:latin typeface="Calibri"/>
                <a:ea typeface="Calibri"/>
                <a:cs typeface="Calibri"/>
                <a:sym typeface="Calibri"/>
              </a:rPr>
              <a:t>information on meal sites</a:t>
            </a:r>
            <a:endParaRPr sz="2400">
              <a:solidFill>
                <a:srgbClr val="043B63"/>
              </a:solidFill>
              <a:latin typeface="Calibri"/>
              <a:ea typeface="Calibri"/>
              <a:cs typeface="Calibri"/>
              <a:sym typeface="Calibri"/>
            </a:endParaRPr>
          </a:p>
          <a:p>
            <a:pPr marL="457200" lvl="0" indent="-381000" algn="l" rtl="0">
              <a:spcBef>
                <a:spcPts val="0"/>
              </a:spcBef>
              <a:spcAft>
                <a:spcPts val="0"/>
              </a:spcAft>
              <a:buClr>
                <a:srgbClr val="043B63"/>
              </a:buClr>
              <a:buSzPts val="2400"/>
              <a:buFont typeface="Calibri"/>
              <a:buChar char="●"/>
            </a:pPr>
            <a:r>
              <a:rPr lang="en-US" sz="2400">
                <a:solidFill>
                  <a:srgbClr val="043B63"/>
                </a:solidFill>
                <a:latin typeface="Calibri"/>
                <a:ea typeface="Calibri"/>
                <a:cs typeface="Calibri"/>
                <a:sym typeface="Calibri"/>
              </a:rPr>
              <a:t>Organizations like Blessings in Backpacks will continue feeding Virginia children in partnership with the local school districts</a:t>
            </a:r>
            <a:endParaRPr sz="24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3"/>
          <p:cNvSpPr txBox="1">
            <a:spLocks noGrp="1"/>
          </p:cNvSpPr>
          <p:nvPr>
            <p:ph type="body" idx="1"/>
          </p:nvPr>
        </p:nvSpPr>
        <p:spPr>
          <a:xfrm>
            <a:off x="152400" y="1396975"/>
            <a:ext cx="8661600" cy="46482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Clr>
                <a:srgbClr val="043B63"/>
              </a:buClr>
              <a:buSzPts val="2000"/>
              <a:buFont typeface="Calibri"/>
              <a:buChar char="●"/>
            </a:pPr>
            <a:r>
              <a:rPr lang="en-US" sz="2000" b="1">
                <a:solidFill>
                  <a:srgbClr val="043B63"/>
                </a:solidFill>
              </a:rPr>
              <a:t>TANF - Emergency Assistance</a:t>
            </a:r>
            <a:endParaRPr sz="2000">
              <a:solidFill>
                <a:srgbClr val="043B63"/>
              </a:solidFill>
            </a:endParaRPr>
          </a:p>
          <a:p>
            <a:pPr marL="914400" lvl="1" indent="-355600" algn="l" rtl="0">
              <a:lnSpc>
                <a:spcPct val="115000"/>
              </a:lnSpc>
              <a:spcBef>
                <a:spcPts val="0"/>
              </a:spcBef>
              <a:spcAft>
                <a:spcPts val="0"/>
              </a:spcAft>
              <a:buClr>
                <a:srgbClr val="043B63"/>
              </a:buClr>
              <a:buSzPts val="2000"/>
              <a:buFont typeface="Calibri"/>
              <a:buChar char="○"/>
            </a:pPr>
            <a:r>
              <a:rPr lang="en-US" sz="2000">
                <a:solidFill>
                  <a:srgbClr val="043B63"/>
                </a:solidFill>
              </a:rPr>
              <a:t>Families with children who are eligible for TANF or are currently receiving TANF</a:t>
            </a:r>
            <a:endParaRPr sz="2000" b="1">
              <a:solidFill>
                <a:srgbClr val="043B63"/>
              </a:solidFill>
            </a:endParaRPr>
          </a:p>
          <a:p>
            <a:pPr marL="1371600" lvl="2" indent="-355600" algn="l" rtl="0">
              <a:lnSpc>
                <a:spcPct val="115000"/>
              </a:lnSpc>
              <a:spcBef>
                <a:spcPts val="0"/>
              </a:spcBef>
              <a:spcAft>
                <a:spcPts val="0"/>
              </a:spcAft>
              <a:buClr>
                <a:srgbClr val="043B63"/>
              </a:buClr>
              <a:buSzPts val="2000"/>
              <a:buFont typeface="Calibri"/>
              <a:buChar char="■"/>
            </a:pPr>
            <a:r>
              <a:rPr lang="en-US" sz="2000">
                <a:solidFill>
                  <a:srgbClr val="043B63"/>
                </a:solidFill>
              </a:rPr>
              <a:t>One-time assistance payment of </a:t>
            </a:r>
            <a:r>
              <a:rPr lang="en-US" sz="2000" b="1">
                <a:solidFill>
                  <a:srgbClr val="043B63"/>
                </a:solidFill>
              </a:rPr>
              <a:t>up to $500</a:t>
            </a:r>
            <a:r>
              <a:rPr lang="en-US" sz="2000">
                <a:solidFill>
                  <a:srgbClr val="043B63"/>
                </a:solidFill>
              </a:rPr>
              <a:t> for families that have been impacted by COVID-19 </a:t>
            </a:r>
            <a:endParaRPr sz="2000">
              <a:solidFill>
                <a:srgbClr val="043B63"/>
              </a:solidFill>
            </a:endParaRPr>
          </a:p>
          <a:p>
            <a:pPr marL="1371600" lvl="2" indent="-355600" algn="l" rtl="0">
              <a:lnSpc>
                <a:spcPct val="115000"/>
              </a:lnSpc>
              <a:spcBef>
                <a:spcPts val="0"/>
              </a:spcBef>
              <a:spcAft>
                <a:spcPts val="0"/>
              </a:spcAft>
              <a:buClr>
                <a:srgbClr val="043B63"/>
              </a:buClr>
              <a:buSzPts val="2000"/>
              <a:buFont typeface="Calibri"/>
              <a:buChar char="■"/>
            </a:pPr>
            <a:r>
              <a:rPr lang="en-US" sz="2000">
                <a:solidFill>
                  <a:srgbClr val="043B63"/>
                </a:solidFill>
              </a:rPr>
              <a:t>The family must include a dependent child </a:t>
            </a:r>
            <a:endParaRPr sz="2000">
              <a:solidFill>
                <a:srgbClr val="043B63"/>
              </a:solidFill>
            </a:endParaRPr>
          </a:p>
          <a:p>
            <a:pPr marL="457200" lvl="0" indent="-355600" algn="l" rtl="0">
              <a:lnSpc>
                <a:spcPct val="115000"/>
              </a:lnSpc>
              <a:spcBef>
                <a:spcPts val="0"/>
              </a:spcBef>
              <a:spcAft>
                <a:spcPts val="0"/>
              </a:spcAft>
              <a:buClr>
                <a:srgbClr val="043B63"/>
              </a:buClr>
              <a:buSzPts val="2000"/>
              <a:buFont typeface="Calibri"/>
              <a:buChar char="●"/>
            </a:pPr>
            <a:r>
              <a:rPr lang="en-US" sz="2000" b="1">
                <a:solidFill>
                  <a:srgbClr val="043B63"/>
                </a:solidFill>
              </a:rPr>
              <a:t>TANF - Diversionary Assistance</a:t>
            </a:r>
            <a:endParaRPr sz="2000" b="1">
              <a:solidFill>
                <a:srgbClr val="043B63"/>
              </a:solidFill>
            </a:endParaRPr>
          </a:p>
          <a:p>
            <a:pPr marL="914400" lvl="1" indent="-355600" algn="l" rtl="0">
              <a:lnSpc>
                <a:spcPct val="115000"/>
              </a:lnSpc>
              <a:spcBef>
                <a:spcPts val="0"/>
              </a:spcBef>
              <a:spcAft>
                <a:spcPts val="0"/>
              </a:spcAft>
              <a:buClr>
                <a:srgbClr val="043B63"/>
              </a:buClr>
              <a:buSzPts val="2000"/>
              <a:buFont typeface="Calibri"/>
              <a:buChar char="○"/>
            </a:pPr>
            <a:r>
              <a:rPr lang="en-US" sz="2000">
                <a:solidFill>
                  <a:srgbClr val="043B63"/>
                </a:solidFill>
              </a:rPr>
              <a:t>Families with children who are </a:t>
            </a:r>
            <a:r>
              <a:rPr lang="en-US" sz="2000" b="1">
                <a:solidFill>
                  <a:srgbClr val="043B63"/>
                </a:solidFill>
              </a:rPr>
              <a:t>not currently </a:t>
            </a:r>
            <a:r>
              <a:rPr lang="en-US" sz="2000">
                <a:solidFill>
                  <a:srgbClr val="043B63"/>
                </a:solidFill>
              </a:rPr>
              <a:t>receiving TANF assistance </a:t>
            </a:r>
            <a:endParaRPr sz="2000">
              <a:solidFill>
                <a:srgbClr val="043B63"/>
              </a:solidFill>
            </a:endParaRPr>
          </a:p>
          <a:p>
            <a:pPr marL="1371600" lvl="2" indent="-355600" algn="l" rtl="0">
              <a:lnSpc>
                <a:spcPct val="115000"/>
              </a:lnSpc>
              <a:spcBef>
                <a:spcPts val="0"/>
              </a:spcBef>
              <a:spcAft>
                <a:spcPts val="0"/>
              </a:spcAft>
              <a:buClr>
                <a:srgbClr val="043B63"/>
              </a:buClr>
              <a:buSzPts val="2000"/>
              <a:buFont typeface="Calibri"/>
              <a:buChar char="■"/>
            </a:pPr>
            <a:r>
              <a:rPr lang="en-US" sz="2000">
                <a:solidFill>
                  <a:srgbClr val="043B63"/>
                </a:solidFill>
              </a:rPr>
              <a:t>Provides a </a:t>
            </a:r>
            <a:r>
              <a:rPr lang="en-US" sz="2000" b="1">
                <a:solidFill>
                  <a:srgbClr val="043B63"/>
                </a:solidFill>
              </a:rPr>
              <a:t>one time lump sum</a:t>
            </a:r>
            <a:r>
              <a:rPr lang="en-US" sz="2000">
                <a:solidFill>
                  <a:srgbClr val="043B63"/>
                </a:solidFill>
              </a:rPr>
              <a:t> assistance payment to families to pay for emergency needs </a:t>
            </a:r>
            <a:endParaRPr sz="2000">
              <a:solidFill>
                <a:srgbClr val="043B63"/>
              </a:solidFill>
            </a:endParaRPr>
          </a:p>
          <a:p>
            <a:pPr marL="1371600" lvl="2" indent="-355600" algn="l" rtl="0">
              <a:lnSpc>
                <a:spcPct val="115000"/>
              </a:lnSpc>
              <a:spcBef>
                <a:spcPts val="0"/>
              </a:spcBef>
              <a:spcAft>
                <a:spcPts val="0"/>
              </a:spcAft>
              <a:buClr>
                <a:srgbClr val="043B63"/>
              </a:buClr>
              <a:buSzPts val="2000"/>
              <a:buFont typeface="Calibri"/>
              <a:buChar char="■"/>
            </a:pPr>
            <a:r>
              <a:rPr lang="en-US" sz="2000">
                <a:solidFill>
                  <a:srgbClr val="043B63"/>
                </a:solidFill>
              </a:rPr>
              <a:t>Must have a reduction, loss or delay in starting to receive income</a:t>
            </a:r>
            <a:endParaRPr sz="2000">
              <a:solidFill>
                <a:srgbClr val="043B63"/>
              </a:solidFill>
            </a:endParaRPr>
          </a:p>
          <a:p>
            <a:pPr marL="0" lvl="0" indent="0" algn="ctr" rtl="0">
              <a:spcBef>
                <a:spcPts val="0"/>
              </a:spcBef>
              <a:spcAft>
                <a:spcPts val="0"/>
              </a:spcAft>
              <a:buNone/>
            </a:pPr>
            <a:r>
              <a:rPr lang="en-US" sz="2000" b="1">
                <a:solidFill>
                  <a:srgbClr val="043B63"/>
                </a:solidFill>
              </a:rPr>
              <a:t>Visit </a:t>
            </a:r>
            <a:r>
              <a:rPr lang="en-US" sz="2000" b="1" u="sng">
                <a:solidFill>
                  <a:srgbClr val="0563C1"/>
                </a:solidFill>
                <a:hlinkClick r:id="rId3"/>
              </a:rPr>
              <a:t>www.commonhelp.virginia.gov</a:t>
            </a:r>
            <a:r>
              <a:rPr lang="en-US" sz="2000" b="1">
                <a:solidFill>
                  <a:srgbClr val="043B63"/>
                </a:solidFill>
              </a:rPr>
              <a:t> to apply</a:t>
            </a:r>
            <a:endParaRPr sz="2000">
              <a:solidFill>
                <a:srgbClr val="043B63"/>
              </a:solidFill>
            </a:endParaRPr>
          </a:p>
        </p:txBody>
      </p:sp>
      <p:sp>
        <p:nvSpPr>
          <p:cNvPr id="305" name="Google Shape;305;p43"/>
          <p:cNvSpPr txBox="1">
            <a:spLocks noGrp="1"/>
          </p:cNvSpPr>
          <p:nvPr>
            <p:ph type="body" idx="2"/>
          </p:nvPr>
        </p:nvSpPr>
        <p:spPr>
          <a:xfrm>
            <a:off x="152400" y="152400"/>
            <a:ext cx="7391400" cy="99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4800"/>
              <a:buNone/>
            </a:pPr>
            <a:r>
              <a:rPr lang="en-US"/>
              <a:t>TANF</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4"/>
          <p:cNvSpPr txBox="1">
            <a:spLocks noGrp="1"/>
          </p:cNvSpPr>
          <p:nvPr>
            <p:ph type="body" idx="1"/>
          </p:nvPr>
        </p:nvSpPr>
        <p:spPr>
          <a:xfrm>
            <a:off x="210425" y="1104900"/>
            <a:ext cx="8229600" cy="4648200"/>
          </a:xfrm>
          <a:prstGeom prst="rect">
            <a:avLst/>
          </a:prstGeom>
          <a:noFill/>
          <a:ln>
            <a:noFill/>
          </a:ln>
        </p:spPr>
        <p:txBody>
          <a:bodyPr spcFirstLastPara="1" wrap="square" lIns="91425" tIns="45700" rIns="91425" bIns="45700" anchor="t" anchorCtr="0">
            <a:noAutofit/>
          </a:bodyPr>
          <a:lstStyle/>
          <a:p>
            <a:pPr marL="0" lvl="0" indent="0" algn="l" rtl="0">
              <a:spcBef>
                <a:spcPts val="3000"/>
              </a:spcBef>
              <a:spcAft>
                <a:spcPts val="0"/>
              </a:spcAft>
              <a:buClr>
                <a:schemeClr val="dk1"/>
              </a:buClr>
              <a:buSzPts val="1100"/>
              <a:buFont typeface="Arial"/>
              <a:buNone/>
            </a:pPr>
            <a:r>
              <a:rPr lang="en-US">
                <a:solidFill>
                  <a:srgbClr val="043B63"/>
                </a:solidFill>
              </a:rPr>
              <a:t>If an individual has been out of work at least one (1) full day, they can file a claim for unemployment compensation benefits.</a:t>
            </a:r>
            <a:endParaRPr>
              <a:solidFill>
                <a:srgbClr val="043B63"/>
              </a:solidFill>
            </a:endParaRPr>
          </a:p>
          <a:p>
            <a:pPr marL="457200" lvl="0" indent="-431800" algn="l" rtl="0">
              <a:spcBef>
                <a:spcPts val="3000"/>
              </a:spcBef>
              <a:spcAft>
                <a:spcPts val="0"/>
              </a:spcAft>
              <a:buClr>
                <a:srgbClr val="043B63"/>
              </a:buClr>
              <a:buSzPts val="3200"/>
              <a:buChar char="•"/>
            </a:pPr>
            <a:r>
              <a:rPr lang="en-US">
                <a:solidFill>
                  <a:srgbClr val="043B63"/>
                </a:solidFill>
              </a:rPr>
              <a:t>Visit </a:t>
            </a:r>
            <a:r>
              <a:rPr lang="en-US" b="1" u="sng">
                <a:solidFill>
                  <a:srgbClr val="0563C1"/>
                </a:solidFill>
                <a:hlinkClick r:id="rId3"/>
              </a:rPr>
              <a:t>www.vec.virginia.gov</a:t>
            </a:r>
            <a:r>
              <a:rPr lang="en-US">
                <a:solidFill>
                  <a:srgbClr val="043B63"/>
                </a:solidFill>
              </a:rPr>
              <a:t>,</a:t>
            </a:r>
            <a:r>
              <a:rPr lang="en-US" b="1">
                <a:solidFill>
                  <a:srgbClr val="043B63"/>
                </a:solidFill>
              </a:rPr>
              <a:t> </a:t>
            </a:r>
            <a:r>
              <a:rPr lang="en-US">
                <a:solidFill>
                  <a:srgbClr val="043B63"/>
                </a:solidFill>
              </a:rPr>
              <a:t>or</a:t>
            </a:r>
            <a:endParaRPr>
              <a:solidFill>
                <a:srgbClr val="043B63"/>
              </a:solidFill>
            </a:endParaRPr>
          </a:p>
          <a:p>
            <a:pPr marL="457200" lvl="0" indent="-431800" algn="l" rtl="0">
              <a:spcBef>
                <a:spcPts val="0"/>
              </a:spcBef>
              <a:spcAft>
                <a:spcPts val="0"/>
              </a:spcAft>
              <a:buClr>
                <a:srgbClr val="043B63"/>
              </a:buClr>
              <a:buSzPts val="3200"/>
              <a:buChar char="•"/>
            </a:pPr>
            <a:r>
              <a:rPr lang="en-US">
                <a:solidFill>
                  <a:srgbClr val="043B63"/>
                </a:solidFill>
              </a:rPr>
              <a:t>Dial </a:t>
            </a:r>
            <a:r>
              <a:rPr lang="en-US" b="1">
                <a:solidFill>
                  <a:srgbClr val="043B63"/>
                </a:solidFill>
              </a:rPr>
              <a:t>866-832-2363 </a:t>
            </a:r>
            <a:r>
              <a:rPr lang="en-US">
                <a:solidFill>
                  <a:srgbClr val="043B63"/>
                </a:solidFill>
              </a:rPr>
              <a:t>Monday through Friday 8:15am – 4:30pm</a:t>
            </a:r>
            <a:endParaRPr b="1">
              <a:solidFill>
                <a:srgbClr val="043B63"/>
              </a:solidFill>
            </a:endParaRPr>
          </a:p>
          <a:p>
            <a:pPr marL="457200" lvl="0" indent="-431800" algn="l" rtl="0">
              <a:spcBef>
                <a:spcPts val="0"/>
              </a:spcBef>
              <a:spcAft>
                <a:spcPts val="0"/>
              </a:spcAft>
              <a:buClr>
                <a:srgbClr val="043B63"/>
              </a:buClr>
              <a:buSzPts val="3200"/>
              <a:buFont typeface="Calibri"/>
              <a:buChar char="•"/>
            </a:pPr>
            <a:r>
              <a:rPr lang="en-US">
                <a:solidFill>
                  <a:srgbClr val="043B63"/>
                </a:solidFill>
              </a:rPr>
              <a:t>One week waiting period and weekly job search requirement temporarily </a:t>
            </a:r>
            <a:r>
              <a:rPr lang="en-US" b="1">
                <a:solidFill>
                  <a:srgbClr val="043B63"/>
                </a:solidFill>
              </a:rPr>
              <a:t>suspended</a:t>
            </a:r>
            <a:endParaRPr/>
          </a:p>
        </p:txBody>
      </p:sp>
      <p:sp>
        <p:nvSpPr>
          <p:cNvPr id="312" name="Google Shape;312;p44"/>
          <p:cNvSpPr txBox="1">
            <a:spLocks noGrp="1"/>
          </p:cNvSpPr>
          <p:nvPr>
            <p:ph type="body" idx="2"/>
          </p:nvPr>
        </p:nvSpPr>
        <p:spPr>
          <a:xfrm>
            <a:off x="152400" y="152400"/>
            <a:ext cx="7391400" cy="99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4800"/>
              <a:buNone/>
            </a:pPr>
            <a:r>
              <a:rPr lang="en-US"/>
              <a:t>Employment Assistance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5"/>
          <p:cNvSpPr txBox="1">
            <a:spLocks noGrp="1"/>
          </p:cNvSpPr>
          <p:nvPr>
            <p:ph type="body" idx="1"/>
          </p:nvPr>
        </p:nvSpPr>
        <p:spPr>
          <a:xfrm>
            <a:off x="0" y="1467525"/>
            <a:ext cx="8920500" cy="4648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3000">
                <a:solidFill>
                  <a:srgbClr val="043B63"/>
                </a:solidFill>
              </a:rPr>
              <a:t>Medicaid covers </a:t>
            </a:r>
            <a:r>
              <a:rPr lang="en-US" sz="3000" b="1">
                <a:solidFill>
                  <a:srgbClr val="043B63"/>
                </a:solidFill>
              </a:rPr>
              <a:t>testing and treatment</a:t>
            </a:r>
            <a:r>
              <a:rPr lang="en-US" sz="3000">
                <a:solidFill>
                  <a:srgbClr val="043B63"/>
                </a:solidFill>
              </a:rPr>
              <a:t> for COVID-19</a:t>
            </a:r>
            <a:endParaRPr sz="3000">
              <a:solidFill>
                <a:srgbClr val="043B63"/>
              </a:solidFill>
            </a:endParaRPr>
          </a:p>
          <a:p>
            <a:pPr marL="0" lvl="0" indent="0" algn="l" rtl="0">
              <a:lnSpc>
                <a:spcPct val="100000"/>
              </a:lnSpc>
              <a:spcBef>
                <a:spcPts val="0"/>
              </a:spcBef>
              <a:spcAft>
                <a:spcPts val="0"/>
              </a:spcAft>
              <a:buNone/>
            </a:pPr>
            <a:endParaRPr sz="3000">
              <a:solidFill>
                <a:srgbClr val="043B63"/>
              </a:solidFill>
            </a:endParaRPr>
          </a:p>
          <a:p>
            <a:pPr marL="457200" lvl="0" indent="-419100" algn="l" rtl="0">
              <a:lnSpc>
                <a:spcPct val="100000"/>
              </a:lnSpc>
              <a:spcBef>
                <a:spcPts val="0"/>
              </a:spcBef>
              <a:spcAft>
                <a:spcPts val="0"/>
              </a:spcAft>
              <a:buClr>
                <a:srgbClr val="043B63"/>
              </a:buClr>
              <a:buSzPts val="3000"/>
              <a:buFont typeface="Calibri"/>
              <a:buChar char="•"/>
            </a:pPr>
            <a:r>
              <a:rPr lang="en-US" sz="3000">
                <a:solidFill>
                  <a:srgbClr val="043B63"/>
                </a:solidFill>
              </a:rPr>
              <a:t>Medicaid and FAMIS co-pays </a:t>
            </a:r>
            <a:r>
              <a:rPr lang="en-US" sz="3000" b="1">
                <a:solidFill>
                  <a:srgbClr val="043B63"/>
                </a:solidFill>
              </a:rPr>
              <a:t>eliminated </a:t>
            </a:r>
            <a:endParaRPr sz="3000" b="1">
              <a:solidFill>
                <a:srgbClr val="043B63"/>
              </a:solidFill>
            </a:endParaRPr>
          </a:p>
          <a:p>
            <a:pPr marL="457200" lvl="0" indent="-419100" algn="l" rtl="0">
              <a:lnSpc>
                <a:spcPct val="115000"/>
              </a:lnSpc>
              <a:spcBef>
                <a:spcPts val="0"/>
              </a:spcBef>
              <a:spcAft>
                <a:spcPts val="0"/>
              </a:spcAft>
              <a:buClr>
                <a:srgbClr val="043B63"/>
              </a:buClr>
              <a:buSzPts val="3000"/>
              <a:buFont typeface="Calibri"/>
              <a:buChar char="•"/>
            </a:pPr>
            <a:r>
              <a:rPr lang="en-US" sz="3000">
                <a:solidFill>
                  <a:srgbClr val="043B63"/>
                </a:solidFill>
              </a:rPr>
              <a:t>Medicaid members can fill a </a:t>
            </a:r>
            <a:r>
              <a:rPr lang="en-US" sz="3000" b="1">
                <a:solidFill>
                  <a:srgbClr val="043B63"/>
                </a:solidFill>
              </a:rPr>
              <a:t>90-day supply</a:t>
            </a:r>
            <a:r>
              <a:rPr lang="en-US" sz="3000">
                <a:solidFill>
                  <a:srgbClr val="043B63"/>
                </a:solidFill>
              </a:rPr>
              <a:t> of many prescriptions </a:t>
            </a:r>
            <a:endParaRPr sz="3000">
              <a:solidFill>
                <a:srgbClr val="043B63"/>
              </a:solidFill>
            </a:endParaRPr>
          </a:p>
          <a:p>
            <a:pPr marL="457200" lvl="0" indent="-419100" algn="l" rtl="0">
              <a:lnSpc>
                <a:spcPct val="100000"/>
              </a:lnSpc>
              <a:spcBef>
                <a:spcPts val="0"/>
              </a:spcBef>
              <a:spcAft>
                <a:spcPts val="0"/>
              </a:spcAft>
              <a:buClr>
                <a:srgbClr val="043B63"/>
              </a:buClr>
              <a:buSzPts val="3000"/>
              <a:buFont typeface="Calibri"/>
              <a:buChar char="•"/>
            </a:pPr>
            <a:r>
              <a:rPr lang="en-US" sz="3000">
                <a:solidFill>
                  <a:srgbClr val="043B63"/>
                </a:solidFill>
              </a:rPr>
              <a:t>Behavioral health services now offered through telehealth and by telephone </a:t>
            </a:r>
            <a:endParaRPr sz="3000">
              <a:solidFill>
                <a:srgbClr val="043B63"/>
              </a:solidFill>
            </a:endParaRPr>
          </a:p>
          <a:p>
            <a:pPr marL="0" lvl="0" indent="0" algn="ctr" rtl="0">
              <a:lnSpc>
                <a:spcPct val="100000"/>
              </a:lnSpc>
              <a:spcBef>
                <a:spcPts val="1000"/>
              </a:spcBef>
              <a:spcAft>
                <a:spcPts val="1000"/>
              </a:spcAft>
              <a:buClr>
                <a:schemeClr val="dk1"/>
              </a:buClr>
              <a:buSzPts val="1100"/>
              <a:buFont typeface="Arial"/>
              <a:buNone/>
            </a:pPr>
            <a:r>
              <a:rPr lang="en-US" sz="3000" b="1">
                <a:solidFill>
                  <a:srgbClr val="043B63"/>
                </a:solidFill>
              </a:rPr>
              <a:t>Visit </a:t>
            </a:r>
            <a:r>
              <a:rPr lang="en-US" sz="3000" b="1" u="sng">
                <a:solidFill>
                  <a:srgbClr val="0563C1"/>
                </a:solidFill>
                <a:hlinkClick r:id="rId3"/>
              </a:rPr>
              <a:t>www.commonhelp.virginia.gov</a:t>
            </a:r>
            <a:r>
              <a:rPr lang="en-US" sz="3000" b="1">
                <a:solidFill>
                  <a:srgbClr val="043B63"/>
                </a:solidFill>
              </a:rPr>
              <a:t> to apply</a:t>
            </a:r>
            <a:endParaRPr sz="3000">
              <a:solidFill>
                <a:srgbClr val="043B63"/>
              </a:solidFill>
            </a:endParaRPr>
          </a:p>
        </p:txBody>
      </p:sp>
      <p:sp>
        <p:nvSpPr>
          <p:cNvPr id="319" name="Google Shape;319;p45"/>
          <p:cNvSpPr txBox="1">
            <a:spLocks noGrp="1"/>
          </p:cNvSpPr>
          <p:nvPr>
            <p:ph type="body" idx="2"/>
          </p:nvPr>
        </p:nvSpPr>
        <p:spPr>
          <a:xfrm>
            <a:off x="152400" y="152400"/>
            <a:ext cx="7391400" cy="99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4800"/>
              <a:buNone/>
            </a:pPr>
            <a:r>
              <a:rPr lang="en-US"/>
              <a:t>Medicaid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8"/>
          <p:cNvSpPr txBox="1">
            <a:spLocks noGrp="1"/>
          </p:cNvSpPr>
          <p:nvPr>
            <p:ph type="body" idx="2"/>
          </p:nvPr>
        </p:nvSpPr>
        <p:spPr>
          <a:xfrm>
            <a:off x="152400" y="99350"/>
            <a:ext cx="7391400" cy="99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80"/>
              <a:buNone/>
            </a:pPr>
            <a:r>
              <a:rPr lang="en-US" sz="4080"/>
              <a:t>Virginia Department of Health</a:t>
            </a:r>
            <a:endParaRPr sz="4080"/>
          </a:p>
          <a:p>
            <a:pPr marL="0" lvl="0" indent="0" algn="l" rtl="0">
              <a:lnSpc>
                <a:spcPct val="90000"/>
              </a:lnSpc>
              <a:spcBef>
                <a:spcPts val="0"/>
              </a:spcBef>
              <a:spcAft>
                <a:spcPts val="0"/>
              </a:spcAft>
              <a:buClr>
                <a:schemeClr val="lt1"/>
              </a:buClr>
              <a:buSzPts val="4080"/>
              <a:buNone/>
            </a:pPr>
            <a:r>
              <a:rPr lang="en-US" sz="4080"/>
              <a:t>Veronica Cosby</a:t>
            </a:r>
            <a:endParaRPr sz="4080"/>
          </a:p>
        </p:txBody>
      </p:sp>
      <p:pic>
        <p:nvPicPr>
          <p:cNvPr id="192" name="Google Shape;192;p28"/>
          <p:cNvPicPr preferRelativeResize="0"/>
          <p:nvPr/>
        </p:nvPicPr>
        <p:blipFill>
          <a:blip r:embed="rId3">
            <a:alphaModFix/>
          </a:blip>
          <a:stretch>
            <a:fillRect/>
          </a:stretch>
        </p:blipFill>
        <p:spPr>
          <a:xfrm>
            <a:off x="57750" y="5106950"/>
            <a:ext cx="1316675" cy="1316675"/>
          </a:xfrm>
          <a:prstGeom prst="rect">
            <a:avLst/>
          </a:prstGeom>
          <a:noFill/>
          <a:ln>
            <a:noFill/>
          </a:ln>
        </p:spPr>
      </p:pic>
      <p:sp>
        <p:nvSpPr>
          <p:cNvPr id="193" name="Google Shape;193;p28"/>
          <p:cNvSpPr txBox="1"/>
          <p:nvPr/>
        </p:nvSpPr>
        <p:spPr>
          <a:xfrm>
            <a:off x="-716250" y="1724175"/>
            <a:ext cx="6396000" cy="3868800"/>
          </a:xfrm>
          <a:prstGeom prst="rect">
            <a:avLst/>
          </a:prstGeom>
          <a:noFill/>
          <a:ln>
            <a:noFill/>
          </a:ln>
        </p:spPr>
        <p:txBody>
          <a:bodyPr spcFirstLastPara="1" wrap="square" lIns="91425" tIns="91425" rIns="91425" bIns="91425" anchor="t" anchorCtr="0">
            <a:noAutofit/>
          </a:bodyPr>
          <a:lstStyle/>
          <a:p>
            <a:pPr marL="914400" lvl="0" indent="0" algn="l" rtl="0">
              <a:lnSpc>
                <a:spcPct val="115000"/>
              </a:lnSpc>
              <a:spcBef>
                <a:spcPts val="1100"/>
              </a:spcBef>
              <a:spcAft>
                <a:spcPts val="0"/>
              </a:spcAft>
              <a:buNone/>
            </a:pPr>
            <a:r>
              <a:rPr lang="en-US" sz="2800">
                <a:solidFill>
                  <a:srgbClr val="043B63"/>
                </a:solidFill>
                <a:latin typeface="Calibri"/>
                <a:ea typeface="Calibri"/>
                <a:cs typeface="Calibri"/>
                <a:sym typeface="Calibri"/>
              </a:rPr>
              <a:t>Virginia </a:t>
            </a:r>
            <a:r>
              <a:rPr lang="en-US" sz="2800" b="1">
                <a:solidFill>
                  <a:srgbClr val="043B63"/>
                </a:solidFill>
                <a:latin typeface="Calibri"/>
                <a:ea typeface="Calibri"/>
                <a:cs typeface="Calibri"/>
                <a:sym typeface="Calibri"/>
              </a:rPr>
              <a:t>Partners in Prayer and Prevention</a:t>
            </a:r>
            <a:r>
              <a:rPr lang="en-US" sz="2800">
                <a:solidFill>
                  <a:srgbClr val="043B63"/>
                </a:solidFill>
                <a:latin typeface="Calibri"/>
                <a:ea typeface="Calibri"/>
                <a:cs typeface="Calibri"/>
                <a:sym typeface="Calibri"/>
              </a:rPr>
              <a:t> (P3) facilitates partnerships between marginalized communities, faith and interfaith organizations and the state public health agency. </a:t>
            </a:r>
            <a:endParaRPr sz="2800">
              <a:solidFill>
                <a:srgbClr val="043B63"/>
              </a:solidFill>
              <a:latin typeface="Calibri"/>
              <a:ea typeface="Calibri"/>
              <a:cs typeface="Calibri"/>
              <a:sym typeface="Calibri"/>
            </a:endParaRPr>
          </a:p>
          <a:p>
            <a:pPr marL="0" lvl="0" indent="0" algn="l" rtl="0">
              <a:lnSpc>
                <a:spcPct val="115000"/>
              </a:lnSpc>
              <a:spcBef>
                <a:spcPts val="1100"/>
              </a:spcBef>
              <a:spcAft>
                <a:spcPts val="0"/>
              </a:spcAft>
              <a:buNone/>
            </a:pPr>
            <a:endParaRPr sz="2800">
              <a:solidFill>
                <a:srgbClr val="043B63"/>
              </a:solidFill>
              <a:latin typeface="Calibri"/>
              <a:ea typeface="Calibri"/>
              <a:cs typeface="Calibri"/>
              <a:sym typeface="Calibri"/>
            </a:endParaRPr>
          </a:p>
          <a:p>
            <a:pPr marL="0" lvl="0" indent="0" algn="ctr" rtl="0">
              <a:lnSpc>
                <a:spcPct val="115000"/>
              </a:lnSpc>
              <a:spcBef>
                <a:spcPts val="1100"/>
              </a:spcBef>
              <a:spcAft>
                <a:spcPts val="0"/>
              </a:spcAft>
              <a:buNone/>
            </a:pPr>
            <a:endParaRPr sz="2800">
              <a:solidFill>
                <a:srgbClr val="043B63"/>
              </a:solidFill>
              <a:latin typeface="Calibri"/>
              <a:ea typeface="Calibri"/>
              <a:cs typeface="Calibri"/>
              <a:sym typeface="Calibri"/>
            </a:endParaRPr>
          </a:p>
          <a:p>
            <a:pPr marL="0" lvl="0" indent="0" algn="l" rtl="0">
              <a:lnSpc>
                <a:spcPct val="115000"/>
              </a:lnSpc>
              <a:spcBef>
                <a:spcPts val="1100"/>
              </a:spcBef>
              <a:spcAft>
                <a:spcPts val="1100"/>
              </a:spcAft>
              <a:buNone/>
            </a:pPr>
            <a:endParaRPr sz="2800" b="1">
              <a:solidFill>
                <a:srgbClr val="043B63"/>
              </a:solidFill>
              <a:latin typeface="Calibri"/>
              <a:ea typeface="Calibri"/>
              <a:cs typeface="Calibri"/>
              <a:sym typeface="Calibri"/>
            </a:endParaRPr>
          </a:p>
        </p:txBody>
      </p:sp>
      <p:pic>
        <p:nvPicPr>
          <p:cNvPr id="194" name="Google Shape;194;p28"/>
          <p:cNvPicPr preferRelativeResize="0"/>
          <p:nvPr/>
        </p:nvPicPr>
        <p:blipFill>
          <a:blip r:embed="rId4">
            <a:alphaModFix/>
          </a:blip>
          <a:stretch>
            <a:fillRect/>
          </a:stretch>
        </p:blipFill>
        <p:spPr>
          <a:xfrm>
            <a:off x="5737125" y="1410950"/>
            <a:ext cx="2784900" cy="2773800"/>
          </a:xfrm>
          <a:prstGeom prst="ellipse">
            <a:avLst/>
          </a:prstGeom>
          <a:noFill/>
          <a:ln>
            <a:noFill/>
          </a:ln>
        </p:spPr>
      </p:pic>
      <p:sp>
        <p:nvSpPr>
          <p:cNvPr id="195" name="Google Shape;195;p28"/>
          <p:cNvSpPr txBox="1"/>
          <p:nvPr/>
        </p:nvSpPr>
        <p:spPr>
          <a:xfrm>
            <a:off x="5478725" y="4068600"/>
            <a:ext cx="3390300" cy="651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100"/>
              </a:spcBef>
              <a:spcAft>
                <a:spcPts val="1100"/>
              </a:spcAft>
              <a:buClr>
                <a:schemeClr val="dk1"/>
              </a:buClr>
              <a:buSzPts val="1100"/>
              <a:buFont typeface="Arial"/>
              <a:buNone/>
            </a:pPr>
            <a:r>
              <a:rPr lang="en-US" sz="2400" b="1">
                <a:solidFill>
                  <a:srgbClr val="043B63"/>
                </a:solidFill>
                <a:latin typeface="Calibri"/>
                <a:ea typeface="Calibri"/>
                <a:cs typeface="Calibri"/>
                <a:sym typeface="Calibri"/>
              </a:rPr>
              <a:t>Veronica Cosby, MAHS, MS, Office of Health Equity</a:t>
            </a:r>
            <a:endParaRPr sz="2400" b="1">
              <a:solidFill>
                <a:srgbClr val="043B63"/>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6"/>
          <p:cNvSpPr txBox="1">
            <a:spLocks noGrp="1"/>
          </p:cNvSpPr>
          <p:nvPr>
            <p:ph type="body" idx="1"/>
          </p:nvPr>
        </p:nvSpPr>
        <p:spPr>
          <a:xfrm>
            <a:off x="0" y="967275"/>
            <a:ext cx="8718300" cy="4648200"/>
          </a:xfrm>
          <a:prstGeom prst="rect">
            <a:avLst/>
          </a:prstGeom>
          <a:noFill/>
          <a:ln>
            <a:noFill/>
          </a:ln>
        </p:spPr>
        <p:txBody>
          <a:bodyPr spcFirstLastPara="1" wrap="square" lIns="91425" tIns="45700" rIns="91425" bIns="45700" anchor="t" anchorCtr="0">
            <a:noAutofit/>
          </a:bodyPr>
          <a:lstStyle/>
          <a:p>
            <a:pPr marL="457200" lvl="0" indent="-381000" algn="l" rtl="0">
              <a:spcBef>
                <a:spcPts val="2500"/>
              </a:spcBef>
              <a:spcAft>
                <a:spcPts val="0"/>
              </a:spcAft>
              <a:buClr>
                <a:srgbClr val="043B63"/>
              </a:buClr>
              <a:buSzPts val="2400"/>
              <a:buChar char="●"/>
            </a:pPr>
            <a:r>
              <a:rPr lang="en-US" sz="2400">
                <a:solidFill>
                  <a:srgbClr val="043B63"/>
                </a:solidFill>
              </a:rPr>
              <a:t>VDSS is closely monitoring guidance for child care facilities from federal level</a:t>
            </a:r>
            <a:endParaRPr sz="2400">
              <a:solidFill>
                <a:srgbClr val="043B63"/>
              </a:solidFill>
            </a:endParaRPr>
          </a:p>
          <a:p>
            <a:pPr marL="457200" lvl="0" indent="-381000" algn="l" rtl="0">
              <a:spcBef>
                <a:spcPts val="0"/>
              </a:spcBef>
              <a:spcAft>
                <a:spcPts val="0"/>
              </a:spcAft>
              <a:buClr>
                <a:srgbClr val="043B63"/>
              </a:buClr>
              <a:buSzPts val="2400"/>
              <a:buChar char="●"/>
            </a:pPr>
            <a:r>
              <a:rPr lang="en-US" sz="2400">
                <a:solidFill>
                  <a:srgbClr val="043B63"/>
                </a:solidFill>
              </a:rPr>
              <a:t>See </a:t>
            </a:r>
            <a:r>
              <a:rPr lang="en-US" sz="2400" b="1" u="sng">
                <a:solidFill>
                  <a:srgbClr val="043B63"/>
                </a:solidFill>
                <a:hlinkClick r:id="rId3"/>
              </a:rPr>
              <a:t>VDSS FAQ</a:t>
            </a:r>
            <a:r>
              <a:rPr lang="en-US" sz="2400" b="1">
                <a:solidFill>
                  <a:srgbClr val="043B63"/>
                </a:solidFill>
              </a:rPr>
              <a:t> </a:t>
            </a:r>
            <a:r>
              <a:rPr lang="en-US" sz="2400">
                <a:solidFill>
                  <a:srgbClr val="043B63"/>
                </a:solidFill>
              </a:rPr>
              <a:t>regarding key topics, e.g. </a:t>
            </a:r>
            <a:endParaRPr sz="2400">
              <a:solidFill>
                <a:srgbClr val="043B63"/>
              </a:solidFill>
            </a:endParaRPr>
          </a:p>
          <a:p>
            <a:pPr marL="914400" lvl="1" indent="-381000" algn="l" rtl="0">
              <a:spcBef>
                <a:spcPts val="0"/>
              </a:spcBef>
              <a:spcAft>
                <a:spcPts val="0"/>
              </a:spcAft>
              <a:buClr>
                <a:srgbClr val="043B63"/>
              </a:buClr>
              <a:buSzPts val="2400"/>
              <a:buChar char="○"/>
            </a:pPr>
            <a:r>
              <a:rPr lang="en-US" sz="2400">
                <a:solidFill>
                  <a:srgbClr val="043B63"/>
                </a:solidFill>
              </a:rPr>
              <a:t>Social Distancing in Child Care Settings</a:t>
            </a:r>
            <a:endParaRPr sz="2400">
              <a:solidFill>
                <a:srgbClr val="043B63"/>
              </a:solidFill>
            </a:endParaRPr>
          </a:p>
          <a:p>
            <a:pPr marL="914400" lvl="1" indent="-381000" algn="l" rtl="0">
              <a:spcBef>
                <a:spcPts val="0"/>
              </a:spcBef>
              <a:spcAft>
                <a:spcPts val="0"/>
              </a:spcAft>
              <a:buClr>
                <a:srgbClr val="043B63"/>
              </a:buClr>
              <a:buSzPts val="2400"/>
              <a:buChar char="○"/>
            </a:pPr>
            <a:r>
              <a:rPr lang="en-US" sz="2400">
                <a:solidFill>
                  <a:srgbClr val="043B63"/>
                </a:solidFill>
              </a:rPr>
              <a:t>Infection Control and Sanitation Practices</a:t>
            </a:r>
            <a:endParaRPr sz="2400">
              <a:solidFill>
                <a:srgbClr val="043B63"/>
              </a:solidFill>
            </a:endParaRPr>
          </a:p>
          <a:p>
            <a:pPr marL="914400" lvl="1" indent="-381000" algn="l" rtl="0">
              <a:spcBef>
                <a:spcPts val="0"/>
              </a:spcBef>
              <a:spcAft>
                <a:spcPts val="0"/>
              </a:spcAft>
              <a:buClr>
                <a:srgbClr val="043B63"/>
              </a:buClr>
              <a:buSzPts val="2400"/>
              <a:buChar char="○"/>
            </a:pPr>
            <a:r>
              <a:rPr lang="en-US" sz="2400">
                <a:solidFill>
                  <a:srgbClr val="043B63"/>
                </a:solidFill>
              </a:rPr>
              <a:t>Licensing Requirements and Modifications</a:t>
            </a:r>
            <a:endParaRPr sz="2400">
              <a:solidFill>
                <a:srgbClr val="043B63"/>
              </a:solidFill>
            </a:endParaRPr>
          </a:p>
          <a:p>
            <a:pPr marL="914400" lvl="1" indent="-381000" algn="l" rtl="0">
              <a:spcBef>
                <a:spcPts val="0"/>
              </a:spcBef>
              <a:spcAft>
                <a:spcPts val="0"/>
              </a:spcAft>
              <a:buClr>
                <a:srgbClr val="043B63"/>
              </a:buClr>
              <a:buSzPts val="2400"/>
              <a:buChar char="○"/>
            </a:pPr>
            <a:r>
              <a:rPr lang="en-US" sz="2400">
                <a:solidFill>
                  <a:srgbClr val="043B63"/>
                </a:solidFill>
              </a:rPr>
              <a:t>Recommendations for Programs that Remain Open</a:t>
            </a:r>
            <a:endParaRPr sz="2400">
              <a:solidFill>
                <a:srgbClr val="043B63"/>
              </a:solidFill>
            </a:endParaRPr>
          </a:p>
          <a:p>
            <a:pPr marL="914400" lvl="1" indent="-381000" algn="l" rtl="0">
              <a:spcBef>
                <a:spcPts val="0"/>
              </a:spcBef>
              <a:spcAft>
                <a:spcPts val="0"/>
              </a:spcAft>
              <a:buClr>
                <a:srgbClr val="043B63"/>
              </a:buClr>
              <a:buSzPts val="2400"/>
              <a:buChar char="○"/>
            </a:pPr>
            <a:r>
              <a:rPr lang="en-US" sz="2400">
                <a:solidFill>
                  <a:srgbClr val="043B63"/>
                </a:solidFill>
              </a:rPr>
              <a:t>Staff Mental Health</a:t>
            </a:r>
            <a:endParaRPr sz="2400">
              <a:solidFill>
                <a:srgbClr val="043B63"/>
              </a:solidFill>
            </a:endParaRPr>
          </a:p>
          <a:p>
            <a:pPr marL="914400" lvl="1" indent="-381000" algn="l" rtl="0">
              <a:spcBef>
                <a:spcPts val="0"/>
              </a:spcBef>
              <a:spcAft>
                <a:spcPts val="0"/>
              </a:spcAft>
              <a:buClr>
                <a:srgbClr val="043B63"/>
              </a:buClr>
              <a:buSzPts val="2400"/>
              <a:buChar char="○"/>
            </a:pPr>
            <a:r>
              <a:rPr lang="en-US" sz="2400">
                <a:solidFill>
                  <a:srgbClr val="043B63"/>
                </a:solidFill>
              </a:rPr>
              <a:t>Contract Issues</a:t>
            </a:r>
            <a:endParaRPr sz="2400">
              <a:solidFill>
                <a:srgbClr val="043B63"/>
              </a:solidFill>
            </a:endParaRPr>
          </a:p>
        </p:txBody>
      </p:sp>
      <p:sp>
        <p:nvSpPr>
          <p:cNvPr id="326" name="Google Shape;326;p46"/>
          <p:cNvSpPr txBox="1">
            <a:spLocks noGrp="1"/>
          </p:cNvSpPr>
          <p:nvPr>
            <p:ph type="body" idx="2"/>
          </p:nvPr>
        </p:nvSpPr>
        <p:spPr>
          <a:xfrm>
            <a:off x="152400" y="152400"/>
            <a:ext cx="7391400" cy="99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4800"/>
              <a:buNone/>
            </a:pPr>
            <a:r>
              <a:rPr lang="en-US"/>
              <a:t>Child Care Facility Guidance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7"/>
          <p:cNvSpPr txBox="1">
            <a:spLocks noGrp="1"/>
          </p:cNvSpPr>
          <p:nvPr>
            <p:ph type="body" idx="1"/>
          </p:nvPr>
        </p:nvSpPr>
        <p:spPr>
          <a:xfrm>
            <a:off x="284675" y="1143000"/>
            <a:ext cx="8679900" cy="4648200"/>
          </a:xfrm>
          <a:prstGeom prst="rect">
            <a:avLst/>
          </a:prstGeom>
          <a:noFill/>
          <a:ln>
            <a:noFill/>
          </a:ln>
        </p:spPr>
        <p:txBody>
          <a:bodyPr spcFirstLastPara="1" wrap="square" lIns="91425" tIns="45700" rIns="91425" bIns="45700" anchor="t" anchorCtr="0">
            <a:noAutofit/>
          </a:bodyPr>
          <a:lstStyle/>
          <a:p>
            <a:pPr marL="457200" lvl="0" indent="-400050" algn="l" rtl="0">
              <a:spcBef>
                <a:spcPts val="2500"/>
              </a:spcBef>
              <a:spcAft>
                <a:spcPts val="0"/>
              </a:spcAft>
              <a:buClr>
                <a:srgbClr val="043B63"/>
              </a:buClr>
              <a:buSzPts val="2700"/>
              <a:buChar char="●"/>
            </a:pPr>
            <a:r>
              <a:rPr lang="en-US" sz="2700">
                <a:solidFill>
                  <a:srgbClr val="043B63"/>
                </a:solidFill>
              </a:rPr>
              <a:t>Child Care Aware, Virginia’s resource and referral agency, assists parents and guardians in finding child care that meets the needs of each family</a:t>
            </a:r>
            <a:endParaRPr sz="2700">
              <a:solidFill>
                <a:srgbClr val="043B63"/>
              </a:solidFill>
            </a:endParaRPr>
          </a:p>
          <a:p>
            <a:pPr marL="914400" lvl="1" indent="-400050" algn="l" rtl="0">
              <a:spcBef>
                <a:spcPts val="0"/>
              </a:spcBef>
              <a:spcAft>
                <a:spcPts val="0"/>
              </a:spcAft>
              <a:buClr>
                <a:srgbClr val="043B63"/>
              </a:buClr>
              <a:buSzPts val="2700"/>
              <a:buFont typeface="Calibri"/>
              <a:buChar char="○"/>
            </a:pPr>
            <a:r>
              <a:rPr lang="en-US" sz="2700">
                <a:solidFill>
                  <a:srgbClr val="043B63"/>
                </a:solidFill>
                <a:highlight>
                  <a:srgbClr val="FFFFFF"/>
                </a:highlight>
              </a:rPr>
              <a:t>Staff stands ready to help families find care if their normal care arrangements have closed </a:t>
            </a:r>
            <a:endParaRPr sz="2700">
              <a:solidFill>
                <a:srgbClr val="043B63"/>
              </a:solidFill>
              <a:highlight>
                <a:srgbClr val="FFFFFF"/>
              </a:highlight>
            </a:endParaRPr>
          </a:p>
          <a:p>
            <a:pPr marL="914400" lvl="1" indent="-400050" algn="l" rtl="0">
              <a:spcBef>
                <a:spcPts val="0"/>
              </a:spcBef>
              <a:spcAft>
                <a:spcPts val="0"/>
              </a:spcAft>
              <a:buClr>
                <a:srgbClr val="043B63"/>
              </a:buClr>
              <a:buSzPts val="2700"/>
              <a:buFont typeface="Calibri"/>
              <a:buChar char="○"/>
            </a:pPr>
            <a:r>
              <a:rPr lang="en-US" sz="2700">
                <a:solidFill>
                  <a:srgbClr val="043B63"/>
                </a:solidFill>
                <a:highlight>
                  <a:srgbClr val="FFFFFF"/>
                </a:highlight>
              </a:rPr>
              <a:t>If a family’s care needs change based on the essential nature of their job in order to serve the community</a:t>
            </a:r>
            <a:endParaRPr sz="2700">
              <a:solidFill>
                <a:srgbClr val="043B63"/>
              </a:solidFill>
            </a:endParaRPr>
          </a:p>
          <a:p>
            <a:pPr marL="0" lvl="0" indent="0" algn="ctr" rtl="0">
              <a:spcBef>
                <a:spcPts val="2500"/>
              </a:spcBef>
              <a:spcAft>
                <a:spcPts val="0"/>
              </a:spcAft>
              <a:buNone/>
            </a:pPr>
            <a:r>
              <a:rPr lang="en-US" sz="2700">
                <a:solidFill>
                  <a:srgbClr val="043B63"/>
                </a:solidFill>
              </a:rPr>
              <a:t>Call </a:t>
            </a:r>
            <a:r>
              <a:rPr lang="en-US" sz="2700" b="1">
                <a:solidFill>
                  <a:srgbClr val="043B63"/>
                </a:solidFill>
              </a:rPr>
              <a:t>866-KIDS-TLC </a:t>
            </a:r>
            <a:r>
              <a:rPr lang="en-US" sz="2700">
                <a:solidFill>
                  <a:srgbClr val="043B63"/>
                </a:solidFill>
              </a:rPr>
              <a:t>or visit </a:t>
            </a:r>
            <a:r>
              <a:rPr lang="en-US" sz="2700" b="1" u="sng">
                <a:solidFill>
                  <a:srgbClr val="0563C1"/>
                </a:solidFill>
              </a:rPr>
              <a:t>vachildcare.com</a:t>
            </a:r>
            <a:r>
              <a:rPr lang="en-US" sz="2700" b="1">
                <a:solidFill>
                  <a:srgbClr val="043B63"/>
                </a:solidFill>
              </a:rPr>
              <a:t> </a:t>
            </a:r>
            <a:r>
              <a:rPr lang="en-US" sz="2700">
                <a:solidFill>
                  <a:srgbClr val="043B63"/>
                </a:solidFill>
              </a:rPr>
              <a:t>for more information</a:t>
            </a:r>
            <a:endParaRPr sz="2700"/>
          </a:p>
        </p:txBody>
      </p:sp>
      <p:sp>
        <p:nvSpPr>
          <p:cNvPr id="333" name="Google Shape;333;p47"/>
          <p:cNvSpPr txBox="1">
            <a:spLocks noGrp="1"/>
          </p:cNvSpPr>
          <p:nvPr>
            <p:ph type="body" idx="2"/>
          </p:nvPr>
        </p:nvSpPr>
        <p:spPr>
          <a:xfrm>
            <a:off x="152400" y="152400"/>
            <a:ext cx="7391400" cy="99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4800"/>
              <a:buNone/>
            </a:pPr>
            <a:r>
              <a:rPr lang="en-US"/>
              <a:t>Child Care for Families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8"/>
          <p:cNvSpPr txBox="1">
            <a:spLocks noGrp="1"/>
          </p:cNvSpPr>
          <p:nvPr>
            <p:ph type="body" idx="1"/>
          </p:nvPr>
        </p:nvSpPr>
        <p:spPr>
          <a:xfrm>
            <a:off x="182225" y="1516025"/>
            <a:ext cx="8679900" cy="8298900"/>
          </a:xfrm>
          <a:prstGeom prst="rect">
            <a:avLst/>
          </a:prstGeom>
          <a:noFill/>
          <a:ln>
            <a:noFill/>
          </a:ln>
        </p:spPr>
        <p:txBody>
          <a:bodyPr spcFirstLastPara="1" wrap="square" lIns="91425" tIns="45700" rIns="91425" bIns="45700" anchor="t" anchorCtr="0">
            <a:noAutofit/>
          </a:bodyPr>
          <a:lstStyle/>
          <a:p>
            <a:pPr marL="457200" lvl="0" indent="-361950" algn="l" rtl="0">
              <a:spcBef>
                <a:spcPts val="0"/>
              </a:spcBef>
              <a:spcAft>
                <a:spcPts val="0"/>
              </a:spcAft>
              <a:buSzPts val="2100"/>
              <a:buChar char="•"/>
            </a:pPr>
            <a:r>
              <a:rPr lang="en-US" sz="2100">
                <a:solidFill>
                  <a:srgbClr val="043B63"/>
                </a:solidFill>
              </a:rPr>
              <a:t>The federal CARES Act provides an estimated $70 million in funding to support and sustain child care in Virginia, the Governor’s plan for this funding is as follows: </a:t>
            </a:r>
            <a:endParaRPr sz="2100">
              <a:solidFill>
                <a:srgbClr val="043B63"/>
              </a:solidFill>
            </a:endParaRPr>
          </a:p>
          <a:p>
            <a:pPr marL="914400" lvl="1" indent="-361950" algn="l" rtl="0">
              <a:spcBef>
                <a:spcPts val="0"/>
              </a:spcBef>
              <a:spcAft>
                <a:spcPts val="0"/>
              </a:spcAft>
              <a:buClr>
                <a:srgbClr val="043B63"/>
              </a:buClr>
              <a:buSzPts val="2100"/>
              <a:buChar char="–"/>
            </a:pPr>
            <a:r>
              <a:rPr lang="en-US" sz="2100">
                <a:solidFill>
                  <a:srgbClr val="043B63"/>
                </a:solidFill>
              </a:rPr>
              <a:t>Providers that serve essential personnel will be eligible for an incentive grant program that will provide direct cash assistance</a:t>
            </a:r>
            <a:endParaRPr sz="2100">
              <a:solidFill>
                <a:srgbClr val="043B63"/>
              </a:solidFill>
            </a:endParaRPr>
          </a:p>
          <a:p>
            <a:pPr marL="1371600" lvl="2" indent="-361950" algn="l" rtl="0">
              <a:spcBef>
                <a:spcPts val="0"/>
              </a:spcBef>
              <a:spcAft>
                <a:spcPts val="0"/>
              </a:spcAft>
              <a:buClr>
                <a:srgbClr val="043B63"/>
              </a:buClr>
              <a:buSzPts val="2100"/>
              <a:buChar char="•"/>
            </a:pPr>
            <a:r>
              <a:rPr lang="en-US" sz="2100">
                <a:solidFill>
                  <a:srgbClr val="043B63"/>
                </a:solidFill>
              </a:rPr>
              <a:t>Licensed child day centers, religious-exempt child day centers, family day homes, voluntarily-registered family day homes as well as subsidy providers are eligible for this incentive</a:t>
            </a:r>
            <a:endParaRPr sz="2100">
              <a:solidFill>
                <a:srgbClr val="043B63"/>
              </a:solidFill>
            </a:endParaRPr>
          </a:p>
          <a:p>
            <a:pPr marL="914400" lvl="1" indent="-361950" algn="l" rtl="0">
              <a:spcBef>
                <a:spcPts val="0"/>
              </a:spcBef>
              <a:spcAft>
                <a:spcPts val="0"/>
              </a:spcAft>
              <a:buClr>
                <a:srgbClr val="043B63"/>
              </a:buClr>
              <a:buSzPts val="2100"/>
              <a:buChar char="–"/>
            </a:pPr>
            <a:r>
              <a:rPr lang="en-US" sz="2100">
                <a:solidFill>
                  <a:srgbClr val="043B63"/>
                </a:solidFill>
              </a:rPr>
              <a:t>Families in the Child Care Subsidy Program will not have to make copayments through June 30th </a:t>
            </a:r>
            <a:endParaRPr sz="2100">
              <a:solidFill>
                <a:srgbClr val="043B63"/>
              </a:solidFill>
            </a:endParaRPr>
          </a:p>
          <a:p>
            <a:pPr marL="914400" lvl="1" indent="-361950" algn="l" rtl="0">
              <a:spcBef>
                <a:spcPts val="0"/>
              </a:spcBef>
              <a:spcAft>
                <a:spcPts val="0"/>
              </a:spcAft>
              <a:buClr>
                <a:srgbClr val="043B63"/>
              </a:buClr>
              <a:buSzPts val="2100"/>
              <a:buChar char="–"/>
            </a:pPr>
            <a:r>
              <a:rPr lang="en-US" sz="2100">
                <a:solidFill>
                  <a:srgbClr val="043B63"/>
                </a:solidFill>
              </a:rPr>
              <a:t>Subsidy providers that are closed  may request absence payments for additional days for participating children through June 30th </a:t>
            </a:r>
            <a:endParaRPr sz="2100">
              <a:solidFill>
                <a:srgbClr val="043B63"/>
              </a:solidFill>
            </a:endParaRPr>
          </a:p>
          <a:p>
            <a:pPr marL="0" lvl="0" indent="0" algn="l" rtl="0">
              <a:spcBef>
                <a:spcPts val="0"/>
              </a:spcBef>
              <a:spcAft>
                <a:spcPts val="0"/>
              </a:spcAft>
              <a:buNone/>
            </a:pPr>
            <a:endParaRPr sz="2700">
              <a:solidFill>
                <a:srgbClr val="043B63"/>
              </a:solidFill>
            </a:endParaRPr>
          </a:p>
        </p:txBody>
      </p:sp>
      <p:sp>
        <p:nvSpPr>
          <p:cNvPr id="340" name="Google Shape;340;p48"/>
          <p:cNvSpPr txBox="1">
            <a:spLocks noGrp="1"/>
          </p:cNvSpPr>
          <p:nvPr>
            <p:ph type="body" idx="2"/>
          </p:nvPr>
        </p:nvSpPr>
        <p:spPr>
          <a:xfrm>
            <a:off x="182225" y="276750"/>
            <a:ext cx="7391400" cy="99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4800"/>
              <a:buNone/>
            </a:pPr>
            <a:r>
              <a:rPr lang="en-US" sz="4000"/>
              <a:t>CARES Act Funding for Child Care</a:t>
            </a:r>
            <a:endParaRPr sz="4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9"/>
          <p:cNvSpPr txBox="1">
            <a:spLocks noGrp="1"/>
          </p:cNvSpPr>
          <p:nvPr>
            <p:ph type="body" idx="1"/>
          </p:nvPr>
        </p:nvSpPr>
        <p:spPr>
          <a:xfrm>
            <a:off x="51100" y="1371875"/>
            <a:ext cx="8676600" cy="4648200"/>
          </a:xfrm>
          <a:prstGeom prst="rect">
            <a:avLst/>
          </a:prstGeom>
          <a:noFill/>
          <a:ln>
            <a:noFill/>
          </a:ln>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Clr>
                <a:srgbClr val="043B63"/>
              </a:buClr>
              <a:buSzPts val="2200"/>
              <a:buFont typeface="Calibri"/>
              <a:buChar char="●"/>
            </a:pPr>
            <a:r>
              <a:rPr lang="en-US" sz="2200">
                <a:solidFill>
                  <a:srgbClr val="043B63"/>
                </a:solidFill>
              </a:rPr>
              <a:t>VDSS is closely monitoring guidance given by the Centers for Disease Control and the Centers for Medicare and Medicaid Services.</a:t>
            </a:r>
            <a:endParaRPr sz="2200">
              <a:solidFill>
                <a:srgbClr val="043B63"/>
              </a:solidFill>
            </a:endParaRPr>
          </a:p>
          <a:p>
            <a:pPr marL="1371600" lvl="1" indent="-368300" algn="l" rtl="0">
              <a:lnSpc>
                <a:spcPct val="115000"/>
              </a:lnSpc>
              <a:spcBef>
                <a:spcPts val="0"/>
              </a:spcBef>
              <a:spcAft>
                <a:spcPts val="0"/>
              </a:spcAft>
              <a:buClr>
                <a:srgbClr val="043B63"/>
              </a:buClr>
              <a:buSzPts val="2200"/>
              <a:buFont typeface="Calibri"/>
              <a:buChar char="○"/>
            </a:pPr>
            <a:r>
              <a:rPr lang="en-US" sz="2200" b="1" u="sng">
                <a:solidFill>
                  <a:srgbClr val="043B63"/>
                </a:solidFill>
              </a:rPr>
              <a:t>Strongly encouraging</a:t>
            </a:r>
            <a:r>
              <a:rPr lang="en-US" sz="2200">
                <a:solidFill>
                  <a:srgbClr val="043B63"/>
                </a:solidFill>
              </a:rPr>
              <a:t> assisted living facilities to follow these guidelines.</a:t>
            </a:r>
            <a:endParaRPr sz="2200">
              <a:solidFill>
                <a:srgbClr val="043B63"/>
              </a:solidFill>
            </a:endParaRPr>
          </a:p>
          <a:p>
            <a:pPr marL="457200" lvl="0" indent="-368300" algn="l" rtl="0">
              <a:lnSpc>
                <a:spcPct val="115000"/>
              </a:lnSpc>
              <a:spcBef>
                <a:spcPts val="0"/>
              </a:spcBef>
              <a:spcAft>
                <a:spcPts val="0"/>
              </a:spcAft>
              <a:buClr>
                <a:srgbClr val="043B63"/>
              </a:buClr>
              <a:buSzPts val="2200"/>
              <a:buChar char="●"/>
            </a:pPr>
            <a:r>
              <a:rPr lang="en-US" sz="2200">
                <a:solidFill>
                  <a:srgbClr val="043B63"/>
                </a:solidFill>
              </a:rPr>
              <a:t>Closely working with Virginia Department of Health to ensure residents’ health, safety and welfare remain top priority during this pandemic. </a:t>
            </a:r>
            <a:endParaRPr sz="2200">
              <a:solidFill>
                <a:srgbClr val="043B63"/>
              </a:solidFill>
            </a:endParaRPr>
          </a:p>
          <a:p>
            <a:pPr marL="457200" lvl="0" indent="-368300" algn="l" rtl="0">
              <a:lnSpc>
                <a:spcPct val="115000"/>
              </a:lnSpc>
              <a:spcBef>
                <a:spcPts val="0"/>
              </a:spcBef>
              <a:spcAft>
                <a:spcPts val="0"/>
              </a:spcAft>
              <a:buClr>
                <a:srgbClr val="043B63"/>
              </a:buClr>
              <a:buSzPts val="2200"/>
              <a:buChar char="●"/>
            </a:pPr>
            <a:r>
              <a:rPr lang="en-US" sz="2200">
                <a:solidFill>
                  <a:srgbClr val="043B63"/>
                </a:solidFill>
              </a:rPr>
              <a:t>Visit</a:t>
            </a:r>
            <a:r>
              <a:rPr lang="en-US" sz="2200" b="1">
                <a:solidFill>
                  <a:srgbClr val="043B63"/>
                </a:solidFill>
              </a:rPr>
              <a:t> </a:t>
            </a:r>
            <a:r>
              <a:rPr lang="en-US" sz="2200" b="1" u="sng">
                <a:solidFill>
                  <a:srgbClr val="0563C1"/>
                </a:solidFill>
              </a:rPr>
              <a:t>dss.virginia.gov/geninfo/corona.cgi</a:t>
            </a:r>
            <a:r>
              <a:rPr lang="en-US" sz="2200" b="1">
                <a:solidFill>
                  <a:srgbClr val="043B63"/>
                </a:solidFill>
              </a:rPr>
              <a:t> </a:t>
            </a:r>
            <a:r>
              <a:rPr lang="en-US" sz="2200">
                <a:solidFill>
                  <a:srgbClr val="043B63"/>
                </a:solidFill>
              </a:rPr>
              <a:t>for more information on how assisted living facilities can</a:t>
            </a:r>
            <a:r>
              <a:rPr lang="en-US" sz="2200" b="1">
                <a:solidFill>
                  <a:srgbClr val="043B63"/>
                </a:solidFill>
              </a:rPr>
              <a:t> </a:t>
            </a:r>
            <a:r>
              <a:rPr lang="en-US" sz="2200">
                <a:solidFill>
                  <a:srgbClr val="043B63"/>
                </a:solidFill>
              </a:rPr>
              <a:t>help protect the health, safety, and welfare of residents in the Commonwealth. </a:t>
            </a:r>
            <a:endParaRPr sz="2200">
              <a:solidFill>
                <a:srgbClr val="043B63"/>
              </a:solidFill>
            </a:endParaRPr>
          </a:p>
          <a:p>
            <a:pPr marL="457200" lvl="0" indent="-368300" algn="l" rtl="0">
              <a:lnSpc>
                <a:spcPct val="115000"/>
              </a:lnSpc>
              <a:spcBef>
                <a:spcPts val="0"/>
              </a:spcBef>
              <a:spcAft>
                <a:spcPts val="0"/>
              </a:spcAft>
              <a:buClr>
                <a:srgbClr val="043B63"/>
              </a:buClr>
              <a:buSzPts val="2200"/>
              <a:buChar char="●"/>
            </a:pPr>
            <a:r>
              <a:rPr lang="en-US" sz="2200">
                <a:solidFill>
                  <a:srgbClr val="043B63"/>
                </a:solidFill>
              </a:rPr>
              <a:t>Visit the National Center for Assisted Living (</a:t>
            </a:r>
            <a:r>
              <a:rPr lang="en-US" sz="2200" b="1" u="sng">
                <a:solidFill>
                  <a:srgbClr val="0563C1"/>
                </a:solidFill>
                <a:hlinkClick r:id="rId3"/>
              </a:rPr>
              <a:t>www.ahcancal.org</a:t>
            </a:r>
            <a:r>
              <a:rPr lang="en-US" sz="2200">
                <a:solidFill>
                  <a:srgbClr val="043B63"/>
                </a:solidFill>
              </a:rPr>
              <a:t>) for further national information regarding assisted living facilities. </a:t>
            </a:r>
            <a:endParaRPr sz="2200" b="1">
              <a:solidFill>
                <a:srgbClr val="043B63"/>
              </a:solidFill>
            </a:endParaRPr>
          </a:p>
        </p:txBody>
      </p:sp>
      <p:sp>
        <p:nvSpPr>
          <p:cNvPr id="347" name="Google Shape;347;p49"/>
          <p:cNvSpPr txBox="1">
            <a:spLocks noGrp="1"/>
          </p:cNvSpPr>
          <p:nvPr>
            <p:ph type="body" idx="2"/>
          </p:nvPr>
        </p:nvSpPr>
        <p:spPr>
          <a:xfrm>
            <a:off x="0" y="203275"/>
            <a:ext cx="8058900" cy="99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4800"/>
              <a:buNone/>
            </a:pPr>
            <a:r>
              <a:rPr lang="en-US" sz="4400"/>
              <a:t>Assisted Living Facility Guidance</a:t>
            </a:r>
            <a:endParaRPr sz="4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0"/>
          <p:cNvSpPr txBox="1">
            <a:spLocks noGrp="1"/>
          </p:cNvSpPr>
          <p:nvPr>
            <p:ph type="body" idx="1"/>
          </p:nvPr>
        </p:nvSpPr>
        <p:spPr>
          <a:xfrm>
            <a:off x="304800" y="1447800"/>
            <a:ext cx="8839200" cy="4648200"/>
          </a:xfrm>
          <a:prstGeom prst="rect">
            <a:avLst/>
          </a:prstGeom>
          <a:noFill/>
          <a:ln>
            <a:noFill/>
          </a:ln>
        </p:spPr>
        <p:txBody>
          <a:bodyPr spcFirstLastPara="1" wrap="square" lIns="91425" tIns="45700" rIns="91425" bIns="45700" anchor="t" anchorCtr="0">
            <a:noAutofit/>
          </a:bodyPr>
          <a:lstStyle/>
          <a:p>
            <a:pPr marL="0" lvl="0" indent="0" algn="l" rtl="0">
              <a:spcBef>
                <a:spcPts val="560"/>
              </a:spcBef>
              <a:spcAft>
                <a:spcPts val="0"/>
              </a:spcAft>
              <a:buNone/>
            </a:pPr>
            <a:r>
              <a:rPr lang="en-US">
                <a:solidFill>
                  <a:srgbClr val="0C3C5F"/>
                </a:solidFill>
              </a:rPr>
              <a:t>APS receives and investigates reports of abuse, neglect, and exploitation of adults 60 years of age or older and incapacitated adults age 18 or older.</a:t>
            </a:r>
            <a:endParaRPr>
              <a:solidFill>
                <a:srgbClr val="0C3C5F"/>
              </a:solidFill>
            </a:endParaRPr>
          </a:p>
          <a:p>
            <a:pPr marL="0" lvl="0" indent="0" algn="l" rtl="0">
              <a:spcBef>
                <a:spcPts val="0"/>
              </a:spcBef>
              <a:spcAft>
                <a:spcPts val="0"/>
              </a:spcAft>
              <a:buNone/>
            </a:pPr>
            <a:endParaRPr>
              <a:solidFill>
                <a:srgbClr val="0C3C5F"/>
              </a:solidFill>
            </a:endParaRPr>
          </a:p>
          <a:p>
            <a:pPr marL="457200" lvl="0" indent="-431800" algn="l" rtl="0">
              <a:spcBef>
                <a:spcPts val="560"/>
              </a:spcBef>
              <a:spcAft>
                <a:spcPts val="0"/>
              </a:spcAft>
              <a:buClr>
                <a:srgbClr val="0C3C5F"/>
              </a:buClr>
              <a:buSzPts val="3200"/>
              <a:buChar char="●"/>
            </a:pPr>
            <a:r>
              <a:rPr lang="en-US">
                <a:solidFill>
                  <a:srgbClr val="0C3C5F"/>
                </a:solidFill>
              </a:rPr>
              <a:t>To report suspected adult abuse, neglect, or exploitation, call the local department of social services or the 24-hour APS hotline at </a:t>
            </a:r>
            <a:r>
              <a:rPr lang="en-US" b="1">
                <a:solidFill>
                  <a:srgbClr val="0C3C5F"/>
                </a:solidFill>
              </a:rPr>
              <a:t>888-832-3858</a:t>
            </a:r>
            <a:endParaRPr b="1">
              <a:solidFill>
                <a:srgbClr val="0C3C5F"/>
              </a:solidFill>
            </a:endParaRPr>
          </a:p>
        </p:txBody>
      </p:sp>
      <p:sp>
        <p:nvSpPr>
          <p:cNvPr id="354" name="Google Shape;354;p50"/>
          <p:cNvSpPr txBox="1">
            <a:spLocks noGrp="1"/>
          </p:cNvSpPr>
          <p:nvPr>
            <p:ph type="body" idx="2"/>
          </p:nvPr>
        </p:nvSpPr>
        <p:spPr>
          <a:xfrm>
            <a:off x="152400" y="152400"/>
            <a:ext cx="7391400" cy="99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4800"/>
              <a:buNone/>
            </a:pPr>
            <a:r>
              <a:rPr lang="en-US"/>
              <a:t>Adult Protective Services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1"/>
          <p:cNvSpPr txBox="1">
            <a:spLocks noGrp="1"/>
          </p:cNvSpPr>
          <p:nvPr>
            <p:ph type="body" idx="1"/>
          </p:nvPr>
        </p:nvSpPr>
        <p:spPr>
          <a:xfrm>
            <a:off x="304800" y="1447800"/>
            <a:ext cx="8443500" cy="4648200"/>
          </a:xfrm>
          <a:prstGeom prst="rect">
            <a:avLst/>
          </a:prstGeom>
          <a:noFill/>
          <a:ln>
            <a:noFill/>
          </a:ln>
        </p:spPr>
        <p:txBody>
          <a:bodyPr spcFirstLastPara="1" wrap="square" lIns="91425" tIns="45700" rIns="91425" bIns="45700" anchor="t" anchorCtr="0">
            <a:noAutofit/>
          </a:bodyPr>
          <a:lstStyle/>
          <a:p>
            <a:pPr marL="0" lvl="0" indent="0" algn="l" rtl="0">
              <a:spcBef>
                <a:spcPts val="560"/>
              </a:spcBef>
              <a:spcAft>
                <a:spcPts val="0"/>
              </a:spcAft>
              <a:buNone/>
            </a:pPr>
            <a:r>
              <a:rPr lang="en-US">
                <a:solidFill>
                  <a:srgbClr val="0C3C5F"/>
                </a:solidFill>
              </a:rPr>
              <a:t>CPS identifies, assesses and provides services to children and families to protect children, preserve families, whenever possible, and prevent further maltreatment.</a:t>
            </a:r>
            <a:endParaRPr>
              <a:solidFill>
                <a:srgbClr val="0C3C5F"/>
              </a:solidFill>
            </a:endParaRPr>
          </a:p>
          <a:p>
            <a:pPr marL="0" lvl="0" indent="0" algn="l" rtl="0">
              <a:spcBef>
                <a:spcPts val="0"/>
              </a:spcBef>
              <a:spcAft>
                <a:spcPts val="0"/>
              </a:spcAft>
              <a:buNone/>
            </a:pPr>
            <a:endParaRPr>
              <a:solidFill>
                <a:srgbClr val="0C3C5F"/>
              </a:solidFill>
            </a:endParaRPr>
          </a:p>
          <a:p>
            <a:pPr marL="457200" lvl="0" indent="-431800" algn="l" rtl="0">
              <a:spcBef>
                <a:spcPts val="560"/>
              </a:spcBef>
              <a:spcAft>
                <a:spcPts val="0"/>
              </a:spcAft>
              <a:buClr>
                <a:srgbClr val="0C3C5F"/>
              </a:buClr>
              <a:buSzPts val="3200"/>
              <a:buChar char="●"/>
            </a:pPr>
            <a:r>
              <a:rPr lang="en-US">
                <a:solidFill>
                  <a:srgbClr val="0C3C5F"/>
                </a:solidFill>
              </a:rPr>
              <a:t>How to report Child Abuse or Neglect:</a:t>
            </a:r>
            <a:endParaRPr>
              <a:solidFill>
                <a:srgbClr val="0C3C5F"/>
              </a:solidFill>
            </a:endParaRPr>
          </a:p>
          <a:p>
            <a:pPr marL="914400" lvl="1" indent="-431800" algn="l" rtl="0">
              <a:spcBef>
                <a:spcPts val="0"/>
              </a:spcBef>
              <a:spcAft>
                <a:spcPts val="0"/>
              </a:spcAft>
              <a:buClr>
                <a:srgbClr val="0C3C5F"/>
              </a:buClr>
              <a:buSzPts val="3200"/>
              <a:buChar char="○"/>
            </a:pPr>
            <a:r>
              <a:rPr lang="en-US" sz="3200">
                <a:solidFill>
                  <a:srgbClr val="0C3C5F"/>
                </a:solidFill>
              </a:rPr>
              <a:t>Virginia: </a:t>
            </a:r>
            <a:r>
              <a:rPr lang="en-US" sz="3200" b="1">
                <a:solidFill>
                  <a:srgbClr val="0C3C5F"/>
                </a:solidFill>
              </a:rPr>
              <a:t>1-800-552-7096</a:t>
            </a:r>
            <a:endParaRPr sz="3200" b="1">
              <a:solidFill>
                <a:srgbClr val="0C3C5F"/>
              </a:solidFill>
            </a:endParaRPr>
          </a:p>
          <a:p>
            <a:pPr marL="914400" lvl="1" indent="-431800" algn="l" rtl="0">
              <a:spcBef>
                <a:spcPts val="0"/>
              </a:spcBef>
              <a:spcAft>
                <a:spcPts val="0"/>
              </a:spcAft>
              <a:buClr>
                <a:srgbClr val="0C3C5F"/>
              </a:buClr>
              <a:buSzPts val="3200"/>
              <a:buChar char="○"/>
            </a:pPr>
            <a:r>
              <a:rPr lang="en-US" sz="3200">
                <a:solidFill>
                  <a:srgbClr val="0C3C5F"/>
                </a:solidFill>
              </a:rPr>
              <a:t>Out-of-State: </a:t>
            </a:r>
            <a:r>
              <a:rPr lang="en-US" sz="3200" b="1">
                <a:solidFill>
                  <a:srgbClr val="0C3C5F"/>
                </a:solidFill>
              </a:rPr>
              <a:t>804-786-8536</a:t>
            </a:r>
            <a:endParaRPr sz="3200" b="1">
              <a:solidFill>
                <a:srgbClr val="0C3C5F"/>
              </a:solidFill>
            </a:endParaRPr>
          </a:p>
        </p:txBody>
      </p:sp>
      <p:sp>
        <p:nvSpPr>
          <p:cNvPr id="361" name="Google Shape;361;p51"/>
          <p:cNvSpPr txBox="1">
            <a:spLocks noGrp="1"/>
          </p:cNvSpPr>
          <p:nvPr>
            <p:ph type="body" idx="2"/>
          </p:nvPr>
        </p:nvSpPr>
        <p:spPr>
          <a:xfrm>
            <a:off x="42500" y="152400"/>
            <a:ext cx="7501200" cy="99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4800"/>
              <a:buNone/>
            </a:pPr>
            <a:r>
              <a:rPr lang="en-US"/>
              <a:t>Child Protective Services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2"/>
          <p:cNvSpPr txBox="1">
            <a:spLocks noGrp="1"/>
          </p:cNvSpPr>
          <p:nvPr>
            <p:ph type="body" idx="1"/>
          </p:nvPr>
        </p:nvSpPr>
        <p:spPr>
          <a:xfrm>
            <a:off x="126900" y="1447800"/>
            <a:ext cx="8890200" cy="4648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a:solidFill>
                  <a:srgbClr val="043B63"/>
                </a:solidFill>
              </a:rPr>
              <a:t>Local domestic violence programs provide for the safety of individuals and families, including teens and children, through the provision of emergency housing and transportation, crisis intervention, peer counseling, support, advocacy and information and referral.</a:t>
            </a:r>
            <a:endParaRPr>
              <a:solidFill>
                <a:srgbClr val="043B63"/>
              </a:solidFill>
            </a:endParaRPr>
          </a:p>
          <a:p>
            <a:pPr marL="0" lvl="0" indent="0" algn="l" rtl="0">
              <a:lnSpc>
                <a:spcPct val="90000"/>
              </a:lnSpc>
              <a:spcBef>
                <a:spcPts val="0"/>
              </a:spcBef>
              <a:spcAft>
                <a:spcPts val="0"/>
              </a:spcAft>
              <a:buNone/>
            </a:pPr>
            <a:endParaRPr sz="1400" b="1">
              <a:solidFill>
                <a:srgbClr val="043B63"/>
              </a:solidFill>
            </a:endParaRPr>
          </a:p>
          <a:p>
            <a:pPr marL="457200" lvl="0" indent="-431800" algn="l" rtl="0">
              <a:lnSpc>
                <a:spcPct val="90000"/>
              </a:lnSpc>
              <a:spcBef>
                <a:spcPts val="0"/>
              </a:spcBef>
              <a:spcAft>
                <a:spcPts val="0"/>
              </a:spcAft>
              <a:buClr>
                <a:srgbClr val="043B63"/>
              </a:buClr>
              <a:buSzPts val="3200"/>
              <a:buFont typeface="Calibri"/>
              <a:buChar char="•"/>
            </a:pPr>
            <a:r>
              <a:rPr lang="en-US">
                <a:solidFill>
                  <a:srgbClr val="043B63"/>
                </a:solidFill>
              </a:rPr>
              <a:t>Family Violence &amp; Sexual Assault Statewide Hotline: </a:t>
            </a:r>
            <a:r>
              <a:rPr lang="en-US" b="1">
                <a:solidFill>
                  <a:srgbClr val="043B63"/>
                </a:solidFill>
                <a:highlight>
                  <a:schemeClr val="lt1"/>
                </a:highlight>
              </a:rPr>
              <a:t>1-800-838-8238</a:t>
            </a:r>
            <a:r>
              <a:rPr lang="en-US">
                <a:solidFill>
                  <a:srgbClr val="043B63"/>
                </a:solidFill>
                <a:highlight>
                  <a:schemeClr val="lt1"/>
                </a:highlight>
              </a:rPr>
              <a:t> </a:t>
            </a:r>
            <a:endParaRPr b="1">
              <a:solidFill>
                <a:srgbClr val="043B63"/>
              </a:solidFill>
              <a:highlight>
                <a:schemeClr val="lt1"/>
              </a:highlight>
            </a:endParaRPr>
          </a:p>
          <a:p>
            <a:pPr marL="457200" lvl="0" indent="-431800" algn="l" rtl="0">
              <a:lnSpc>
                <a:spcPct val="90000"/>
              </a:lnSpc>
              <a:spcBef>
                <a:spcPts val="0"/>
              </a:spcBef>
              <a:spcAft>
                <a:spcPts val="0"/>
              </a:spcAft>
              <a:buClr>
                <a:srgbClr val="043B63"/>
              </a:buClr>
              <a:buSzPts val="3200"/>
              <a:buFont typeface="Calibri"/>
              <a:buChar char="•"/>
            </a:pPr>
            <a:r>
              <a:rPr lang="en-US">
                <a:solidFill>
                  <a:srgbClr val="043B63"/>
                </a:solidFill>
                <a:highlight>
                  <a:schemeClr val="lt1"/>
                </a:highlight>
              </a:rPr>
              <a:t>Individuals can chat 24/7 with an advocate at </a:t>
            </a:r>
            <a:r>
              <a:rPr lang="en-US" b="1">
                <a:solidFill>
                  <a:srgbClr val="043B63"/>
                </a:solidFill>
                <a:highlight>
                  <a:schemeClr val="lt1"/>
                </a:highlight>
              </a:rPr>
              <a:t>1-804-793-9999</a:t>
            </a:r>
            <a:endParaRPr b="1">
              <a:solidFill>
                <a:srgbClr val="043B63"/>
              </a:solidFill>
              <a:highlight>
                <a:schemeClr val="lt1"/>
              </a:highlight>
            </a:endParaRPr>
          </a:p>
          <a:p>
            <a:pPr marL="457200" lvl="0" indent="0" algn="l" rtl="0">
              <a:spcBef>
                <a:spcPts val="560"/>
              </a:spcBef>
              <a:spcAft>
                <a:spcPts val="0"/>
              </a:spcAft>
              <a:buNone/>
            </a:pPr>
            <a:endParaRPr/>
          </a:p>
        </p:txBody>
      </p:sp>
      <p:sp>
        <p:nvSpPr>
          <p:cNvPr id="368" name="Google Shape;368;p52"/>
          <p:cNvSpPr txBox="1">
            <a:spLocks noGrp="1"/>
          </p:cNvSpPr>
          <p:nvPr>
            <p:ph type="body" idx="2"/>
          </p:nvPr>
        </p:nvSpPr>
        <p:spPr>
          <a:xfrm>
            <a:off x="152400" y="152400"/>
            <a:ext cx="7391400" cy="99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4800"/>
              <a:buNone/>
            </a:pPr>
            <a:r>
              <a:rPr lang="en-US"/>
              <a:t>Domestic Violence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3"/>
          <p:cNvSpPr txBox="1">
            <a:spLocks noGrp="1"/>
          </p:cNvSpPr>
          <p:nvPr>
            <p:ph type="body" idx="1"/>
          </p:nvPr>
        </p:nvSpPr>
        <p:spPr>
          <a:xfrm>
            <a:off x="304800" y="1447800"/>
            <a:ext cx="8229600" cy="4648200"/>
          </a:xfrm>
          <a:prstGeom prst="rect">
            <a:avLst/>
          </a:prstGeom>
          <a:noFill/>
          <a:ln>
            <a:noFill/>
          </a:ln>
        </p:spPr>
        <p:txBody>
          <a:bodyPr spcFirstLastPara="1" wrap="square" lIns="91425" tIns="45700" rIns="91425" bIns="45700" anchor="t" anchorCtr="0">
            <a:noAutofit/>
          </a:bodyPr>
          <a:lstStyle/>
          <a:p>
            <a:pPr marL="457200" lvl="0" indent="-431800" algn="l" rtl="0">
              <a:spcBef>
                <a:spcPts val="560"/>
              </a:spcBef>
              <a:spcAft>
                <a:spcPts val="0"/>
              </a:spcAft>
              <a:buClr>
                <a:srgbClr val="0C3C5F"/>
              </a:buClr>
              <a:buSzPts val="3200"/>
              <a:buChar char="●"/>
            </a:pPr>
            <a:r>
              <a:rPr lang="en-US">
                <a:solidFill>
                  <a:srgbClr val="0C3C5F"/>
                </a:solidFill>
              </a:rPr>
              <a:t>Child Support payments can be made online at </a:t>
            </a:r>
            <a:r>
              <a:rPr lang="en-US" b="1" u="sng">
                <a:solidFill>
                  <a:srgbClr val="0563C1"/>
                </a:solidFill>
                <a:hlinkClick r:id="rId3"/>
              </a:rPr>
              <a:t>m</a:t>
            </a:r>
            <a:r>
              <a:rPr lang="en-US" b="1" u="sng">
                <a:solidFill>
                  <a:srgbClr val="0563C1"/>
                </a:solidFill>
                <a:hlinkClick r:id="rId3"/>
              </a:rPr>
              <a:t>ychildsupport.dss.virginia.gov</a:t>
            </a:r>
            <a:r>
              <a:rPr lang="en-US" b="1">
                <a:solidFill>
                  <a:srgbClr val="0C3C5F"/>
                </a:solidFill>
              </a:rPr>
              <a:t> </a:t>
            </a:r>
            <a:r>
              <a:rPr lang="en-US">
                <a:solidFill>
                  <a:srgbClr val="0C3C5F"/>
                </a:solidFill>
              </a:rPr>
              <a:t>or through </a:t>
            </a:r>
            <a:r>
              <a:rPr lang="en-US" b="1">
                <a:solidFill>
                  <a:srgbClr val="0C3C5F"/>
                </a:solidFill>
              </a:rPr>
              <a:t>MoneyGram</a:t>
            </a:r>
            <a:r>
              <a:rPr lang="en-US">
                <a:solidFill>
                  <a:srgbClr val="0C3C5F"/>
                </a:solidFill>
              </a:rPr>
              <a:t> at participating locations</a:t>
            </a:r>
            <a:endParaRPr>
              <a:solidFill>
                <a:srgbClr val="0C3C5F"/>
              </a:solidFill>
            </a:endParaRPr>
          </a:p>
          <a:p>
            <a:pPr marL="457200" lvl="0" indent="0" algn="l" rtl="0">
              <a:spcBef>
                <a:spcPts val="0"/>
              </a:spcBef>
              <a:spcAft>
                <a:spcPts val="0"/>
              </a:spcAft>
              <a:buNone/>
            </a:pPr>
            <a:endParaRPr>
              <a:solidFill>
                <a:srgbClr val="0C3C5F"/>
              </a:solidFill>
            </a:endParaRPr>
          </a:p>
          <a:p>
            <a:pPr marL="457200" lvl="0" indent="-431800" algn="l" rtl="0">
              <a:spcBef>
                <a:spcPts val="560"/>
              </a:spcBef>
              <a:spcAft>
                <a:spcPts val="0"/>
              </a:spcAft>
              <a:buClr>
                <a:srgbClr val="0C3C5F"/>
              </a:buClr>
              <a:buSzPts val="3200"/>
              <a:buChar char="●"/>
            </a:pPr>
            <a:r>
              <a:rPr lang="en-US">
                <a:solidFill>
                  <a:srgbClr val="0C3C5F"/>
                </a:solidFill>
              </a:rPr>
              <a:t>To discuss a case:</a:t>
            </a:r>
            <a:endParaRPr>
              <a:solidFill>
                <a:srgbClr val="0C3C5F"/>
              </a:solidFill>
            </a:endParaRPr>
          </a:p>
          <a:p>
            <a:pPr marL="914400" lvl="1" indent="-431800" algn="l" rtl="0">
              <a:spcBef>
                <a:spcPts val="0"/>
              </a:spcBef>
              <a:spcAft>
                <a:spcPts val="0"/>
              </a:spcAft>
              <a:buClr>
                <a:srgbClr val="0C3C5F"/>
              </a:buClr>
              <a:buSzPts val="3200"/>
              <a:buChar char="○"/>
            </a:pPr>
            <a:r>
              <a:rPr lang="en-US" sz="3200">
                <a:solidFill>
                  <a:srgbClr val="0C3C5F"/>
                </a:solidFill>
              </a:rPr>
              <a:t>call </a:t>
            </a:r>
            <a:r>
              <a:rPr lang="en-US" sz="3200" b="1">
                <a:solidFill>
                  <a:srgbClr val="0C3C5F"/>
                </a:solidFill>
              </a:rPr>
              <a:t>1-800-468-8894 </a:t>
            </a:r>
            <a:endParaRPr sz="3200">
              <a:solidFill>
                <a:srgbClr val="0C3C5F"/>
              </a:solidFill>
            </a:endParaRPr>
          </a:p>
          <a:p>
            <a:pPr marL="914400" lvl="1" indent="-431800" algn="l" rtl="0">
              <a:spcBef>
                <a:spcPts val="0"/>
              </a:spcBef>
              <a:spcAft>
                <a:spcPts val="0"/>
              </a:spcAft>
              <a:buClr>
                <a:srgbClr val="0C3C5F"/>
              </a:buClr>
              <a:buSzPts val="3200"/>
              <a:buChar char="○"/>
            </a:pPr>
            <a:r>
              <a:rPr lang="en-US" sz="3200">
                <a:solidFill>
                  <a:srgbClr val="0C3C5F"/>
                </a:solidFill>
              </a:rPr>
              <a:t>email</a:t>
            </a:r>
            <a:r>
              <a:rPr lang="en-US" sz="3200" b="1">
                <a:solidFill>
                  <a:srgbClr val="0C3C5F"/>
                </a:solidFill>
              </a:rPr>
              <a:t> </a:t>
            </a:r>
            <a:r>
              <a:rPr lang="en-US" sz="3200" b="1" u="sng">
                <a:solidFill>
                  <a:srgbClr val="0563C1"/>
                </a:solidFill>
                <a:hlinkClick r:id="rId4"/>
              </a:rPr>
              <a:t>askdcse@dss.virginia.gov</a:t>
            </a:r>
            <a:endParaRPr sz="3200" b="1">
              <a:solidFill>
                <a:srgbClr val="0563C1"/>
              </a:solidFill>
            </a:endParaRPr>
          </a:p>
          <a:p>
            <a:pPr marL="0" lvl="0" indent="0" algn="l" rtl="0">
              <a:spcBef>
                <a:spcPts val="560"/>
              </a:spcBef>
              <a:spcAft>
                <a:spcPts val="0"/>
              </a:spcAft>
              <a:buNone/>
            </a:pPr>
            <a:endParaRPr/>
          </a:p>
        </p:txBody>
      </p:sp>
      <p:sp>
        <p:nvSpPr>
          <p:cNvPr id="375" name="Google Shape;375;p53"/>
          <p:cNvSpPr txBox="1">
            <a:spLocks noGrp="1"/>
          </p:cNvSpPr>
          <p:nvPr>
            <p:ph type="body" idx="2"/>
          </p:nvPr>
        </p:nvSpPr>
        <p:spPr>
          <a:xfrm>
            <a:off x="152400" y="152400"/>
            <a:ext cx="7391400" cy="99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4800"/>
              <a:buNone/>
            </a:pPr>
            <a:r>
              <a:rPr lang="en-US"/>
              <a:t>Child Support</a:t>
            </a:r>
            <a:endParaRPr/>
          </a:p>
        </p:txBody>
      </p:sp>
      <p:pic>
        <p:nvPicPr>
          <p:cNvPr id="376" name="Google Shape;376;p53"/>
          <p:cNvPicPr preferRelativeResize="0"/>
          <p:nvPr/>
        </p:nvPicPr>
        <p:blipFill>
          <a:blip r:embed="rId5">
            <a:alphaModFix/>
          </a:blip>
          <a:stretch>
            <a:fillRect/>
          </a:stretch>
        </p:blipFill>
        <p:spPr>
          <a:xfrm>
            <a:off x="7273575" y="2461200"/>
            <a:ext cx="1491050" cy="2431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4"/>
          <p:cNvSpPr txBox="1">
            <a:spLocks noGrp="1"/>
          </p:cNvSpPr>
          <p:nvPr>
            <p:ph type="body" idx="1"/>
          </p:nvPr>
        </p:nvSpPr>
        <p:spPr>
          <a:xfrm>
            <a:off x="336750" y="1333200"/>
            <a:ext cx="8123700" cy="4648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000">
                <a:solidFill>
                  <a:srgbClr val="043B63"/>
                </a:solidFill>
              </a:rPr>
              <a:t>The State Corporation Commission issued an order directing utilities it regulates, such as electric, natural gas, and water companies in Virginia to suspend services disconnections of utilities </a:t>
            </a:r>
            <a:r>
              <a:rPr lang="en-US" sz="2000" b="1">
                <a:solidFill>
                  <a:srgbClr val="043B63"/>
                </a:solidFill>
              </a:rPr>
              <a:t>for 60 days</a:t>
            </a:r>
            <a:r>
              <a:rPr lang="en-US" sz="2000">
                <a:solidFill>
                  <a:srgbClr val="043B63"/>
                </a:solidFill>
              </a:rPr>
              <a:t>. </a:t>
            </a:r>
            <a:endParaRPr sz="2000">
              <a:solidFill>
                <a:srgbClr val="043B63"/>
              </a:solidFill>
            </a:endParaRPr>
          </a:p>
          <a:p>
            <a:pPr marL="0" lvl="0" indent="0" algn="l" rtl="0">
              <a:lnSpc>
                <a:spcPct val="100000"/>
              </a:lnSpc>
              <a:spcBef>
                <a:spcPts val="0"/>
              </a:spcBef>
              <a:spcAft>
                <a:spcPts val="0"/>
              </a:spcAft>
              <a:buNone/>
            </a:pPr>
            <a:endParaRPr sz="2000">
              <a:solidFill>
                <a:srgbClr val="043B63"/>
              </a:solidFill>
            </a:endParaRPr>
          </a:p>
          <a:p>
            <a:pPr marL="0" lvl="0" indent="0" algn="l" rtl="0">
              <a:lnSpc>
                <a:spcPct val="100000"/>
              </a:lnSpc>
              <a:spcBef>
                <a:spcPts val="0"/>
              </a:spcBef>
              <a:spcAft>
                <a:spcPts val="0"/>
              </a:spcAft>
              <a:buNone/>
            </a:pPr>
            <a:r>
              <a:rPr lang="en-US" sz="2000">
                <a:solidFill>
                  <a:srgbClr val="043B63"/>
                </a:solidFill>
              </a:rPr>
              <a:t>Additionally, the Supreme Court of Virginia has suspended all evictions until </a:t>
            </a:r>
            <a:r>
              <a:rPr lang="en-US" sz="2000" b="1">
                <a:solidFill>
                  <a:srgbClr val="043B63"/>
                </a:solidFill>
              </a:rPr>
              <a:t>at least April 26, 2020</a:t>
            </a:r>
            <a:r>
              <a:rPr lang="en-US" sz="2000">
                <a:solidFill>
                  <a:srgbClr val="043B63"/>
                </a:solidFill>
              </a:rPr>
              <a:t>. Courts are not hearing any eviction cases and sheriffs are not scheduling or carrying out evictions. </a:t>
            </a:r>
            <a:r>
              <a:rPr lang="en-US" sz="2000" b="1">
                <a:solidFill>
                  <a:srgbClr val="043B63"/>
                </a:solidFill>
              </a:rPr>
              <a:t>It is illegal for a landlord to evict a tenant without a court order and a sheriff’s notice.</a:t>
            </a:r>
            <a:endParaRPr sz="2000" b="1">
              <a:solidFill>
                <a:srgbClr val="043B63"/>
              </a:solidFill>
            </a:endParaRPr>
          </a:p>
          <a:p>
            <a:pPr marL="0" lvl="0" indent="0" algn="l" rtl="0">
              <a:lnSpc>
                <a:spcPct val="115000"/>
              </a:lnSpc>
              <a:spcBef>
                <a:spcPts val="0"/>
              </a:spcBef>
              <a:spcAft>
                <a:spcPts val="0"/>
              </a:spcAft>
              <a:buNone/>
            </a:pPr>
            <a:endParaRPr sz="2000" b="1">
              <a:solidFill>
                <a:srgbClr val="043B63"/>
              </a:solidFill>
            </a:endParaRPr>
          </a:p>
          <a:p>
            <a:pPr marL="457200" lvl="0" indent="-355600" algn="l" rtl="0">
              <a:lnSpc>
                <a:spcPct val="115000"/>
              </a:lnSpc>
              <a:spcBef>
                <a:spcPts val="0"/>
              </a:spcBef>
              <a:spcAft>
                <a:spcPts val="0"/>
              </a:spcAft>
              <a:buClr>
                <a:srgbClr val="043B63"/>
              </a:buClr>
              <a:buSzPts val="2000"/>
              <a:buChar char="●"/>
            </a:pPr>
            <a:r>
              <a:rPr lang="en-US" sz="2000" b="1">
                <a:solidFill>
                  <a:srgbClr val="043B63"/>
                </a:solidFill>
              </a:rPr>
              <a:t>Federal Mortgage Assistance: </a:t>
            </a:r>
            <a:r>
              <a:rPr lang="en-US" sz="2000" b="1" u="sng">
                <a:solidFill>
                  <a:srgbClr val="0563C1"/>
                </a:solidFill>
                <a:hlinkClick r:id="rId3"/>
              </a:rPr>
              <a:t>Federal Housing Finance Agency</a:t>
            </a:r>
            <a:endParaRPr sz="2000" b="1">
              <a:solidFill>
                <a:srgbClr val="0563C1"/>
              </a:solidFill>
            </a:endParaRPr>
          </a:p>
          <a:p>
            <a:pPr marL="457200" lvl="0" indent="-355600" algn="l" rtl="0">
              <a:lnSpc>
                <a:spcPct val="115000"/>
              </a:lnSpc>
              <a:spcBef>
                <a:spcPts val="0"/>
              </a:spcBef>
              <a:spcAft>
                <a:spcPts val="0"/>
              </a:spcAft>
              <a:buClr>
                <a:srgbClr val="043B63"/>
              </a:buClr>
              <a:buSzPts val="2000"/>
              <a:buFont typeface="Calibri"/>
              <a:buChar char="●"/>
            </a:pPr>
            <a:r>
              <a:rPr lang="en-US" sz="2000" b="1">
                <a:solidFill>
                  <a:srgbClr val="043B63"/>
                </a:solidFill>
              </a:rPr>
              <a:t>Eviction Legal Helpline:</a:t>
            </a:r>
            <a:r>
              <a:rPr lang="en-US" sz="2000">
                <a:solidFill>
                  <a:srgbClr val="043B63"/>
                </a:solidFill>
              </a:rPr>
              <a:t> 1-833-NoEvict</a:t>
            </a:r>
            <a:endParaRPr sz="2000">
              <a:solidFill>
                <a:srgbClr val="043B63"/>
              </a:solidFill>
            </a:endParaRPr>
          </a:p>
          <a:p>
            <a:pPr marL="457200" lvl="0" indent="-355600" algn="l" rtl="0">
              <a:lnSpc>
                <a:spcPct val="115000"/>
              </a:lnSpc>
              <a:spcBef>
                <a:spcPts val="0"/>
              </a:spcBef>
              <a:spcAft>
                <a:spcPts val="0"/>
              </a:spcAft>
              <a:buClr>
                <a:srgbClr val="043B63"/>
              </a:buClr>
              <a:buSzPts val="2000"/>
              <a:buFont typeface="Calibri"/>
              <a:buChar char="●"/>
            </a:pPr>
            <a:r>
              <a:rPr lang="en-US" sz="2000" b="1">
                <a:solidFill>
                  <a:srgbClr val="043B63"/>
                </a:solidFill>
              </a:rPr>
              <a:t>Virginia Legal Aid Helpline:</a:t>
            </a:r>
            <a:r>
              <a:rPr lang="en-US" sz="2000">
                <a:solidFill>
                  <a:srgbClr val="043B63"/>
                </a:solidFill>
              </a:rPr>
              <a:t> 1-866-LEGL-AID</a:t>
            </a:r>
            <a:endParaRPr sz="2000">
              <a:solidFill>
                <a:srgbClr val="043B63"/>
              </a:solidFill>
            </a:endParaRPr>
          </a:p>
          <a:p>
            <a:pPr marL="0" lvl="0" indent="0" algn="ctr" rtl="0">
              <a:lnSpc>
                <a:spcPct val="115000"/>
              </a:lnSpc>
              <a:spcBef>
                <a:spcPts val="1000"/>
              </a:spcBef>
              <a:spcAft>
                <a:spcPts val="1000"/>
              </a:spcAft>
              <a:buNone/>
            </a:pPr>
            <a:r>
              <a:rPr lang="en-US" sz="2000" b="1">
                <a:solidFill>
                  <a:srgbClr val="043B63"/>
                </a:solidFill>
              </a:rPr>
              <a:t>Visit </a:t>
            </a:r>
            <a:r>
              <a:rPr lang="en-US" sz="2000" b="1" u="sng">
                <a:solidFill>
                  <a:srgbClr val="0563C1"/>
                </a:solidFill>
              </a:rPr>
              <a:t>VaLegalAid.org</a:t>
            </a:r>
            <a:r>
              <a:rPr lang="en-US" sz="2000" b="1">
                <a:solidFill>
                  <a:srgbClr val="043B63"/>
                </a:solidFill>
              </a:rPr>
              <a:t> for more information</a:t>
            </a:r>
            <a:endParaRPr sz="2000" b="1">
              <a:solidFill>
                <a:srgbClr val="043B63"/>
              </a:solidFill>
            </a:endParaRPr>
          </a:p>
        </p:txBody>
      </p:sp>
      <p:sp>
        <p:nvSpPr>
          <p:cNvPr id="383" name="Google Shape;383;p54"/>
          <p:cNvSpPr txBox="1">
            <a:spLocks noGrp="1"/>
          </p:cNvSpPr>
          <p:nvPr>
            <p:ph type="body" idx="2"/>
          </p:nvPr>
        </p:nvSpPr>
        <p:spPr>
          <a:xfrm>
            <a:off x="152400" y="152400"/>
            <a:ext cx="7391400" cy="99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4800"/>
              <a:buNone/>
            </a:pPr>
            <a:r>
              <a:rPr lang="en-US"/>
              <a:t>Housing and Energy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5"/>
          <p:cNvSpPr txBox="1">
            <a:spLocks noGrp="1"/>
          </p:cNvSpPr>
          <p:nvPr>
            <p:ph type="body" idx="1"/>
          </p:nvPr>
        </p:nvSpPr>
        <p:spPr>
          <a:xfrm>
            <a:off x="304800" y="1447800"/>
            <a:ext cx="8470500" cy="4648200"/>
          </a:xfrm>
          <a:prstGeom prst="rect">
            <a:avLst/>
          </a:prstGeom>
          <a:noFill/>
          <a:ln>
            <a:noFill/>
          </a:ln>
        </p:spPr>
        <p:txBody>
          <a:bodyPr spcFirstLastPara="1" wrap="square" lIns="91425" tIns="45700" rIns="91425" bIns="45700" anchor="t" anchorCtr="0">
            <a:noAutofit/>
          </a:bodyPr>
          <a:lstStyle/>
          <a:p>
            <a:pPr marL="457200" lvl="0" indent="-349250" algn="l" rtl="0">
              <a:lnSpc>
                <a:spcPct val="115000"/>
              </a:lnSpc>
              <a:spcBef>
                <a:spcPts val="1200"/>
              </a:spcBef>
              <a:spcAft>
                <a:spcPts val="0"/>
              </a:spcAft>
              <a:buClr>
                <a:srgbClr val="043B63"/>
              </a:buClr>
              <a:buSzPts val="1900"/>
              <a:buFont typeface="Calibri"/>
              <a:buChar char="•"/>
            </a:pPr>
            <a:r>
              <a:rPr lang="en-US" sz="1900">
                <a:solidFill>
                  <a:srgbClr val="043B63"/>
                </a:solidFill>
              </a:rPr>
              <a:t>Assists refugees, asylees, Afghans and Iraqis with special immigrant visa status and their families to gain economic self-sufficiency and social integration into their new communities.</a:t>
            </a:r>
            <a:endParaRPr sz="1900">
              <a:solidFill>
                <a:srgbClr val="043B63"/>
              </a:solidFill>
            </a:endParaRPr>
          </a:p>
          <a:p>
            <a:pPr marL="457200" lvl="0" indent="-349250" algn="l" rtl="0">
              <a:lnSpc>
                <a:spcPct val="115000"/>
              </a:lnSpc>
              <a:spcBef>
                <a:spcPts val="0"/>
              </a:spcBef>
              <a:spcAft>
                <a:spcPts val="0"/>
              </a:spcAft>
              <a:buClr>
                <a:srgbClr val="043B63"/>
              </a:buClr>
              <a:buSzPts val="1900"/>
              <a:buFont typeface="Calibri"/>
              <a:buChar char="•"/>
            </a:pPr>
            <a:r>
              <a:rPr lang="en-US" sz="1900">
                <a:solidFill>
                  <a:srgbClr val="043B63"/>
                </a:solidFill>
              </a:rPr>
              <a:t>Services may be provided up to five years and include employment assistance, English language training, and assisting youth and older clients access services.</a:t>
            </a:r>
            <a:endParaRPr sz="1900">
              <a:solidFill>
                <a:srgbClr val="043B63"/>
              </a:solidFill>
            </a:endParaRPr>
          </a:p>
          <a:p>
            <a:pPr marL="457200" lvl="0" indent="-349250" algn="l" rtl="0">
              <a:lnSpc>
                <a:spcPct val="115000"/>
              </a:lnSpc>
              <a:spcBef>
                <a:spcPts val="0"/>
              </a:spcBef>
              <a:spcAft>
                <a:spcPts val="0"/>
              </a:spcAft>
              <a:buClr>
                <a:srgbClr val="043B63"/>
              </a:buClr>
              <a:buSzPts val="1900"/>
              <a:buFont typeface="Calibri"/>
              <a:buChar char="•"/>
            </a:pPr>
            <a:r>
              <a:rPr lang="en-US" sz="1900">
                <a:solidFill>
                  <a:srgbClr val="043B63"/>
                </a:solidFill>
              </a:rPr>
              <a:t>During the COVID-19 crisis, service providers are ensuring basic needs are being met (both directly and through community resources) and are communicating with clients via phone and online platforms that are linguistically appropriate. </a:t>
            </a:r>
            <a:endParaRPr sz="1900">
              <a:solidFill>
                <a:srgbClr val="043B63"/>
              </a:solidFill>
            </a:endParaRPr>
          </a:p>
          <a:p>
            <a:pPr marL="0" lvl="0" indent="0" algn="l" rtl="0">
              <a:lnSpc>
                <a:spcPct val="115000"/>
              </a:lnSpc>
              <a:spcBef>
                <a:spcPts val="1200"/>
              </a:spcBef>
              <a:spcAft>
                <a:spcPts val="0"/>
              </a:spcAft>
              <a:buClr>
                <a:schemeClr val="dk1"/>
              </a:buClr>
              <a:buSzPts val="1100"/>
              <a:buFont typeface="Arial"/>
              <a:buNone/>
            </a:pPr>
            <a:r>
              <a:rPr lang="en-US" sz="1900" b="1">
                <a:solidFill>
                  <a:srgbClr val="043B63"/>
                </a:solidFill>
              </a:rPr>
              <a:t>For further information visit</a:t>
            </a:r>
            <a:r>
              <a:rPr lang="en-US" sz="1900">
                <a:solidFill>
                  <a:srgbClr val="043B63"/>
                </a:solidFill>
              </a:rPr>
              <a:t>: </a:t>
            </a:r>
            <a:endParaRPr sz="1900">
              <a:solidFill>
                <a:srgbClr val="043B63"/>
              </a:solidFill>
            </a:endParaRPr>
          </a:p>
          <a:p>
            <a:pPr marL="457200" lvl="0" indent="-349250" algn="l" rtl="0">
              <a:lnSpc>
                <a:spcPct val="115000"/>
              </a:lnSpc>
              <a:spcBef>
                <a:spcPts val="1300"/>
              </a:spcBef>
              <a:spcAft>
                <a:spcPts val="0"/>
              </a:spcAft>
              <a:buSzPts val="1900"/>
              <a:buChar char="•"/>
            </a:pPr>
            <a:r>
              <a:rPr lang="en-US" sz="1900" b="1" u="sng">
                <a:solidFill>
                  <a:srgbClr val="0563C1"/>
                </a:solidFill>
                <a:hlinkClick r:id="rId3"/>
              </a:rPr>
              <a:t>VDSS Public Site</a:t>
            </a:r>
            <a:endParaRPr/>
          </a:p>
          <a:p>
            <a:pPr marL="457200" lvl="0" indent="-349250" algn="l" rtl="0">
              <a:lnSpc>
                <a:spcPct val="115000"/>
              </a:lnSpc>
              <a:spcBef>
                <a:spcPts val="0"/>
              </a:spcBef>
              <a:spcAft>
                <a:spcPts val="0"/>
              </a:spcAft>
              <a:buSzPts val="1900"/>
              <a:buChar char="•"/>
            </a:pPr>
            <a:r>
              <a:rPr lang="en-US" sz="1900" b="1" u="sng">
                <a:solidFill>
                  <a:srgbClr val="0563C1"/>
                </a:solidFill>
                <a:hlinkClick r:id="rId4"/>
              </a:rPr>
              <a:t>Cultural Orientation Resource Exchange</a:t>
            </a:r>
            <a:r>
              <a:rPr lang="en-US" sz="1900" b="1">
                <a:solidFill>
                  <a:srgbClr val="0563C1"/>
                </a:solidFill>
              </a:rPr>
              <a:t> </a:t>
            </a:r>
            <a:endParaRPr sz="1900" b="1">
              <a:solidFill>
                <a:srgbClr val="0563C1"/>
              </a:solidFill>
            </a:endParaRPr>
          </a:p>
        </p:txBody>
      </p:sp>
      <p:sp>
        <p:nvSpPr>
          <p:cNvPr id="390" name="Google Shape;390;p55"/>
          <p:cNvSpPr txBox="1">
            <a:spLocks noGrp="1"/>
          </p:cNvSpPr>
          <p:nvPr>
            <p:ph type="body" idx="2"/>
          </p:nvPr>
        </p:nvSpPr>
        <p:spPr>
          <a:xfrm>
            <a:off x="152400" y="152400"/>
            <a:ext cx="7391400" cy="99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4800"/>
              <a:buNone/>
            </a:pPr>
            <a:r>
              <a:rPr lang="en-US" sz="3000"/>
              <a:t>Virginia Refugee Resettlement Program</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9"/>
          <p:cNvSpPr txBox="1">
            <a:spLocks noGrp="1"/>
          </p:cNvSpPr>
          <p:nvPr>
            <p:ph type="body" idx="2"/>
          </p:nvPr>
        </p:nvSpPr>
        <p:spPr>
          <a:xfrm>
            <a:off x="152400" y="152400"/>
            <a:ext cx="7391400" cy="99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80"/>
              <a:buNone/>
            </a:pPr>
            <a:r>
              <a:rPr lang="en-US" sz="4080"/>
              <a:t>Housekeeping</a:t>
            </a:r>
            <a:endParaRPr sz="4080"/>
          </a:p>
        </p:txBody>
      </p:sp>
      <p:sp>
        <p:nvSpPr>
          <p:cNvPr id="202" name="Google Shape;202;p29"/>
          <p:cNvSpPr txBox="1"/>
          <p:nvPr/>
        </p:nvSpPr>
        <p:spPr>
          <a:xfrm>
            <a:off x="269500" y="1537600"/>
            <a:ext cx="8788500" cy="3000000"/>
          </a:xfrm>
          <a:prstGeom prst="rect">
            <a:avLst/>
          </a:prstGeom>
          <a:noFill/>
          <a:ln>
            <a:noFill/>
          </a:ln>
        </p:spPr>
        <p:txBody>
          <a:bodyPr spcFirstLastPara="1" wrap="square" lIns="91425" tIns="91425" rIns="91425" bIns="91425" anchor="t" anchorCtr="0">
            <a:noAutofit/>
          </a:bodyPr>
          <a:lstStyle/>
          <a:p>
            <a:pPr marL="457200" lvl="0" indent="-457200" algn="l" rtl="0">
              <a:lnSpc>
                <a:spcPct val="90000"/>
              </a:lnSpc>
              <a:spcBef>
                <a:spcPts val="0"/>
              </a:spcBef>
              <a:spcAft>
                <a:spcPts val="0"/>
              </a:spcAft>
              <a:buClr>
                <a:srgbClr val="043B63"/>
              </a:buClr>
              <a:buSzPts val="3600"/>
              <a:buFont typeface="Calibri"/>
              <a:buChar char="●"/>
            </a:pPr>
            <a:r>
              <a:rPr lang="en-US" sz="3600">
                <a:solidFill>
                  <a:srgbClr val="043B63"/>
                </a:solidFill>
                <a:latin typeface="Calibri"/>
                <a:ea typeface="Calibri"/>
                <a:cs typeface="Calibri"/>
                <a:sym typeface="Calibri"/>
              </a:rPr>
              <a:t>All lines muted to start meeting</a:t>
            </a:r>
            <a:endParaRPr sz="3600">
              <a:solidFill>
                <a:srgbClr val="043B63"/>
              </a:solidFill>
              <a:latin typeface="Calibri"/>
              <a:ea typeface="Calibri"/>
              <a:cs typeface="Calibri"/>
              <a:sym typeface="Calibri"/>
            </a:endParaRPr>
          </a:p>
          <a:p>
            <a:pPr marL="457200" lvl="0" indent="-457200" algn="l" rtl="0">
              <a:lnSpc>
                <a:spcPct val="90000"/>
              </a:lnSpc>
              <a:spcBef>
                <a:spcPts val="0"/>
              </a:spcBef>
              <a:spcAft>
                <a:spcPts val="0"/>
              </a:spcAft>
              <a:buClr>
                <a:srgbClr val="043B63"/>
              </a:buClr>
              <a:buSzPts val="3600"/>
              <a:buFont typeface="Calibri"/>
              <a:buChar char="●"/>
            </a:pPr>
            <a:r>
              <a:rPr lang="en-US" sz="3600">
                <a:solidFill>
                  <a:srgbClr val="043B63"/>
                </a:solidFill>
                <a:latin typeface="Calibri"/>
                <a:ea typeface="Calibri"/>
                <a:cs typeface="Calibri"/>
                <a:sym typeface="Calibri"/>
              </a:rPr>
              <a:t>Please feel free to type your question or comment in the chat box. A follow-up FAQ will answer those questions. </a:t>
            </a:r>
            <a:endParaRPr sz="3600">
              <a:solidFill>
                <a:srgbClr val="043B63"/>
              </a:solidFill>
              <a:latin typeface="Calibri"/>
              <a:ea typeface="Calibri"/>
              <a:cs typeface="Calibri"/>
              <a:sym typeface="Calibri"/>
            </a:endParaRPr>
          </a:p>
          <a:p>
            <a:pPr marL="457200" lvl="0" indent="-457200" algn="l" rtl="0">
              <a:lnSpc>
                <a:spcPct val="90000"/>
              </a:lnSpc>
              <a:spcBef>
                <a:spcPts val="0"/>
              </a:spcBef>
              <a:spcAft>
                <a:spcPts val="0"/>
              </a:spcAft>
              <a:buClr>
                <a:srgbClr val="043B63"/>
              </a:buClr>
              <a:buSzPts val="3600"/>
              <a:buFont typeface="Calibri"/>
              <a:buChar char="●"/>
            </a:pPr>
            <a:r>
              <a:rPr lang="en-US" sz="3600">
                <a:solidFill>
                  <a:srgbClr val="043B63"/>
                </a:solidFill>
                <a:latin typeface="Calibri"/>
                <a:ea typeface="Calibri"/>
                <a:cs typeface="Calibri"/>
                <a:sym typeface="Calibri"/>
              </a:rPr>
              <a:t>This webinar will be recorded</a:t>
            </a:r>
            <a:endParaRPr sz="3600">
              <a:solidFill>
                <a:srgbClr val="043B63"/>
              </a:solidFill>
              <a:latin typeface="Calibri"/>
              <a:ea typeface="Calibri"/>
              <a:cs typeface="Calibri"/>
              <a:sym typeface="Calibri"/>
            </a:endParaRPr>
          </a:p>
        </p:txBody>
      </p:sp>
      <p:pic>
        <p:nvPicPr>
          <p:cNvPr id="203" name="Google Shape;203;p29"/>
          <p:cNvPicPr preferRelativeResize="0"/>
          <p:nvPr/>
        </p:nvPicPr>
        <p:blipFill>
          <a:blip r:embed="rId3">
            <a:alphaModFix/>
          </a:blip>
          <a:stretch>
            <a:fillRect/>
          </a:stretch>
        </p:blipFill>
        <p:spPr>
          <a:xfrm>
            <a:off x="3026288" y="4106150"/>
            <a:ext cx="2941225" cy="2139075"/>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6"/>
          <p:cNvSpPr txBox="1">
            <a:spLocks noGrp="1"/>
          </p:cNvSpPr>
          <p:nvPr>
            <p:ph type="body" idx="1"/>
          </p:nvPr>
        </p:nvSpPr>
        <p:spPr>
          <a:xfrm>
            <a:off x="304800" y="1447800"/>
            <a:ext cx="8610600" cy="4648200"/>
          </a:xfrm>
          <a:prstGeom prst="rect">
            <a:avLst/>
          </a:prstGeom>
          <a:noFill/>
          <a:ln>
            <a:noFill/>
          </a:ln>
        </p:spPr>
        <p:txBody>
          <a:bodyPr spcFirstLastPara="1" wrap="square" lIns="91425" tIns="45700" rIns="91425" bIns="45700" anchor="t" anchorCtr="0">
            <a:noAutofit/>
          </a:bodyPr>
          <a:lstStyle/>
          <a:p>
            <a:pPr marL="0" lvl="0" indent="0" algn="l" rtl="0">
              <a:spcBef>
                <a:spcPts val="560"/>
              </a:spcBef>
              <a:spcAft>
                <a:spcPts val="0"/>
              </a:spcAft>
              <a:buNone/>
            </a:pPr>
            <a:r>
              <a:rPr lang="en-US" sz="3000" b="1">
                <a:solidFill>
                  <a:srgbClr val="043B63"/>
                </a:solidFill>
              </a:rPr>
              <a:t>SAMHSA Disaster Distress Hotline: </a:t>
            </a:r>
            <a:r>
              <a:rPr lang="en-US" sz="3000">
                <a:solidFill>
                  <a:srgbClr val="043B63"/>
                </a:solidFill>
                <a:highlight>
                  <a:srgbClr val="FFFFFF"/>
                </a:highlight>
              </a:rPr>
              <a:t>If you need to speak with a trained crisis counselor immediately:</a:t>
            </a:r>
            <a:endParaRPr sz="3000">
              <a:solidFill>
                <a:srgbClr val="043B63"/>
              </a:solidFill>
              <a:highlight>
                <a:srgbClr val="FFFFFF"/>
              </a:highlight>
            </a:endParaRPr>
          </a:p>
          <a:p>
            <a:pPr marL="914400" lvl="1" indent="-419100" algn="l" rtl="0">
              <a:spcBef>
                <a:spcPts val="560"/>
              </a:spcBef>
              <a:spcAft>
                <a:spcPts val="0"/>
              </a:spcAft>
              <a:buClr>
                <a:srgbClr val="0563C1"/>
              </a:buClr>
              <a:buSzPts val="3000"/>
              <a:buChar char="○"/>
            </a:pPr>
            <a:r>
              <a:rPr lang="en-US" sz="3000">
                <a:solidFill>
                  <a:srgbClr val="043B63"/>
                </a:solidFill>
                <a:highlight>
                  <a:srgbClr val="FFFFFF"/>
                </a:highlight>
              </a:rPr>
              <a:t>Call </a:t>
            </a:r>
            <a:r>
              <a:rPr lang="en-US" sz="3000" b="1">
                <a:solidFill>
                  <a:srgbClr val="043B63"/>
                </a:solidFill>
                <a:highlight>
                  <a:srgbClr val="FFFFFF"/>
                </a:highlight>
              </a:rPr>
              <a:t>1-800-985-5990</a:t>
            </a:r>
            <a:r>
              <a:rPr lang="en-US" sz="3000">
                <a:solidFill>
                  <a:srgbClr val="043B63"/>
                </a:solidFill>
                <a:highlight>
                  <a:srgbClr val="FFFFFF"/>
                </a:highlight>
              </a:rPr>
              <a:t> or </a:t>
            </a:r>
            <a:endParaRPr sz="3000">
              <a:solidFill>
                <a:srgbClr val="043B63"/>
              </a:solidFill>
              <a:highlight>
                <a:srgbClr val="FFFFFF"/>
              </a:highlight>
            </a:endParaRPr>
          </a:p>
          <a:p>
            <a:pPr marL="914400" lvl="1" indent="-419100" algn="l" rtl="0">
              <a:spcBef>
                <a:spcPts val="0"/>
              </a:spcBef>
              <a:spcAft>
                <a:spcPts val="0"/>
              </a:spcAft>
              <a:buClr>
                <a:srgbClr val="0563C1"/>
              </a:buClr>
              <a:buSzPts val="3000"/>
              <a:buChar char="○"/>
            </a:pPr>
            <a:r>
              <a:rPr lang="en-US" sz="3000">
                <a:solidFill>
                  <a:srgbClr val="043B63"/>
                </a:solidFill>
                <a:highlight>
                  <a:srgbClr val="FFFFFF"/>
                </a:highlight>
              </a:rPr>
              <a:t>Text</a:t>
            </a:r>
            <a:r>
              <a:rPr lang="en-US" sz="3000" b="1">
                <a:solidFill>
                  <a:srgbClr val="043B63"/>
                </a:solidFill>
                <a:highlight>
                  <a:srgbClr val="FFFFFF"/>
                </a:highlight>
              </a:rPr>
              <a:t> TalkWithUs </a:t>
            </a:r>
            <a:r>
              <a:rPr lang="en-US" sz="3000">
                <a:solidFill>
                  <a:srgbClr val="043B63"/>
                </a:solidFill>
                <a:highlight>
                  <a:srgbClr val="FFFFFF"/>
                </a:highlight>
              </a:rPr>
              <a:t>to </a:t>
            </a:r>
            <a:r>
              <a:rPr lang="en-US" sz="3000" b="1">
                <a:solidFill>
                  <a:srgbClr val="043B63"/>
                </a:solidFill>
                <a:highlight>
                  <a:srgbClr val="FFFFFF"/>
                </a:highlight>
              </a:rPr>
              <a:t>66746</a:t>
            </a:r>
            <a:r>
              <a:rPr lang="en-US" sz="3000">
                <a:solidFill>
                  <a:srgbClr val="043B63"/>
                </a:solidFill>
                <a:highlight>
                  <a:srgbClr val="FFFFFF"/>
                </a:highlight>
              </a:rPr>
              <a:t> </a:t>
            </a:r>
            <a:endParaRPr sz="3000">
              <a:solidFill>
                <a:srgbClr val="043B63"/>
              </a:solidFill>
            </a:endParaRPr>
          </a:p>
          <a:p>
            <a:pPr marL="0" lvl="0" indent="0" algn="l" rtl="0">
              <a:spcBef>
                <a:spcPts val="560"/>
              </a:spcBef>
              <a:spcAft>
                <a:spcPts val="0"/>
              </a:spcAft>
              <a:buNone/>
            </a:pPr>
            <a:endParaRPr sz="3000">
              <a:solidFill>
                <a:srgbClr val="043B63"/>
              </a:solidFill>
            </a:endParaRPr>
          </a:p>
          <a:p>
            <a:pPr marL="457200" lvl="0" indent="-419100" algn="l" rtl="0">
              <a:spcBef>
                <a:spcPts val="560"/>
              </a:spcBef>
              <a:spcAft>
                <a:spcPts val="0"/>
              </a:spcAft>
              <a:buClr>
                <a:srgbClr val="0563C1"/>
              </a:buClr>
              <a:buSzPts val="3000"/>
              <a:buChar char="●"/>
            </a:pPr>
            <a:r>
              <a:rPr lang="en-US" sz="3000" b="1" u="sng">
                <a:solidFill>
                  <a:srgbClr val="0563C1"/>
                </a:solidFill>
                <a:hlinkClick r:id="rId3"/>
              </a:rPr>
              <a:t>Connections App</a:t>
            </a:r>
            <a:r>
              <a:rPr lang="en-US" sz="3000" u="sng">
                <a:solidFill>
                  <a:srgbClr val="0563C1"/>
                </a:solidFill>
              </a:rPr>
              <a:t> </a:t>
            </a:r>
            <a:r>
              <a:rPr lang="en-US" sz="3000">
                <a:solidFill>
                  <a:srgbClr val="0563C1"/>
                </a:solidFill>
              </a:rPr>
              <a:t>- </a:t>
            </a:r>
            <a:r>
              <a:rPr lang="en-US" sz="3000">
                <a:solidFill>
                  <a:srgbClr val="043B63"/>
                </a:solidFill>
              </a:rPr>
              <a:t>Free research-based app to support people in recovery during COVID-19</a:t>
            </a:r>
            <a:endParaRPr sz="3000">
              <a:solidFill>
                <a:srgbClr val="043B63"/>
              </a:solidFill>
            </a:endParaRPr>
          </a:p>
          <a:p>
            <a:pPr marL="457200" lvl="0" indent="-419100" algn="l" rtl="0">
              <a:spcBef>
                <a:spcPts val="0"/>
              </a:spcBef>
              <a:spcAft>
                <a:spcPts val="0"/>
              </a:spcAft>
              <a:buClr>
                <a:srgbClr val="0563C1"/>
              </a:buClr>
              <a:buSzPts val="3000"/>
              <a:buChar char="●"/>
            </a:pPr>
            <a:r>
              <a:rPr lang="en-US" sz="3000" b="1" u="sng">
                <a:solidFill>
                  <a:srgbClr val="0563C1"/>
                </a:solidFill>
                <a:hlinkClick r:id="rId4"/>
              </a:rPr>
              <a:t>DBHDS Virtual Meetings and Live Supports List</a:t>
            </a:r>
            <a:endParaRPr sz="3000">
              <a:solidFill>
                <a:srgbClr val="0563C1"/>
              </a:solidFill>
            </a:endParaRPr>
          </a:p>
          <a:p>
            <a:pPr marL="457200" lvl="0" indent="-419100" algn="l" rtl="0">
              <a:spcBef>
                <a:spcPts val="0"/>
              </a:spcBef>
              <a:spcAft>
                <a:spcPts val="0"/>
              </a:spcAft>
              <a:buClr>
                <a:srgbClr val="0563C1"/>
              </a:buClr>
              <a:buSzPts val="3000"/>
              <a:buChar char="●"/>
            </a:pPr>
            <a:r>
              <a:rPr lang="en-US" sz="3000" b="1" u="sng">
                <a:solidFill>
                  <a:srgbClr val="0563C1"/>
                </a:solidFill>
                <a:hlinkClick r:id="rId5"/>
              </a:rPr>
              <a:t>In the Rooms: Global Recovery Community </a:t>
            </a:r>
            <a:endParaRPr sz="3000" b="1">
              <a:solidFill>
                <a:srgbClr val="0563C1"/>
              </a:solidFill>
            </a:endParaRPr>
          </a:p>
          <a:p>
            <a:pPr marL="0" lvl="0" indent="0" algn="l" rtl="0">
              <a:spcBef>
                <a:spcPts val="560"/>
              </a:spcBef>
              <a:spcAft>
                <a:spcPts val="0"/>
              </a:spcAft>
              <a:buNone/>
            </a:pPr>
            <a:endParaRPr sz="2400">
              <a:solidFill>
                <a:srgbClr val="043B63"/>
              </a:solidFill>
            </a:endParaRPr>
          </a:p>
        </p:txBody>
      </p:sp>
      <p:sp>
        <p:nvSpPr>
          <p:cNvPr id="397" name="Google Shape;397;p56"/>
          <p:cNvSpPr txBox="1">
            <a:spLocks noGrp="1"/>
          </p:cNvSpPr>
          <p:nvPr>
            <p:ph type="body" idx="2"/>
          </p:nvPr>
        </p:nvSpPr>
        <p:spPr>
          <a:xfrm>
            <a:off x="152400" y="152400"/>
            <a:ext cx="7391400" cy="99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4800"/>
              <a:buNone/>
            </a:pPr>
            <a:r>
              <a:rPr lang="en-US"/>
              <a:t>Substance Use Disorder</a:t>
            </a:r>
            <a:endParaRPr/>
          </a:p>
        </p:txBody>
      </p:sp>
      <p:pic>
        <p:nvPicPr>
          <p:cNvPr id="398" name="Google Shape;398;p56"/>
          <p:cNvPicPr preferRelativeResize="0"/>
          <p:nvPr/>
        </p:nvPicPr>
        <p:blipFill rotWithShape="1">
          <a:blip r:embed="rId6">
            <a:alphaModFix/>
          </a:blip>
          <a:srcRect/>
          <a:stretch/>
        </p:blipFill>
        <p:spPr>
          <a:xfrm>
            <a:off x="5807125" y="2515725"/>
            <a:ext cx="1736675" cy="15325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7"/>
          <p:cNvSpPr txBox="1">
            <a:spLocks noGrp="1"/>
          </p:cNvSpPr>
          <p:nvPr>
            <p:ph type="body" idx="1"/>
          </p:nvPr>
        </p:nvSpPr>
        <p:spPr>
          <a:xfrm>
            <a:off x="55350" y="1199650"/>
            <a:ext cx="9033300" cy="4648200"/>
          </a:xfrm>
          <a:prstGeom prst="rect">
            <a:avLst/>
          </a:prstGeom>
          <a:noFill/>
          <a:ln>
            <a:noFill/>
          </a:ln>
        </p:spPr>
        <p:txBody>
          <a:bodyPr spcFirstLastPara="1" wrap="square" lIns="91425" tIns="45700" rIns="91425" bIns="45700" anchor="t" anchorCtr="0">
            <a:noAutofit/>
          </a:bodyPr>
          <a:lstStyle/>
          <a:p>
            <a:pPr marL="0" lvl="0" indent="0" algn="l" rtl="0">
              <a:spcBef>
                <a:spcPts val="560"/>
              </a:spcBef>
              <a:spcAft>
                <a:spcPts val="0"/>
              </a:spcAft>
              <a:buNone/>
            </a:pPr>
            <a:r>
              <a:rPr lang="en-US" sz="1800">
                <a:solidFill>
                  <a:srgbClr val="043B63"/>
                </a:solidFill>
                <a:highlight>
                  <a:srgbClr val="FFFFFF"/>
                </a:highlight>
              </a:rPr>
              <a:t>The </a:t>
            </a:r>
            <a:r>
              <a:rPr lang="en-US" sz="1800" b="1">
                <a:solidFill>
                  <a:srgbClr val="043B63"/>
                </a:solidFill>
                <a:highlight>
                  <a:srgbClr val="FFFFFF"/>
                </a:highlight>
              </a:rPr>
              <a:t>Virginia Medical Reserve Corps (MRC) </a:t>
            </a:r>
            <a:r>
              <a:rPr lang="en-US" sz="1800">
                <a:solidFill>
                  <a:srgbClr val="043B63"/>
                </a:solidFill>
                <a:highlight>
                  <a:srgbClr val="FFFFFF"/>
                </a:highlight>
              </a:rPr>
              <a:t>is a force of dedicated volunteers who stand ready to support the community in the event of a public health emergency. Now more than ever, volunteers are needed to help actively improve and </a:t>
            </a:r>
            <a:r>
              <a:rPr lang="en-US" sz="1800" b="1">
                <a:solidFill>
                  <a:srgbClr val="043B63"/>
                </a:solidFill>
                <a:highlight>
                  <a:srgbClr val="FFFFFF"/>
                </a:highlight>
              </a:rPr>
              <a:t>protect their community’s public health</a:t>
            </a:r>
            <a:r>
              <a:rPr lang="en-US" sz="1800">
                <a:solidFill>
                  <a:srgbClr val="043B63"/>
                </a:solidFill>
                <a:highlight>
                  <a:srgbClr val="FFFFFF"/>
                </a:highlight>
              </a:rPr>
              <a:t> during the COVID-19 crisis by providing support for the immediate surge in hospitals, long-term care facilities and alternate care sites through the Commonwealth.</a:t>
            </a:r>
            <a:endParaRPr sz="1800">
              <a:solidFill>
                <a:srgbClr val="043B63"/>
              </a:solidFill>
              <a:highlight>
                <a:srgbClr val="FFFFFF"/>
              </a:highlight>
            </a:endParaRPr>
          </a:p>
          <a:p>
            <a:pPr marL="0" lvl="0" indent="0" algn="l" rtl="0">
              <a:spcBef>
                <a:spcPts val="560"/>
              </a:spcBef>
              <a:spcAft>
                <a:spcPts val="0"/>
              </a:spcAft>
              <a:buNone/>
            </a:pPr>
            <a:endParaRPr sz="1800">
              <a:solidFill>
                <a:srgbClr val="043B63"/>
              </a:solidFill>
              <a:highlight>
                <a:srgbClr val="FFFFFF"/>
              </a:highlight>
            </a:endParaRPr>
          </a:p>
          <a:p>
            <a:pPr marL="457200" lvl="0" indent="-342900" algn="l" rtl="0">
              <a:spcBef>
                <a:spcPts val="560"/>
              </a:spcBef>
              <a:spcAft>
                <a:spcPts val="0"/>
              </a:spcAft>
              <a:buClr>
                <a:srgbClr val="043B63"/>
              </a:buClr>
              <a:buSzPts val="1800"/>
              <a:buFont typeface="Calibri"/>
              <a:buChar char="•"/>
            </a:pPr>
            <a:r>
              <a:rPr lang="en-US" sz="1800">
                <a:solidFill>
                  <a:srgbClr val="043B63"/>
                </a:solidFill>
                <a:highlight>
                  <a:srgbClr val="FFFFFF"/>
                </a:highlight>
              </a:rPr>
              <a:t>Nurses, nurse practitioners and nursing students are </a:t>
            </a:r>
            <a:r>
              <a:rPr lang="en-US" sz="1800" b="1">
                <a:solidFill>
                  <a:srgbClr val="043B63"/>
                </a:solidFill>
                <a:highlight>
                  <a:srgbClr val="FFFFFF"/>
                </a:highlight>
              </a:rPr>
              <a:t>encouraged to apply</a:t>
            </a:r>
            <a:endParaRPr sz="1800" b="1">
              <a:solidFill>
                <a:srgbClr val="043B63"/>
              </a:solidFill>
              <a:highlight>
                <a:srgbClr val="FFFFFF"/>
              </a:highlight>
            </a:endParaRPr>
          </a:p>
          <a:p>
            <a:pPr marL="457200" lvl="0" indent="-342900" algn="l" rtl="0">
              <a:spcBef>
                <a:spcPts val="0"/>
              </a:spcBef>
              <a:spcAft>
                <a:spcPts val="0"/>
              </a:spcAft>
              <a:buClr>
                <a:srgbClr val="043B63"/>
              </a:buClr>
              <a:buSzPts val="1800"/>
              <a:buFont typeface="Calibri"/>
              <a:buChar char="•"/>
            </a:pPr>
            <a:r>
              <a:rPr lang="en-US" sz="1800" b="1">
                <a:solidFill>
                  <a:srgbClr val="043B63"/>
                </a:solidFill>
                <a:highlight>
                  <a:srgbClr val="FFFFFF"/>
                </a:highlight>
              </a:rPr>
              <a:t>Non-medical</a:t>
            </a:r>
            <a:r>
              <a:rPr lang="en-US" sz="1800">
                <a:solidFill>
                  <a:srgbClr val="043B63"/>
                </a:solidFill>
                <a:highlight>
                  <a:srgbClr val="FFFFFF"/>
                </a:highlight>
              </a:rPr>
              <a:t> volunteer positions in logistics, communications, coordination, technology and other support</a:t>
            </a:r>
            <a:endParaRPr sz="1800">
              <a:solidFill>
                <a:srgbClr val="043B63"/>
              </a:solidFill>
              <a:highlight>
                <a:srgbClr val="FFFFFF"/>
              </a:highlight>
            </a:endParaRPr>
          </a:p>
          <a:p>
            <a:pPr marL="457200" lvl="0" indent="-342900" algn="l" rtl="0">
              <a:spcBef>
                <a:spcPts val="0"/>
              </a:spcBef>
              <a:spcAft>
                <a:spcPts val="0"/>
              </a:spcAft>
              <a:buClr>
                <a:srgbClr val="043B63"/>
              </a:buClr>
              <a:buSzPts val="1800"/>
              <a:buFont typeface="Calibri"/>
              <a:buChar char="•"/>
            </a:pPr>
            <a:r>
              <a:rPr lang="en-US" sz="1800">
                <a:solidFill>
                  <a:srgbClr val="043B63"/>
                </a:solidFill>
                <a:highlight>
                  <a:srgbClr val="FFFFFF"/>
                </a:highlight>
              </a:rPr>
              <a:t>For more information and to become a VA Medical Reserve Corps Volunteer, please submit an application in the Virginia Volunteer Health System </a:t>
            </a:r>
            <a:r>
              <a:rPr lang="en-US" sz="1800" b="1" u="sng">
                <a:solidFill>
                  <a:srgbClr val="0563C1"/>
                </a:solidFill>
              </a:rPr>
              <a:t>www.</a:t>
            </a:r>
            <a:r>
              <a:rPr lang="en-US" sz="1800" b="1" u="sng">
                <a:solidFill>
                  <a:srgbClr val="0563C1"/>
                </a:solidFill>
                <a:hlinkClick r:id="rId3"/>
              </a:rPr>
              <a:t>vvhs.vamrc.org/</a:t>
            </a:r>
            <a:endParaRPr sz="1800" b="1">
              <a:solidFill>
                <a:srgbClr val="0563C1"/>
              </a:solidFill>
              <a:highlight>
                <a:srgbClr val="FFFFFF"/>
              </a:highlight>
            </a:endParaRPr>
          </a:p>
          <a:p>
            <a:pPr marL="0" lvl="0" indent="0" algn="l" rtl="0">
              <a:spcBef>
                <a:spcPts val="560"/>
              </a:spcBef>
              <a:spcAft>
                <a:spcPts val="0"/>
              </a:spcAft>
              <a:buNone/>
            </a:pPr>
            <a:endParaRPr sz="1800">
              <a:solidFill>
                <a:srgbClr val="313131"/>
              </a:solidFill>
              <a:highlight>
                <a:srgbClr val="FFFFFF"/>
              </a:highlight>
            </a:endParaRPr>
          </a:p>
          <a:p>
            <a:pPr marL="0" lvl="0" indent="0" algn="ctr" rtl="0">
              <a:lnSpc>
                <a:spcPct val="115000"/>
              </a:lnSpc>
              <a:spcBef>
                <a:spcPts val="0"/>
              </a:spcBef>
              <a:spcAft>
                <a:spcPts val="0"/>
              </a:spcAft>
              <a:buNone/>
            </a:pPr>
            <a:r>
              <a:rPr lang="en-US" sz="1800" b="1" i="1">
                <a:solidFill>
                  <a:srgbClr val="0563C1"/>
                </a:solidFill>
                <a:highlight>
                  <a:srgbClr val="FFFFFF"/>
                </a:highlight>
              </a:rPr>
              <a:t>“The success of our COVID-19 crisis response depends on our ability to mobilize a dedicated health care workforce, and we are counting on Virginians across the Commonwealth to lend a hand” - Governor Ralph Northam</a:t>
            </a:r>
            <a:endParaRPr sz="1800" b="1" i="1">
              <a:solidFill>
                <a:srgbClr val="0563C1"/>
              </a:solidFill>
            </a:endParaRPr>
          </a:p>
        </p:txBody>
      </p:sp>
      <p:sp>
        <p:nvSpPr>
          <p:cNvPr id="405" name="Google Shape;405;p57"/>
          <p:cNvSpPr txBox="1">
            <a:spLocks noGrp="1"/>
          </p:cNvSpPr>
          <p:nvPr>
            <p:ph type="body" idx="2"/>
          </p:nvPr>
        </p:nvSpPr>
        <p:spPr>
          <a:xfrm>
            <a:off x="152400" y="152400"/>
            <a:ext cx="7391400" cy="99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4800"/>
              <a:buNone/>
            </a:pPr>
            <a:r>
              <a:rPr lang="en-US" sz="4000"/>
              <a:t>Virginia Medical Reserve Corps</a:t>
            </a:r>
            <a:endParaRPr sz="4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8"/>
          <p:cNvSpPr txBox="1">
            <a:spLocks noGrp="1"/>
          </p:cNvSpPr>
          <p:nvPr>
            <p:ph type="body" idx="2"/>
          </p:nvPr>
        </p:nvSpPr>
        <p:spPr>
          <a:xfrm>
            <a:off x="139150" y="232000"/>
            <a:ext cx="7391400" cy="99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80"/>
              <a:buNone/>
            </a:pPr>
            <a:r>
              <a:rPr lang="en-US" sz="4080"/>
              <a:t>Veronica Cosby</a:t>
            </a:r>
            <a:endParaRPr sz="4080"/>
          </a:p>
        </p:txBody>
      </p:sp>
      <p:sp>
        <p:nvSpPr>
          <p:cNvPr id="412" name="Google Shape;412;p58"/>
          <p:cNvSpPr txBox="1"/>
          <p:nvPr/>
        </p:nvSpPr>
        <p:spPr>
          <a:xfrm>
            <a:off x="296575" y="1222600"/>
            <a:ext cx="8378700" cy="4188000"/>
          </a:xfrm>
          <a:prstGeom prst="rect">
            <a:avLst/>
          </a:prstGeom>
          <a:noFill/>
          <a:ln>
            <a:noFill/>
          </a:ln>
        </p:spPr>
        <p:txBody>
          <a:bodyPr spcFirstLastPara="1" wrap="square" lIns="91425" tIns="91425" rIns="91425" bIns="91425" anchor="t" anchorCtr="0">
            <a:noAutofit/>
          </a:bodyPr>
          <a:lstStyle/>
          <a:p>
            <a:pPr marL="457200" lvl="0" indent="0" algn="ctr" rtl="0">
              <a:spcBef>
                <a:spcPts val="0"/>
              </a:spcBef>
              <a:spcAft>
                <a:spcPts val="0"/>
              </a:spcAft>
              <a:buNone/>
            </a:pPr>
            <a:r>
              <a:rPr lang="en-US" sz="3000" b="1">
                <a:solidFill>
                  <a:schemeClr val="dk2"/>
                </a:solidFill>
                <a:latin typeface="Calibri"/>
                <a:ea typeface="Calibri"/>
                <a:cs typeface="Calibri"/>
                <a:sym typeface="Calibri"/>
              </a:rPr>
              <a:t>Thank you!</a:t>
            </a:r>
            <a:endParaRPr sz="3000" b="1">
              <a:solidFill>
                <a:schemeClr val="dk2"/>
              </a:solidFill>
              <a:latin typeface="Calibri"/>
              <a:ea typeface="Calibri"/>
              <a:cs typeface="Calibri"/>
              <a:sym typeface="Calibri"/>
            </a:endParaRPr>
          </a:p>
          <a:p>
            <a:pPr marL="457200" lvl="0" indent="0" algn="ctr" rtl="0">
              <a:spcBef>
                <a:spcPts val="0"/>
              </a:spcBef>
              <a:spcAft>
                <a:spcPts val="0"/>
              </a:spcAft>
              <a:buNone/>
            </a:pPr>
            <a:r>
              <a:rPr lang="en-US" sz="3000" b="1">
                <a:solidFill>
                  <a:schemeClr val="dk2"/>
                </a:solidFill>
                <a:latin typeface="Calibri"/>
                <a:ea typeface="Calibri"/>
                <a:cs typeface="Calibri"/>
                <a:sym typeface="Calibri"/>
              </a:rPr>
              <a:t> </a:t>
            </a:r>
            <a:endParaRPr sz="3000" b="1">
              <a:solidFill>
                <a:schemeClr val="dk2"/>
              </a:solidFill>
              <a:latin typeface="Calibri"/>
              <a:ea typeface="Calibri"/>
              <a:cs typeface="Calibri"/>
              <a:sym typeface="Calibri"/>
            </a:endParaRPr>
          </a:p>
          <a:p>
            <a:pPr marL="457200" lvl="0" indent="0" algn="ctr" rtl="0">
              <a:spcBef>
                <a:spcPts val="0"/>
              </a:spcBef>
              <a:spcAft>
                <a:spcPts val="0"/>
              </a:spcAft>
              <a:buNone/>
            </a:pPr>
            <a:r>
              <a:rPr lang="en-US" sz="3000" b="1">
                <a:solidFill>
                  <a:schemeClr val="dk2"/>
                </a:solidFill>
                <a:latin typeface="Calibri"/>
                <a:ea typeface="Calibri"/>
                <a:cs typeface="Calibri"/>
                <a:sym typeface="Calibri"/>
              </a:rPr>
              <a:t>Click </a:t>
            </a:r>
            <a:r>
              <a:rPr lang="en-US" sz="3000" b="1" u="sng">
                <a:solidFill>
                  <a:srgbClr val="0563C1"/>
                </a:solidFill>
                <a:latin typeface="Calibri"/>
                <a:ea typeface="Calibri"/>
                <a:cs typeface="Calibri"/>
                <a:sym typeface="Calibri"/>
                <a:hlinkClick r:id="rId3"/>
              </a:rPr>
              <a:t>here</a:t>
            </a:r>
            <a:r>
              <a:rPr lang="en-US" sz="3000" b="1">
                <a:solidFill>
                  <a:schemeClr val="dk2"/>
                </a:solidFill>
                <a:latin typeface="Calibri"/>
                <a:ea typeface="Calibri"/>
                <a:cs typeface="Calibri"/>
                <a:sym typeface="Calibri"/>
              </a:rPr>
              <a:t> to visit the Virginia Department of Health - Health Equity page</a:t>
            </a:r>
            <a:endParaRPr sz="3000" b="1">
              <a:solidFill>
                <a:schemeClr val="dk2"/>
              </a:solidFill>
              <a:latin typeface="Calibri"/>
              <a:ea typeface="Calibri"/>
              <a:cs typeface="Calibri"/>
              <a:sym typeface="Calibri"/>
            </a:endParaRPr>
          </a:p>
          <a:p>
            <a:pPr marL="457200" lvl="0" indent="0" algn="ctr" rtl="0">
              <a:spcBef>
                <a:spcPts val="0"/>
              </a:spcBef>
              <a:spcAft>
                <a:spcPts val="0"/>
              </a:spcAft>
              <a:buNone/>
            </a:pPr>
            <a:endParaRPr sz="3000" b="1">
              <a:solidFill>
                <a:schemeClr val="dk2"/>
              </a:solidFill>
              <a:latin typeface="Calibri"/>
              <a:ea typeface="Calibri"/>
              <a:cs typeface="Calibri"/>
              <a:sym typeface="Calibri"/>
            </a:endParaRPr>
          </a:p>
          <a:p>
            <a:pPr marL="457200" lvl="0" indent="0" algn="ctr" rtl="0">
              <a:spcBef>
                <a:spcPts val="0"/>
              </a:spcBef>
              <a:spcAft>
                <a:spcPts val="0"/>
              </a:spcAft>
              <a:buNone/>
            </a:pPr>
            <a:r>
              <a:rPr lang="en-US" sz="3000" b="1">
                <a:solidFill>
                  <a:schemeClr val="dk2"/>
                </a:solidFill>
                <a:latin typeface="Calibri"/>
                <a:ea typeface="Calibri"/>
                <a:cs typeface="Calibri"/>
                <a:sym typeface="Calibri"/>
              </a:rPr>
              <a:t>Click here to watch a recorded Webinar regarding the Federal Emergency Management Agency (FEMA) Public Assistance (PA) ﻿Grant Program</a:t>
            </a:r>
            <a:endParaRPr sz="3000" b="1">
              <a:solidFill>
                <a:schemeClr val="dk2"/>
              </a:solidFill>
              <a:latin typeface="Calibri"/>
              <a:ea typeface="Calibri"/>
              <a:cs typeface="Calibri"/>
              <a:sym typeface="Calibri"/>
            </a:endParaRPr>
          </a:p>
          <a:p>
            <a:pPr marL="457200" lvl="0" indent="0" algn="l" rtl="0">
              <a:spcBef>
                <a:spcPts val="0"/>
              </a:spcBef>
              <a:spcAft>
                <a:spcPts val="0"/>
              </a:spcAft>
              <a:buNone/>
            </a:pPr>
            <a:endParaRPr sz="3000">
              <a:latin typeface="Calibri"/>
              <a:ea typeface="Calibri"/>
              <a:cs typeface="Calibri"/>
              <a:sym typeface="Calibri"/>
            </a:endParaRPr>
          </a:p>
          <a:p>
            <a:pPr marL="0" lvl="0" indent="0" algn="l" rtl="0">
              <a:spcBef>
                <a:spcPts val="0"/>
              </a:spcBef>
              <a:spcAft>
                <a:spcPts val="0"/>
              </a:spcAft>
              <a:buNone/>
            </a:pPr>
            <a:endParaRPr sz="1100"/>
          </a:p>
        </p:txBody>
      </p:sp>
      <p:pic>
        <p:nvPicPr>
          <p:cNvPr id="413" name="Google Shape;413;p58"/>
          <p:cNvPicPr preferRelativeResize="0"/>
          <p:nvPr/>
        </p:nvPicPr>
        <p:blipFill>
          <a:blip r:embed="rId4">
            <a:alphaModFix/>
          </a:blip>
          <a:stretch>
            <a:fillRect/>
          </a:stretch>
        </p:blipFill>
        <p:spPr>
          <a:xfrm>
            <a:off x="296575" y="5313850"/>
            <a:ext cx="2828817" cy="9906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9"/>
          <p:cNvSpPr txBox="1">
            <a:spLocks noGrp="1"/>
          </p:cNvSpPr>
          <p:nvPr>
            <p:ph type="body" idx="1"/>
          </p:nvPr>
        </p:nvSpPr>
        <p:spPr>
          <a:xfrm>
            <a:off x="304800" y="1447800"/>
            <a:ext cx="8229600" cy="4648200"/>
          </a:xfrm>
          <a:prstGeom prst="rect">
            <a:avLst/>
          </a:prstGeom>
          <a:noFill/>
          <a:ln>
            <a:noFill/>
          </a:ln>
        </p:spPr>
        <p:txBody>
          <a:bodyPr spcFirstLastPara="1" wrap="square" lIns="91425" tIns="45700" rIns="91425" bIns="45700" anchor="t" anchorCtr="0">
            <a:noAutofit/>
          </a:bodyPr>
          <a:lstStyle/>
          <a:p>
            <a:pPr marL="0" lvl="0" indent="0" algn="l" rtl="0">
              <a:spcBef>
                <a:spcPts val="560"/>
              </a:spcBef>
              <a:spcAft>
                <a:spcPts val="0"/>
              </a:spcAft>
              <a:buNone/>
            </a:pPr>
            <a:endParaRPr b="1">
              <a:solidFill>
                <a:srgbClr val="0563C1"/>
              </a:solidFill>
            </a:endParaRPr>
          </a:p>
          <a:p>
            <a:pPr marL="0" lvl="0" indent="0" algn="l" rtl="0">
              <a:spcBef>
                <a:spcPts val="560"/>
              </a:spcBef>
              <a:spcAft>
                <a:spcPts val="0"/>
              </a:spcAft>
              <a:buNone/>
            </a:pPr>
            <a:endParaRPr/>
          </a:p>
        </p:txBody>
      </p:sp>
      <p:sp>
        <p:nvSpPr>
          <p:cNvPr id="420" name="Google Shape;420;p59"/>
          <p:cNvSpPr txBox="1">
            <a:spLocks noGrp="1"/>
          </p:cNvSpPr>
          <p:nvPr>
            <p:ph type="body" idx="2"/>
          </p:nvPr>
        </p:nvSpPr>
        <p:spPr>
          <a:xfrm>
            <a:off x="152400" y="152400"/>
            <a:ext cx="7391400" cy="99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4800"/>
              <a:buNone/>
            </a:pPr>
            <a:r>
              <a:rPr lang="en-US"/>
              <a:t>Q&amp;A</a:t>
            </a:r>
            <a:endParaRPr/>
          </a:p>
        </p:txBody>
      </p:sp>
      <p:pic>
        <p:nvPicPr>
          <p:cNvPr id="421" name="Google Shape;421;p59"/>
          <p:cNvPicPr preferRelativeResize="0"/>
          <p:nvPr/>
        </p:nvPicPr>
        <p:blipFill rotWithShape="1">
          <a:blip r:embed="rId3">
            <a:alphaModFix/>
          </a:blip>
          <a:srcRect/>
          <a:stretch/>
        </p:blipFill>
        <p:spPr>
          <a:xfrm>
            <a:off x="826250" y="2445125"/>
            <a:ext cx="2485125" cy="2256175"/>
          </a:xfrm>
          <a:prstGeom prst="rect">
            <a:avLst/>
          </a:prstGeom>
          <a:noFill/>
          <a:ln>
            <a:noFill/>
          </a:ln>
        </p:spPr>
      </p:pic>
      <p:pic>
        <p:nvPicPr>
          <p:cNvPr id="422" name="Google Shape;422;p59"/>
          <p:cNvPicPr preferRelativeResize="0"/>
          <p:nvPr/>
        </p:nvPicPr>
        <p:blipFill>
          <a:blip r:embed="rId4">
            <a:alphaModFix/>
          </a:blip>
          <a:stretch>
            <a:fillRect/>
          </a:stretch>
        </p:blipFill>
        <p:spPr>
          <a:xfrm>
            <a:off x="5111550" y="2255250"/>
            <a:ext cx="3221700" cy="26359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0"/>
          <p:cNvSpPr txBox="1">
            <a:spLocks noGrp="1"/>
          </p:cNvSpPr>
          <p:nvPr>
            <p:ph type="body" idx="1"/>
          </p:nvPr>
        </p:nvSpPr>
        <p:spPr>
          <a:xfrm>
            <a:off x="457200" y="1370050"/>
            <a:ext cx="8229600" cy="4648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800"/>
              <a:buNone/>
            </a:pPr>
            <a:r>
              <a:rPr lang="en-US" sz="3600">
                <a:solidFill>
                  <a:srgbClr val="043B63"/>
                </a:solidFill>
              </a:rPr>
              <a:t>For general information, please visit the VDSS COVID-19 Updates and Resources page at</a:t>
            </a:r>
            <a:r>
              <a:rPr lang="en-US" sz="3600"/>
              <a:t> </a:t>
            </a:r>
            <a:r>
              <a:rPr lang="en-US" sz="3600" b="1" u="sng">
                <a:solidFill>
                  <a:srgbClr val="0563C1"/>
                </a:solidFill>
                <a:hlinkClick r:id="rId3"/>
              </a:rPr>
              <a:t>www.dss.virginia.gov/geninfo/corona.cgi</a:t>
            </a:r>
            <a:r>
              <a:rPr lang="en-US" sz="3600" b="1">
                <a:solidFill>
                  <a:srgbClr val="0563C1"/>
                </a:solidFill>
              </a:rPr>
              <a:t> </a:t>
            </a:r>
            <a:endParaRPr sz="3600" b="1">
              <a:solidFill>
                <a:srgbClr val="0563C1"/>
              </a:solidFill>
            </a:endParaRPr>
          </a:p>
          <a:p>
            <a:pPr marL="0" lvl="0" indent="0" algn="ctr" rtl="0">
              <a:lnSpc>
                <a:spcPct val="100000"/>
              </a:lnSpc>
              <a:spcBef>
                <a:spcPts val="0"/>
              </a:spcBef>
              <a:spcAft>
                <a:spcPts val="0"/>
              </a:spcAft>
              <a:buClr>
                <a:schemeClr val="dk1"/>
              </a:buClr>
              <a:buSzPts val="2800"/>
              <a:buNone/>
            </a:pPr>
            <a:endParaRPr sz="3600" b="1">
              <a:solidFill>
                <a:srgbClr val="043B63"/>
              </a:solidFill>
            </a:endParaRPr>
          </a:p>
          <a:p>
            <a:pPr marL="0" lvl="0" indent="0" algn="ctr" rtl="0">
              <a:lnSpc>
                <a:spcPct val="100000"/>
              </a:lnSpc>
              <a:spcBef>
                <a:spcPts val="0"/>
              </a:spcBef>
              <a:spcAft>
                <a:spcPts val="0"/>
              </a:spcAft>
              <a:buClr>
                <a:schemeClr val="dk1"/>
              </a:buClr>
              <a:buSzPts val="2800"/>
              <a:buNone/>
            </a:pPr>
            <a:r>
              <a:rPr lang="en-US" sz="3600">
                <a:solidFill>
                  <a:srgbClr val="043B63"/>
                </a:solidFill>
              </a:rPr>
              <a:t>or </a:t>
            </a:r>
            <a:endParaRPr sz="3600">
              <a:solidFill>
                <a:srgbClr val="043B63"/>
              </a:solidFill>
            </a:endParaRPr>
          </a:p>
          <a:p>
            <a:pPr marL="0" lvl="0" indent="0" algn="ctr" rtl="0">
              <a:lnSpc>
                <a:spcPct val="100000"/>
              </a:lnSpc>
              <a:spcBef>
                <a:spcPts val="0"/>
              </a:spcBef>
              <a:spcAft>
                <a:spcPts val="0"/>
              </a:spcAft>
              <a:buClr>
                <a:schemeClr val="dk1"/>
              </a:buClr>
              <a:buSzPts val="2800"/>
              <a:buNone/>
            </a:pPr>
            <a:endParaRPr sz="3600" b="1">
              <a:solidFill>
                <a:srgbClr val="043B63"/>
              </a:solidFill>
            </a:endParaRPr>
          </a:p>
          <a:p>
            <a:pPr marL="0" lvl="0" indent="0" algn="ctr" rtl="0">
              <a:lnSpc>
                <a:spcPct val="100000"/>
              </a:lnSpc>
              <a:spcBef>
                <a:spcPts val="0"/>
              </a:spcBef>
              <a:spcAft>
                <a:spcPts val="0"/>
              </a:spcAft>
              <a:buClr>
                <a:schemeClr val="dk1"/>
              </a:buClr>
              <a:buSzPts val="2800"/>
              <a:buNone/>
            </a:pPr>
            <a:r>
              <a:rPr lang="en-US" sz="3600" b="1" u="sng">
                <a:solidFill>
                  <a:srgbClr val="0563C1"/>
                </a:solidFill>
                <a:hlinkClick r:id="rId4"/>
              </a:rPr>
              <a:t>www.211virginia.org</a:t>
            </a:r>
            <a:endParaRPr sz="3600" b="1">
              <a:solidFill>
                <a:srgbClr val="0563C1"/>
              </a:solidFill>
            </a:endParaRPr>
          </a:p>
          <a:p>
            <a:pPr marL="0" lvl="0" indent="0" algn="ctr" rtl="0">
              <a:lnSpc>
                <a:spcPct val="100000"/>
              </a:lnSpc>
              <a:spcBef>
                <a:spcPts val="560"/>
              </a:spcBef>
              <a:spcAft>
                <a:spcPts val="0"/>
              </a:spcAft>
              <a:buClr>
                <a:schemeClr val="dk1"/>
              </a:buClr>
              <a:buSzPts val="2800"/>
              <a:buNone/>
            </a:pPr>
            <a:endParaRPr b="1">
              <a:solidFill>
                <a:srgbClr val="0563C1"/>
              </a:solidFill>
            </a:endParaRPr>
          </a:p>
        </p:txBody>
      </p:sp>
      <p:sp>
        <p:nvSpPr>
          <p:cNvPr id="429" name="Google Shape;429;p60"/>
          <p:cNvSpPr txBox="1">
            <a:spLocks noGrp="1"/>
          </p:cNvSpPr>
          <p:nvPr>
            <p:ph type="body" idx="2"/>
          </p:nvPr>
        </p:nvSpPr>
        <p:spPr>
          <a:xfrm>
            <a:off x="152400" y="152400"/>
            <a:ext cx="7391400" cy="99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4800"/>
              <a:buNone/>
            </a:pPr>
            <a:r>
              <a:rPr lang="en-US"/>
              <a:t>For More Information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61"/>
          <p:cNvSpPr txBox="1"/>
          <p:nvPr/>
        </p:nvSpPr>
        <p:spPr>
          <a:xfrm>
            <a:off x="-81025" y="0"/>
            <a:ext cx="9536400" cy="30000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endParaRPr sz="6900">
              <a:solidFill>
                <a:schemeClr val="lt1"/>
              </a:solidFill>
              <a:highlight>
                <a:srgbClr val="888888"/>
              </a:highlight>
              <a:latin typeface="Calibri"/>
              <a:ea typeface="Calibri"/>
              <a:cs typeface="Calibri"/>
              <a:sym typeface="Calibri"/>
            </a:endParaRPr>
          </a:p>
          <a:p>
            <a:pPr marL="0" lvl="0" indent="0" algn="ctr" rtl="0">
              <a:lnSpc>
                <a:spcPct val="90000"/>
              </a:lnSpc>
              <a:spcBef>
                <a:spcPts val="0"/>
              </a:spcBef>
              <a:spcAft>
                <a:spcPts val="0"/>
              </a:spcAft>
              <a:buNone/>
            </a:pPr>
            <a:endParaRPr sz="6900">
              <a:solidFill>
                <a:schemeClr val="lt1"/>
              </a:solidFill>
              <a:highlight>
                <a:srgbClr val="888888"/>
              </a:highlight>
              <a:latin typeface="Calibri"/>
              <a:ea typeface="Calibri"/>
              <a:cs typeface="Calibri"/>
              <a:sym typeface="Calibri"/>
            </a:endParaRPr>
          </a:p>
          <a:p>
            <a:pPr marL="0" lvl="0" indent="0" algn="ctr" rtl="0">
              <a:lnSpc>
                <a:spcPct val="90000"/>
              </a:lnSpc>
              <a:spcBef>
                <a:spcPts val="0"/>
              </a:spcBef>
              <a:spcAft>
                <a:spcPts val="0"/>
              </a:spcAft>
              <a:buNone/>
            </a:pPr>
            <a:endParaRPr sz="6900">
              <a:solidFill>
                <a:schemeClr val="lt1"/>
              </a:solidFill>
              <a:highlight>
                <a:srgbClr val="888888"/>
              </a:highlight>
              <a:latin typeface="Calibri"/>
              <a:ea typeface="Calibri"/>
              <a:cs typeface="Calibri"/>
              <a:sym typeface="Calibri"/>
            </a:endParaRPr>
          </a:p>
          <a:p>
            <a:pPr marL="0" lvl="0" indent="0" algn="l" rtl="0">
              <a:lnSpc>
                <a:spcPct val="90000"/>
              </a:lnSpc>
              <a:spcBef>
                <a:spcPts val="0"/>
              </a:spcBef>
              <a:spcAft>
                <a:spcPts val="0"/>
              </a:spcAft>
              <a:buNone/>
            </a:pPr>
            <a:r>
              <a:rPr lang="en-US" sz="6900" b="1">
                <a:solidFill>
                  <a:srgbClr val="043B63"/>
                </a:solidFill>
                <a:highlight>
                  <a:srgbClr val="888888"/>
                </a:highlight>
                <a:latin typeface="Calibri"/>
                <a:ea typeface="Calibri"/>
                <a:cs typeface="Calibri"/>
                <a:sym typeface="Calibri"/>
              </a:rPr>
              <a:t>Thank you for Joining Us!</a:t>
            </a:r>
            <a:endParaRPr sz="6900" b="1">
              <a:solidFill>
                <a:srgbClr val="043B63"/>
              </a:solidFill>
              <a:highlight>
                <a:srgbClr val="888888"/>
              </a:highlight>
              <a:latin typeface="Calibri"/>
              <a:ea typeface="Calibri"/>
              <a:cs typeface="Calibri"/>
              <a:sym typeface="Calibri"/>
            </a:endParaRPr>
          </a:p>
          <a:p>
            <a:pPr marL="0" lvl="0" indent="0" algn="ctr" rtl="0">
              <a:lnSpc>
                <a:spcPct val="90000"/>
              </a:lnSpc>
              <a:spcBef>
                <a:spcPts val="0"/>
              </a:spcBef>
              <a:spcAft>
                <a:spcPts val="0"/>
              </a:spcAft>
              <a:buNone/>
            </a:pPr>
            <a:endParaRPr sz="6900">
              <a:solidFill>
                <a:schemeClr val="lt1"/>
              </a:solidFill>
              <a:highlight>
                <a:srgbClr val="888888"/>
              </a:highlight>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0"/>
          <p:cNvSpPr txBox="1">
            <a:spLocks noGrp="1"/>
          </p:cNvSpPr>
          <p:nvPr>
            <p:ph type="body" idx="1"/>
          </p:nvPr>
        </p:nvSpPr>
        <p:spPr>
          <a:xfrm>
            <a:off x="1066788" y="4654750"/>
            <a:ext cx="7010400" cy="9906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sz="3600" b="1">
                <a:solidFill>
                  <a:srgbClr val="0563C1"/>
                </a:solidFill>
              </a:rPr>
              <a:t>Bethel Church of God In Christ</a:t>
            </a:r>
            <a:endParaRPr sz="3600" b="1">
              <a:solidFill>
                <a:srgbClr val="0563C1"/>
              </a:solidFill>
            </a:endParaRPr>
          </a:p>
          <a:p>
            <a:pPr marL="0" lvl="0" indent="0" algn="ctr" rtl="0">
              <a:spcBef>
                <a:spcPts val="360"/>
              </a:spcBef>
              <a:spcAft>
                <a:spcPts val="0"/>
              </a:spcAft>
              <a:buNone/>
            </a:pPr>
            <a:r>
              <a:rPr lang="en-US" sz="3600" b="1">
                <a:solidFill>
                  <a:srgbClr val="0563C1"/>
                </a:solidFill>
              </a:rPr>
              <a:t>Charlottesville, VA</a:t>
            </a:r>
            <a:endParaRPr sz="3600" b="1">
              <a:solidFill>
                <a:srgbClr val="0563C1"/>
              </a:solidFill>
            </a:endParaRPr>
          </a:p>
        </p:txBody>
      </p:sp>
      <p:sp>
        <p:nvSpPr>
          <p:cNvPr id="210" name="Google Shape;210;p30"/>
          <p:cNvSpPr txBox="1">
            <a:spLocks noGrp="1"/>
          </p:cNvSpPr>
          <p:nvPr>
            <p:ph type="body" idx="2"/>
          </p:nvPr>
        </p:nvSpPr>
        <p:spPr>
          <a:xfrm>
            <a:off x="228600" y="152400"/>
            <a:ext cx="7010400" cy="990600"/>
          </a:xfrm>
          <a:prstGeom prst="rect">
            <a:avLst/>
          </a:prstGeom>
        </p:spPr>
        <p:txBody>
          <a:bodyPr spcFirstLastPara="1" wrap="square" lIns="91425" tIns="45700" rIns="91425" bIns="45700" anchor="t" anchorCtr="0">
            <a:noAutofit/>
          </a:bodyPr>
          <a:lstStyle/>
          <a:p>
            <a:pPr marL="0" lvl="0" indent="0" algn="l" rtl="0">
              <a:spcBef>
                <a:spcPts val="960"/>
              </a:spcBef>
              <a:spcAft>
                <a:spcPts val="0"/>
              </a:spcAft>
              <a:buNone/>
            </a:pPr>
            <a:r>
              <a:rPr lang="en-US"/>
              <a:t>Pastor William Ward</a:t>
            </a:r>
            <a:endParaRPr/>
          </a:p>
        </p:txBody>
      </p:sp>
      <p:pic>
        <p:nvPicPr>
          <p:cNvPr id="211" name="Google Shape;211;p30"/>
          <p:cNvPicPr preferRelativeResize="0"/>
          <p:nvPr/>
        </p:nvPicPr>
        <p:blipFill>
          <a:blip r:embed="rId3">
            <a:alphaModFix/>
          </a:blip>
          <a:stretch>
            <a:fillRect/>
          </a:stretch>
        </p:blipFill>
        <p:spPr>
          <a:xfrm>
            <a:off x="3228450" y="1638550"/>
            <a:ext cx="2961900" cy="3016200"/>
          </a:xfrm>
          <a:prstGeom prst="ellipse">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1"/>
          <p:cNvSpPr txBox="1">
            <a:spLocks noGrp="1"/>
          </p:cNvSpPr>
          <p:nvPr>
            <p:ph type="body" idx="2"/>
          </p:nvPr>
        </p:nvSpPr>
        <p:spPr>
          <a:xfrm>
            <a:off x="177750" y="311575"/>
            <a:ext cx="7391400" cy="99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80"/>
              <a:buNone/>
            </a:pPr>
            <a:r>
              <a:rPr lang="en-US" sz="4080"/>
              <a:t>Stephen Wade, MUP</a:t>
            </a:r>
            <a:endParaRPr sz="4080"/>
          </a:p>
        </p:txBody>
      </p:sp>
      <p:sp>
        <p:nvSpPr>
          <p:cNvPr id="218" name="Google Shape;218;p31"/>
          <p:cNvSpPr txBox="1"/>
          <p:nvPr/>
        </p:nvSpPr>
        <p:spPr>
          <a:xfrm>
            <a:off x="0" y="4391600"/>
            <a:ext cx="8788500" cy="1305000"/>
          </a:xfrm>
          <a:prstGeom prst="rect">
            <a:avLst/>
          </a:prstGeom>
          <a:noFill/>
          <a:ln>
            <a:noFill/>
          </a:ln>
        </p:spPr>
        <p:txBody>
          <a:bodyPr spcFirstLastPara="1" wrap="square" lIns="91425" tIns="91425" rIns="91425" bIns="91425" anchor="t" anchorCtr="0">
            <a:noAutofit/>
          </a:bodyPr>
          <a:lstStyle/>
          <a:p>
            <a:pPr marL="457200" lvl="0" indent="0" algn="ctr" rtl="0">
              <a:lnSpc>
                <a:spcPct val="90000"/>
              </a:lnSpc>
              <a:spcBef>
                <a:spcPts val="0"/>
              </a:spcBef>
              <a:spcAft>
                <a:spcPts val="0"/>
              </a:spcAft>
              <a:buNone/>
            </a:pPr>
            <a:r>
              <a:rPr lang="en-US" sz="3600" b="1">
                <a:solidFill>
                  <a:srgbClr val="0563C1"/>
                </a:solidFill>
                <a:highlight>
                  <a:srgbClr val="FFFFFF"/>
                </a:highlight>
                <a:latin typeface="Calibri"/>
                <a:ea typeface="Calibri"/>
                <a:cs typeface="Calibri"/>
                <a:sym typeface="Calibri"/>
              </a:rPr>
              <a:t>Health Equity Project Manager</a:t>
            </a:r>
            <a:endParaRPr sz="3600" b="1">
              <a:solidFill>
                <a:srgbClr val="0563C1"/>
              </a:solidFill>
              <a:highlight>
                <a:srgbClr val="FFFFFF"/>
              </a:highlight>
              <a:latin typeface="Calibri"/>
              <a:ea typeface="Calibri"/>
              <a:cs typeface="Calibri"/>
              <a:sym typeface="Calibri"/>
            </a:endParaRPr>
          </a:p>
          <a:p>
            <a:pPr marL="457200" lvl="0" indent="0" algn="ctr" rtl="0">
              <a:lnSpc>
                <a:spcPct val="90000"/>
              </a:lnSpc>
              <a:spcBef>
                <a:spcPts val="0"/>
              </a:spcBef>
              <a:spcAft>
                <a:spcPts val="0"/>
              </a:spcAft>
              <a:buNone/>
            </a:pPr>
            <a:r>
              <a:rPr lang="en-US" sz="3600" b="1">
                <a:solidFill>
                  <a:srgbClr val="0563C1"/>
                </a:solidFill>
                <a:highlight>
                  <a:srgbClr val="FFFFFF"/>
                </a:highlight>
                <a:latin typeface="Calibri"/>
                <a:ea typeface="Calibri"/>
                <a:cs typeface="Calibri"/>
                <a:sym typeface="Calibri"/>
              </a:rPr>
              <a:t>Virginia Department of Social Services</a:t>
            </a:r>
            <a:endParaRPr sz="3600" b="1">
              <a:solidFill>
                <a:srgbClr val="0563C1"/>
              </a:solidFill>
              <a:highlight>
                <a:srgbClr val="FFFFFF"/>
              </a:highlight>
              <a:latin typeface="Calibri"/>
              <a:ea typeface="Calibri"/>
              <a:cs typeface="Calibri"/>
              <a:sym typeface="Calibri"/>
            </a:endParaRPr>
          </a:p>
        </p:txBody>
      </p:sp>
      <p:pic>
        <p:nvPicPr>
          <p:cNvPr id="219" name="Google Shape;219;p31"/>
          <p:cNvPicPr preferRelativeResize="0"/>
          <p:nvPr/>
        </p:nvPicPr>
        <p:blipFill>
          <a:blip r:embed="rId3">
            <a:alphaModFix/>
          </a:blip>
          <a:stretch>
            <a:fillRect/>
          </a:stretch>
        </p:blipFill>
        <p:spPr>
          <a:xfrm>
            <a:off x="3329650" y="1417100"/>
            <a:ext cx="2974500" cy="2974500"/>
          </a:xfrm>
          <a:prstGeom prst="ellipse">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2"/>
          <p:cNvSpPr txBox="1">
            <a:spLocks noGrp="1"/>
          </p:cNvSpPr>
          <p:nvPr>
            <p:ph type="body" idx="2"/>
          </p:nvPr>
        </p:nvSpPr>
        <p:spPr>
          <a:xfrm>
            <a:off x="152400" y="152400"/>
            <a:ext cx="7391400" cy="99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80"/>
              <a:buNone/>
            </a:pPr>
            <a:r>
              <a:rPr lang="en-US" sz="4080"/>
              <a:t>Webinar Purpose </a:t>
            </a:r>
            <a:endParaRPr sz="4080"/>
          </a:p>
        </p:txBody>
      </p:sp>
      <p:sp>
        <p:nvSpPr>
          <p:cNvPr id="226" name="Google Shape;226;p32"/>
          <p:cNvSpPr txBox="1"/>
          <p:nvPr/>
        </p:nvSpPr>
        <p:spPr>
          <a:xfrm>
            <a:off x="101600" y="940275"/>
            <a:ext cx="8788500" cy="3000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2400">
              <a:solidFill>
                <a:srgbClr val="043B63"/>
              </a:solidFill>
              <a:latin typeface="Calibri"/>
              <a:ea typeface="Calibri"/>
              <a:cs typeface="Calibri"/>
              <a:sym typeface="Calibri"/>
            </a:endParaRPr>
          </a:p>
          <a:p>
            <a:pPr marL="0" lvl="0" indent="0" algn="l" rtl="0">
              <a:lnSpc>
                <a:spcPct val="90000"/>
              </a:lnSpc>
              <a:spcBef>
                <a:spcPts val="0"/>
              </a:spcBef>
              <a:spcAft>
                <a:spcPts val="0"/>
              </a:spcAft>
              <a:buNone/>
            </a:pPr>
            <a:r>
              <a:rPr lang="en-US" sz="3600">
                <a:solidFill>
                  <a:srgbClr val="043B63"/>
                </a:solidFill>
                <a:latin typeface="Calibri"/>
                <a:ea typeface="Calibri"/>
                <a:cs typeface="Calibri"/>
                <a:sym typeface="Calibri"/>
              </a:rPr>
              <a:t>To provide faith and community leaders with:</a:t>
            </a:r>
            <a:endParaRPr sz="3600">
              <a:solidFill>
                <a:srgbClr val="043B63"/>
              </a:solidFill>
              <a:latin typeface="Calibri"/>
              <a:ea typeface="Calibri"/>
              <a:cs typeface="Calibri"/>
              <a:sym typeface="Calibri"/>
            </a:endParaRPr>
          </a:p>
          <a:p>
            <a:pPr marL="0" lvl="0" indent="0" algn="l" rtl="0">
              <a:lnSpc>
                <a:spcPct val="90000"/>
              </a:lnSpc>
              <a:spcBef>
                <a:spcPts val="0"/>
              </a:spcBef>
              <a:spcAft>
                <a:spcPts val="0"/>
              </a:spcAft>
              <a:buNone/>
            </a:pPr>
            <a:endParaRPr sz="3600">
              <a:solidFill>
                <a:srgbClr val="043B63"/>
              </a:solidFill>
              <a:latin typeface="Calibri"/>
              <a:ea typeface="Calibri"/>
              <a:cs typeface="Calibri"/>
              <a:sym typeface="Calibri"/>
            </a:endParaRPr>
          </a:p>
          <a:p>
            <a:pPr marL="1371600" lvl="1" indent="-457200" algn="l" rtl="0">
              <a:lnSpc>
                <a:spcPct val="90000"/>
              </a:lnSpc>
              <a:spcBef>
                <a:spcPts val="0"/>
              </a:spcBef>
              <a:spcAft>
                <a:spcPts val="0"/>
              </a:spcAft>
              <a:buClr>
                <a:srgbClr val="043B63"/>
              </a:buClr>
              <a:buSzPts val="3600"/>
              <a:buChar char="•"/>
            </a:pPr>
            <a:r>
              <a:rPr lang="en-US" sz="3600">
                <a:solidFill>
                  <a:srgbClr val="043B63"/>
                </a:solidFill>
                <a:latin typeface="Calibri"/>
                <a:ea typeface="Calibri"/>
                <a:cs typeface="Calibri"/>
                <a:sym typeface="Calibri"/>
              </a:rPr>
              <a:t>Resources for the operations of their community services,</a:t>
            </a:r>
            <a:endParaRPr sz="3600">
              <a:solidFill>
                <a:srgbClr val="043B63"/>
              </a:solidFill>
              <a:latin typeface="Calibri"/>
              <a:ea typeface="Calibri"/>
              <a:cs typeface="Calibri"/>
              <a:sym typeface="Calibri"/>
            </a:endParaRPr>
          </a:p>
          <a:p>
            <a:pPr marL="1371600" lvl="1" indent="-457200" algn="l" rtl="0">
              <a:lnSpc>
                <a:spcPct val="90000"/>
              </a:lnSpc>
              <a:spcBef>
                <a:spcPts val="0"/>
              </a:spcBef>
              <a:spcAft>
                <a:spcPts val="0"/>
              </a:spcAft>
              <a:buClr>
                <a:srgbClr val="043B63"/>
              </a:buClr>
              <a:buSzPts val="3600"/>
              <a:buChar char="•"/>
            </a:pPr>
            <a:r>
              <a:rPr lang="en-US" sz="3600">
                <a:solidFill>
                  <a:srgbClr val="043B63"/>
                </a:solidFill>
                <a:latin typeface="Calibri"/>
                <a:ea typeface="Calibri"/>
                <a:cs typeface="Calibri"/>
                <a:sym typeface="Calibri"/>
              </a:rPr>
              <a:t>Guidance for how to answer their members’ VDSS-related concerns,</a:t>
            </a:r>
            <a:endParaRPr sz="3600">
              <a:solidFill>
                <a:srgbClr val="043B63"/>
              </a:solidFill>
              <a:latin typeface="Calibri"/>
              <a:ea typeface="Calibri"/>
              <a:cs typeface="Calibri"/>
              <a:sym typeface="Calibri"/>
            </a:endParaRPr>
          </a:p>
          <a:p>
            <a:pPr marL="1371600" lvl="1" indent="-457200" algn="l" rtl="0">
              <a:lnSpc>
                <a:spcPct val="90000"/>
              </a:lnSpc>
              <a:spcBef>
                <a:spcPts val="0"/>
              </a:spcBef>
              <a:spcAft>
                <a:spcPts val="0"/>
              </a:spcAft>
              <a:buClr>
                <a:srgbClr val="043B63"/>
              </a:buClr>
              <a:buSzPts val="3600"/>
              <a:buFont typeface="Calibri"/>
              <a:buChar char="•"/>
            </a:pPr>
            <a:r>
              <a:rPr lang="en-US" sz="3600">
                <a:solidFill>
                  <a:srgbClr val="043B63"/>
                </a:solidFill>
                <a:latin typeface="Calibri"/>
                <a:ea typeface="Calibri"/>
                <a:cs typeface="Calibri"/>
                <a:sym typeface="Calibri"/>
              </a:rPr>
              <a:t>A space to virtually discuss ongoing and emerging challenges as a result of the COVID-19 pandemic.</a:t>
            </a:r>
            <a:endParaRPr sz="3600">
              <a:solidFill>
                <a:srgbClr val="043B63"/>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body" idx="2"/>
          </p:nvPr>
        </p:nvSpPr>
        <p:spPr>
          <a:xfrm>
            <a:off x="152400" y="152400"/>
            <a:ext cx="7391400" cy="99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80"/>
              <a:buNone/>
            </a:pPr>
            <a:r>
              <a:rPr lang="en-US" sz="4080"/>
              <a:t>Commissioner S. Duke Storen</a:t>
            </a:r>
            <a:endParaRPr sz="4080"/>
          </a:p>
        </p:txBody>
      </p:sp>
      <p:sp>
        <p:nvSpPr>
          <p:cNvPr id="233" name="Google Shape;233;p33"/>
          <p:cNvSpPr txBox="1"/>
          <p:nvPr/>
        </p:nvSpPr>
        <p:spPr>
          <a:xfrm>
            <a:off x="177750" y="4661475"/>
            <a:ext cx="8788500" cy="1305000"/>
          </a:xfrm>
          <a:prstGeom prst="rect">
            <a:avLst/>
          </a:prstGeom>
          <a:noFill/>
          <a:ln>
            <a:noFill/>
          </a:ln>
        </p:spPr>
        <p:txBody>
          <a:bodyPr spcFirstLastPara="1" wrap="square" lIns="91425" tIns="91425" rIns="91425" bIns="91425" anchor="t" anchorCtr="0">
            <a:noAutofit/>
          </a:bodyPr>
          <a:lstStyle/>
          <a:p>
            <a:pPr marL="457200" lvl="0" indent="0" algn="ctr" rtl="0">
              <a:lnSpc>
                <a:spcPct val="90000"/>
              </a:lnSpc>
              <a:spcBef>
                <a:spcPts val="0"/>
              </a:spcBef>
              <a:spcAft>
                <a:spcPts val="0"/>
              </a:spcAft>
              <a:buNone/>
            </a:pPr>
            <a:r>
              <a:rPr lang="en-US" sz="3600" b="1" i="1">
                <a:solidFill>
                  <a:srgbClr val="0563C1"/>
                </a:solidFill>
                <a:highlight>
                  <a:srgbClr val="FFFFFF"/>
                </a:highlight>
                <a:latin typeface="Calibri"/>
                <a:ea typeface="Calibri"/>
                <a:cs typeface="Calibri"/>
                <a:sym typeface="Calibri"/>
              </a:rPr>
              <a:t>“Our work has never been more important or needed than it is now.”</a:t>
            </a:r>
            <a:r>
              <a:rPr lang="en-US" sz="3600" b="1" i="1">
                <a:solidFill>
                  <a:srgbClr val="0563C1"/>
                </a:solidFill>
                <a:highlight>
                  <a:srgbClr val="FFFFFF"/>
                </a:highlight>
              </a:rPr>
              <a:t>  </a:t>
            </a:r>
            <a:r>
              <a:rPr lang="en-US" sz="3000" b="1" i="1">
                <a:solidFill>
                  <a:srgbClr val="0563C1"/>
                </a:solidFill>
                <a:latin typeface="Calibri"/>
                <a:ea typeface="Calibri"/>
                <a:cs typeface="Calibri"/>
                <a:sym typeface="Calibri"/>
              </a:rPr>
              <a:t> </a:t>
            </a:r>
            <a:endParaRPr sz="3000" b="1" i="1">
              <a:solidFill>
                <a:srgbClr val="0563C1"/>
              </a:solidFill>
              <a:latin typeface="Calibri"/>
              <a:ea typeface="Calibri"/>
              <a:cs typeface="Calibri"/>
              <a:sym typeface="Calibri"/>
            </a:endParaRPr>
          </a:p>
        </p:txBody>
      </p:sp>
      <p:pic>
        <p:nvPicPr>
          <p:cNvPr id="234" name="Google Shape;234;p33"/>
          <p:cNvPicPr preferRelativeResize="0"/>
          <p:nvPr/>
        </p:nvPicPr>
        <p:blipFill rotWithShape="1">
          <a:blip r:embed="rId3">
            <a:alphaModFix/>
          </a:blip>
          <a:srcRect l="3933" t="3056" r="4809" b="1723"/>
          <a:stretch/>
        </p:blipFill>
        <p:spPr>
          <a:xfrm>
            <a:off x="3176001" y="1676025"/>
            <a:ext cx="2931900" cy="2985600"/>
          </a:xfrm>
          <a:prstGeom prst="ellipse">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body" idx="2"/>
          </p:nvPr>
        </p:nvSpPr>
        <p:spPr>
          <a:xfrm>
            <a:off x="152400" y="152400"/>
            <a:ext cx="7391400" cy="99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80"/>
              <a:buNone/>
            </a:pPr>
            <a:r>
              <a:rPr lang="en-US" sz="4080"/>
              <a:t>Mission</a:t>
            </a:r>
            <a:endParaRPr sz="4080"/>
          </a:p>
        </p:txBody>
      </p:sp>
      <p:sp>
        <p:nvSpPr>
          <p:cNvPr id="241" name="Google Shape;241;p34"/>
          <p:cNvSpPr txBox="1"/>
          <p:nvPr/>
        </p:nvSpPr>
        <p:spPr>
          <a:xfrm>
            <a:off x="0" y="2088125"/>
            <a:ext cx="8788500" cy="3000000"/>
          </a:xfrm>
          <a:prstGeom prst="rect">
            <a:avLst/>
          </a:prstGeom>
          <a:noFill/>
          <a:ln>
            <a:noFill/>
          </a:ln>
        </p:spPr>
        <p:txBody>
          <a:bodyPr spcFirstLastPara="1" wrap="square" lIns="91425" tIns="91425" rIns="91425" bIns="91425" anchor="t" anchorCtr="0">
            <a:noAutofit/>
          </a:bodyPr>
          <a:lstStyle/>
          <a:p>
            <a:pPr marL="457200" lvl="0" indent="0" algn="ctr" rtl="0">
              <a:lnSpc>
                <a:spcPct val="90000"/>
              </a:lnSpc>
              <a:spcBef>
                <a:spcPts val="0"/>
              </a:spcBef>
              <a:spcAft>
                <a:spcPts val="0"/>
              </a:spcAft>
              <a:buNone/>
            </a:pPr>
            <a:r>
              <a:rPr lang="en-US" sz="3600">
                <a:solidFill>
                  <a:srgbClr val="043B63"/>
                </a:solidFill>
                <a:latin typeface="Calibri"/>
                <a:ea typeface="Calibri"/>
                <a:cs typeface="Calibri"/>
                <a:sym typeface="Calibri"/>
              </a:rPr>
              <a:t>The Mission of the Virginia Department of Social Services (VDSS) is to design and deliver high-quality human services that help Virginians achieve safety, independence and overall well-being.</a:t>
            </a:r>
            <a:endParaRPr sz="3600" b="1">
              <a:solidFill>
                <a:srgbClr val="043B63"/>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5"/>
          <p:cNvSpPr txBox="1">
            <a:spLocks noGrp="1"/>
          </p:cNvSpPr>
          <p:nvPr>
            <p:ph type="body" idx="1"/>
          </p:nvPr>
        </p:nvSpPr>
        <p:spPr>
          <a:xfrm>
            <a:off x="55950" y="978750"/>
            <a:ext cx="9032100" cy="4648200"/>
          </a:xfrm>
          <a:prstGeom prst="rect">
            <a:avLst/>
          </a:prstGeom>
          <a:noFill/>
          <a:ln>
            <a:noFill/>
          </a:ln>
        </p:spPr>
        <p:txBody>
          <a:bodyPr spcFirstLastPara="1" wrap="square" lIns="91425" tIns="45700" rIns="91425" bIns="45700" anchor="t" anchorCtr="0">
            <a:noAutofit/>
          </a:bodyPr>
          <a:lstStyle/>
          <a:p>
            <a:pPr marL="457200" lvl="0" indent="-419100" algn="l" rtl="0">
              <a:spcBef>
                <a:spcPts val="3000"/>
              </a:spcBef>
              <a:spcAft>
                <a:spcPts val="0"/>
              </a:spcAft>
              <a:buClr>
                <a:srgbClr val="043B63"/>
              </a:buClr>
              <a:buSzPts val="3000"/>
              <a:buFont typeface="Calibri"/>
              <a:buChar char="•"/>
            </a:pPr>
            <a:r>
              <a:rPr lang="en-US" sz="3000" b="1">
                <a:solidFill>
                  <a:srgbClr val="043B63"/>
                </a:solidFill>
              </a:rPr>
              <a:t>2-1-1 Virginia</a:t>
            </a:r>
            <a:r>
              <a:rPr lang="en-US" sz="3000">
                <a:solidFill>
                  <a:srgbClr val="043B63"/>
                </a:solidFill>
              </a:rPr>
              <a:t> </a:t>
            </a:r>
            <a:endParaRPr sz="3000">
              <a:solidFill>
                <a:srgbClr val="043B63"/>
              </a:solidFill>
            </a:endParaRPr>
          </a:p>
          <a:p>
            <a:pPr marL="457200" lvl="0" indent="-419100" algn="l" rtl="0">
              <a:spcBef>
                <a:spcPts val="0"/>
              </a:spcBef>
              <a:spcAft>
                <a:spcPts val="0"/>
              </a:spcAft>
              <a:buClr>
                <a:srgbClr val="043B63"/>
              </a:buClr>
              <a:buSzPts val="3000"/>
              <a:buFont typeface="Calibri"/>
              <a:buChar char="•"/>
            </a:pPr>
            <a:r>
              <a:rPr lang="en-US" sz="3000" b="1">
                <a:solidFill>
                  <a:srgbClr val="043B63"/>
                </a:solidFill>
              </a:rPr>
              <a:t>Benefits </a:t>
            </a:r>
            <a:endParaRPr sz="3000" b="1">
              <a:solidFill>
                <a:srgbClr val="043B63"/>
              </a:solidFill>
            </a:endParaRPr>
          </a:p>
          <a:p>
            <a:pPr marL="914400" lvl="1" indent="-419100" algn="l" rtl="0">
              <a:spcBef>
                <a:spcPts val="0"/>
              </a:spcBef>
              <a:spcAft>
                <a:spcPts val="0"/>
              </a:spcAft>
              <a:buClr>
                <a:srgbClr val="043B63"/>
              </a:buClr>
              <a:buSzPts val="3000"/>
              <a:buFont typeface="Calibri"/>
              <a:buChar char="○"/>
            </a:pPr>
            <a:r>
              <a:rPr lang="en-US" sz="3000">
                <a:solidFill>
                  <a:srgbClr val="043B63"/>
                </a:solidFill>
              </a:rPr>
              <a:t>Nutritional Assistance, Monetary Assistance, Medicaid </a:t>
            </a:r>
            <a:endParaRPr sz="3000">
              <a:solidFill>
                <a:srgbClr val="043B63"/>
              </a:solidFill>
            </a:endParaRPr>
          </a:p>
          <a:p>
            <a:pPr marL="457200" lvl="0" indent="-419100" algn="l" rtl="0">
              <a:spcBef>
                <a:spcPts val="0"/>
              </a:spcBef>
              <a:spcAft>
                <a:spcPts val="0"/>
              </a:spcAft>
              <a:buClr>
                <a:srgbClr val="043B63"/>
              </a:buClr>
              <a:buSzPts val="3000"/>
              <a:buFont typeface="Calibri"/>
              <a:buChar char="•"/>
            </a:pPr>
            <a:r>
              <a:rPr lang="en-US" sz="3000" b="1">
                <a:solidFill>
                  <a:srgbClr val="043B63"/>
                </a:solidFill>
              </a:rPr>
              <a:t>Family Services</a:t>
            </a:r>
            <a:endParaRPr sz="3000" b="1">
              <a:solidFill>
                <a:srgbClr val="043B63"/>
              </a:solidFill>
            </a:endParaRPr>
          </a:p>
          <a:p>
            <a:pPr marL="914400" lvl="1" indent="-419100" algn="l" rtl="0">
              <a:spcBef>
                <a:spcPts val="0"/>
              </a:spcBef>
              <a:spcAft>
                <a:spcPts val="0"/>
              </a:spcAft>
              <a:buClr>
                <a:srgbClr val="043B63"/>
              </a:buClr>
              <a:buSzPts val="3000"/>
              <a:buFont typeface="Calibri"/>
              <a:buChar char="○"/>
            </a:pPr>
            <a:r>
              <a:rPr lang="en-US" sz="3000">
                <a:solidFill>
                  <a:srgbClr val="043B63"/>
                </a:solidFill>
              </a:rPr>
              <a:t>Child Care, Assisted Living Guidance</a:t>
            </a:r>
            <a:endParaRPr sz="3000">
              <a:solidFill>
                <a:srgbClr val="043B63"/>
              </a:solidFill>
            </a:endParaRPr>
          </a:p>
          <a:p>
            <a:pPr marL="914400" lvl="1" indent="-419100" algn="l" rtl="0">
              <a:spcBef>
                <a:spcPts val="0"/>
              </a:spcBef>
              <a:spcAft>
                <a:spcPts val="0"/>
              </a:spcAft>
              <a:buClr>
                <a:srgbClr val="043B63"/>
              </a:buClr>
              <a:buSzPts val="3000"/>
              <a:buFont typeface="Calibri"/>
              <a:buChar char="○"/>
            </a:pPr>
            <a:r>
              <a:rPr lang="en-US" sz="3000">
                <a:solidFill>
                  <a:srgbClr val="043B63"/>
                </a:solidFill>
              </a:rPr>
              <a:t>Adult and Child Protective Services</a:t>
            </a:r>
            <a:endParaRPr sz="3000">
              <a:solidFill>
                <a:srgbClr val="043B63"/>
              </a:solidFill>
            </a:endParaRPr>
          </a:p>
          <a:p>
            <a:pPr marL="914400" lvl="1" indent="-419100" algn="l" rtl="0">
              <a:spcBef>
                <a:spcPts val="0"/>
              </a:spcBef>
              <a:spcAft>
                <a:spcPts val="0"/>
              </a:spcAft>
              <a:buClr>
                <a:srgbClr val="043B63"/>
              </a:buClr>
              <a:buSzPts val="3000"/>
              <a:buFont typeface="Calibri"/>
              <a:buChar char="○"/>
            </a:pPr>
            <a:r>
              <a:rPr lang="en-US" sz="3000">
                <a:solidFill>
                  <a:srgbClr val="043B63"/>
                </a:solidFill>
              </a:rPr>
              <a:t>Child Support</a:t>
            </a:r>
            <a:endParaRPr sz="3000">
              <a:solidFill>
                <a:srgbClr val="043B63"/>
              </a:solidFill>
            </a:endParaRPr>
          </a:p>
          <a:p>
            <a:pPr marL="457200" lvl="0" indent="-419100" algn="l" rtl="0">
              <a:spcBef>
                <a:spcPts val="0"/>
              </a:spcBef>
              <a:spcAft>
                <a:spcPts val="0"/>
              </a:spcAft>
              <a:buClr>
                <a:srgbClr val="043B63"/>
              </a:buClr>
              <a:buSzPts val="3000"/>
              <a:buFont typeface="Calibri"/>
              <a:buChar char="•"/>
            </a:pPr>
            <a:r>
              <a:rPr lang="en-US" sz="3000" b="1">
                <a:solidFill>
                  <a:srgbClr val="043B63"/>
                </a:solidFill>
              </a:rPr>
              <a:t>Other Resources</a:t>
            </a:r>
            <a:endParaRPr sz="3000" b="1">
              <a:solidFill>
                <a:srgbClr val="043B63"/>
              </a:solidFill>
            </a:endParaRPr>
          </a:p>
          <a:p>
            <a:pPr marL="914400" lvl="1" indent="-419100" algn="l" rtl="0">
              <a:spcBef>
                <a:spcPts val="0"/>
              </a:spcBef>
              <a:spcAft>
                <a:spcPts val="0"/>
              </a:spcAft>
              <a:buClr>
                <a:srgbClr val="043B63"/>
              </a:buClr>
              <a:buSzPts val="3000"/>
              <a:buFont typeface="Calibri"/>
              <a:buChar char="○"/>
            </a:pPr>
            <a:r>
              <a:rPr lang="en-US" sz="3000">
                <a:solidFill>
                  <a:srgbClr val="043B63"/>
                </a:solidFill>
              </a:rPr>
              <a:t>Housing and Energy, Substance Use Disorder</a:t>
            </a:r>
            <a:endParaRPr sz="3000"/>
          </a:p>
        </p:txBody>
      </p:sp>
      <p:sp>
        <p:nvSpPr>
          <p:cNvPr id="248" name="Google Shape;248;p35"/>
          <p:cNvSpPr txBox="1">
            <a:spLocks noGrp="1"/>
          </p:cNvSpPr>
          <p:nvPr>
            <p:ph type="body" idx="2"/>
          </p:nvPr>
        </p:nvSpPr>
        <p:spPr>
          <a:xfrm>
            <a:off x="152400" y="152400"/>
            <a:ext cx="7391400" cy="99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4800"/>
              <a:buNone/>
            </a:pPr>
            <a:r>
              <a:rPr lang="en-US"/>
              <a:t>Topics</a:t>
            </a:r>
            <a:endParaRPr/>
          </a:p>
        </p:txBody>
      </p:sp>
      <p:pic>
        <p:nvPicPr>
          <p:cNvPr id="249" name="Google Shape;249;p35"/>
          <p:cNvPicPr preferRelativeResize="0"/>
          <p:nvPr/>
        </p:nvPicPr>
        <p:blipFill rotWithShape="1">
          <a:blip r:embed="rId3">
            <a:alphaModFix/>
          </a:blip>
          <a:srcRect/>
          <a:stretch/>
        </p:blipFill>
        <p:spPr>
          <a:xfrm>
            <a:off x="6652347" y="3429000"/>
            <a:ext cx="2449353" cy="14363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2294</Words>
  <Application>Microsoft Office PowerPoint</Application>
  <PresentationFormat>On-screen Show (4:3)</PresentationFormat>
  <Paragraphs>242</Paragraphs>
  <Slides>35</Slides>
  <Notes>35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Open Sans</vt:lpstr>
      <vt:lpstr>Twentieth Century</vt:lpstr>
      <vt:lpstr>Roboto</vt:lpstr>
      <vt:lpstr>Calibri</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Cosby, Veronica (VDH)</dc:creator>
  <cp:lastModifiedBy>VITA Program</cp:lastModifiedBy>
  <cp:revision>1</cp:revision>
  <dcterms:modified xsi:type="dcterms:W3CDTF">2020-04-17T12:03:46Z</dcterms:modified>
</cp:coreProperties>
</file>