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461" r:id="rId1"/>
    <p:sldMasterId id="2147484464" r:id="rId2"/>
    <p:sldMasterId id="2147484489" r:id="rId3"/>
    <p:sldMasterId id="2147484477" r:id="rId4"/>
  </p:sldMasterIdLst>
  <p:notesMasterIdLst>
    <p:notesMasterId r:id="rId31"/>
  </p:notesMasterIdLst>
  <p:handoutMasterIdLst>
    <p:handoutMasterId r:id="rId32"/>
  </p:handoutMasterIdLst>
  <p:sldIdLst>
    <p:sldId id="256" r:id="rId5"/>
    <p:sldId id="283" r:id="rId6"/>
    <p:sldId id="328" r:id="rId7"/>
    <p:sldId id="385" r:id="rId8"/>
    <p:sldId id="329" r:id="rId9"/>
    <p:sldId id="330" r:id="rId10"/>
    <p:sldId id="331" r:id="rId11"/>
    <p:sldId id="332" r:id="rId12"/>
    <p:sldId id="376" r:id="rId13"/>
    <p:sldId id="373" r:id="rId14"/>
    <p:sldId id="372" r:id="rId15"/>
    <p:sldId id="263" r:id="rId16"/>
    <p:sldId id="374" r:id="rId17"/>
    <p:sldId id="375" r:id="rId18"/>
    <p:sldId id="377" r:id="rId19"/>
    <p:sldId id="265" r:id="rId20"/>
    <p:sldId id="304" r:id="rId21"/>
    <p:sldId id="305" r:id="rId22"/>
    <p:sldId id="307" r:id="rId23"/>
    <p:sldId id="306" r:id="rId24"/>
    <p:sldId id="378" r:id="rId25"/>
    <p:sldId id="310" r:id="rId26"/>
    <p:sldId id="380" r:id="rId27"/>
    <p:sldId id="381" r:id="rId28"/>
    <p:sldId id="383" r:id="rId29"/>
    <p:sldId id="37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D80"/>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64" autoAdjust="0"/>
    <p:restoredTop sz="86408" autoAdjust="0"/>
  </p:normalViewPr>
  <p:slideViewPr>
    <p:cSldViewPr snapToGrid="0" snapToObjects="1">
      <p:cViewPr varScale="1">
        <p:scale>
          <a:sx n="106" d="100"/>
          <a:sy n="106" d="100"/>
        </p:scale>
        <p:origin x="71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122" d="100"/>
          <a:sy n="122" d="100"/>
        </p:scale>
        <p:origin x="280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98CE9D-918D-0041-8737-EE72AE18E785}" type="datetimeFigureOut">
              <a:rPr lang="en-US" smtClean="0"/>
              <a:t>3/17/22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69DC1C-A2CA-4045-8BB6-31B7744821B3}" type="slidenum">
              <a:rPr lang="en-US" smtClean="0"/>
              <a:t>‹#›</a:t>
            </a:fld>
            <a:endParaRPr lang="en-US"/>
          </a:p>
        </p:txBody>
      </p:sp>
    </p:spTree>
    <p:extLst>
      <p:ext uri="{BB962C8B-B14F-4D97-AF65-F5344CB8AC3E}">
        <p14:creationId xmlns:p14="http://schemas.microsoft.com/office/powerpoint/2010/main" val="2842045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5D6B1-703F-4C42-AEF4-663B9F00858C}" type="datetimeFigureOut">
              <a:rPr lang="en-US" smtClean="0"/>
              <a:t>3/17/22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8A378-FDF0-0240-BC70-BAECD86D228F}" type="slidenum">
              <a:rPr lang="en-US" smtClean="0"/>
              <a:t>‹#›</a:t>
            </a:fld>
            <a:endParaRPr lang="en-US"/>
          </a:p>
        </p:txBody>
      </p:sp>
    </p:spTree>
    <p:extLst>
      <p:ext uri="{BB962C8B-B14F-4D97-AF65-F5344CB8AC3E}">
        <p14:creationId xmlns:p14="http://schemas.microsoft.com/office/powerpoint/2010/main" val="8721501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8A378-FDF0-0240-BC70-BAECD86D228F}" type="slidenum">
              <a:rPr lang="en-US" smtClean="0"/>
              <a:t>1</a:t>
            </a:fld>
            <a:endParaRPr lang="en-US"/>
          </a:p>
        </p:txBody>
      </p:sp>
    </p:spTree>
    <p:extLst>
      <p:ext uri="{BB962C8B-B14F-4D97-AF65-F5344CB8AC3E}">
        <p14:creationId xmlns:p14="http://schemas.microsoft.com/office/powerpoint/2010/main" val="259380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Although no two strokes are the same, here are some telltale signs a person is experiencing a stroke. The stroke patient often cannot call 9-1-1 themselves, so it is CRUCIAL that you recognize the symptoms to spot a stroke. </a:t>
            </a:r>
          </a:p>
          <a:p>
            <a:pPr lvl="0"/>
            <a:endParaRPr lang="en-US" dirty="0"/>
          </a:p>
          <a:p>
            <a:pPr lvl="0"/>
            <a:r>
              <a:rPr lang="en-US" dirty="0"/>
              <a:t>Symptoms vary based on the location of the brain that is affected.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million brain cells die every minute during a stroke; lying down to take a nap or waiting to see if the symptoms will pass allows more brain cells to die. Treatment is time sensitive—it can only be administered for about 4 hours after symptoms begin…after that the risks begin to outweigh the rewards as so much brain has already died. More than 90% of people arrive AFTER the treatment window closes!</a:t>
            </a:r>
          </a:p>
        </p:txBody>
      </p:sp>
      <p:sp>
        <p:nvSpPr>
          <p:cNvPr id="4" name="Slide Number Placeholder 3"/>
          <p:cNvSpPr>
            <a:spLocks noGrp="1"/>
          </p:cNvSpPr>
          <p:nvPr>
            <p:ph type="sldNum" sz="quarter" idx="5"/>
          </p:nvPr>
        </p:nvSpPr>
        <p:spPr/>
        <p:txBody>
          <a:bodyPr/>
          <a:lstStyle/>
          <a:p>
            <a:fld id="{1495BF33-F210-4505-B7B3-2579CF96AC47}" type="slidenum">
              <a:rPr lang="en-US" smtClean="0"/>
              <a:t>13</a:t>
            </a:fld>
            <a:endParaRPr lang="en-US"/>
          </a:p>
        </p:txBody>
      </p:sp>
    </p:spTree>
    <p:extLst>
      <p:ext uri="{BB962C8B-B14F-4D97-AF65-F5344CB8AC3E}">
        <p14:creationId xmlns:p14="http://schemas.microsoft.com/office/powerpoint/2010/main" val="3238059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cost to call—Cost of not calling is much higher than even the cost of accepting transport. Don’t drive yourself—your brain is suffering! Don’t have someone else drive you—not all hospitals have the meds to treat stroke. Don’t lie down thinking this will pass—time is brain! Don’t call your primary doctor—that doctor will just call 911!</a:t>
            </a:r>
          </a:p>
        </p:txBody>
      </p:sp>
      <p:sp>
        <p:nvSpPr>
          <p:cNvPr id="4" name="Slide Number Placeholder 3"/>
          <p:cNvSpPr>
            <a:spLocks noGrp="1"/>
          </p:cNvSpPr>
          <p:nvPr>
            <p:ph type="sldNum" sz="quarter" idx="5"/>
          </p:nvPr>
        </p:nvSpPr>
        <p:spPr/>
        <p:txBody>
          <a:bodyPr/>
          <a:lstStyle/>
          <a:p>
            <a:fld id="{1495BF33-F210-4505-B7B3-2579CF96AC47}" type="slidenum">
              <a:rPr lang="en-US" smtClean="0"/>
              <a:t>14</a:t>
            </a:fld>
            <a:endParaRPr lang="en-US"/>
          </a:p>
        </p:txBody>
      </p:sp>
    </p:spTree>
    <p:extLst>
      <p:ext uri="{BB962C8B-B14F-4D97-AF65-F5344CB8AC3E}">
        <p14:creationId xmlns:p14="http://schemas.microsoft.com/office/powerpoint/2010/main" val="1107694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08A378-FDF0-0240-BC70-BAECD86D228F}" type="slidenum">
              <a:rPr lang="en-US" smtClean="0"/>
              <a:t>16</a:t>
            </a:fld>
            <a:endParaRPr lang="en-US"/>
          </a:p>
        </p:txBody>
      </p:sp>
    </p:spTree>
    <p:extLst>
      <p:ext uri="{BB962C8B-B14F-4D97-AF65-F5344CB8AC3E}">
        <p14:creationId xmlns:p14="http://schemas.microsoft.com/office/powerpoint/2010/main" val="568303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08A378-FDF0-0240-BC70-BAECD86D228F}" type="slidenum">
              <a:rPr lang="en-US" smtClean="0"/>
              <a:t>17</a:t>
            </a:fld>
            <a:endParaRPr lang="en-US"/>
          </a:p>
        </p:txBody>
      </p:sp>
    </p:spTree>
    <p:extLst>
      <p:ext uri="{BB962C8B-B14F-4D97-AF65-F5344CB8AC3E}">
        <p14:creationId xmlns:p14="http://schemas.microsoft.com/office/powerpoint/2010/main" val="568303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08A378-FDF0-0240-BC70-BAECD86D228F}" type="slidenum">
              <a:rPr lang="en-US" smtClean="0"/>
              <a:t>18</a:t>
            </a:fld>
            <a:endParaRPr lang="en-US"/>
          </a:p>
        </p:txBody>
      </p:sp>
    </p:spTree>
    <p:extLst>
      <p:ext uri="{BB962C8B-B14F-4D97-AF65-F5344CB8AC3E}">
        <p14:creationId xmlns:p14="http://schemas.microsoft.com/office/powerpoint/2010/main" val="56830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08A378-FDF0-0240-BC70-BAECD86D228F}" type="slidenum">
              <a:rPr lang="en-US" smtClean="0"/>
              <a:t>19</a:t>
            </a:fld>
            <a:endParaRPr lang="en-US"/>
          </a:p>
        </p:txBody>
      </p:sp>
    </p:spTree>
    <p:extLst>
      <p:ext uri="{BB962C8B-B14F-4D97-AF65-F5344CB8AC3E}">
        <p14:creationId xmlns:p14="http://schemas.microsoft.com/office/powerpoint/2010/main" val="568303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08A378-FDF0-0240-BC70-BAECD86D228F}" type="slidenum">
              <a:rPr lang="en-US" smtClean="0"/>
              <a:t>20</a:t>
            </a:fld>
            <a:endParaRPr lang="en-US"/>
          </a:p>
        </p:txBody>
      </p:sp>
    </p:spTree>
    <p:extLst>
      <p:ext uri="{BB962C8B-B14F-4D97-AF65-F5344CB8AC3E}">
        <p14:creationId xmlns:p14="http://schemas.microsoft.com/office/powerpoint/2010/main" val="568303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8A378-FDF0-0240-BC70-BAECD86D228F}" type="slidenum">
              <a:rPr lang="en-US" smtClean="0"/>
              <a:t>26</a:t>
            </a:fld>
            <a:endParaRPr lang="en-US"/>
          </a:p>
        </p:txBody>
      </p:sp>
    </p:spTree>
    <p:extLst>
      <p:ext uri="{BB962C8B-B14F-4D97-AF65-F5344CB8AC3E}">
        <p14:creationId xmlns:p14="http://schemas.microsoft.com/office/powerpoint/2010/main" val="209626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08A378-FDF0-0240-BC70-BAECD86D228F}" type="slidenum">
              <a:rPr lang="en-US" smtClean="0"/>
              <a:t>2</a:t>
            </a:fld>
            <a:endParaRPr lang="en-US"/>
          </a:p>
        </p:txBody>
      </p:sp>
    </p:spTree>
    <p:extLst>
      <p:ext uri="{BB962C8B-B14F-4D97-AF65-F5344CB8AC3E}">
        <p14:creationId xmlns:p14="http://schemas.microsoft.com/office/powerpoint/2010/main" val="253093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8A378-FDF0-0240-BC70-BAECD86D228F}" type="slidenum">
              <a:rPr lang="en-US" smtClean="0"/>
              <a:t>3</a:t>
            </a:fld>
            <a:endParaRPr lang="en-US"/>
          </a:p>
        </p:txBody>
      </p:sp>
    </p:spTree>
    <p:extLst>
      <p:ext uri="{BB962C8B-B14F-4D97-AF65-F5344CB8AC3E}">
        <p14:creationId xmlns:p14="http://schemas.microsoft.com/office/powerpoint/2010/main" val="31501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8A378-FDF0-0240-BC70-BAECD86D228F}" type="slidenum">
              <a:rPr lang="en-US" smtClean="0"/>
              <a:t>4</a:t>
            </a:fld>
            <a:endParaRPr lang="en-US"/>
          </a:p>
        </p:txBody>
      </p:sp>
    </p:spTree>
    <p:extLst>
      <p:ext uri="{BB962C8B-B14F-4D97-AF65-F5344CB8AC3E}">
        <p14:creationId xmlns:p14="http://schemas.microsoft.com/office/powerpoint/2010/main" val="383708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8A378-FDF0-0240-BC70-BAECD86D228F}" type="slidenum">
              <a:rPr lang="en-US" smtClean="0"/>
              <a:t>5</a:t>
            </a:fld>
            <a:endParaRPr lang="en-US"/>
          </a:p>
        </p:txBody>
      </p:sp>
    </p:spTree>
    <p:extLst>
      <p:ext uri="{BB962C8B-B14F-4D97-AF65-F5344CB8AC3E}">
        <p14:creationId xmlns:p14="http://schemas.microsoft.com/office/powerpoint/2010/main" val="246456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8A378-FDF0-0240-BC70-BAECD86D228F}" type="slidenum">
              <a:rPr lang="en-US" smtClean="0"/>
              <a:t>6</a:t>
            </a:fld>
            <a:endParaRPr lang="en-US"/>
          </a:p>
        </p:txBody>
      </p:sp>
    </p:spTree>
    <p:extLst>
      <p:ext uri="{BB962C8B-B14F-4D97-AF65-F5344CB8AC3E}">
        <p14:creationId xmlns:p14="http://schemas.microsoft.com/office/powerpoint/2010/main" val="289194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8A378-FDF0-0240-BC70-BAECD86D228F}" type="slidenum">
              <a:rPr lang="en-US" smtClean="0"/>
              <a:t>7</a:t>
            </a:fld>
            <a:endParaRPr lang="en-US"/>
          </a:p>
        </p:txBody>
      </p:sp>
    </p:spTree>
    <p:extLst>
      <p:ext uri="{BB962C8B-B14F-4D97-AF65-F5344CB8AC3E}">
        <p14:creationId xmlns:p14="http://schemas.microsoft.com/office/powerpoint/2010/main" val="264163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08A378-FDF0-0240-BC70-BAECD86D228F}" type="slidenum">
              <a:rPr lang="en-US" smtClean="0"/>
              <a:t>8</a:t>
            </a:fld>
            <a:endParaRPr lang="en-US"/>
          </a:p>
        </p:txBody>
      </p:sp>
    </p:spTree>
    <p:extLst>
      <p:ext uri="{BB962C8B-B14F-4D97-AF65-F5344CB8AC3E}">
        <p14:creationId xmlns:p14="http://schemas.microsoft.com/office/powerpoint/2010/main" val="1185545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600"/>
              </a:spcBef>
            </a:pPr>
            <a:endParaRPr lang="en-US" sz="1200" dirty="0">
              <a:latin typeface="+mj-lt"/>
            </a:endParaRPr>
          </a:p>
        </p:txBody>
      </p:sp>
      <p:sp>
        <p:nvSpPr>
          <p:cNvPr id="4" name="Slide Number Placeholder 3"/>
          <p:cNvSpPr>
            <a:spLocks noGrp="1"/>
          </p:cNvSpPr>
          <p:nvPr>
            <p:ph type="sldNum" sz="quarter" idx="5"/>
          </p:nvPr>
        </p:nvSpPr>
        <p:spPr/>
        <p:txBody>
          <a:bodyPr/>
          <a:lstStyle/>
          <a:p>
            <a:fld id="{EA08A378-FDF0-0240-BC70-BAECD86D228F}" type="slidenum">
              <a:rPr lang="en-US" smtClean="0"/>
              <a:t>11</a:t>
            </a:fld>
            <a:endParaRPr lang="en-US"/>
          </a:p>
        </p:txBody>
      </p:sp>
    </p:spTree>
    <p:extLst>
      <p:ext uri="{BB962C8B-B14F-4D97-AF65-F5344CB8AC3E}">
        <p14:creationId xmlns:p14="http://schemas.microsoft.com/office/powerpoint/2010/main" val="247496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186050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178945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3358633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4288371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4158854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3499783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A4D7-C08E-B244-8DB6-544A0FB21AF4}" type="slidenum">
              <a:rPr lang="en-US" smtClean="0"/>
              <a:t>‹#›</a:t>
            </a:fld>
            <a:endParaRPr lang="en-US"/>
          </a:p>
        </p:txBody>
      </p:sp>
    </p:spTree>
    <p:extLst>
      <p:ext uri="{BB962C8B-B14F-4D97-AF65-F5344CB8AC3E}">
        <p14:creationId xmlns:p14="http://schemas.microsoft.com/office/powerpoint/2010/main" val="1749148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A4D7-C08E-B244-8DB6-544A0FB21AF4}" type="slidenum">
              <a:rPr lang="en-US" smtClean="0"/>
              <a:t>‹#›</a:t>
            </a:fld>
            <a:endParaRPr lang="en-US"/>
          </a:p>
        </p:txBody>
      </p:sp>
    </p:spTree>
    <p:extLst>
      <p:ext uri="{BB962C8B-B14F-4D97-AF65-F5344CB8AC3E}">
        <p14:creationId xmlns:p14="http://schemas.microsoft.com/office/powerpoint/2010/main" val="1819725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A4D7-C08E-B244-8DB6-544A0FB21AF4}" type="slidenum">
              <a:rPr lang="en-US" smtClean="0"/>
              <a:t>‹#›</a:t>
            </a:fld>
            <a:endParaRPr lang="en-US"/>
          </a:p>
        </p:txBody>
      </p:sp>
    </p:spTree>
    <p:extLst>
      <p:ext uri="{BB962C8B-B14F-4D97-AF65-F5344CB8AC3E}">
        <p14:creationId xmlns:p14="http://schemas.microsoft.com/office/powerpoint/2010/main" val="4203111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CA4D7-C08E-B244-8DB6-544A0FB21AF4}" type="slidenum">
              <a:rPr lang="en-US" smtClean="0"/>
              <a:t>‹#›</a:t>
            </a:fld>
            <a:endParaRPr lang="en-US"/>
          </a:p>
        </p:txBody>
      </p:sp>
    </p:spTree>
    <p:extLst>
      <p:ext uri="{BB962C8B-B14F-4D97-AF65-F5344CB8AC3E}">
        <p14:creationId xmlns:p14="http://schemas.microsoft.com/office/powerpoint/2010/main" val="158897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CA4D7-C08E-B244-8DB6-544A0FB21AF4}" type="slidenum">
              <a:rPr lang="en-US" smtClean="0"/>
              <a:t>‹#›</a:t>
            </a:fld>
            <a:endParaRPr lang="en-US"/>
          </a:p>
        </p:txBody>
      </p:sp>
    </p:spTree>
    <p:extLst>
      <p:ext uri="{BB962C8B-B14F-4D97-AF65-F5344CB8AC3E}">
        <p14:creationId xmlns:p14="http://schemas.microsoft.com/office/powerpoint/2010/main" val="2387946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CA4D7-C08E-B244-8DB6-544A0FB21AF4}" type="slidenum">
              <a:rPr lang="en-US" smtClean="0"/>
              <a:t>‹#›</a:t>
            </a:fld>
            <a:endParaRPr lang="en-US"/>
          </a:p>
        </p:txBody>
      </p:sp>
    </p:spTree>
    <p:extLst>
      <p:ext uri="{BB962C8B-B14F-4D97-AF65-F5344CB8AC3E}">
        <p14:creationId xmlns:p14="http://schemas.microsoft.com/office/powerpoint/2010/main" val="1603371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CA4D7-C08E-B244-8DB6-544A0FB21AF4}" type="slidenum">
              <a:rPr lang="en-US" smtClean="0"/>
              <a:t>‹#›</a:t>
            </a:fld>
            <a:endParaRPr lang="en-US"/>
          </a:p>
        </p:txBody>
      </p:sp>
    </p:spTree>
    <p:extLst>
      <p:ext uri="{BB962C8B-B14F-4D97-AF65-F5344CB8AC3E}">
        <p14:creationId xmlns:p14="http://schemas.microsoft.com/office/powerpoint/2010/main" val="3130268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CA4D7-C08E-B244-8DB6-544A0FB21AF4}" type="slidenum">
              <a:rPr lang="en-US" smtClean="0"/>
              <a:t>‹#›</a:t>
            </a:fld>
            <a:endParaRPr lang="en-US"/>
          </a:p>
        </p:txBody>
      </p:sp>
    </p:spTree>
    <p:extLst>
      <p:ext uri="{BB962C8B-B14F-4D97-AF65-F5344CB8AC3E}">
        <p14:creationId xmlns:p14="http://schemas.microsoft.com/office/powerpoint/2010/main" val="2428838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CA4D7-C08E-B244-8DB6-544A0FB21AF4}" type="slidenum">
              <a:rPr lang="en-US" smtClean="0"/>
              <a:t>‹#›</a:t>
            </a:fld>
            <a:endParaRPr lang="en-US"/>
          </a:p>
        </p:txBody>
      </p:sp>
    </p:spTree>
    <p:extLst>
      <p:ext uri="{BB962C8B-B14F-4D97-AF65-F5344CB8AC3E}">
        <p14:creationId xmlns:p14="http://schemas.microsoft.com/office/powerpoint/2010/main" val="3750648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A4D7-C08E-B244-8DB6-544A0FB21AF4}" type="slidenum">
              <a:rPr lang="en-US" smtClean="0"/>
              <a:t>‹#›</a:t>
            </a:fld>
            <a:endParaRPr lang="en-US"/>
          </a:p>
        </p:txBody>
      </p:sp>
    </p:spTree>
    <p:extLst>
      <p:ext uri="{BB962C8B-B14F-4D97-AF65-F5344CB8AC3E}">
        <p14:creationId xmlns:p14="http://schemas.microsoft.com/office/powerpoint/2010/main" val="157837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A4D7-C08E-B244-8DB6-544A0FB21AF4}" type="slidenum">
              <a:rPr lang="en-US" smtClean="0"/>
              <a:t>‹#›</a:t>
            </a:fld>
            <a:endParaRPr lang="en-US"/>
          </a:p>
        </p:txBody>
      </p:sp>
    </p:spTree>
    <p:extLst>
      <p:ext uri="{BB962C8B-B14F-4D97-AF65-F5344CB8AC3E}">
        <p14:creationId xmlns:p14="http://schemas.microsoft.com/office/powerpoint/2010/main" val="3936865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3EDD3-E795-BC4D-ABC5-41B63F5183F1}" type="slidenum">
              <a:rPr lang="en-US" smtClean="0"/>
              <a:t>‹#›</a:t>
            </a:fld>
            <a:endParaRPr lang="en-US"/>
          </a:p>
        </p:txBody>
      </p:sp>
    </p:spTree>
    <p:extLst>
      <p:ext uri="{BB962C8B-B14F-4D97-AF65-F5344CB8AC3E}">
        <p14:creationId xmlns:p14="http://schemas.microsoft.com/office/powerpoint/2010/main" val="186734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3EDD3-E795-BC4D-ABC5-41B63F5183F1}" type="slidenum">
              <a:rPr lang="en-US" smtClean="0"/>
              <a:t>‹#›</a:t>
            </a:fld>
            <a:endParaRPr lang="en-US"/>
          </a:p>
        </p:txBody>
      </p:sp>
    </p:spTree>
    <p:extLst>
      <p:ext uri="{BB962C8B-B14F-4D97-AF65-F5344CB8AC3E}">
        <p14:creationId xmlns:p14="http://schemas.microsoft.com/office/powerpoint/2010/main" val="382366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3EDD3-E795-BC4D-ABC5-41B63F5183F1}" type="slidenum">
              <a:rPr lang="en-US" smtClean="0"/>
              <a:t>‹#›</a:t>
            </a:fld>
            <a:endParaRPr lang="en-US"/>
          </a:p>
        </p:txBody>
      </p:sp>
    </p:spTree>
    <p:extLst>
      <p:ext uri="{BB962C8B-B14F-4D97-AF65-F5344CB8AC3E}">
        <p14:creationId xmlns:p14="http://schemas.microsoft.com/office/powerpoint/2010/main" val="166524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861182-F274-4A51-917A-56DA8C2E7CFE}"/>
              </a:ext>
            </a:extLst>
          </p:cNvPr>
          <p:cNvSpPr>
            <a:spLocks noGrp="1"/>
          </p:cNvSpPr>
          <p:nvPr>
            <p:ph type="dt" sz="half" idx="10"/>
          </p:nvPr>
        </p:nvSpPr>
        <p:spPr/>
        <p:txBody>
          <a:bodyPr/>
          <a:lstStyle/>
          <a:p>
            <a:fld id="{EAED7977-8AF0-4F06-A329-4DA48C10A6AB}" type="datetimeFigureOut">
              <a:rPr lang="en-US" smtClean="0"/>
              <a:t>3/17/22</a:t>
            </a:fld>
            <a:endParaRPr lang="en-US"/>
          </a:p>
        </p:txBody>
      </p:sp>
      <p:sp>
        <p:nvSpPr>
          <p:cNvPr id="3" name="Footer Placeholder 2">
            <a:extLst>
              <a:ext uri="{FF2B5EF4-FFF2-40B4-BE49-F238E27FC236}">
                <a16:creationId xmlns:a16="http://schemas.microsoft.com/office/drawing/2014/main" id="{D1C53FBC-1398-4A25-9112-55563086DF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E87F14-5D73-45CF-B9C0-BC52EB0AA55E}"/>
              </a:ext>
            </a:extLst>
          </p:cNvPr>
          <p:cNvSpPr>
            <a:spLocks noGrp="1"/>
          </p:cNvSpPr>
          <p:nvPr>
            <p:ph type="sldNum" sz="quarter" idx="12"/>
          </p:nvPr>
        </p:nvSpPr>
        <p:spPr/>
        <p:txBody>
          <a:bodyPr/>
          <a:lstStyle/>
          <a:p>
            <a:fld id="{0606E1E3-4A0C-4DA8-84FA-5402A67BCBD6}" type="slidenum">
              <a:rPr lang="en-US" smtClean="0"/>
              <a:t>‹#›</a:t>
            </a:fld>
            <a:endParaRPr lang="en-US"/>
          </a:p>
        </p:txBody>
      </p:sp>
    </p:spTree>
    <p:extLst>
      <p:ext uri="{BB962C8B-B14F-4D97-AF65-F5344CB8AC3E}">
        <p14:creationId xmlns:p14="http://schemas.microsoft.com/office/powerpoint/2010/main" val="3776663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3EDD3-E795-BC4D-ABC5-41B63F5183F1}" type="slidenum">
              <a:rPr lang="en-US" smtClean="0"/>
              <a:t>‹#›</a:t>
            </a:fld>
            <a:endParaRPr lang="en-US"/>
          </a:p>
        </p:txBody>
      </p:sp>
    </p:spTree>
    <p:extLst>
      <p:ext uri="{BB962C8B-B14F-4D97-AF65-F5344CB8AC3E}">
        <p14:creationId xmlns:p14="http://schemas.microsoft.com/office/powerpoint/2010/main" val="2973785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3EDD3-E795-BC4D-ABC5-41B63F5183F1}" type="slidenum">
              <a:rPr lang="en-US" smtClean="0"/>
              <a:t>‹#›</a:t>
            </a:fld>
            <a:endParaRPr lang="en-US"/>
          </a:p>
        </p:txBody>
      </p:sp>
    </p:spTree>
    <p:extLst>
      <p:ext uri="{BB962C8B-B14F-4D97-AF65-F5344CB8AC3E}">
        <p14:creationId xmlns:p14="http://schemas.microsoft.com/office/powerpoint/2010/main" val="4158163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3EDD3-E795-BC4D-ABC5-41B63F5183F1}" type="slidenum">
              <a:rPr lang="en-US" smtClean="0"/>
              <a:t>‹#›</a:t>
            </a:fld>
            <a:endParaRPr lang="en-US"/>
          </a:p>
        </p:txBody>
      </p:sp>
    </p:spTree>
    <p:extLst>
      <p:ext uri="{BB962C8B-B14F-4D97-AF65-F5344CB8AC3E}">
        <p14:creationId xmlns:p14="http://schemas.microsoft.com/office/powerpoint/2010/main" val="52284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3EDD3-E795-BC4D-ABC5-41B63F5183F1}" type="slidenum">
              <a:rPr lang="en-US" smtClean="0"/>
              <a:t>‹#›</a:t>
            </a:fld>
            <a:endParaRPr lang="en-US"/>
          </a:p>
        </p:txBody>
      </p:sp>
    </p:spTree>
    <p:extLst>
      <p:ext uri="{BB962C8B-B14F-4D97-AF65-F5344CB8AC3E}">
        <p14:creationId xmlns:p14="http://schemas.microsoft.com/office/powerpoint/2010/main" val="871244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3EDD3-E795-BC4D-ABC5-41B63F5183F1}" type="slidenum">
              <a:rPr lang="en-US" smtClean="0"/>
              <a:t>‹#›</a:t>
            </a:fld>
            <a:endParaRPr lang="en-US"/>
          </a:p>
        </p:txBody>
      </p:sp>
    </p:spTree>
    <p:extLst>
      <p:ext uri="{BB962C8B-B14F-4D97-AF65-F5344CB8AC3E}">
        <p14:creationId xmlns:p14="http://schemas.microsoft.com/office/powerpoint/2010/main" val="171888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3EDD3-E795-BC4D-ABC5-41B63F5183F1}" type="slidenum">
              <a:rPr lang="en-US" smtClean="0"/>
              <a:t>‹#›</a:t>
            </a:fld>
            <a:endParaRPr lang="en-US"/>
          </a:p>
        </p:txBody>
      </p:sp>
    </p:spTree>
    <p:extLst>
      <p:ext uri="{BB962C8B-B14F-4D97-AF65-F5344CB8AC3E}">
        <p14:creationId xmlns:p14="http://schemas.microsoft.com/office/powerpoint/2010/main" val="2688707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3EDD3-E795-BC4D-ABC5-41B63F5183F1}" type="slidenum">
              <a:rPr lang="en-US" smtClean="0"/>
              <a:t>‹#›</a:t>
            </a:fld>
            <a:endParaRPr lang="en-US"/>
          </a:p>
        </p:txBody>
      </p:sp>
    </p:spTree>
    <p:extLst>
      <p:ext uri="{BB962C8B-B14F-4D97-AF65-F5344CB8AC3E}">
        <p14:creationId xmlns:p14="http://schemas.microsoft.com/office/powerpoint/2010/main" val="1933913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3EDD3-E795-BC4D-ABC5-41B63F5183F1}" type="slidenum">
              <a:rPr lang="en-US" smtClean="0"/>
              <a:t>‹#›</a:t>
            </a:fld>
            <a:endParaRPr lang="en-US"/>
          </a:p>
        </p:txBody>
      </p:sp>
    </p:spTree>
    <p:extLst>
      <p:ext uri="{BB962C8B-B14F-4D97-AF65-F5344CB8AC3E}">
        <p14:creationId xmlns:p14="http://schemas.microsoft.com/office/powerpoint/2010/main" val="202674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292938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77801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72766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361205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310622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C1A71B-7A11-F240-A876-62AF26A10276}" type="slidenum">
              <a:rPr lang="en-US" smtClean="0"/>
              <a:t>‹#›</a:t>
            </a:fld>
            <a:endParaRPr lang="en-US"/>
          </a:p>
        </p:txBody>
      </p:sp>
    </p:spTree>
    <p:extLst>
      <p:ext uri="{BB962C8B-B14F-4D97-AF65-F5344CB8AC3E}">
        <p14:creationId xmlns:p14="http://schemas.microsoft.com/office/powerpoint/2010/main" val="3268690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B933F4-E8E4-EA4F-9F4B-D92AA91D4D3D}"/>
              </a:ext>
            </a:extLst>
          </p:cNvPr>
          <p:cNvPicPr>
            <a:picLocks noChangeAspect="1"/>
          </p:cNvPicPr>
          <p:nvPr userDrawn="1"/>
        </p:nvPicPr>
        <p:blipFill>
          <a:blip r:embed="rId5"/>
          <a:stretch>
            <a:fillRect/>
          </a:stretch>
        </p:blipFill>
        <p:spPr>
          <a:xfrm>
            <a:off x="0" y="6223288"/>
            <a:ext cx="3217418" cy="535162"/>
          </a:xfrm>
          <a:prstGeom prst="rect">
            <a:avLst/>
          </a:prstGeom>
        </p:spPr>
      </p:pic>
    </p:spTree>
  </p:cSld>
  <p:clrMap bg1="lt1" tx1="dk1" bg2="lt2" tx2="dk2" accent1="accent1" accent2="accent2" accent3="accent3" accent4="accent4" accent5="accent5" accent6="accent6" hlink="hlink" folHlink="folHlink"/>
  <p:sldLayoutIdLst>
    <p:sldLayoutId id="2147484462" r:id="rId1"/>
    <p:sldLayoutId id="2147484463" r:id="rId2"/>
    <p:sldLayoutId id="2147484501" r:id="rId3"/>
  </p:sldLayoutIdLst>
  <p:transition spd="slow">
    <p:push dir="u"/>
  </p:transition>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1A71B-7A11-F240-A876-62AF26A10276}" type="slidenum">
              <a:rPr lang="en-US" smtClean="0"/>
              <a:t>‹#›</a:t>
            </a:fld>
            <a:endParaRPr lang="en-US"/>
          </a:p>
        </p:txBody>
      </p:sp>
    </p:spTree>
    <p:extLst>
      <p:ext uri="{BB962C8B-B14F-4D97-AF65-F5344CB8AC3E}">
        <p14:creationId xmlns:p14="http://schemas.microsoft.com/office/powerpoint/2010/main" val="358759066"/>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47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CA4D7-C08E-B244-8DB6-544A0FB21AF4}" type="slidenum">
              <a:rPr lang="en-US" smtClean="0"/>
              <a:t>‹#›</a:t>
            </a:fld>
            <a:endParaRPr lang="en-US"/>
          </a:p>
        </p:txBody>
      </p:sp>
    </p:spTree>
    <p:extLst>
      <p:ext uri="{BB962C8B-B14F-4D97-AF65-F5344CB8AC3E}">
        <p14:creationId xmlns:p14="http://schemas.microsoft.com/office/powerpoint/2010/main" val="978072382"/>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3EDD3-E795-BC4D-ABC5-41B63F5183F1}" type="slidenum">
              <a:rPr lang="en-US" smtClean="0"/>
              <a:t>‹#›</a:t>
            </a:fld>
            <a:endParaRPr lang="en-US"/>
          </a:p>
        </p:txBody>
      </p:sp>
    </p:spTree>
    <p:extLst>
      <p:ext uri="{BB962C8B-B14F-4D97-AF65-F5344CB8AC3E}">
        <p14:creationId xmlns:p14="http://schemas.microsoft.com/office/powerpoint/2010/main" val="1895578389"/>
      </p:ext>
    </p:extLst>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_M5VgyMPSnc?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ideo" Target="https://www.youtube.com/embed/eBMciowCo_8?feature=oembed" TargetMode="External"/><Relationship Id="rId5" Type="http://schemas.openxmlformats.org/officeDocument/2006/relationships/hyperlink" Target="mailto:Alan@Kwikpoint.com" TargetMode="Externa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F1870C2-E70C-E644-9D16-3EC557A74178}"/>
              </a:ext>
            </a:extLst>
          </p:cNvPr>
          <p:cNvSpPr>
            <a:spLocks noGrp="1"/>
          </p:cNvSpPr>
          <p:nvPr>
            <p:ph type="ctrTitle" idx="4294967295"/>
          </p:nvPr>
        </p:nvSpPr>
        <p:spPr>
          <a:xfrm>
            <a:off x="-258038" y="1005621"/>
            <a:ext cx="8945267" cy="1771969"/>
          </a:xfrm>
          <a:prstGeom prst="rect">
            <a:avLst/>
          </a:prstGeom>
        </p:spPr>
        <p:txBody>
          <a:bodyPr/>
          <a:lstStyle/>
          <a:p>
            <a:pPr algn="ctr">
              <a:lnSpc>
                <a:spcPct val="130000"/>
              </a:lnSpc>
            </a:pPr>
            <a:r>
              <a:rPr lang="en-US" sz="6000" b="1" dirty="0">
                <a:solidFill>
                  <a:schemeClr val="tx1"/>
                </a:solidFill>
              </a:rPr>
              <a:t>Spot a Stroke</a:t>
            </a:r>
            <a:br>
              <a:rPr lang="en-US" sz="6000" b="1" dirty="0">
                <a:solidFill>
                  <a:schemeClr val="tx1"/>
                </a:solidFill>
              </a:rPr>
            </a:br>
            <a:r>
              <a:rPr lang="en-US" sz="6000" b="1" dirty="0">
                <a:solidFill>
                  <a:schemeClr val="tx1"/>
                </a:solidFill>
              </a:rPr>
              <a:t>Stop a Stroke</a:t>
            </a:r>
            <a:br>
              <a:rPr lang="en-US" sz="6000" b="1" dirty="0">
                <a:solidFill>
                  <a:schemeClr val="tx1"/>
                </a:solidFill>
              </a:rPr>
            </a:br>
            <a:r>
              <a:rPr lang="en-US" sz="6000" b="1" dirty="0">
                <a:solidFill>
                  <a:schemeClr val="tx1"/>
                </a:solidFill>
              </a:rPr>
              <a:t>Save a Life</a:t>
            </a:r>
          </a:p>
        </p:txBody>
      </p:sp>
      <p:pic>
        <p:nvPicPr>
          <p:cNvPr id="13" name="Picture 12">
            <a:extLst>
              <a:ext uri="{FF2B5EF4-FFF2-40B4-BE49-F238E27FC236}">
                <a16:creationId xmlns:a16="http://schemas.microsoft.com/office/drawing/2014/main" id="{AB0163D0-1996-6145-84FC-F9293EF5C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100" y="-19963"/>
            <a:ext cx="1505900" cy="1505900"/>
          </a:xfrm>
          <a:prstGeom prst="rect">
            <a:avLst/>
          </a:prstGeom>
        </p:spPr>
      </p:pic>
      <p:pic>
        <p:nvPicPr>
          <p:cNvPr id="4" name="Picture 3">
            <a:extLst>
              <a:ext uri="{FF2B5EF4-FFF2-40B4-BE49-F238E27FC236}">
                <a16:creationId xmlns:a16="http://schemas.microsoft.com/office/drawing/2014/main" id="{5FAECEA3-F098-7147-8103-B8E6AD740221}"/>
              </a:ext>
            </a:extLst>
          </p:cNvPr>
          <p:cNvPicPr>
            <a:picLocks noChangeAspect="1"/>
          </p:cNvPicPr>
          <p:nvPr/>
        </p:nvPicPr>
        <p:blipFill>
          <a:blip r:embed="rId4"/>
          <a:stretch>
            <a:fillRect/>
          </a:stretch>
        </p:blipFill>
        <p:spPr>
          <a:xfrm>
            <a:off x="6693408" y="6184127"/>
            <a:ext cx="2450592" cy="654389"/>
          </a:xfrm>
          <a:prstGeom prst="rect">
            <a:avLst/>
          </a:prstGeom>
        </p:spPr>
      </p:pic>
      <p:pic>
        <p:nvPicPr>
          <p:cNvPr id="9" name="Picture 8">
            <a:extLst>
              <a:ext uri="{FF2B5EF4-FFF2-40B4-BE49-F238E27FC236}">
                <a16:creationId xmlns:a16="http://schemas.microsoft.com/office/drawing/2014/main" id="{06D15621-B6E1-634D-A572-7D6F73F8CA89}"/>
              </a:ext>
            </a:extLst>
          </p:cNvPr>
          <p:cNvPicPr>
            <a:picLocks noChangeAspect="1"/>
          </p:cNvPicPr>
          <p:nvPr/>
        </p:nvPicPr>
        <p:blipFill rotWithShape="1">
          <a:blip r:embed="rId5"/>
          <a:srcRect l="10494"/>
          <a:stretch/>
        </p:blipFill>
        <p:spPr>
          <a:xfrm>
            <a:off x="0" y="-123"/>
            <a:ext cx="1527589" cy="1505900"/>
          </a:xfrm>
          <a:prstGeom prst="rect">
            <a:avLst/>
          </a:prstGeom>
        </p:spPr>
      </p:pic>
      <p:sp>
        <p:nvSpPr>
          <p:cNvPr id="10" name="TextBox 9">
            <a:extLst>
              <a:ext uri="{FF2B5EF4-FFF2-40B4-BE49-F238E27FC236}">
                <a16:creationId xmlns:a16="http://schemas.microsoft.com/office/drawing/2014/main" id="{DD54E34C-438C-714A-8E96-E2F1A2A7B2CC}"/>
              </a:ext>
            </a:extLst>
          </p:cNvPr>
          <p:cNvSpPr txBox="1"/>
          <p:nvPr/>
        </p:nvSpPr>
        <p:spPr>
          <a:xfrm>
            <a:off x="1106230" y="5126685"/>
            <a:ext cx="3051028" cy="646331"/>
          </a:xfrm>
          <a:prstGeom prst="rect">
            <a:avLst/>
          </a:prstGeom>
          <a:noFill/>
        </p:spPr>
        <p:txBody>
          <a:bodyPr wrap="none" rtlCol="0">
            <a:spAutoFit/>
          </a:bodyPr>
          <a:lstStyle/>
          <a:p>
            <a:r>
              <a:rPr lang="en-US" dirty="0"/>
              <a:t>Alan Stillman</a:t>
            </a:r>
          </a:p>
          <a:p>
            <a:r>
              <a:rPr lang="en-US" dirty="0"/>
              <a:t>Founder: Stroke Smart Virginia</a:t>
            </a:r>
          </a:p>
        </p:txBody>
      </p:sp>
      <p:sp>
        <p:nvSpPr>
          <p:cNvPr id="14" name="TextBox 13">
            <a:extLst>
              <a:ext uri="{FF2B5EF4-FFF2-40B4-BE49-F238E27FC236}">
                <a16:creationId xmlns:a16="http://schemas.microsoft.com/office/drawing/2014/main" id="{B50A6C56-6993-174C-A4D9-BE224DDEAE31}"/>
              </a:ext>
            </a:extLst>
          </p:cNvPr>
          <p:cNvSpPr txBox="1"/>
          <p:nvPr/>
        </p:nvSpPr>
        <p:spPr>
          <a:xfrm>
            <a:off x="4822548" y="4983798"/>
            <a:ext cx="4009944" cy="1200329"/>
          </a:xfrm>
          <a:prstGeom prst="rect">
            <a:avLst/>
          </a:prstGeom>
          <a:noFill/>
        </p:spPr>
        <p:txBody>
          <a:bodyPr wrap="none" rtlCol="0">
            <a:spAutoFit/>
          </a:bodyPr>
          <a:lstStyle/>
          <a:p>
            <a:r>
              <a:rPr lang="en-US" dirty="0"/>
              <a:t>Margaret Probst</a:t>
            </a:r>
          </a:p>
          <a:p>
            <a:r>
              <a:rPr lang="en-US" dirty="0"/>
              <a:t>Northern Virginia EMS Council</a:t>
            </a:r>
          </a:p>
          <a:p>
            <a:r>
              <a:rPr lang="en-US" dirty="0"/>
              <a:t>Stroke Smart Coordinator and Paramedic</a:t>
            </a:r>
          </a:p>
          <a:p>
            <a:endParaRPr lang="en-US" dirty="0"/>
          </a:p>
        </p:txBody>
      </p:sp>
    </p:spTree>
    <p:extLst>
      <p:ext uri="{BB962C8B-B14F-4D97-AF65-F5344CB8AC3E}">
        <p14:creationId xmlns:p14="http://schemas.microsoft.com/office/powerpoint/2010/main" val="386802482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5B38C-EA86-4D40-97F7-7B42D3122819}"/>
              </a:ext>
            </a:extLst>
          </p:cNvPr>
          <p:cNvSpPr/>
          <p:nvPr/>
        </p:nvSpPr>
        <p:spPr>
          <a:xfrm>
            <a:off x="0" y="857250"/>
            <a:ext cx="9144000" cy="5143500"/>
          </a:xfrm>
          <a:prstGeom prst="rect">
            <a:avLst/>
          </a:prstGeom>
          <a:solidFill>
            <a:srgbClr val="88F0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078" name="Picture 6">
            <a:extLst>
              <a:ext uri="{FF2B5EF4-FFF2-40B4-BE49-F238E27FC236}">
                <a16:creationId xmlns:a16="http://schemas.microsoft.com/office/drawing/2014/main" id="{82B4B2A5-989B-41D7-A14F-B82966139F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43" r="14714"/>
          <a:stretch/>
        </p:blipFill>
        <p:spPr bwMode="auto">
          <a:xfrm>
            <a:off x="1143001" y="857250"/>
            <a:ext cx="696996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1490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D05021-AF62-47BF-9A36-23D03B002B32}"/>
              </a:ext>
            </a:extLst>
          </p:cNvPr>
          <p:cNvSpPr/>
          <p:nvPr/>
        </p:nvSpPr>
        <p:spPr>
          <a:xfrm>
            <a:off x="0" y="857250"/>
            <a:ext cx="9144000" cy="51435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Isosceles Triangle 18">
            <a:extLst>
              <a:ext uri="{FF2B5EF4-FFF2-40B4-BE49-F238E27FC236}">
                <a16:creationId xmlns:a16="http://schemas.microsoft.com/office/drawing/2014/main" id="{E1DBF945-5B01-4282-B52C-7CBD44B09493}"/>
              </a:ext>
            </a:extLst>
          </p:cNvPr>
          <p:cNvSpPr/>
          <p:nvPr/>
        </p:nvSpPr>
        <p:spPr>
          <a:xfrm>
            <a:off x="36923" y="2705929"/>
            <a:ext cx="4803434" cy="3296489"/>
          </a:xfrm>
          <a:prstGeom prst="triangle">
            <a:avLst>
              <a:gd name="adj" fmla="val 4917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Isosceles Triangle 13">
            <a:extLst>
              <a:ext uri="{FF2B5EF4-FFF2-40B4-BE49-F238E27FC236}">
                <a16:creationId xmlns:a16="http://schemas.microsoft.com/office/drawing/2014/main" id="{874BDA3A-DC61-4FA6-8FC4-4B11BD9E0C04}"/>
              </a:ext>
            </a:extLst>
          </p:cNvPr>
          <p:cNvSpPr/>
          <p:nvPr/>
        </p:nvSpPr>
        <p:spPr>
          <a:xfrm>
            <a:off x="4204253" y="857250"/>
            <a:ext cx="2839562" cy="2447163"/>
          </a:xfrm>
          <a:prstGeom prst="triangle">
            <a:avLst>
              <a:gd name="adj" fmla="val 4917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2">
            <a:extLst>
              <a:ext uri="{FF2B5EF4-FFF2-40B4-BE49-F238E27FC236}">
                <a16:creationId xmlns:a16="http://schemas.microsoft.com/office/drawing/2014/main" id="{8ECDB245-2A7A-4A37-A934-ECF63599A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0585"/>
            <a:ext cx="4721087" cy="26963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7ABB7F7B-4B0B-4D44-A5F7-7A29628B5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917" y="857250"/>
            <a:ext cx="3255083" cy="44998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50ED744-94A8-4AE1-9227-A7E780E4ED93}"/>
              </a:ext>
            </a:extLst>
          </p:cNvPr>
          <p:cNvPicPr>
            <a:picLocks noChangeAspect="1"/>
          </p:cNvPicPr>
          <p:nvPr/>
        </p:nvPicPr>
        <p:blipFill>
          <a:blip r:embed="rId5"/>
          <a:stretch>
            <a:fillRect/>
          </a:stretch>
        </p:blipFill>
        <p:spPr>
          <a:xfrm>
            <a:off x="386108" y="4066768"/>
            <a:ext cx="2212974" cy="1190918"/>
          </a:xfrm>
          <a:prstGeom prst="rect">
            <a:avLst/>
          </a:prstGeom>
        </p:spPr>
      </p:pic>
      <p:pic>
        <p:nvPicPr>
          <p:cNvPr id="13" name="Picture 12">
            <a:extLst>
              <a:ext uri="{FF2B5EF4-FFF2-40B4-BE49-F238E27FC236}">
                <a16:creationId xmlns:a16="http://schemas.microsoft.com/office/drawing/2014/main" id="{019DE1D3-465C-4E07-B97D-BD23C49DB36F}"/>
              </a:ext>
            </a:extLst>
          </p:cNvPr>
          <p:cNvPicPr>
            <a:picLocks noChangeAspect="1"/>
          </p:cNvPicPr>
          <p:nvPr/>
        </p:nvPicPr>
        <p:blipFill>
          <a:blip r:embed="rId6"/>
          <a:srcRect l="2542" r="2542"/>
          <a:stretch>
            <a:fillRect/>
          </a:stretch>
        </p:blipFill>
        <p:spPr>
          <a:xfrm>
            <a:off x="2876487" y="3307748"/>
            <a:ext cx="3436502" cy="2696337"/>
          </a:xfrm>
          <a:prstGeom prst="rect">
            <a:avLst/>
          </a:prstGeom>
        </p:spPr>
      </p:pic>
    </p:spTree>
    <p:extLst>
      <p:ext uri="{BB962C8B-B14F-4D97-AF65-F5344CB8AC3E}">
        <p14:creationId xmlns:p14="http://schemas.microsoft.com/office/powerpoint/2010/main" val="45405599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016D67-EA5B-4C05-9DE2-B0EAB782D8CE}"/>
              </a:ext>
            </a:extLst>
          </p:cNvPr>
          <p:cNvSpPr/>
          <p:nvPr/>
        </p:nvSpPr>
        <p:spPr>
          <a:xfrm>
            <a:off x="10918" y="857250"/>
            <a:ext cx="9144000" cy="5143500"/>
          </a:xfrm>
          <a:prstGeom prst="rect">
            <a:avLst/>
          </a:prstGeom>
          <a:solidFill>
            <a:srgbClr val="88F0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2"/>
          <p:cNvSpPr txBox="1"/>
          <p:nvPr/>
        </p:nvSpPr>
        <p:spPr>
          <a:xfrm>
            <a:off x="2136694" y="1079270"/>
            <a:ext cx="4881532" cy="626262"/>
          </a:xfrm>
          <a:prstGeom prst="rect">
            <a:avLst/>
          </a:prstGeom>
        </p:spPr>
        <p:txBody>
          <a:bodyPr wrap="square" lIns="0" tIns="0" rIns="0" bIns="0" rtlCol="0" anchor="t">
            <a:spAutoFit/>
          </a:bodyPr>
          <a:lstStyle/>
          <a:p>
            <a:pPr algn="r">
              <a:lnSpc>
                <a:spcPts val="4725"/>
              </a:lnSpc>
            </a:pPr>
            <a:r>
              <a:rPr lang="en-US" sz="6000" dirty="0">
                <a:solidFill>
                  <a:srgbClr val="000000"/>
                </a:solidFill>
                <a:latin typeface="Open Sans Extra Bold"/>
              </a:rPr>
              <a:t>Spot a Stroke!</a:t>
            </a:r>
          </a:p>
        </p:txBody>
      </p:sp>
      <p:sp>
        <p:nvSpPr>
          <p:cNvPr id="4" name="TextBox 4"/>
          <p:cNvSpPr txBox="1"/>
          <p:nvPr/>
        </p:nvSpPr>
        <p:spPr>
          <a:xfrm>
            <a:off x="393525" y="5075343"/>
            <a:ext cx="5993732" cy="666849"/>
          </a:xfrm>
          <a:prstGeom prst="rect">
            <a:avLst/>
          </a:prstGeom>
        </p:spPr>
        <p:txBody>
          <a:bodyPr wrap="square" lIns="0" tIns="0" rIns="0" bIns="0" rtlCol="0" anchor="t">
            <a:spAutoFit/>
          </a:bodyPr>
          <a:lstStyle/>
          <a:p>
            <a:pPr algn="ctr">
              <a:lnSpc>
                <a:spcPts val="2625"/>
              </a:lnSpc>
              <a:spcBef>
                <a:spcPct val="0"/>
              </a:spcBef>
            </a:pPr>
            <a:r>
              <a:rPr lang="en-US" sz="2625" b="1" dirty="0">
                <a:solidFill>
                  <a:srgbClr val="004AAD"/>
                </a:solidFill>
                <a:latin typeface="Open Sans Extra Bold"/>
              </a:rPr>
              <a:t>Weakness on one or both sides of the body</a:t>
            </a:r>
          </a:p>
        </p:txBody>
      </p:sp>
      <p:sp>
        <p:nvSpPr>
          <p:cNvPr id="5" name="TextBox 5"/>
          <p:cNvSpPr txBox="1"/>
          <p:nvPr/>
        </p:nvSpPr>
        <p:spPr>
          <a:xfrm>
            <a:off x="6164856" y="4218592"/>
            <a:ext cx="2816672" cy="333425"/>
          </a:xfrm>
          <a:prstGeom prst="rect">
            <a:avLst/>
          </a:prstGeom>
        </p:spPr>
        <p:txBody>
          <a:bodyPr lIns="0" tIns="0" rIns="0" bIns="0" rtlCol="0" anchor="t">
            <a:spAutoFit/>
          </a:bodyPr>
          <a:lstStyle/>
          <a:p>
            <a:pPr algn="ctr">
              <a:lnSpc>
                <a:spcPts val="2625"/>
              </a:lnSpc>
              <a:spcBef>
                <a:spcPct val="0"/>
              </a:spcBef>
            </a:pPr>
            <a:r>
              <a:rPr lang="en-US" sz="2625" b="1" dirty="0">
                <a:solidFill>
                  <a:srgbClr val="FF6A2A"/>
                </a:solidFill>
                <a:latin typeface="Open Sans Extra Bold"/>
              </a:rPr>
              <a:t>Facial drooping</a:t>
            </a:r>
          </a:p>
        </p:txBody>
      </p:sp>
      <p:sp>
        <p:nvSpPr>
          <p:cNvPr id="6" name="TextBox 6"/>
          <p:cNvSpPr txBox="1"/>
          <p:nvPr/>
        </p:nvSpPr>
        <p:spPr>
          <a:xfrm>
            <a:off x="393525" y="2183205"/>
            <a:ext cx="6624701" cy="666849"/>
          </a:xfrm>
          <a:prstGeom prst="rect">
            <a:avLst/>
          </a:prstGeom>
        </p:spPr>
        <p:txBody>
          <a:bodyPr wrap="square" lIns="0" tIns="0" rIns="0" bIns="0" rtlCol="0" anchor="t">
            <a:spAutoFit/>
          </a:bodyPr>
          <a:lstStyle/>
          <a:p>
            <a:pPr algn="ctr">
              <a:lnSpc>
                <a:spcPts val="2625"/>
              </a:lnSpc>
              <a:spcBef>
                <a:spcPct val="0"/>
              </a:spcBef>
            </a:pPr>
            <a:r>
              <a:rPr lang="en-US" sz="2625" b="1" dirty="0">
                <a:solidFill>
                  <a:srgbClr val="CB6CE6"/>
                </a:solidFill>
                <a:latin typeface="Open Sans Extra Bold"/>
              </a:rPr>
              <a:t>Numbness on one or both sides of the body</a:t>
            </a:r>
          </a:p>
        </p:txBody>
      </p:sp>
      <p:sp>
        <p:nvSpPr>
          <p:cNvPr id="7" name="TextBox 7"/>
          <p:cNvSpPr txBox="1"/>
          <p:nvPr/>
        </p:nvSpPr>
        <p:spPr>
          <a:xfrm>
            <a:off x="4798832" y="2727456"/>
            <a:ext cx="3768165" cy="666849"/>
          </a:xfrm>
          <a:prstGeom prst="rect">
            <a:avLst/>
          </a:prstGeom>
        </p:spPr>
        <p:txBody>
          <a:bodyPr wrap="square" lIns="0" tIns="0" rIns="0" bIns="0" rtlCol="0" anchor="t">
            <a:spAutoFit/>
          </a:bodyPr>
          <a:lstStyle/>
          <a:p>
            <a:pPr algn="ctr">
              <a:lnSpc>
                <a:spcPts val="2625"/>
              </a:lnSpc>
              <a:spcBef>
                <a:spcPct val="0"/>
              </a:spcBef>
            </a:pPr>
            <a:r>
              <a:rPr lang="en-US" sz="2625" b="1" dirty="0">
                <a:solidFill>
                  <a:srgbClr val="002060"/>
                </a:solidFill>
                <a:latin typeface="Open Sans Extra Bold"/>
              </a:rPr>
              <a:t>Loss of balance/dizziness</a:t>
            </a:r>
          </a:p>
        </p:txBody>
      </p:sp>
      <p:sp>
        <p:nvSpPr>
          <p:cNvPr id="8" name="TextBox 8"/>
          <p:cNvSpPr txBox="1"/>
          <p:nvPr/>
        </p:nvSpPr>
        <p:spPr>
          <a:xfrm>
            <a:off x="4308004" y="4221537"/>
            <a:ext cx="2126309" cy="666849"/>
          </a:xfrm>
          <a:prstGeom prst="rect">
            <a:avLst/>
          </a:prstGeom>
        </p:spPr>
        <p:txBody>
          <a:bodyPr wrap="square" lIns="0" tIns="0" rIns="0" bIns="0" rtlCol="0" anchor="t">
            <a:spAutoFit/>
          </a:bodyPr>
          <a:lstStyle/>
          <a:p>
            <a:pPr algn="ctr">
              <a:lnSpc>
                <a:spcPts val="2625"/>
              </a:lnSpc>
              <a:spcBef>
                <a:spcPct val="0"/>
              </a:spcBef>
            </a:pPr>
            <a:r>
              <a:rPr lang="en-US" sz="2625" b="1" dirty="0">
                <a:solidFill>
                  <a:srgbClr val="5F3A30"/>
                </a:solidFill>
                <a:latin typeface="Open Sans Extra Bold"/>
              </a:rPr>
              <a:t>Vision changes</a:t>
            </a:r>
          </a:p>
        </p:txBody>
      </p:sp>
      <p:sp>
        <p:nvSpPr>
          <p:cNvPr id="9" name="TextBox 9"/>
          <p:cNvSpPr txBox="1"/>
          <p:nvPr/>
        </p:nvSpPr>
        <p:spPr>
          <a:xfrm>
            <a:off x="2136694" y="1728514"/>
            <a:ext cx="4892449" cy="346249"/>
          </a:xfrm>
          <a:prstGeom prst="rect">
            <a:avLst/>
          </a:prstGeom>
        </p:spPr>
        <p:txBody>
          <a:bodyPr wrap="square" lIns="0" tIns="0" rIns="0" bIns="0" rtlCol="0" anchor="t">
            <a:spAutoFit/>
          </a:bodyPr>
          <a:lstStyle/>
          <a:p>
            <a:pPr algn="r">
              <a:lnSpc>
                <a:spcPts val="2730"/>
              </a:lnSpc>
            </a:pPr>
            <a:r>
              <a:rPr lang="en-US" sz="2400" dirty="0">
                <a:solidFill>
                  <a:srgbClr val="000000"/>
                </a:solidFill>
                <a:latin typeface="Open Sans"/>
              </a:rPr>
              <a:t>Sudden Onset, Unexplained Signs</a:t>
            </a:r>
          </a:p>
        </p:txBody>
      </p:sp>
      <p:sp>
        <p:nvSpPr>
          <p:cNvPr id="10" name="TextBox 10"/>
          <p:cNvSpPr txBox="1"/>
          <p:nvPr/>
        </p:nvSpPr>
        <p:spPr>
          <a:xfrm>
            <a:off x="547183" y="3698472"/>
            <a:ext cx="4030277" cy="666849"/>
          </a:xfrm>
          <a:prstGeom prst="rect">
            <a:avLst/>
          </a:prstGeom>
        </p:spPr>
        <p:txBody>
          <a:bodyPr wrap="square" lIns="0" tIns="0" rIns="0" bIns="0" rtlCol="0" anchor="t">
            <a:spAutoFit/>
          </a:bodyPr>
          <a:lstStyle/>
          <a:p>
            <a:pPr algn="ctr">
              <a:lnSpc>
                <a:spcPts val="2625"/>
              </a:lnSpc>
              <a:spcBef>
                <a:spcPct val="0"/>
              </a:spcBef>
            </a:pPr>
            <a:r>
              <a:rPr lang="en-US" sz="2625" b="1" dirty="0">
                <a:solidFill>
                  <a:srgbClr val="008037"/>
                </a:solidFill>
                <a:latin typeface="Open Sans Extra Bold"/>
              </a:rPr>
              <a:t>Difficulty understanding or forming words</a:t>
            </a:r>
          </a:p>
        </p:txBody>
      </p:sp>
      <p:sp>
        <p:nvSpPr>
          <p:cNvPr id="11" name="TextBox 6">
            <a:extLst>
              <a:ext uri="{FF2B5EF4-FFF2-40B4-BE49-F238E27FC236}">
                <a16:creationId xmlns:a16="http://schemas.microsoft.com/office/drawing/2014/main" id="{A5836B00-B624-42A7-B215-CCC814EC760D}"/>
              </a:ext>
            </a:extLst>
          </p:cNvPr>
          <p:cNvSpPr txBox="1"/>
          <p:nvPr/>
        </p:nvSpPr>
        <p:spPr>
          <a:xfrm>
            <a:off x="10918" y="2865591"/>
            <a:ext cx="2450169" cy="333425"/>
          </a:xfrm>
          <a:prstGeom prst="rect">
            <a:avLst/>
          </a:prstGeom>
        </p:spPr>
        <p:txBody>
          <a:bodyPr wrap="square" lIns="0" tIns="0" rIns="0" bIns="0" rtlCol="0" anchor="t">
            <a:spAutoFit/>
          </a:bodyPr>
          <a:lstStyle/>
          <a:p>
            <a:pPr algn="ctr">
              <a:lnSpc>
                <a:spcPts val="2625"/>
              </a:lnSpc>
              <a:spcBef>
                <a:spcPct val="0"/>
              </a:spcBef>
            </a:pPr>
            <a:r>
              <a:rPr lang="en-US" sz="2625" b="1" dirty="0">
                <a:solidFill>
                  <a:srgbClr val="FF0000"/>
                </a:solidFill>
                <a:latin typeface="Open Sans Extra Bold"/>
              </a:rPr>
              <a:t>Confusion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6A43DB-E79D-4D67-B1D8-7353C249D500}"/>
              </a:ext>
            </a:extLst>
          </p:cNvPr>
          <p:cNvSpPr/>
          <p:nvPr/>
        </p:nvSpPr>
        <p:spPr>
          <a:xfrm>
            <a:off x="7643352" y="857249"/>
            <a:ext cx="1500649" cy="2416127"/>
          </a:xfrm>
          <a:prstGeom prst="rect">
            <a:avLst/>
          </a:prstGeom>
          <a:solidFill>
            <a:srgbClr val="59D406"/>
          </a:solidFill>
          <a:ln>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a:extLst>
              <a:ext uri="{FF2B5EF4-FFF2-40B4-BE49-F238E27FC236}">
                <a16:creationId xmlns:a16="http://schemas.microsoft.com/office/drawing/2014/main" id="{E925C4A7-BB3A-4202-AA2C-555AD4708DC1}"/>
              </a:ext>
            </a:extLst>
          </p:cNvPr>
          <p:cNvSpPr/>
          <p:nvPr/>
        </p:nvSpPr>
        <p:spPr>
          <a:xfrm>
            <a:off x="1" y="857250"/>
            <a:ext cx="7643351" cy="5143500"/>
          </a:xfrm>
          <a:prstGeom prst="rect">
            <a:avLst/>
          </a:prstGeom>
          <a:gradFill>
            <a:gsLst>
              <a:gs pos="5000">
                <a:srgbClr val="28F832">
                  <a:lumMod val="99000"/>
                </a:srgbClr>
              </a:gs>
              <a:gs pos="100000">
                <a:srgbClr val="88F088"/>
              </a:gs>
            </a:gsLst>
            <a:lin ang="5400000" scaled="1"/>
          </a:gradFill>
          <a:ln>
            <a:solidFill>
              <a:srgbClr val="7CF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0D57E641-9F5E-46D8-B71C-ECD23B62B26B}"/>
              </a:ext>
            </a:extLst>
          </p:cNvPr>
          <p:cNvSpPr/>
          <p:nvPr/>
        </p:nvSpPr>
        <p:spPr>
          <a:xfrm>
            <a:off x="7174524" y="2914650"/>
            <a:ext cx="1969477" cy="3086100"/>
          </a:xfrm>
          <a:prstGeom prst="rect">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a:ln>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50" name="Picture 2" descr="More Evidence That 'Time Is Brain' in Stroke">
            <a:extLst>
              <a:ext uri="{FF2B5EF4-FFF2-40B4-BE49-F238E27FC236}">
                <a16:creationId xmlns:a16="http://schemas.microsoft.com/office/drawing/2014/main" id="{E70EB823-2D09-4B37-9663-81B988DDA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83" y="1029083"/>
            <a:ext cx="6399779" cy="4799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945703-7191-472F-8CCB-CCB455CE4571}"/>
              </a:ext>
            </a:extLst>
          </p:cNvPr>
          <p:cNvSpPr txBox="1"/>
          <p:nvPr/>
        </p:nvSpPr>
        <p:spPr>
          <a:xfrm rot="20920163">
            <a:off x="324579" y="1669090"/>
            <a:ext cx="2076896" cy="3208571"/>
          </a:xfrm>
          <a:prstGeom prst="rect">
            <a:avLst/>
          </a:prstGeom>
          <a:noFill/>
        </p:spPr>
        <p:txBody>
          <a:bodyPr wrap="square" rtlCol="0">
            <a:spAutoFit/>
          </a:bodyPr>
          <a:lstStyle/>
          <a:p>
            <a:r>
              <a:rPr lang="en-US" sz="6750" dirty="0"/>
              <a:t>Time is Brain</a:t>
            </a:r>
          </a:p>
        </p:txBody>
      </p:sp>
    </p:spTree>
    <p:extLst>
      <p:ext uri="{BB962C8B-B14F-4D97-AF65-F5344CB8AC3E}">
        <p14:creationId xmlns:p14="http://schemas.microsoft.com/office/powerpoint/2010/main" val="153750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mbulance station to open by summer">
            <a:extLst>
              <a:ext uri="{FF2B5EF4-FFF2-40B4-BE49-F238E27FC236}">
                <a16:creationId xmlns:a16="http://schemas.microsoft.com/office/drawing/2014/main" id="{5EFF1F18-EF25-477C-9075-003446AA644A}"/>
              </a:ext>
            </a:extLst>
          </p:cNvPr>
          <p:cNvPicPr>
            <a:picLocks noChangeAspect="1" noChangeArrowheads="1"/>
          </p:cNvPicPr>
          <p:nvPr/>
        </p:nvPicPr>
        <p:blipFill>
          <a:blip r:embed="rId3">
            <a:alphaModFix amt="56000"/>
            <a:extLst>
              <a:ext uri="{28A0092B-C50C-407E-A947-70E740481C1C}">
                <a14:useLocalDpi xmlns:a14="http://schemas.microsoft.com/office/drawing/2010/main" val="0"/>
              </a:ext>
            </a:extLst>
          </a:blip>
          <a:srcRect/>
          <a:stretch>
            <a:fillRect/>
          </a:stretch>
        </p:blipFill>
        <p:spPr bwMode="auto">
          <a:xfrm>
            <a:off x="0" y="857251"/>
            <a:ext cx="9144000" cy="5165696"/>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E5AADD-AE37-46CB-AE6A-4AA9E731498F}"/>
              </a:ext>
            </a:extLst>
          </p:cNvPr>
          <p:cNvSpPr txBox="1"/>
          <p:nvPr/>
        </p:nvSpPr>
        <p:spPr>
          <a:xfrm rot="20598140">
            <a:off x="-44586" y="1046173"/>
            <a:ext cx="3280065" cy="1246495"/>
          </a:xfrm>
          <a:prstGeom prst="rect">
            <a:avLst/>
          </a:prstGeom>
          <a:noFill/>
        </p:spPr>
        <p:txBody>
          <a:bodyPr wrap="none" rtlCol="0">
            <a:spAutoFit/>
          </a:bodyPr>
          <a:lstStyle/>
          <a:p>
            <a:r>
              <a:rPr lang="en-US" sz="7500" dirty="0"/>
              <a:t>Call 911</a:t>
            </a:r>
          </a:p>
        </p:txBody>
      </p:sp>
      <p:sp>
        <p:nvSpPr>
          <p:cNvPr id="5" name="TextBox 4">
            <a:extLst>
              <a:ext uri="{FF2B5EF4-FFF2-40B4-BE49-F238E27FC236}">
                <a16:creationId xmlns:a16="http://schemas.microsoft.com/office/drawing/2014/main" id="{87501E5F-9976-4C84-9ACE-47B13CD163E5}"/>
              </a:ext>
            </a:extLst>
          </p:cNvPr>
          <p:cNvSpPr txBox="1"/>
          <p:nvPr/>
        </p:nvSpPr>
        <p:spPr>
          <a:xfrm rot="20598140">
            <a:off x="4998902" y="2096556"/>
            <a:ext cx="3280065" cy="1246495"/>
          </a:xfrm>
          <a:prstGeom prst="rect">
            <a:avLst/>
          </a:prstGeom>
          <a:noFill/>
        </p:spPr>
        <p:txBody>
          <a:bodyPr wrap="none" rtlCol="0">
            <a:spAutoFit/>
          </a:bodyPr>
          <a:lstStyle/>
          <a:p>
            <a:r>
              <a:rPr lang="en-US" sz="7500" dirty="0"/>
              <a:t>Call 911</a:t>
            </a:r>
          </a:p>
        </p:txBody>
      </p:sp>
      <p:sp>
        <p:nvSpPr>
          <p:cNvPr id="6" name="TextBox 5">
            <a:extLst>
              <a:ext uri="{FF2B5EF4-FFF2-40B4-BE49-F238E27FC236}">
                <a16:creationId xmlns:a16="http://schemas.microsoft.com/office/drawing/2014/main" id="{B767C21C-F996-4FC8-BC26-C1BBB20AF6AF}"/>
              </a:ext>
            </a:extLst>
          </p:cNvPr>
          <p:cNvSpPr txBox="1"/>
          <p:nvPr/>
        </p:nvSpPr>
        <p:spPr>
          <a:xfrm rot="20598140">
            <a:off x="753017" y="4197319"/>
            <a:ext cx="3280065" cy="1246495"/>
          </a:xfrm>
          <a:prstGeom prst="rect">
            <a:avLst/>
          </a:prstGeom>
          <a:noFill/>
        </p:spPr>
        <p:txBody>
          <a:bodyPr wrap="none" rtlCol="0">
            <a:spAutoFit/>
          </a:bodyPr>
          <a:lstStyle/>
          <a:p>
            <a:r>
              <a:rPr lang="en-US" sz="7500" dirty="0"/>
              <a:t>Call 911</a:t>
            </a:r>
          </a:p>
        </p:txBody>
      </p:sp>
    </p:spTree>
    <p:extLst>
      <p:ext uri="{BB962C8B-B14F-4D97-AF65-F5344CB8AC3E}">
        <p14:creationId xmlns:p14="http://schemas.microsoft.com/office/powerpoint/2010/main" val="313006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01C32C-1929-5C41-A0D9-96995783D436}"/>
              </a:ext>
            </a:extLst>
          </p:cNvPr>
          <p:cNvSpPr txBox="1"/>
          <p:nvPr/>
        </p:nvSpPr>
        <p:spPr>
          <a:xfrm>
            <a:off x="2237835" y="1588678"/>
            <a:ext cx="4668329" cy="2862322"/>
          </a:xfrm>
          <a:prstGeom prst="rect">
            <a:avLst/>
          </a:prstGeom>
          <a:noFill/>
        </p:spPr>
        <p:txBody>
          <a:bodyPr wrap="none" rtlCol="0">
            <a:spAutoFit/>
          </a:bodyPr>
          <a:lstStyle/>
          <a:p>
            <a:pPr algn="ctr"/>
            <a:r>
              <a:rPr lang="en-US" sz="6000" b="1" dirty="0"/>
              <a:t>How to we </a:t>
            </a:r>
          </a:p>
          <a:p>
            <a:pPr algn="ctr"/>
            <a:r>
              <a:rPr lang="en-US" sz="6000" b="1" dirty="0"/>
              <a:t>Stay </a:t>
            </a:r>
          </a:p>
          <a:p>
            <a:pPr algn="ctr"/>
            <a:r>
              <a:rPr lang="en-US" sz="6000" b="1" dirty="0"/>
              <a:t>Stroke Smart?</a:t>
            </a:r>
          </a:p>
        </p:txBody>
      </p:sp>
    </p:spTree>
    <p:extLst>
      <p:ext uri="{BB962C8B-B14F-4D97-AF65-F5344CB8AC3E}">
        <p14:creationId xmlns:p14="http://schemas.microsoft.com/office/powerpoint/2010/main" val="32855264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7919" y="4552621"/>
            <a:ext cx="184666" cy="369332"/>
          </a:xfrm>
          <a:prstGeom prst="rect">
            <a:avLst/>
          </a:prstGeom>
          <a:noFill/>
        </p:spPr>
        <p:txBody>
          <a:bodyPr wrap="none" rtlCol="0">
            <a:spAutoFit/>
          </a:bodyPr>
          <a:lstStyle/>
          <a:p>
            <a:endParaRPr lang="en-US" dirty="0"/>
          </a:p>
        </p:txBody>
      </p:sp>
      <p:sp>
        <p:nvSpPr>
          <p:cNvPr id="12" name="Rectangle 11"/>
          <p:cNvSpPr>
            <a:spLocks noGrp="1" noChangeArrowheads="1"/>
          </p:cNvSpPr>
          <p:nvPr/>
        </p:nvSpPr>
        <p:spPr bwMode="auto">
          <a:xfrm>
            <a:off x="3440809" y="2713709"/>
            <a:ext cx="8001000" cy="762000"/>
          </a:xfrm>
          <a:prstGeom prst="rect">
            <a:avLst/>
          </a:prstGeom>
          <a:noFill/>
          <a:ln>
            <a:noFill/>
          </a:ln>
          <a:effectLst/>
          <a:extLst>
            <a:ext uri="{909E8E84-426E-40dd-AFC4-6F175D3DCCD1}">
              <a14:hiddenFill xmlns="" xmlns:a14="http://schemas.microsoft.com/office/drawing/2010/main">
                <a:solidFill>
                  <a:srgbClr val="0099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a:solidFill>
                  <a:srgbClr val="0099CC"/>
                </a:solidFill>
                <a:latin typeface="+mj-lt"/>
                <a:ea typeface="+mj-ea"/>
                <a:cs typeface="+mj-cs"/>
              </a:defRPr>
            </a:lvl1pPr>
            <a:lvl2pPr algn="l" rtl="0" fontAlgn="base">
              <a:spcBef>
                <a:spcPct val="0"/>
              </a:spcBef>
              <a:spcAft>
                <a:spcPct val="0"/>
              </a:spcAft>
              <a:defRPr sz="2400" b="1">
                <a:solidFill>
                  <a:srgbClr val="0099CC"/>
                </a:solidFill>
                <a:latin typeface="Arial" charset="0"/>
                <a:ea typeface="ＭＳ Ｐゴシック" charset="0"/>
              </a:defRPr>
            </a:lvl2pPr>
            <a:lvl3pPr algn="l" rtl="0" fontAlgn="base">
              <a:spcBef>
                <a:spcPct val="0"/>
              </a:spcBef>
              <a:spcAft>
                <a:spcPct val="0"/>
              </a:spcAft>
              <a:defRPr sz="2400" b="1">
                <a:solidFill>
                  <a:srgbClr val="0099CC"/>
                </a:solidFill>
                <a:latin typeface="Arial" charset="0"/>
                <a:ea typeface="ＭＳ Ｐゴシック" charset="0"/>
              </a:defRPr>
            </a:lvl3pPr>
            <a:lvl4pPr algn="l" rtl="0" fontAlgn="base">
              <a:spcBef>
                <a:spcPct val="0"/>
              </a:spcBef>
              <a:spcAft>
                <a:spcPct val="0"/>
              </a:spcAft>
              <a:defRPr sz="2400" b="1">
                <a:solidFill>
                  <a:srgbClr val="0099CC"/>
                </a:solidFill>
                <a:latin typeface="Arial" charset="0"/>
                <a:ea typeface="ＭＳ Ｐゴシック" charset="0"/>
              </a:defRPr>
            </a:lvl4pPr>
            <a:lvl5pPr algn="l" rtl="0" fontAlgn="base">
              <a:spcBef>
                <a:spcPct val="0"/>
              </a:spcBef>
              <a:spcAft>
                <a:spcPct val="0"/>
              </a:spcAft>
              <a:defRPr sz="2400" b="1">
                <a:solidFill>
                  <a:srgbClr val="0099CC"/>
                </a:solidFill>
                <a:latin typeface="Arial" charset="0"/>
                <a:ea typeface="ＭＳ Ｐゴシック" charset="0"/>
              </a:defRPr>
            </a:lvl5pPr>
            <a:lvl6pPr marL="457200" algn="l" rtl="0" fontAlgn="base">
              <a:spcBef>
                <a:spcPct val="0"/>
              </a:spcBef>
              <a:spcAft>
                <a:spcPct val="0"/>
              </a:spcAft>
              <a:defRPr sz="2400" b="1">
                <a:solidFill>
                  <a:srgbClr val="0099CC"/>
                </a:solidFill>
                <a:latin typeface="Arial" charset="0"/>
                <a:ea typeface="ＭＳ Ｐゴシック" charset="0"/>
              </a:defRPr>
            </a:lvl6pPr>
            <a:lvl7pPr marL="914400" algn="l" rtl="0" fontAlgn="base">
              <a:spcBef>
                <a:spcPct val="0"/>
              </a:spcBef>
              <a:spcAft>
                <a:spcPct val="0"/>
              </a:spcAft>
              <a:defRPr sz="2400" b="1">
                <a:solidFill>
                  <a:srgbClr val="0099CC"/>
                </a:solidFill>
                <a:latin typeface="Arial" charset="0"/>
                <a:ea typeface="ＭＳ Ｐゴシック" charset="0"/>
              </a:defRPr>
            </a:lvl7pPr>
            <a:lvl8pPr marL="1371600" algn="l" rtl="0" fontAlgn="base">
              <a:spcBef>
                <a:spcPct val="0"/>
              </a:spcBef>
              <a:spcAft>
                <a:spcPct val="0"/>
              </a:spcAft>
              <a:defRPr sz="2400" b="1">
                <a:solidFill>
                  <a:srgbClr val="0099CC"/>
                </a:solidFill>
                <a:latin typeface="Arial" charset="0"/>
                <a:ea typeface="ＭＳ Ｐゴシック" charset="0"/>
              </a:defRPr>
            </a:lvl8pPr>
            <a:lvl9pPr marL="1828800" algn="l" rtl="0" fontAlgn="base">
              <a:spcBef>
                <a:spcPct val="0"/>
              </a:spcBef>
              <a:spcAft>
                <a:spcPct val="0"/>
              </a:spcAft>
              <a:defRPr sz="2400" b="1">
                <a:solidFill>
                  <a:srgbClr val="0099CC"/>
                </a:solidFill>
                <a:latin typeface="Arial" charset="0"/>
                <a:ea typeface="ＭＳ Ｐゴシック" charset="0"/>
              </a:defRPr>
            </a:lvl9pPr>
          </a:lstStyle>
          <a:p>
            <a:endParaRPr lang="en-US" sz="3600" b="0" dirty="0">
              <a:effectLst>
                <a:outerShdw blurRad="38100" dist="38100" dir="2700000" algn="tl">
                  <a:srgbClr val="DDDDDD"/>
                </a:outerShdw>
              </a:effectLst>
            </a:endParaRPr>
          </a:p>
        </p:txBody>
      </p:sp>
      <p:sp>
        <p:nvSpPr>
          <p:cNvPr id="6" name="TextBox 5">
            <a:extLst>
              <a:ext uri="{FF2B5EF4-FFF2-40B4-BE49-F238E27FC236}">
                <a16:creationId xmlns:a16="http://schemas.microsoft.com/office/drawing/2014/main" id="{E472B95F-17FB-474F-AF0B-B8401ABD204D}"/>
              </a:ext>
            </a:extLst>
          </p:cNvPr>
          <p:cNvSpPr txBox="1"/>
          <p:nvPr/>
        </p:nvSpPr>
        <p:spPr>
          <a:xfrm>
            <a:off x="808305" y="997328"/>
            <a:ext cx="7876479" cy="2616101"/>
          </a:xfrm>
          <a:prstGeom prst="rect">
            <a:avLst/>
          </a:prstGeom>
          <a:noFill/>
        </p:spPr>
        <p:txBody>
          <a:bodyPr wrap="square" rtlCol="0">
            <a:spAutoFit/>
          </a:bodyPr>
          <a:lstStyle/>
          <a:p>
            <a:pPr>
              <a:lnSpc>
                <a:spcPct val="200000"/>
              </a:lnSpc>
            </a:pPr>
            <a:r>
              <a:rPr lang="en-US" sz="4000" dirty="0">
                <a:latin typeface="+mj-lt"/>
              </a:rPr>
              <a:t>Clear Message</a:t>
            </a:r>
          </a:p>
          <a:p>
            <a:pPr marL="342900" indent="-342900">
              <a:buFont typeface="Arial" panose="020B0604020202020204" pitchFamily="34" charset="0"/>
              <a:buChar char="•"/>
            </a:pPr>
            <a:r>
              <a:rPr lang="en-US" sz="2800" dirty="0">
                <a:latin typeface="+mj-lt"/>
              </a:rPr>
              <a:t>Retention</a:t>
            </a:r>
          </a:p>
          <a:p>
            <a:pPr marL="342900" indent="-342900">
              <a:buFont typeface="Arial" panose="020B0604020202020204" pitchFamily="34" charset="0"/>
              <a:buChar char="•"/>
            </a:pPr>
            <a:r>
              <a:rPr lang="en-US" sz="2800" dirty="0">
                <a:latin typeface="+mj-lt"/>
              </a:rPr>
              <a:t>Repetition</a:t>
            </a:r>
          </a:p>
          <a:p>
            <a:pPr marL="342900" indent="-342900">
              <a:buFont typeface="Arial" panose="020B0604020202020204" pitchFamily="34" charset="0"/>
              <a:buChar char="•"/>
            </a:pPr>
            <a:r>
              <a:rPr lang="en-US" sz="2800" dirty="0">
                <a:latin typeface="+mj-lt"/>
              </a:rPr>
              <a:t>Access</a:t>
            </a:r>
          </a:p>
        </p:txBody>
      </p:sp>
      <p:sp>
        <p:nvSpPr>
          <p:cNvPr id="8" name="Title 1"/>
          <p:cNvSpPr txBox="1">
            <a:spLocks/>
          </p:cNvSpPr>
          <p:nvPr/>
        </p:nvSpPr>
        <p:spPr>
          <a:xfrm>
            <a:off x="459216" y="336784"/>
            <a:ext cx="8328086" cy="1035700"/>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30000"/>
              </a:lnSpc>
            </a:pPr>
            <a:r>
              <a:rPr lang="en-US" sz="6000" b="1" dirty="0">
                <a:solidFill>
                  <a:srgbClr val="000000"/>
                </a:solidFill>
                <a:cs typeface="Book Antiqua"/>
              </a:rPr>
              <a:t>Stay Stroke Smart</a:t>
            </a:r>
            <a:endParaRPr lang="en-US" sz="6000" dirty="0">
              <a:solidFill>
                <a:srgbClr val="000000"/>
              </a:solidFill>
              <a:latin typeface="Book Antiqua"/>
              <a:cs typeface="Book Antiqua"/>
            </a:endParaRPr>
          </a:p>
        </p:txBody>
      </p:sp>
      <p:sp>
        <p:nvSpPr>
          <p:cNvPr id="7" name="TextBox 6">
            <a:extLst>
              <a:ext uri="{FF2B5EF4-FFF2-40B4-BE49-F238E27FC236}">
                <a16:creationId xmlns:a16="http://schemas.microsoft.com/office/drawing/2014/main" id="{A37CE6AD-339D-C249-AF41-FCB031B6FDEF}"/>
              </a:ext>
            </a:extLst>
          </p:cNvPr>
          <p:cNvSpPr txBox="1"/>
          <p:nvPr/>
        </p:nvSpPr>
        <p:spPr>
          <a:xfrm>
            <a:off x="838631" y="3296580"/>
            <a:ext cx="7876479" cy="2185214"/>
          </a:xfrm>
          <a:prstGeom prst="rect">
            <a:avLst/>
          </a:prstGeom>
          <a:noFill/>
        </p:spPr>
        <p:txBody>
          <a:bodyPr wrap="square" rtlCol="0">
            <a:spAutoFit/>
          </a:bodyPr>
          <a:lstStyle/>
          <a:p>
            <a:pPr>
              <a:lnSpc>
                <a:spcPct val="200000"/>
              </a:lnSpc>
            </a:pPr>
            <a:r>
              <a:rPr lang="en-US" sz="4000" dirty="0">
                <a:latin typeface="+mj-lt"/>
              </a:rPr>
              <a:t>Community Education</a:t>
            </a:r>
          </a:p>
          <a:p>
            <a:pPr marL="342900" indent="-342900">
              <a:buFont typeface="Arial" panose="020B0604020202020204" pitchFamily="34" charset="0"/>
              <a:buChar char="•"/>
            </a:pPr>
            <a:r>
              <a:rPr lang="en-US" sz="2800" dirty="0">
                <a:latin typeface="+mj-lt"/>
              </a:rPr>
              <a:t>Teach if Forward</a:t>
            </a:r>
          </a:p>
          <a:p>
            <a:pPr marL="342900" indent="-342900">
              <a:buFont typeface="Arial" panose="020B0604020202020204" pitchFamily="34" charset="0"/>
              <a:buChar char="•"/>
            </a:pPr>
            <a:r>
              <a:rPr lang="en-US" sz="2800" dirty="0">
                <a:latin typeface="+mj-lt"/>
              </a:rPr>
              <a:t>Take Care of Each Other</a:t>
            </a:r>
          </a:p>
        </p:txBody>
      </p:sp>
    </p:spTree>
    <p:extLst>
      <p:ext uri="{BB962C8B-B14F-4D97-AF65-F5344CB8AC3E}">
        <p14:creationId xmlns:p14="http://schemas.microsoft.com/office/powerpoint/2010/main" val="122367860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7919" y="4552621"/>
            <a:ext cx="184666" cy="369332"/>
          </a:xfrm>
          <a:prstGeom prst="rect">
            <a:avLst/>
          </a:prstGeom>
          <a:noFill/>
        </p:spPr>
        <p:txBody>
          <a:bodyPr wrap="none" rtlCol="0">
            <a:spAutoFit/>
          </a:bodyPr>
          <a:lstStyle/>
          <a:p>
            <a:endParaRPr lang="en-US" dirty="0"/>
          </a:p>
        </p:txBody>
      </p:sp>
      <p:sp>
        <p:nvSpPr>
          <p:cNvPr id="12" name="Rectangle 11"/>
          <p:cNvSpPr>
            <a:spLocks noGrp="1" noChangeArrowheads="1"/>
          </p:cNvSpPr>
          <p:nvPr/>
        </p:nvSpPr>
        <p:spPr bwMode="auto">
          <a:xfrm>
            <a:off x="3440809" y="2713709"/>
            <a:ext cx="8001000" cy="762000"/>
          </a:xfrm>
          <a:prstGeom prst="rect">
            <a:avLst/>
          </a:prstGeom>
          <a:noFill/>
          <a:ln>
            <a:noFill/>
          </a:ln>
          <a:effectLst/>
          <a:extLst>
            <a:ext uri="{909E8E84-426E-40dd-AFC4-6F175D3DCCD1}">
              <a14:hiddenFill xmlns="" xmlns:a14="http://schemas.microsoft.com/office/drawing/2010/main">
                <a:solidFill>
                  <a:srgbClr val="0099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a:solidFill>
                  <a:srgbClr val="0099CC"/>
                </a:solidFill>
                <a:latin typeface="+mj-lt"/>
                <a:ea typeface="+mj-ea"/>
                <a:cs typeface="+mj-cs"/>
              </a:defRPr>
            </a:lvl1pPr>
            <a:lvl2pPr algn="l" rtl="0" fontAlgn="base">
              <a:spcBef>
                <a:spcPct val="0"/>
              </a:spcBef>
              <a:spcAft>
                <a:spcPct val="0"/>
              </a:spcAft>
              <a:defRPr sz="2400" b="1">
                <a:solidFill>
                  <a:srgbClr val="0099CC"/>
                </a:solidFill>
                <a:latin typeface="Arial" charset="0"/>
                <a:ea typeface="ＭＳ Ｐゴシック" charset="0"/>
              </a:defRPr>
            </a:lvl2pPr>
            <a:lvl3pPr algn="l" rtl="0" fontAlgn="base">
              <a:spcBef>
                <a:spcPct val="0"/>
              </a:spcBef>
              <a:spcAft>
                <a:spcPct val="0"/>
              </a:spcAft>
              <a:defRPr sz="2400" b="1">
                <a:solidFill>
                  <a:srgbClr val="0099CC"/>
                </a:solidFill>
                <a:latin typeface="Arial" charset="0"/>
                <a:ea typeface="ＭＳ Ｐゴシック" charset="0"/>
              </a:defRPr>
            </a:lvl3pPr>
            <a:lvl4pPr algn="l" rtl="0" fontAlgn="base">
              <a:spcBef>
                <a:spcPct val="0"/>
              </a:spcBef>
              <a:spcAft>
                <a:spcPct val="0"/>
              </a:spcAft>
              <a:defRPr sz="2400" b="1">
                <a:solidFill>
                  <a:srgbClr val="0099CC"/>
                </a:solidFill>
                <a:latin typeface="Arial" charset="0"/>
                <a:ea typeface="ＭＳ Ｐゴシック" charset="0"/>
              </a:defRPr>
            </a:lvl4pPr>
            <a:lvl5pPr algn="l" rtl="0" fontAlgn="base">
              <a:spcBef>
                <a:spcPct val="0"/>
              </a:spcBef>
              <a:spcAft>
                <a:spcPct val="0"/>
              </a:spcAft>
              <a:defRPr sz="2400" b="1">
                <a:solidFill>
                  <a:srgbClr val="0099CC"/>
                </a:solidFill>
                <a:latin typeface="Arial" charset="0"/>
                <a:ea typeface="ＭＳ Ｐゴシック" charset="0"/>
              </a:defRPr>
            </a:lvl5pPr>
            <a:lvl6pPr marL="457200" algn="l" rtl="0" fontAlgn="base">
              <a:spcBef>
                <a:spcPct val="0"/>
              </a:spcBef>
              <a:spcAft>
                <a:spcPct val="0"/>
              </a:spcAft>
              <a:defRPr sz="2400" b="1">
                <a:solidFill>
                  <a:srgbClr val="0099CC"/>
                </a:solidFill>
                <a:latin typeface="Arial" charset="0"/>
                <a:ea typeface="ＭＳ Ｐゴシック" charset="0"/>
              </a:defRPr>
            </a:lvl6pPr>
            <a:lvl7pPr marL="914400" algn="l" rtl="0" fontAlgn="base">
              <a:spcBef>
                <a:spcPct val="0"/>
              </a:spcBef>
              <a:spcAft>
                <a:spcPct val="0"/>
              </a:spcAft>
              <a:defRPr sz="2400" b="1">
                <a:solidFill>
                  <a:srgbClr val="0099CC"/>
                </a:solidFill>
                <a:latin typeface="Arial" charset="0"/>
                <a:ea typeface="ＭＳ Ｐゴシック" charset="0"/>
              </a:defRPr>
            </a:lvl7pPr>
            <a:lvl8pPr marL="1371600" algn="l" rtl="0" fontAlgn="base">
              <a:spcBef>
                <a:spcPct val="0"/>
              </a:spcBef>
              <a:spcAft>
                <a:spcPct val="0"/>
              </a:spcAft>
              <a:defRPr sz="2400" b="1">
                <a:solidFill>
                  <a:srgbClr val="0099CC"/>
                </a:solidFill>
                <a:latin typeface="Arial" charset="0"/>
                <a:ea typeface="ＭＳ Ｐゴシック" charset="0"/>
              </a:defRPr>
            </a:lvl8pPr>
            <a:lvl9pPr marL="1828800" algn="l" rtl="0" fontAlgn="base">
              <a:spcBef>
                <a:spcPct val="0"/>
              </a:spcBef>
              <a:spcAft>
                <a:spcPct val="0"/>
              </a:spcAft>
              <a:defRPr sz="2400" b="1">
                <a:solidFill>
                  <a:srgbClr val="0099CC"/>
                </a:solidFill>
                <a:latin typeface="Arial" charset="0"/>
                <a:ea typeface="ＭＳ Ｐゴシック" charset="0"/>
              </a:defRPr>
            </a:lvl9pPr>
          </a:lstStyle>
          <a:p>
            <a:endParaRPr lang="en-US" sz="3600" b="0" dirty="0">
              <a:effectLst>
                <a:outerShdw blurRad="38100" dist="38100" dir="2700000" algn="tl">
                  <a:srgbClr val="DDDDDD"/>
                </a:outerShdw>
              </a:effectLst>
            </a:endParaRPr>
          </a:p>
        </p:txBody>
      </p:sp>
      <p:sp>
        <p:nvSpPr>
          <p:cNvPr id="6" name="TextBox 5">
            <a:extLst>
              <a:ext uri="{FF2B5EF4-FFF2-40B4-BE49-F238E27FC236}">
                <a16:creationId xmlns:a16="http://schemas.microsoft.com/office/drawing/2014/main" id="{E472B95F-17FB-474F-AF0B-B8401ABD204D}"/>
              </a:ext>
            </a:extLst>
          </p:cNvPr>
          <p:cNvSpPr txBox="1"/>
          <p:nvPr/>
        </p:nvSpPr>
        <p:spPr>
          <a:xfrm>
            <a:off x="1005080" y="1051544"/>
            <a:ext cx="3188864" cy="1200328"/>
          </a:xfrm>
          <a:prstGeom prst="rect">
            <a:avLst/>
          </a:prstGeom>
          <a:noFill/>
        </p:spPr>
        <p:txBody>
          <a:bodyPr wrap="square" rtlCol="0">
            <a:spAutoFit/>
          </a:bodyPr>
          <a:lstStyle/>
          <a:p>
            <a:r>
              <a:rPr lang="en-US" sz="2400" b="1" dirty="0">
                <a:latin typeface="+mj-lt"/>
              </a:rPr>
              <a:t>Two visual tests </a:t>
            </a:r>
            <a:r>
              <a:rPr lang="en-US" sz="2400" dirty="0">
                <a:latin typeface="+mj-lt"/>
              </a:rPr>
              <a:t>for easy comprehension and memorization</a:t>
            </a:r>
          </a:p>
        </p:txBody>
      </p:sp>
      <p:sp>
        <p:nvSpPr>
          <p:cNvPr id="8" name="Title 1"/>
          <p:cNvSpPr txBox="1">
            <a:spLocks/>
          </p:cNvSpPr>
          <p:nvPr/>
        </p:nvSpPr>
        <p:spPr>
          <a:xfrm>
            <a:off x="1755293" y="-44803"/>
            <a:ext cx="8328086" cy="1035700"/>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30000"/>
              </a:lnSpc>
            </a:pPr>
            <a:r>
              <a:rPr lang="en-US" sz="6000" b="1" dirty="0">
                <a:solidFill>
                  <a:srgbClr val="000000"/>
                </a:solidFill>
                <a:cs typeface="Book Antiqua"/>
              </a:rPr>
              <a:t>Clear Message</a:t>
            </a:r>
            <a:endParaRPr lang="en-US" sz="6000" dirty="0">
              <a:solidFill>
                <a:srgbClr val="000000"/>
              </a:solidFill>
              <a:latin typeface="Book Antiqua"/>
              <a:cs typeface="Book Antiqua"/>
            </a:endParaRPr>
          </a:p>
        </p:txBody>
      </p:sp>
      <p:sp>
        <p:nvSpPr>
          <p:cNvPr id="7" name="TextBox 6">
            <a:extLst>
              <a:ext uri="{FF2B5EF4-FFF2-40B4-BE49-F238E27FC236}">
                <a16:creationId xmlns:a16="http://schemas.microsoft.com/office/drawing/2014/main" id="{E472B95F-17FB-474F-AF0B-B8401ABD204D}"/>
              </a:ext>
            </a:extLst>
          </p:cNvPr>
          <p:cNvSpPr txBox="1"/>
          <p:nvPr/>
        </p:nvSpPr>
        <p:spPr>
          <a:xfrm>
            <a:off x="4802970" y="1187731"/>
            <a:ext cx="2816360" cy="830997"/>
          </a:xfrm>
          <a:prstGeom prst="rect">
            <a:avLst/>
          </a:prstGeom>
          <a:noFill/>
        </p:spPr>
        <p:txBody>
          <a:bodyPr wrap="square" rtlCol="0">
            <a:spAutoFit/>
          </a:bodyPr>
          <a:lstStyle/>
          <a:p>
            <a:r>
              <a:rPr lang="en-US" sz="2400" b="1" dirty="0">
                <a:latin typeface="+mj-lt"/>
              </a:rPr>
              <a:t>Scary statistics </a:t>
            </a:r>
            <a:r>
              <a:rPr lang="en-US" sz="2400" dirty="0">
                <a:latin typeface="+mj-lt"/>
              </a:rPr>
              <a:t>to motivate need</a:t>
            </a:r>
          </a:p>
        </p:txBody>
      </p:sp>
      <p:pic>
        <p:nvPicPr>
          <p:cNvPr id="11" name="Picture 10">
            <a:extLst>
              <a:ext uri="{FF2B5EF4-FFF2-40B4-BE49-F238E27FC236}">
                <a16:creationId xmlns:a16="http://schemas.microsoft.com/office/drawing/2014/main" id="{A5154FB2-C663-A149-96CE-67BD8FE73297}"/>
              </a:ext>
            </a:extLst>
          </p:cNvPr>
          <p:cNvPicPr>
            <a:picLocks noChangeAspect="1"/>
          </p:cNvPicPr>
          <p:nvPr/>
        </p:nvPicPr>
        <p:blipFill>
          <a:blip r:embed="rId3"/>
          <a:stretch>
            <a:fillRect/>
          </a:stretch>
        </p:blipFill>
        <p:spPr>
          <a:xfrm>
            <a:off x="4793834" y="2057001"/>
            <a:ext cx="2825496" cy="3659370"/>
          </a:xfrm>
          <a:prstGeom prst="rect">
            <a:avLst/>
          </a:prstGeom>
        </p:spPr>
      </p:pic>
      <p:sp>
        <p:nvSpPr>
          <p:cNvPr id="13" name="Rectangle 12">
            <a:extLst>
              <a:ext uri="{FF2B5EF4-FFF2-40B4-BE49-F238E27FC236}">
                <a16:creationId xmlns:a16="http://schemas.microsoft.com/office/drawing/2014/main" id="{15B6E3EC-CEB7-814D-9760-E4001671015E}"/>
              </a:ext>
            </a:extLst>
          </p:cNvPr>
          <p:cNvSpPr/>
          <p:nvPr/>
        </p:nvSpPr>
        <p:spPr>
          <a:xfrm>
            <a:off x="4802970" y="5728402"/>
            <a:ext cx="2991017" cy="830997"/>
          </a:xfrm>
          <a:prstGeom prst="rect">
            <a:avLst/>
          </a:prstGeom>
        </p:spPr>
        <p:txBody>
          <a:bodyPr wrap="square">
            <a:spAutoFit/>
          </a:bodyPr>
          <a:lstStyle/>
          <a:p>
            <a:r>
              <a:rPr lang="en-US" sz="2400" b="1" dirty="0">
                <a:latin typeface="+mj-lt"/>
              </a:rPr>
              <a:t>Any sign or test </a:t>
            </a:r>
            <a:r>
              <a:rPr lang="en-US" sz="2400" dirty="0">
                <a:latin typeface="+mj-lt"/>
              </a:rPr>
              <a:t>of stroke, call </a:t>
            </a:r>
            <a:r>
              <a:rPr lang="en-US" sz="2400" b="1" dirty="0">
                <a:latin typeface="+mj-lt"/>
              </a:rPr>
              <a:t>911</a:t>
            </a:r>
            <a:r>
              <a:rPr lang="en-US" sz="2400" dirty="0">
                <a:latin typeface="+mj-lt"/>
              </a:rPr>
              <a:t> </a:t>
            </a:r>
            <a:endParaRPr lang="en-US" sz="2400" b="1" dirty="0">
              <a:latin typeface="+mj-lt"/>
            </a:endParaRPr>
          </a:p>
        </p:txBody>
      </p:sp>
      <p:pic>
        <p:nvPicPr>
          <p:cNvPr id="2" name="Picture 1">
            <a:extLst>
              <a:ext uri="{FF2B5EF4-FFF2-40B4-BE49-F238E27FC236}">
                <a16:creationId xmlns:a16="http://schemas.microsoft.com/office/drawing/2014/main" id="{0FB8B921-B2DA-1344-95B8-B1492741882B}"/>
              </a:ext>
            </a:extLst>
          </p:cNvPr>
          <p:cNvPicPr>
            <a:picLocks noChangeAspect="1"/>
          </p:cNvPicPr>
          <p:nvPr/>
        </p:nvPicPr>
        <p:blipFill>
          <a:blip r:embed="rId4"/>
          <a:stretch>
            <a:fillRect/>
          </a:stretch>
        </p:blipFill>
        <p:spPr>
          <a:xfrm>
            <a:off x="1003019" y="2304669"/>
            <a:ext cx="2717563" cy="3483129"/>
          </a:xfrm>
          <a:prstGeom prst="rect">
            <a:avLst/>
          </a:prstGeom>
        </p:spPr>
      </p:pic>
    </p:spTree>
    <p:extLst>
      <p:ext uri="{BB962C8B-B14F-4D97-AF65-F5344CB8AC3E}">
        <p14:creationId xmlns:p14="http://schemas.microsoft.com/office/powerpoint/2010/main" val="270201554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7919" y="4552621"/>
            <a:ext cx="184666" cy="369332"/>
          </a:xfrm>
          <a:prstGeom prst="rect">
            <a:avLst/>
          </a:prstGeom>
          <a:noFill/>
        </p:spPr>
        <p:txBody>
          <a:bodyPr wrap="none" rtlCol="0">
            <a:spAutoFit/>
          </a:bodyPr>
          <a:lstStyle/>
          <a:p>
            <a:endParaRPr lang="en-US" dirty="0"/>
          </a:p>
        </p:txBody>
      </p:sp>
      <p:sp>
        <p:nvSpPr>
          <p:cNvPr id="12" name="Rectangle 11"/>
          <p:cNvSpPr>
            <a:spLocks noGrp="1" noChangeArrowheads="1"/>
          </p:cNvSpPr>
          <p:nvPr/>
        </p:nvSpPr>
        <p:spPr bwMode="auto">
          <a:xfrm>
            <a:off x="3440809" y="2713709"/>
            <a:ext cx="8001000" cy="762000"/>
          </a:xfrm>
          <a:prstGeom prst="rect">
            <a:avLst/>
          </a:prstGeom>
          <a:noFill/>
          <a:ln>
            <a:noFill/>
          </a:ln>
          <a:effectLst/>
          <a:extLst>
            <a:ext uri="{909E8E84-426E-40dd-AFC4-6F175D3DCCD1}">
              <a14:hiddenFill xmlns="" xmlns:a14="http://schemas.microsoft.com/office/drawing/2010/main">
                <a:solidFill>
                  <a:srgbClr val="0099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a:solidFill>
                  <a:srgbClr val="0099CC"/>
                </a:solidFill>
                <a:latin typeface="+mj-lt"/>
                <a:ea typeface="+mj-ea"/>
                <a:cs typeface="+mj-cs"/>
              </a:defRPr>
            </a:lvl1pPr>
            <a:lvl2pPr algn="l" rtl="0" fontAlgn="base">
              <a:spcBef>
                <a:spcPct val="0"/>
              </a:spcBef>
              <a:spcAft>
                <a:spcPct val="0"/>
              </a:spcAft>
              <a:defRPr sz="2400" b="1">
                <a:solidFill>
                  <a:srgbClr val="0099CC"/>
                </a:solidFill>
                <a:latin typeface="Arial" charset="0"/>
                <a:ea typeface="ＭＳ Ｐゴシック" charset="0"/>
              </a:defRPr>
            </a:lvl2pPr>
            <a:lvl3pPr algn="l" rtl="0" fontAlgn="base">
              <a:spcBef>
                <a:spcPct val="0"/>
              </a:spcBef>
              <a:spcAft>
                <a:spcPct val="0"/>
              </a:spcAft>
              <a:defRPr sz="2400" b="1">
                <a:solidFill>
                  <a:srgbClr val="0099CC"/>
                </a:solidFill>
                <a:latin typeface="Arial" charset="0"/>
                <a:ea typeface="ＭＳ Ｐゴシック" charset="0"/>
              </a:defRPr>
            </a:lvl3pPr>
            <a:lvl4pPr algn="l" rtl="0" fontAlgn="base">
              <a:spcBef>
                <a:spcPct val="0"/>
              </a:spcBef>
              <a:spcAft>
                <a:spcPct val="0"/>
              </a:spcAft>
              <a:defRPr sz="2400" b="1">
                <a:solidFill>
                  <a:srgbClr val="0099CC"/>
                </a:solidFill>
                <a:latin typeface="Arial" charset="0"/>
                <a:ea typeface="ＭＳ Ｐゴシック" charset="0"/>
              </a:defRPr>
            </a:lvl4pPr>
            <a:lvl5pPr algn="l" rtl="0" fontAlgn="base">
              <a:spcBef>
                <a:spcPct val="0"/>
              </a:spcBef>
              <a:spcAft>
                <a:spcPct val="0"/>
              </a:spcAft>
              <a:defRPr sz="2400" b="1">
                <a:solidFill>
                  <a:srgbClr val="0099CC"/>
                </a:solidFill>
                <a:latin typeface="Arial" charset="0"/>
                <a:ea typeface="ＭＳ Ｐゴシック" charset="0"/>
              </a:defRPr>
            </a:lvl5pPr>
            <a:lvl6pPr marL="457200" algn="l" rtl="0" fontAlgn="base">
              <a:spcBef>
                <a:spcPct val="0"/>
              </a:spcBef>
              <a:spcAft>
                <a:spcPct val="0"/>
              </a:spcAft>
              <a:defRPr sz="2400" b="1">
                <a:solidFill>
                  <a:srgbClr val="0099CC"/>
                </a:solidFill>
                <a:latin typeface="Arial" charset="0"/>
                <a:ea typeface="ＭＳ Ｐゴシック" charset="0"/>
              </a:defRPr>
            </a:lvl6pPr>
            <a:lvl7pPr marL="914400" algn="l" rtl="0" fontAlgn="base">
              <a:spcBef>
                <a:spcPct val="0"/>
              </a:spcBef>
              <a:spcAft>
                <a:spcPct val="0"/>
              </a:spcAft>
              <a:defRPr sz="2400" b="1">
                <a:solidFill>
                  <a:srgbClr val="0099CC"/>
                </a:solidFill>
                <a:latin typeface="Arial" charset="0"/>
                <a:ea typeface="ＭＳ Ｐゴシック" charset="0"/>
              </a:defRPr>
            </a:lvl7pPr>
            <a:lvl8pPr marL="1371600" algn="l" rtl="0" fontAlgn="base">
              <a:spcBef>
                <a:spcPct val="0"/>
              </a:spcBef>
              <a:spcAft>
                <a:spcPct val="0"/>
              </a:spcAft>
              <a:defRPr sz="2400" b="1">
                <a:solidFill>
                  <a:srgbClr val="0099CC"/>
                </a:solidFill>
                <a:latin typeface="Arial" charset="0"/>
                <a:ea typeface="ＭＳ Ｐゴシック" charset="0"/>
              </a:defRPr>
            </a:lvl8pPr>
            <a:lvl9pPr marL="1828800" algn="l" rtl="0" fontAlgn="base">
              <a:spcBef>
                <a:spcPct val="0"/>
              </a:spcBef>
              <a:spcAft>
                <a:spcPct val="0"/>
              </a:spcAft>
              <a:defRPr sz="2400" b="1">
                <a:solidFill>
                  <a:srgbClr val="0099CC"/>
                </a:solidFill>
                <a:latin typeface="Arial" charset="0"/>
                <a:ea typeface="ＭＳ Ｐゴシック" charset="0"/>
              </a:defRPr>
            </a:lvl9pPr>
          </a:lstStyle>
          <a:p>
            <a:endParaRPr lang="en-US" sz="3600" b="0" dirty="0">
              <a:effectLst>
                <a:outerShdw blurRad="38100" dist="38100" dir="2700000" algn="tl">
                  <a:srgbClr val="DDDDDD"/>
                </a:outerShdw>
              </a:effectLst>
            </a:endParaRPr>
          </a:p>
        </p:txBody>
      </p:sp>
      <p:sp>
        <p:nvSpPr>
          <p:cNvPr id="6" name="TextBox 5">
            <a:extLst>
              <a:ext uri="{FF2B5EF4-FFF2-40B4-BE49-F238E27FC236}">
                <a16:creationId xmlns:a16="http://schemas.microsoft.com/office/drawing/2014/main" id="{E472B95F-17FB-474F-AF0B-B8401ABD204D}"/>
              </a:ext>
            </a:extLst>
          </p:cNvPr>
          <p:cNvSpPr txBox="1"/>
          <p:nvPr/>
        </p:nvSpPr>
        <p:spPr>
          <a:xfrm>
            <a:off x="626936" y="5101340"/>
            <a:ext cx="5632010" cy="820738"/>
          </a:xfrm>
          <a:prstGeom prst="rect">
            <a:avLst/>
          </a:prstGeom>
          <a:noFill/>
        </p:spPr>
        <p:txBody>
          <a:bodyPr wrap="square" rtlCol="0">
            <a:spAutoFit/>
          </a:bodyPr>
          <a:lstStyle/>
          <a:p>
            <a:pPr marL="342900" indent="-342900">
              <a:lnSpc>
                <a:spcPct val="120000"/>
              </a:lnSpc>
              <a:buFont typeface="Arial"/>
              <a:buChar char="•"/>
            </a:pPr>
            <a:r>
              <a:rPr lang="en-US" sz="2000" dirty="0">
                <a:latin typeface="+mj-lt"/>
              </a:rPr>
              <a:t>Tear-proof, waterproof, long-lasting substrate</a:t>
            </a:r>
          </a:p>
          <a:p>
            <a:pPr marL="342900" indent="-342900">
              <a:lnSpc>
                <a:spcPct val="120000"/>
              </a:lnSpc>
              <a:buFont typeface="Arial"/>
              <a:buChar char="•"/>
            </a:pPr>
            <a:r>
              <a:rPr lang="en-US" sz="2000" dirty="0">
                <a:latin typeface="+mj-lt"/>
              </a:rPr>
              <a:t>Tad larger than a credit card with a red border</a:t>
            </a:r>
            <a:endParaRPr lang="en-US" sz="2000" dirty="0"/>
          </a:p>
        </p:txBody>
      </p:sp>
      <p:sp>
        <p:nvSpPr>
          <p:cNvPr id="8" name="Title 1"/>
          <p:cNvSpPr txBox="1">
            <a:spLocks/>
          </p:cNvSpPr>
          <p:nvPr/>
        </p:nvSpPr>
        <p:spPr>
          <a:xfrm>
            <a:off x="434439" y="152031"/>
            <a:ext cx="8328086" cy="1035700"/>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30000"/>
              </a:lnSpc>
            </a:pPr>
            <a:r>
              <a:rPr lang="en-US" sz="4000" b="1" dirty="0">
                <a:solidFill>
                  <a:srgbClr val="000000"/>
                </a:solidFill>
                <a:cs typeface="Book Antiqua"/>
              </a:rPr>
              <a:t>Wallet Card</a:t>
            </a:r>
            <a:endParaRPr lang="en-US" sz="3600" dirty="0">
              <a:solidFill>
                <a:srgbClr val="000000"/>
              </a:solidFill>
              <a:latin typeface="Book Antiqua"/>
              <a:cs typeface="Book Antiqua"/>
            </a:endParaRPr>
          </a:p>
        </p:txBody>
      </p:sp>
      <p:pic>
        <p:nvPicPr>
          <p:cNvPr id="11" name="Picture 10">
            <a:extLst>
              <a:ext uri="{FF2B5EF4-FFF2-40B4-BE49-F238E27FC236}">
                <a16:creationId xmlns:a16="http://schemas.microsoft.com/office/drawing/2014/main" id="{A5154FB2-C663-A149-96CE-67BD8FE73297}"/>
              </a:ext>
            </a:extLst>
          </p:cNvPr>
          <p:cNvPicPr>
            <a:picLocks noChangeAspect="1"/>
          </p:cNvPicPr>
          <p:nvPr/>
        </p:nvPicPr>
        <p:blipFill>
          <a:blip r:embed="rId3"/>
          <a:stretch>
            <a:fillRect/>
          </a:stretch>
        </p:blipFill>
        <p:spPr>
          <a:xfrm>
            <a:off x="6437373" y="3919781"/>
            <a:ext cx="2003232" cy="2594436"/>
          </a:xfrm>
          <a:prstGeom prst="rect">
            <a:avLst/>
          </a:prstGeom>
        </p:spPr>
      </p:pic>
      <p:sp>
        <p:nvSpPr>
          <p:cNvPr id="15" name="TextBox 14">
            <a:extLst>
              <a:ext uri="{FF2B5EF4-FFF2-40B4-BE49-F238E27FC236}">
                <a16:creationId xmlns:a16="http://schemas.microsoft.com/office/drawing/2014/main" id="{E472B95F-17FB-474F-AF0B-B8401ABD204D}"/>
              </a:ext>
            </a:extLst>
          </p:cNvPr>
          <p:cNvSpPr txBox="1"/>
          <p:nvPr/>
        </p:nvSpPr>
        <p:spPr>
          <a:xfrm>
            <a:off x="514359" y="1010677"/>
            <a:ext cx="5923014" cy="523220"/>
          </a:xfrm>
          <a:prstGeom prst="rect">
            <a:avLst/>
          </a:prstGeom>
          <a:noFill/>
        </p:spPr>
        <p:txBody>
          <a:bodyPr wrap="square" rtlCol="0">
            <a:spAutoFit/>
          </a:bodyPr>
          <a:lstStyle/>
          <a:p>
            <a:r>
              <a:rPr lang="en-US" sz="2800" dirty="0">
                <a:latin typeface="+mj-lt"/>
              </a:rPr>
              <a:t>For retention, repetition and access</a:t>
            </a:r>
            <a:endParaRPr lang="en-US" sz="2800" dirty="0"/>
          </a:p>
        </p:txBody>
      </p:sp>
      <p:pic>
        <p:nvPicPr>
          <p:cNvPr id="3" name="Picture 2" descr="A close up of a box&#10;&#10;Description automatically generated">
            <a:extLst>
              <a:ext uri="{FF2B5EF4-FFF2-40B4-BE49-F238E27FC236}">
                <a16:creationId xmlns:a16="http://schemas.microsoft.com/office/drawing/2014/main" id="{6BD0B454-C71B-844D-94D4-4B20A4AE6058}"/>
              </a:ext>
            </a:extLst>
          </p:cNvPr>
          <p:cNvPicPr>
            <a:picLocks noChangeAspect="1"/>
          </p:cNvPicPr>
          <p:nvPr/>
        </p:nvPicPr>
        <p:blipFill>
          <a:blip r:embed="rId4"/>
          <a:stretch>
            <a:fillRect/>
          </a:stretch>
        </p:blipFill>
        <p:spPr>
          <a:xfrm>
            <a:off x="635713" y="1666967"/>
            <a:ext cx="5235151" cy="3344680"/>
          </a:xfrm>
          <a:prstGeom prst="rect">
            <a:avLst/>
          </a:prstGeom>
        </p:spPr>
      </p:pic>
      <p:pic>
        <p:nvPicPr>
          <p:cNvPr id="2" name="Picture 1">
            <a:extLst>
              <a:ext uri="{FF2B5EF4-FFF2-40B4-BE49-F238E27FC236}">
                <a16:creationId xmlns:a16="http://schemas.microsoft.com/office/drawing/2014/main" id="{DA658CC7-00E3-F249-AA67-92E322C62473}"/>
              </a:ext>
            </a:extLst>
          </p:cNvPr>
          <p:cNvPicPr>
            <a:picLocks noChangeAspect="1"/>
          </p:cNvPicPr>
          <p:nvPr/>
        </p:nvPicPr>
        <p:blipFill>
          <a:blip r:embed="rId5"/>
          <a:stretch>
            <a:fillRect/>
          </a:stretch>
        </p:blipFill>
        <p:spPr>
          <a:xfrm>
            <a:off x="6425680" y="1306026"/>
            <a:ext cx="2003232" cy="2567564"/>
          </a:xfrm>
          <a:prstGeom prst="rect">
            <a:avLst/>
          </a:prstGeom>
        </p:spPr>
      </p:pic>
    </p:spTree>
    <p:extLst>
      <p:ext uri="{BB962C8B-B14F-4D97-AF65-F5344CB8AC3E}">
        <p14:creationId xmlns:p14="http://schemas.microsoft.com/office/powerpoint/2010/main" val="5447004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7919" y="4552621"/>
            <a:ext cx="184666" cy="369332"/>
          </a:xfrm>
          <a:prstGeom prst="rect">
            <a:avLst/>
          </a:prstGeom>
          <a:noFill/>
        </p:spPr>
        <p:txBody>
          <a:bodyPr wrap="none" rtlCol="0">
            <a:spAutoFit/>
          </a:bodyPr>
          <a:lstStyle/>
          <a:p>
            <a:endParaRPr lang="en-US" dirty="0"/>
          </a:p>
        </p:txBody>
      </p:sp>
      <p:sp>
        <p:nvSpPr>
          <p:cNvPr id="12" name="Rectangle 11"/>
          <p:cNvSpPr>
            <a:spLocks noGrp="1" noChangeArrowheads="1"/>
          </p:cNvSpPr>
          <p:nvPr/>
        </p:nvSpPr>
        <p:spPr bwMode="auto">
          <a:xfrm>
            <a:off x="3440809" y="2713709"/>
            <a:ext cx="8001000" cy="762000"/>
          </a:xfrm>
          <a:prstGeom prst="rect">
            <a:avLst/>
          </a:prstGeom>
          <a:noFill/>
          <a:ln>
            <a:noFill/>
          </a:ln>
          <a:effectLst/>
          <a:extLst>
            <a:ext uri="{909E8E84-426E-40dd-AFC4-6F175D3DCCD1}">
              <a14:hiddenFill xmlns="" xmlns:a14="http://schemas.microsoft.com/office/drawing/2010/main">
                <a:solidFill>
                  <a:srgbClr val="0099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a:solidFill>
                  <a:srgbClr val="0099CC"/>
                </a:solidFill>
                <a:latin typeface="+mj-lt"/>
                <a:ea typeface="+mj-ea"/>
                <a:cs typeface="+mj-cs"/>
              </a:defRPr>
            </a:lvl1pPr>
            <a:lvl2pPr algn="l" rtl="0" fontAlgn="base">
              <a:spcBef>
                <a:spcPct val="0"/>
              </a:spcBef>
              <a:spcAft>
                <a:spcPct val="0"/>
              </a:spcAft>
              <a:defRPr sz="2400" b="1">
                <a:solidFill>
                  <a:srgbClr val="0099CC"/>
                </a:solidFill>
                <a:latin typeface="Arial" charset="0"/>
                <a:ea typeface="ＭＳ Ｐゴシック" charset="0"/>
              </a:defRPr>
            </a:lvl2pPr>
            <a:lvl3pPr algn="l" rtl="0" fontAlgn="base">
              <a:spcBef>
                <a:spcPct val="0"/>
              </a:spcBef>
              <a:spcAft>
                <a:spcPct val="0"/>
              </a:spcAft>
              <a:defRPr sz="2400" b="1">
                <a:solidFill>
                  <a:srgbClr val="0099CC"/>
                </a:solidFill>
                <a:latin typeface="Arial" charset="0"/>
                <a:ea typeface="ＭＳ Ｐゴシック" charset="0"/>
              </a:defRPr>
            </a:lvl3pPr>
            <a:lvl4pPr algn="l" rtl="0" fontAlgn="base">
              <a:spcBef>
                <a:spcPct val="0"/>
              </a:spcBef>
              <a:spcAft>
                <a:spcPct val="0"/>
              </a:spcAft>
              <a:defRPr sz="2400" b="1">
                <a:solidFill>
                  <a:srgbClr val="0099CC"/>
                </a:solidFill>
                <a:latin typeface="Arial" charset="0"/>
                <a:ea typeface="ＭＳ Ｐゴシック" charset="0"/>
              </a:defRPr>
            </a:lvl4pPr>
            <a:lvl5pPr algn="l" rtl="0" fontAlgn="base">
              <a:spcBef>
                <a:spcPct val="0"/>
              </a:spcBef>
              <a:spcAft>
                <a:spcPct val="0"/>
              </a:spcAft>
              <a:defRPr sz="2400" b="1">
                <a:solidFill>
                  <a:srgbClr val="0099CC"/>
                </a:solidFill>
                <a:latin typeface="Arial" charset="0"/>
                <a:ea typeface="ＭＳ Ｐゴシック" charset="0"/>
              </a:defRPr>
            </a:lvl5pPr>
            <a:lvl6pPr marL="457200" algn="l" rtl="0" fontAlgn="base">
              <a:spcBef>
                <a:spcPct val="0"/>
              </a:spcBef>
              <a:spcAft>
                <a:spcPct val="0"/>
              </a:spcAft>
              <a:defRPr sz="2400" b="1">
                <a:solidFill>
                  <a:srgbClr val="0099CC"/>
                </a:solidFill>
                <a:latin typeface="Arial" charset="0"/>
                <a:ea typeface="ＭＳ Ｐゴシック" charset="0"/>
              </a:defRPr>
            </a:lvl6pPr>
            <a:lvl7pPr marL="914400" algn="l" rtl="0" fontAlgn="base">
              <a:spcBef>
                <a:spcPct val="0"/>
              </a:spcBef>
              <a:spcAft>
                <a:spcPct val="0"/>
              </a:spcAft>
              <a:defRPr sz="2400" b="1">
                <a:solidFill>
                  <a:srgbClr val="0099CC"/>
                </a:solidFill>
                <a:latin typeface="Arial" charset="0"/>
                <a:ea typeface="ＭＳ Ｐゴシック" charset="0"/>
              </a:defRPr>
            </a:lvl7pPr>
            <a:lvl8pPr marL="1371600" algn="l" rtl="0" fontAlgn="base">
              <a:spcBef>
                <a:spcPct val="0"/>
              </a:spcBef>
              <a:spcAft>
                <a:spcPct val="0"/>
              </a:spcAft>
              <a:defRPr sz="2400" b="1">
                <a:solidFill>
                  <a:srgbClr val="0099CC"/>
                </a:solidFill>
                <a:latin typeface="Arial" charset="0"/>
                <a:ea typeface="ＭＳ Ｐゴシック" charset="0"/>
              </a:defRPr>
            </a:lvl8pPr>
            <a:lvl9pPr marL="1828800" algn="l" rtl="0" fontAlgn="base">
              <a:spcBef>
                <a:spcPct val="0"/>
              </a:spcBef>
              <a:spcAft>
                <a:spcPct val="0"/>
              </a:spcAft>
              <a:defRPr sz="2400" b="1">
                <a:solidFill>
                  <a:srgbClr val="0099CC"/>
                </a:solidFill>
                <a:latin typeface="Arial" charset="0"/>
                <a:ea typeface="ＭＳ Ｐゴシック" charset="0"/>
              </a:defRPr>
            </a:lvl9pPr>
          </a:lstStyle>
          <a:p>
            <a:endParaRPr lang="en-US" sz="3600" b="0" dirty="0">
              <a:effectLst>
                <a:outerShdw blurRad="38100" dist="38100" dir="2700000" algn="tl">
                  <a:srgbClr val="DDDDDD"/>
                </a:outerShdw>
              </a:effectLst>
            </a:endParaRPr>
          </a:p>
        </p:txBody>
      </p:sp>
      <p:sp>
        <p:nvSpPr>
          <p:cNvPr id="8" name="Title 1"/>
          <p:cNvSpPr txBox="1">
            <a:spLocks/>
          </p:cNvSpPr>
          <p:nvPr/>
        </p:nvSpPr>
        <p:spPr>
          <a:xfrm>
            <a:off x="434439" y="152031"/>
            <a:ext cx="8328086" cy="1035700"/>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30000"/>
              </a:lnSpc>
            </a:pPr>
            <a:r>
              <a:rPr lang="en-US" sz="4000" b="1" dirty="0">
                <a:solidFill>
                  <a:srgbClr val="000000"/>
                </a:solidFill>
                <a:cs typeface="Book Antiqua"/>
              </a:rPr>
              <a:t>Fridge Magnet</a:t>
            </a:r>
            <a:endParaRPr lang="en-US" sz="3600" dirty="0">
              <a:solidFill>
                <a:srgbClr val="000000"/>
              </a:solidFill>
              <a:latin typeface="Book Antiqua"/>
              <a:cs typeface="Book Antiqua"/>
            </a:endParaRPr>
          </a:p>
        </p:txBody>
      </p:sp>
      <p:sp>
        <p:nvSpPr>
          <p:cNvPr id="15" name="TextBox 14">
            <a:extLst>
              <a:ext uri="{FF2B5EF4-FFF2-40B4-BE49-F238E27FC236}">
                <a16:creationId xmlns:a16="http://schemas.microsoft.com/office/drawing/2014/main" id="{E472B95F-17FB-474F-AF0B-B8401ABD204D}"/>
              </a:ext>
            </a:extLst>
          </p:cNvPr>
          <p:cNvSpPr txBox="1"/>
          <p:nvPr/>
        </p:nvSpPr>
        <p:spPr>
          <a:xfrm>
            <a:off x="514359" y="1010677"/>
            <a:ext cx="6502970" cy="523220"/>
          </a:xfrm>
          <a:prstGeom prst="rect">
            <a:avLst/>
          </a:prstGeom>
          <a:noFill/>
        </p:spPr>
        <p:txBody>
          <a:bodyPr wrap="square" rtlCol="0">
            <a:spAutoFit/>
          </a:bodyPr>
          <a:lstStyle/>
          <a:p>
            <a:r>
              <a:rPr lang="en-US" sz="2800" dirty="0">
                <a:latin typeface="+mj-lt"/>
              </a:rPr>
              <a:t>For retention, repetition and access</a:t>
            </a:r>
            <a:endParaRPr lang="en-US" sz="2800" dirty="0"/>
          </a:p>
        </p:txBody>
      </p:sp>
      <p:pic>
        <p:nvPicPr>
          <p:cNvPr id="13" name="Picture 12">
            <a:extLst>
              <a:ext uri="{FF2B5EF4-FFF2-40B4-BE49-F238E27FC236}">
                <a16:creationId xmlns:a16="http://schemas.microsoft.com/office/drawing/2014/main" id="{67F1F155-AC54-014E-B2F2-59298614355D}"/>
              </a:ext>
            </a:extLst>
          </p:cNvPr>
          <p:cNvPicPr>
            <a:picLocks noChangeAspect="1"/>
          </p:cNvPicPr>
          <p:nvPr/>
        </p:nvPicPr>
        <p:blipFill>
          <a:blip r:embed="rId3"/>
          <a:stretch>
            <a:fillRect/>
          </a:stretch>
        </p:blipFill>
        <p:spPr>
          <a:xfrm>
            <a:off x="3440809" y="1631091"/>
            <a:ext cx="2239402" cy="4107917"/>
          </a:xfrm>
          <a:prstGeom prst="rect">
            <a:avLst/>
          </a:prstGeom>
        </p:spPr>
      </p:pic>
      <p:pic>
        <p:nvPicPr>
          <p:cNvPr id="17" name="Picture 16">
            <a:extLst>
              <a:ext uri="{FF2B5EF4-FFF2-40B4-BE49-F238E27FC236}">
                <a16:creationId xmlns:a16="http://schemas.microsoft.com/office/drawing/2014/main" id="{193917B0-7BF2-8742-94FD-FAF8E6E6850E}"/>
              </a:ext>
            </a:extLst>
          </p:cNvPr>
          <p:cNvPicPr>
            <a:picLocks noChangeAspect="1"/>
          </p:cNvPicPr>
          <p:nvPr/>
        </p:nvPicPr>
        <p:blipFill>
          <a:blip r:embed="rId4"/>
          <a:stretch>
            <a:fillRect/>
          </a:stretch>
        </p:blipFill>
        <p:spPr>
          <a:xfrm>
            <a:off x="6029765" y="1967564"/>
            <a:ext cx="2298843" cy="3444341"/>
          </a:xfrm>
          <a:prstGeom prst="rect">
            <a:avLst/>
          </a:prstGeom>
        </p:spPr>
      </p:pic>
      <p:sp>
        <p:nvSpPr>
          <p:cNvPr id="18" name="TextBox 17">
            <a:extLst>
              <a:ext uri="{FF2B5EF4-FFF2-40B4-BE49-F238E27FC236}">
                <a16:creationId xmlns:a16="http://schemas.microsoft.com/office/drawing/2014/main" id="{E472B95F-17FB-474F-AF0B-B8401ABD204D}"/>
              </a:ext>
            </a:extLst>
          </p:cNvPr>
          <p:cNvSpPr txBox="1"/>
          <p:nvPr/>
        </p:nvSpPr>
        <p:spPr>
          <a:xfrm>
            <a:off x="763991" y="5402828"/>
            <a:ext cx="2031974" cy="400110"/>
          </a:xfrm>
          <a:prstGeom prst="rect">
            <a:avLst/>
          </a:prstGeom>
          <a:noFill/>
        </p:spPr>
        <p:txBody>
          <a:bodyPr wrap="square" rtlCol="0">
            <a:spAutoFit/>
          </a:bodyPr>
          <a:lstStyle/>
          <a:p>
            <a:pPr algn="ctr"/>
            <a:r>
              <a:rPr lang="en-US" sz="2000" dirty="0">
                <a:latin typeface="+mj-lt"/>
              </a:rPr>
              <a:t>In English</a:t>
            </a:r>
            <a:endParaRPr lang="en-US" sz="2000" dirty="0"/>
          </a:p>
        </p:txBody>
      </p:sp>
      <p:sp>
        <p:nvSpPr>
          <p:cNvPr id="19" name="TextBox 18">
            <a:extLst>
              <a:ext uri="{FF2B5EF4-FFF2-40B4-BE49-F238E27FC236}">
                <a16:creationId xmlns:a16="http://schemas.microsoft.com/office/drawing/2014/main" id="{E472B95F-17FB-474F-AF0B-B8401ABD204D}"/>
              </a:ext>
            </a:extLst>
          </p:cNvPr>
          <p:cNvSpPr txBox="1"/>
          <p:nvPr/>
        </p:nvSpPr>
        <p:spPr>
          <a:xfrm>
            <a:off x="3557027" y="5739008"/>
            <a:ext cx="2031974" cy="400110"/>
          </a:xfrm>
          <a:prstGeom prst="rect">
            <a:avLst/>
          </a:prstGeom>
          <a:noFill/>
        </p:spPr>
        <p:txBody>
          <a:bodyPr wrap="square" rtlCol="0">
            <a:spAutoFit/>
          </a:bodyPr>
          <a:lstStyle/>
          <a:p>
            <a:pPr algn="ctr"/>
            <a:r>
              <a:rPr lang="en-US" sz="2000" dirty="0">
                <a:latin typeface="+mj-lt"/>
              </a:rPr>
              <a:t>Counter Display</a:t>
            </a:r>
            <a:endParaRPr lang="en-US" sz="2000" dirty="0"/>
          </a:p>
        </p:txBody>
      </p:sp>
      <p:sp>
        <p:nvSpPr>
          <p:cNvPr id="20" name="TextBox 19">
            <a:extLst>
              <a:ext uri="{FF2B5EF4-FFF2-40B4-BE49-F238E27FC236}">
                <a16:creationId xmlns:a16="http://schemas.microsoft.com/office/drawing/2014/main" id="{E472B95F-17FB-474F-AF0B-B8401ABD204D}"/>
              </a:ext>
            </a:extLst>
          </p:cNvPr>
          <p:cNvSpPr txBox="1"/>
          <p:nvPr/>
        </p:nvSpPr>
        <p:spPr>
          <a:xfrm>
            <a:off x="6194730" y="5385847"/>
            <a:ext cx="2031974" cy="400110"/>
          </a:xfrm>
          <a:prstGeom prst="rect">
            <a:avLst/>
          </a:prstGeom>
          <a:noFill/>
        </p:spPr>
        <p:txBody>
          <a:bodyPr wrap="square" rtlCol="0">
            <a:spAutoFit/>
          </a:bodyPr>
          <a:lstStyle/>
          <a:p>
            <a:pPr algn="ctr"/>
            <a:r>
              <a:rPr lang="en-US" sz="2000" dirty="0">
                <a:latin typeface="+mj-lt"/>
              </a:rPr>
              <a:t>In Spanish</a:t>
            </a:r>
            <a:endParaRPr lang="en-US" sz="2000" dirty="0"/>
          </a:p>
        </p:txBody>
      </p:sp>
      <p:pic>
        <p:nvPicPr>
          <p:cNvPr id="2" name="Picture 1">
            <a:extLst>
              <a:ext uri="{FF2B5EF4-FFF2-40B4-BE49-F238E27FC236}">
                <a16:creationId xmlns:a16="http://schemas.microsoft.com/office/drawing/2014/main" id="{6BC8E170-F3BA-E34F-9975-508A191ECC34}"/>
              </a:ext>
            </a:extLst>
          </p:cNvPr>
          <p:cNvPicPr>
            <a:picLocks noChangeAspect="1"/>
          </p:cNvPicPr>
          <p:nvPr/>
        </p:nvPicPr>
        <p:blipFill>
          <a:blip r:embed="rId5"/>
          <a:stretch>
            <a:fillRect/>
          </a:stretch>
        </p:blipFill>
        <p:spPr>
          <a:xfrm>
            <a:off x="895156" y="1700320"/>
            <a:ext cx="2031134" cy="3550778"/>
          </a:xfrm>
          <a:prstGeom prst="rect">
            <a:avLst/>
          </a:prstGeom>
        </p:spPr>
      </p:pic>
    </p:spTree>
    <p:extLst>
      <p:ext uri="{BB962C8B-B14F-4D97-AF65-F5344CB8AC3E}">
        <p14:creationId xmlns:p14="http://schemas.microsoft.com/office/powerpoint/2010/main" val="180585715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57223" y="1143938"/>
            <a:ext cx="184666"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68CF6AED-F4CD-764F-80F0-76FE573B9AEE}"/>
              </a:ext>
            </a:extLst>
          </p:cNvPr>
          <p:cNvSpPr txBox="1"/>
          <p:nvPr/>
        </p:nvSpPr>
        <p:spPr>
          <a:xfrm>
            <a:off x="2972373" y="1328604"/>
            <a:ext cx="2977297" cy="584776"/>
          </a:xfrm>
          <a:prstGeom prst="rect">
            <a:avLst/>
          </a:prstGeom>
          <a:noFill/>
        </p:spPr>
        <p:txBody>
          <a:bodyPr wrap="none" rtlCol="0">
            <a:spAutoFit/>
          </a:bodyPr>
          <a:lstStyle/>
          <a:p>
            <a:r>
              <a:rPr lang="en-US" sz="3200" b="1" dirty="0">
                <a:solidFill>
                  <a:srgbClr val="790D80"/>
                </a:solidFill>
                <a:latin typeface="Book Antiqua"/>
                <a:cs typeface="Book Antiqua"/>
              </a:rPr>
              <a:t>Grandma Rose</a:t>
            </a:r>
            <a:endParaRPr lang="en-US" sz="3200" b="1" dirty="0">
              <a:solidFill>
                <a:srgbClr val="790D80"/>
              </a:solidFill>
            </a:endParaRPr>
          </a:p>
        </p:txBody>
      </p:sp>
      <p:sp>
        <p:nvSpPr>
          <p:cNvPr id="7" name="Title 1"/>
          <p:cNvSpPr txBox="1">
            <a:spLocks/>
          </p:cNvSpPr>
          <p:nvPr/>
        </p:nvSpPr>
        <p:spPr>
          <a:xfrm>
            <a:off x="434438" y="152030"/>
            <a:ext cx="8709561" cy="1541743"/>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30000"/>
              </a:lnSpc>
            </a:pPr>
            <a:r>
              <a:rPr lang="en-US" sz="6000" b="1" dirty="0">
                <a:solidFill>
                  <a:srgbClr val="000000"/>
                </a:solidFill>
                <a:cs typeface="Book Antiqua"/>
              </a:rPr>
              <a:t>Why Am I Doing This?</a:t>
            </a:r>
            <a:endParaRPr lang="en-US" sz="6000" b="1" dirty="0">
              <a:solidFill>
                <a:srgbClr val="000000"/>
              </a:solidFill>
              <a:latin typeface="Book Antiqua"/>
              <a:cs typeface="Book Antiqua"/>
            </a:endParaRPr>
          </a:p>
        </p:txBody>
      </p:sp>
      <p:pic>
        <p:nvPicPr>
          <p:cNvPr id="8" name="Picture 7" descr="A person taking a selfie&#10;&#10;Description automatically generated">
            <a:extLst>
              <a:ext uri="{FF2B5EF4-FFF2-40B4-BE49-F238E27FC236}">
                <a16:creationId xmlns:a16="http://schemas.microsoft.com/office/drawing/2014/main" id="{8BD1B6DB-F449-7C45-80DE-C52FD1BC2598}"/>
              </a:ext>
            </a:extLst>
          </p:cNvPr>
          <p:cNvPicPr>
            <a:picLocks noChangeAspect="1"/>
          </p:cNvPicPr>
          <p:nvPr/>
        </p:nvPicPr>
        <p:blipFill>
          <a:blip r:embed="rId3"/>
          <a:stretch>
            <a:fillRect/>
          </a:stretch>
        </p:blipFill>
        <p:spPr>
          <a:xfrm>
            <a:off x="2285795" y="1906299"/>
            <a:ext cx="4572410" cy="4118265"/>
          </a:xfrm>
          <a:prstGeom prst="rect">
            <a:avLst/>
          </a:prstGeom>
        </p:spPr>
      </p:pic>
    </p:spTree>
    <p:extLst>
      <p:ext uri="{BB962C8B-B14F-4D97-AF65-F5344CB8AC3E}">
        <p14:creationId xmlns:p14="http://schemas.microsoft.com/office/powerpoint/2010/main" val="22241934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87919" y="4552621"/>
            <a:ext cx="184666" cy="369332"/>
          </a:xfrm>
          <a:prstGeom prst="rect">
            <a:avLst/>
          </a:prstGeom>
          <a:noFill/>
        </p:spPr>
        <p:txBody>
          <a:bodyPr wrap="none" rtlCol="0">
            <a:spAutoFit/>
          </a:bodyPr>
          <a:lstStyle/>
          <a:p>
            <a:endParaRPr lang="en-US" dirty="0"/>
          </a:p>
        </p:txBody>
      </p:sp>
      <p:sp>
        <p:nvSpPr>
          <p:cNvPr id="12" name="Rectangle 11"/>
          <p:cNvSpPr>
            <a:spLocks noGrp="1" noChangeArrowheads="1"/>
          </p:cNvSpPr>
          <p:nvPr/>
        </p:nvSpPr>
        <p:spPr bwMode="auto">
          <a:xfrm>
            <a:off x="3440809" y="2713709"/>
            <a:ext cx="8001000" cy="762000"/>
          </a:xfrm>
          <a:prstGeom prst="rect">
            <a:avLst/>
          </a:prstGeom>
          <a:noFill/>
          <a:ln>
            <a:noFill/>
          </a:ln>
          <a:effectLst/>
          <a:extLst>
            <a:ext uri="{909E8E84-426E-40dd-AFC4-6F175D3DCCD1}">
              <a14:hiddenFill xmlns="" xmlns:a14="http://schemas.microsoft.com/office/drawing/2010/main">
                <a:solidFill>
                  <a:srgbClr val="0099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a:solidFill>
                  <a:srgbClr val="0099CC"/>
                </a:solidFill>
                <a:latin typeface="+mj-lt"/>
                <a:ea typeface="+mj-ea"/>
                <a:cs typeface="+mj-cs"/>
              </a:defRPr>
            </a:lvl1pPr>
            <a:lvl2pPr algn="l" rtl="0" fontAlgn="base">
              <a:spcBef>
                <a:spcPct val="0"/>
              </a:spcBef>
              <a:spcAft>
                <a:spcPct val="0"/>
              </a:spcAft>
              <a:defRPr sz="2400" b="1">
                <a:solidFill>
                  <a:srgbClr val="0099CC"/>
                </a:solidFill>
                <a:latin typeface="Arial" charset="0"/>
                <a:ea typeface="ＭＳ Ｐゴシック" charset="0"/>
              </a:defRPr>
            </a:lvl2pPr>
            <a:lvl3pPr algn="l" rtl="0" fontAlgn="base">
              <a:spcBef>
                <a:spcPct val="0"/>
              </a:spcBef>
              <a:spcAft>
                <a:spcPct val="0"/>
              </a:spcAft>
              <a:defRPr sz="2400" b="1">
                <a:solidFill>
                  <a:srgbClr val="0099CC"/>
                </a:solidFill>
                <a:latin typeface="Arial" charset="0"/>
                <a:ea typeface="ＭＳ Ｐゴシック" charset="0"/>
              </a:defRPr>
            </a:lvl3pPr>
            <a:lvl4pPr algn="l" rtl="0" fontAlgn="base">
              <a:spcBef>
                <a:spcPct val="0"/>
              </a:spcBef>
              <a:spcAft>
                <a:spcPct val="0"/>
              </a:spcAft>
              <a:defRPr sz="2400" b="1">
                <a:solidFill>
                  <a:srgbClr val="0099CC"/>
                </a:solidFill>
                <a:latin typeface="Arial" charset="0"/>
                <a:ea typeface="ＭＳ Ｐゴシック" charset="0"/>
              </a:defRPr>
            </a:lvl4pPr>
            <a:lvl5pPr algn="l" rtl="0" fontAlgn="base">
              <a:spcBef>
                <a:spcPct val="0"/>
              </a:spcBef>
              <a:spcAft>
                <a:spcPct val="0"/>
              </a:spcAft>
              <a:defRPr sz="2400" b="1">
                <a:solidFill>
                  <a:srgbClr val="0099CC"/>
                </a:solidFill>
                <a:latin typeface="Arial" charset="0"/>
                <a:ea typeface="ＭＳ Ｐゴシック" charset="0"/>
              </a:defRPr>
            </a:lvl5pPr>
            <a:lvl6pPr marL="457200" algn="l" rtl="0" fontAlgn="base">
              <a:spcBef>
                <a:spcPct val="0"/>
              </a:spcBef>
              <a:spcAft>
                <a:spcPct val="0"/>
              </a:spcAft>
              <a:defRPr sz="2400" b="1">
                <a:solidFill>
                  <a:srgbClr val="0099CC"/>
                </a:solidFill>
                <a:latin typeface="Arial" charset="0"/>
                <a:ea typeface="ＭＳ Ｐゴシック" charset="0"/>
              </a:defRPr>
            </a:lvl6pPr>
            <a:lvl7pPr marL="914400" algn="l" rtl="0" fontAlgn="base">
              <a:spcBef>
                <a:spcPct val="0"/>
              </a:spcBef>
              <a:spcAft>
                <a:spcPct val="0"/>
              </a:spcAft>
              <a:defRPr sz="2400" b="1">
                <a:solidFill>
                  <a:srgbClr val="0099CC"/>
                </a:solidFill>
                <a:latin typeface="Arial" charset="0"/>
                <a:ea typeface="ＭＳ Ｐゴシック" charset="0"/>
              </a:defRPr>
            </a:lvl7pPr>
            <a:lvl8pPr marL="1371600" algn="l" rtl="0" fontAlgn="base">
              <a:spcBef>
                <a:spcPct val="0"/>
              </a:spcBef>
              <a:spcAft>
                <a:spcPct val="0"/>
              </a:spcAft>
              <a:defRPr sz="2400" b="1">
                <a:solidFill>
                  <a:srgbClr val="0099CC"/>
                </a:solidFill>
                <a:latin typeface="Arial" charset="0"/>
                <a:ea typeface="ＭＳ Ｐゴシック" charset="0"/>
              </a:defRPr>
            </a:lvl8pPr>
            <a:lvl9pPr marL="1828800" algn="l" rtl="0" fontAlgn="base">
              <a:spcBef>
                <a:spcPct val="0"/>
              </a:spcBef>
              <a:spcAft>
                <a:spcPct val="0"/>
              </a:spcAft>
              <a:defRPr sz="2400" b="1">
                <a:solidFill>
                  <a:srgbClr val="0099CC"/>
                </a:solidFill>
                <a:latin typeface="Arial" charset="0"/>
                <a:ea typeface="ＭＳ Ｐゴシック" charset="0"/>
              </a:defRPr>
            </a:lvl9pPr>
          </a:lstStyle>
          <a:p>
            <a:endParaRPr lang="en-US" sz="3600" b="0" dirty="0">
              <a:effectLst>
                <a:outerShdw blurRad="38100" dist="38100" dir="2700000" algn="tl">
                  <a:srgbClr val="DDDDDD"/>
                </a:outerShdw>
              </a:effectLst>
            </a:endParaRPr>
          </a:p>
        </p:txBody>
      </p:sp>
      <p:sp>
        <p:nvSpPr>
          <p:cNvPr id="8" name="Title 1"/>
          <p:cNvSpPr txBox="1">
            <a:spLocks/>
          </p:cNvSpPr>
          <p:nvPr/>
        </p:nvSpPr>
        <p:spPr>
          <a:xfrm>
            <a:off x="434439" y="152031"/>
            <a:ext cx="8328086" cy="1035700"/>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30000"/>
              </a:lnSpc>
            </a:pPr>
            <a:r>
              <a:rPr lang="en-US" sz="4000" b="1" dirty="0">
                <a:solidFill>
                  <a:srgbClr val="000000"/>
                </a:solidFill>
                <a:cs typeface="Book Antiqua"/>
              </a:rPr>
              <a:t>Poster</a:t>
            </a:r>
            <a:endParaRPr lang="en-US" sz="3600" dirty="0">
              <a:solidFill>
                <a:srgbClr val="000000"/>
              </a:solidFill>
              <a:latin typeface="Book Antiqua"/>
              <a:cs typeface="Book Antiqua"/>
            </a:endParaRPr>
          </a:p>
        </p:txBody>
      </p:sp>
      <p:sp>
        <p:nvSpPr>
          <p:cNvPr id="15" name="TextBox 14">
            <a:extLst>
              <a:ext uri="{FF2B5EF4-FFF2-40B4-BE49-F238E27FC236}">
                <a16:creationId xmlns:a16="http://schemas.microsoft.com/office/drawing/2014/main" id="{E472B95F-17FB-474F-AF0B-B8401ABD204D}"/>
              </a:ext>
            </a:extLst>
          </p:cNvPr>
          <p:cNvSpPr txBox="1"/>
          <p:nvPr/>
        </p:nvSpPr>
        <p:spPr>
          <a:xfrm>
            <a:off x="514358" y="1010677"/>
            <a:ext cx="7882679" cy="523220"/>
          </a:xfrm>
          <a:prstGeom prst="rect">
            <a:avLst/>
          </a:prstGeom>
          <a:noFill/>
        </p:spPr>
        <p:txBody>
          <a:bodyPr wrap="square" rtlCol="0">
            <a:spAutoFit/>
          </a:bodyPr>
          <a:lstStyle/>
          <a:p>
            <a:r>
              <a:rPr lang="en-US" sz="2800" dirty="0">
                <a:latin typeface="+mj-lt"/>
              </a:rPr>
              <a:t>For sustained community exposure and saturation</a:t>
            </a:r>
            <a:endParaRPr lang="en-US" sz="2800" dirty="0"/>
          </a:p>
        </p:txBody>
      </p:sp>
      <p:pic>
        <p:nvPicPr>
          <p:cNvPr id="3" name="Picture 2" descr="A stack of flyers on a table&#10;&#10;Description automatically generated">
            <a:extLst>
              <a:ext uri="{FF2B5EF4-FFF2-40B4-BE49-F238E27FC236}">
                <a16:creationId xmlns:a16="http://schemas.microsoft.com/office/drawing/2014/main" id="{D40E47D1-1AE6-3746-AC92-3E0A4F2F60FD}"/>
              </a:ext>
            </a:extLst>
          </p:cNvPr>
          <p:cNvPicPr>
            <a:picLocks noChangeAspect="1"/>
          </p:cNvPicPr>
          <p:nvPr/>
        </p:nvPicPr>
        <p:blipFill>
          <a:blip r:embed="rId3"/>
          <a:stretch>
            <a:fillRect/>
          </a:stretch>
        </p:blipFill>
        <p:spPr>
          <a:xfrm>
            <a:off x="4616989" y="1782964"/>
            <a:ext cx="3077011" cy="4144291"/>
          </a:xfrm>
          <a:prstGeom prst="rect">
            <a:avLst/>
          </a:prstGeom>
        </p:spPr>
      </p:pic>
      <p:pic>
        <p:nvPicPr>
          <p:cNvPr id="2" name="Picture 1">
            <a:extLst>
              <a:ext uri="{FF2B5EF4-FFF2-40B4-BE49-F238E27FC236}">
                <a16:creationId xmlns:a16="http://schemas.microsoft.com/office/drawing/2014/main" id="{36CBBB4B-D76A-1542-8981-0CB9DAD215F1}"/>
              </a:ext>
            </a:extLst>
          </p:cNvPr>
          <p:cNvPicPr>
            <a:picLocks noChangeAspect="1"/>
          </p:cNvPicPr>
          <p:nvPr/>
        </p:nvPicPr>
        <p:blipFill>
          <a:blip r:embed="rId4"/>
          <a:stretch>
            <a:fillRect/>
          </a:stretch>
        </p:blipFill>
        <p:spPr>
          <a:xfrm>
            <a:off x="514358" y="1728057"/>
            <a:ext cx="3205195" cy="4154101"/>
          </a:xfrm>
          <a:prstGeom prst="rect">
            <a:avLst/>
          </a:prstGeom>
        </p:spPr>
      </p:pic>
    </p:spTree>
    <p:extLst>
      <p:ext uri="{BB962C8B-B14F-4D97-AF65-F5344CB8AC3E}">
        <p14:creationId xmlns:p14="http://schemas.microsoft.com/office/powerpoint/2010/main" val="297401253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701439-0CF0-9840-B894-B67CD3B453F2}"/>
              </a:ext>
            </a:extLst>
          </p:cNvPr>
          <p:cNvSpPr/>
          <p:nvPr/>
        </p:nvSpPr>
        <p:spPr>
          <a:xfrm>
            <a:off x="-139609" y="287149"/>
            <a:ext cx="9462029" cy="1015663"/>
          </a:xfrm>
          <a:prstGeom prst="rect">
            <a:avLst/>
          </a:prstGeom>
        </p:spPr>
        <p:txBody>
          <a:bodyPr wrap="square">
            <a:spAutoFit/>
          </a:bodyPr>
          <a:lstStyle/>
          <a:p>
            <a:pPr algn="ctr"/>
            <a:r>
              <a:rPr lang="en-US" sz="6000" b="1" dirty="0">
                <a:latin typeface="+mj-lt"/>
              </a:rPr>
              <a:t>Community Education</a:t>
            </a:r>
          </a:p>
        </p:txBody>
      </p:sp>
      <p:sp>
        <p:nvSpPr>
          <p:cNvPr id="2" name="TextBox 1">
            <a:extLst>
              <a:ext uri="{FF2B5EF4-FFF2-40B4-BE49-F238E27FC236}">
                <a16:creationId xmlns:a16="http://schemas.microsoft.com/office/drawing/2014/main" id="{47D06E86-FDAB-3B4E-AB45-F84B438DB246}"/>
              </a:ext>
            </a:extLst>
          </p:cNvPr>
          <p:cNvSpPr txBox="1"/>
          <p:nvPr/>
        </p:nvSpPr>
        <p:spPr>
          <a:xfrm>
            <a:off x="490654" y="1338146"/>
            <a:ext cx="7820218" cy="2909130"/>
          </a:xfrm>
          <a:prstGeom prst="rect">
            <a:avLst/>
          </a:prstGeom>
          <a:noFill/>
        </p:spPr>
        <p:txBody>
          <a:bodyPr wrap="none" rtlCol="0">
            <a:spAutoFit/>
          </a:bodyPr>
          <a:lstStyle/>
          <a:p>
            <a:pPr>
              <a:lnSpc>
                <a:spcPct val="200000"/>
              </a:lnSpc>
            </a:pPr>
            <a:r>
              <a:rPr lang="en-US" sz="3200" b="1" dirty="0"/>
              <a:t>Clergy Becomes Stroke Smart</a:t>
            </a:r>
          </a:p>
          <a:p>
            <a:pPr>
              <a:lnSpc>
                <a:spcPct val="200000"/>
              </a:lnSpc>
            </a:pPr>
            <a:r>
              <a:rPr lang="en-US" sz="3200" b="1" dirty="0"/>
              <a:t>Clergy Educates Congregation</a:t>
            </a:r>
          </a:p>
          <a:p>
            <a:pPr>
              <a:lnSpc>
                <a:spcPct val="200000"/>
              </a:lnSpc>
            </a:pPr>
            <a:r>
              <a:rPr lang="en-US" sz="3200" b="1" dirty="0"/>
              <a:t>Congregation: Community Stroke Champions</a:t>
            </a:r>
          </a:p>
        </p:txBody>
      </p:sp>
    </p:spTree>
    <p:extLst>
      <p:ext uri="{BB962C8B-B14F-4D97-AF65-F5344CB8AC3E}">
        <p14:creationId xmlns:p14="http://schemas.microsoft.com/office/powerpoint/2010/main" val="398644922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701439-0CF0-9840-B894-B67CD3B453F2}"/>
              </a:ext>
            </a:extLst>
          </p:cNvPr>
          <p:cNvSpPr/>
          <p:nvPr/>
        </p:nvSpPr>
        <p:spPr>
          <a:xfrm>
            <a:off x="496010" y="253695"/>
            <a:ext cx="8540629" cy="707886"/>
          </a:xfrm>
          <a:prstGeom prst="rect">
            <a:avLst/>
          </a:prstGeom>
        </p:spPr>
        <p:txBody>
          <a:bodyPr wrap="square">
            <a:spAutoFit/>
          </a:bodyPr>
          <a:lstStyle/>
          <a:p>
            <a:r>
              <a:rPr lang="en-US" sz="4000" b="1" dirty="0">
                <a:latin typeface="+mj-lt"/>
              </a:rPr>
              <a:t>Stroke Smart FBO</a:t>
            </a:r>
          </a:p>
        </p:txBody>
      </p:sp>
      <p:sp>
        <p:nvSpPr>
          <p:cNvPr id="4" name="TextBox 3">
            <a:extLst>
              <a:ext uri="{FF2B5EF4-FFF2-40B4-BE49-F238E27FC236}">
                <a16:creationId xmlns:a16="http://schemas.microsoft.com/office/drawing/2014/main" id="{F8242C70-009C-294F-BC44-0C669C8C3A0F}"/>
              </a:ext>
            </a:extLst>
          </p:cNvPr>
          <p:cNvSpPr txBox="1"/>
          <p:nvPr/>
        </p:nvSpPr>
        <p:spPr>
          <a:xfrm>
            <a:off x="3500737" y="6236098"/>
            <a:ext cx="9312894" cy="400110"/>
          </a:xfrm>
          <a:prstGeom prst="rect">
            <a:avLst/>
          </a:prstGeom>
          <a:noFill/>
        </p:spPr>
        <p:txBody>
          <a:bodyPr wrap="square" rtlCol="0">
            <a:spAutoFit/>
          </a:bodyPr>
          <a:lstStyle/>
          <a:p>
            <a:r>
              <a:rPr lang="en-US" sz="2000" b="1" dirty="0"/>
              <a:t>St. Mary’s Episcopal Portsmouth, Rhode Island</a:t>
            </a:r>
          </a:p>
        </p:txBody>
      </p:sp>
      <p:pic>
        <p:nvPicPr>
          <p:cNvPr id="3" name="Online Media 2" descr="First Stroke Smart Church: St. Mary's Episcopal Church-Portsmouth, RI">
            <a:hlinkClick r:id="" action="ppaction://media"/>
            <a:extLst>
              <a:ext uri="{FF2B5EF4-FFF2-40B4-BE49-F238E27FC236}">
                <a16:creationId xmlns:a16="http://schemas.microsoft.com/office/drawing/2014/main" id="{3A061CA9-6D1F-7944-BF4C-476A4D4326D9}"/>
              </a:ext>
            </a:extLst>
          </p:cNvPr>
          <p:cNvPicPr>
            <a:picLocks noRot="1" noChangeAspect="1"/>
          </p:cNvPicPr>
          <p:nvPr>
            <a:videoFile r:link="rId1"/>
          </p:nvPr>
        </p:nvPicPr>
        <p:blipFill>
          <a:blip r:embed="rId3"/>
          <a:stretch>
            <a:fillRect/>
          </a:stretch>
        </p:blipFill>
        <p:spPr>
          <a:xfrm>
            <a:off x="522569" y="1175867"/>
            <a:ext cx="8459762" cy="4779765"/>
          </a:xfrm>
          <a:prstGeom prst="rect">
            <a:avLst/>
          </a:prstGeom>
        </p:spPr>
      </p:pic>
    </p:spTree>
    <p:extLst>
      <p:ext uri="{BB962C8B-B14F-4D97-AF65-F5344CB8AC3E}">
        <p14:creationId xmlns:p14="http://schemas.microsoft.com/office/powerpoint/2010/main" val="1017412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701439-0CF0-9840-B894-B67CD3B453F2}"/>
              </a:ext>
            </a:extLst>
          </p:cNvPr>
          <p:cNvSpPr/>
          <p:nvPr/>
        </p:nvSpPr>
        <p:spPr>
          <a:xfrm>
            <a:off x="496010" y="253695"/>
            <a:ext cx="8540629" cy="1077218"/>
          </a:xfrm>
          <a:prstGeom prst="rect">
            <a:avLst/>
          </a:prstGeom>
        </p:spPr>
        <p:txBody>
          <a:bodyPr wrap="square">
            <a:spAutoFit/>
          </a:bodyPr>
          <a:lstStyle/>
          <a:p>
            <a:pPr algn="ctr"/>
            <a:r>
              <a:rPr lang="en-US" sz="3200" b="1" dirty="0">
                <a:latin typeface="+mj-lt"/>
              </a:rPr>
              <a:t>St. Mary’s Episcopal:</a:t>
            </a:r>
          </a:p>
          <a:p>
            <a:pPr algn="ctr"/>
            <a:r>
              <a:rPr lang="en-US" sz="3200" b="1" dirty="0">
                <a:latin typeface="+mj-lt"/>
              </a:rPr>
              <a:t> Stroke Smart Service Team</a:t>
            </a:r>
          </a:p>
        </p:txBody>
      </p:sp>
      <p:pic>
        <p:nvPicPr>
          <p:cNvPr id="3" name="Picture 2" descr="A person wearing a mask&#10;&#10;Description automatically generated with low confidence">
            <a:extLst>
              <a:ext uri="{FF2B5EF4-FFF2-40B4-BE49-F238E27FC236}">
                <a16:creationId xmlns:a16="http://schemas.microsoft.com/office/drawing/2014/main" id="{C09D2CCF-34D4-C942-B802-D721531DABDC}"/>
              </a:ext>
            </a:extLst>
          </p:cNvPr>
          <p:cNvPicPr>
            <a:picLocks noChangeAspect="1"/>
          </p:cNvPicPr>
          <p:nvPr/>
        </p:nvPicPr>
        <p:blipFill>
          <a:blip r:embed="rId2"/>
          <a:stretch>
            <a:fillRect/>
          </a:stretch>
        </p:blipFill>
        <p:spPr>
          <a:xfrm>
            <a:off x="1478764" y="1577135"/>
            <a:ext cx="2898913" cy="2174185"/>
          </a:xfrm>
          <a:prstGeom prst="rect">
            <a:avLst/>
          </a:prstGeom>
        </p:spPr>
      </p:pic>
      <p:pic>
        <p:nvPicPr>
          <p:cNvPr id="6" name="Picture 5" descr="A person holding a book&#10;&#10;Description automatically generated with medium confidence">
            <a:extLst>
              <a:ext uri="{FF2B5EF4-FFF2-40B4-BE49-F238E27FC236}">
                <a16:creationId xmlns:a16="http://schemas.microsoft.com/office/drawing/2014/main" id="{03FD7DAA-1F89-7441-8F5F-F9597A5DB29C}"/>
              </a:ext>
            </a:extLst>
          </p:cNvPr>
          <p:cNvPicPr>
            <a:picLocks noChangeAspect="1"/>
          </p:cNvPicPr>
          <p:nvPr/>
        </p:nvPicPr>
        <p:blipFill>
          <a:blip r:embed="rId3"/>
          <a:stretch>
            <a:fillRect/>
          </a:stretch>
        </p:blipFill>
        <p:spPr>
          <a:xfrm>
            <a:off x="4766324" y="1577134"/>
            <a:ext cx="2898913" cy="2174186"/>
          </a:xfrm>
          <a:prstGeom prst="rect">
            <a:avLst/>
          </a:prstGeom>
        </p:spPr>
      </p:pic>
      <p:pic>
        <p:nvPicPr>
          <p:cNvPr id="8" name="Picture 7" descr="A picture containing person, outdoor, people&#10;&#10;Description automatically generated">
            <a:extLst>
              <a:ext uri="{FF2B5EF4-FFF2-40B4-BE49-F238E27FC236}">
                <a16:creationId xmlns:a16="http://schemas.microsoft.com/office/drawing/2014/main" id="{64E6F3F9-27C2-EC4D-8E45-A17A3EAF3041}"/>
              </a:ext>
            </a:extLst>
          </p:cNvPr>
          <p:cNvPicPr>
            <a:picLocks noChangeAspect="1"/>
          </p:cNvPicPr>
          <p:nvPr/>
        </p:nvPicPr>
        <p:blipFill>
          <a:blip r:embed="rId4"/>
          <a:stretch>
            <a:fillRect/>
          </a:stretch>
        </p:blipFill>
        <p:spPr>
          <a:xfrm>
            <a:off x="1478763" y="3904785"/>
            <a:ext cx="2898913" cy="2174186"/>
          </a:xfrm>
          <a:prstGeom prst="rect">
            <a:avLst/>
          </a:prstGeom>
        </p:spPr>
      </p:pic>
      <p:pic>
        <p:nvPicPr>
          <p:cNvPr id="11" name="Picture 10" descr="A picture containing text, stone&#10;&#10;Description automatically generated">
            <a:extLst>
              <a:ext uri="{FF2B5EF4-FFF2-40B4-BE49-F238E27FC236}">
                <a16:creationId xmlns:a16="http://schemas.microsoft.com/office/drawing/2014/main" id="{DA97C40E-F8BF-8746-AA3E-E2DDD20CBBDD}"/>
              </a:ext>
            </a:extLst>
          </p:cNvPr>
          <p:cNvPicPr>
            <a:picLocks noChangeAspect="1"/>
          </p:cNvPicPr>
          <p:nvPr/>
        </p:nvPicPr>
        <p:blipFill>
          <a:blip r:embed="rId5"/>
          <a:stretch>
            <a:fillRect/>
          </a:stretch>
        </p:blipFill>
        <p:spPr>
          <a:xfrm>
            <a:off x="4766322" y="3904786"/>
            <a:ext cx="2898913" cy="2174185"/>
          </a:xfrm>
          <a:prstGeom prst="rect">
            <a:avLst/>
          </a:prstGeom>
        </p:spPr>
      </p:pic>
    </p:spTree>
    <p:extLst>
      <p:ext uri="{BB962C8B-B14F-4D97-AF65-F5344CB8AC3E}">
        <p14:creationId xmlns:p14="http://schemas.microsoft.com/office/powerpoint/2010/main" val="74569230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701439-0CF0-9840-B894-B67CD3B453F2}"/>
              </a:ext>
            </a:extLst>
          </p:cNvPr>
          <p:cNvSpPr/>
          <p:nvPr/>
        </p:nvSpPr>
        <p:spPr>
          <a:xfrm>
            <a:off x="-139609" y="287149"/>
            <a:ext cx="9462029" cy="707886"/>
          </a:xfrm>
          <a:prstGeom prst="rect">
            <a:avLst/>
          </a:prstGeom>
        </p:spPr>
        <p:txBody>
          <a:bodyPr wrap="square">
            <a:spAutoFit/>
          </a:bodyPr>
          <a:lstStyle/>
          <a:p>
            <a:pPr algn="ctr"/>
            <a:r>
              <a:rPr lang="en-US" sz="4000" b="1" dirty="0">
                <a:latin typeface="+mj-lt"/>
              </a:rPr>
              <a:t>Stroke Champion: Teach it Forward</a:t>
            </a:r>
          </a:p>
        </p:txBody>
      </p:sp>
      <p:sp>
        <p:nvSpPr>
          <p:cNvPr id="2" name="TextBox 1">
            <a:extLst>
              <a:ext uri="{FF2B5EF4-FFF2-40B4-BE49-F238E27FC236}">
                <a16:creationId xmlns:a16="http://schemas.microsoft.com/office/drawing/2014/main" id="{47D06E86-FDAB-3B4E-AB45-F84B438DB246}"/>
              </a:ext>
            </a:extLst>
          </p:cNvPr>
          <p:cNvSpPr txBox="1"/>
          <p:nvPr/>
        </p:nvSpPr>
        <p:spPr>
          <a:xfrm>
            <a:off x="1471961" y="1081668"/>
            <a:ext cx="6786986" cy="2909130"/>
          </a:xfrm>
          <a:prstGeom prst="rect">
            <a:avLst/>
          </a:prstGeom>
          <a:noFill/>
        </p:spPr>
        <p:txBody>
          <a:bodyPr wrap="none" rtlCol="0">
            <a:spAutoFit/>
          </a:bodyPr>
          <a:lstStyle/>
          <a:p>
            <a:pPr>
              <a:lnSpc>
                <a:spcPct val="200000"/>
              </a:lnSpc>
            </a:pPr>
            <a:r>
              <a:rPr lang="en-US" sz="3200" b="1" dirty="0"/>
              <a:t>Service to your community</a:t>
            </a:r>
          </a:p>
          <a:p>
            <a:pPr>
              <a:lnSpc>
                <a:spcPct val="200000"/>
              </a:lnSpc>
            </a:pPr>
            <a:r>
              <a:rPr lang="en-US" sz="3200" b="1" dirty="0"/>
              <a:t>Self Reinforcement (Stay Stroke Smart)</a:t>
            </a:r>
          </a:p>
          <a:p>
            <a:pPr>
              <a:lnSpc>
                <a:spcPct val="200000"/>
              </a:lnSpc>
            </a:pPr>
            <a:r>
              <a:rPr lang="en-US" sz="3200" b="1" dirty="0"/>
              <a:t>Take Care of Each Other</a:t>
            </a:r>
          </a:p>
        </p:txBody>
      </p:sp>
      <p:sp>
        <p:nvSpPr>
          <p:cNvPr id="4" name="TextBox 3">
            <a:extLst>
              <a:ext uri="{FF2B5EF4-FFF2-40B4-BE49-F238E27FC236}">
                <a16:creationId xmlns:a16="http://schemas.microsoft.com/office/drawing/2014/main" id="{3C7FEBF2-2EB4-5F41-821D-52A0BB5B07B5}"/>
              </a:ext>
            </a:extLst>
          </p:cNvPr>
          <p:cNvSpPr txBox="1"/>
          <p:nvPr/>
        </p:nvSpPr>
        <p:spPr>
          <a:xfrm>
            <a:off x="1092819" y="4739268"/>
            <a:ext cx="7370416" cy="769441"/>
          </a:xfrm>
          <a:prstGeom prst="rect">
            <a:avLst/>
          </a:prstGeom>
          <a:noFill/>
        </p:spPr>
        <p:txBody>
          <a:bodyPr wrap="none" rtlCol="0">
            <a:spAutoFit/>
          </a:bodyPr>
          <a:lstStyle/>
          <a:p>
            <a:r>
              <a:rPr lang="en-US" sz="4400" i="1" dirty="0">
                <a:solidFill>
                  <a:srgbClr val="FF0000"/>
                </a:solidFill>
              </a:rPr>
              <a:t>STROKE SMART HERD LITERACY</a:t>
            </a:r>
          </a:p>
        </p:txBody>
      </p:sp>
    </p:spTree>
    <p:extLst>
      <p:ext uri="{BB962C8B-B14F-4D97-AF65-F5344CB8AC3E}">
        <p14:creationId xmlns:p14="http://schemas.microsoft.com/office/powerpoint/2010/main" val="429154233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30849A-BD41-3747-858F-0E238A78DF41}"/>
              </a:ext>
            </a:extLst>
          </p:cNvPr>
          <p:cNvSpPr txBox="1"/>
          <p:nvPr/>
        </p:nvSpPr>
        <p:spPr>
          <a:xfrm>
            <a:off x="925551" y="490654"/>
            <a:ext cx="5834418" cy="6001643"/>
          </a:xfrm>
          <a:prstGeom prst="rect">
            <a:avLst/>
          </a:prstGeom>
          <a:noFill/>
        </p:spPr>
        <p:txBody>
          <a:bodyPr wrap="none" rtlCol="0">
            <a:spAutoFit/>
          </a:bodyPr>
          <a:lstStyle/>
          <a:p>
            <a:r>
              <a:rPr lang="en-US" sz="4000" b="1" dirty="0"/>
              <a:t>Stroke Smart FBO Steps:</a:t>
            </a:r>
          </a:p>
          <a:p>
            <a:endParaRPr lang="en-US" sz="2800" dirty="0"/>
          </a:p>
          <a:p>
            <a:pPr marL="457200" indent="-457200">
              <a:lnSpc>
                <a:spcPct val="150000"/>
              </a:lnSpc>
              <a:buFont typeface="Arial" panose="020B0604020202020204" pitchFamily="34" charset="0"/>
              <a:buChar char="•"/>
            </a:pPr>
            <a:r>
              <a:rPr lang="en-US" sz="2800" dirty="0"/>
              <a:t>Identify a lead at your FBO</a:t>
            </a:r>
          </a:p>
          <a:p>
            <a:pPr marL="914400" lvl="1" indent="-457200">
              <a:lnSpc>
                <a:spcPct val="150000"/>
              </a:lnSpc>
              <a:buFont typeface="Arial" panose="020B0604020202020204" pitchFamily="34" charset="0"/>
              <a:buChar char="•"/>
            </a:pPr>
            <a:r>
              <a:rPr lang="en-US" sz="2800" dirty="0"/>
              <a:t>Healthcare Professional</a:t>
            </a:r>
          </a:p>
          <a:p>
            <a:pPr marL="914400" lvl="1" indent="-457200">
              <a:lnSpc>
                <a:spcPct val="150000"/>
              </a:lnSpc>
              <a:buFont typeface="Arial" panose="020B0604020202020204" pitchFamily="34" charset="0"/>
              <a:buChar char="•"/>
            </a:pPr>
            <a:r>
              <a:rPr lang="en-US" sz="2800" dirty="0"/>
              <a:t>Stroke Survivor or Caregiver</a:t>
            </a:r>
          </a:p>
          <a:p>
            <a:pPr marL="914400" lvl="1" indent="-457200">
              <a:lnSpc>
                <a:spcPct val="150000"/>
              </a:lnSpc>
              <a:buFont typeface="Arial" panose="020B0604020202020204" pitchFamily="34" charset="0"/>
              <a:buChar char="•"/>
            </a:pPr>
            <a:r>
              <a:rPr lang="en-US" sz="2800" dirty="0"/>
              <a:t>Teacher</a:t>
            </a:r>
          </a:p>
          <a:p>
            <a:pPr marL="914400" lvl="1" indent="-457200">
              <a:lnSpc>
                <a:spcPct val="150000"/>
              </a:lnSpc>
              <a:buFont typeface="Arial" panose="020B0604020202020204" pitchFamily="34" charset="0"/>
              <a:buChar char="•"/>
            </a:pPr>
            <a:r>
              <a:rPr lang="en-US" sz="2800" dirty="0"/>
              <a:t>Health Minister</a:t>
            </a:r>
          </a:p>
          <a:p>
            <a:pPr marL="457200" indent="-457200">
              <a:lnSpc>
                <a:spcPct val="150000"/>
              </a:lnSpc>
              <a:buFont typeface="Arial" panose="020B0604020202020204" pitchFamily="34" charset="0"/>
              <a:buChar char="•"/>
            </a:pPr>
            <a:r>
              <a:rPr lang="en-US" sz="2800" dirty="0"/>
              <a:t>Stroke Awareness Month May 2022</a:t>
            </a:r>
          </a:p>
          <a:p>
            <a:pPr marL="457200" indent="-457200">
              <a:buFont typeface="Arial" panose="020B0604020202020204" pitchFamily="34" charset="0"/>
              <a:buChar char="•"/>
            </a:pPr>
            <a:r>
              <a:rPr lang="en-US" sz="2800" dirty="0"/>
              <a:t>All materials donated by VDH</a:t>
            </a:r>
          </a:p>
          <a:p>
            <a:endParaRPr lang="en-US" sz="3600" dirty="0"/>
          </a:p>
        </p:txBody>
      </p:sp>
    </p:spTree>
    <p:extLst>
      <p:ext uri="{BB962C8B-B14F-4D97-AF65-F5344CB8AC3E}">
        <p14:creationId xmlns:p14="http://schemas.microsoft.com/office/powerpoint/2010/main" val="277270542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F1870C2-E70C-E644-9D16-3EC557A74178}"/>
              </a:ext>
            </a:extLst>
          </p:cNvPr>
          <p:cNvSpPr>
            <a:spLocks noGrp="1"/>
          </p:cNvSpPr>
          <p:nvPr>
            <p:ph type="ctrTitle" idx="4294967295"/>
          </p:nvPr>
        </p:nvSpPr>
        <p:spPr>
          <a:xfrm>
            <a:off x="198732" y="178457"/>
            <a:ext cx="8945267" cy="1771969"/>
          </a:xfrm>
          <a:prstGeom prst="rect">
            <a:avLst/>
          </a:prstGeom>
        </p:spPr>
        <p:txBody>
          <a:bodyPr/>
          <a:lstStyle/>
          <a:p>
            <a:pPr algn="ctr">
              <a:lnSpc>
                <a:spcPct val="130000"/>
              </a:lnSpc>
            </a:pPr>
            <a:r>
              <a:rPr lang="en-US" sz="4800" b="1" dirty="0">
                <a:solidFill>
                  <a:schemeClr val="tx1"/>
                </a:solidFill>
              </a:rPr>
              <a:t>Stroke Smart </a:t>
            </a:r>
            <a:r>
              <a:rPr lang="en-US" sz="4800" b="1" dirty="0" err="1">
                <a:solidFill>
                  <a:schemeClr val="tx1"/>
                </a:solidFill>
              </a:rPr>
              <a:t>Virgina</a:t>
            </a:r>
            <a:endParaRPr lang="en-US" sz="4800" b="1" dirty="0">
              <a:solidFill>
                <a:schemeClr val="tx1"/>
              </a:solidFill>
            </a:endParaRPr>
          </a:p>
        </p:txBody>
      </p:sp>
      <p:pic>
        <p:nvPicPr>
          <p:cNvPr id="2" name="Online Media 1" descr="Stroke Smart VA (3 min)">
            <a:hlinkClick r:id="" action="ppaction://media"/>
            <a:extLst>
              <a:ext uri="{FF2B5EF4-FFF2-40B4-BE49-F238E27FC236}">
                <a16:creationId xmlns:a16="http://schemas.microsoft.com/office/drawing/2014/main" id="{823AEECD-AA90-924B-94AB-41EA9CEC8B24}"/>
              </a:ext>
            </a:extLst>
          </p:cNvPr>
          <p:cNvPicPr>
            <a:picLocks noRot="1" noChangeAspect="1"/>
          </p:cNvPicPr>
          <p:nvPr>
            <a:videoFile r:link="rId1"/>
          </p:nvPr>
        </p:nvPicPr>
        <p:blipFill>
          <a:blip r:embed="rId4"/>
          <a:stretch>
            <a:fillRect/>
          </a:stretch>
        </p:blipFill>
        <p:spPr>
          <a:xfrm>
            <a:off x="1491381" y="1111714"/>
            <a:ext cx="5661650" cy="3198833"/>
          </a:xfrm>
          <a:prstGeom prst="rect">
            <a:avLst/>
          </a:prstGeom>
        </p:spPr>
      </p:pic>
      <p:sp>
        <p:nvSpPr>
          <p:cNvPr id="4" name="TextBox 3">
            <a:extLst>
              <a:ext uri="{FF2B5EF4-FFF2-40B4-BE49-F238E27FC236}">
                <a16:creationId xmlns:a16="http://schemas.microsoft.com/office/drawing/2014/main" id="{550EF9DF-5E6D-5A47-92C6-477AA29660EA}"/>
              </a:ext>
            </a:extLst>
          </p:cNvPr>
          <p:cNvSpPr txBox="1"/>
          <p:nvPr/>
        </p:nvSpPr>
        <p:spPr>
          <a:xfrm>
            <a:off x="1201237" y="3429000"/>
            <a:ext cx="6741526" cy="1569660"/>
          </a:xfrm>
          <a:prstGeom prst="rect">
            <a:avLst/>
          </a:prstGeom>
          <a:noFill/>
        </p:spPr>
        <p:txBody>
          <a:bodyPr wrap="square" rtlCol="0">
            <a:spAutoFit/>
          </a:bodyPr>
          <a:lstStyle/>
          <a:p>
            <a:endParaRPr lang="en-US" sz="4800" b="1" dirty="0">
              <a:latin typeface="+mj-lt"/>
            </a:endParaRPr>
          </a:p>
          <a:p>
            <a:endParaRPr lang="en-US" sz="4800" b="1" dirty="0">
              <a:latin typeface="+mj-lt"/>
            </a:endParaRPr>
          </a:p>
        </p:txBody>
      </p:sp>
      <p:sp>
        <p:nvSpPr>
          <p:cNvPr id="5" name="TextBox 4">
            <a:extLst>
              <a:ext uri="{FF2B5EF4-FFF2-40B4-BE49-F238E27FC236}">
                <a16:creationId xmlns:a16="http://schemas.microsoft.com/office/drawing/2014/main" id="{FD13ED91-219C-914E-9075-E1DB162F824A}"/>
              </a:ext>
            </a:extLst>
          </p:cNvPr>
          <p:cNvSpPr txBox="1"/>
          <p:nvPr/>
        </p:nvSpPr>
        <p:spPr>
          <a:xfrm>
            <a:off x="1353466" y="4907575"/>
            <a:ext cx="7015834" cy="1077218"/>
          </a:xfrm>
          <a:prstGeom prst="rect">
            <a:avLst/>
          </a:prstGeom>
          <a:noFill/>
        </p:spPr>
        <p:txBody>
          <a:bodyPr wrap="square" rtlCol="0">
            <a:spAutoFit/>
          </a:bodyPr>
          <a:lstStyle/>
          <a:p>
            <a:pPr algn="ctr"/>
            <a:r>
              <a:rPr lang="en-US" sz="3200" dirty="0">
                <a:latin typeface="+mj-lt"/>
              </a:rPr>
              <a:t>Alan Stillman </a:t>
            </a:r>
            <a:r>
              <a:rPr lang="en-US" sz="3200" dirty="0">
                <a:latin typeface="+mj-lt"/>
                <a:hlinkClick r:id="rId5"/>
              </a:rPr>
              <a:t>Alan@Kwikpoint.com</a:t>
            </a:r>
            <a:endParaRPr lang="en-US" sz="3200" dirty="0">
              <a:latin typeface="+mj-lt"/>
            </a:endParaRPr>
          </a:p>
          <a:p>
            <a:pPr algn="ctr"/>
            <a:r>
              <a:rPr lang="en-US" sz="3200" dirty="0">
                <a:latin typeface="+mj-lt"/>
              </a:rPr>
              <a:t>Margaret Probst </a:t>
            </a:r>
            <a:r>
              <a:rPr lang="en-US" sz="3200" dirty="0" err="1">
                <a:latin typeface="+mj-lt"/>
              </a:rPr>
              <a:t>Margaret@vaems.org</a:t>
            </a:r>
            <a:endParaRPr lang="en-US" sz="3200" dirty="0">
              <a:latin typeface="+mj-lt"/>
            </a:endParaRPr>
          </a:p>
        </p:txBody>
      </p:sp>
    </p:spTree>
    <p:extLst>
      <p:ext uri="{BB962C8B-B14F-4D97-AF65-F5344CB8AC3E}">
        <p14:creationId xmlns:p14="http://schemas.microsoft.com/office/powerpoint/2010/main" val="2715136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BDE22DF-ECB7-D645-B605-B10512F76876}"/>
              </a:ext>
            </a:extLst>
          </p:cNvPr>
          <p:cNvSpPr txBox="1"/>
          <p:nvPr/>
        </p:nvSpPr>
        <p:spPr>
          <a:xfrm>
            <a:off x="1104267" y="143792"/>
            <a:ext cx="7074057" cy="1015663"/>
          </a:xfrm>
          <a:prstGeom prst="rect">
            <a:avLst/>
          </a:prstGeom>
          <a:noFill/>
        </p:spPr>
        <p:txBody>
          <a:bodyPr wrap="square">
            <a:spAutoFit/>
          </a:bodyPr>
          <a:lstStyle/>
          <a:p>
            <a:r>
              <a:rPr lang="en-US" sz="6000" b="1" dirty="0">
                <a:solidFill>
                  <a:schemeClr val="tx1"/>
                </a:solidFill>
                <a:latin typeface="+mj-lt"/>
              </a:rPr>
              <a:t>Strokes touch us all</a:t>
            </a:r>
            <a:endParaRPr lang="en-US" sz="6000" b="1" dirty="0">
              <a:latin typeface="+mj-lt"/>
            </a:endParaRPr>
          </a:p>
        </p:txBody>
      </p:sp>
      <p:sp>
        <p:nvSpPr>
          <p:cNvPr id="3" name="TextBox 2">
            <a:extLst>
              <a:ext uri="{FF2B5EF4-FFF2-40B4-BE49-F238E27FC236}">
                <a16:creationId xmlns:a16="http://schemas.microsoft.com/office/drawing/2014/main" id="{5A74D499-22F6-0647-AECC-D3F49B636B9B}"/>
              </a:ext>
            </a:extLst>
          </p:cNvPr>
          <p:cNvSpPr txBox="1"/>
          <p:nvPr/>
        </p:nvSpPr>
        <p:spPr>
          <a:xfrm>
            <a:off x="435836" y="1994798"/>
            <a:ext cx="8708164" cy="2363404"/>
          </a:xfrm>
          <a:prstGeom prst="rect">
            <a:avLst/>
          </a:prstGeom>
          <a:noFill/>
        </p:spPr>
        <p:txBody>
          <a:bodyPr wrap="square" rtlCol="0" anchor="ctr">
            <a:spAutoFit/>
          </a:bodyPr>
          <a:lstStyle/>
          <a:p>
            <a:pPr>
              <a:lnSpc>
                <a:spcPct val="200000"/>
              </a:lnSpc>
            </a:pPr>
            <a:r>
              <a:rPr lang="en-US" sz="4000" dirty="0">
                <a:latin typeface="+mj-lt"/>
              </a:rPr>
              <a:t>Has any one close to you has a stroke? </a:t>
            </a:r>
          </a:p>
          <a:p>
            <a:pPr>
              <a:lnSpc>
                <a:spcPct val="200000"/>
              </a:lnSpc>
            </a:pPr>
            <a:r>
              <a:rPr lang="en-US" sz="4000" dirty="0">
                <a:latin typeface="+mj-lt"/>
              </a:rPr>
              <a:t>Would you have spotted it?</a:t>
            </a:r>
          </a:p>
        </p:txBody>
      </p:sp>
    </p:spTree>
    <p:extLst>
      <p:ext uri="{BB962C8B-B14F-4D97-AF65-F5344CB8AC3E}">
        <p14:creationId xmlns:p14="http://schemas.microsoft.com/office/powerpoint/2010/main" val="100253551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BDE22DF-ECB7-D645-B605-B10512F76876}"/>
              </a:ext>
            </a:extLst>
          </p:cNvPr>
          <p:cNvSpPr txBox="1"/>
          <p:nvPr/>
        </p:nvSpPr>
        <p:spPr>
          <a:xfrm>
            <a:off x="1731264" y="143792"/>
            <a:ext cx="6205728" cy="1015663"/>
          </a:xfrm>
          <a:prstGeom prst="rect">
            <a:avLst/>
          </a:prstGeom>
          <a:noFill/>
        </p:spPr>
        <p:txBody>
          <a:bodyPr wrap="square">
            <a:spAutoFit/>
          </a:bodyPr>
          <a:lstStyle/>
          <a:p>
            <a:r>
              <a:rPr lang="en-US" sz="6000" b="1" dirty="0">
                <a:solidFill>
                  <a:schemeClr val="tx1"/>
                </a:solidFill>
                <a:latin typeface="+mj-lt"/>
              </a:rPr>
              <a:t>Stroke Smart</a:t>
            </a:r>
            <a:endParaRPr lang="en-US" sz="6000" b="1" dirty="0">
              <a:latin typeface="+mj-lt"/>
            </a:endParaRPr>
          </a:p>
        </p:txBody>
      </p:sp>
      <p:sp>
        <p:nvSpPr>
          <p:cNvPr id="3" name="TextBox 2">
            <a:extLst>
              <a:ext uri="{FF2B5EF4-FFF2-40B4-BE49-F238E27FC236}">
                <a16:creationId xmlns:a16="http://schemas.microsoft.com/office/drawing/2014/main" id="{5A74D499-22F6-0647-AECC-D3F49B636B9B}"/>
              </a:ext>
            </a:extLst>
          </p:cNvPr>
          <p:cNvSpPr txBox="1"/>
          <p:nvPr/>
        </p:nvSpPr>
        <p:spPr>
          <a:xfrm>
            <a:off x="1681069" y="1212778"/>
            <a:ext cx="5852160" cy="2748125"/>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lang="en-US" sz="4000" dirty="0">
                <a:latin typeface="+mj-lt"/>
              </a:rPr>
              <a:t>What is a Stroke ?</a:t>
            </a:r>
          </a:p>
          <a:p>
            <a:pPr marL="285750" indent="-285750">
              <a:lnSpc>
                <a:spcPct val="150000"/>
              </a:lnSpc>
              <a:buFont typeface="Arial" panose="020B0604020202020204" pitchFamily="34" charset="0"/>
              <a:buChar char="•"/>
            </a:pPr>
            <a:r>
              <a:rPr lang="en-US" sz="4000" dirty="0">
                <a:latin typeface="+mj-lt"/>
              </a:rPr>
              <a:t>Spot a Stroke</a:t>
            </a:r>
          </a:p>
          <a:p>
            <a:pPr marL="285750" indent="-285750">
              <a:lnSpc>
                <a:spcPct val="150000"/>
              </a:lnSpc>
              <a:buFont typeface="Arial" panose="020B0604020202020204" pitchFamily="34" charset="0"/>
              <a:buChar char="•"/>
            </a:pPr>
            <a:r>
              <a:rPr lang="en-US" sz="4000" dirty="0">
                <a:latin typeface="+mj-lt"/>
              </a:rPr>
              <a:t>Stop a Stroke</a:t>
            </a:r>
          </a:p>
        </p:txBody>
      </p:sp>
      <p:sp>
        <p:nvSpPr>
          <p:cNvPr id="5" name="TextBox 4">
            <a:extLst>
              <a:ext uri="{FF2B5EF4-FFF2-40B4-BE49-F238E27FC236}">
                <a16:creationId xmlns:a16="http://schemas.microsoft.com/office/drawing/2014/main" id="{D2AF4ACB-3755-664D-A205-35DD0B5BB299}"/>
              </a:ext>
            </a:extLst>
          </p:cNvPr>
          <p:cNvSpPr txBox="1"/>
          <p:nvPr/>
        </p:nvSpPr>
        <p:spPr>
          <a:xfrm>
            <a:off x="1104267" y="4793462"/>
            <a:ext cx="7005764" cy="1015663"/>
          </a:xfrm>
          <a:prstGeom prst="rect">
            <a:avLst/>
          </a:prstGeom>
          <a:noFill/>
        </p:spPr>
        <p:txBody>
          <a:bodyPr wrap="none" rtlCol="0">
            <a:spAutoFit/>
          </a:bodyPr>
          <a:lstStyle/>
          <a:p>
            <a:r>
              <a:rPr lang="en-US" sz="6000" i="1" dirty="0">
                <a:solidFill>
                  <a:srgbClr val="FF0000"/>
                </a:solidFill>
                <a:latin typeface="+mj-lt"/>
              </a:rPr>
              <a:t>STAY STROKE SMART</a:t>
            </a:r>
          </a:p>
        </p:txBody>
      </p:sp>
    </p:spTree>
    <p:extLst>
      <p:ext uri="{BB962C8B-B14F-4D97-AF65-F5344CB8AC3E}">
        <p14:creationId xmlns:p14="http://schemas.microsoft.com/office/powerpoint/2010/main" val="20486675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BDE22DF-ECB7-D645-B605-B10512F76876}"/>
              </a:ext>
            </a:extLst>
          </p:cNvPr>
          <p:cNvSpPr txBox="1"/>
          <p:nvPr/>
        </p:nvSpPr>
        <p:spPr>
          <a:xfrm>
            <a:off x="1313688" y="265712"/>
            <a:ext cx="7086600" cy="1015663"/>
          </a:xfrm>
          <a:prstGeom prst="rect">
            <a:avLst/>
          </a:prstGeom>
          <a:noFill/>
        </p:spPr>
        <p:txBody>
          <a:bodyPr wrap="square">
            <a:spAutoFit/>
          </a:bodyPr>
          <a:lstStyle/>
          <a:p>
            <a:r>
              <a:rPr lang="en-US" sz="6000" b="1" dirty="0">
                <a:solidFill>
                  <a:schemeClr val="tx1"/>
                </a:solidFill>
              </a:rPr>
              <a:t>Stroke Smart FBO</a:t>
            </a:r>
            <a:endParaRPr lang="en-US" sz="6000" dirty="0"/>
          </a:p>
        </p:txBody>
      </p:sp>
      <p:sp>
        <p:nvSpPr>
          <p:cNvPr id="3" name="TextBox 2">
            <a:extLst>
              <a:ext uri="{FF2B5EF4-FFF2-40B4-BE49-F238E27FC236}">
                <a16:creationId xmlns:a16="http://schemas.microsoft.com/office/drawing/2014/main" id="{5A74D499-22F6-0647-AECC-D3F49B636B9B}"/>
              </a:ext>
            </a:extLst>
          </p:cNvPr>
          <p:cNvSpPr txBox="1"/>
          <p:nvPr/>
        </p:nvSpPr>
        <p:spPr>
          <a:xfrm>
            <a:off x="1313688" y="1215340"/>
            <a:ext cx="6777563" cy="2766911"/>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lang="en-US" sz="4000" dirty="0"/>
              <a:t>Clergy Stroke Smart</a:t>
            </a:r>
          </a:p>
          <a:p>
            <a:pPr marL="285750" indent="-285750">
              <a:lnSpc>
                <a:spcPct val="150000"/>
              </a:lnSpc>
              <a:buFont typeface="Arial" panose="020B0604020202020204" pitchFamily="34" charset="0"/>
              <a:buChar char="•"/>
            </a:pPr>
            <a:r>
              <a:rPr lang="en-US" sz="4000" dirty="0"/>
              <a:t>Congregation Stroke Smart</a:t>
            </a:r>
          </a:p>
          <a:p>
            <a:pPr marL="285750" indent="-285750">
              <a:lnSpc>
                <a:spcPct val="150000"/>
              </a:lnSpc>
              <a:buFont typeface="Arial" panose="020B0604020202020204" pitchFamily="34" charset="0"/>
              <a:buChar char="•"/>
            </a:pPr>
            <a:r>
              <a:rPr lang="en-US" sz="4000" dirty="0"/>
              <a:t>Community Stroke Smart</a:t>
            </a:r>
          </a:p>
        </p:txBody>
      </p:sp>
      <p:sp>
        <p:nvSpPr>
          <p:cNvPr id="5" name="TextBox 4">
            <a:extLst>
              <a:ext uri="{FF2B5EF4-FFF2-40B4-BE49-F238E27FC236}">
                <a16:creationId xmlns:a16="http://schemas.microsoft.com/office/drawing/2014/main" id="{D2AF4ACB-3755-664D-A205-35DD0B5BB299}"/>
              </a:ext>
            </a:extLst>
          </p:cNvPr>
          <p:cNvSpPr txBox="1"/>
          <p:nvPr/>
        </p:nvSpPr>
        <p:spPr>
          <a:xfrm>
            <a:off x="1104267" y="4793462"/>
            <a:ext cx="6624570" cy="1015663"/>
          </a:xfrm>
          <a:prstGeom prst="rect">
            <a:avLst/>
          </a:prstGeom>
          <a:noFill/>
        </p:spPr>
        <p:txBody>
          <a:bodyPr wrap="none" rtlCol="0">
            <a:spAutoFit/>
          </a:bodyPr>
          <a:lstStyle/>
          <a:p>
            <a:r>
              <a:rPr lang="en-US" sz="6000" i="1" dirty="0">
                <a:solidFill>
                  <a:srgbClr val="FF0000"/>
                </a:solidFill>
              </a:rPr>
              <a:t>STAY STROKE SMART</a:t>
            </a:r>
          </a:p>
        </p:txBody>
      </p:sp>
    </p:spTree>
    <p:extLst>
      <p:ext uri="{BB962C8B-B14F-4D97-AF65-F5344CB8AC3E}">
        <p14:creationId xmlns:p14="http://schemas.microsoft.com/office/powerpoint/2010/main" val="193201780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BDE22DF-ECB7-D645-B605-B10512F76876}"/>
              </a:ext>
            </a:extLst>
          </p:cNvPr>
          <p:cNvSpPr txBox="1"/>
          <p:nvPr/>
        </p:nvSpPr>
        <p:spPr>
          <a:xfrm>
            <a:off x="877824" y="509552"/>
            <a:ext cx="9375648" cy="923330"/>
          </a:xfrm>
          <a:prstGeom prst="rect">
            <a:avLst/>
          </a:prstGeom>
          <a:noFill/>
        </p:spPr>
        <p:txBody>
          <a:bodyPr wrap="square">
            <a:spAutoFit/>
          </a:bodyPr>
          <a:lstStyle/>
          <a:p>
            <a:r>
              <a:rPr lang="en-US" sz="5400" b="1" dirty="0">
                <a:solidFill>
                  <a:schemeClr val="tx1"/>
                </a:solidFill>
              </a:rPr>
              <a:t>Cardiac Arrest vs Stroke</a:t>
            </a:r>
            <a:endParaRPr lang="en-US" sz="5400" dirty="0"/>
          </a:p>
        </p:txBody>
      </p:sp>
      <p:pic>
        <p:nvPicPr>
          <p:cNvPr id="2" name="Picture 1">
            <a:extLst>
              <a:ext uri="{FF2B5EF4-FFF2-40B4-BE49-F238E27FC236}">
                <a16:creationId xmlns:a16="http://schemas.microsoft.com/office/drawing/2014/main" id="{A3555A63-737D-4F4C-B3ED-880355F413C1}"/>
              </a:ext>
            </a:extLst>
          </p:cNvPr>
          <p:cNvPicPr>
            <a:picLocks noChangeAspect="1"/>
          </p:cNvPicPr>
          <p:nvPr/>
        </p:nvPicPr>
        <p:blipFill>
          <a:blip r:embed="rId3"/>
          <a:stretch>
            <a:fillRect/>
          </a:stretch>
        </p:blipFill>
        <p:spPr>
          <a:xfrm>
            <a:off x="1946021" y="1751058"/>
            <a:ext cx="5251958" cy="3693685"/>
          </a:xfrm>
          <a:prstGeom prst="rect">
            <a:avLst/>
          </a:prstGeom>
        </p:spPr>
      </p:pic>
      <p:pic>
        <p:nvPicPr>
          <p:cNvPr id="3" name="Picture 2">
            <a:extLst>
              <a:ext uri="{FF2B5EF4-FFF2-40B4-BE49-F238E27FC236}">
                <a16:creationId xmlns:a16="http://schemas.microsoft.com/office/drawing/2014/main" id="{0472B27E-3BC6-5848-A2B2-723966B917F2}"/>
              </a:ext>
            </a:extLst>
          </p:cNvPr>
          <p:cNvPicPr>
            <a:picLocks noChangeAspect="1"/>
          </p:cNvPicPr>
          <p:nvPr/>
        </p:nvPicPr>
        <p:blipFill>
          <a:blip r:embed="rId4"/>
          <a:stretch>
            <a:fillRect/>
          </a:stretch>
        </p:blipFill>
        <p:spPr>
          <a:xfrm>
            <a:off x="1943532" y="1751058"/>
            <a:ext cx="5254447" cy="4006516"/>
          </a:xfrm>
          <a:prstGeom prst="rect">
            <a:avLst/>
          </a:prstGeom>
        </p:spPr>
      </p:pic>
    </p:spTree>
    <p:extLst>
      <p:ext uri="{BB962C8B-B14F-4D97-AF65-F5344CB8AC3E}">
        <p14:creationId xmlns:p14="http://schemas.microsoft.com/office/powerpoint/2010/main" val="218037456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BDE22DF-ECB7-D645-B605-B10512F76876}"/>
              </a:ext>
            </a:extLst>
          </p:cNvPr>
          <p:cNvSpPr txBox="1"/>
          <p:nvPr/>
        </p:nvSpPr>
        <p:spPr>
          <a:xfrm>
            <a:off x="677102" y="476098"/>
            <a:ext cx="9375648" cy="1015663"/>
          </a:xfrm>
          <a:prstGeom prst="rect">
            <a:avLst/>
          </a:prstGeom>
          <a:noFill/>
        </p:spPr>
        <p:txBody>
          <a:bodyPr wrap="square">
            <a:spAutoFit/>
          </a:bodyPr>
          <a:lstStyle/>
          <a:p>
            <a:r>
              <a:rPr lang="en-US" sz="6000" b="1" dirty="0">
                <a:solidFill>
                  <a:schemeClr val="tx1"/>
                </a:solidFill>
              </a:rPr>
              <a:t>Cardiac Arrest vs Stroke</a:t>
            </a:r>
            <a:endParaRPr lang="en-US" sz="6000" dirty="0"/>
          </a:p>
        </p:txBody>
      </p:sp>
      <p:sp>
        <p:nvSpPr>
          <p:cNvPr id="3" name="TextBox 2">
            <a:extLst>
              <a:ext uri="{FF2B5EF4-FFF2-40B4-BE49-F238E27FC236}">
                <a16:creationId xmlns:a16="http://schemas.microsoft.com/office/drawing/2014/main" id="{74F94327-8F2B-F444-896E-FD6CB7DEE277}"/>
              </a:ext>
            </a:extLst>
          </p:cNvPr>
          <p:cNvSpPr txBox="1"/>
          <p:nvPr/>
        </p:nvSpPr>
        <p:spPr>
          <a:xfrm>
            <a:off x="1550819" y="1724241"/>
            <a:ext cx="5203540" cy="2277547"/>
          </a:xfrm>
          <a:prstGeom prst="rect">
            <a:avLst/>
          </a:prstGeom>
          <a:noFill/>
        </p:spPr>
        <p:txBody>
          <a:bodyPr wrap="none" rtlCol="0">
            <a:spAutoFit/>
          </a:bodyPr>
          <a:lstStyle/>
          <a:p>
            <a:r>
              <a:rPr lang="en-US" sz="4000" b="1" dirty="0"/>
              <a:t>Cardiac Arrest</a:t>
            </a:r>
            <a:r>
              <a:rPr lang="en-US" sz="4000" dirty="0"/>
              <a:t>:</a:t>
            </a:r>
          </a:p>
          <a:p>
            <a:pPr marL="285750" indent="-285750">
              <a:buFont typeface="Arial" panose="020B0604020202020204" pitchFamily="34" charset="0"/>
              <a:buChar char="•"/>
            </a:pPr>
            <a:r>
              <a:rPr lang="en-US" sz="2800" dirty="0"/>
              <a:t>One Clear Sign</a:t>
            </a:r>
          </a:p>
          <a:p>
            <a:pPr marL="285750" indent="-285750">
              <a:buFont typeface="Arial" panose="020B0604020202020204" pitchFamily="34" charset="0"/>
              <a:buChar char="•"/>
            </a:pPr>
            <a:r>
              <a:rPr lang="en-US" sz="2800" dirty="0"/>
              <a:t>Obviously a Medical Emergency</a:t>
            </a:r>
          </a:p>
          <a:p>
            <a:pPr marL="285750" indent="-285750">
              <a:buFont typeface="Arial" panose="020B0604020202020204" pitchFamily="34" charset="0"/>
              <a:buChar char="•"/>
            </a:pPr>
            <a:r>
              <a:rPr lang="en-US" sz="2800" dirty="0"/>
              <a:t>911 is Called Immediately</a:t>
            </a:r>
          </a:p>
          <a:p>
            <a:endParaRPr lang="en-US" dirty="0"/>
          </a:p>
        </p:txBody>
      </p:sp>
      <p:sp>
        <p:nvSpPr>
          <p:cNvPr id="4" name="TextBox 3">
            <a:extLst>
              <a:ext uri="{FF2B5EF4-FFF2-40B4-BE49-F238E27FC236}">
                <a16:creationId xmlns:a16="http://schemas.microsoft.com/office/drawing/2014/main" id="{D61383F4-1218-874E-8E4C-A3A47A1EBA5A}"/>
              </a:ext>
            </a:extLst>
          </p:cNvPr>
          <p:cNvSpPr txBox="1"/>
          <p:nvPr/>
        </p:nvSpPr>
        <p:spPr>
          <a:xfrm>
            <a:off x="1651179" y="3839424"/>
            <a:ext cx="5909246" cy="2554545"/>
          </a:xfrm>
          <a:prstGeom prst="rect">
            <a:avLst/>
          </a:prstGeom>
          <a:noFill/>
        </p:spPr>
        <p:txBody>
          <a:bodyPr wrap="none" rtlCol="0">
            <a:spAutoFit/>
          </a:bodyPr>
          <a:lstStyle/>
          <a:p>
            <a:r>
              <a:rPr lang="en-US" sz="4000" b="1" dirty="0"/>
              <a:t>Stroke</a:t>
            </a:r>
            <a:r>
              <a:rPr lang="en-US" sz="4000" dirty="0"/>
              <a:t>: </a:t>
            </a:r>
          </a:p>
          <a:p>
            <a:pPr marL="285750" indent="-285750">
              <a:buFont typeface="Arial" panose="020B0604020202020204" pitchFamily="34" charset="0"/>
              <a:buChar char="•"/>
            </a:pPr>
            <a:r>
              <a:rPr lang="en-US" sz="2800" dirty="0"/>
              <a:t>Many Subtle Signs</a:t>
            </a:r>
          </a:p>
          <a:p>
            <a:pPr marL="285750" indent="-285750">
              <a:buFont typeface="Arial" panose="020B0604020202020204" pitchFamily="34" charset="0"/>
              <a:buChar char="•"/>
            </a:pPr>
            <a:r>
              <a:rPr lang="en-US" sz="2800" dirty="0"/>
              <a:t>Not an Obvious a Medical Emergency</a:t>
            </a:r>
          </a:p>
          <a:p>
            <a:pPr marL="285750" indent="-285750">
              <a:buFont typeface="Arial" panose="020B0604020202020204" pitchFamily="34" charset="0"/>
              <a:buChar char="•"/>
            </a:pPr>
            <a:r>
              <a:rPr lang="en-US" sz="2800" dirty="0"/>
              <a:t>911 is rarely called immediately</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51713199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BDE22DF-ECB7-D645-B605-B10512F76876}"/>
              </a:ext>
            </a:extLst>
          </p:cNvPr>
          <p:cNvSpPr txBox="1"/>
          <p:nvPr/>
        </p:nvSpPr>
        <p:spPr>
          <a:xfrm>
            <a:off x="446049" y="289679"/>
            <a:ext cx="9745869" cy="1938992"/>
          </a:xfrm>
          <a:prstGeom prst="rect">
            <a:avLst/>
          </a:prstGeom>
          <a:noFill/>
        </p:spPr>
        <p:txBody>
          <a:bodyPr wrap="square">
            <a:spAutoFit/>
          </a:bodyPr>
          <a:lstStyle/>
          <a:p>
            <a:r>
              <a:rPr lang="en-US" sz="6000" b="1" dirty="0">
                <a:solidFill>
                  <a:schemeClr val="tx1"/>
                </a:solidFill>
              </a:rPr>
              <a:t>Stroke Awareness and Prevalence</a:t>
            </a:r>
            <a:endParaRPr lang="en-US" sz="6000" dirty="0"/>
          </a:p>
        </p:txBody>
      </p:sp>
      <p:sp>
        <p:nvSpPr>
          <p:cNvPr id="3" name="TextBox 2">
            <a:extLst>
              <a:ext uri="{FF2B5EF4-FFF2-40B4-BE49-F238E27FC236}">
                <a16:creationId xmlns:a16="http://schemas.microsoft.com/office/drawing/2014/main" id="{74F94327-8F2B-F444-896E-FD6CB7DEE277}"/>
              </a:ext>
            </a:extLst>
          </p:cNvPr>
          <p:cNvSpPr txBox="1"/>
          <p:nvPr/>
        </p:nvSpPr>
        <p:spPr>
          <a:xfrm>
            <a:off x="877334" y="2440544"/>
            <a:ext cx="6735305" cy="2554545"/>
          </a:xfrm>
          <a:prstGeom prst="rect">
            <a:avLst/>
          </a:prstGeom>
          <a:noFill/>
        </p:spPr>
        <p:txBody>
          <a:bodyPr wrap="none" rtlCol="0">
            <a:spAutoFit/>
          </a:bodyPr>
          <a:lstStyle/>
          <a:p>
            <a:r>
              <a:rPr lang="en-US" sz="4000" dirty="0"/>
              <a:t>How many signs do you know?</a:t>
            </a:r>
          </a:p>
          <a:p>
            <a:endParaRPr lang="en-US" sz="4000" dirty="0"/>
          </a:p>
          <a:p>
            <a:r>
              <a:rPr lang="en-US" sz="4000" dirty="0"/>
              <a:t>How prevalent are strokes?</a:t>
            </a:r>
          </a:p>
          <a:p>
            <a:endParaRPr lang="en-US" sz="4000" dirty="0"/>
          </a:p>
        </p:txBody>
      </p:sp>
    </p:spTree>
    <p:extLst>
      <p:ext uri="{BB962C8B-B14F-4D97-AF65-F5344CB8AC3E}">
        <p14:creationId xmlns:p14="http://schemas.microsoft.com/office/powerpoint/2010/main" val="15064705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810F86-F30E-2846-A132-DC8A90169E78}"/>
              </a:ext>
            </a:extLst>
          </p:cNvPr>
          <p:cNvSpPr txBox="1"/>
          <p:nvPr/>
        </p:nvSpPr>
        <p:spPr>
          <a:xfrm>
            <a:off x="2007355" y="1021656"/>
            <a:ext cx="5129289" cy="3785652"/>
          </a:xfrm>
          <a:prstGeom prst="rect">
            <a:avLst/>
          </a:prstGeom>
          <a:noFill/>
        </p:spPr>
        <p:txBody>
          <a:bodyPr wrap="none" rtlCol="0">
            <a:spAutoFit/>
          </a:bodyPr>
          <a:lstStyle/>
          <a:p>
            <a:pPr algn="ctr"/>
            <a:r>
              <a:rPr lang="en-US" sz="6000" b="1" dirty="0"/>
              <a:t>It is easy to get </a:t>
            </a:r>
          </a:p>
          <a:p>
            <a:pPr algn="ctr">
              <a:lnSpc>
                <a:spcPct val="200000"/>
              </a:lnSpc>
            </a:pPr>
            <a:r>
              <a:rPr lang="en-US" sz="6000" b="1" dirty="0"/>
              <a:t>Stroke Smart.</a:t>
            </a:r>
          </a:p>
          <a:p>
            <a:pPr algn="ctr"/>
            <a:r>
              <a:rPr lang="en-US" sz="6000" b="1" dirty="0"/>
              <a:t>Lets do it!</a:t>
            </a:r>
          </a:p>
        </p:txBody>
      </p:sp>
    </p:spTree>
    <p:extLst>
      <p:ext uri="{BB962C8B-B14F-4D97-AF65-F5344CB8AC3E}">
        <p14:creationId xmlns:p14="http://schemas.microsoft.com/office/powerpoint/2010/main" val="3686308771"/>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3946</TotalTime>
  <Words>634</Words>
  <Application>Microsoft Macintosh PowerPoint</Application>
  <PresentationFormat>On-screen Show (4:3)</PresentationFormat>
  <Paragraphs>126</Paragraphs>
  <Slides>26</Slides>
  <Notes>18</Notes>
  <HiddenSlides>0</HiddenSlides>
  <MMClips>2</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Book Antiqua</vt:lpstr>
      <vt:lpstr>Calibri</vt:lpstr>
      <vt:lpstr>Cambria</vt:lpstr>
      <vt:lpstr>Open Sans</vt:lpstr>
      <vt:lpstr>Open Sans Extra Bold</vt:lpstr>
      <vt:lpstr>Adjacency</vt:lpstr>
      <vt:lpstr>Custom Design</vt:lpstr>
      <vt:lpstr>2_Custom Design</vt:lpstr>
      <vt:lpstr>1_Custom Design</vt:lpstr>
      <vt:lpstr>Spot a Stroke Stop a Stroke Save a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Stroke Smart Virgina</vt:lpstr>
    </vt:vector>
  </TitlesOfParts>
  <Company>Kwikpoint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Recognize Stroke!</dc:title>
  <dc:creator>Barbara Baran</dc:creator>
  <cp:lastModifiedBy>Alan Stillman</cp:lastModifiedBy>
  <cp:revision>469</cp:revision>
  <dcterms:created xsi:type="dcterms:W3CDTF">2012-11-19T18:08:38Z</dcterms:created>
  <dcterms:modified xsi:type="dcterms:W3CDTF">2022-03-17T16:05:25Z</dcterms:modified>
</cp:coreProperties>
</file>