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5" r:id="rId2"/>
    <p:sldId id="258" r:id="rId3"/>
    <p:sldId id="275" r:id="rId4"/>
    <p:sldId id="276" r:id="rId5"/>
    <p:sldId id="280" r:id="rId6"/>
    <p:sldId id="281" r:id="rId7"/>
    <p:sldId id="277" r:id="rId8"/>
    <p:sldId id="278" r:id="rId9"/>
    <p:sldId id="283" r:id="rId10"/>
    <p:sldId id="268" r:id="rId11"/>
    <p:sldId id="267" r:id="rId12"/>
    <p:sldId id="271" r:id="rId13"/>
    <p:sldId id="270" r:id="rId14"/>
    <p:sldId id="284" r:id="rId15"/>
    <p:sldId id="285" r:id="rId16"/>
    <p:sldId id="272" r:id="rId17"/>
    <p:sldId id="259" r:id="rId18"/>
    <p:sldId id="260" r:id="rId19"/>
    <p:sldId id="261" r:id="rId20"/>
    <p:sldId id="262" r:id="rId21"/>
    <p:sldId id="264" r:id="rId22"/>
    <p:sldId id="273" r:id="rId23"/>
    <p:sldId id="274" r:id="rId24"/>
    <p:sldId id="286"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030" autoAdjust="0"/>
  </p:normalViewPr>
  <p:slideViewPr>
    <p:cSldViewPr snapToGrid="0">
      <p:cViewPr varScale="1">
        <p:scale>
          <a:sx n="101" d="100"/>
          <a:sy n="101" d="100"/>
        </p:scale>
        <p:origin x="876"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6D20B-6A28-48F3-94D3-A036FCD5B760}" type="datetimeFigureOut">
              <a:rPr lang="en-US" smtClean="0"/>
              <a:t>8/1/2022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13F1C-D6E5-4651-815E-7674BBF0D9DB}" type="slidenum">
              <a:rPr lang="en-US" smtClean="0"/>
              <a:t>‹#›</a:t>
            </a:fld>
            <a:endParaRPr lang="en-US" dirty="0"/>
          </a:p>
        </p:txBody>
      </p:sp>
    </p:spTree>
    <p:extLst>
      <p:ext uri="{BB962C8B-B14F-4D97-AF65-F5344CB8AC3E}">
        <p14:creationId xmlns:p14="http://schemas.microsoft.com/office/powerpoint/2010/main" val="130326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bhds.virginia.gov/community-services-boards-csb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a:t>
            </a:fld>
            <a:endParaRPr lang="en-US" dirty="0"/>
          </a:p>
        </p:txBody>
      </p:sp>
    </p:spTree>
    <p:extLst>
      <p:ext uri="{BB962C8B-B14F-4D97-AF65-F5344CB8AC3E}">
        <p14:creationId xmlns:p14="http://schemas.microsoft.com/office/powerpoint/2010/main" val="26511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10</a:t>
            </a:fld>
            <a:endParaRPr lang="en-US" dirty="0"/>
          </a:p>
        </p:txBody>
      </p:sp>
    </p:spTree>
    <p:extLst>
      <p:ext uri="{BB962C8B-B14F-4D97-AF65-F5344CB8AC3E}">
        <p14:creationId xmlns:p14="http://schemas.microsoft.com/office/powerpoint/2010/main" val="265697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https://www.mentalhealthfirstaid.org/about/</a:t>
            </a:r>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11</a:t>
            </a:fld>
            <a:endParaRPr lang="en-US" dirty="0"/>
          </a:p>
        </p:txBody>
      </p:sp>
    </p:spTree>
    <p:extLst>
      <p:ext uri="{BB962C8B-B14F-4D97-AF65-F5344CB8AC3E}">
        <p14:creationId xmlns:p14="http://schemas.microsoft.com/office/powerpoint/2010/main" val="210772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12</a:t>
            </a:fld>
            <a:endParaRPr lang="en-US" dirty="0"/>
          </a:p>
        </p:txBody>
      </p:sp>
    </p:spTree>
    <p:extLst>
      <p:ext uri="{BB962C8B-B14F-4D97-AF65-F5344CB8AC3E}">
        <p14:creationId xmlns:p14="http://schemas.microsoft.com/office/powerpoint/2010/main" val="185043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13</a:t>
            </a:fld>
            <a:endParaRPr lang="en-US" dirty="0"/>
          </a:p>
        </p:txBody>
      </p:sp>
    </p:spTree>
    <p:extLst>
      <p:ext uri="{BB962C8B-B14F-4D97-AF65-F5344CB8AC3E}">
        <p14:creationId xmlns:p14="http://schemas.microsoft.com/office/powerpoint/2010/main" val="127412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Https://lockandtalk.org/about/</a:t>
            </a:r>
          </a:p>
          <a:p>
            <a:r>
              <a:rPr lang="en-US" sz="1200" kern="1200" dirty="0" smtClean="0">
                <a:solidFill>
                  <a:schemeClr val="tx1"/>
                </a:solidFill>
                <a:effectLst/>
                <a:latin typeface="+mn-lt"/>
                <a:ea typeface="+mn-ea"/>
                <a:cs typeface="+mn-cs"/>
              </a:rPr>
              <a:t>You can find trainers on Lock an Talk. Org on their about page. It has a map that has each CSB linked. </a:t>
            </a:r>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14</a:t>
            </a:fld>
            <a:endParaRPr lang="en-US" dirty="0"/>
          </a:p>
        </p:txBody>
      </p:sp>
    </p:spTree>
    <p:extLst>
      <p:ext uri="{BB962C8B-B14F-4D97-AF65-F5344CB8AC3E}">
        <p14:creationId xmlns:p14="http://schemas.microsoft.com/office/powerpoint/2010/main" val="19191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click on the red pin it pulls up the name, address, and the prevention managers contact information. So that Is the just of MHFA, but next I am going to share additional programs and resources. </a:t>
            </a:r>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15</a:t>
            </a:fld>
            <a:endParaRPr lang="en-US" dirty="0"/>
          </a:p>
        </p:txBody>
      </p:sp>
    </p:spTree>
    <p:extLst>
      <p:ext uri="{BB962C8B-B14F-4D97-AF65-F5344CB8AC3E}">
        <p14:creationId xmlns:p14="http://schemas.microsoft.com/office/powerpoint/2010/main" val="216746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SPIAG: </a:t>
            </a:r>
          </a:p>
          <a:p>
            <a:r>
              <a:rPr lang="en-US" sz="1200" kern="1200" dirty="0" smtClean="0">
                <a:solidFill>
                  <a:schemeClr val="tx1"/>
                </a:solidFill>
                <a:effectLst/>
                <a:latin typeface="+mn-lt"/>
                <a:ea typeface="+mn-ea"/>
                <a:cs typeface="+mn-cs"/>
              </a:rPr>
              <a:t>DBHDS/VDH coordinates activities of agencies in the Commonwealth to promote comprehensive suicide prevention strategies that address public awareness, health development promotion, early identification, intervention and treatment, and support to survivors. The Suicide Prevention across the Lifespan Plan for the Commonwealth of Virginia serves as the framework for our efforts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join SPIAG please email: Alisha.Anthony@dbhds.Virginia.gov and she can get you connected.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6ACB-BCE1-4F22-B622-CC38886BA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4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5114A-3F89-4B48-BC2C-46322CA968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23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safeTALK</a:t>
            </a:r>
            <a:r>
              <a:rPr lang="en-US" sz="1200" kern="1200" dirty="0" smtClean="0">
                <a:solidFill>
                  <a:schemeClr val="tx1"/>
                </a:solidFill>
                <a:effectLst/>
                <a:latin typeface="+mn-lt"/>
                <a:ea typeface="+mn-ea"/>
                <a:cs typeface="+mn-cs"/>
              </a:rPr>
              <a:t>: You'll </a:t>
            </a:r>
            <a:r>
              <a:rPr lang="en-US" sz="1200" kern="1200" dirty="0" smtClean="0">
                <a:solidFill>
                  <a:schemeClr val="tx1"/>
                </a:solidFill>
                <a:effectLst/>
                <a:latin typeface="+mn-lt"/>
                <a:ea typeface="+mn-ea"/>
                <a:cs typeface="+mn-cs"/>
              </a:rPr>
              <a:t>learn how to prevent suicide by recognizing signs, engaging someone, and connecting them to an intervention resources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ASIST:  ASIST is a 2-day training program that teaches participants how to assist those at risk for Suicidal Thinking, Behavior, Attempts.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6ACB-BCE1-4F22-B622-CC38886BA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99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C9B73F7-48C1-6846-9B3F-8D3BA533F650}" type="slidenum">
              <a:rPr lang="en-US" smtClean="0"/>
              <a:t>20</a:t>
            </a:fld>
            <a:endParaRPr lang="en-US" dirty="0"/>
          </a:p>
        </p:txBody>
      </p:sp>
    </p:spTree>
    <p:extLst>
      <p:ext uri="{BB962C8B-B14F-4D97-AF65-F5344CB8AC3E}">
        <p14:creationId xmlns:p14="http://schemas.microsoft.com/office/powerpoint/2010/main" val="171116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an effort to increase capacity to address suicide prevention and promote mental health wellness, DBHDS OBHW provides funding for regional suicide prevention plans that implement evidenced based initiatives and strategies.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6ACB-BCE1-4F22-B622-CC38886BAA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86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C9B73F7-48C1-6846-9B3F-8D3BA533F650}" type="slidenum">
              <a:rPr lang="en-US" smtClean="0"/>
              <a:t>21</a:t>
            </a:fld>
            <a:endParaRPr lang="en-US" dirty="0"/>
          </a:p>
        </p:txBody>
      </p:sp>
    </p:spTree>
    <p:extLst>
      <p:ext uri="{BB962C8B-B14F-4D97-AF65-F5344CB8AC3E}">
        <p14:creationId xmlns:p14="http://schemas.microsoft.com/office/powerpoint/2010/main" val="394734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a:t>
            </a:r>
            <a:r>
              <a:rPr lang="en-US" baseline="0" dirty="0" smtClean="0"/>
              <a:t> </a:t>
            </a:r>
            <a:r>
              <a:rPr lang="en-US" baseline="0" dirty="0" smtClean="0"/>
              <a:t>resources </a:t>
            </a:r>
            <a:r>
              <a:rPr lang="en-US" baseline="0" dirty="0" smtClean="0"/>
              <a:t>from the National Council for </a:t>
            </a:r>
            <a:r>
              <a:rPr lang="en-US" baseline="0" dirty="0" smtClean="0"/>
              <a:t>wellbeing: </a:t>
            </a:r>
            <a:r>
              <a:rPr lang="en-US" sz="1200" b="1" dirty="0" smtClean="0">
                <a:solidFill>
                  <a:srgbClr val="C00000"/>
                </a:solidFill>
              </a:rPr>
              <a:t>https://www.mentalhealthfirstaid.org/2022/02/black-mental-health-matters-a-resource-guide/</a:t>
            </a:r>
          </a:p>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22</a:t>
            </a:fld>
            <a:endParaRPr lang="en-US" dirty="0"/>
          </a:p>
        </p:txBody>
      </p:sp>
    </p:spTree>
    <p:extLst>
      <p:ext uri="{BB962C8B-B14F-4D97-AF65-F5344CB8AC3E}">
        <p14:creationId xmlns:p14="http://schemas.microsoft.com/office/powerpoint/2010/main" val="132102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ts val="0"/>
              </a:spcAft>
              <a:buClrTx/>
              <a:buSzTx/>
              <a:buFont typeface="Arial" pitchFamily="34" charset="0"/>
              <a:buNone/>
              <a:tabLst/>
              <a:defRPr/>
            </a:pPr>
            <a:r>
              <a:rPr lang="en-US" sz="1200" dirty="0" smtClean="0"/>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Main website for all resources listed: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https://www.mentalhealthfirstaid.org/2022/02/black-mental-health-matters-a-resource-guide/</a:t>
            </a:r>
          </a:p>
          <a:p>
            <a:pPr marL="0" indent="0" fontAlgn="base">
              <a:buNone/>
            </a:pPr>
            <a:endParaRPr lang="en-US" sz="1200" dirty="0" smtClean="0"/>
          </a:p>
        </p:txBody>
      </p:sp>
      <p:sp>
        <p:nvSpPr>
          <p:cNvPr id="4" name="Slide Number Placeholder 3"/>
          <p:cNvSpPr>
            <a:spLocks noGrp="1"/>
          </p:cNvSpPr>
          <p:nvPr>
            <p:ph type="sldNum" sz="quarter" idx="10"/>
          </p:nvPr>
        </p:nvSpPr>
        <p:spPr/>
        <p:txBody>
          <a:bodyPr/>
          <a:lstStyle/>
          <a:p>
            <a:fld id="{80713F1C-D6E5-4651-815E-7674BBF0D9DB}" type="slidenum">
              <a:rPr lang="en-US" smtClean="0"/>
              <a:t>23</a:t>
            </a:fld>
            <a:endParaRPr lang="en-US" dirty="0"/>
          </a:p>
        </p:txBody>
      </p:sp>
    </p:spTree>
    <p:extLst>
      <p:ext uri="{BB962C8B-B14F-4D97-AF65-F5344CB8AC3E}">
        <p14:creationId xmlns:p14="http://schemas.microsoft.com/office/powerpoint/2010/main" val="41078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https://mhanational.org/bipoc-mental-health-month-2022-toolkit-download</a:t>
            </a:r>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24</a:t>
            </a:fld>
            <a:endParaRPr lang="en-US" dirty="0"/>
          </a:p>
        </p:txBody>
      </p:sp>
    </p:spTree>
    <p:extLst>
      <p:ext uri="{BB962C8B-B14F-4D97-AF65-F5344CB8AC3E}">
        <p14:creationId xmlns:p14="http://schemas.microsoft.com/office/powerpoint/2010/main" val="98064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3</a:t>
            </a:fld>
            <a:endParaRPr lang="en-US" dirty="0"/>
          </a:p>
        </p:txBody>
      </p:sp>
    </p:spTree>
    <p:extLst>
      <p:ext uri="{BB962C8B-B14F-4D97-AF65-F5344CB8AC3E}">
        <p14:creationId xmlns:p14="http://schemas.microsoft.com/office/powerpoint/2010/main" val="281118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4</a:t>
            </a:fld>
            <a:endParaRPr lang="en-US" dirty="0"/>
          </a:p>
        </p:txBody>
      </p:sp>
    </p:spTree>
    <p:extLst>
      <p:ext uri="{BB962C8B-B14F-4D97-AF65-F5344CB8AC3E}">
        <p14:creationId xmlns:p14="http://schemas.microsoft.com/office/powerpoint/2010/main" val="246786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solidFill>
                  <a:prstClr val="black"/>
                </a:solidFill>
                <a:latin typeface="+mn-lt"/>
                <a:hlinkClick r:id="rId3"/>
              </a:rPr>
              <a:t>http://www.dbhds.virginia.gov/community-services-boards-csbs</a:t>
            </a:r>
            <a:endParaRPr lang="en-US" dirty="0" smtClean="0">
              <a:solidFill>
                <a:prstClr val="black"/>
              </a:solidFill>
              <a:latin typeface="+mn-lt"/>
            </a:endParaRPr>
          </a:p>
          <a:p>
            <a:pPr lvl="0"/>
            <a:r>
              <a:rPr lang="en-US" sz="1200" kern="1200" dirty="0" smtClean="0">
                <a:solidFill>
                  <a:schemeClr val="tx1"/>
                </a:solidFill>
                <a:effectLst/>
                <a:latin typeface="+mn-lt"/>
                <a:ea typeface="+mn-ea"/>
                <a:cs typeface="+mn-cs"/>
              </a:rPr>
              <a:t>Here is a map to show were all the CSBs are located </a:t>
            </a:r>
          </a:p>
          <a:p>
            <a:pPr lvl="0"/>
            <a:r>
              <a:rPr lang="en-US" sz="1200" kern="1200" dirty="0" smtClean="0">
                <a:solidFill>
                  <a:schemeClr val="tx1"/>
                </a:solidFill>
                <a:effectLst/>
                <a:latin typeface="+mn-lt"/>
                <a:ea typeface="+mn-ea"/>
                <a:cs typeface="+mn-cs"/>
              </a:rPr>
              <a:t>As I mentioned earlier they are split into 5 regions </a:t>
            </a:r>
          </a:p>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5</a:t>
            </a:fld>
            <a:endParaRPr lang="en-US" dirty="0"/>
          </a:p>
        </p:txBody>
      </p:sp>
    </p:spTree>
    <p:extLst>
      <p:ext uri="{BB962C8B-B14F-4D97-AF65-F5344CB8AC3E}">
        <p14:creationId xmlns:p14="http://schemas.microsoft.com/office/powerpoint/2010/main" val="395441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smtClean="0"/>
              <a:t>://</a:t>
            </a:r>
            <a:r>
              <a:rPr lang="en-US" smtClean="0"/>
              <a:t>v</a:t>
            </a:r>
            <a:endParaRPr lang="en-US" dirty="0" smtClean="0"/>
          </a:p>
          <a:p>
            <a:r>
              <a:rPr lang="en-US" sz="1200" kern="1200" dirty="0" smtClean="0">
                <a:solidFill>
                  <a:schemeClr val="tx1"/>
                </a:solidFill>
                <a:effectLst/>
                <a:latin typeface="+mn-lt"/>
                <a:ea typeface="+mn-ea"/>
                <a:cs typeface="+mn-cs"/>
              </a:rPr>
              <a:t>If you go to the VACSB.org Directory page you can search your city or county by name or click on each CSB to see what counties/cities they cover. This is an example of how that would look</a:t>
            </a:r>
            <a:r>
              <a:rPr lang="en-US" sz="1200" kern="1200" smtClean="0">
                <a:solidFill>
                  <a:schemeClr val="tx1"/>
                </a:solidFill>
                <a:effectLst/>
                <a:latin typeface="+mn-lt"/>
                <a:ea typeface="+mn-ea"/>
                <a:cs typeface="+mn-cs"/>
              </a:rPr>
              <a:t>. </a:t>
            </a:r>
            <a:r>
              <a:rPr lang="en-US" smtClean="0"/>
              <a:t>acsb.org/csb-bha-directory/</a:t>
            </a:r>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6</a:t>
            </a:fld>
            <a:endParaRPr lang="en-US" dirty="0"/>
          </a:p>
        </p:txBody>
      </p:sp>
    </p:spTree>
    <p:extLst>
      <p:ext uri="{BB962C8B-B14F-4D97-AF65-F5344CB8AC3E}">
        <p14:creationId xmlns:p14="http://schemas.microsoft.com/office/powerpoint/2010/main" val="374210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https://www.mentalhealthfirstaid.org/2021/02/supporting-the-black-community-as-a-mental-health-first-aider/</a:t>
            </a:r>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7</a:t>
            </a:fld>
            <a:endParaRPr lang="en-US" dirty="0"/>
          </a:p>
        </p:txBody>
      </p:sp>
    </p:spTree>
    <p:extLst>
      <p:ext uri="{BB962C8B-B14F-4D97-AF65-F5344CB8AC3E}">
        <p14:creationId xmlns:p14="http://schemas.microsoft.com/office/powerpoint/2010/main" val="299284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8</a:t>
            </a:fld>
            <a:endParaRPr lang="en-US" dirty="0"/>
          </a:p>
        </p:txBody>
      </p:sp>
    </p:spTree>
    <p:extLst>
      <p:ext uri="{BB962C8B-B14F-4D97-AF65-F5344CB8AC3E}">
        <p14:creationId xmlns:p14="http://schemas.microsoft.com/office/powerpoint/2010/main" val="2454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13F1C-D6E5-4651-815E-7674BBF0D9DB}" type="slidenum">
              <a:rPr lang="en-US" smtClean="0"/>
              <a:t>9</a:t>
            </a:fld>
            <a:endParaRPr lang="en-US" dirty="0"/>
          </a:p>
        </p:txBody>
      </p:sp>
    </p:spTree>
    <p:extLst>
      <p:ext uri="{BB962C8B-B14F-4D97-AF65-F5344CB8AC3E}">
        <p14:creationId xmlns:p14="http://schemas.microsoft.com/office/powerpoint/2010/main" val="3455297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1"/>
            <a:ext cx="10363200" cy="1470025"/>
          </a:xfrm>
        </p:spPr>
        <p:txBody>
          <a:bodyPr>
            <a:normAutofit/>
          </a:bodyPr>
          <a:lstStyle>
            <a:lvl1pPr>
              <a:defRPr sz="3800">
                <a:solidFill>
                  <a:schemeClr val="tx1">
                    <a:lumMod val="75000"/>
                    <a:lumOff val="25000"/>
                  </a:schemeClr>
                </a:solidFill>
                <a:effectLst/>
              </a:defRPr>
            </a:lvl1pPr>
          </a:lstStyle>
          <a:p>
            <a:r>
              <a:rPr lang="en-US"/>
              <a:t>Click to edit Master title style</a:t>
            </a:r>
          </a:p>
        </p:txBody>
      </p:sp>
      <p:sp>
        <p:nvSpPr>
          <p:cNvPr id="3" name="Subtitle 2"/>
          <p:cNvSpPr>
            <a:spLocks noGrp="1"/>
          </p:cNvSpPr>
          <p:nvPr>
            <p:ph type="subTitle" idx="1"/>
          </p:nvPr>
        </p:nvSpPr>
        <p:spPr>
          <a:xfrm>
            <a:off x="1828800" y="3200400"/>
            <a:ext cx="85344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0"/>
            <a:ext cx="12192000" cy="1143000"/>
          </a:xfrm>
          <a:prstGeom prst="rect">
            <a:avLst/>
          </a:prstGeom>
          <a:solidFill>
            <a:srgbClr val="3A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DBHDS_Logo_CMYK_BLK_062014-Cropped.jpg"/>
          <p:cNvPicPr>
            <a:picLocks noChangeAspect="1"/>
          </p:cNvPicPr>
          <p:nvPr userDrawn="1"/>
        </p:nvPicPr>
        <p:blipFill>
          <a:blip r:embed="rId2" cstate="print"/>
          <a:stretch>
            <a:fillRect/>
          </a:stretch>
        </p:blipFill>
        <p:spPr>
          <a:xfrm>
            <a:off x="304800" y="152400"/>
            <a:ext cx="5283200" cy="850900"/>
          </a:xfrm>
          <a:prstGeom prst="rect">
            <a:avLst/>
          </a:prstGeom>
          <a:ln>
            <a:solidFill>
              <a:schemeClr val="accent1">
                <a:shade val="50000"/>
              </a:schemeClr>
            </a:solidFill>
          </a:ln>
        </p:spPr>
      </p:pic>
      <p:sp>
        <p:nvSpPr>
          <p:cNvPr id="11" name="Rectangle 10"/>
          <p:cNvSpPr/>
          <p:nvPr userDrawn="1"/>
        </p:nvSpPr>
        <p:spPr>
          <a:xfrm>
            <a:off x="0" y="1143000"/>
            <a:ext cx="12192000" cy="76200"/>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7210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ts val="3200"/>
              </a:lnSpc>
              <a:defRPr sz="3400"/>
            </a:lvl1pPr>
          </a:lstStyle>
          <a:p>
            <a:r>
              <a:rPr lang="en-US"/>
              <a:t>Click to edit Master title style</a:t>
            </a:r>
          </a:p>
        </p:txBody>
      </p:sp>
      <p:sp>
        <p:nvSpPr>
          <p:cNvPr id="3" name="Content Placeholder 2"/>
          <p:cNvSpPr>
            <a:spLocks noGrp="1"/>
          </p:cNvSpPr>
          <p:nvPr>
            <p:ph idx="1"/>
          </p:nvPr>
        </p:nvSpPr>
        <p:spPr>
          <a:xfrm>
            <a:off x="203200" y="914400"/>
            <a:ext cx="1158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BHDS_Logo_CMYK_BLK_062014-Cropped.jpg"/>
          <p:cNvPicPr>
            <a:picLocks noChangeAspect="1"/>
          </p:cNvPicPr>
          <p:nvPr userDrawn="1"/>
        </p:nvPicPr>
        <p:blipFill>
          <a:blip r:embed="rId2" cstate="print"/>
          <a:stretch>
            <a:fillRect/>
          </a:stretch>
        </p:blipFill>
        <p:spPr>
          <a:xfrm>
            <a:off x="101600" y="6364224"/>
            <a:ext cx="2743200" cy="441814"/>
          </a:xfrm>
          <a:prstGeom prst="rect">
            <a:avLst/>
          </a:prstGeom>
        </p:spPr>
      </p:pic>
      <p:sp>
        <p:nvSpPr>
          <p:cNvPr id="8" name="Line 14"/>
          <p:cNvSpPr>
            <a:spLocks noChangeShapeType="1"/>
          </p:cNvSpPr>
          <p:nvPr userDrawn="1"/>
        </p:nvSpPr>
        <p:spPr bwMode="auto">
          <a:xfrm>
            <a:off x="0" y="6324600"/>
            <a:ext cx="12192000" cy="0"/>
          </a:xfrm>
          <a:prstGeom prst="line">
            <a:avLst/>
          </a:prstGeom>
          <a:noFill/>
          <a:ln w="12700">
            <a:solidFill>
              <a:schemeClr val="bg2"/>
            </a:solidFill>
            <a:round/>
            <a:headEnd/>
            <a:tailEnd/>
          </a:ln>
          <a:effectLst/>
        </p:spPr>
        <p:txBody>
          <a:bodyPr wrap="none" lIns="45720" rIns="45720" anchor="ctr"/>
          <a:lstStyle/>
          <a:p>
            <a:endParaRPr lang="en-US" sz="1800" dirty="0"/>
          </a:p>
        </p:txBody>
      </p:sp>
      <p:sp>
        <p:nvSpPr>
          <p:cNvPr id="9" name="Line 20"/>
          <p:cNvSpPr>
            <a:spLocks noChangeShapeType="1"/>
          </p:cNvSpPr>
          <p:nvPr userDrawn="1"/>
        </p:nvSpPr>
        <p:spPr bwMode="auto">
          <a:xfrm>
            <a:off x="11176000" y="6324600"/>
            <a:ext cx="0" cy="533400"/>
          </a:xfrm>
          <a:prstGeom prst="line">
            <a:avLst/>
          </a:prstGeom>
          <a:noFill/>
          <a:ln w="12700">
            <a:solidFill>
              <a:schemeClr val="bg2"/>
            </a:solidFill>
            <a:round/>
            <a:headEnd/>
            <a:tailEnd/>
          </a:ln>
          <a:effectLst/>
        </p:spPr>
        <p:txBody>
          <a:bodyPr wrap="none" lIns="45720" rIns="45720" anchor="ctr"/>
          <a:lstStyle/>
          <a:p>
            <a:endParaRPr lang="en-US" sz="1800" dirty="0"/>
          </a:p>
        </p:txBody>
      </p:sp>
      <p:sp>
        <p:nvSpPr>
          <p:cNvPr id="10" name="Rectangle 21"/>
          <p:cNvSpPr>
            <a:spLocks noChangeArrowheads="1"/>
          </p:cNvSpPr>
          <p:nvPr userDrawn="1"/>
        </p:nvSpPr>
        <p:spPr bwMode="auto">
          <a:xfrm>
            <a:off x="11176001" y="6434773"/>
            <a:ext cx="908049" cy="261610"/>
          </a:xfrm>
          <a:prstGeom prst="rect">
            <a:avLst/>
          </a:prstGeom>
          <a:noFill/>
          <a:ln w="12700">
            <a:noFill/>
            <a:miter lim="800000"/>
            <a:headEnd/>
            <a:tailEnd/>
          </a:ln>
          <a:effectLst/>
        </p:spPr>
        <p:txBody>
          <a:bodyPr wrap="square" anchor="ctr">
            <a:spAutoFit/>
          </a:bodyPr>
          <a:lstStyle/>
          <a:p>
            <a:pPr algn="l" eaLnBrk="0" hangingPunct="0">
              <a:spcBef>
                <a:spcPct val="0"/>
              </a:spcBef>
              <a:buClr>
                <a:srgbClr val="F4001D"/>
              </a:buClr>
              <a:buSzPct val="85000"/>
              <a:buFont typeface="Wingdings" pitchFamily="2" charset="2"/>
              <a:buNone/>
              <a:tabLst>
                <a:tab pos="1314450" algn="l"/>
              </a:tabLst>
            </a:pPr>
            <a:r>
              <a:rPr lang="en-US" sz="1100" dirty="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algn="l"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extLst>
      <p:ext uri="{BB962C8B-B14F-4D97-AF65-F5344CB8AC3E}">
        <p14:creationId xmlns:p14="http://schemas.microsoft.com/office/powerpoint/2010/main" val="103501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999"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DBHDS_Logo_CMYK_BLK_062014-Cropped.jpg"/>
          <p:cNvPicPr>
            <a:picLocks noChangeAspect="1"/>
          </p:cNvPicPr>
          <p:nvPr userDrawn="1"/>
        </p:nvPicPr>
        <p:blipFill>
          <a:blip r:embed="rId2" cstate="print"/>
          <a:stretch>
            <a:fillRect/>
          </a:stretch>
        </p:blipFill>
        <p:spPr>
          <a:xfrm>
            <a:off x="101600" y="6364224"/>
            <a:ext cx="2743200" cy="441814"/>
          </a:xfrm>
          <a:prstGeom prst="rect">
            <a:avLst/>
          </a:prstGeom>
        </p:spPr>
      </p:pic>
      <p:sp>
        <p:nvSpPr>
          <p:cNvPr id="11" name="Line 14"/>
          <p:cNvSpPr>
            <a:spLocks noChangeShapeType="1"/>
          </p:cNvSpPr>
          <p:nvPr userDrawn="1"/>
        </p:nvSpPr>
        <p:spPr bwMode="auto">
          <a:xfrm>
            <a:off x="0" y="6324600"/>
            <a:ext cx="12192000" cy="0"/>
          </a:xfrm>
          <a:prstGeom prst="line">
            <a:avLst/>
          </a:prstGeom>
          <a:noFill/>
          <a:ln w="12700">
            <a:solidFill>
              <a:schemeClr val="bg2"/>
            </a:solidFill>
            <a:round/>
            <a:headEnd/>
            <a:tailEnd/>
          </a:ln>
          <a:effectLst/>
        </p:spPr>
        <p:txBody>
          <a:bodyPr wrap="none" lIns="45720" rIns="45720" anchor="ctr"/>
          <a:lstStyle/>
          <a:p>
            <a:endParaRPr lang="en-US" sz="1800" dirty="0"/>
          </a:p>
        </p:txBody>
      </p:sp>
      <p:sp>
        <p:nvSpPr>
          <p:cNvPr id="12" name="Line 20"/>
          <p:cNvSpPr>
            <a:spLocks noChangeShapeType="1"/>
          </p:cNvSpPr>
          <p:nvPr userDrawn="1"/>
        </p:nvSpPr>
        <p:spPr bwMode="auto">
          <a:xfrm>
            <a:off x="11176000" y="6324600"/>
            <a:ext cx="0" cy="533400"/>
          </a:xfrm>
          <a:prstGeom prst="line">
            <a:avLst/>
          </a:prstGeom>
          <a:noFill/>
          <a:ln w="12700">
            <a:solidFill>
              <a:schemeClr val="bg2"/>
            </a:solidFill>
            <a:round/>
            <a:headEnd/>
            <a:tailEnd/>
          </a:ln>
          <a:effectLst/>
        </p:spPr>
        <p:txBody>
          <a:bodyPr wrap="none" lIns="45720" rIns="45720" anchor="ctr"/>
          <a:lstStyle/>
          <a:p>
            <a:endParaRPr lang="en-US" sz="1800" dirty="0"/>
          </a:p>
        </p:txBody>
      </p:sp>
      <p:sp>
        <p:nvSpPr>
          <p:cNvPr id="13" name="Rectangle 21"/>
          <p:cNvSpPr>
            <a:spLocks noChangeArrowheads="1"/>
          </p:cNvSpPr>
          <p:nvPr userDrawn="1"/>
        </p:nvSpPr>
        <p:spPr bwMode="auto">
          <a:xfrm>
            <a:off x="11176001" y="6434773"/>
            <a:ext cx="908049" cy="261610"/>
          </a:xfrm>
          <a:prstGeom prst="rect">
            <a:avLst/>
          </a:prstGeom>
          <a:noFill/>
          <a:ln w="12700">
            <a:noFill/>
            <a:miter lim="800000"/>
            <a:headEnd/>
            <a:tailEnd/>
          </a:ln>
          <a:effectLst/>
        </p:spPr>
        <p:txBody>
          <a:bodyPr wrap="square" anchor="ctr">
            <a:spAutoFit/>
          </a:bodyPr>
          <a:lstStyle/>
          <a:p>
            <a:pPr algn="l" eaLnBrk="0" hangingPunct="0">
              <a:spcBef>
                <a:spcPct val="0"/>
              </a:spcBef>
              <a:buClr>
                <a:srgbClr val="F4001D"/>
              </a:buClr>
              <a:buSzPct val="85000"/>
              <a:buFont typeface="Wingdings" pitchFamily="2" charset="2"/>
              <a:buNone/>
              <a:tabLst>
                <a:tab pos="1314450" algn="l"/>
              </a:tabLst>
            </a:pPr>
            <a:r>
              <a:rPr lang="en-US" sz="1100" dirty="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algn="l"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extLst>
      <p:ext uri="{BB962C8B-B14F-4D97-AF65-F5344CB8AC3E}">
        <p14:creationId xmlns:p14="http://schemas.microsoft.com/office/powerpoint/2010/main" val="313202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3851A-940F-48BF-87CD-8415F338524A}" type="datetimeFigureOut">
              <a:rPr lang="en-US" smtClean="0"/>
              <a:pPr/>
              <a:t>8/1/2022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5C0EAC-64ED-4749-ABA9-72B8BC5C72FF}" type="slidenum">
              <a:rPr lang="en-US" smtClean="0"/>
              <a:pPr/>
              <a:t>‹#›</a:t>
            </a:fld>
            <a:endParaRPr lang="en-US" dirty="0"/>
          </a:p>
        </p:txBody>
      </p:sp>
    </p:spTree>
    <p:extLst>
      <p:ext uri="{BB962C8B-B14F-4D97-AF65-F5344CB8AC3E}">
        <p14:creationId xmlns:p14="http://schemas.microsoft.com/office/powerpoint/2010/main" val="132218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4"/>
            <a:ext cx="5899681" cy="6300961"/>
          </a:xfrm>
          <a:custGeom>
            <a:avLst/>
            <a:gdLst>
              <a:gd name="connsiteX0" fmla="*/ 1 w 5899681"/>
              <a:gd name="connsiteY0" fmla="*/ 2528118 h 6300961"/>
              <a:gd name="connsiteX1" fmla="*/ 2806093 w 5899681"/>
              <a:gd name="connsiteY1" fmla="*/ 5334211 h 6300961"/>
              <a:gd name="connsiteX2" fmla="*/ 2878660 w 5899681"/>
              <a:gd name="connsiteY2" fmla="*/ 6046256 h 6300961"/>
              <a:gd name="connsiteX3" fmla="*/ 2806093 w 5899681"/>
              <a:gd name="connsiteY3" fmla="*/ 6135094 h 6300961"/>
              <a:gd name="connsiteX4" fmla="*/ 2717255 w 5899681"/>
              <a:gd name="connsiteY4" fmla="*/ 6207661 h 6300961"/>
              <a:gd name="connsiteX5" fmla="*/ 2005210 w 5899681"/>
              <a:gd name="connsiteY5" fmla="*/ 6135094 h 6300961"/>
              <a:gd name="connsiteX6" fmla="*/ 0 w 5899681"/>
              <a:gd name="connsiteY6" fmla="*/ 4129884 h 6300961"/>
              <a:gd name="connsiteX7" fmla="*/ 1 w 5899681"/>
              <a:gd name="connsiteY7" fmla="*/ 769021 h 6300961"/>
              <a:gd name="connsiteX8" fmla="*/ 4311785 w 5899681"/>
              <a:gd name="connsiteY8" fmla="*/ 5080807 h 6300961"/>
              <a:gd name="connsiteX9" fmla="*/ 4384352 w 5899681"/>
              <a:gd name="connsiteY9" fmla="*/ 5792851 h 6300961"/>
              <a:gd name="connsiteX10" fmla="*/ 4311785 w 5899681"/>
              <a:gd name="connsiteY10" fmla="*/ 5881689 h 6300961"/>
              <a:gd name="connsiteX11" fmla="*/ 4222947 w 5899681"/>
              <a:gd name="connsiteY11" fmla="*/ 5954256 h 6300961"/>
              <a:gd name="connsiteX12" fmla="*/ 3510902 w 5899681"/>
              <a:gd name="connsiteY12" fmla="*/ 5881689 h 6300961"/>
              <a:gd name="connsiteX13" fmla="*/ 1 w 5899681"/>
              <a:gd name="connsiteY13" fmla="*/ 2370787 h 6300961"/>
              <a:gd name="connsiteX14" fmla="*/ 1147406 w 5899681"/>
              <a:gd name="connsiteY14" fmla="*/ 1 h 6300961"/>
              <a:gd name="connsiteX15" fmla="*/ 2749171 w 5899681"/>
              <a:gd name="connsiteY15" fmla="*/ 1 h 6300961"/>
              <a:gd name="connsiteX16" fmla="*/ 5669301 w 5899681"/>
              <a:gd name="connsiteY16" fmla="*/ 2920131 h 6300961"/>
              <a:gd name="connsiteX17" fmla="*/ 5741868 w 5899681"/>
              <a:gd name="connsiteY17" fmla="*/ 3632176 h 6300961"/>
              <a:gd name="connsiteX18" fmla="*/ 5669301 w 5899681"/>
              <a:gd name="connsiteY18" fmla="*/ 3721014 h 6300961"/>
              <a:gd name="connsiteX19" fmla="*/ 5580464 w 5899681"/>
              <a:gd name="connsiteY19" fmla="*/ 3793581 h 6300961"/>
              <a:gd name="connsiteX20" fmla="*/ 4868418 w 5899681"/>
              <a:gd name="connsiteY20" fmla="*/ 3721013 h 6300961"/>
              <a:gd name="connsiteX21" fmla="*/ 2906499 w 5899681"/>
              <a:gd name="connsiteY21" fmla="*/ 0 h 6300961"/>
              <a:gd name="connsiteX22" fmla="*/ 4508265 w 5899681"/>
              <a:gd name="connsiteY22" fmla="*/ 0 h 6300961"/>
              <a:gd name="connsiteX23" fmla="*/ 5458075 w 5899681"/>
              <a:gd name="connsiteY23" fmla="*/ 949810 h 6300961"/>
              <a:gd name="connsiteX24" fmla="*/ 5530642 w 5899681"/>
              <a:gd name="connsiteY24" fmla="*/ 1661855 h 6300961"/>
              <a:gd name="connsiteX25" fmla="*/ 5458076 w 5899681"/>
              <a:gd name="connsiteY25" fmla="*/ 1750693 h 6300961"/>
              <a:gd name="connsiteX26" fmla="*/ 5458075 w 5899681"/>
              <a:gd name="connsiteY26" fmla="*/ 1750694 h 6300961"/>
              <a:gd name="connsiteX27" fmla="*/ 5369237 w 5899681"/>
              <a:gd name="connsiteY27" fmla="*/ 1823260 h 6300961"/>
              <a:gd name="connsiteX28" fmla="*/ 4657193 w 5899681"/>
              <a:gd name="connsiteY28" fmla="*/ 1750693 h 6300961"/>
              <a:gd name="connsiteX29" fmla="*/ 1 w 5899681"/>
              <a:gd name="connsiteY29" fmla="*/ 0 h 6300961"/>
              <a:gd name="connsiteX30" fmla="*/ 990073 w 5899681"/>
              <a:gd name="connsiteY30" fmla="*/ 0 h 6300961"/>
              <a:gd name="connsiteX31" fmla="*/ 5733813 w 5899681"/>
              <a:gd name="connsiteY31" fmla="*/ 4743740 h 6300961"/>
              <a:gd name="connsiteX32" fmla="*/ 5806381 w 5899681"/>
              <a:gd name="connsiteY32" fmla="*/ 5455785 h 6300961"/>
              <a:gd name="connsiteX33" fmla="*/ 5733813 w 5899681"/>
              <a:gd name="connsiteY33" fmla="*/ 5544623 h 6300961"/>
              <a:gd name="connsiteX34" fmla="*/ 5644976 w 5899681"/>
              <a:gd name="connsiteY34" fmla="*/ 5617190 h 6300961"/>
              <a:gd name="connsiteX35" fmla="*/ 4932930 w 5899681"/>
              <a:gd name="connsiteY35" fmla="*/ 5544622 h 6300961"/>
              <a:gd name="connsiteX36" fmla="*/ 1 w 5899681"/>
              <a:gd name="connsiteY36" fmla="*/ 611693 h 63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99681" h="6300961">
                <a:moveTo>
                  <a:pt x="1" y="2528118"/>
                </a:moveTo>
                <a:lnTo>
                  <a:pt x="2806093" y="5334211"/>
                </a:lnTo>
                <a:cubicBezTo>
                  <a:pt x="2999606" y="5527724"/>
                  <a:pt x="3023795" y="5826442"/>
                  <a:pt x="2878660" y="6046256"/>
                </a:cubicBezTo>
                <a:lnTo>
                  <a:pt x="2806093" y="6135094"/>
                </a:lnTo>
                <a:lnTo>
                  <a:pt x="2717255" y="6207661"/>
                </a:lnTo>
                <a:cubicBezTo>
                  <a:pt x="2497440" y="6352795"/>
                  <a:pt x="2198723" y="6328606"/>
                  <a:pt x="2005210" y="6135094"/>
                </a:cubicBezTo>
                <a:lnTo>
                  <a:pt x="0" y="4129884"/>
                </a:lnTo>
                <a:close/>
                <a:moveTo>
                  <a:pt x="1" y="769021"/>
                </a:moveTo>
                <a:lnTo>
                  <a:pt x="4311785" y="5080807"/>
                </a:lnTo>
                <a:cubicBezTo>
                  <a:pt x="4505298" y="5274319"/>
                  <a:pt x="4529487" y="5573037"/>
                  <a:pt x="4384352" y="5792851"/>
                </a:cubicBezTo>
                <a:lnTo>
                  <a:pt x="4311785" y="5881689"/>
                </a:lnTo>
                <a:lnTo>
                  <a:pt x="4222947" y="5954256"/>
                </a:lnTo>
                <a:cubicBezTo>
                  <a:pt x="4003133" y="6099391"/>
                  <a:pt x="3704415" y="6075202"/>
                  <a:pt x="3510902" y="5881689"/>
                </a:cubicBezTo>
                <a:lnTo>
                  <a:pt x="1" y="2370787"/>
                </a:lnTo>
                <a:close/>
                <a:moveTo>
                  <a:pt x="1147406" y="1"/>
                </a:moveTo>
                <a:lnTo>
                  <a:pt x="2749171" y="1"/>
                </a:lnTo>
                <a:lnTo>
                  <a:pt x="5669301" y="2920131"/>
                </a:lnTo>
                <a:cubicBezTo>
                  <a:pt x="5862814" y="3113644"/>
                  <a:pt x="5887003" y="3412361"/>
                  <a:pt x="5741868" y="3632176"/>
                </a:cubicBezTo>
                <a:lnTo>
                  <a:pt x="5669301" y="3721014"/>
                </a:lnTo>
                <a:lnTo>
                  <a:pt x="5580464" y="3793581"/>
                </a:lnTo>
                <a:cubicBezTo>
                  <a:pt x="5360649" y="3938716"/>
                  <a:pt x="5061932" y="3914526"/>
                  <a:pt x="4868418" y="3721013"/>
                </a:cubicBezTo>
                <a:close/>
                <a:moveTo>
                  <a:pt x="2906499" y="0"/>
                </a:moveTo>
                <a:lnTo>
                  <a:pt x="4508265" y="0"/>
                </a:lnTo>
                <a:lnTo>
                  <a:pt x="5458075" y="949810"/>
                </a:lnTo>
                <a:cubicBezTo>
                  <a:pt x="5651589" y="1143324"/>
                  <a:pt x="5675777" y="1442041"/>
                  <a:pt x="5530642" y="1661855"/>
                </a:cubicBezTo>
                <a:lnTo>
                  <a:pt x="5458076" y="1750693"/>
                </a:lnTo>
                <a:lnTo>
                  <a:pt x="5458075" y="1750694"/>
                </a:lnTo>
                <a:lnTo>
                  <a:pt x="5369237" y="1823260"/>
                </a:lnTo>
                <a:cubicBezTo>
                  <a:pt x="5149423" y="1968395"/>
                  <a:pt x="4850706" y="1944206"/>
                  <a:pt x="4657193" y="1750693"/>
                </a:cubicBezTo>
                <a:close/>
                <a:moveTo>
                  <a:pt x="1" y="0"/>
                </a:moveTo>
                <a:lnTo>
                  <a:pt x="990073" y="0"/>
                </a:lnTo>
                <a:lnTo>
                  <a:pt x="5733813" y="4743740"/>
                </a:lnTo>
                <a:cubicBezTo>
                  <a:pt x="5927326" y="4937253"/>
                  <a:pt x="5951516" y="5235971"/>
                  <a:pt x="5806381" y="5455785"/>
                </a:cubicBezTo>
                <a:lnTo>
                  <a:pt x="5733813" y="5544623"/>
                </a:lnTo>
                <a:lnTo>
                  <a:pt x="5644976" y="5617190"/>
                </a:lnTo>
                <a:cubicBezTo>
                  <a:pt x="5425162" y="5762325"/>
                  <a:pt x="5126444" y="5738135"/>
                  <a:pt x="4932930" y="5544622"/>
                </a:cubicBezTo>
                <a:lnTo>
                  <a:pt x="1" y="611693"/>
                </a:lnTo>
                <a:close/>
              </a:path>
            </a:pathLst>
          </a:custGeom>
          <a:solidFill>
            <a:schemeClr val="bg1">
              <a:lumMod val="95000"/>
            </a:schemeClr>
          </a:solidFill>
        </p:spPr>
        <p:txBody>
          <a:bodyPr wrap="square">
            <a:noAutofit/>
          </a:bodyPr>
          <a:lstStyle>
            <a:lvl1pPr>
              <a:defRPr sz="900"/>
            </a:lvl1pPr>
          </a:lstStyle>
          <a:p>
            <a:endParaRPr lang="en-US" dirty="0"/>
          </a:p>
        </p:txBody>
      </p:sp>
      <p:sp>
        <p:nvSpPr>
          <p:cNvPr id="4" name="Date Placeholder 3"/>
          <p:cNvSpPr>
            <a:spLocks noGrp="1"/>
          </p:cNvSpPr>
          <p:nvPr>
            <p:ph type="dt" sz="half" idx="10"/>
          </p:nvPr>
        </p:nvSpPr>
        <p:spPr/>
        <p:txBody>
          <a:bodyPr/>
          <a:lstStyle/>
          <a:p>
            <a:fld id="{9BBB75B1-BA93-47CA-BA7A-1661DCDF8CEE}"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AEA17-5934-4916-8B33-C24822774422}" type="slidenum">
              <a:rPr lang="en-US" smtClean="0"/>
              <a:t>‹#›</a:t>
            </a:fld>
            <a:endParaRPr lang="en-US" dirty="0"/>
          </a:p>
        </p:txBody>
      </p:sp>
    </p:spTree>
    <p:extLst>
      <p:ext uri="{BB962C8B-B14F-4D97-AF65-F5344CB8AC3E}">
        <p14:creationId xmlns:p14="http://schemas.microsoft.com/office/powerpoint/2010/main" val="12453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50B547D6-4739-EF4B-A581-A9BE6955F4EA}"/>
              </a:ext>
            </a:extLst>
          </p:cNvPr>
          <p:cNvSpPr>
            <a:spLocks noGrp="1"/>
          </p:cNvSpPr>
          <p:nvPr>
            <p:ph type="pic" sz="quarter" idx="12"/>
          </p:nvPr>
        </p:nvSpPr>
        <p:spPr>
          <a:xfrm>
            <a:off x="4532391" y="2779488"/>
            <a:ext cx="3527503" cy="2941701"/>
          </a:xfrm>
          <a:prstGeom prst="roundRect">
            <a:avLst/>
          </a:prstGeom>
        </p:spPr>
        <p:txBody>
          <a:bodyPr/>
          <a:lstStyle/>
          <a:p>
            <a:endParaRPr lang="en-US" dirty="0"/>
          </a:p>
        </p:txBody>
      </p:sp>
      <p:sp>
        <p:nvSpPr>
          <p:cNvPr id="12" name="Picture Placeholder 1">
            <a:extLst>
              <a:ext uri="{FF2B5EF4-FFF2-40B4-BE49-F238E27FC236}">
                <a16:creationId xmlns:a16="http://schemas.microsoft.com/office/drawing/2014/main" id="{CB4A0B42-F03B-D343-BA87-7C90C0ED2473}"/>
              </a:ext>
            </a:extLst>
          </p:cNvPr>
          <p:cNvSpPr>
            <a:spLocks noGrp="1"/>
          </p:cNvSpPr>
          <p:nvPr>
            <p:ph type="pic" sz="quarter" idx="14"/>
          </p:nvPr>
        </p:nvSpPr>
        <p:spPr>
          <a:xfrm>
            <a:off x="1484026" y="3028015"/>
            <a:ext cx="2728757" cy="2513292"/>
          </a:xfrm>
          <a:prstGeom prst="roundRect">
            <a:avLst/>
          </a:prstGeom>
        </p:spPr>
      </p:sp>
      <p:sp>
        <p:nvSpPr>
          <p:cNvPr id="13" name="Picture Placeholder 2">
            <a:extLst>
              <a:ext uri="{FF2B5EF4-FFF2-40B4-BE49-F238E27FC236}">
                <a16:creationId xmlns:a16="http://schemas.microsoft.com/office/drawing/2014/main" id="{6F77A6CD-EC27-7B4F-94AE-16985EBC829D}"/>
              </a:ext>
            </a:extLst>
          </p:cNvPr>
          <p:cNvSpPr>
            <a:spLocks noGrp="1"/>
          </p:cNvSpPr>
          <p:nvPr>
            <p:ph type="pic" sz="quarter" idx="15"/>
          </p:nvPr>
        </p:nvSpPr>
        <p:spPr>
          <a:xfrm>
            <a:off x="4532391" y="2779488"/>
            <a:ext cx="3527503" cy="2941701"/>
          </a:xfrm>
          <a:prstGeom prst="roundRect">
            <a:avLst/>
          </a:prstGeom>
        </p:spPr>
      </p:sp>
      <p:sp>
        <p:nvSpPr>
          <p:cNvPr id="14" name="Picture Placeholder 3">
            <a:extLst>
              <a:ext uri="{FF2B5EF4-FFF2-40B4-BE49-F238E27FC236}">
                <a16:creationId xmlns:a16="http://schemas.microsoft.com/office/drawing/2014/main" id="{308657EE-4865-5240-9029-358D43E8113D}"/>
              </a:ext>
            </a:extLst>
          </p:cNvPr>
          <p:cNvSpPr>
            <a:spLocks noGrp="1"/>
          </p:cNvSpPr>
          <p:nvPr>
            <p:ph type="pic" sz="quarter" idx="16"/>
          </p:nvPr>
        </p:nvSpPr>
        <p:spPr>
          <a:xfrm>
            <a:off x="8379502" y="2998035"/>
            <a:ext cx="2833143" cy="2513292"/>
          </a:xfrm>
          <a:prstGeom prst="roundRect">
            <a:avLst/>
          </a:prstGeom>
        </p:spPr>
      </p:sp>
    </p:spTree>
    <p:extLst>
      <p:ext uri="{BB962C8B-B14F-4D97-AF65-F5344CB8AC3E}">
        <p14:creationId xmlns:p14="http://schemas.microsoft.com/office/powerpoint/2010/main" val="312750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94DFE-D8B9-46DC-B957-FA11B6C73025}"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43232-FCC8-4001-A0E6-70AC815F01C0}" type="slidenum">
              <a:rPr lang="en-US" smtClean="0"/>
              <a:t>‹#›</a:t>
            </a:fld>
            <a:endParaRPr lang="en-US"/>
          </a:p>
        </p:txBody>
      </p:sp>
    </p:spTree>
    <p:extLst>
      <p:ext uri="{BB962C8B-B14F-4D97-AF65-F5344CB8AC3E}">
        <p14:creationId xmlns:p14="http://schemas.microsoft.com/office/powerpoint/2010/main" val="148150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762000"/>
          </a:xfrm>
          <a:prstGeom prst="rect">
            <a:avLst/>
          </a:prstGeom>
          <a:solidFill>
            <a:srgbClr val="3A6695"/>
          </a:solidFill>
          <a:ln>
            <a:solidFill>
              <a:srgbClr val="3A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0" y="0"/>
            <a:ext cx="121920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3200" y="990600"/>
            <a:ext cx="11582400" cy="533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762001"/>
            <a:ext cx="12192000" cy="45719"/>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3223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ntalhealthfirstaid.org/abou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inclusivetherapists/" TargetMode="External"/><Relationship Id="rId3" Type="http://schemas.openxmlformats.org/officeDocument/2006/relationships/hyperlink" Target="https://www.instagram.com/blackmalementalhealth/" TargetMode="External"/><Relationship Id="rId7" Type="http://schemas.openxmlformats.org/officeDocument/2006/relationships/hyperlink" Target="https://www.instagram.com/thelovelandfound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instagram.com/alkemehealth/" TargetMode="External"/><Relationship Id="rId11" Type="http://schemas.openxmlformats.org/officeDocument/2006/relationships/hyperlink" Target="https://twitter.com/DepressedWBlack" TargetMode="External"/><Relationship Id="rId5" Type="http://schemas.openxmlformats.org/officeDocument/2006/relationships/hyperlink" Target="https://twitter.com/BlkMentalHealth" TargetMode="External"/><Relationship Id="rId10" Type="http://schemas.openxmlformats.org/officeDocument/2006/relationships/hyperlink" Target="https://twitter.com/MelaninHealth" TargetMode="External"/><Relationship Id="rId4" Type="http://schemas.openxmlformats.org/officeDocument/2006/relationships/hyperlink" Target="https://www.instagram.com/bmhaofficial/" TargetMode="External"/><Relationship Id="rId9" Type="http://schemas.openxmlformats.org/officeDocument/2006/relationships/hyperlink" Target="https://www.instagram.com/melaninandmentalhealth/"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online.umich.edu/collections/racism-antiracism/" TargetMode="External"/><Relationship Id="rId3" Type="http://schemas.openxmlformats.org/officeDocument/2006/relationships/hyperlink" Target="https://www.blackmentalwellness.com/" TargetMode="External"/><Relationship Id="rId7" Type="http://schemas.openxmlformats.org/officeDocument/2006/relationships/hyperlink" Target="https://therapyforblackmen.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herapyforblackgirls.com/" TargetMode="External"/><Relationship Id="rId5" Type="http://schemas.openxmlformats.org/officeDocument/2006/relationships/hyperlink" Target="https://www.blackmentalwellness.com/_files/ugd/6ad2f0_fc2dbdf70a7f471789786030246acbe3.pdf" TargetMode="External"/><Relationship Id="rId10" Type="http://schemas.openxmlformats.org/officeDocument/2006/relationships/hyperlink" Target="https://africanamericanbehavioralhealth.org/" TargetMode="External"/><Relationship Id="rId4" Type="http://schemas.openxmlformats.org/officeDocument/2006/relationships/hyperlink" Target="https://www.blackmentalwellness.com/coping-and-wellness-1" TargetMode="External"/><Relationship Id="rId9" Type="http://schemas.openxmlformats.org/officeDocument/2006/relationships/hyperlink" Target="https://wellness.beam.community/"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mhanational.org/sites/default/files/2022-06/2022-BIPOC-Mental-Health-Awareness-Month-Resources-Printable.pdf" TargetMode="External"/><Relationship Id="rId3" Type="http://schemas.openxmlformats.org/officeDocument/2006/relationships/hyperlink" Target="https://mhanational.org/bipoc-mental-health-month-2022-toolkit-download" TargetMode="External"/><Relationship Id="rId7" Type="http://schemas.openxmlformats.org/officeDocument/2006/relationships/hyperlink" Target="https://mhanational.org/sites/default/files/2022-07/Worksheet-Choosing-the-Right-Mental-Health-Care-for-You-BIPOCMHM22.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mhanational.org/sites/default/files/2022-07/Worksheet-Talking-to-Your-Loved-Ones-About-Mental-Health-BIPOCMHM22.pdf" TargetMode="External"/><Relationship Id="rId5" Type="http://schemas.openxmlformats.org/officeDocument/2006/relationships/hyperlink" Target="https://mhanational.org/sites/default/files/2022-06/2022-BIPOC-MHM-Toolkit.pdf" TargetMode="External"/><Relationship Id="rId4" Type="http://schemas.openxmlformats.org/officeDocument/2006/relationships/hyperlink" Target="mailto:atorres@mhanational@org" TargetMode="External"/><Relationship Id="rId9" Type="http://schemas.openxmlformats.org/officeDocument/2006/relationships/hyperlink" Target="https://mhanational.org/sites/default/files/2022-06/2022-BIPOC-MHM-Shareable-Social-Media.zi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ebecca.textor@dbhds.virginia.gov" TargetMode="External"/><Relationship Id="rId2" Type="http://schemas.openxmlformats.org/officeDocument/2006/relationships/hyperlink" Target="mailto:Alisha.Anthony@dbhds.viriginia.gov" TargetMode="External"/><Relationship Id="rId1" Type="http://schemas.openxmlformats.org/officeDocument/2006/relationships/slideLayout" Target="../slideLayouts/slideLayout2.xml"/><Relationship Id="rId4" Type="http://schemas.openxmlformats.org/officeDocument/2006/relationships/hyperlink" Target="mailto:Nicole.gore@dbhds.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entalhealthfirstaid.org/2021/02/supporting-the-black-community-as-a-mental-health-first-aid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41582"/>
            <a:ext cx="10363200" cy="1470025"/>
          </a:xfrm>
        </p:spPr>
        <p:txBody>
          <a:bodyPr>
            <a:normAutofit/>
          </a:bodyPr>
          <a:lstStyle/>
          <a:p>
            <a:r>
              <a:rPr lang="en-US" sz="4000" dirty="0" smtClean="0">
                <a:solidFill>
                  <a:schemeClr val="tx1"/>
                </a:solidFill>
              </a:rPr>
              <a:t>Mental Health First Aid (MHFA) </a:t>
            </a:r>
            <a:endParaRPr lang="en-US" sz="4000" dirty="0">
              <a:solidFill>
                <a:schemeClr val="tx1"/>
              </a:solidFill>
            </a:endParaRPr>
          </a:p>
        </p:txBody>
      </p:sp>
      <p:sp>
        <p:nvSpPr>
          <p:cNvPr id="3" name="Subtitle 2"/>
          <p:cNvSpPr>
            <a:spLocks noGrp="1"/>
          </p:cNvSpPr>
          <p:nvPr>
            <p:ph type="subTitle" idx="1"/>
          </p:nvPr>
        </p:nvSpPr>
        <p:spPr>
          <a:xfrm>
            <a:off x="1828800" y="4383741"/>
            <a:ext cx="8534400" cy="1752600"/>
          </a:xfrm>
        </p:spPr>
        <p:txBody>
          <a:bodyPr>
            <a:normAutofit fontScale="92500" lnSpcReduction="20000"/>
          </a:bodyPr>
          <a:lstStyle/>
          <a:p>
            <a:endParaRPr lang="en-US" dirty="0" smtClean="0">
              <a:solidFill>
                <a:schemeClr val="tx1"/>
              </a:solidFill>
            </a:endParaRPr>
          </a:p>
          <a:p>
            <a:r>
              <a:rPr lang="en-US" sz="3000" dirty="0" smtClean="0">
                <a:solidFill>
                  <a:schemeClr val="tx1"/>
                </a:solidFill>
              </a:rPr>
              <a:t>Alisha Jarvis, MPH </a:t>
            </a:r>
            <a:endParaRPr lang="en-US" sz="3000" dirty="0">
              <a:solidFill>
                <a:schemeClr val="tx1"/>
              </a:solidFill>
            </a:endParaRPr>
          </a:p>
          <a:p>
            <a:r>
              <a:rPr lang="en-US" sz="3000" dirty="0" smtClean="0">
                <a:solidFill>
                  <a:schemeClr val="tx1"/>
                </a:solidFill>
              </a:rPr>
              <a:t>State MHFA Coordinator </a:t>
            </a:r>
          </a:p>
          <a:p>
            <a:r>
              <a:rPr lang="en-US" sz="3000" dirty="0" smtClean="0">
                <a:solidFill>
                  <a:schemeClr val="tx1"/>
                </a:solidFill>
              </a:rPr>
              <a:t>Office Of Behavioral Health Wellness</a:t>
            </a:r>
            <a:endParaRPr lang="en-US" sz="3000" dirty="0">
              <a:solidFill>
                <a:schemeClr val="tx1"/>
              </a:solidFill>
            </a:endParaRPr>
          </a:p>
        </p:txBody>
      </p:sp>
    </p:spTree>
    <p:extLst>
      <p:ext uri="{BB962C8B-B14F-4D97-AF65-F5344CB8AC3E}">
        <p14:creationId xmlns:p14="http://schemas.microsoft.com/office/powerpoint/2010/main" val="87306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MHFA in VIRGINIA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Virginia has:</a:t>
            </a:r>
          </a:p>
          <a:p>
            <a:r>
              <a:rPr lang="en-US" b="1" dirty="0" smtClean="0"/>
              <a:t>Over 84,539 </a:t>
            </a:r>
            <a:r>
              <a:rPr lang="en-US" dirty="0" smtClean="0"/>
              <a:t>consumers trained as Mental Health First Aiders </a:t>
            </a:r>
          </a:p>
          <a:p>
            <a:r>
              <a:rPr lang="en-US" b="1" dirty="0" smtClean="0"/>
              <a:t>Over 700</a:t>
            </a:r>
            <a:r>
              <a:rPr lang="en-US" dirty="0" smtClean="0"/>
              <a:t> Certified MHFA Instructors</a:t>
            </a:r>
          </a:p>
          <a:p>
            <a:r>
              <a:rPr lang="en-US" dirty="0" smtClean="0"/>
              <a:t>The main curriculums taught are Adult and Youth (both in English and Spanish).</a:t>
            </a:r>
          </a:p>
          <a:p>
            <a:r>
              <a:rPr lang="en-US" dirty="0"/>
              <a:t>Per the code, the Virginia Department of Behavioral Health administers the Mental Health First Aid (MHFA) Program to provide training by certified trainers to individuals residing or working in the Commonwealth on how to identify and assist individuals who may be developing or experiencing a mental health problem or substance misuse crisis.</a:t>
            </a:r>
          </a:p>
          <a:p>
            <a:endParaRPr lang="en-US" dirty="0" smtClean="0"/>
          </a:p>
          <a:p>
            <a:pPr marL="0" indent="0">
              <a:buNone/>
            </a:pPr>
            <a:endParaRPr lang="en-US" sz="1400" dirty="0"/>
          </a:p>
        </p:txBody>
      </p:sp>
    </p:spTree>
    <p:extLst>
      <p:ext uri="{BB962C8B-B14F-4D97-AF65-F5344CB8AC3E}">
        <p14:creationId xmlns:p14="http://schemas.microsoft.com/office/powerpoint/2010/main" val="28495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Mental Health First Aid </a:t>
            </a:r>
            <a:endParaRPr lang="en-US" sz="4400" b="1" dirty="0"/>
          </a:p>
        </p:txBody>
      </p:sp>
      <p:sp>
        <p:nvSpPr>
          <p:cNvPr id="7" name="Content Placeholder 3"/>
          <p:cNvSpPr>
            <a:spLocks noGrp="1"/>
          </p:cNvSpPr>
          <p:nvPr>
            <p:ph idx="1"/>
          </p:nvPr>
        </p:nvSpPr>
        <p:spPr/>
        <p:txBody>
          <a:bodyPr>
            <a:normAutofit fontScale="92500" lnSpcReduction="10000"/>
          </a:bodyPr>
          <a:lstStyle/>
          <a:p>
            <a:pPr marL="0" indent="0">
              <a:buNone/>
            </a:pPr>
            <a:r>
              <a:rPr lang="en-US" dirty="0">
                <a:hlinkClick r:id="rId3"/>
              </a:rPr>
              <a:t>Mental Health First Aid </a:t>
            </a:r>
            <a:r>
              <a:rPr lang="en-US" dirty="0"/>
              <a:t>(MHFA) teaches you how to identify, understand and respond to signs of mental health and substance use challenges among </a:t>
            </a:r>
            <a:r>
              <a:rPr lang="en-US" dirty="0" smtClean="0"/>
              <a:t>adults and youth.</a:t>
            </a:r>
          </a:p>
          <a:p>
            <a:pPr lvl="1"/>
            <a:r>
              <a:rPr lang="en-US" dirty="0" smtClean="0"/>
              <a:t>Risk factors and warning signs of mental health problems.</a:t>
            </a:r>
          </a:p>
          <a:p>
            <a:pPr lvl="1"/>
            <a:r>
              <a:rPr lang="en-US" dirty="0" smtClean="0"/>
              <a:t>Gives you guidance on how to approach someone in a crisis or non-crisis situation </a:t>
            </a:r>
          </a:p>
          <a:p>
            <a:pPr lvl="1"/>
            <a:r>
              <a:rPr lang="en-US" dirty="0" smtClean="0"/>
              <a:t>Information on depression, anxiety, trauma, psychosis (disconnection from reality) and addiction disorders.</a:t>
            </a:r>
          </a:p>
          <a:p>
            <a:pPr lvl="1"/>
            <a:r>
              <a:rPr lang="en-US" dirty="0" smtClean="0"/>
              <a:t>Where </a:t>
            </a:r>
            <a:r>
              <a:rPr lang="en-US" dirty="0"/>
              <a:t>to go for help (professional and peer) and self-help resources</a:t>
            </a:r>
            <a:r>
              <a:rPr lang="en-US" dirty="0" smtClean="0"/>
              <a:t>.</a:t>
            </a:r>
          </a:p>
          <a:p>
            <a:pPr lvl="1"/>
            <a:r>
              <a:rPr lang="en-US" dirty="0" smtClean="0"/>
              <a:t>ALGEE- a 5-step action plan to help someone developing a mental health problem or who may be in crisis. </a:t>
            </a:r>
          </a:p>
          <a:p>
            <a:pPr lvl="2"/>
            <a:r>
              <a:rPr lang="en-US" dirty="0"/>
              <a:t>A – ASSESS for risk of suicide or </a:t>
            </a:r>
            <a:r>
              <a:rPr lang="en-US" dirty="0" smtClean="0"/>
              <a:t>harm</a:t>
            </a:r>
            <a:endParaRPr lang="en-US" dirty="0"/>
          </a:p>
          <a:p>
            <a:pPr lvl="2"/>
            <a:r>
              <a:rPr lang="en-US" dirty="0" smtClean="0"/>
              <a:t>L – </a:t>
            </a:r>
            <a:r>
              <a:rPr lang="en-US" dirty="0"/>
              <a:t>LISTEN </a:t>
            </a:r>
            <a:r>
              <a:rPr lang="en-US" dirty="0" smtClean="0"/>
              <a:t>non-judgmentally</a:t>
            </a:r>
          </a:p>
          <a:p>
            <a:pPr lvl="2"/>
            <a:r>
              <a:rPr lang="en-US" dirty="0"/>
              <a:t>G – GIVE information and </a:t>
            </a:r>
            <a:r>
              <a:rPr lang="en-US" dirty="0" smtClean="0"/>
              <a:t>encouragement</a:t>
            </a:r>
          </a:p>
          <a:p>
            <a:pPr lvl="2"/>
            <a:r>
              <a:rPr lang="en-US" dirty="0"/>
              <a:t>E – </a:t>
            </a:r>
            <a:r>
              <a:rPr lang="en-US" dirty="0" smtClean="0"/>
              <a:t>ENCOURAGE appropriate professional help</a:t>
            </a:r>
          </a:p>
          <a:p>
            <a:pPr lvl="2"/>
            <a:r>
              <a:rPr lang="en-US" dirty="0" smtClean="0"/>
              <a:t>E </a:t>
            </a:r>
            <a:r>
              <a:rPr lang="en-US" dirty="0"/>
              <a:t>– Encourage self help or other support</a:t>
            </a:r>
            <a:endParaRPr lang="en-US" dirty="0" smtClean="0"/>
          </a:p>
          <a:p>
            <a:endParaRPr lang="en-US" dirty="0"/>
          </a:p>
        </p:txBody>
      </p:sp>
    </p:spTree>
    <p:extLst>
      <p:ext uri="{BB962C8B-B14F-4D97-AF65-F5344CB8AC3E}">
        <p14:creationId xmlns:p14="http://schemas.microsoft.com/office/powerpoint/2010/main" val="123032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
            </a:r>
            <a:br>
              <a:rPr lang="en-US" dirty="0" smtClean="0"/>
            </a:br>
            <a:r>
              <a:rPr lang="en-US" sz="3600" b="1" dirty="0" smtClean="0"/>
              <a:t>curriculums </a:t>
            </a:r>
            <a:r>
              <a:rPr lang="en-US" sz="3600" b="1" dirty="0"/>
              <a:t>for specific target audiences offered</a:t>
            </a:r>
            <a:br>
              <a:rPr lang="en-US" sz="3600" b="1" dirty="0"/>
            </a:br>
            <a:endParaRPr lang="en-US" sz="3600" b="1" dirty="0"/>
          </a:p>
        </p:txBody>
      </p:sp>
      <p:sp>
        <p:nvSpPr>
          <p:cNvPr id="8" name="Content Placeholder 7"/>
          <p:cNvSpPr>
            <a:spLocks noGrp="1"/>
          </p:cNvSpPr>
          <p:nvPr>
            <p:ph idx="1"/>
          </p:nvPr>
        </p:nvSpPr>
        <p:spPr/>
        <p:txBody>
          <a:bodyPr>
            <a:normAutofit/>
          </a:bodyPr>
          <a:lstStyle/>
          <a:p>
            <a:endParaRPr lang="en-US" sz="2600" dirty="0" smtClean="0"/>
          </a:p>
          <a:p>
            <a:r>
              <a:rPr lang="en-US" dirty="0" smtClean="0"/>
              <a:t>Adult and Youth are most popular and most often facilitated </a:t>
            </a:r>
            <a:endParaRPr lang="en-US" dirty="0"/>
          </a:p>
          <a:p>
            <a:pPr lvl="1"/>
            <a:r>
              <a:rPr lang="en-US" sz="2800" dirty="0" smtClean="0"/>
              <a:t>Additional </a:t>
            </a:r>
            <a:r>
              <a:rPr lang="en-US" sz="2800" dirty="0"/>
              <a:t>curriculums for specific target audiences </a:t>
            </a:r>
            <a:r>
              <a:rPr lang="en-US" sz="2800" dirty="0" smtClean="0"/>
              <a:t>offered:</a:t>
            </a:r>
          </a:p>
          <a:p>
            <a:pPr lvl="2"/>
            <a:r>
              <a:rPr lang="en-US" sz="2000" dirty="0" smtClean="0"/>
              <a:t>Higher </a:t>
            </a:r>
            <a:r>
              <a:rPr lang="en-US" sz="2000" dirty="0"/>
              <a:t>Education </a:t>
            </a:r>
          </a:p>
          <a:p>
            <a:pPr lvl="2"/>
            <a:r>
              <a:rPr lang="en-US" sz="2000" dirty="0"/>
              <a:t>Fire/EMS</a:t>
            </a:r>
          </a:p>
          <a:p>
            <a:pPr lvl="2"/>
            <a:r>
              <a:rPr lang="en-US" sz="2000" dirty="0"/>
              <a:t>Public Safety</a:t>
            </a:r>
          </a:p>
          <a:p>
            <a:pPr lvl="2"/>
            <a:r>
              <a:rPr lang="en-US" sz="2000" dirty="0"/>
              <a:t>Older Adult </a:t>
            </a:r>
          </a:p>
          <a:p>
            <a:pPr lvl="2"/>
            <a:r>
              <a:rPr lang="en-US" sz="2000" dirty="0"/>
              <a:t>Veterans </a:t>
            </a:r>
          </a:p>
          <a:p>
            <a:pPr lvl="2"/>
            <a:r>
              <a:rPr lang="en-US" sz="2000" dirty="0"/>
              <a:t>Spanish </a:t>
            </a:r>
          </a:p>
          <a:p>
            <a:pPr lvl="2"/>
            <a:r>
              <a:rPr lang="en-US" sz="2000" dirty="0"/>
              <a:t>Rural</a:t>
            </a:r>
          </a:p>
          <a:p>
            <a:pPr lvl="2"/>
            <a:r>
              <a:rPr lang="en-US" sz="2000" dirty="0" smtClean="0"/>
              <a:t>Teen </a:t>
            </a:r>
            <a:r>
              <a:rPr lang="en-US" sz="2000" dirty="0"/>
              <a:t>(offered in </a:t>
            </a:r>
            <a:r>
              <a:rPr lang="en-US" sz="2000" dirty="0" smtClean="0"/>
              <a:t>schools not at the local Community Services Board) </a:t>
            </a:r>
            <a:endParaRPr lang="en-US" sz="2000" dirty="0"/>
          </a:p>
          <a:p>
            <a:endParaRPr lang="en-US" dirty="0"/>
          </a:p>
        </p:txBody>
      </p:sp>
    </p:spTree>
    <p:extLst>
      <p:ext uri="{BB962C8B-B14F-4D97-AF65-F5344CB8AC3E}">
        <p14:creationId xmlns:p14="http://schemas.microsoft.com/office/powerpoint/2010/main" val="117752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4900" b="1" dirty="0" smtClean="0"/>
              <a:t>How </a:t>
            </a:r>
            <a:r>
              <a:rPr lang="en-US" sz="4900" b="1" dirty="0"/>
              <a:t>It Is Facilitated </a:t>
            </a:r>
            <a:r>
              <a:rPr lang="en-US" sz="3600" b="1" dirty="0"/>
              <a:t/>
            </a:r>
            <a:br>
              <a:rPr lang="en-US" sz="3600" b="1" dirty="0"/>
            </a:br>
            <a:endParaRPr lang="en-US" b="1" dirty="0"/>
          </a:p>
        </p:txBody>
      </p:sp>
      <p:sp>
        <p:nvSpPr>
          <p:cNvPr id="7" name="Content Placeholder 6"/>
          <p:cNvSpPr>
            <a:spLocks noGrp="1"/>
          </p:cNvSpPr>
          <p:nvPr>
            <p:ph idx="1"/>
          </p:nvPr>
        </p:nvSpPr>
        <p:spPr/>
        <p:txBody>
          <a:bodyPr/>
          <a:lstStyle/>
          <a:p>
            <a:endParaRPr lang="en-US" dirty="0" smtClean="0"/>
          </a:p>
          <a:p>
            <a:r>
              <a:rPr lang="en-US" dirty="0" smtClean="0"/>
              <a:t>In-person </a:t>
            </a:r>
            <a:r>
              <a:rPr lang="en-US" dirty="0"/>
              <a:t>– Learners will receive their training as an 8-hour, Instructor-led, in-person course</a:t>
            </a:r>
            <a:r>
              <a:rPr lang="en-US" dirty="0" smtClean="0"/>
              <a:t>.</a:t>
            </a:r>
          </a:p>
          <a:p>
            <a:endParaRPr lang="en-US" dirty="0"/>
          </a:p>
          <a:p>
            <a:r>
              <a:rPr lang="en-US" dirty="0"/>
              <a:t> Blended </a:t>
            </a:r>
            <a:r>
              <a:rPr lang="en-US" dirty="0" smtClean="0"/>
              <a:t>(Virtual) – </a:t>
            </a:r>
            <a:r>
              <a:rPr lang="en-US" dirty="0"/>
              <a:t>Learners complete a 2-hour, self-paced online course, and participate in a 4.5- to </a:t>
            </a:r>
            <a:r>
              <a:rPr lang="en-US" dirty="0" smtClean="0"/>
              <a:t>6.5-hour</a:t>
            </a:r>
            <a:r>
              <a:rPr lang="en-US" dirty="0"/>
              <a:t>, Instructor-led </a:t>
            </a:r>
            <a:r>
              <a:rPr lang="en-US" dirty="0" smtClean="0"/>
              <a:t>training on Zoom.</a:t>
            </a:r>
          </a:p>
          <a:p>
            <a:endParaRPr lang="en-US" dirty="0" smtClean="0"/>
          </a:p>
          <a:p>
            <a:r>
              <a:rPr lang="en-US" dirty="0" smtClean="0"/>
              <a:t>Blended (In-Person)</a:t>
            </a:r>
            <a:r>
              <a:rPr lang="en-US" dirty="0"/>
              <a:t> – </a:t>
            </a:r>
            <a:r>
              <a:rPr lang="en-US" dirty="0" smtClean="0"/>
              <a:t> </a:t>
            </a:r>
            <a:r>
              <a:rPr lang="en-US" dirty="0"/>
              <a:t>Learners complete a 2-hour, self-paced online course, and participate in a 4.5- to </a:t>
            </a:r>
            <a:r>
              <a:rPr lang="en-US" dirty="0" smtClean="0"/>
              <a:t>6.5-hour</a:t>
            </a:r>
            <a:r>
              <a:rPr lang="en-US" dirty="0"/>
              <a:t>, Instructor-led </a:t>
            </a:r>
            <a:r>
              <a:rPr lang="en-US" dirty="0" smtClean="0"/>
              <a:t>training in-person.</a:t>
            </a:r>
            <a:endParaRPr lang="en-US" dirty="0"/>
          </a:p>
          <a:p>
            <a:endParaRPr lang="en-US" dirty="0"/>
          </a:p>
        </p:txBody>
      </p:sp>
    </p:spTree>
    <p:extLst>
      <p:ext uri="{BB962C8B-B14F-4D97-AF65-F5344CB8AC3E}">
        <p14:creationId xmlns:p14="http://schemas.microsoft.com/office/powerpoint/2010/main" val="32958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find a trainer?</a:t>
            </a:r>
            <a:endParaRPr lang="en-US" dirty="0"/>
          </a:p>
        </p:txBody>
      </p:sp>
      <p:pic>
        <p:nvPicPr>
          <p:cNvPr id="6" name="Content Placeholder 3"/>
          <p:cNvPicPr>
            <a:picLocks noGrp="1" noChangeAspect="1"/>
          </p:cNvPicPr>
          <p:nvPr>
            <p:ph idx="1"/>
          </p:nvPr>
        </p:nvPicPr>
        <p:blipFill>
          <a:blip r:embed="rId3"/>
          <a:stretch>
            <a:fillRect/>
          </a:stretch>
        </p:blipFill>
        <p:spPr>
          <a:xfrm>
            <a:off x="2155857" y="914400"/>
            <a:ext cx="7677085" cy="5334000"/>
          </a:xfrm>
          <a:prstGeom prst="rect">
            <a:avLst/>
          </a:prstGeom>
        </p:spPr>
      </p:pic>
    </p:spTree>
    <p:extLst>
      <p:ext uri="{BB962C8B-B14F-4D97-AF65-F5344CB8AC3E}">
        <p14:creationId xmlns:p14="http://schemas.microsoft.com/office/powerpoint/2010/main" val="298112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the Red Pin for CSB Address and Contact Information</a:t>
            </a:r>
            <a:endParaRPr lang="en-US" dirty="0"/>
          </a:p>
        </p:txBody>
      </p:sp>
      <p:pic>
        <p:nvPicPr>
          <p:cNvPr id="4" name="Content Placeholder 3"/>
          <p:cNvPicPr>
            <a:picLocks noGrp="1" noChangeAspect="1"/>
          </p:cNvPicPr>
          <p:nvPr>
            <p:ph idx="1"/>
          </p:nvPr>
        </p:nvPicPr>
        <p:blipFill>
          <a:blip r:embed="rId3"/>
          <a:stretch>
            <a:fillRect/>
          </a:stretch>
        </p:blipFill>
        <p:spPr>
          <a:xfrm>
            <a:off x="2102894" y="928317"/>
            <a:ext cx="7783011" cy="5306165"/>
          </a:xfrm>
          <a:prstGeom prst="rect">
            <a:avLst/>
          </a:prstGeom>
        </p:spPr>
      </p:pic>
    </p:spTree>
    <p:extLst>
      <p:ext uri="{BB962C8B-B14F-4D97-AF65-F5344CB8AC3E}">
        <p14:creationId xmlns:p14="http://schemas.microsoft.com/office/powerpoint/2010/main" val="241355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951" y="2743201"/>
            <a:ext cx="10363200" cy="1470025"/>
          </a:xfrm>
        </p:spPr>
        <p:txBody>
          <a:bodyPr/>
          <a:lstStyle/>
          <a:p>
            <a:r>
              <a:rPr lang="en-US" dirty="0" smtClean="0"/>
              <a:t>Additional DBHDS Trainings and Resources</a:t>
            </a:r>
            <a:endParaRPr lang="en-US" dirty="0"/>
          </a:p>
        </p:txBody>
      </p:sp>
    </p:spTree>
    <p:extLst>
      <p:ext uri="{BB962C8B-B14F-4D97-AF65-F5344CB8AC3E}">
        <p14:creationId xmlns:p14="http://schemas.microsoft.com/office/powerpoint/2010/main" val="170624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Prevention Interagency Advisory Group</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388" y="1348203"/>
            <a:ext cx="6389225" cy="4263743"/>
          </a:xfrm>
          <a:prstGeom prst="rect">
            <a:avLst/>
          </a:prstGeom>
        </p:spPr>
      </p:pic>
    </p:spTree>
    <p:extLst>
      <p:ext uri="{BB962C8B-B14F-4D97-AF65-F5344CB8AC3E}">
        <p14:creationId xmlns:p14="http://schemas.microsoft.com/office/powerpoint/2010/main" val="2123650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Suicide Prevention Plan for Virginia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1" y="990600"/>
            <a:ext cx="1394177" cy="990600"/>
          </a:xfrm>
        </p:spPr>
      </p:pic>
      <p:sp>
        <p:nvSpPr>
          <p:cNvPr id="5" name="TextBox 4"/>
          <p:cNvSpPr txBox="1"/>
          <p:nvPr/>
        </p:nvSpPr>
        <p:spPr>
          <a:xfrm>
            <a:off x="5715000" y="2286001"/>
            <a:ext cx="4495800" cy="3170099"/>
          </a:xfrm>
          <a:prstGeom prst="rect">
            <a:avLst/>
          </a:prstGeom>
          <a:noFill/>
        </p:spPr>
        <p:txBody>
          <a:bodyPr wrap="square" rtlCol="0">
            <a:spAutoFit/>
          </a:bodyPr>
          <a:lstStyle/>
          <a:p>
            <a:pPr marL="285750" indent="-285750" algn="ctr">
              <a:buFont typeface="Wingdings" panose="05000000000000000000" pitchFamily="2" charset="2"/>
              <a:buChar char="ü"/>
            </a:pPr>
            <a:endParaRPr lang="en-US" sz="1000" dirty="0">
              <a:solidFill>
                <a:prstClr val="black"/>
              </a:solidFill>
              <a:latin typeface="Times New Roman" panose="02020603050405020304" pitchFamily="18" charset="0"/>
              <a:ea typeface="Calibri"/>
              <a:cs typeface="Times New Roman" panose="02020603050405020304" pitchFamily="18" charset="0"/>
            </a:endParaRPr>
          </a:p>
          <a:p>
            <a:pPr marL="285750" indent="-285750" algn="ctr">
              <a:buFont typeface="Wingdings" panose="05000000000000000000" pitchFamily="2" charset="2"/>
              <a:buChar char="ü"/>
            </a:pPr>
            <a:r>
              <a:rPr lang="en-US" dirty="0">
                <a:solidFill>
                  <a:prstClr val="black"/>
                </a:solidFill>
                <a:latin typeface="Times New Roman" panose="02020603050405020304" pitchFamily="18" charset="0"/>
                <a:ea typeface="Calibri"/>
                <a:cs typeface="Times New Roman" panose="02020603050405020304" pitchFamily="18" charset="0"/>
              </a:rPr>
              <a:t>Effective suicide prevention efforts require the engagement and commitment of multiple sectors and agencies.</a:t>
            </a:r>
          </a:p>
          <a:p>
            <a:pPr marL="285750" indent="-285750" algn="ctr">
              <a:buFont typeface="Wingdings" panose="05000000000000000000" pitchFamily="2" charset="2"/>
              <a:buChar char="ü"/>
            </a:pPr>
            <a:endParaRPr lang="en-US" sz="1000" dirty="0">
              <a:solidFill>
                <a:prstClr val="black"/>
              </a:solidFill>
              <a:latin typeface="Times New Roman" panose="02020603050405020304" pitchFamily="18" charset="0"/>
              <a:ea typeface="Calibri"/>
              <a:cs typeface="Times New Roman" panose="02020603050405020304" pitchFamily="18" charset="0"/>
            </a:endParaRPr>
          </a:p>
          <a:p>
            <a:pPr marL="285750" indent="-285750" algn="ctr">
              <a:buFont typeface="Wingdings" panose="05000000000000000000" pitchFamily="2" charset="2"/>
              <a:buChar char="ü"/>
            </a:pPr>
            <a:r>
              <a:rPr lang="en-US" dirty="0">
                <a:solidFill>
                  <a:prstClr val="black"/>
                </a:solidFill>
                <a:latin typeface="Times New Roman" panose="02020603050405020304" pitchFamily="18" charset="0"/>
                <a:ea typeface="Calibri"/>
                <a:cs typeface="Times New Roman" panose="02020603050405020304" pitchFamily="18" charset="0"/>
              </a:rPr>
              <a:t>Collaborative efforts are necessary to raise awareness of community risk factors for suicide and to reduce the associated stigma of mental health issues.</a:t>
            </a:r>
          </a:p>
          <a:p>
            <a:pPr marL="285750" indent="-285750" algn="ctr">
              <a:buFont typeface="Wingdings" panose="05000000000000000000" pitchFamily="2" charset="2"/>
              <a:buChar char="ü"/>
            </a:pPr>
            <a:endParaRPr lang="en-US" dirty="0">
              <a:solidFill>
                <a:prstClr val="black"/>
              </a:solidFill>
              <a:latin typeface="Times New Roman" panose="02020603050405020304" pitchFamily="18" charset="0"/>
              <a:ea typeface="Calibri"/>
              <a:cs typeface="Times New Roman" panose="02020603050405020304" pitchFamily="18" charset="0"/>
            </a:endParaRPr>
          </a:p>
          <a:p>
            <a:pPr marL="285750" indent="-285750" algn="ctr">
              <a:buFont typeface="Wingdings" panose="05000000000000000000" pitchFamily="2" charset="2"/>
              <a:buChar char="ü"/>
            </a:pPr>
            <a:r>
              <a:rPr lang="en-US" dirty="0">
                <a:solidFill>
                  <a:prstClr val="black"/>
                </a:solidFill>
                <a:latin typeface="Times New Roman" panose="02020603050405020304" pitchFamily="18" charset="0"/>
                <a:ea typeface="Calibri"/>
                <a:cs typeface="Times New Roman" panose="02020603050405020304" pitchFamily="18" charset="0"/>
              </a:rPr>
              <a:t>Presents seven goals to reduce and prevent suicide.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124" y="1357131"/>
            <a:ext cx="3505200" cy="4536142"/>
          </a:xfrm>
          <a:prstGeom prst="rect">
            <a:avLst/>
          </a:prstGeom>
        </p:spPr>
      </p:pic>
    </p:spTree>
    <p:extLst>
      <p:ext uri="{BB962C8B-B14F-4D97-AF65-F5344CB8AC3E}">
        <p14:creationId xmlns:p14="http://schemas.microsoft.com/office/powerpoint/2010/main" val="2835612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Prevention Trainings</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875" y="1878677"/>
            <a:ext cx="3078275" cy="3015877"/>
          </a:xfrm>
          <a:prstGeom prst="rect">
            <a:avLst/>
          </a:prstGeom>
          <a:ln w="25400">
            <a:solidFill>
              <a:srgbClr val="00B050"/>
            </a:solidFill>
          </a:ln>
        </p:spPr>
      </p:pic>
      <p:pic>
        <p:nvPicPr>
          <p:cNvPr id="6" name="Picture 5">
            <a:extLst>
              <a:ext uri="{FF2B5EF4-FFF2-40B4-BE49-F238E27FC236}">
                <a16:creationId xmlns:a16="http://schemas.microsoft.com/office/drawing/2014/main" id="{33A5E444-89CA-BB38-A449-08B7B8F51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973" y="2115847"/>
            <a:ext cx="3017310" cy="2280525"/>
          </a:xfrm>
          <a:prstGeom prst="rect">
            <a:avLst/>
          </a:prstGeom>
          <a:ln w="25400">
            <a:solidFill>
              <a:srgbClr val="FFC000"/>
            </a:solidFill>
          </a:ln>
        </p:spPr>
      </p:pic>
    </p:spTree>
    <p:extLst>
      <p:ext uri="{BB962C8B-B14F-4D97-AF65-F5344CB8AC3E}">
        <p14:creationId xmlns:p14="http://schemas.microsoft.com/office/powerpoint/2010/main" val="286051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Regional Suicide Prevention Initiatives</a:t>
            </a:r>
          </a:p>
        </p:txBody>
      </p:sp>
      <p:pic>
        <p:nvPicPr>
          <p:cNvPr id="5" name="Content Placeholder 4" descr="map of Virginia HP Region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5488" y="1170526"/>
            <a:ext cx="7319419" cy="4501443"/>
          </a:xfrm>
          <a:prstGeom prst="rect">
            <a:avLst/>
          </a:prstGeom>
        </p:spPr>
      </p:pic>
      <p:sp>
        <p:nvSpPr>
          <p:cNvPr id="9" name="Freeform 8"/>
          <p:cNvSpPr/>
          <p:nvPr/>
        </p:nvSpPr>
        <p:spPr>
          <a:xfrm>
            <a:off x="4712262" y="4191675"/>
            <a:ext cx="412694" cy="671639"/>
          </a:xfrm>
          <a:custGeom>
            <a:avLst/>
            <a:gdLst>
              <a:gd name="connsiteX0" fmla="*/ 0 w 412694"/>
              <a:gd name="connsiteY0" fmla="*/ 0 h 671639"/>
              <a:gd name="connsiteX1" fmla="*/ 24276 w 412694"/>
              <a:gd name="connsiteY1" fmla="*/ 40461 h 671639"/>
              <a:gd name="connsiteX2" fmla="*/ 72828 w 412694"/>
              <a:gd name="connsiteY2" fmla="*/ 72829 h 671639"/>
              <a:gd name="connsiteX3" fmla="*/ 89012 w 412694"/>
              <a:gd name="connsiteY3" fmla="*/ 97105 h 671639"/>
              <a:gd name="connsiteX4" fmla="*/ 97104 w 412694"/>
              <a:gd name="connsiteY4" fmla="*/ 121381 h 671639"/>
              <a:gd name="connsiteX5" fmla="*/ 121380 w 412694"/>
              <a:gd name="connsiteY5" fmla="*/ 145657 h 671639"/>
              <a:gd name="connsiteX6" fmla="*/ 97104 w 412694"/>
              <a:gd name="connsiteY6" fmla="*/ 153749 h 671639"/>
              <a:gd name="connsiteX7" fmla="*/ 80920 w 412694"/>
              <a:gd name="connsiteY7" fmla="*/ 178025 h 671639"/>
              <a:gd name="connsiteX8" fmla="*/ 97104 w 412694"/>
              <a:gd name="connsiteY8" fmla="*/ 242761 h 671639"/>
              <a:gd name="connsiteX9" fmla="*/ 105196 w 412694"/>
              <a:gd name="connsiteY9" fmla="*/ 267038 h 671639"/>
              <a:gd name="connsiteX10" fmla="*/ 137565 w 412694"/>
              <a:gd name="connsiteY10" fmla="*/ 307498 h 671639"/>
              <a:gd name="connsiteX11" fmla="*/ 161841 w 412694"/>
              <a:gd name="connsiteY11" fmla="*/ 323682 h 671639"/>
              <a:gd name="connsiteX12" fmla="*/ 169933 w 412694"/>
              <a:gd name="connsiteY12" fmla="*/ 347958 h 671639"/>
              <a:gd name="connsiteX13" fmla="*/ 202301 w 412694"/>
              <a:gd name="connsiteY13" fmla="*/ 396510 h 671639"/>
              <a:gd name="connsiteX14" fmla="*/ 242761 w 412694"/>
              <a:gd name="connsiteY14" fmla="*/ 388418 h 671639"/>
              <a:gd name="connsiteX15" fmla="*/ 267037 w 412694"/>
              <a:gd name="connsiteY15" fmla="*/ 372234 h 671639"/>
              <a:gd name="connsiteX16" fmla="*/ 291313 w 412694"/>
              <a:gd name="connsiteY16" fmla="*/ 388418 h 671639"/>
              <a:gd name="connsiteX17" fmla="*/ 299405 w 412694"/>
              <a:gd name="connsiteY17" fmla="*/ 412694 h 671639"/>
              <a:gd name="connsiteX18" fmla="*/ 347957 w 412694"/>
              <a:gd name="connsiteY18" fmla="*/ 445062 h 671639"/>
              <a:gd name="connsiteX19" fmla="*/ 380326 w 412694"/>
              <a:gd name="connsiteY19" fmla="*/ 485522 h 671639"/>
              <a:gd name="connsiteX20" fmla="*/ 388418 w 412694"/>
              <a:gd name="connsiteY20" fmla="*/ 509799 h 671639"/>
              <a:gd name="connsiteX21" fmla="*/ 412694 w 412694"/>
              <a:gd name="connsiteY21" fmla="*/ 534075 h 671639"/>
              <a:gd name="connsiteX22" fmla="*/ 404602 w 412694"/>
              <a:gd name="connsiteY22" fmla="*/ 582627 h 671639"/>
              <a:gd name="connsiteX23" fmla="*/ 396510 w 412694"/>
              <a:gd name="connsiteY23" fmla="*/ 606903 h 671639"/>
              <a:gd name="connsiteX24" fmla="*/ 347957 w 412694"/>
              <a:gd name="connsiteY24" fmla="*/ 598811 h 671639"/>
              <a:gd name="connsiteX25" fmla="*/ 323681 w 412694"/>
              <a:gd name="connsiteY25" fmla="*/ 590719 h 671639"/>
              <a:gd name="connsiteX26" fmla="*/ 307497 w 412694"/>
              <a:gd name="connsiteY26" fmla="*/ 639271 h 671639"/>
              <a:gd name="connsiteX27" fmla="*/ 299405 w 412694"/>
              <a:gd name="connsiteY27" fmla="*/ 671639 h 67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2694" h="671639">
                <a:moveTo>
                  <a:pt x="0" y="0"/>
                </a:moveTo>
                <a:cubicBezTo>
                  <a:pt x="8092" y="13487"/>
                  <a:pt x="13154" y="29339"/>
                  <a:pt x="24276" y="40461"/>
                </a:cubicBezTo>
                <a:cubicBezTo>
                  <a:pt x="38030" y="54215"/>
                  <a:pt x="72828" y="72829"/>
                  <a:pt x="72828" y="72829"/>
                </a:cubicBezTo>
                <a:cubicBezTo>
                  <a:pt x="78223" y="80921"/>
                  <a:pt x="84663" y="88406"/>
                  <a:pt x="89012" y="97105"/>
                </a:cubicBezTo>
                <a:cubicBezTo>
                  <a:pt x="92827" y="104734"/>
                  <a:pt x="92373" y="114284"/>
                  <a:pt x="97104" y="121381"/>
                </a:cubicBezTo>
                <a:cubicBezTo>
                  <a:pt x="103452" y="130903"/>
                  <a:pt x="113288" y="137565"/>
                  <a:pt x="121380" y="145657"/>
                </a:cubicBezTo>
                <a:cubicBezTo>
                  <a:pt x="113288" y="148354"/>
                  <a:pt x="103765" y="148421"/>
                  <a:pt x="97104" y="153749"/>
                </a:cubicBezTo>
                <a:cubicBezTo>
                  <a:pt x="89510" y="159824"/>
                  <a:pt x="80920" y="168300"/>
                  <a:pt x="80920" y="178025"/>
                </a:cubicBezTo>
                <a:cubicBezTo>
                  <a:pt x="80920" y="200268"/>
                  <a:pt x="90070" y="221660"/>
                  <a:pt x="97104" y="242761"/>
                </a:cubicBezTo>
                <a:cubicBezTo>
                  <a:pt x="99801" y="250853"/>
                  <a:pt x="101381" y="259408"/>
                  <a:pt x="105196" y="267038"/>
                </a:cubicBezTo>
                <a:cubicBezTo>
                  <a:pt x="112207" y="281060"/>
                  <a:pt x="125019" y="297462"/>
                  <a:pt x="137565" y="307498"/>
                </a:cubicBezTo>
                <a:cubicBezTo>
                  <a:pt x="145159" y="313573"/>
                  <a:pt x="153749" y="318287"/>
                  <a:pt x="161841" y="323682"/>
                </a:cubicBezTo>
                <a:cubicBezTo>
                  <a:pt x="164538" y="331774"/>
                  <a:pt x="165202" y="340861"/>
                  <a:pt x="169933" y="347958"/>
                </a:cubicBezTo>
                <a:cubicBezTo>
                  <a:pt x="210343" y="408573"/>
                  <a:pt x="183060" y="338788"/>
                  <a:pt x="202301" y="396510"/>
                </a:cubicBezTo>
                <a:cubicBezTo>
                  <a:pt x="215788" y="393813"/>
                  <a:pt x="229883" y="393247"/>
                  <a:pt x="242761" y="388418"/>
                </a:cubicBezTo>
                <a:cubicBezTo>
                  <a:pt x="251867" y="385003"/>
                  <a:pt x="257312" y="372234"/>
                  <a:pt x="267037" y="372234"/>
                </a:cubicBezTo>
                <a:cubicBezTo>
                  <a:pt x="276762" y="372234"/>
                  <a:pt x="283221" y="383023"/>
                  <a:pt x="291313" y="388418"/>
                </a:cubicBezTo>
                <a:cubicBezTo>
                  <a:pt x="294010" y="396510"/>
                  <a:pt x="293374" y="406663"/>
                  <a:pt x="299405" y="412694"/>
                </a:cubicBezTo>
                <a:cubicBezTo>
                  <a:pt x="313159" y="426448"/>
                  <a:pt x="347957" y="445062"/>
                  <a:pt x="347957" y="445062"/>
                </a:cubicBezTo>
                <a:cubicBezTo>
                  <a:pt x="368301" y="506085"/>
                  <a:pt x="338492" y="433228"/>
                  <a:pt x="380326" y="485522"/>
                </a:cubicBezTo>
                <a:cubicBezTo>
                  <a:pt x="385655" y="492183"/>
                  <a:pt x="383686" y="502702"/>
                  <a:pt x="388418" y="509799"/>
                </a:cubicBezTo>
                <a:cubicBezTo>
                  <a:pt x="394766" y="519321"/>
                  <a:pt x="404602" y="525983"/>
                  <a:pt x="412694" y="534075"/>
                </a:cubicBezTo>
                <a:cubicBezTo>
                  <a:pt x="409997" y="550259"/>
                  <a:pt x="408161" y="566610"/>
                  <a:pt x="404602" y="582627"/>
                </a:cubicBezTo>
                <a:cubicBezTo>
                  <a:pt x="402752" y="590954"/>
                  <a:pt x="404712" y="604560"/>
                  <a:pt x="396510" y="606903"/>
                </a:cubicBezTo>
                <a:cubicBezTo>
                  <a:pt x="380734" y="611410"/>
                  <a:pt x="364141" y="601508"/>
                  <a:pt x="347957" y="598811"/>
                </a:cubicBezTo>
                <a:cubicBezTo>
                  <a:pt x="339865" y="596114"/>
                  <a:pt x="329712" y="584688"/>
                  <a:pt x="323681" y="590719"/>
                </a:cubicBezTo>
                <a:cubicBezTo>
                  <a:pt x="311618" y="602782"/>
                  <a:pt x="312892" y="623087"/>
                  <a:pt x="307497" y="639271"/>
                </a:cubicBezTo>
                <a:cubicBezTo>
                  <a:pt x="298552" y="666106"/>
                  <a:pt x="299405" y="655017"/>
                  <a:pt x="299405" y="6716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41556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4FD423-C43D-4E82-9A5C-E769450ACDEE}"/>
              </a:ext>
            </a:extLst>
          </p:cNvPr>
          <p:cNvSpPr>
            <a:spLocks noGrp="1"/>
          </p:cNvSpPr>
          <p:nvPr>
            <p:ph type="sldNum" sz="quarter" idx="4294967295"/>
          </p:nvPr>
        </p:nvSpPr>
        <p:spPr/>
        <p:txBody>
          <a:bodyPr/>
          <a:lstStyle/>
          <a:p>
            <a:fld id="{ACD12D91-5F71-FE4F-A594-B9667DC21877}" type="slidenum">
              <a:rPr lang="en-US" smtClean="0"/>
              <a:pPr/>
              <a:t>20</a:t>
            </a:fld>
            <a:endParaRPr lang="en-US" dirty="0"/>
          </a:p>
        </p:txBody>
      </p:sp>
      <p:sp>
        <p:nvSpPr>
          <p:cNvPr id="11" name="Title 10">
            <a:extLst>
              <a:ext uri="{FF2B5EF4-FFF2-40B4-BE49-F238E27FC236}">
                <a16:creationId xmlns:a16="http://schemas.microsoft.com/office/drawing/2014/main" id="{62E47B0E-1A07-41A5-8257-AEF4060A88DF}"/>
              </a:ext>
            </a:extLst>
          </p:cNvPr>
          <p:cNvSpPr>
            <a:spLocks noGrp="1"/>
          </p:cNvSpPr>
          <p:nvPr>
            <p:ph type="title"/>
          </p:nvPr>
        </p:nvSpPr>
        <p:spPr>
          <a:xfrm>
            <a:off x="4126992" y="0"/>
            <a:ext cx="4282440" cy="1051256"/>
          </a:xfrm>
        </p:spPr>
        <p:txBody>
          <a:bodyPr>
            <a:normAutofit/>
          </a:bodyPr>
          <a:lstStyle/>
          <a:p>
            <a:pPr algn="ctr"/>
            <a:r>
              <a:rPr lang="en-US" dirty="0"/>
              <a:t>Lock and Talk Virginia</a:t>
            </a:r>
          </a:p>
        </p:txBody>
      </p:sp>
      <p:sp>
        <p:nvSpPr>
          <p:cNvPr id="2" name="Rectangle 1"/>
          <p:cNvSpPr/>
          <p:nvPr/>
        </p:nvSpPr>
        <p:spPr>
          <a:xfrm>
            <a:off x="960121" y="2524401"/>
            <a:ext cx="5184006" cy="2677656"/>
          </a:xfrm>
          <a:prstGeom prst="rect">
            <a:avLst/>
          </a:prstGeom>
        </p:spPr>
        <p:txBody>
          <a:bodyPr wrap="square">
            <a:spAutoFit/>
          </a:bodyPr>
          <a:lstStyle/>
          <a:p>
            <a:pPr lvl="1" algn="ctr"/>
            <a:r>
              <a:rPr lang="en-US" sz="2400" dirty="0">
                <a:latin typeface="Calisto MT" panose="02040603050505030304" pitchFamily="18" charset="0"/>
              </a:rPr>
              <a:t>Promoting safe and responsible care of lethal means – while encouraging community conversations around mental wellness – is vital to the mission of preventing suicides and promoting wellness.</a:t>
            </a:r>
          </a:p>
        </p:txBody>
      </p:sp>
      <p:grpSp>
        <p:nvGrpSpPr>
          <p:cNvPr id="6" name="object 9"/>
          <p:cNvGrpSpPr/>
          <p:nvPr/>
        </p:nvGrpSpPr>
        <p:grpSpPr>
          <a:xfrm>
            <a:off x="7221907" y="1344168"/>
            <a:ext cx="3430853" cy="4887468"/>
            <a:chOff x="6214745" y="341249"/>
            <a:chExt cx="4450715" cy="5761355"/>
          </a:xfrm>
        </p:grpSpPr>
        <p:pic>
          <p:nvPicPr>
            <p:cNvPr id="7" name="object 10"/>
            <p:cNvPicPr/>
            <p:nvPr/>
          </p:nvPicPr>
          <p:blipFill>
            <a:blip r:embed="rId3" cstate="print"/>
            <a:stretch>
              <a:fillRect/>
            </a:stretch>
          </p:blipFill>
          <p:spPr>
            <a:xfrm>
              <a:off x="6217920" y="344424"/>
              <a:ext cx="4443983" cy="57546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object 11"/>
            <p:cNvSpPr/>
            <p:nvPr/>
          </p:nvSpPr>
          <p:spPr>
            <a:xfrm>
              <a:off x="6216332" y="342836"/>
              <a:ext cx="4447540" cy="5758180"/>
            </a:xfrm>
            <a:custGeom>
              <a:avLst/>
              <a:gdLst/>
              <a:ahLst/>
              <a:cxnLst/>
              <a:rect l="l" t="t" r="r" b="b"/>
              <a:pathLst>
                <a:path w="4447540" h="5758180">
                  <a:moveTo>
                    <a:pt x="0" y="0"/>
                  </a:moveTo>
                  <a:lnTo>
                    <a:pt x="4447158" y="0"/>
                  </a:lnTo>
                  <a:lnTo>
                    <a:pt x="4447158" y="5757799"/>
                  </a:lnTo>
                  <a:lnTo>
                    <a:pt x="0" y="5757799"/>
                  </a:lnTo>
                  <a:lnTo>
                    <a:pt x="0" y="0"/>
                  </a:lnTo>
                  <a:close/>
                </a:path>
              </a:pathLst>
            </a:custGeom>
            <a:ln w="3175">
              <a:solidFill>
                <a:srgbClr val="000000"/>
              </a:solidFill>
            </a:ln>
          </p:spPr>
          <p:txBody>
            <a:bodyPr wrap="square" lIns="0" tIns="0" rIns="0" bIns="0" rtlCol="0"/>
            <a:lstStyle/>
            <a:p>
              <a:endParaRPr dirty="0"/>
            </a:p>
          </p:txBody>
        </p:sp>
      </p:grpSp>
    </p:spTree>
    <p:extLst>
      <p:ext uri="{BB962C8B-B14F-4D97-AF65-F5344CB8AC3E}">
        <p14:creationId xmlns:p14="http://schemas.microsoft.com/office/powerpoint/2010/main" val="3276114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4FD423-C43D-4E82-9A5C-E769450ACDEE}"/>
              </a:ext>
            </a:extLst>
          </p:cNvPr>
          <p:cNvSpPr>
            <a:spLocks noGrp="1"/>
          </p:cNvSpPr>
          <p:nvPr>
            <p:ph type="sldNum" sz="quarter" idx="4294967295"/>
          </p:nvPr>
        </p:nvSpPr>
        <p:spPr/>
        <p:txBody>
          <a:bodyPr/>
          <a:lstStyle/>
          <a:p>
            <a:fld id="{ACD12D91-5F71-FE4F-A594-B9667DC21877}" type="slidenum">
              <a:rPr lang="en-US" smtClean="0"/>
              <a:pPr/>
              <a:t>21</a:t>
            </a:fld>
            <a:endParaRPr lang="en-US" dirty="0"/>
          </a:p>
        </p:txBody>
      </p:sp>
      <p:sp>
        <p:nvSpPr>
          <p:cNvPr id="11" name="Title 10">
            <a:extLst>
              <a:ext uri="{FF2B5EF4-FFF2-40B4-BE49-F238E27FC236}">
                <a16:creationId xmlns:a16="http://schemas.microsoft.com/office/drawing/2014/main" id="{62E47B0E-1A07-41A5-8257-AEF4060A88DF}"/>
              </a:ext>
            </a:extLst>
          </p:cNvPr>
          <p:cNvSpPr>
            <a:spLocks noGrp="1"/>
          </p:cNvSpPr>
          <p:nvPr>
            <p:ph type="title"/>
          </p:nvPr>
        </p:nvSpPr>
        <p:spPr/>
        <p:txBody>
          <a:bodyPr>
            <a:normAutofit/>
          </a:bodyPr>
          <a:lstStyle/>
          <a:p>
            <a:pPr algn="ctr"/>
            <a:r>
              <a:rPr lang="en-US" dirty="0"/>
              <a:t>Lock and Talk Virginia</a:t>
            </a:r>
          </a:p>
        </p:txBody>
      </p:sp>
      <p:sp>
        <p:nvSpPr>
          <p:cNvPr id="3" name="Rectangle 2"/>
          <p:cNvSpPr/>
          <p:nvPr/>
        </p:nvSpPr>
        <p:spPr>
          <a:xfrm>
            <a:off x="708659" y="1699550"/>
            <a:ext cx="8031481" cy="4431983"/>
          </a:xfrm>
          <a:prstGeom prst="rect">
            <a:avLst/>
          </a:prstGeom>
        </p:spPr>
        <p:txBody>
          <a:bodyPr wrap="square">
            <a:spAutoFit/>
          </a:bodyPr>
          <a:lstStyle/>
          <a:p>
            <a:pPr marL="914400" lvl="1" indent="-457200">
              <a:lnSpc>
                <a:spcPct val="150000"/>
              </a:lnSpc>
              <a:spcBef>
                <a:spcPts val="1200"/>
              </a:spcBef>
              <a:buFont typeface="Wingdings" panose="05000000000000000000" pitchFamily="2" charset="2"/>
              <a:buChar char="Ø"/>
            </a:pPr>
            <a:r>
              <a:rPr lang="en-US" sz="2800" dirty="0">
                <a:latin typeface="Calisto MT" panose="02040603050505030304" pitchFamily="18" charset="0"/>
              </a:rPr>
              <a:t>Promote mental health wellness and suicide prevention trainings.</a:t>
            </a:r>
          </a:p>
          <a:p>
            <a:pPr marL="914400" lvl="1" indent="-457200">
              <a:lnSpc>
                <a:spcPct val="150000"/>
              </a:lnSpc>
              <a:spcBef>
                <a:spcPts val="1200"/>
              </a:spcBef>
              <a:buFont typeface="Wingdings" panose="05000000000000000000" pitchFamily="2" charset="2"/>
              <a:buChar char="Ø"/>
            </a:pPr>
            <a:r>
              <a:rPr lang="en-US" sz="2800" dirty="0">
                <a:latin typeface="Calisto MT" panose="02040603050505030304" pitchFamily="18" charset="0"/>
              </a:rPr>
              <a:t>Provide gun locks and med lock boxes</a:t>
            </a:r>
          </a:p>
          <a:p>
            <a:pPr marL="914400" lvl="1" indent="-457200">
              <a:lnSpc>
                <a:spcPct val="150000"/>
              </a:lnSpc>
              <a:spcBef>
                <a:spcPts val="1200"/>
              </a:spcBef>
              <a:buFont typeface="Wingdings" panose="05000000000000000000" pitchFamily="2" charset="2"/>
              <a:buChar char="Ø"/>
            </a:pPr>
            <a:r>
              <a:rPr lang="en-US" sz="2800" dirty="0">
                <a:latin typeface="Calisto MT" panose="02040603050505030304" pitchFamily="18" charset="0"/>
              </a:rPr>
              <a:t>Implement the Gun Shop Project.</a:t>
            </a:r>
          </a:p>
          <a:p>
            <a:pPr marL="914400" lvl="1" indent="-457200">
              <a:lnSpc>
                <a:spcPct val="150000"/>
              </a:lnSpc>
              <a:spcBef>
                <a:spcPts val="1200"/>
              </a:spcBef>
              <a:buFont typeface="Wingdings" panose="05000000000000000000" pitchFamily="2" charset="2"/>
              <a:buChar char="Ø"/>
            </a:pPr>
            <a:r>
              <a:rPr lang="en-US" sz="2800" dirty="0">
                <a:latin typeface="Calisto MT" panose="02040603050505030304" pitchFamily="18" charset="0"/>
              </a:rPr>
              <a:t>Promote the “We are a Lock and Talk Family Campaign.</a:t>
            </a:r>
          </a:p>
        </p:txBody>
      </p:sp>
      <p:pic>
        <p:nvPicPr>
          <p:cNvPr id="19" name="object 13"/>
          <p:cNvPicPr/>
          <p:nvPr/>
        </p:nvPicPr>
        <p:blipFill>
          <a:blip r:embed="rId3" cstate="print"/>
          <a:stretch>
            <a:fillRect/>
          </a:stretch>
        </p:blipFill>
        <p:spPr>
          <a:xfrm>
            <a:off x="8869681" y="2217420"/>
            <a:ext cx="2484120" cy="3139439"/>
          </a:xfrm>
          <a:prstGeom prst="rect">
            <a:avLst/>
          </a:prstGeom>
        </p:spPr>
      </p:pic>
    </p:spTree>
    <p:extLst>
      <p:ext uri="{BB962C8B-B14F-4D97-AF65-F5344CB8AC3E}">
        <p14:creationId xmlns:p14="http://schemas.microsoft.com/office/powerpoint/2010/main" val="2294152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 Mental Health Matters: Resource Guide </a:t>
            </a:r>
            <a:br>
              <a:rPr lang="en-US" dirty="0" smtClean="0"/>
            </a:br>
            <a:r>
              <a:rPr lang="en-US" dirty="0" smtClean="0"/>
              <a:t>created by the </a:t>
            </a:r>
            <a:r>
              <a:rPr lang="en-US" dirty="0" smtClean="0">
                <a:solidFill>
                  <a:schemeClr val="accent6">
                    <a:lumMod val="75000"/>
                  </a:schemeClr>
                </a:solidFill>
              </a:rPr>
              <a:t>National Council for Wellbeing </a:t>
            </a:r>
            <a:endParaRPr lang="en-US" dirty="0">
              <a:solidFill>
                <a:schemeClr val="accent6">
                  <a:lumMod val="75000"/>
                </a:schemeClr>
              </a:solidFill>
            </a:endParaRPr>
          </a:p>
        </p:txBody>
      </p:sp>
      <p:sp>
        <p:nvSpPr>
          <p:cNvPr id="3" name="Content Placeholder 2"/>
          <p:cNvSpPr>
            <a:spLocks noGrp="1"/>
          </p:cNvSpPr>
          <p:nvPr>
            <p:ph idx="1"/>
          </p:nvPr>
        </p:nvSpPr>
        <p:spPr>
          <a:xfrm>
            <a:off x="161073" y="1100254"/>
            <a:ext cx="11869854" cy="4936273"/>
          </a:xfrm>
        </p:spPr>
        <p:txBody>
          <a:bodyPr>
            <a:normAutofit fontScale="55000" lnSpcReduction="20000"/>
          </a:bodyPr>
          <a:lstStyle/>
          <a:p>
            <a:pPr marL="0" indent="0" fontAlgn="base">
              <a:buNone/>
            </a:pPr>
            <a:r>
              <a:rPr lang="en-US" sz="3200" b="1" dirty="0" smtClean="0"/>
              <a:t>Social </a:t>
            </a:r>
            <a:r>
              <a:rPr lang="en-US" sz="3200" b="1" dirty="0"/>
              <a:t>Media Resources</a:t>
            </a:r>
            <a:endParaRPr lang="en-US" sz="3200" dirty="0"/>
          </a:p>
          <a:p>
            <a:pPr fontAlgn="base"/>
            <a:r>
              <a:rPr lang="en-US" sz="3200" dirty="0" smtClean="0"/>
              <a:t>Black </a:t>
            </a:r>
            <a:r>
              <a:rPr lang="en-US" sz="3200" dirty="0"/>
              <a:t>Male Mental Health on </a:t>
            </a:r>
            <a:r>
              <a:rPr lang="en-US" sz="3200" b="1" u="sng" dirty="0">
                <a:hlinkClick r:id="rId3"/>
              </a:rPr>
              <a:t>Instagram</a:t>
            </a:r>
            <a:endParaRPr lang="en-US" sz="3200" dirty="0"/>
          </a:p>
          <a:p>
            <a:pPr lvl="1" fontAlgn="base"/>
            <a:r>
              <a:rPr lang="en-US" sz="2900" b="1" dirty="0"/>
              <a:t>Bio Breakdown</a:t>
            </a:r>
            <a:r>
              <a:rPr lang="en-US" sz="2900" dirty="0"/>
              <a:t>: “Our perspective, our stories, our brilliance, our healing.”</a:t>
            </a:r>
          </a:p>
          <a:p>
            <a:pPr fontAlgn="base"/>
            <a:r>
              <a:rPr lang="en-US" sz="3200" dirty="0"/>
              <a:t>Black Mental Health Alliance on </a:t>
            </a:r>
            <a:r>
              <a:rPr lang="en-US" sz="3200" b="1" u="sng" dirty="0">
                <a:hlinkClick r:id="rId4"/>
              </a:rPr>
              <a:t>Instagram</a:t>
            </a:r>
            <a:r>
              <a:rPr lang="en-US" sz="3200" dirty="0"/>
              <a:t> and </a:t>
            </a:r>
            <a:r>
              <a:rPr lang="en-US" sz="3200" b="1" u="sng" dirty="0">
                <a:hlinkClick r:id="rId5"/>
              </a:rPr>
              <a:t>Twitter</a:t>
            </a:r>
            <a:endParaRPr lang="en-US" sz="3200" dirty="0"/>
          </a:p>
          <a:p>
            <a:pPr lvl="1" fontAlgn="base"/>
            <a:r>
              <a:rPr lang="en-US" sz="2900" b="1" dirty="0"/>
              <a:t>Bio Breakdown</a:t>
            </a:r>
            <a:r>
              <a:rPr lang="en-US" sz="2900" dirty="0"/>
              <a:t>: “Trusted forum for culturally-competent mental health programs and services for marginalized communities.”</a:t>
            </a:r>
          </a:p>
          <a:p>
            <a:pPr fontAlgn="base"/>
            <a:r>
              <a:rPr lang="en-US" sz="3200" dirty="0" err="1"/>
              <a:t>Alkeme</a:t>
            </a:r>
            <a:r>
              <a:rPr lang="en-US" sz="3200" dirty="0"/>
              <a:t> Health on </a:t>
            </a:r>
            <a:r>
              <a:rPr lang="en-US" sz="3200" b="1" u="sng" dirty="0">
                <a:hlinkClick r:id="rId6"/>
              </a:rPr>
              <a:t>Instagram</a:t>
            </a:r>
            <a:endParaRPr lang="en-US" sz="3200" dirty="0"/>
          </a:p>
          <a:p>
            <a:pPr lvl="1" fontAlgn="base"/>
            <a:r>
              <a:rPr lang="en-US" sz="2900" b="1" dirty="0"/>
              <a:t>Bio Breakdown</a:t>
            </a:r>
            <a:r>
              <a:rPr lang="en-US" sz="2900" dirty="0"/>
              <a:t>: “</a:t>
            </a:r>
            <a:r>
              <a:rPr lang="en-US" sz="2900" dirty="0" err="1"/>
              <a:t>Alkeme</a:t>
            </a:r>
            <a:r>
              <a:rPr lang="en-US" sz="2900" dirty="0"/>
              <a:t> is a digital health platform designed to empower, heal, and inspire – creating a legacy of generational health.”</a:t>
            </a:r>
          </a:p>
          <a:p>
            <a:pPr fontAlgn="base"/>
            <a:r>
              <a:rPr lang="en-US" sz="3200" dirty="0"/>
              <a:t>The Loveland Foundation on </a:t>
            </a:r>
            <a:r>
              <a:rPr lang="en-US" sz="3200" b="1" u="sng" dirty="0">
                <a:hlinkClick r:id="rId7"/>
              </a:rPr>
              <a:t>Instagram</a:t>
            </a:r>
            <a:endParaRPr lang="en-US" sz="3200" dirty="0"/>
          </a:p>
          <a:p>
            <a:pPr lvl="1" fontAlgn="base"/>
            <a:r>
              <a:rPr lang="en-US" sz="2900" b="1" dirty="0"/>
              <a:t>Bio Breakdown</a:t>
            </a:r>
            <a:r>
              <a:rPr lang="en-US" sz="2900" dirty="0"/>
              <a:t>: “Loveland Foundation is committed to showing up for communities of color in unique and powerful ways, with a particular focus on Black women and girls.”</a:t>
            </a:r>
          </a:p>
          <a:p>
            <a:pPr fontAlgn="base"/>
            <a:r>
              <a:rPr lang="en-US" sz="3200" dirty="0"/>
              <a:t>Inclusive Therapists on </a:t>
            </a:r>
            <a:r>
              <a:rPr lang="en-US" sz="3200" b="1" u="sng" dirty="0">
                <a:hlinkClick r:id="rId8"/>
              </a:rPr>
              <a:t>Instagram</a:t>
            </a:r>
            <a:endParaRPr lang="en-US" sz="3200" dirty="0"/>
          </a:p>
          <a:p>
            <a:pPr lvl="1" fontAlgn="base"/>
            <a:r>
              <a:rPr lang="en-US" sz="2900" b="1" dirty="0"/>
              <a:t>Bio Breakdown</a:t>
            </a:r>
            <a:r>
              <a:rPr lang="en-US" sz="2900" dirty="0"/>
              <a:t>: “Therapy directory that celebrates ALL: Identities, Abilities &amp; Bodies”</a:t>
            </a:r>
          </a:p>
          <a:p>
            <a:pPr fontAlgn="base"/>
            <a:r>
              <a:rPr lang="en-US" sz="3200" dirty="0"/>
              <a:t>Melanin &amp; Mental Health on </a:t>
            </a:r>
            <a:r>
              <a:rPr lang="en-US" sz="3200" b="1" u="sng" dirty="0">
                <a:hlinkClick r:id="rId9"/>
              </a:rPr>
              <a:t>Instagram</a:t>
            </a:r>
            <a:r>
              <a:rPr lang="en-US" sz="3200" dirty="0"/>
              <a:t> and </a:t>
            </a:r>
            <a:r>
              <a:rPr lang="en-US" sz="3200" b="1" u="sng" dirty="0">
                <a:hlinkClick r:id="rId10"/>
              </a:rPr>
              <a:t>Twitter</a:t>
            </a:r>
            <a:endParaRPr lang="en-US" sz="3200" dirty="0"/>
          </a:p>
          <a:p>
            <a:pPr lvl="1" fontAlgn="base"/>
            <a:r>
              <a:rPr lang="en-US" sz="2900" b="1" dirty="0"/>
              <a:t>Bio Breakdown</a:t>
            </a:r>
            <a:r>
              <a:rPr lang="en-US" sz="2900" dirty="0"/>
              <a:t>: “Promoting mental wellness of Black/</a:t>
            </a:r>
            <a:r>
              <a:rPr lang="en-US" sz="2900" dirty="0" err="1"/>
              <a:t>Latinx</a:t>
            </a:r>
            <a:r>
              <a:rPr lang="en-US" sz="2900" dirty="0"/>
              <a:t> people”</a:t>
            </a:r>
          </a:p>
          <a:p>
            <a:pPr fontAlgn="base"/>
            <a:r>
              <a:rPr lang="en-US" sz="3200" dirty="0"/>
              <a:t>Depressed While Black on </a:t>
            </a:r>
            <a:r>
              <a:rPr lang="en-US" sz="3200" b="1" u="sng" dirty="0">
                <a:hlinkClick r:id="rId11"/>
              </a:rPr>
              <a:t>Twitter</a:t>
            </a:r>
            <a:endParaRPr lang="en-US" sz="3200" dirty="0"/>
          </a:p>
          <a:p>
            <a:pPr lvl="1" fontAlgn="base"/>
            <a:r>
              <a:rPr lang="en-US" sz="2900" b="1" dirty="0"/>
              <a:t>Bio Breakdown</a:t>
            </a:r>
            <a:r>
              <a:rPr lang="en-US" sz="2900" dirty="0"/>
              <a:t>: “Black-affirming mental health nonprofit founded by </a:t>
            </a:r>
            <a:r>
              <a:rPr lang="en-US" sz="2900" dirty="0" err="1"/>
              <a:t>Imadé</a:t>
            </a:r>
            <a:r>
              <a:rPr lang="en-US" sz="2900" dirty="0" smtClean="0"/>
              <a:t>”</a:t>
            </a:r>
          </a:p>
          <a:p>
            <a:pPr lvl="1" algn="r" fontAlgn="base"/>
            <a:endParaRPr lang="en-US" sz="1100" dirty="0"/>
          </a:p>
          <a:p>
            <a:pPr marL="0" lvl="0" indent="0" algn="r" fontAlgn="base">
              <a:buNone/>
            </a:pPr>
            <a:endParaRPr lang="en-US" sz="1800" b="1" dirty="0" smtClean="0">
              <a:solidFill>
                <a:prstClr val="black"/>
              </a:solidFill>
            </a:endParaRPr>
          </a:p>
          <a:p>
            <a:pPr marL="0" lvl="0" indent="0" algn="r" fontAlgn="base">
              <a:buNone/>
            </a:pPr>
            <a:endParaRPr lang="en-US" sz="1800" b="1" dirty="0">
              <a:solidFill>
                <a:prstClr val="black"/>
              </a:solidFill>
            </a:endParaRPr>
          </a:p>
          <a:p>
            <a:pPr marL="0" lvl="0" indent="0" algn="r" fontAlgn="base">
              <a:buNone/>
            </a:pPr>
            <a:r>
              <a:rPr lang="en-US" sz="1800" b="1" dirty="0" smtClean="0">
                <a:solidFill>
                  <a:prstClr val="black"/>
                </a:solidFill>
              </a:rPr>
              <a:t>Main </a:t>
            </a:r>
            <a:r>
              <a:rPr lang="en-US" sz="1800" b="1" dirty="0">
                <a:solidFill>
                  <a:prstClr val="black"/>
                </a:solidFill>
              </a:rPr>
              <a:t>website for all resources listed: </a:t>
            </a:r>
            <a:r>
              <a:rPr lang="en-US" sz="1800" b="1" dirty="0">
                <a:solidFill>
                  <a:srgbClr val="C00000"/>
                </a:solidFill>
              </a:rPr>
              <a:t>https://www.mentalhealthfirstaid.org/2022/02/black-mental-health-matters-a-resource-guide</a:t>
            </a:r>
            <a:r>
              <a:rPr lang="en-US" sz="1800" b="1" dirty="0" smtClean="0">
                <a:solidFill>
                  <a:srgbClr val="C00000"/>
                </a:solidFill>
              </a:rPr>
              <a:t>/</a:t>
            </a:r>
            <a:endParaRPr lang="en-US" sz="1800" b="1" dirty="0">
              <a:solidFill>
                <a:srgbClr val="C00000"/>
              </a:solidFill>
            </a:endParaRPr>
          </a:p>
        </p:txBody>
      </p:sp>
    </p:spTree>
    <p:extLst>
      <p:ext uri="{BB962C8B-B14F-4D97-AF65-F5344CB8AC3E}">
        <p14:creationId xmlns:p14="http://schemas.microsoft.com/office/powerpoint/2010/main" val="254765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 Mental Health Matters: Resource Guide </a:t>
            </a:r>
            <a:br>
              <a:rPr lang="en-US" dirty="0"/>
            </a:br>
            <a:r>
              <a:rPr lang="en-US" dirty="0"/>
              <a:t>created by the </a:t>
            </a:r>
            <a:r>
              <a:rPr lang="en-US" dirty="0">
                <a:solidFill>
                  <a:schemeClr val="accent6">
                    <a:lumMod val="75000"/>
                  </a:schemeClr>
                </a:solidFill>
              </a:rPr>
              <a:t>National Council for Wellbeing </a:t>
            </a:r>
            <a:r>
              <a:rPr lang="en-US" dirty="0" smtClean="0"/>
              <a:t>Resources continued…</a:t>
            </a:r>
            <a:endParaRPr lang="en-US" dirty="0"/>
          </a:p>
        </p:txBody>
      </p:sp>
      <p:sp>
        <p:nvSpPr>
          <p:cNvPr id="3" name="Content Placeholder 2"/>
          <p:cNvSpPr>
            <a:spLocks noGrp="1"/>
          </p:cNvSpPr>
          <p:nvPr>
            <p:ph idx="1"/>
          </p:nvPr>
        </p:nvSpPr>
        <p:spPr/>
        <p:txBody>
          <a:bodyPr>
            <a:normAutofit fontScale="25000" lnSpcReduction="20000"/>
          </a:bodyPr>
          <a:lstStyle/>
          <a:p>
            <a:pPr marL="0" indent="0" algn="ctr" fontAlgn="base">
              <a:buNone/>
            </a:pPr>
            <a:r>
              <a:rPr lang="en-US" sz="7200" b="1" dirty="0" smtClean="0"/>
              <a:t>Websites</a:t>
            </a:r>
          </a:p>
          <a:p>
            <a:pPr fontAlgn="base"/>
            <a:r>
              <a:rPr lang="en-US" sz="6400" b="1" u="sng" dirty="0" smtClean="0">
                <a:hlinkClick r:id="rId3"/>
              </a:rPr>
              <a:t>Black </a:t>
            </a:r>
            <a:r>
              <a:rPr lang="en-US" sz="6400" b="1" u="sng" dirty="0">
                <a:hlinkClick r:id="rId3"/>
              </a:rPr>
              <a:t>Mental Wellness</a:t>
            </a:r>
            <a:r>
              <a:rPr lang="en-US" sz="6400" dirty="0"/>
              <a:t> provides access to evidence-based information and resources about mental and behavioral health topics from a Black perspective. Check out the site’s </a:t>
            </a:r>
            <a:r>
              <a:rPr lang="en-US" sz="6400" b="1" u="sng" dirty="0">
                <a:hlinkClick r:id="rId4"/>
              </a:rPr>
              <a:t>Coping &amp; Wellness</a:t>
            </a:r>
            <a:r>
              <a:rPr lang="en-US" sz="6400" dirty="0"/>
              <a:t> tab for actionable strategies like </a:t>
            </a:r>
            <a:r>
              <a:rPr lang="en-US" sz="6400" b="1" u="sng" dirty="0">
                <a:hlinkClick r:id="rId5"/>
              </a:rPr>
              <a:t>how to discuss race, discrimination and racial trauma with youth</a:t>
            </a:r>
            <a:r>
              <a:rPr lang="en-US" sz="6400" dirty="0" smtClean="0"/>
              <a:t>.</a:t>
            </a:r>
          </a:p>
          <a:p>
            <a:pPr fontAlgn="base"/>
            <a:endParaRPr lang="en-US" sz="6400" dirty="0"/>
          </a:p>
          <a:p>
            <a:pPr fontAlgn="base"/>
            <a:r>
              <a:rPr lang="en-US" sz="6400" b="1" u="sng" dirty="0">
                <a:hlinkClick r:id="rId6"/>
              </a:rPr>
              <a:t>Therapy for Black Girls</a:t>
            </a:r>
            <a:r>
              <a:rPr lang="en-US" sz="6400" dirty="0"/>
              <a:t> was developed to present mental health topics in a way that feels more accessible and relevant to Black women, who are often discouraged from taking steps to see a therapist due to stigma</a:t>
            </a:r>
            <a:r>
              <a:rPr lang="en-US" sz="6400" dirty="0" smtClean="0"/>
              <a:t>.</a:t>
            </a:r>
          </a:p>
          <a:p>
            <a:pPr fontAlgn="base"/>
            <a:endParaRPr lang="en-US" sz="6400" dirty="0"/>
          </a:p>
          <a:p>
            <a:pPr fontAlgn="base"/>
            <a:r>
              <a:rPr lang="en-US" sz="6400" b="1" u="sng" dirty="0">
                <a:hlinkClick r:id="rId7"/>
              </a:rPr>
              <a:t>Therapy for Black Men</a:t>
            </a:r>
            <a:r>
              <a:rPr lang="en-US" sz="6400" dirty="0"/>
              <a:t> is working to dismantle the stigma that asking for help is a sign of weakness. The organization provides free therapy for men in a judgment-free, </a:t>
            </a:r>
            <a:r>
              <a:rPr lang="en-US" sz="6400" dirty="0" err="1"/>
              <a:t>multiculturally</a:t>
            </a:r>
            <a:r>
              <a:rPr lang="en-US" sz="6400" dirty="0"/>
              <a:t> competent setting</a:t>
            </a:r>
            <a:r>
              <a:rPr lang="en-US" sz="6400" dirty="0" smtClean="0"/>
              <a:t>.</a:t>
            </a:r>
          </a:p>
          <a:p>
            <a:pPr fontAlgn="base"/>
            <a:endParaRPr lang="en-US" sz="6400" dirty="0"/>
          </a:p>
          <a:p>
            <a:pPr fontAlgn="base"/>
            <a:r>
              <a:rPr lang="en-US" sz="6400" b="1" u="sng" dirty="0">
                <a:hlinkClick r:id="rId8"/>
              </a:rPr>
              <a:t>Racism and Anti-Racism in America</a:t>
            </a:r>
            <a:r>
              <a:rPr lang="en-US" sz="6400" dirty="0"/>
              <a:t> – A free online training series from the University of Michigan on dismantling systemic racism</a:t>
            </a:r>
            <a:r>
              <a:rPr lang="en-US" sz="6400" dirty="0" smtClean="0"/>
              <a:t>.</a:t>
            </a:r>
          </a:p>
          <a:p>
            <a:pPr fontAlgn="base"/>
            <a:endParaRPr lang="en-US" sz="6400" dirty="0"/>
          </a:p>
          <a:p>
            <a:pPr fontAlgn="base"/>
            <a:r>
              <a:rPr lang="en-US" sz="6400" b="1" u="sng" dirty="0">
                <a:hlinkClick r:id="rId9"/>
              </a:rPr>
              <a:t>Black Emotional and Mental Health Collective</a:t>
            </a:r>
            <a:r>
              <a:rPr lang="en-US" sz="6400" dirty="0"/>
              <a:t> (BEAM) is removing barriers that Black people experience getting access to or staying connected with emotional health care and healing and offers a nationwide directory of Black therapists who are available virtually</a:t>
            </a:r>
            <a:r>
              <a:rPr lang="en-US" sz="6400" dirty="0" smtClean="0"/>
              <a:t>.</a:t>
            </a:r>
          </a:p>
          <a:p>
            <a:pPr fontAlgn="base"/>
            <a:endParaRPr lang="en-US" sz="6400" dirty="0"/>
          </a:p>
          <a:p>
            <a:pPr fontAlgn="base"/>
            <a:r>
              <a:rPr lang="en-US" sz="6400" b="1" u="sng" dirty="0">
                <a:hlinkClick r:id="rId10"/>
              </a:rPr>
              <a:t>African American Behavioral Health Center of Excellence</a:t>
            </a:r>
            <a:r>
              <a:rPr lang="en-US" sz="6400" dirty="0"/>
              <a:t> (AABH </a:t>
            </a:r>
            <a:r>
              <a:rPr lang="en-US" sz="6400" dirty="0" err="1"/>
              <a:t>CoE</a:t>
            </a:r>
            <a:r>
              <a:rPr lang="en-US" sz="6400" dirty="0"/>
              <a:t>), from the Substance Abuse and Mental Health Services Administration, is determined to help transform mental health and substance use care for African Americans, making it safer, more effective, more accessible, more inclusive, more welcoming, more engaging and more culturally appropriate and responsive</a:t>
            </a:r>
            <a:r>
              <a:rPr lang="en-US" sz="6400" dirty="0" smtClean="0"/>
              <a:t>.</a:t>
            </a:r>
            <a:endParaRPr lang="en-US" sz="3200" b="1" dirty="0" smtClean="0"/>
          </a:p>
          <a:p>
            <a:pPr fontAlgn="base"/>
            <a:endParaRPr lang="en-US" sz="3200" b="1" dirty="0"/>
          </a:p>
          <a:p>
            <a:pPr marL="0" indent="0" fontAlgn="base">
              <a:buNone/>
            </a:pPr>
            <a:endParaRPr lang="en-US" sz="3200" b="1" dirty="0" smtClean="0"/>
          </a:p>
          <a:p>
            <a:pPr marL="0" indent="0" algn="r" fontAlgn="base">
              <a:buNone/>
            </a:pPr>
            <a:r>
              <a:rPr lang="en-US" sz="4800" b="1" dirty="0" smtClean="0"/>
              <a:t>Main </a:t>
            </a:r>
            <a:r>
              <a:rPr lang="en-US" sz="4800" b="1" dirty="0"/>
              <a:t>website for all resources listed: </a:t>
            </a:r>
            <a:r>
              <a:rPr lang="en-US" sz="4800" b="1" dirty="0" smtClean="0">
                <a:solidFill>
                  <a:srgbClr val="C00000"/>
                </a:solidFill>
              </a:rPr>
              <a:t>https</a:t>
            </a:r>
            <a:r>
              <a:rPr lang="en-US" sz="4800" b="1" dirty="0">
                <a:solidFill>
                  <a:srgbClr val="C00000"/>
                </a:solidFill>
              </a:rPr>
              <a:t>://www.mentalhealthfirstaid.org/2022/02/black-mental-health-matters-a-resource-guide/</a:t>
            </a:r>
          </a:p>
          <a:p>
            <a:pPr fontAlgn="base"/>
            <a:endParaRPr lang="en-US" sz="3200" dirty="0"/>
          </a:p>
          <a:p>
            <a:endParaRPr lang="en-US" dirty="0"/>
          </a:p>
        </p:txBody>
      </p:sp>
    </p:spTree>
    <p:extLst>
      <p:ext uri="{BB962C8B-B14F-4D97-AF65-F5344CB8AC3E}">
        <p14:creationId xmlns:p14="http://schemas.microsoft.com/office/powerpoint/2010/main" val="252435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America -BIPOC </a:t>
            </a:r>
            <a:r>
              <a:rPr lang="en-US" dirty="0"/>
              <a:t>Mental Health Month 2022 </a:t>
            </a:r>
          </a:p>
        </p:txBody>
      </p:sp>
      <p:sp>
        <p:nvSpPr>
          <p:cNvPr id="3" name="Content Placeholder 2"/>
          <p:cNvSpPr>
            <a:spLocks noGrp="1"/>
          </p:cNvSpPr>
          <p:nvPr>
            <p:ph idx="1"/>
          </p:nvPr>
        </p:nvSpPr>
        <p:spPr/>
        <p:txBody>
          <a:bodyPr>
            <a:normAutofit fontScale="70000" lnSpcReduction="20000"/>
          </a:bodyPr>
          <a:lstStyle/>
          <a:p>
            <a:r>
              <a:rPr lang="en-US" b="1" dirty="0" smtClean="0">
                <a:hlinkClick r:id="rId3"/>
              </a:rPr>
              <a:t>BIPOC </a:t>
            </a:r>
            <a:r>
              <a:rPr lang="en-US" b="1" dirty="0">
                <a:hlinkClick r:id="rId3"/>
              </a:rPr>
              <a:t>Mental Health Month 2022 - Toolkit Download</a:t>
            </a:r>
            <a:endParaRPr lang="en-US" b="1" dirty="0"/>
          </a:p>
          <a:p>
            <a:r>
              <a:rPr lang="en-US" dirty="0" smtClean="0"/>
              <a:t>These </a:t>
            </a:r>
            <a:r>
              <a:rPr lang="en-US" dirty="0"/>
              <a:t>materials have been designed for desktop printing, but they are high enough quality to send to a professional printer. If you have questions, please email </a:t>
            </a:r>
            <a:r>
              <a:rPr lang="en-US" dirty="0" err="1"/>
              <a:t>Allissa</a:t>
            </a:r>
            <a:r>
              <a:rPr lang="en-US" dirty="0"/>
              <a:t> Torres, Director of Mental Health Equity at </a:t>
            </a:r>
            <a:r>
              <a:rPr lang="en-US" u="sng" dirty="0" err="1">
                <a:hlinkClick r:id="rId4"/>
              </a:rPr>
              <a:t>atorres@mhanational@org</a:t>
            </a:r>
            <a:r>
              <a:rPr lang="en-US" dirty="0"/>
              <a:t>.</a:t>
            </a:r>
          </a:p>
          <a:p>
            <a:r>
              <a:rPr lang="en-US" b="1" dirty="0"/>
              <a:t>Download The Full BIPOC Mental Health Month Toolkit</a:t>
            </a:r>
          </a:p>
          <a:p>
            <a:r>
              <a:rPr lang="en-US" u="sng" dirty="0">
                <a:hlinkClick r:id="rId5"/>
              </a:rPr>
              <a:t>Full Toolkit</a:t>
            </a:r>
            <a:r>
              <a:rPr lang="en-US" dirty="0"/>
              <a:t> (PDF)</a:t>
            </a:r>
          </a:p>
          <a:p>
            <a:r>
              <a:rPr lang="en-US" b="1" dirty="0"/>
              <a:t>Download Individual Toolkit Items</a:t>
            </a:r>
          </a:p>
          <a:p>
            <a:r>
              <a:rPr lang="en-US" b="1" dirty="0"/>
              <a:t>Handouts</a:t>
            </a:r>
          </a:p>
          <a:p>
            <a:r>
              <a:rPr lang="en-US" b="1" u="sng" dirty="0">
                <a:hlinkClick r:id="rId6"/>
              </a:rPr>
              <a:t>Worksheet: Talking to Your Loved Ones About Mental Health (PDF)</a:t>
            </a:r>
            <a:endParaRPr lang="en-US" b="1" dirty="0"/>
          </a:p>
          <a:p>
            <a:r>
              <a:rPr lang="en-US" b="1" u="sng" dirty="0">
                <a:hlinkClick r:id="rId7"/>
              </a:rPr>
              <a:t>Worksheet: Choosing the Right Mental Health Care for You (PDF)</a:t>
            </a:r>
            <a:endParaRPr lang="en-US" b="1" dirty="0"/>
          </a:p>
          <a:p>
            <a:r>
              <a:rPr lang="en-US" b="1" u="sng" dirty="0">
                <a:hlinkClick r:id="rId8"/>
              </a:rPr>
              <a:t>(Printer-Friendly) Resources List</a:t>
            </a:r>
            <a:r>
              <a:rPr lang="en-US" b="1" dirty="0"/>
              <a:t> (PDF)</a:t>
            </a:r>
          </a:p>
          <a:p>
            <a:r>
              <a:rPr lang="en-US" b="1" dirty="0"/>
              <a:t>Social Media Materials</a:t>
            </a:r>
          </a:p>
          <a:p>
            <a:r>
              <a:rPr lang="en-US" u="sng" dirty="0">
                <a:hlinkClick r:id="rId9"/>
              </a:rPr>
              <a:t>Shareable Social Media Images</a:t>
            </a:r>
            <a:r>
              <a:rPr lang="en-US" dirty="0"/>
              <a:t> (Zip File)</a:t>
            </a:r>
          </a:p>
          <a:p>
            <a:r>
              <a:rPr lang="en-US" dirty="0"/>
              <a:t>To unzip a folder, locate the zipped (or compressed) folder that you want to get the files from. You can either open the compressed folder and drag each item to a new location, OR you can right click the folder and select "Extract All.." and choose a location, like on your network or desktop.</a:t>
            </a:r>
          </a:p>
          <a:p>
            <a:r>
              <a:rPr lang="en-US" i="1" dirty="0"/>
              <a:t>This campaign is supported by contributions from </a:t>
            </a:r>
            <a:r>
              <a:rPr lang="en-US" i="1" dirty="0" err="1"/>
              <a:t>Alkermes</a:t>
            </a:r>
            <a:r>
              <a:rPr lang="en-US" i="1" dirty="0"/>
              <a:t>, CVS Health, Janssen: Pharmaceutical Companies of Johnson &amp; Johnson, and Otsuka America Pharmaceutical, Inc.</a:t>
            </a:r>
            <a:endParaRPr lang="en-US" dirty="0"/>
          </a:p>
          <a:p>
            <a:endParaRPr lang="en-US" dirty="0"/>
          </a:p>
        </p:txBody>
      </p:sp>
    </p:spTree>
    <p:extLst>
      <p:ext uri="{BB962C8B-B14F-4D97-AF65-F5344CB8AC3E}">
        <p14:creationId xmlns:p14="http://schemas.microsoft.com/office/powerpoint/2010/main" val="230245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smtClean="0"/>
              <a:t>Mental Health First Aid</a:t>
            </a:r>
          </a:p>
          <a:p>
            <a:pPr marL="0" indent="0">
              <a:buNone/>
            </a:pPr>
            <a:r>
              <a:rPr lang="en-US" dirty="0" smtClean="0"/>
              <a:t>Alisha Jarvis : </a:t>
            </a:r>
            <a:r>
              <a:rPr lang="en-US" dirty="0" smtClean="0">
                <a:hlinkClick r:id="rId2"/>
              </a:rPr>
              <a:t>Alisha.Anthony@dbhds.viriginia.gov</a:t>
            </a:r>
            <a:endParaRPr lang="en-US" dirty="0" smtClean="0"/>
          </a:p>
          <a:p>
            <a:pPr marL="0" indent="0">
              <a:buNone/>
            </a:pPr>
            <a:endParaRPr lang="en-US" dirty="0" smtClean="0"/>
          </a:p>
          <a:p>
            <a:pPr marL="0" indent="0">
              <a:buNone/>
            </a:pPr>
            <a:r>
              <a:rPr lang="en-US" dirty="0" smtClean="0"/>
              <a:t>Lock and Talk Virginia </a:t>
            </a:r>
            <a:endParaRPr lang="en-US" dirty="0"/>
          </a:p>
          <a:p>
            <a:pPr marL="0" indent="0">
              <a:buNone/>
            </a:pPr>
            <a:r>
              <a:rPr lang="en-US" dirty="0"/>
              <a:t>Rebecca </a:t>
            </a:r>
            <a:r>
              <a:rPr lang="en-US" dirty="0" err="1" smtClean="0"/>
              <a:t>Textor</a:t>
            </a:r>
            <a:r>
              <a:rPr lang="en-US" dirty="0" smtClean="0"/>
              <a:t>: </a:t>
            </a:r>
            <a:r>
              <a:rPr lang="en-US" dirty="0" smtClean="0">
                <a:hlinkClick r:id="rId3"/>
              </a:rPr>
              <a:t>rebecca.textor@dbhds.virginia.gov</a:t>
            </a:r>
            <a:endParaRPr lang="en-US" dirty="0"/>
          </a:p>
          <a:p>
            <a:pPr marL="0" indent="0">
              <a:buNone/>
            </a:pPr>
            <a:endParaRPr lang="en-US" dirty="0" smtClean="0"/>
          </a:p>
          <a:p>
            <a:pPr marL="0" indent="0">
              <a:buNone/>
            </a:pPr>
            <a:r>
              <a:rPr lang="en-US" dirty="0" smtClean="0"/>
              <a:t>Suicide Prevention</a:t>
            </a:r>
          </a:p>
          <a:p>
            <a:pPr marL="0" indent="0">
              <a:buNone/>
            </a:pPr>
            <a:r>
              <a:rPr lang="en-US" dirty="0" smtClean="0"/>
              <a:t>Nicole Gore: </a:t>
            </a:r>
            <a:r>
              <a:rPr lang="en-US" dirty="0" smtClean="0">
                <a:hlinkClick r:id="rId4"/>
              </a:rPr>
              <a:t>Nicole.gore@dbhds.Virginia.gov</a:t>
            </a:r>
            <a:r>
              <a:rPr lang="en-US" dirty="0" smtClean="0"/>
              <a:t> </a:t>
            </a:r>
            <a:endParaRPr lang="en-US" dirty="0"/>
          </a:p>
        </p:txBody>
      </p:sp>
    </p:spTree>
    <p:extLst>
      <p:ext uri="{BB962C8B-B14F-4D97-AF65-F5344CB8AC3E}">
        <p14:creationId xmlns:p14="http://schemas.microsoft.com/office/powerpoint/2010/main" val="282102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Services Board</a:t>
            </a:r>
            <a:endParaRPr lang="en-US" dirty="0"/>
          </a:p>
        </p:txBody>
      </p:sp>
      <p:sp>
        <p:nvSpPr>
          <p:cNvPr id="3" name="Text Placeholder 2"/>
          <p:cNvSpPr>
            <a:spLocks noGrp="1"/>
          </p:cNvSpPr>
          <p:nvPr>
            <p:ph idx="1"/>
          </p:nvPr>
        </p:nvSpPr>
        <p:spPr/>
        <p:txBody>
          <a:bodyPr/>
          <a:lstStyle/>
          <a:p>
            <a:pPr marL="0" indent="0">
              <a:buNone/>
            </a:pPr>
            <a:r>
              <a:rPr lang="en-US" dirty="0" smtClean="0"/>
              <a:t> Community </a:t>
            </a:r>
            <a:r>
              <a:rPr lang="en-US" dirty="0"/>
              <a:t>Services Board (CSB) </a:t>
            </a:r>
            <a:r>
              <a:rPr lang="en-US" dirty="0" smtClean="0"/>
              <a:t>are </a:t>
            </a:r>
            <a:r>
              <a:rPr lang="en-US" dirty="0"/>
              <a:t>the point of entry into the publicly funded system of services for behavioral health and intellectual disabilities.  As the behavioral health and wellness experts, CSBs strive to improve the quality and productivity of lives of individuals who experience intellectual disabilities, challenges associated with mental health, substance use and thoughts of suicide</a:t>
            </a:r>
            <a:r>
              <a:rPr lang="en-US" dirty="0" smtClean="0"/>
              <a:t>.</a:t>
            </a:r>
          </a:p>
          <a:p>
            <a:r>
              <a:rPr lang="en-US" dirty="0" smtClean="0"/>
              <a:t>They are our partners! </a:t>
            </a:r>
          </a:p>
          <a:p>
            <a:r>
              <a:rPr lang="en-US" dirty="0" smtClean="0"/>
              <a:t>There are 40 Community Services Boards </a:t>
            </a:r>
            <a:endParaRPr lang="en-US" dirty="0"/>
          </a:p>
          <a:p>
            <a:endParaRPr lang="en-US" dirty="0"/>
          </a:p>
        </p:txBody>
      </p:sp>
    </p:spTree>
    <p:extLst>
      <p:ext uri="{BB962C8B-B14F-4D97-AF65-F5344CB8AC3E}">
        <p14:creationId xmlns:p14="http://schemas.microsoft.com/office/powerpoint/2010/main" val="285255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do CSBs do?</a:t>
            </a:r>
          </a:p>
        </p:txBody>
      </p:sp>
      <p:sp>
        <p:nvSpPr>
          <p:cNvPr id="8" name="Content Placeholder 7"/>
          <p:cNvSpPr>
            <a:spLocks noGrp="1"/>
          </p:cNvSpPr>
          <p:nvPr>
            <p:ph idx="1"/>
          </p:nvPr>
        </p:nvSpPr>
        <p:spPr/>
        <p:txBody>
          <a:bodyPr>
            <a:normAutofit fontScale="70000" lnSpcReduction="20000"/>
          </a:bodyPr>
          <a:lstStyle/>
          <a:p>
            <a:pPr lvl="0"/>
            <a:endParaRPr lang="en-US" dirty="0" smtClean="0"/>
          </a:p>
          <a:p>
            <a:r>
              <a:rPr lang="en-US" b="1" dirty="0"/>
              <a:t>Promote resiliency in youth and communities through prevention and education activities.</a:t>
            </a:r>
          </a:p>
          <a:p>
            <a:pPr lvl="0"/>
            <a:r>
              <a:rPr lang="en-US" dirty="0" smtClean="0"/>
              <a:t>Meet </a:t>
            </a:r>
            <a:r>
              <a:rPr lang="en-US" dirty="0"/>
              <a:t>the residential, outpatient, employment, and day support service needs of individuals with severe mental illness.</a:t>
            </a:r>
          </a:p>
          <a:p>
            <a:pPr lvl="0"/>
            <a:r>
              <a:rPr lang="en-US" dirty="0"/>
              <a:t>Effectively treat individuals with substance use disorders.</a:t>
            </a:r>
          </a:p>
          <a:p>
            <a:pPr lvl="0"/>
            <a:r>
              <a:rPr lang="en-US" dirty="0"/>
              <a:t>Respond to psychiatric emergencies, 24 hours a day.</a:t>
            </a:r>
          </a:p>
          <a:p>
            <a:pPr lvl="0"/>
            <a:r>
              <a:rPr lang="en-US" dirty="0"/>
              <a:t>Insure the growth and development of infants who are or at risk of development disabilities, birth to age three, as well as supporting their families.</a:t>
            </a:r>
          </a:p>
          <a:p>
            <a:pPr lvl="0"/>
            <a:r>
              <a:rPr lang="en-US" dirty="0"/>
              <a:t>Enable children and youth with behavioral health and developmental disability service needs to remain in their homes, schools and communities.</a:t>
            </a:r>
          </a:p>
          <a:p>
            <a:pPr lvl="0"/>
            <a:r>
              <a:rPr lang="en-US" dirty="0" smtClean="0"/>
              <a:t>Offer </a:t>
            </a:r>
            <a:r>
              <a:rPr lang="en-US" dirty="0"/>
              <a:t>opportunities for occupational and residential independence for individuals with developmental disability.</a:t>
            </a:r>
          </a:p>
          <a:p>
            <a:pPr lvl="0"/>
            <a:r>
              <a:rPr lang="en-US" dirty="0"/>
              <a:t>Support the efforts of schools, Departments of Social Services, law enforcement agencies and courts in a coordinated manner.</a:t>
            </a:r>
          </a:p>
          <a:p>
            <a:pPr lvl="0"/>
            <a:r>
              <a:rPr lang="en-US" dirty="0"/>
              <a:t>Prevent further incidence of behavioral health and developmental disability service needs. </a:t>
            </a:r>
          </a:p>
          <a:p>
            <a:pPr lvl="0"/>
            <a:r>
              <a:rPr lang="en-US" dirty="0"/>
              <a:t>Support the care of older adults with behavioral health and developmental disability service needs and their families.</a:t>
            </a:r>
          </a:p>
          <a:p>
            <a:pPr lvl="0"/>
            <a:r>
              <a:rPr lang="en-US" dirty="0"/>
              <a:t>Assist families in caring for members with behavioral health and developmental disability service needs.</a:t>
            </a:r>
          </a:p>
          <a:p>
            <a:endParaRPr lang="en-US" dirty="0"/>
          </a:p>
        </p:txBody>
      </p:sp>
    </p:spTree>
    <p:extLst>
      <p:ext uri="{BB962C8B-B14F-4D97-AF65-F5344CB8AC3E}">
        <p14:creationId xmlns:p14="http://schemas.microsoft.com/office/powerpoint/2010/main" val="369750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CSB Jurisdictions </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529" y="1559860"/>
            <a:ext cx="11648942" cy="469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8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152699" y="821474"/>
            <a:ext cx="7886602" cy="5498857"/>
          </a:xfrm>
          <a:prstGeom prst="rect">
            <a:avLst/>
          </a:prstGeom>
        </p:spPr>
      </p:pic>
    </p:spTree>
    <p:extLst>
      <p:ext uri="{BB962C8B-B14F-4D97-AF65-F5344CB8AC3E}">
        <p14:creationId xmlns:p14="http://schemas.microsoft.com/office/powerpoint/2010/main" val="89647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Facts from the Mental Health First Aid</a:t>
            </a:r>
            <a:endParaRPr lang="en-US" dirty="0"/>
          </a:p>
        </p:txBody>
      </p:sp>
      <p:sp>
        <p:nvSpPr>
          <p:cNvPr id="3" name="Content Placeholder 2"/>
          <p:cNvSpPr>
            <a:spLocks noGrp="1"/>
          </p:cNvSpPr>
          <p:nvPr>
            <p:ph idx="1"/>
          </p:nvPr>
        </p:nvSpPr>
        <p:spPr/>
        <p:txBody>
          <a:bodyPr>
            <a:normAutofit fontScale="92500"/>
          </a:bodyPr>
          <a:lstStyle/>
          <a:p>
            <a:pPr marL="0" indent="0" fontAlgn="base">
              <a:buNone/>
            </a:pPr>
            <a:r>
              <a:rPr lang="en-US" sz="2200" dirty="0" smtClean="0"/>
              <a:t>“</a:t>
            </a:r>
            <a:r>
              <a:rPr lang="en-US" sz="2200" dirty="0"/>
              <a:t>Each year, people belonging to racial and ethnic minority groups experience worse behavioral health status and treatment outcomes, along with more difficulty accessing services, than their peers in other groups</a:t>
            </a:r>
            <a:r>
              <a:rPr lang="en-US" sz="2200" dirty="0" smtClean="0"/>
              <a:t>.”</a:t>
            </a:r>
          </a:p>
          <a:p>
            <a:pPr marL="0" indent="0" fontAlgn="base">
              <a:buNone/>
            </a:pPr>
            <a:r>
              <a:rPr lang="en-US" sz="2200" dirty="0" smtClean="0"/>
              <a:t>For </a:t>
            </a:r>
            <a:r>
              <a:rPr lang="en-US" sz="2200" dirty="0"/>
              <a:t>example:</a:t>
            </a:r>
          </a:p>
          <a:p>
            <a:pPr fontAlgn="base"/>
            <a:r>
              <a:rPr lang="en-US" sz="2200" dirty="0"/>
              <a:t>Black Americans are </a:t>
            </a:r>
            <a:r>
              <a:rPr lang="en-US" sz="2200" b="1" u="sng" dirty="0"/>
              <a:t>20 percent more likely</a:t>
            </a:r>
            <a:r>
              <a:rPr lang="en-US" sz="2200" dirty="0"/>
              <a:t> to experience serious mental health problems </a:t>
            </a:r>
          </a:p>
          <a:p>
            <a:pPr fontAlgn="base"/>
            <a:r>
              <a:rPr lang="en-US" sz="2200" dirty="0"/>
              <a:t>Black adults are more likely to report feelings of sadness, hopelessness and worthlessness than white adults, but </a:t>
            </a:r>
            <a:r>
              <a:rPr lang="en-US" sz="2200" b="1" u="sng" dirty="0"/>
              <a:t>less than 9%</a:t>
            </a:r>
            <a:r>
              <a:rPr lang="en-US" sz="2200" dirty="0"/>
              <a:t> of Black adults receive mental health services, compared to 18.6% of white adults</a:t>
            </a:r>
            <a:r>
              <a:rPr lang="en-US" sz="2200" dirty="0" smtClean="0"/>
              <a:t>.</a:t>
            </a:r>
          </a:p>
          <a:p>
            <a:pPr lvl="1" fontAlgn="base"/>
            <a:r>
              <a:rPr lang="en-US" sz="2000" dirty="0" smtClean="0"/>
              <a:t>Stigma can be one of the many reasons that some chose not to seek care. </a:t>
            </a:r>
            <a:endParaRPr lang="en-US" sz="2000" dirty="0"/>
          </a:p>
          <a:p>
            <a:pPr fontAlgn="base"/>
            <a:r>
              <a:rPr lang="en-US" sz="2200" dirty="0" smtClean="0"/>
              <a:t>“Black </a:t>
            </a:r>
            <a:r>
              <a:rPr lang="en-US" sz="2200" dirty="0"/>
              <a:t>Americans are also more likely to be exposed to factors that increase the risk for developing a mental health condition, such as homelessness and exposure to violence</a:t>
            </a:r>
            <a:r>
              <a:rPr lang="en-US" sz="2200" dirty="0" smtClean="0"/>
              <a:t>.” </a:t>
            </a:r>
          </a:p>
          <a:p>
            <a:pPr lvl="1" fontAlgn="base"/>
            <a:r>
              <a:rPr lang="en-US" sz="2000" dirty="0" smtClean="0"/>
              <a:t>Adverse Childhood Experiences (ACES) can contribute to those factors </a:t>
            </a:r>
            <a:endParaRPr lang="en-US" sz="2000" dirty="0"/>
          </a:p>
          <a:p>
            <a:pPr fontAlgn="base"/>
            <a:r>
              <a:rPr lang="en-US" sz="2200" b="1" u="sng" dirty="0"/>
              <a:t>Over 25% of Black youth</a:t>
            </a:r>
            <a:r>
              <a:rPr lang="en-US" sz="2200" dirty="0"/>
              <a:t> who have been exposed to violence have been shown to be at high risk for post-traumatic stress disorder (PTSD).</a:t>
            </a:r>
          </a:p>
          <a:p>
            <a:pPr lvl="1"/>
            <a:endParaRPr lang="en-US" dirty="0"/>
          </a:p>
          <a:p>
            <a:pPr marL="0" indent="0" algn="r">
              <a:buNone/>
            </a:pPr>
            <a:r>
              <a:rPr lang="en-US" sz="1600" dirty="0" smtClean="0"/>
              <a:t>(</a:t>
            </a:r>
            <a:r>
              <a:rPr lang="en-US" sz="1600" dirty="0" smtClean="0">
                <a:hlinkClick r:id="rId3"/>
              </a:rPr>
              <a:t>Mental Health First Aid, 2021</a:t>
            </a:r>
            <a:r>
              <a:rPr lang="en-US" sz="1600" dirty="0" smtClean="0"/>
              <a:t>)</a:t>
            </a:r>
            <a:endParaRPr lang="en-US" sz="1600" dirty="0"/>
          </a:p>
        </p:txBody>
      </p:sp>
    </p:spTree>
    <p:extLst>
      <p:ext uri="{BB962C8B-B14F-4D97-AF65-F5344CB8AC3E}">
        <p14:creationId xmlns:p14="http://schemas.microsoft.com/office/powerpoint/2010/main" val="27117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Mental Health </a:t>
            </a:r>
            <a:endParaRPr lang="en-US" dirty="0"/>
          </a:p>
        </p:txBody>
      </p:sp>
      <p:sp>
        <p:nvSpPr>
          <p:cNvPr id="3" name="Content Placeholder 2"/>
          <p:cNvSpPr>
            <a:spLocks noGrp="1"/>
          </p:cNvSpPr>
          <p:nvPr>
            <p:ph idx="1"/>
          </p:nvPr>
        </p:nvSpPr>
        <p:spPr/>
        <p:txBody>
          <a:bodyPr/>
          <a:lstStyle/>
          <a:p>
            <a:pPr marL="0" indent="0">
              <a:buNone/>
            </a:pPr>
            <a:r>
              <a:rPr lang="en-US" dirty="0" smtClean="0"/>
              <a:t>Mental Health can affect </a:t>
            </a:r>
            <a:r>
              <a:rPr lang="en-US" dirty="0"/>
              <a:t>a person’s thinking, emotional state and behavior.</a:t>
            </a:r>
          </a:p>
          <a:p>
            <a:endParaRPr lang="en-US" dirty="0" smtClean="0"/>
          </a:p>
          <a:p>
            <a:pPr marL="0" indent="0">
              <a:buNone/>
            </a:pPr>
            <a:r>
              <a:rPr lang="en-US" dirty="0" smtClean="0"/>
              <a:t>Disrupts </a:t>
            </a:r>
            <a:r>
              <a:rPr lang="en-US" dirty="0"/>
              <a:t>the person’s ability </a:t>
            </a:r>
            <a:r>
              <a:rPr lang="en-US" dirty="0" smtClean="0"/>
              <a:t>to:</a:t>
            </a:r>
          </a:p>
          <a:p>
            <a:pPr lvl="1"/>
            <a:r>
              <a:rPr lang="en-US" dirty="0"/>
              <a:t>Work or attend school.</a:t>
            </a:r>
          </a:p>
          <a:p>
            <a:pPr lvl="1"/>
            <a:r>
              <a:rPr lang="en-US" dirty="0"/>
              <a:t>Carry out daily activities.</a:t>
            </a:r>
          </a:p>
          <a:p>
            <a:pPr lvl="1"/>
            <a:r>
              <a:rPr lang="en-US" dirty="0"/>
              <a:t>Engage in satisfying relationships</a:t>
            </a:r>
          </a:p>
          <a:p>
            <a:endParaRPr lang="en-US" dirty="0" smtClean="0"/>
          </a:p>
          <a:p>
            <a:pPr marL="0" indent="0">
              <a:buNone/>
            </a:pPr>
            <a:r>
              <a:rPr lang="en-US" dirty="0" smtClean="0"/>
              <a:t>What </a:t>
            </a:r>
            <a:r>
              <a:rPr lang="en-US" dirty="0"/>
              <a:t>can I </a:t>
            </a:r>
            <a:r>
              <a:rPr lang="en-US" dirty="0" smtClean="0"/>
              <a:t>do to </a:t>
            </a:r>
            <a:r>
              <a:rPr lang="en-US" dirty="0"/>
              <a:t>help</a:t>
            </a:r>
            <a:r>
              <a:rPr lang="en-US" dirty="0" smtClean="0"/>
              <a:t>? How can I be of support?</a:t>
            </a:r>
            <a:endParaRPr lang="en-US" dirty="0"/>
          </a:p>
          <a:p>
            <a:endParaRPr lang="en-US" dirty="0"/>
          </a:p>
          <a:p>
            <a:pPr marL="3657600" lvl="8" indent="0">
              <a:buNone/>
            </a:pP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61077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trained in MHFA! </a:t>
            </a:r>
            <a:endParaRPr lang="en-US" dirty="0"/>
          </a:p>
        </p:txBody>
      </p:sp>
      <p:pic>
        <p:nvPicPr>
          <p:cNvPr id="4" name="Content Placeholder 3"/>
          <p:cNvPicPr>
            <a:picLocks noGrp="1" noChangeAspect="1"/>
          </p:cNvPicPr>
          <p:nvPr>
            <p:ph idx="1"/>
          </p:nvPr>
        </p:nvPicPr>
        <p:blipFill>
          <a:blip r:embed="rId3"/>
          <a:stretch>
            <a:fillRect/>
          </a:stretch>
        </p:blipFill>
        <p:spPr>
          <a:xfrm>
            <a:off x="6272232" y="3055434"/>
            <a:ext cx="5696743" cy="3490332"/>
          </a:xfrm>
          <a:prstGeom prst="rect">
            <a:avLst/>
          </a:prstGeom>
        </p:spPr>
      </p:pic>
      <p:pic>
        <p:nvPicPr>
          <p:cNvPr id="5" name="Picture 4"/>
          <p:cNvPicPr>
            <a:picLocks noChangeAspect="1"/>
          </p:cNvPicPr>
          <p:nvPr/>
        </p:nvPicPr>
        <p:blipFill>
          <a:blip r:embed="rId4"/>
          <a:stretch>
            <a:fillRect/>
          </a:stretch>
        </p:blipFill>
        <p:spPr>
          <a:xfrm>
            <a:off x="167731" y="959006"/>
            <a:ext cx="6010046" cy="3256868"/>
          </a:xfrm>
          <a:prstGeom prst="rect">
            <a:avLst/>
          </a:prstGeom>
        </p:spPr>
      </p:pic>
    </p:spTree>
    <p:extLst>
      <p:ext uri="{BB962C8B-B14F-4D97-AF65-F5344CB8AC3E}">
        <p14:creationId xmlns:p14="http://schemas.microsoft.com/office/powerpoint/2010/main" val="23232673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2138</Words>
  <Application>Microsoft Office PowerPoint</Application>
  <PresentationFormat>Widescreen</PresentationFormat>
  <Paragraphs>209</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Unicode MS</vt:lpstr>
      <vt:lpstr>Calibri</vt:lpstr>
      <vt:lpstr>Calisto MT</vt:lpstr>
      <vt:lpstr>Times New Roman</vt:lpstr>
      <vt:lpstr>Wingdings</vt:lpstr>
      <vt:lpstr>1_Office Theme</vt:lpstr>
      <vt:lpstr>Mental Health First Aid (MHFA) </vt:lpstr>
      <vt:lpstr>Regional Suicide Prevention Initiatives</vt:lpstr>
      <vt:lpstr>Community Services Board</vt:lpstr>
      <vt:lpstr>What do CSBs do?</vt:lpstr>
      <vt:lpstr>CSB Jurisdictions </vt:lpstr>
      <vt:lpstr>PowerPoint Presentation</vt:lpstr>
      <vt:lpstr>Mental Health Facts from the Mental Health First Aid</vt:lpstr>
      <vt:lpstr>Impact of Mental Health </vt:lpstr>
      <vt:lpstr>Get trained in MHFA! </vt:lpstr>
      <vt:lpstr>MHFA in VIRGINIA </vt:lpstr>
      <vt:lpstr>Mental Health First Aid </vt:lpstr>
      <vt:lpstr> curriculums for specific target audiences offered </vt:lpstr>
      <vt:lpstr> How It Is Facilitated  </vt:lpstr>
      <vt:lpstr>How do I find a trainer?</vt:lpstr>
      <vt:lpstr>Click the Red Pin for CSB Address and Contact Information</vt:lpstr>
      <vt:lpstr>Additional DBHDS Trainings and Resources</vt:lpstr>
      <vt:lpstr>Suicide Prevention Interagency Advisory Group</vt:lpstr>
      <vt:lpstr>The Suicide Prevention Plan for Virginia</vt:lpstr>
      <vt:lpstr>Suicide Prevention Trainings</vt:lpstr>
      <vt:lpstr>Lock and Talk Virginia</vt:lpstr>
      <vt:lpstr>Lock and Talk Virginia</vt:lpstr>
      <vt:lpstr>Black Mental Health Matters: Resource Guide  created by the National Council for Wellbeing </vt:lpstr>
      <vt:lpstr>Black Mental Health Matters: Resource Guide  created by the National Council for Wellbeing Resources continued…</vt:lpstr>
      <vt:lpstr>Mental Health America -BIPOC Mental Health Month 2022 </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DBHDS Annual Report on Activities Related to Suicide Prevention</dc:title>
  <dc:creator>Gore, Nicole (DBHDS)</dc:creator>
  <cp:lastModifiedBy>VITA Program</cp:lastModifiedBy>
  <cp:revision>35</cp:revision>
  <dcterms:created xsi:type="dcterms:W3CDTF">2022-07-20T01:43:30Z</dcterms:created>
  <dcterms:modified xsi:type="dcterms:W3CDTF">2022-08-01T18:51:35Z</dcterms:modified>
</cp:coreProperties>
</file>