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3.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2" r:id="rId7"/>
  </p:sldMasterIdLst>
  <p:notesMasterIdLst>
    <p:notesMasterId r:id="rId35"/>
  </p:notesMasterIdLst>
  <p:sldIdLst>
    <p:sldId id="1295" r:id="rId8"/>
    <p:sldId id="261" r:id="rId9"/>
    <p:sldId id="1275" r:id="rId10"/>
    <p:sldId id="289" r:id="rId11"/>
    <p:sldId id="1308" r:id="rId12"/>
    <p:sldId id="1300" r:id="rId13"/>
    <p:sldId id="1304" r:id="rId14"/>
    <p:sldId id="1305" r:id="rId15"/>
    <p:sldId id="256" r:id="rId16"/>
    <p:sldId id="257" r:id="rId17"/>
    <p:sldId id="1135" r:id="rId18"/>
    <p:sldId id="1228" r:id="rId19"/>
    <p:sldId id="1306" r:id="rId20"/>
    <p:sldId id="1307" r:id="rId21"/>
    <p:sldId id="1303" r:id="rId22"/>
    <p:sldId id="643" r:id="rId23"/>
    <p:sldId id="1209" r:id="rId24"/>
    <p:sldId id="1212" r:id="rId25"/>
    <p:sldId id="1210" r:id="rId26"/>
    <p:sldId id="1211" r:id="rId27"/>
    <p:sldId id="1213" r:id="rId28"/>
    <p:sldId id="1215" r:id="rId29"/>
    <p:sldId id="1214" r:id="rId30"/>
    <p:sldId id="652" r:id="rId31"/>
    <p:sldId id="653" r:id="rId32"/>
    <p:sldId id="1261" r:id="rId33"/>
    <p:sldId id="1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neider, Susan" initials="SS" lastIdx="1" clrIdx="0">
    <p:extLst>
      <p:ext uri="{19B8F6BF-5375-455C-9EA6-DF929625EA0E}">
        <p15:presenceInfo xmlns:p15="http://schemas.microsoft.com/office/powerpoint/2012/main" userId="S::Susan.Schneider@cisa.dhs.gov::4ec5b00f-63ee-4983-97ad-0ea8b69cc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230"/>
    <a:srgbClr val="000000"/>
    <a:srgbClr val="023A64"/>
    <a:srgbClr val="005288"/>
    <a:srgbClr val="CAE1EF"/>
    <a:srgbClr val="E6F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65160-8C77-4891-B69B-A8E526C12971}" v="3" dt="2023-07-20T21:28:09.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088" autoAdjust="0"/>
  </p:normalViewPr>
  <p:slideViewPr>
    <p:cSldViewPr snapToGrid="0">
      <p:cViewPr varScale="1">
        <p:scale>
          <a:sx n="85" d="100"/>
          <a:sy n="85" d="100"/>
        </p:scale>
        <p:origin x="159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D3E93-2C2E-4406-946E-96953512040A}"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639DA-111F-4B64-92D2-7EE5141AE4C7}" type="slidenum">
              <a:rPr lang="en-US" smtClean="0"/>
              <a:t>‹#›</a:t>
            </a:fld>
            <a:endParaRPr lang="en-US"/>
          </a:p>
        </p:txBody>
      </p:sp>
    </p:spTree>
    <p:extLst>
      <p:ext uri="{BB962C8B-B14F-4D97-AF65-F5344CB8AC3E}">
        <p14:creationId xmlns:p14="http://schemas.microsoft.com/office/powerpoint/2010/main" val="390386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hs.gov/hometown-security#connect" TargetMode="External"/><Relationship Id="rId7" Type="http://schemas.openxmlformats.org/officeDocument/2006/relationships/hyperlink" Target="https://www.dhs.gov/see-something-say-someth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dhs.gov/hometown-security#report" TargetMode="External"/><Relationship Id="rId5" Type="http://schemas.openxmlformats.org/officeDocument/2006/relationships/hyperlink" Target="https://www.dhs.gov/hometown-security#train" TargetMode="External"/><Relationship Id="rId4" Type="http://schemas.openxmlformats.org/officeDocument/2006/relationships/hyperlink" Target="https://www.dhs.gov/hometown-security#pl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sa.gov/mitigating-attacks-houses-worship-security-gui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Suggested</a:t>
            </a:r>
            <a:r>
              <a:rPr lang="en-US" sz="1200" b="1" kern="1200" baseline="0" dirty="0">
                <a:solidFill>
                  <a:schemeClr val="tx1"/>
                </a:solidFill>
                <a:effectLst/>
                <a:latin typeface="+mn-lt"/>
                <a:ea typeface="+mn-ea"/>
                <a:cs typeface="+mn-cs"/>
              </a:rPr>
              <a:t> Talking Points for Slide 4</a:t>
            </a:r>
            <a:r>
              <a:rPr lang="en-US" sz="1200" b="0" i="0" baseline="0" dirty="0">
                <a:solidFill>
                  <a:schemeClr val="bg1"/>
                </a:solidFill>
                <a:latin typeface="Arial" panose="020B0604020202020204"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a:solidFill>
                <a:schemeClr val="bg1"/>
              </a:solidFill>
              <a:latin typeface="Arial" panose="020B0604020202020204"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solidFill>
                  <a:schemeClr val="bg1"/>
                </a:solidFill>
                <a:latin typeface="Arial" panose="020B0604020202020204" pitchFamily="34" charset="0"/>
                <a:cs typeface="Arial" pitchFamily="34" charset="0"/>
              </a:rPr>
              <a:t>CISA’s work gathers the best of cybersecurity and infrastructure security knowledge and practices, shares that knowledge to enable better risk management, and puts it into practice to protect the nation’s essential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a:solidFill>
                <a:schemeClr val="bg1"/>
              </a:solidFill>
              <a:latin typeface="Arial" panose="020B0604020202020204"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solidFill>
                  <a:schemeClr val="bg1"/>
                </a:solidFill>
                <a:latin typeface="Arial" panose="020B0604020202020204" pitchFamily="34" charset="0"/>
                <a:cs typeface="Arial" pitchFamily="34" charset="0"/>
              </a:rPr>
              <a:t>CISA provides the unifying framework for national infrastructure protection that presents a common understanding of risk and enables the necessary collaboration among diverse stakeholders.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AE96B1-1274-D649-9DE7-21B04EDB27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10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communication or other techniques during an encounter to stabilize, slow, or reduce the intensity of a potentially violent situation without using physical force, or with a reduction in force.</a:t>
            </a:r>
          </a:p>
          <a:p>
            <a:r>
              <a:rPr lang="en-US" dirty="0"/>
              <a:t>-It is important to create a holistic assessment of the person of concern’s circumstances and stressors; this begins with awareness of one’s self, precipitating events or stressors, and the situation unfolding.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when making a report, the goals are to prevent violence and to get help for the individual of concern.  </a:t>
            </a:r>
          </a:p>
          <a:p>
            <a:r>
              <a:rPr lang="en-US" u="sng" dirty="0"/>
              <a:t>cisa.gov/de-escalation-series</a:t>
            </a:r>
          </a:p>
        </p:txBody>
      </p:sp>
      <p:sp>
        <p:nvSpPr>
          <p:cNvPr id="4" name="Slide Number Placeholder 3"/>
          <p:cNvSpPr>
            <a:spLocks noGrp="1"/>
          </p:cNvSpPr>
          <p:nvPr>
            <p:ph type="sldNum" sz="quarter" idx="5"/>
          </p:nvPr>
        </p:nvSpPr>
        <p:spPr/>
        <p:txBody>
          <a:bodyPr/>
          <a:lstStyle/>
          <a:p>
            <a:fld id="{0E3639DA-111F-4B64-92D2-7EE5141AE4C7}" type="slidenum">
              <a:rPr lang="en-US" smtClean="0"/>
              <a:t>14</a:t>
            </a:fld>
            <a:endParaRPr lang="en-US"/>
          </a:p>
        </p:txBody>
      </p:sp>
    </p:spTree>
    <p:extLst>
      <p:ext uri="{BB962C8B-B14F-4D97-AF65-F5344CB8AC3E}">
        <p14:creationId xmlns:p14="http://schemas.microsoft.com/office/powerpoint/2010/main" val="304777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5288"/>
                </a:solidFill>
                <a:latin typeface="Franklin Gothic Demi Cond" panose="020B0706030402020204" pitchFamily="34" charset="0"/>
              </a:rPr>
              <a:t>Conduct a vulnerability assessment </a:t>
            </a:r>
            <a:r>
              <a:rPr lang="en-US" sz="1200" dirty="0">
                <a:solidFill>
                  <a:srgbClr val="000000"/>
                </a:solidFill>
                <a:latin typeface="Franklin Gothic Book" panose="020B0503020102020204" pitchFamily="34" charset="0"/>
              </a:rPr>
              <a:t>to understand the risks specific to your house of worship, prioritize implementing safety measures</a:t>
            </a:r>
          </a:p>
          <a:p>
            <a:endParaRPr lang="en-US" dirty="0"/>
          </a:p>
          <a:p>
            <a:r>
              <a:rPr lang="en-US" dirty="0"/>
              <a:t>Test and exercise the plan in collaboration with local law enforcement, PSAs, neighbors.  CISA tabletop exercise program fact sheet for </a:t>
            </a:r>
            <a:r>
              <a:rPr lang="en-US" dirty="0" err="1"/>
              <a:t>HoWs</a:t>
            </a:r>
            <a:r>
              <a:rPr lang="en-US" dirty="0"/>
              <a:t>, videos to </a:t>
            </a:r>
            <a:r>
              <a:rPr lang="en-US"/>
              <a:t>assist exercise. </a:t>
            </a:r>
            <a:endParaRPr lang="en-US" dirty="0"/>
          </a:p>
        </p:txBody>
      </p:sp>
      <p:sp>
        <p:nvSpPr>
          <p:cNvPr id="4" name="Slide Number Placeholder 3"/>
          <p:cNvSpPr>
            <a:spLocks noGrp="1"/>
          </p:cNvSpPr>
          <p:nvPr>
            <p:ph type="sldNum" sz="quarter" idx="5"/>
          </p:nvPr>
        </p:nvSpPr>
        <p:spPr/>
        <p:txBody>
          <a:bodyPr/>
          <a:lstStyle/>
          <a:p>
            <a:fld id="{0E3639DA-111F-4B64-92D2-7EE5141AE4C7}" type="slidenum">
              <a:rPr lang="en-US" smtClean="0"/>
              <a:t>15</a:t>
            </a:fld>
            <a:endParaRPr lang="en-US"/>
          </a:p>
        </p:txBody>
      </p:sp>
    </p:spTree>
    <p:extLst>
      <p:ext uri="{BB962C8B-B14F-4D97-AF65-F5344CB8AC3E}">
        <p14:creationId xmlns:p14="http://schemas.microsoft.com/office/powerpoint/2010/main" val="117240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2"/>
                </a:solidFill>
                <a:effectLst/>
                <a:hlinkClick r:id="rId3"/>
              </a:rPr>
              <a:t>Homeland Security Starts with Hometown Security</a:t>
            </a:r>
          </a:p>
          <a:p>
            <a:r>
              <a:rPr lang="en-US" b="1" dirty="0">
                <a:effectLst/>
                <a:hlinkClick r:id="rId3"/>
              </a:rPr>
              <a:t>CONNECT</a:t>
            </a:r>
            <a:r>
              <a:rPr lang="en-US" dirty="0">
                <a:effectLst/>
              </a:rPr>
              <a:t>: Reach out and develop relationships in your community, including local law enforcement. Having these relationships established before an incident occurs can help speed up the response when something happens.</a:t>
            </a:r>
          </a:p>
          <a:p>
            <a:r>
              <a:rPr lang="en-US" b="1" dirty="0">
                <a:effectLst/>
                <a:hlinkClick r:id="rId4"/>
              </a:rPr>
              <a:t>PLAN</a:t>
            </a:r>
            <a:r>
              <a:rPr lang="en-US" dirty="0">
                <a:effectLst/>
              </a:rPr>
              <a:t>: Take the time now to plan on how you will handle a security event should one occur. Learn from other events to inform your plans.</a:t>
            </a:r>
          </a:p>
          <a:p>
            <a:r>
              <a:rPr lang="en-US" b="1" dirty="0">
                <a:effectLst/>
                <a:hlinkClick r:id="rId5"/>
              </a:rPr>
              <a:t>TRAIN</a:t>
            </a:r>
            <a:r>
              <a:rPr lang="en-US" dirty="0">
                <a:effectLst/>
              </a:rPr>
              <a:t>: Provide your employees with training resources and exercise your plans often. The best laid plans must be exercised in order to be effective.</a:t>
            </a:r>
          </a:p>
          <a:p>
            <a:r>
              <a:rPr lang="en-US" b="1" dirty="0">
                <a:effectLst/>
                <a:hlinkClick r:id="rId6"/>
              </a:rPr>
              <a:t>REPORT</a:t>
            </a:r>
            <a:r>
              <a:rPr lang="en-US" dirty="0">
                <a:effectLst/>
              </a:rPr>
              <a:t>: </a:t>
            </a:r>
            <a:r>
              <a:rPr lang="en-US" dirty="0">
                <a:effectLst/>
                <a:hlinkClick r:id="rId7"/>
              </a:rPr>
              <a:t>“If You See Something, Say Something™”</a:t>
            </a:r>
            <a:r>
              <a:rPr lang="en-US" dirty="0">
                <a:effectLst/>
              </a:rPr>
              <a:t> is more than just a slogan. Call local law enforcement.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E1B961-6AFE-419F-9143-5433EFB360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61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kern="1200" dirty="0">
                <a:solidFill>
                  <a:schemeClr val="tx1"/>
                </a:solidFill>
                <a:latin typeface="+mn-lt"/>
                <a:ea typeface="+mn-ea"/>
                <a:cs typeface="+mn-cs"/>
              </a:rPr>
              <a:t>An EOP</a:t>
            </a:r>
            <a:r>
              <a:rPr lang="en-US" sz="1200" kern="1200" baseline="0" dirty="0">
                <a:solidFill>
                  <a:schemeClr val="tx1"/>
                </a:solidFill>
                <a:latin typeface="+mn-lt"/>
                <a:ea typeface="+mn-ea"/>
                <a:cs typeface="+mn-cs"/>
              </a:rPr>
              <a:t> should contain (but certainly not limited to) all of the components listed above.</a:t>
            </a:r>
          </a:p>
          <a:p>
            <a:pPr marL="228600" indent="-228600">
              <a:buAutoNum type="arabicPeriod"/>
            </a:pPr>
            <a:r>
              <a:rPr lang="en-US" sz="1200" kern="1200" baseline="0" dirty="0">
                <a:solidFill>
                  <a:schemeClr val="tx1"/>
                </a:solidFill>
                <a:latin typeface="+mn-lt"/>
                <a:ea typeface="+mn-ea"/>
                <a:cs typeface="+mn-cs"/>
              </a:rPr>
              <a:t>Roles and Responsibilities - </a:t>
            </a:r>
            <a:r>
              <a:rPr lang="en-US" sz="1200" kern="1200" dirty="0">
                <a:solidFill>
                  <a:schemeClr val="tx1"/>
                </a:solidFill>
                <a:latin typeface="+mn-lt"/>
                <a:ea typeface="+mn-ea"/>
                <a:cs typeface="+mn-cs"/>
              </a:rPr>
              <a:t>Define what should happen, when, and at whose direction—that is, create an organizational system.</a:t>
            </a:r>
          </a:p>
          <a:p>
            <a:pPr marL="228600" indent="-228600">
              <a:buAutoNum type="arabicPeriod"/>
            </a:pPr>
            <a:r>
              <a:rPr lang="en-US" sz="1200" kern="1200" dirty="0">
                <a:solidFill>
                  <a:schemeClr val="tx1"/>
                </a:solidFill>
                <a:latin typeface="+mn-lt"/>
                <a:ea typeface="+mn-ea"/>
                <a:cs typeface="+mn-cs"/>
              </a:rPr>
              <a:t>Notification of Incident - One of the first steps in planning is to develop a mechanism to notify students and staff that an incident is occurring and to instruct them on what to do. Schools should consider implementing a mass notification system.</a:t>
            </a:r>
          </a:p>
          <a:p>
            <a:pPr marL="228600" indent="-228600">
              <a:buAutoNum type="arabicPeriod"/>
            </a:pPr>
            <a:r>
              <a:rPr lang="en-US" sz="1200" kern="1200" dirty="0">
                <a:solidFill>
                  <a:schemeClr val="tx1"/>
                </a:solidFill>
                <a:latin typeface="+mn-lt"/>
                <a:ea typeface="+mn-ea"/>
                <a:cs typeface="+mn-cs"/>
              </a:rPr>
              <a:t>Evacuation, Lockdown, Shelter-In-Place</a:t>
            </a:r>
            <a:r>
              <a:rPr lang="en-US" sz="1200" kern="1200" baseline="0" dirty="0">
                <a:solidFill>
                  <a:schemeClr val="tx1"/>
                </a:solidFill>
                <a:latin typeface="+mn-lt"/>
                <a:ea typeface="+mn-ea"/>
                <a:cs typeface="+mn-cs"/>
              </a:rPr>
              <a:t> - </a:t>
            </a:r>
            <a:r>
              <a:rPr lang="en-US" sz="1200" kern="1200" dirty="0">
                <a:solidFill>
                  <a:schemeClr val="tx1"/>
                </a:solidFill>
                <a:latin typeface="+mn-lt"/>
                <a:ea typeface="+mn-ea"/>
                <a:cs typeface="+mn-cs"/>
              </a:rPr>
              <a:t>Develop</a:t>
            </a:r>
            <a:r>
              <a:rPr lang="en-US" sz="1200" kern="1200" baseline="0" dirty="0">
                <a:solidFill>
                  <a:schemeClr val="tx1"/>
                </a:solidFill>
                <a:latin typeface="+mn-lt"/>
                <a:ea typeface="+mn-ea"/>
                <a:cs typeface="+mn-cs"/>
              </a:rPr>
              <a:t> plans and procedures for all possible incident responses and PRACTICE them.</a:t>
            </a:r>
          </a:p>
          <a:p>
            <a:pPr marL="228600" indent="-228600">
              <a:buAutoNum type="arabicPeriod"/>
            </a:pPr>
            <a:r>
              <a:rPr lang="en-US" sz="1200" kern="1200" baseline="0" dirty="0">
                <a:solidFill>
                  <a:schemeClr val="tx1"/>
                </a:solidFill>
                <a:latin typeface="+mn-lt"/>
                <a:ea typeface="+mn-ea"/>
                <a:cs typeface="+mn-cs"/>
              </a:rPr>
              <a:t>Plans for Diverse Needs - </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Emergency operation plans should provide for the needs of students, staff, and visitors with disabilities and other functional and access needs</a:t>
            </a:r>
          </a:p>
          <a:p>
            <a:pPr marL="228600" indent="-228600">
              <a:buAutoNum type="arabicPeriod"/>
            </a:pPr>
            <a:r>
              <a:rPr lang="en-US" sz="1200" kern="1200" dirty="0">
                <a:solidFill>
                  <a:schemeClr val="tx1"/>
                </a:solidFill>
                <a:latin typeface="+mn-lt"/>
                <a:ea typeface="+mn-ea"/>
                <a:cs typeface="+mn-cs"/>
              </a:rPr>
              <a:t>Consider Necessary Equipment and Supplies – Provide</a:t>
            </a:r>
            <a:r>
              <a:rPr lang="en-US" sz="1200" kern="1200" baseline="0" dirty="0">
                <a:solidFill>
                  <a:schemeClr val="tx1"/>
                </a:solidFill>
                <a:latin typeface="+mn-lt"/>
                <a:ea typeface="+mn-ea"/>
                <a:cs typeface="+mn-cs"/>
              </a:rPr>
              <a:t> staff with the necessary equipment to respond to a crisis.</a:t>
            </a:r>
          </a:p>
          <a:p>
            <a:pPr marL="228600" indent="-228600">
              <a:buAutoNum type="arabicPeriod"/>
            </a:pPr>
            <a:r>
              <a:rPr lang="en-US" sz="1200" kern="1200" baseline="0" dirty="0">
                <a:solidFill>
                  <a:schemeClr val="tx1"/>
                </a:solidFill>
                <a:latin typeface="+mn-lt"/>
                <a:ea typeface="+mn-ea"/>
                <a:cs typeface="+mn-cs"/>
              </a:rPr>
              <a:t>Common Vocabulary – Create a common vocabulary that school staff and emergency responders both understand so communication during an incident is clear.</a:t>
            </a:r>
          </a:p>
          <a:p>
            <a:pPr marL="228600" indent="-228600">
              <a:buAutoNum type="arabicPeriod"/>
            </a:pPr>
            <a:r>
              <a:rPr lang="en-US" sz="1200" kern="1200" baseline="0" dirty="0">
                <a:solidFill>
                  <a:schemeClr val="tx1"/>
                </a:solidFill>
                <a:latin typeface="+mn-lt"/>
                <a:ea typeface="+mn-ea"/>
                <a:cs typeface="+mn-cs"/>
              </a:rPr>
              <a:t>Accountability and Reunification System – Create a system to account for all students, staff, and visitors during an incident. Additionally, develop plans for tracking student release to parents and other authorized individuals after an incident.</a:t>
            </a:r>
          </a:p>
          <a:p>
            <a:pPr marL="228600" indent="-228600">
              <a:buAutoNum type="arabicPeriod"/>
            </a:pPr>
            <a:r>
              <a:rPr lang="en-US" sz="1200" kern="1200" baseline="0" dirty="0">
                <a:solidFill>
                  <a:schemeClr val="tx1"/>
                </a:solidFill>
                <a:latin typeface="+mn-lt"/>
                <a:ea typeface="+mn-ea"/>
                <a:cs typeface="+mn-cs"/>
              </a:rPr>
              <a:t>Communication with External Entities - </a:t>
            </a:r>
            <a:r>
              <a:rPr lang="en-US" sz="1200" kern="1200" dirty="0">
                <a:solidFill>
                  <a:schemeClr val="tx1"/>
                </a:solidFill>
                <a:latin typeface="+mn-lt"/>
                <a:ea typeface="+mn-ea"/>
                <a:cs typeface="+mn-cs"/>
              </a:rPr>
              <a:t>Plan how to communicate with families, community members, and the media</a:t>
            </a:r>
            <a:r>
              <a:rPr lang="en-US" sz="1200" kern="1200" baseline="0" dirty="0">
                <a:solidFill>
                  <a:schemeClr val="tx1"/>
                </a:solidFill>
                <a:latin typeface="+mn-lt"/>
                <a:ea typeface="+mn-ea"/>
                <a:cs typeface="+mn-cs"/>
              </a:rPr>
              <a:t> during/after an incident.</a:t>
            </a:r>
          </a:p>
          <a:p>
            <a:pPr marL="228600" indent="-228600">
              <a:buAutoNum type="arabicPeriod"/>
            </a:pPr>
            <a:r>
              <a:rPr lang="en-US" sz="1200" kern="1200" baseline="0" dirty="0">
                <a:solidFill>
                  <a:schemeClr val="tx1"/>
                </a:solidFill>
                <a:latin typeface="+mn-lt"/>
                <a:ea typeface="+mn-ea"/>
                <a:cs typeface="+mn-cs"/>
              </a:rPr>
              <a:t>Emergency Drills – PRACTICE your emergency operations plan. Identify problems in the plan that need to be addressed.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AE96B1-1274-D649-9DE7-21B04EDB27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6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These action lists are broad overview of how to respond. Each list can be modified and edited to reflect the specific action plans outlined for each school. More detailed lists can be developed by school assessment teams in coordination with community partners.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AE96B1-1274-D649-9DE7-21B04EDB27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22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rgbClr val="333333"/>
                </a:solidFill>
                <a:effectLst/>
                <a:latin typeface="Times" pitchFamily="18" charset="0"/>
                <a:ea typeface="+mn-ea"/>
                <a:cs typeface="+mn-cs"/>
              </a:rPr>
              <a:t>I am a 10-year veteran of the Department of Homeland Security, with 15 years of government service.  I have served in numerous positions across DHS, with a background in emergency management, counterterrorism, intelligence, and federal law enforcement.  I am currently the DHS Protective Security Advisor assigned to Cincinnati, Ohio. </a:t>
            </a:r>
          </a:p>
          <a:p>
            <a:pPr marL="0" indent="0">
              <a:buFont typeface="Arial" panose="020B0604020202020204" pitchFamily="34" charset="0"/>
              <a:buNone/>
            </a:pPr>
            <a:r>
              <a:rPr lang="en-US" sz="1200" kern="1200" dirty="0">
                <a:solidFill>
                  <a:srgbClr val="333333"/>
                </a:solidFill>
                <a:effectLst/>
                <a:latin typeface="Times" pitchFamily="18" charset="0"/>
                <a:ea typeface="+mn-ea"/>
                <a:cs typeface="+mn-cs"/>
              </a:rPr>
              <a:t>Protective Security Advisors perform vulnerability and security assessments on a variety of critical infrastructure, as well as coordinating training opportunities, information sharing, special events planning, and incident management support. </a:t>
            </a:r>
          </a:p>
          <a:p>
            <a:pPr marL="0" indent="0">
              <a:buFont typeface="Arial" panose="020B0604020202020204" pitchFamily="34" charset="0"/>
              <a:buNone/>
            </a:pPr>
            <a:endParaRPr lang="en-US" sz="1200" kern="1200" baseline="0" dirty="0">
              <a:solidFill>
                <a:srgbClr val="333333"/>
              </a:solidFill>
              <a:effectLst/>
              <a:latin typeface="Times" pitchFamily="18" charset="0"/>
              <a:ea typeface="+mn-ea"/>
              <a:cs typeface="+mn-cs"/>
            </a:endParaRPr>
          </a:p>
          <a:p>
            <a:pPr marL="0" indent="0">
              <a:buFont typeface="Arial" panose="020B0604020202020204" pitchFamily="34" charset="0"/>
              <a:buNone/>
            </a:pPr>
            <a:r>
              <a:rPr lang="en-US" sz="1200" kern="1200" baseline="0" dirty="0">
                <a:solidFill>
                  <a:srgbClr val="333333"/>
                </a:solidFill>
                <a:effectLst/>
                <a:latin typeface="Times" pitchFamily="18" charset="0"/>
                <a:ea typeface="+mn-ea"/>
                <a:cs typeface="+mn-cs"/>
              </a:rPr>
              <a:t>So what does that mean…? (Go to paper notes)</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32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 A SAFE may be the first step toward an effective security program. It is generally intended for facilities that have little or no security measures or planning in place </a:t>
            </a: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 A Protective Security Advisor may find that it is appropriate to conduct a more detailed assessment using the Infrastructure Survey Tool (IST) at a facility after a SAFE visit has been completed and after the facility has implemented some of the identified options for consideration, for example, by assigning a security manager, developing a security </a:t>
            </a:r>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6935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Franklin Gothic Book" panose="020B0503020102020204" pitchFamily="34" charset="0"/>
                <a:ea typeface="+mn-ea"/>
                <a:cs typeface="+mn-cs"/>
              </a:rPr>
              <a:t>-Establish a multi-layered plan for security, identifying clear roles and responsibilities for developing and implementing security measures.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Franklin Gothic Book" panose="020B0503020102020204" pitchFamily="34" charset="0"/>
                <a:ea typeface="+mn-ea"/>
                <a:cs typeface="+mn-cs"/>
              </a:rPr>
              <a:t>-Apply physical security measures to monitor and protect the outer, middle, and inner perimeters, while respecting the purpose of each area of the house of worship.  </a:t>
            </a:r>
          </a:p>
          <a:p>
            <a:r>
              <a:rPr lang="en-US" u="none" dirty="0">
                <a:solidFill>
                  <a:srgbClr val="000000"/>
                </a:solidFill>
                <a:hlinkClick r:id="rId3">
                  <a:extLst>
                    <a:ext uri="{A12FA001-AC4F-418D-AE19-62706E023703}">
                      <ahyp:hlinkClr xmlns:ahyp="http://schemas.microsoft.com/office/drawing/2018/hyperlinkcolor" val="tx"/>
                    </a:ext>
                  </a:extLst>
                </a:hlinkClick>
              </a:rPr>
              <a:t>cisa.gov/mitigating-attacks-houses-worship-security-guide</a:t>
            </a:r>
            <a:endParaRPr lang="en-US" u="none" dirty="0">
              <a:solidFill>
                <a:srgbClr val="000000"/>
              </a:solidFill>
            </a:endParaRPr>
          </a:p>
        </p:txBody>
      </p:sp>
      <p:sp>
        <p:nvSpPr>
          <p:cNvPr id="4" name="Slide Number Placeholder 3"/>
          <p:cNvSpPr>
            <a:spLocks noGrp="1"/>
          </p:cNvSpPr>
          <p:nvPr>
            <p:ph type="sldNum" sz="quarter" idx="5"/>
          </p:nvPr>
        </p:nvSpPr>
        <p:spPr/>
        <p:txBody>
          <a:bodyPr/>
          <a:lstStyle/>
          <a:p>
            <a:fld id="{0E3639DA-111F-4B64-92D2-7EE5141AE4C7}" type="slidenum">
              <a:rPr lang="en-US" smtClean="0"/>
              <a:t>7</a:t>
            </a:fld>
            <a:endParaRPr lang="en-US"/>
          </a:p>
        </p:txBody>
      </p:sp>
    </p:spTree>
    <p:extLst>
      <p:ext uri="{BB962C8B-B14F-4D97-AF65-F5344CB8AC3E}">
        <p14:creationId xmlns:p14="http://schemas.microsoft.com/office/powerpoint/2010/main" val="64769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cisa.gov/houses-of-worship</a:t>
            </a:r>
          </a:p>
          <a:p>
            <a:r>
              <a:rPr lang="en-US" u="sng" dirty="0"/>
              <a:t>cisa.gov/houses-worship-security-self-assessment</a:t>
            </a:r>
          </a:p>
        </p:txBody>
      </p:sp>
      <p:sp>
        <p:nvSpPr>
          <p:cNvPr id="4" name="Slide Number Placeholder 3"/>
          <p:cNvSpPr>
            <a:spLocks noGrp="1"/>
          </p:cNvSpPr>
          <p:nvPr>
            <p:ph type="sldNum" sz="quarter" idx="5"/>
          </p:nvPr>
        </p:nvSpPr>
        <p:spPr/>
        <p:txBody>
          <a:bodyPr/>
          <a:lstStyle/>
          <a:p>
            <a:fld id="{0E3639DA-111F-4B64-92D2-7EE5141AE4C7}" type="slidenum">
              <a:rPr lang="en-US" smtClean="0"/>
              <a:t>8</a:t>
            </a:fld>
            <a:endParaRPr lang="en-US"/>
          </a:p>
        </p:txBody>
      </p:sp>
    </p:spTree>
    <p:extLst>
      <p:ext uri="{BB962C8B-B14F-4D97-AF65-F5344CB8AC3E}">
        <p14:creationId xmlns:p14="http://schemas.microsoft.com/office/powerpoint/2010/main" val="385812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a:t>The focus areas are limited to 49 questions that focus on the following subject areas</a:t>
            </a:r>
          </a:p>
          <a:p>
            <a:pPr marL="171450" indent="-171450">
              <a:buFont typeface="Arial" panose="020B0604020202020204" pitchFamily="34" charset="0"/>
              <a:buChar char="•"/>
            </a:pPr>
            <a:r>
              <a:rPr lang="en-US" dirty="0"/>
              <a:t>Security / Safety Management- Emergency Management</a:t>
            </a:r>
          </a:p>
          <a:p>
            <a:pPr marL="171450" indent="-171450">
              <a:buFont typeface="Arial" panose="020B0604020202020204" pitchFamily="34" charset="0"/>
              <a:buChar char="•"/>
            </a:pPr>
            <a:r>
              <a:rPr lang="en-US" dirty="0"/>
              <a:t>Perimeter Security</a:t>
            </a:r>
          </a:p>
          <a:p>
            <a:pPr marL="171450" indent="-171450">
              <a:buFont typeface="Arial" panose="020B0604020202020204" pitchFamily="34" charset="0"/>
              <a:buChar char="•"/>
            </a:pPr>
            <a:r>
              <a:rPr lang="en-US" dirty="0"/>
              <a:t>Parking and Barriers</a:t>
            </a:r>
          </a:p>
          <a:p>
            <a:pPr marL="171450" indent="-171450">
              <a:buFont typeface="Arial" panose="020B0604020202020204" pitchFamily="34" charset="0"/>
              <a:buChar char="•"/>
            </a:pPr>
            <a:r>
              <a:rPr lang="en-US" dirty="0"/>
              <a:t>Access / entry control</a:t>
            </a:r>
          </a:p>
          <a:p>
            <a:pPr marL="171450" indent="-171450">
              <a:buFont typeface="Arial" panose="020B0604020202020204" pitchFamily="34" charset="0"/>
              <a:buChar char="•"/>
            </a:pPr>
            <a:r>
              <a:rPr lang="en-US" dirty="0"/>
              <a:t>Intrusion detection and video surveillance</a:t>
            </a:r>
          </a:p>
          <a:p>
            <a:endParaRPr lang="en-US" dirty="0"/>
          </a:p>
        </p:txBody>
      </p:sp>
      <p:sp>
        <p:nvSpPr>
          <p:cNvPr id="4" name="Slide Number Placeholder 3"/>
          <p:cNvSpPr>
            <a:spLocks noGrp="1"/>
          </p:cNvSpPr>
          <p:nvPr>
            <p:ph type="sldNum" sz="quarter" idx="5"/>
          </p:nvPr>
        </p:nvSpPr>
        <p:spPr/>
        <p:txBody>
          <a:bodyPr/>
          <a:lstStyle/>
          <a:p>
            <a:fld id="{16518796-4DBB-4779-ABCF-6F5AE9494FFE}" type="slidenum">
              <a:rPr lang="en-US" smtClean="0"/>
              <a:t>9</a:t>
            </a:fld>
            <a:endParaRPr lang="en-US" dirty="0"/>
          </a:p>
        </p:txBody>
      </p:sp>
    </p:spTree>
    <p:extLst>
      <p:ext uri="{BB962C8B-B14F-4D97-AF65-F5344CB8AC3E}">
        <p14:creationId xmlns:p14="http://schemas.microsoft.com/office/powerpoint/2010/main" val="266607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Behind the curtain</a:t>
            </a:r>
          </a:p>
          <a:p>
            <a:r>
              <a:rPr lang="en-US" dirty="0"/>
              <a:t>For your awareness this is a screen shot of the pdf version of the assessment and what I hope to do here is show what's going on behind the scenes as you answer the questions in the tool.</a:t>
            </a:r>
          </a:p>
          <a:p>
            <a:endParaRPr lang="en-US" dirty="0"/>
          </a:p>
          <a:p>
            <a:r>
              <a:rPr lang="en-US" dirty="0"/>
              <a:t>Each question has either three or five answers.  </a:t>
            </a:r>
          </a:p>
          <a:p>
            <a:r>
              <a:rPr lang="en-US" dirty="0"/>
              <a:t>The answers and options for consideration are  arranged from the lowest level of security that  offers a very low level of protection (red) to a  very high level of security that provides a greatly enhanced level of protection (green). None of this infers priority of actions to implement.</a:t>
            </a:r>
          </a:p>
          <a:p>
            <a:endParaRPr lang="en-US" dirty="0"/>
          </a:p>
          <a:p>
            <a:r>
              <a:rPr lang="en-US" dirty="0"/>
              <a:t>For each relevant question, identify the answer  that most accurately represents your facility.  This along with addition of clarifying information(when needed) at the bottom of each section will provide you with corresponding starting for improving your security.</a:t>
            </a:r>
          </a:p>
          <a:p>
            <a:endParaRPr lang="en-US" dirty="0"/>
          </a:p>
          <a:p>
            <a:endParaRPr lang="en-US" dirty="0"/>
          </a:p>
        </p:txBody>
      </p:sp>
      <p:sp>
        <p:nvSpPr>
          <p:cNvPr id="4" name="Slide Number Placeholder 3"/>
          <p:cNvSpPr>
            <a:spLocks noGrp="1"/>
          </p:cNvSpPr>
          <p:nvPr>
            <p:ph type="sldNum" sz="quarter" idx="5"/>
          </p:nvPr>
        </p:nvSpPr>
        <p:spPr/>
        <p:txBody>
          <a:bodyPr/>
          <a:lstStyle/>
          <a:p>
            <a:fld id="{E1C4A21F-FC45-4622-8D00-297C0E73CAB1}" type="slidenum">
              <a:rPr lang="en-US" smtClean="0"/>
              <a:t>10</a:t>
            </a:fld>
            <a:endParaRPr lang="en-US"/>
          </a:p>
        </p:txBody>
      </p:sp>
    </p:spTree>
    <p:extLst>
      <p:ext uri="{BB962C8B-B14F-4D97-AF65-F5344CB8AC3E}">
        <p14:creationId xmlns:p14="http://schemas.microsoft.com/office/powerpoint/2010/main" val="190298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 A SAFE may be the first step toward an effective security program. It is generally intended for facilities that have little or no security measures or planning in place </a:t>
            </a: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 A Protective Security Advisor may find that it is appropriate to conduct a more detailed assessment using the Infrastructure Survey Tool (IST) at a facility after a SAFE visit has been completed and after the facility has implemented some of the identified options for consideration, for example, by assigning a security manager, developing a security </a:t>
            </a:r>
            <a:endParaRPr lang="en-US" dirty="0"/>
          </a:p>
        </p:txBody>
      </p:sp>
      <p:sp>
        <p:nvSpPr>
          <p:cNvPr id="4" name="Slide Number Placeholder 3"/>
          <p:cNvSpPr>
            <a:spLocks noGrp="1"/>
          </p:cNvSpPr>
          <p:nvPr>
            <p:ph type="sldNum" sz="quarter" idx="10"/>
          </p:nvPr>
        </p:nvSpPr>
        <p:spPr/>
        <p:txBody>
          <a:bodyPr/>
          <a:lstStyle/>
          <a:p>
            <a:pPr>
              <a:defRPr/>
            </a:pPr>
            <a:fld id="{65471F9A-B9F2-41D6-B914-1029BD6179BF}" type="slidenum">
              <a:rPr lang="en-US" altLang="en-US" smtClean="0"/>
              <a:pPr>
                <a:defRPr/>
              </a:pPr>
              <a:t>11</a:t>
            </a:fld>
            <a:endParaRPr lang="en-US" altLang="en-US" dirty="0"/>
          </a:p>
        </p:txBody>
      </p:sp>
    </p:spTree>
    <p:extLst>
      <p:ext uri="{BB962C8B-B14F-4D97-AF65-F5344CB8AC3E}">
        <p14:creationId xmlns:p14="http://schemas.microsoft.com/office/powerpoint/2010/main" val="106935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cisa.gov/employee-vigilance-power-hello</a:t>
            </a:r>
          </a:p>
        </p:txBody>
      </p:sp>
      <p:sp>
        <p:nvSpPr>
          <p:cNvPr id="4" name="Slide Number Placeholder 3"/>
          <p:cNvSpPr>
            <a:spLocks noGrp="1"/>
          </p:cNvSpPr>
          <p:nvPr>
            <p:ph type="sldNum" sz="quarter" idx="5"/>
          </p:nvPr>
        </p:nvSpPr>
        <p:spPr/>
        <p:txBody>
          <a:bodyPr/>
          <a:lstStyle/>
          <a:p>
            <a:fld id="{0E3639DA-111F-4B64-92D2-7EE5141AE4C7}" type="slidenum">
              <a:rPr lang="en-US" smtClean="0"/>
              <a:t>13</a:t>
            </a:fld>
            <a:endParaRPr lang="en-US"/>
          </a:p>
        </p:txBody>
      </p:sp>
    </p:spTree>
    <p:extLst>
      <p:ext uri="{BB962C8B-B14F-4D97-AF65-F5344CB8AC3E}">
        <p14:creationId xmlns:p14="http://schemas.microsoft.com/office/powerpoint/2010/main" val="3034022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295397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7905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D9BFBA-6904-411B-9652-27C71EAA7EF1}"/>
              </a:ext>
            </a:extLst>
          </p:cNvPr>
          <p:cNvSpPr txBox="1">
            <a:spLocks noChangeArrowheads="1"/>
          </p:cNvSpPr>
          <p:nvPr userDrawn="1"/>
        </p:nvSpPr>
        <p:spPr bwMode="auto">
          <a:xfrm>
            <a:off x="10505020" y="174626"/>
            <a:ext cx="1466849" cy="2308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900" b="1" dirty="0">
                <a:solidFill>
                  <a:srgbClr val="FFFFFF"/>
                </a:solidFill>
              </a:rPr>
              <a:t>TLP:WHITE</a:t>
            </a:r>
          </a:p>
        </p:txBody>
      </p:sp>
      <p:sp>
        <p:nvSpPr>
          <p:cNvPr id="11" name="Rectangle 2">
            <a:extLst>
              <a:ext uri="{FF2B5EF4-FFF2-40B4-BE49-F238E27FC236}">
                <a16:creationId xmlns:a16="http://schemas.microsoft.com/office/drawing/2014/main" id="{354424CC-1498-46C2-A624-14E562325E65}"/>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3000" b="1">
                <a:solidFill>
                  <a:schemeClr val="tx1"/>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286CD826-47AC-4100-81CB-E4CEA618D7C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573" y="5896740"/>
            <a:ext cx="914400" cy="682682"/>
          </a:xfrm>
          <a:prstGeom prst="rect">
            <a:avLst/>
          </a:prstGeom>
        </p:spPr>
      </p:pic>
      <p:sp>
        <p:nvSpPr>
          <p:cNvPr id="14" name="Rectangle 6">
            <a:extLst>
              <a:ext uri="{FF2B5EF4-FFF2-40B4-BE49-F238E27FC236}">
                <a16:creationId xmlns:a16="http://schemas.microsoft.com/office/drawing/2014/main" id="{8587A7BC-1CE6-4F83-AD51-A0A7E6E6AC3E}"/>
              </a:ext>
            </a:extLst>
          </p:cNvPr>
          <p:cNvSpPr>
            <a:spLocks noGrp="1" noChangeArrowheads="1"/>
          </p:cNvSpPr>
          <p:nvPr>
            <p:ph type="sldNum" sz="quarter" idx="10"/>
          </p:nvPr>
        </p:nvSpPr>
        <p:spPr>
          <a:xfrm>
            <a:off x="10943167" y="6190928"/>
            <a:ext cx="711200" cy="230832"/>
          </a:xfrm>
        </p:spPr>
        <p:txBody>
          <a:bodyPr/>
          <a:lstStyle>
            <a:lvl1pPr algn="r">
              <a:defRPr sz="900" b="1">
                <a:solidFill>
                  <a:srgbClr val="5A5B5D"/>
                </a:solidFill>
              </a:defRPr>
            </a:lvl1pPr>
          </a:lstStyle>
          <a:p>
            <a:pPr>
              <a:defRPr/>
            </a:pPr>
            <a:fld id="{3EA8C02C-D895-4FD7-9968-BBB32117BAA6}" type="slidenum">
              <a:rPr lang="en-US" altLang="en-US"/>
              <a:pPr>
                <a:defRPr/>
              </a:pPr>
              <a:t>‹#›</a:t>
            </a:fld>
            <a:endParaRPr lang="en-US" altLang="en-US" dirty="0"/>
          </a:p>
        </p:txBody>
      </p:sp>
    </p:spTree>
    <p:extLst>
      <p:ext uri="{BB962C8B-B14F-4D97-AF65-F5344CB8AC3E}">
        <p14:creationId xmlns:p14="http://schemas.microsoft.com/office/powerpoint/2010/main" val="1083807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B9B495-9538-7941-B77F-FDFC14234A87}"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95677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9B495-9538-7941-B77F-FDFC14234A87}"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212924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B9B495-9538-7941-B77F-FDFC14234A87}"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140650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B9B495-9538-7941-B77F-FDFC14234A87}"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262597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B9B495-9538-7941-B77F-FDFC14234A87}"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409696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B9B495-9538-7941-B77F-FDFC14234A87}"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3525490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9B495-9538-7941-B77F-FDFC14234A87}"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2153586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B9B495-9538-7941-B77F-FDFC14234A87}"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345216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324412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B9B495-9538-7941-B77F-FDFC14234A87}"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264508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9B495-9538-7941-B77F-FDFC14234A87}"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2369079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9B495-9538-7941-B77F-FDFC14234A87}"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D740-F635-D348-9C9E-40BC18AE3021}" type="slidenum">
              <a:rPr lang="en-US" smtClean="0"/>
              <a:t>‹#›</a:t>
            </a:fld>
            <a:endParaRPr lang="en-US"/>
          </a:p>
        </p:txBody>
      </p:sp>
    </p:spTree>
    <p:extLst>
      <p:ext uri="{BB962C8B-B14F-4D97-AF65-F5344CB8AC3E}">
        <p14:creationId xmlns:p14="http://schemas.microsoft.com/office/powerpoint/2010/main" val="214443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12CB1-2EEF-5644-BEFD-728CE8B8D66D}"/>
              </a:ext>
            </a:extLst>
          </p:cNvPr>
          <p:cNvSpPr>
            <a:spLocks noChangeArrowheads="1"/>
          </p:cNvSpPr>
          <p:nvPr userDrawn="1"/>
        </p:nvSpPr>
        <p:spPr bwMode="auto">
          <a:xfrm>
            <a:off x="203200" y="5791200"/>
            <a:ext cx="34544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sp>
        <p:nvSpPr>
          <p:cNvPr id="5" name="TextBox 4">
            <a:extLst>
              <a:ext uri="{FF2B5EF4-FFF2-40B4-BE49-F238E27FC236}">
                <a16:creationId xmlns:a16="http://schemas.microsoft.com/office/drawing/2014/main" id="{8F1CF99B-443E-7241-A26C-3047223F2B72}"/>
              </a:ext>
            </a:extLst>
          </p:cNvPr>
          <p:cNvSpPr txBox="1"/>
          <p:nvPr userDrawn="1"/>
        </p:nvSpPr>
        <p:spPr>
          <a:xfrm>
            <a:off x="0" y="0"/>
            <a:ext cx="12192000" cy="914400"/>
          </a:xfrm>
          <a:prstGeom prst="rect">
            <a:avLst/>
          </a:prstGeom>
          <a:solidFill>
            <a:srgbClr val="005288"/>
          </a:solidFill>
        </p:spPr>
        <p:txBody>
          <a:bodyPr lIns="457200" tIns="640080"/>
          <a:lstStyle/>
          <a:p>
            <a:pPr>
              <a:defRPr/>
            </a:pPr>
            <a:r>
              <a:rPr lang="en-US" sz="1200" b="1" spc="300" dirty="0"/>
              <a:t>CISA | </a:t>
            </a:r>
            <a:r>
              <a:rPr lang="en-US" sz="1200" spc="300" dirty="0"/>
              <a:t>CYBERSECURITY AND INFRASTRUCTURE SECURITY AGENCY</a:t>
            </a:r>
          </a:p>
        </p:txBody>
      </p:sp>
      <p:cxnSp>
        <p:nvCxnSpPr>
          <p:cNvPr id="6" name="Straight Connector 7"/>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B3E06C7A-E3FF-DC44-B349-305050B92965}"/>
              </a:ext>
            </a:extLst>
          </p:cNvPr>
          <p:cNvSpPr>
            <a:spLocks noGrp="1"/>
          </p:cNvSpPr>
          <p:nvPr>
            <p:ph type="title"/>
          </p:nvPr>
        </p:nvSpPr>
        <p:spPr>
          <a:xfrm>
            <a:off x="0" y="914400"/>
            <a:ext cx="12192000" cy="4495800"/>
          </a:xfrm>
          <a:prstGeom prst="rect">
            <a:avLst/>
          </a:prstGeom>
          <a:solidFill>
            <a:srgbClr val="005288"/>
          </a:solidFill>
        </p:spPr>
        <p:txBody>
          <a:bodyPr lIns="457200" tIns="182880" anchor="t"/>
          <a:lstStyle>
            <a:lvl1pPr algn="l">
              <a:defRPr sz="4000" b="1" cap="all">
                <a:solidFill>
                  <a:schemeClr val="tx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9158419E-C4EB-154B-9036-452743E86695}"/>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76EDE78B-C9CA-4BE5-9B91-4316D0CAE454}" type="slidenum">
              <a:rPr lang="en-US" altLang="en-US"/>
              <a:pPr>
                <a:defRPr/>
              </a:pPr>
              <a:t>‹#›</a:t>
            </a:fld>
            <a:endParaRPr lang="en-US" altLang="en-US" dirty="0"/>
          </a:p>
        </p:txBody>
      </p:sp>
      <p:pic>
        <p:nvPicPr>
          <p:cNvPr id="8" name="Picture 7" descr="A close up of a sign&#10;&#10;Description automatically generated">
            <a:extLst>
              <a:ext uri="{FF2B5EF4-FFF2-40B4-BE49-F238E27FC236}">
                <a16:creationId xmlns:a16="http://schemas.microsoft.com/office/drawing/2014/main" id="{39F26681-9ABC-4821-8B59-8445CF1766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631180"/>
            <a:ext cx="1341120" cy="1005840"/>
          </a:xfrm>
          <a:prstGeom prst="rect">
            <a:avLst/>
          </a:prstGeom>
        </p:spPr>
      </p:pic>
    </p:spTree>
    <p:extLst>
      <p:ext uri="{BB962C8B-B14F-4D97-AF65-F5344CB8AC3E}">
        <p14:creationId xmlns:p14="http://schemas.microsoft.com/office/powerpoint/2010/main" val="861023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D20D-E4ED-D543-81B3-A7E86306BAFF}"/>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
        <p:nvSpPr>
          <p:cNvPr id="10" name="Rectangle 7">
            <a:extLst>
              <a:ext uri="{FF2B5EF4-FFF2-40B4-BE49-F238E27FC236}">
                <a16:creationId xmlns:a16="http://schemas.microsoft.com/office/drawing/2014/main" id="{F86D13AE-FA57-EC46-871D-4686EFF649FB}"/>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cxnSp>
        <p:nvCxnSpPr>
          <p:cNvPr id="11"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333333"/>
              </a:buClr>
              <a:defRPr sz="2400" baseline="0">
                <a:solidFill>
                  <a:srgbClr val="333333"/>
                </a:solidFill>
              </a:defRPr>
            </a:lvl1pPr>
            <a:lvl2pPr>
              <a:buClr>
                <a:srgbClr val="333333"/>
              </a:buClr>
              <a:defRPr sz="2200" baseline="0">
                <a:solidFill>
                  <a:srgbClr val="333333"/>
                </a:solidFill>
              </a:defRPr>
            </a:lvl2pPr>
            <a:lvl3pPr>
              <a:buClr>
                <a:srgbClr val="333333"/>
              </a:buClr>
              <a:defRPr sz="2000" baseline="0">
                <a:solidFill>
                  <a:srgbClr val="333333"/>
                </a:solidFill>
              </a:defRPr>
            </a:lvl3pPr>
            <a:lvl4pPr>
              <a:buClr>
                <a:srgbClr val="333333"/>
              </a:buClr>
              <a:defRPr sz="1800" baseline="0">
                <a:solidFill>
                  <a:srgbClr val="333333"/>
                </a:solidFill>
              </a:defRPr>
            </a:lvl4pPr>
            <a:lvl5pPr>
              <a:buClr>
                <a:srgbClr val="333333"/>
              </a:buClr>
              <a:defRPr sz="1600" baseline="0">
                <a:solidFill>
                  <a:srgbClr val="3333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a:extLst>
              <a:ext uri="{FF2B5EF4-FFF2-40B4-BE49-F238E27FC236}">
                <a16:creationId xmlns:a16="http://schemas.microsoft.com/office/drawing/2014/main" id="{0513A849-1D36-A14B-8FD1-EEE177665515}"/>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3EA8C02C-D895-4FD7-9968-BBB32117BAA6}" type="slidenum">
              <a:rPr lang="en-US" altLang="en-US"/>
              <a:pPr>
                <a:defRPr/>
              </a:pPr>
              <a:t>‹#›</a:t>
            </a:fld>
            <a:endParaRPr lang="en-US" altLang="en-US" dirty="0"/>
          </a:p>
        </p:txBody>
      </p:sp>
      <p:pic>
        <p:nvPicPr>
          <p:cNvPr id="13" name="Picture 12">
            <a:extLst>
              <a:ext uri="{FF2B5EF4-FFF2-40B4-BE49-F238E27FC236}">
                <a16:creationId xmlns:a16="http://schemas.microsoft.com/office/drawing/2014/main" id="{36FB4B1F-C58A-43AD-9119-6537D42199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573" y="5896740"/>
            <a:ext cx="914400" cy="682682"/>
          </a:xfrm>
          <a:prstGeom prst="rect">
            <a:avLst/>
          </a:prstGeom>
        </p:spPr>
      </p:pic>
    </p:spTree>
    <p:extLst>
      <p:ext uri="{BB962C8B-B14F-4D97-AF65-F5344CB8AC3E}">
        <p14:creationId xmlns:p14="http://schemas.microsoft.com/office/powerpoint/2010/main" val="4006467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2EA95-7922-DF41-8346-CEA87F24465A}"/>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
        <p:nvSpPr>
          <p:cNvPr id="8" name="Rectangle 7">
            <a:extLst>
              <a:ext uri="{FF2B5EF4-FFF2-40B4-BE49-F238E27FC236}">
                <a16:creationId xmlns:a16="http://schemas.microsoft.com/office/drawing/2014/main" id="{CFD9CF80-A0F0-6948-A40F-8A29B2A16B45}"/>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cxnSp>
        <p:nvCxnSpPr>
          <p:cNvPr id="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dirty="0"/>
              <a:t>Click to edit Master title style</a:t>
            </a:r>
          </a:p>
        </p:txBody>
      </p:sp>
      <p:sp>
        <p:nvSpPr>
          <p:cNvPr id="10" name="Rectangle 6">
            <a:extLst>
              <a:ext uri="{FF2B5EF4-FFF2-40B4-BE49-F238E27FC236}">
                <a16:creationId xmlns:a16="http://schemas.microsoft.com/office/drawing/2014/main" id="{5AF859E0-034B-F149-A7B0-B900137F5ECF}"/>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E99D75CC-DB2F-428D-9830-92E2FDAEAE98}" type="slidenum">
              <a:rPr lang="en-US" altLang="en-US"/>
              <a:pPr>
                <a:defRPr/>
              </a:pPr>
              <a:t>‹#›</a:t>
            </a:fld>
            <a:endParaRPr lang="en-US" altLang="en-US" dirty="0"/>
          </a:p>
        </p:txBody>
      </p:sp>
      <p:pic>
        <p:nvPicPr>
          <p:cNvPr id="11" name="Picture 10">
            <a:extLst>
              <a:ext uri="{FF2B5EF4-FFF2-40B4-BE49-F238E27FC236}">
                <a16:creationId xmlns:a16="http://schemas.microsoft.com/office/drawing/2014/main" id="{97934A3E-A358-43E1-94CC-4230B816C5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573" y="5896740"/>
            <a:ext cx="914400" cy="682682"/>
          </a:xfrm>
          <a:prstGeom prst="rect">
            <a:avLst/>
          </a:prstGeom>
        </p:spPr>
      </p:pic>
    </p:spTree>
    <p:extLst>
      <p:ext uri="{BB962C8B-B14F-4D97-AF65-F5344CB8AC3E}">
        <p14:creationId xmlns:p14="http://schemas.microsoft.com/office/powerpoint/2010/main" val="2775433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E726A92-1B53-D144-9199-58F7CFF93561}"/>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cxnSp>
        <p:nvCxnSpPr>
          <p:cNvPr id="10"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333333"/>
              </a:buClr>
              <a:defRPr sz="2400">
                <a:solidFill>
                  <a:srgbClr val="333333"/>
                </a:solidFill>
              </a:defRPr>
            </a:lvl1pPr>
            <a:lvl2pPr>
              <a:buClr>
                <a:srgbClr val="333333"/>
              </a:buClr>
              <a:defRPr sz="2200">
                <a:solidFill>
                  <a:srgbClr val="333333"/>
                </a:solidFill>
              </a:defRPr>
            </a:lvl2pPr>
            <a:lvl3pPr>
              <a:buClr>
                <a:srgbClr val="333333"/>
              </a:buClr>
              <a:defRPr sz="2000">
                <a:solidFill>
                  <a:srgbClr val="333333"/>
                </a:solidFill>
              </a:defRPr>
            </a:lvl3pPr>
            <a:lvl4pPr>
              <a:buClr>
                <a:srgbClr val="333333"/>
              </a:buClr>
              <a:defRPr sz="1800">
                <a:solidFill>
                  <a:srgbClr val="333333"/>
                </a:solidFill>
              </a:defRPr>
            </a:lvl4pPr>
            <a:lvl5pPr>
              <a:buClr>
                <a:srgbClr val="333333"/>
              </a:buClr>
              <a:defRPr sz="1600">
                <a:solidFill>
                  <a:srgbClr val="3333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6">
            <a:extLst>
              <a:ext uri="{FF2B5EF4-FFF2-40B4-BE49-F238E27FC236}">
                <a16:creationId xmlns:a16="http://schemas.microsoft.com/office/drawing/2014/main" id="{8F56DE63-7869-8945-BFF4-D68EAB160493}"/>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81FAD12D-CBBD-486F-B028-1298A16E6158}" type="slidenum">
              <a:rPr lang="en-US" altLang="en-US"/>
              <a:pPr>
                <a:defRPr/>
              </a:pPr>
              <a:t>‹#›</a:t>
            </a:fld>
            <a:endParaRPr lang="en-US" altLang="en-US" dirty="0"/>
          </a:p>
        </p:txBody>
      </p:sp>
      <p:pic>
        <p:nvPicPr>
          <p:cNvPr id="12" name="Picture 11">
            <a:extLst>
              <a:ext uri="{FF2B5EF4-FFF2-40B4-BE49-F238E27FC236}">
                <a16:creationId xmlns:a16="http://schemas.microsoft.com/office/drawing/2014/main" id="{8B14C875-9356-453D-A850-FACE3C0346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573" y="5896740"/>
            <a:ext cx="914400" cy="682682"/>
          </a:xfrm>
          <a:prstGeom prst="rect">
            <a:avLst/>
          </a:prstGeom>
        </p:spPr>
      </p:pic>
    </p:spTree>
    <p:extLst>
      <p:ext uri="{BB962C8B-B14F-4D97-AF65-F5344CB8AC3E}">
        <p14:creationId xmlns:p14="http://schemas.microsoft.com/office/powerpoint/2010/main" val="528077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4EE4F0-082F-6F4D-AA0C-77FD898E6E31}"/>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cxnSp>
        <p:nvCxnSpPr>
          <p:cNvPr id="8"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dirty="0"/>
              <a:t>Click to edit Master title style</a:t>
            </a:r>
          </a:p>
        </p:txBody>
      </p:sp>
      <p:sp>
        <p:nvSpPr>
          <p:cNvPr id="9" name="Rectangle 6">
            <a:extLst>
              <a:ext uri="{FF2B5EF4-FFF2-40B4-BE49-F238E27FC236}">
                <a16:creationId xmlns:a16="http://schemas.microsoft.com/office/drawing/2014/main" id="{3AE80CF8-9870-454F-B813-A5F294ACA709}"/>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23B0A4F6-3F67-4098-BDB6-437476162DA4}" type="slidenum">
              <a:rPr lang="en-US" altLang="en-US"/>
              <a:pPr>
                <a:defRPr/>
              </a:pPr>
              <a:t>‹#›</a:t>
            </a:fld>
            <a:endParaRPr lang="en-US" altLang="en-US" dirty="0"/>
          </a:p>
        </p:txBody>
      </p:sp>
      <p:pic>
        <p:nvPicPr>
          <p:cNvPr id="11" name="Picture 10">
            <a:extLst>
              <a:ext uri="{FF2B5EF4-FFF2-40B4-BE49-F238E27FC236}">
                <a16:creationId xmlns:a16="http://schemas.microsoft.com/office/drawing/2014/main" id="{4E2C9D6B-B8BC-42AA-99DC-E017B8E73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573" y="5896740"/>
            <a:ext cx="914400" cy="682682"/>
          </a:xfrm>
          <a:prstGeom prst="rect">
            <a:avLst/>
          </a:prstGeom>
        </p:spPr>
      </p:pic>
    </p:spTree>
    <p:extLst>
      <p:ext uri="{BB962C8B-B14F-4D97-AF65-F5344CB8AC3E}">
        <p14:creationId xmlns:p14="http://schemas.microsoft.com/office/powerpoint/2010/main" val="2445344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D1B8A-5357-8E42-9421-997A6B9DDD52}"/>
              </a:ext>
            </a:extLst>
          </p:cNvPr>
          <p:cNvSpPr>
            <a:spLocks noChangeArrowheads="1"/>
          </p:cNvSpPr>
          <p:nvPr userDrawn="1"/>
        </p:nvSpPr>
        <p:spPr bwMode="auto">
          <a:xfrm>
            <a:off x="0" y="0"/>
            <a:ext cx="6123517"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367" y="2724150"/>
            <a:ext cx="4658784"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CFB52461-A9B7-814F-9B63-3E62B1C9BE02}"/>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cxnSp>
        <p:nvCxnSpPr>
          <p:cNvPr id="5"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Slide Number Placeholder 6">
            <a:extLst>
              <a:ext uri="{FF2B5EF4-FFF2-40B4-BE49-F238E27FC236}">
                <a16:creationId xmlns:a16="http://schemas.microsoft.com/office/drawing/2014/main" id="{90D6CA77-3BED-924A-B88F-1B8AA112EEB8}"/>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2294B112-A8B9-4B95-AF56-BACF6A68FCEC}" type="slidenum">
              <a:rPr lang="en-US" altLang="en-US"/>
              <a:pPr>
                <a:defRPr/>
              </a:pPr>
              <a:t>‹#›</a:t>
            </a:fld>
            <a:endParaRPr lang="en-US" altLang="en-US" dirty="0"/>
          </a:p>
        </p:txBody>
      </p:sp>
    </p:spTree>
    <p:extLst>
      <p:ext uri="{BB962C8B-B14F-4D97-AF65-F5344CB8AC3E}">
        <p14:creationId xmlns:p14="http://schemas.microsoft.com/office/powerpoint/2010/main" val="3578304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Seal Only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B89D1-19BA-2E49-9F60-4B9DF2488B93}"/>
              </a:ext>
            </a:extLst>
          </p:cNvPr>
          <p:cNvSpPr>
            <a:spLocks noChangeArrowheads="1"/>
          </p:cNvSpPr>
          <p:nvPr userDrawn="1"/>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52085"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22BCE72B-393F-0D47-8C94-9AB9D112FD68}"/>
              </a:ext>
            </a:extLst>
          </p:cNvPr>
          <p:cNvSpPr>
            <a:spLocks noGrp="1" noChangeArrowheads="1"/>
          </p:cNvSpPr>
          <p:nvPr>
            <p:ph type="sldNum" sz="quarter" idx="10"/>
          </p:nvPr>
        </p:nvSpPr>
        <p:spPr>
          <a:xfrm>
            <a:off x="11480800" y="6421051"/>
            <a:ext cx="609600" cy="276999"/>
          </a:xfrm>
        </p:spPr>
        <p:txBody>
          <a:bodyPr/>
          <a:lstStyle>
            <a:lvl1pPr>
              <a:defRPr/>
            </a:lvl1pPr>
          </a:lstStyle>
          <a:p>
            <a:pPr>
              <a:defRPr/>
            </a:pPr>
            <a:fld id="{87CCA420-8C2D-4F9C-AC49-6EE20D06C45D}" type="slidenum">
              <a:rPr lang="en-US" altLang="en-US"/>
              <a:pPr>
                <a:defRPr/>
              </a:pPr>
              <a:t>‹#›</a:t>
            </a:fld>
            <a:endParaRPr lang="en-US" altLang="en-US" dirty="0"/>
          </a:p>
        </p:txBody>
      </p:sp>
    </p:spTree>
    <p:extLst>
      <p:ext uri="{BB962C8B-B14F-4D97-AF65-F5344CB8AC3E}">
        <p14:creationId xmlns:p14="http://schemas.microsoft.com/office/powerpoint/2010/main" val="69340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a:p>
        </p:txBody>
      </p:sp>
    </p:spTree>
    <p:extLst>
      <p:ext uri="{BB962C8B-B14F-4D97-AF65-F5344CB8AC3E}">
        <p14:creationId xmlns:p14="http://schemas.microsoft.com/office/powerpoint/2010/main" val="3785506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12CB1-2EEF-5644-BEFD-728CE8B8D66D}"/>
              </a:ext>
            </a:extLst>
          </p:cNvPr>
          <p:cNvSpPr>
            <a:spLocks noChangeArrowheads="1"/>
          </p:cNvSpPr>
          <p:nvPr userDrawn="1"/>
        </p:nvSpPr>
        <p:spPr bwMode="auto">
          <a:xfrm>
            <a:off x="203200" y="5791200"/>
            <a:ext cx="34544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34" y="5638800"/>
            <a:ext cx="3384551"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F1CF99B-443E-7241-A26C-3047223F2B72}"/>
              </a:ext>
            </a:extLst>
          </p:cNvPr>
          <p:cNvSpPr txBox="1"/>
          <p:nvPr userDrawn="1"/>
        </p:nvSpPr>
        <p:spPr>
          <a:xfrm>
            <a:off x="0" y="0"/>
            <a:ext cx="12192000" cy="914400"/>
          </a:xfrm>
          <a:prstGeom prst="rect">
            <a:avLst/>
          </a:prstGeom>
          <a:solidFill>
            <a:srgbClr val="005288"/>
          </a:solidFill>
        </p:spPr>
        <p:txBody>
          <a:bodyPr lIns="457200" tIns="640080"/>
          <a:lstStyle/>
          <a:p>
            <a:pPr>
              <a:defRPr/>
            </a:pPr>
            <a:r>
              <a:rPr lang="en-US" sz="1200" b="1" spc="300" dirty="0"/>
              <a:t>CISA | </a:t>
            </a:r>
            <a:r>
              <a:rPr lang="en-US" sz="1200" spc="300" dirty="0"/>
              <a:t>CYBERSECURITY AND INFRASTRUCTURE SECURITY AGENCY</a:t>
            </a:r>
          </a:p>
        </p:txBody>
      </p:sp>
      <p:cxnSp>
        <p:nvCxnSpPr>
          <p:cNvPr id="6" name="Straight Connector 7"/>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B3E06C7A-E3FF-DC44-B349-305050B92965}"/>
              </a:ext>
            </a:extLst>
          </p:cNvPr>
          <p:cNvSpPr>
            <a:spLocks noGrp="1"/>
          </p:cNvSpPr>
          <p:nvPr>
            <p:ph type="title"/>
          </p:nvPr>
        </p:nvSpPr>
        <p:spPr>
          <a:xfrm>
            <a:off x="0" y="914400"/>
            <a:ext cx="12192000" cy="4495800"/>
          </a:xfrm>
          <a:prstGeom prst="rect">
            <a:avLst/>
          </a:prstGeom>
          <a:solidFill>
            <a:srgbClr val="005288"/>
          </a:solidFill>
        </p:spPr>
        <p:txBody>
          <a:bodyPr lIns="457200" tIns="182880" anchor="t"/>
          <a:lstStyle>
            <a:lvl1pPr algn="l">
              <a:defRPr sz="4000" b="1" cap="all">
                <a:solidFill>
                  <a:schemeClr val="tx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9158419E-C4EB-154B-9036-452743E86695}"/>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76EDE78B-C9CA-4BE5-9B91-4316D0CAE454}" type="slidenum">
              <a:rPr lang="en-US" altLang="en-US"/>
              <a:pPr>
                <a:defRPr/>
              </a:pPr>
              <a:t>‹#›</a:t>
            </a:fld>
            <a:endParaRPr lang="en-US" altLang="en-US" dirty="0"/>
          </a:p>
        </p:txBody>
      </p:sp>
    </p:spTree>
    <p:extLst>
      <p:ext uri="{BB962C8B-B14F-4D97-AF65-F5344CB8AC3E}">
        <p14:creationId xmlns:p14="http://schemas.microsoft.com/office/powerpoint/2010/main" val="269907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D20D-E4ED-D543-81B3-A7E86306BAFF}"/>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grpSp>
        <p:nvGrpSpPr>
          <p:cNvPr id="5" name="Group 8"/>
          <p:cNvGrpSpPr>
            <a:grpSpLocks/>
          </p:cNvGrpSpPr>
          <p:nvPr userDrawn="1"/>
        </p:nvGrpSpPr>
        <p:grpSpPr bwMode="auto">
          <a:xfrm>
            <a:off x="558800" y="5867401"/>
            <a:ext cx="2286000" cy="741363"/>
            <a:chOff x="533400" y="4038600"/>
            <a:chExt cx="1714500" cy="740664"/>
          </a:xfrm>
        </p:grpSpPr>
        <p:pic>
          <p:nvPicPr>
            <p:cNvPr id="8"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333333"/>
              </a:buClr>
              <a:defRPr sz="2400" baseline="0">
                <a:solidFill>
                  <a:srgbClr val="333333"/>
                </a:solidFill>
              </a:defRPr>
            </a:lvl1pPr>
            <a:lvl2pPr>
              <a:buClr>
                <a:srgbClr val="333333"/>
              </a:buClr>
              <a:defRPr sz="2200" baseline="0">
                <a:solidFill>
                  <a:srgbClr val="333333"/>
                </a:solidFill>
              </a:defRPr>
            </a:lvl2pPr>
            <a:lvl3pPr>
              <a:buClr>
                <a:srgbClr val="333333"/>
              </a:buClr>
              <a:defRPr sz="2000" baseline="0">
                <a:solidFill>
                  <a:srgbClr val="333333"/>
                </a:solidFill>
              </a:defRPr>
            </a:lvl3pPr>
            <a:lvl4pPr>
              <a:buClr>
                <a:srgbClr val="333333"/>
              </a:buClr>
              <a:defRPr sz="1800" baseline="0">
                <a:solidFill>
                  <a:srgbClr val="333333"/>
                </a:solidFill>
              </a:defRPr>
            </a:lvl4pPr>
            <a:lvl5pPr>
              <a:buClr>
                <a:srgbClr val="333333"/>
              </a:buClr>
              <a:defRPr sz="1600" baseline="0">
                <a:solidFill>
                  <a:srgbClr val="3333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a:extLst>
              <a:ext uri="{FF2B5EF4-FFF2-40B4-BE49-F238E27FC236}">
                <a16:creationId xmlns:a16="http://schemas.microsoft.com/office/drawing/2014/main" id="{0513A849-1D36-A14B-8FD1-EEE177665515}"/>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3EA8C02C-D895-4FD7-9968-BBB32117BAA6}" type="slidenum">
              <a:rPr lang="en-US" altLang="en-US"/>
              <a:pPr>
                <a:defRPr/>
              </a:pPr>
              <a:t>‹#›</a:t>
            </a:fld>
            <a:endParaRPr lang="en-US" altLang="en-US" dirty="0"/>
          </a:p>
        </p:txBody>
      </p:sp>
    </p:spTree>
    <p:extLst>
      <p:ext uri="{BB962C8B-B14F-4D97-AF65-F5344CB8AC3E}">
        <p14:creationId xmlns:p14="http://schemas.microsoft.com/office/powerpoint/2010/main" val="968607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2EA95-7922-DF41-8346-CEA87F24465A}"/>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grpSp>
        <p:nvGrpSpPr>
          <p:cNvPr id="4" name="Group 8"/>
          <p:cNvGrpSpPr>
            <a:grpSpLocks/>
          </p:cNvGrpSpPr>
          <p:nvPr userDrawn="1"/>
        </p:nvGrpSpPr>
        <p:grpSpPr bwMode="auto">
          <a:xfrm>
            <a:off x="558800" y="5867401"/>
            <a:ext cx="2286000" cy="741363"/>
            <a:chOff x="533400" y="4038600"/>
            <a:chExt cx="1714500" cy="740664"/>
          </a:xfrm>
        </p:grpSpPr>
        <p:pic>
          <p:nvPicPr>
            <p:cNvPr id="5"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dirty="0"/>
              <a:t>Click to edit Master title style</a:t>
            </a:r>
          </a:p>
        </p:txBody>
      </p:sp>
      <p:sp>
        <p:nvSpPr>
          <p:cNvPr id="10" name="Rectangle 6">
            <a:extLst>
              <a:ext uri="{FF2B5EF4-FFF2-40B4-BE49-F238E27FC236}">
                <a16:creationId xmlns:a16="http://schemas.microsoft.com/office/drawing/2014/main" id="{5AF859E0-034B-F149-A7B0-B900137F5ECF}"/>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E99D75CC-DB2F-428D-9830-92E2FDAEAE98}" type="slidenum">
              <a:rPr lang="en-US" altLang="en-US"/>
              <a:pPr>
                <a:defRPr/>
              </a:pPr>
              <a:t>‹#›</a:t>
            </a:fld>
            <a:endParaRPr lang="en-US" altLang="en-US" dirty="0"/>
          </a:p>
        </p:txBody>
      </p:sp>
    </p:spTree>
    <p:extLst>
      <p:ext uri="{BB962C8B-B14F-4D97-AF65-F5344CB8AC3E}">
        <p14:creationId xmlns:p14="http://schemas.microsoft.com/office/powerpoint/2010/main" val="3547244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558800" y="5867401"/>
            <a:ext cx="2286000" cy="741363"/>
            <a:chOff x="533400" y="4038600"/>
            <a:chExt cx="1714500" cy="740664"/>
          </a:xfrm>
        </p:grpSpPr>
        <p:pic>
          <p:nvPicPr>
            <p:cNvPr id="5"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333333"/>
              </a:buClr>
              <a:defRPr sz="2400">
                <a:solidFill>
                  <a:srgbClr val="333333"/>
                </a:solidFill>
              </a:defRPr>
            </a:lvl1pPr>
            <a:lvl2pPr>
              <a:buClr>
                <a:srgbClr val="333333"/>
              </a:buClr>
              <a:defRPr sz="2200">
                <a:solidFill>
                  <a:srgbClr val="333333"/>
                </a:solidFill>
              </a:defRPr>
            </a:lvl2pPr>
            <a:lvl3pPr>
              <a:buClr>
                <a:srgbClr val="333333"/>
              </a:buClr>
              <a:defRPr sz="2000">
                <a:solidFill>
                  <a:srgbClr val="333333"/>
                </a:solidFill>
              </a:defRPr>
            </a:lvl3pPr>
            <a:lvl4pPr>
              <a:buClr>
                <a:srgbClr val="333333"/>
              </a:buClr>
              <a:defRPr sz="1800">
                <a:solidFill>
                  <a:srgbClr val="333333"/>
                </a:solidFill>
              </a:defRPr>
            </a:lvl4pPr>
            <a:lvl5pPr>
              <a:buClr>
                <a:srgbClr val="333333"/>
              </a:buClr>
              <a:defRPr sz="1600">
                <a:solidFill>
                  <a:srgbClr val="3333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6">
            <a:extLst>
              <a:ext uri="{FF2B5EF4-FFF2-40B4-BE49-F238E27FC236}">
                <a16:creationId xmlns:a16="http://schemas.microsoft.com/office/drawing/2014/main" id="{8F56DE63-7869-8945-BFF4-D68EAB160493}"/>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81FAD12D-CBBD-486F-B028-1298A16E6158}" type="slidenum">
              <a:rPr lang="en-US" altLang="en-US"/>
              <a:pPr>
                <a:defRPr/>
              </a:pPr>
              <a:t>‹#›</a:t>
            </a:fld>
            <a:endParaRPr lang="en-US" altLang="en-US" dirty="0"/>
          </a:p>
        </p:txBody>
      </p:sp>
    </p:spTree>
    <p:extLst>
      <p:ext uri="{BB962C8B-B14F-4D97-AF65-F5344CB8AC3E}">
        <p14:creationId xmlns:p14="http://schemas.microsoft.com/office/powerpoint/2010/main" val="2249132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558800" y="5867401"/>
            <a:ext cx="2286000" cy="741363"/>
            <a:chOff x="533400" y="4038600"/>
            <a:chExt cx="1714500" cy="740664"/>
          </a:xfrm>
        </p:grpSpPr>
        <p:pic>
          <p:nvPicPr>
            <p:cNvPr id="4"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dirty="0"/>
              <a:t>Click to edit Master title style</a:t>
            </a:r>
          </a:p>
        </p:txBody>
      </p:sp>
      <p:sp>
        <p:nvSpPr>
          <p:cNvPr id="9" name="Rectangle 6">
            <a:extLst>
              <a:ext uri="{FF2B5EF4-FFF2-40B4-BE49-F238E27FC236}">
                <a16:creationId xmlns:a16="http://schemas.microsoft.com/office/drawing/2014/main" id="{3AE80CF8-9870-454F-B813-A5F294ACA709}"/>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23B0A4F6-3F67-4098-BDB6-437476162DA4}" type="slidenum">
              <a:rPr lang="en-US" altLang="en-US"/>
              <a:pPr>
                <a:defRPr/>
              </a:pPr>
              <a:t>‹#›</a:t>
            </a:fld>
            <a:endParaRPr lang="en-US" altLang="en-US" dirty="0"/>
          </a:p>
        </p:txBody>
      </p:sp>
    </p:spTree>
    <p:extLst>
      <p:ext uri="{BB962C8B-B14F-4D97-AF65-F5344CB8AC3E}">
        <p14:creationId xmlns:p14="http://schemas.microsoft.com/office/powerpoint/2010/main" val="186143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D1B8A-5357-8E42-9421-997A6B9DDD52}"/>
              </a:ext>
            </a:extLst>
          </p:cNvPr>
          <p:cNvSpPr>
            <a:spLocks noChangeArrowheads="1"/>
          </p:cNvSpPr>
          <p:nvPr userDrawn="1"/>
        </p:nvSpPr>
        <p:spPr bwMode="auto">
          <a:xfrm>
            <a:off x="0" y="0"/>
            <a:ext cx="6123517"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367" y="2724150"/>
            <a:ext cx="4658784"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Slide Number Placeholder 6">
            <a:extLst>
              <a:ext uri="{FF2B5EF4-FFF2-40B4-BE49-F238E27FC236}">
                <a16:creationId xmlns:a16="http://schemas.microsoft.com/office/drawing/2014/main" id="{90D6CA77-3BED-924A-B88F-1B8AA112EEB8}"/>
              </a:ext>
            </a:extLst>
          </p:cNvPr>
          <p:cNvSpPr>
            <a:spLocks noGrp="1" noChangeArrowheads="1"/>
          </p:cNvSpPr>
          <p:nvPr>
            <p:ph type="sldNum" sz="quarter" idx="10"/>
          </p:nvPr>
        </p:nvSpPr>
        <p:spPr/>
        <p:txBody>
          <a:bodyPr/>
          <a:lstStyle>
            <a:lvl1pPr algn="r">
              <a:defRPr sz="1200" b="1">
                <a:solidFill>
                  <a:srgbClr val="5A5B5D"/>
                </a:solidFill>
              </a:defRPr>
            </a:lvl1pPr>
          </a:lstStyle>
          <a:p>
            <a:pPr>
              <a:defRPr/>
            </a:pPr>
            <a:fld id="{2294B112-A8B9-4B95-AF56-BACF6A68FCEC}" type="slidenum">
              <a:rPr lang="en-US" altLang="en-US"/>
              <a:pPr>
                <a:defRPr/>
              </a:pPr>
              <a:t>‹#›</a:t>
            </a:fld>
            <a:endParaRPr lang="en-US" altLang="en-US" dirty="0"/>
          </a:p>
        </p:txBody>
      </p:sp>
    </p:spTree>
    <p:extLst>
      <p:ext uri="{BB962C8B-B14F-4D97-AF65-F5344CB8AC3E}">
        <p14:creationId xmlns:p14="http://schemas.microsoft.com/office/powerpoint/2010/main" val="2299404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Seal Only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B89D1-19BA-2E49-9F60-4B9DF2488B93}"/>
              </a:ext>
            </a:extLst>
          </p:cNvPr>
          <p:cNvSpPr>
            <a:spLocks noChangeArrowheads="1"/>
          </p:cNvSpPr>
          <p:nvPr userDrawn="1"/>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52085"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22BCE72B-393F-0D47-8C94-9AB9D112FD68}"/>
              </a:ext>
            </a:extLst>
          </p:cNvPr>
          <p:cNvSpPr>
            <a:spLocks noGrp="1" noChangeArrowheads="1"/>
          </p:cNvSpPr>
          <p:nvPr>
            <p:ph type="sldNum" sz="quarter" idx="10"/>
          </p:nvPr>
        </p:nvSpPr>
        <p:spPr>
          <a:xfrm>
            <a:off x="11480800" y="6421051"/>
            <a:ext cx="609600" cy="276999"/>
          </a:xfrm>
        </p:spPr>
        <p:txBody>
          <a:bodyPr/>
          <a:lstStyle>
            <a:lvl1pPr>
              <a:defRPr/>
            </a:lvl1pPr>
          </a:lstStyle>
          <a:p>
            <a:pPr>
              <a:defRPr/>
            </a:pPr>
            <a:fld id="{87CCA420-8C2D-4F9C-AC49-6EE20D06C45D}" type="slidenum">
              <a:rPr lang="en-US" altLang="en-US"/>
              <a:pPr>
                <a:defRPr/>
              </a:pPr>
              <a:t>‹#›</a:t>
            </a:fld>
            <a:endParaRPr lang="en-US" altLang="en-US" dirty="0"/>
          </a:p>
        </p:txBody>
      </p:sp>
    </p:spTree>
    <p:extLst>
      <p:ext uri="{BB962C8B-B14F-4D97-AF65-F5344CB8AC3E}">
        <p14:creationId xmlns:p14="http://schemas.microsoft.com/office/powerpoint/2010/main" val="2185976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Seal Only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1E3A2-0E7C-4C4C-B45A-E31D4E47DFD4}"/>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52085"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9B2757B-839B-BD40-968D-5CD8ED3BA7FC}"/>
              </a:ext>
            </a:extLst>
          </p:cNvPr>
          <p:cNvSpPr>
            <a:spLocks noGrp="1" noChangeArrowheads="1"/>
          </p:cNvSpPr>
          <p:nvPr>
            <p:ph type="sldNum" sz="quarter" idx="10"/>
          </p:nvPr>
        </p:nvSpPr>
        <p:spPr>
          <a:xfrm>
            <a:off x="11480800" y="6421051"/>
            <a:ext cx="609600" cy="276999"/>
          </a:xfrm>
        </p:spPr>
        <p:txBody>
          <a:bodyPr/>
          <a:lstStyle>
            <a:lvl1pPr>
              <a:defRPr/>
            </a:lvl1pPr>
          </a:lstStyle>
          <a:p>
            <a:pPr>
              <a:defRPr/>
            </a:pPr>
            <a:fld id="{B2CC0A1B-2181-4F1F-ABC2-EBADADD105BB}" type="slidenum">
              <a:rPr lang="en-US" altLang="en-US"/>
              <a:pPr>
                <a:defRPr/>
              </a:pPr>
              <a:t>‹#›</a:t>
            </a:fld>
            <a:endParaRPr lang="en-US" altLang="en-US" dirty="0"/>
          </a:p>
        </p:txBody>
      </p:sp>
    </p:spTree>
    <p:extLst>
      <p:ext uri="{BB962C8B-B14F-4D97-AF65-F5344CB8AC3E}">
        <p14:creationId xmlns:p14="http://schemas.microsoft.com/office/powerpoint/2010/main" val="3557477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LP: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18B637-E12C-8D47-AB38-12081E113E11}"/>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sp>
        <p:nvSpPr>
          <p:cNvPr id="3" name="TextBox 9">
            <a:extLst>
              <a:ext uri="{FF2B5EF4-FFF2-40B4-BE49-F238E27FC236}">
                <a16:creationId xmlns:a16="http://schemas.microsoft.com/office/drawing/2014/main" id="{4A35D8F2-BEF1-3447-B959-8ED530C0F3CB}"/>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pic>
        <p:nvPicPr>
          <p:cNvPr id="4"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5867401"/>
            <a:ext cx="2286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a:extLst>
              <a:ext uri="{FF2B5EF4-FFF2-40B4-BE49-F238E27FC236}">
                <a16:creationId xmlns:a16="http://schemas.microsoft.com/office/drawing/2014/main" id="{5ADB71EB-6CE9-6942-B1E7-71A301AF6894}"/>
              </a:ext>
            </a:extLst>
          </p:cNvPr>
          <p:cNvSpPr>
            <a:spLocks noGrp="1" noChangeArrowheads="1"/>
          </p:cNvSpPr>
          <p:nvPr>
            <p:ph type="sldNum" sz="quarter" idx="10"/>
          </p:nvPr>
        </p:nvSpPr>
        <p:spPr/>
        <p:txBody>
          <a:bodyPr/>
          <a:lstStyle>
            <a:lvl1pPr algn="r">
              <a:defRPr sz="1200" b="1">
                <a:solidFill>
                  <a:schemeClr val="tx1"/>
                </a:solidFill>
              </a:defRPr>
            </a:lvl1pPr>
          </a:lstStyle>
          <a:p>
            <a:pPr>
              <a:defRPr/>
            </a:pPr>
            <a:fld id="{90668A3F-60F6-4B1F-8B5B-F5CF7C6AC293}" type="slidenum">
              <a:rPr lang="en-US" altLang="en-US"/>
              <a:pPr>
                <a:defRPr/>
              </a:pPr>
              <a:t>‹#›</a:t>
            </a:fld>
            <a:endParaRPr lang="en-US" altLang="en-US" dirty="0"/>
          </a:p>
        </p:txBody>
      </p:sp>
    </p:spTree>
    <p:extLst>
      <p:ext uri="{BB962C8B-B14F-4D97-AF65-F5344CB8AC3E}">
        <p14:creationId xmlns:p14="http://schemas.microsoft.com/office/powerpoint/2010/main" val="3183619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o not use">
    <p:spTree>
      <p:nvGrpSpPr>
        <p:cNvPr id="1" name=""/>
        <p:cNvGrpSpPr/>
        <p:nvPr/>
      </p:nvGrpSpPr>
      <p:grpSpPr>
        <a:xfrm>
          <a:off x="0" y="0"/>
          <a:ext cx="0" cy="0"/>
          <a:chOff x="0" y="0"/>
          <a:chExt cx="0" cy="0"/>
        </a:xfrm>
      </p:grpSpPr>
      <p:sp>
        <p:nvSpPr>
          <p:cNvPr id="2" name="bk object 16"/>
          <p:cNvSpPr/>
          <p:nvPr userDrawn="1"/>
        </p:nvSpPr>
        <p:spPr>
          <a:xfrm>
            <a:off x="2582764" y="957115"/>
            <a:ext cx="8341689" cy="1909865"/>
          </a:xfrm>
          <a:prstGeom prst="rect">
            <a:avLst/>
          </a:prstGeom>
          <a:blipFill>
            <a:blip r:embed="rId2" cstate="print"/>
            <a:stretch>
              <a:fillRect/>
            </a:stretch>
          </a:blipFill>
        </p:spPr>
        <p:txBody>
          <a:bodyPr wrap="square" lIns="0" tIns="0" rIns="0" bIns="0" rtlCol="0"/>
          <a:lstStyle/>
          <a:p>
            <a:pPr defTabSz="1523939"/>
            <a:endParaRPr sz="3000" dirty="0">
              <a:solidFill>
                <a:prstClr val="black"/>
              </a:solidFill>
            </a:endParaRPr>
          </a:p>
        </p:txBody>
      </p:sp>
      <p:sp>
        <p:nvSpPr>
          <p:cNvPr id="3" name="bk object 17"/>
          <p:cNvSpPr/>
          <p:nvPr userDrawn="1"/>
        </p:nvSpPr>
        <p:spPr>
          <a:xfrm>
            <a:off x="1245691" y="2209959"/>
            <a:ext cx="1323623" cy="620183"/>
          </a:xfrm>
          <a:custGeom>
            <a:avLst/>
            <a:gdLst/>
            <a:ahLst/>
            <a:cxnLst/>
            <a:rect l="l" t="t" r="r" b="b"/>
            <a:pathLst>
              <a:path w="595630" h="372110">
                <a:moveTo>
                  <a:pt x="595299" y="371868"/>
                </a:moveTo>
                <a:lnTo>
                  <a:pt x="0" y="371868"/>
                </a:lnTo>
                <a:lnTo>
                  <a:pt x="0" y="0"/>
                </a:lnTo>
                <a:lnTo>
                  <a:pt x="595299" y="0"/>
                </a:lnTo>
                <a:lnTo>
                  <a:pt x="595299" y="371868"/>
                </a:lnTo>
                <a:close/>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4" name="bk object 18"/>
          <p:cNvSpPr/>
          <p:nvPr userDrawn="1"/>
        </p:nvSpPr>
        <p:spPr>
          <a:xfrm>
            <a:off x="1252781" y="2287106"/>
            <a:ext cx="1309511" cy="0"/>
          </a:xfrm>
          <a:custGeom>
            <a:avLst/>
            <a:gdLst/>
            <a:ahLst/>
            <a:cxnLst/>
            <a:rect l="l" t="t" r="r" b="b"/>
            <a:pathLst>
              <a:path w="589280">
                <a:moveTo>
                  <a:pt x="0" y="0"/>
                </a:moveTo>
                <a:lnTo>
                  <a:pt x="588911"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5" name="bk object 20"/>
          <p:cNvSpPr/>
          <p:nvPr userDrawn="1"/>
        </p:nvSpPr>
        <p:spPr>
          <a:xfrm>
            <a:off x="1373367" y="2297745"/>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6" name="bk object 21"/>
          <p:cNvSpPr/>
          <p:nvPr userDrawn="1"/>
        </p:nvSpPr>
        <p:spPr>
          <a:xfrm>
            <a:off x="1628723" y="2297745"/>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7" name="bk object 22"/>
          <p:cNvSpPr/>
          <p:nvPr userDrawn="1"/>
        </p:nvSpPr>
        <p:spPr>
          <a:xfrm>
            <a:off x="1742216" y="2297745"/>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8" name="bk object 23"/>
          <p:cNvSpPr/>
          <p:nvPr userDrawn="1"/>
        </p:nvSpPr>
        <p:spPr>
          <a:xfrm>
            <a:off x="2054320" y="2297745"/>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9" name="bk object 24"/>
          <p:cNvSpPr/>
          <p:nvPr userDrawn="1"/>
        </p:nvSpPr>
        <p:spPr>
          <a:xfrm>
            <a:off x="2167813" y="2297745"/>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0" name="bk object 25"/>
          <p:cNvSpPr/>
          <p:nvPr userDrawn="1"/>
        </p:nvSpPr>
        <p:spPr>
          <a:xfrm>
            <a:off x="2451543" y="2297745"/>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1" name="bk object 26"/>
          <p:cNvSpPr/>
          <p:nvPr userDrawn="1"/>
        </p:nvSpPr>
        <p:spPr>
          <a:xfrm>
            <a:off x="1847903" y="2365879"/>
            <a:ext cx="117123" cy="238125"/>
          </a:xfrm>
          <a:custGeom>
            <a:avLst/>
            <a:gdLst/>
            <a:ahLst/>
            <a:cxnLst/>
            <a:rect l="l" t="t" r="r" b="b"/>
            <a:pathLst>
              <a:path w="52705" h="142875">
                <a:moveTo>
                  <a:pt x="52235" y="142659"/>
                </a:moveTo>
                <a:lnTo>
                  <a:pt x="0" y="142659"/>
                </a:lnTo>
                <a:lnTo>
                  <a:pt x="0" y="0"/>
                </a:lnTo>
                <a:lnTo>
                  <a:pt x="52235" y="0"/>
                </a:lnTo>
                <a:lnTo>
                  <a:pt x="52235" y="142659"/>
                </a:lnTo>
                <a:close/>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2" name="bk object 29"/>
          <p:cNvSpPr/>
          <p:nvPr userDrawn="1"/>
        </p:nvSpPr>
        <p:spPr>
          <a:xfrm>
            <a:off x="1362727" y="2068981"/>
            <a:ext cx="1089377" cy="138642"/>
          </a:xfrm>
          <a:custGeom>
            <a:avLst/>
            <a:gdLst/>
            <a:ahLst/>
            <a:cxnLst/>
            <a:rect l="l" t="t" r="r" b="b"/>
            <a:pathLst>
              <a:path w="490219" h="83184">
                <a:moveTo>
                  <a:pt x="0" y="82994"/>
                </a:moveTo>
                <a:lnTo>
                  <a:pt x="0" y="0"/>
                </a:lnTo>
                <a:lnTo>
                  <a:pt x="489966" y="0"/>
                </a:lnTo>
                <a:lnTo>
                  <a:pt x="489966" y="79806"/>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3" name="bk object 30"/>
          <p:cNvSpPr/>
          <p:nvPr userDrawn="1"/>
        </p:nvSpPr>
        <p:spPr>
          <a:xfrm>
            <a:off x="1529417" y="2079630"/>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4" name="bk object 31"/>
          <p:cNvSpPr/>
          <p:nvPr userDrawn="1"/>
        </p:nvSpPr>
        <p:spPr>
          <a:xfrm>
            <a:off x="1742216" y="2079630"/>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5" name="bk object 32"/>
          <p:cNvSpPr/>
          <p:nvPr userDrawn="1"/>
        </p:nvSpPr>
        <p:spPr>
          <a:xfrm>
            <a:off x="1912456" y="2079630"/>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6" name="bk object 33"/>
          <p:cNvSpPr/>
          <p:nvPr userDrawn="1"/>
        </p:nvSpPr>
        <p:spPr>
          <a:xfrm>
            <a:off x="2111067" y="2079630"/>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7" name="bk object 34"/>
          <p:cNvSpPr/>
          <p:nvPr userDrawn="1"/>
        </p:nvSpPr>
        <p:spPr>
          <a:xfrm>
            <a:off x="2281303" y="2079630"/>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8" name="bk object 35"/>
          <p:cNvSpPr/>
          <p:nvPr userDrawn="1"/>
        </p:nvSpPr>
        <p:spPr>
          <a:xfrm>
            <a:off x="1798954" y="1550288"/>
            <a:ext cx="217311" cy="131233"/>
          </a:xfrm>
          <a:custGeom>
            <a:avLst/>
            <a:gdLst/>
            <a:ahLst/>
            <a:cxnLst/>
            <a:rect l="l" t="t" r="r" b="b"/>
            <a:pathLst>
              <a:path w="97790" h="78740">
                <a:moveTo>
                  <a:pt x="97358" y="78206"/>
                </a:moveTo>
                <a:lnTo>
                  <a:pt x="0" y="78206"/>
                </a:lnTo>
                <a:lnTo>
                  <a:pt x="0" y="0"/>
                </a:lnTo>
                <a:lnTo>
                  <a:pt x="97358" y="0"/>
                </a:lnTo>
                <a:lnTo>
                  <a:pt x="97358" y="78206"/>
                </a:lnTo>
                <a:close/>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19" name="bk object 36"/>
          <p:cNvSpPr/>
          <p:nvPr userDrawn="1"/>
        </p:nvSpPr>
        <p:spPr>
          <a:xfrm>
            <a:off x="1908907" y="1409318"/>
            <a:ext cx="0" cy="136525"/>
          </a:xfrm>
          <a:custGeom>
            <a:avLst/>
            <a:gdLst/>
            <a:ahLst/>
            <a:cxnLst/>
            <a:rect l="l" t="t" r="r" b="b"/>
            <a:pathLst>
              <a:path h="81915">
                <a:moveTo>
                  <a:pt x="0" y="81394"/>
                </a:moveTo>
                <a:lnTo>
                  <a:pt x="0" y="0"/>
                </a:ln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20" name="bk object 37"/>
          <p:cNvSpPr/>
          <p:nvPr userDrawn="1"/>
        </p:nvSpPr>
        <p:spPr>
          <a:xfrm>
            <a:off x="1362728" y="1678781"/>
            <a:ext cx="1087699" cy="398195"/>
          </a:xfrm>
          <a:custGeom>
            <a:avLst/>
            <a:gdLst>
              <a:gd name="connsiteX0" fmla="*/ 0 w 485178"/>
              <a:gd name="connsiteY0" fmla="*/ 236207 h 240995"/>
              <a:gd name="connsiteX1" fmla="*/ 14896 w 485178"/>
              <a:gd name="connsiteY1" fmla="*/ 172195 h 240995"/>
              <a:gd name="connsiteX2" fmla="*/ 28001 w 485178"/>
              <a:gd name="connsiteY2" fmla="*/ 120938 h 240995"/>
              <a:gd name="connsiteX3" fmla="*/ 40781 w 485178"/>
              <a:gd name="connsiteY3" fmla="*/ 81019 h 240995"/>
              <a:gd name="connsiteX4" fmla="*/ 62544 w 485178"/>
              <a:gd name="connsiteY4" fmla="*/ 3929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3123 w 485178"/>
              <a:gd name="connsiteY13" fmla="*/ 28060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4896 w 485178"/>
              <a:gd name="connsiteY1" fmla="*/ 172195 h 240995"/>
              <a:gd name="connsiteX2" fmla="*/ 28001 w 485178"/>
              <a:gd name="connsiteY2" fmla="*/ 120938 h 240995"/>
              <a:gd name="connsiteX3" fmla="*/ 4078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3123 w 485178"/>
              <a:gd name="connsiteY13" fmla="*/ 28060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4896 w 485178"/>
              <a:gd name="connsiteY1" fmla="*/ 172195 h 240995"/>
              <a:gd name="connsiteX2" fmla="*/ 28001 w 485178"/>
              <a:gd name="connsiteY2" fmla="*/ 120938 h 240995"/>
              <a:gd name="connsiteX3" fmla="*/ 4078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3123 w 485178"/>
              <a:gd name="connsiteY13" fmla="*/ 28060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4896 w 485178"/>
              <a:gd name="connsiteY1" fmla="*/ 172195 h 240995"/>
              <a:gd name="connsiteX2" fmla="*/ 2800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3123 w 485178"/>
              <a:gd name="connsiteY13" fmla="*/ 28060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489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3123 w 485178"/>
              <a:gd name="connsiteY13" fmla="*/ 28060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3123 w 485178"/>
              <a:gd name="connsiteY13" fmla="*/ 28060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1218 w 485178"/>
              <a:gd name="connsiteY13" fmla="*/ 20321 h 240995"/>
              <a:gd name="connsiteX14" fmla="*/ 463217 w 485178"/>
              <a:gd name="connsiteY14" fmla="*/ 53127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1218 w 485178"/>
              <a:gd name="connsiteY13" fmla="*/ 20321 h 240995"/>
              <a:gd name="connsiteX14" fmla="*/ 467027 w 485178"/>
              <a:gd name="connsiteY14" fmla="*/ 4151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7176 w 485178"/>
              <a:gd name="connsiteY11" fmla="*/ 7526 h 240995"/>
              <a:gd name="connsiteX12" fmla="*/ 383508 w 485178"/>
              <a:gd name="connsiteY12" fmla="*/ 13638 h 240995"/>
              <a:gd name="connsiteX13" fmla="*/ 431218 w 485178"/>
              <a:gd name="connsiteY13" fmla="*/ 20321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3508 w 485178"/>
              <a:gd name="connsiteY12" fmla="*/ 13638 h 240995"/>
              <a:gd name="connsiteX13" fmla="*/ 431218 w 485178"/>
              <a:gd name="connsiteY13" fmla="*/ 20321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7833 h 240995"/>
              <a:gd name="connsiteX13" fmla="*/ 431218 w 485178"/>
              <a:gd name="connsiteY13" fmla="*/ 20321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93 h 240995"/>
              <a:gd name="connsiteX13" fmla="*/ 431218 w 485178"/>
              <a:gd name="connsiteY13" fmla="*/ 20321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93 h 240995"/>
              <a:gd name="connsiteX13" fmla="*/ 431218 w 485178"/>
              <a:gd name="connsiteY13" fmla="*/ 12581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2581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7276 w 485178"/>
              <a:gd name="connsiteY1" fmla="*/ 172195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8386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2761 w 485178"/>
              <a:gd name="connsiteY2" fmla="*/ 12093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8386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25541 w 485178"/>
              <a:gd name="connsiteY3" fmla="*/ 81019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8386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53019 w 485178"/>
              <a:gd name="connsiteY4" fmla="*/ 35428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8386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8386 h 240995"/>
              <a:gd name="connsiteX14" fmla="*/ 465122 w 485178"/>
              <a:gd name="connsiteY14" fmla="*/ 47323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31218 w 485178"/>
              <a:gd name="connsiteY13" fmla="*/ 18386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5898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1722 h 240995"/>
              <a:gd name="connsiteX12" fmla="*/ 385413 w 485178"/>
              <a:gd name="connsiteY12" fmla="*/ 11703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39081 w 485178"/>
              <a:gd name="connsiteY11" fmla="*/ 7527 h 240995"/>
              <a:gd name="connsiteX12" fmla="*/ 385413 w 485178"/>
              <a:gd name="connsiteY12" fmla="*/ 11703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42891 w 485178"/>
              <a:gd name="connsiteY11" fmla="*/ 1722 h 240995"/>
              <a:gd name="connsiteX12" fmla="*/ 385413 w 485178"/>
              <a:gd name="connsiteY12" fmla="*/ 11703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42891 w 485178"/>
              <a:gd name="connsiteY11" fmla="*/ 1722 h 240995"/>
              <a:gd name="connsiteX12" fmla="*/ 393033 w 485178"/>
              <a:gd name="connsiteY12" fmla="*/ 5898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44796 w 485178"/>
              <a:gd name="connsiteY11" fmla="*/ 7527 h 240995"/>
              <a:gd name="connsiteX12" fmla="*/ 393033 w 485178"/>
              <a:gd name="connsiteY12" fmla="*/ 5898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44796 w 485178"/>
              <a:gd name="connsiteY11" fmla="*/ 1722 h 240995"/>
              <a:gd name="connsiteX12" fmla="*/ 393033 w 485178"/>
              <a:gd name="connsiteY12" fmla="*/ 5898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44796 w 485178"/>
              <a:gd name="connsiteY11" fmla="*/ 1722 h 240995"/>
              <a:gd name="connsiteX12" fmla="*/ 393033 w 485178"/>
              <a:gd name="connsiteY12" fmla="*/ 5898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6207 h 240995"/>
              <a:gd name="connsiteX1" fmla="*/ 1561 w 485178"/>
              <a:gd name="connsiteY1" fmla="*/ 170260 h 240995"/>
              <a:gd name="connsiteX2" fmla="*/ 1331 w 485178"/>
              <a:gd name="connsiteY2" fmla="*/ 117068 h 240995"/>
              <a:gd name="connsiteX3" fmla="*/ 8396 w 485178"/>
              <a:gd name="connsiteY3" fmla="*/ 77150 h 240995"/>
              <a:gd name="connsiteX4" fmla="*/ 41589 w 485178"/>
              <a:gd name="connsiteY4" fmla="*/ 27689 h 240995"/>
              <a:gd name="connsiteX5" fmla="*/ 87812 w 485178"/>
              <a:gd name="connsiteY5" fmla="*/ 12359 h 240995"/>
              <a:gd name="connsiteX6" fmla="*/ 104096 w 485178"/>
              <a:gd name="connsiteY6" fmla="*/ 10127 h 240995"/>
              <a:gd name="connsiteX7" fmla="*/ 151069 w 485178"/>
              <a:gd name="connsiteY7" fmla="*/ 1889 h 240995"/>
              <a:gd name="connsiteX8" fmla="*/ 192661 w 485178"/>
              <a:gd name="connsiteY8" fmla="*/ 236 h 240995"/>
              <a:gd name="connsiteX9" fmla="*/ 244182 w 485178"/>
              <a:gd name="connsiteY9" fmla="*/ 0 h 240995"/>
              <a:gd name="connsiteX10" fmla="*/ 278554 w 485178"/>
              <a:gd name="connsiteY10" fmla="*/ 2531 h 240995"/>
              <a:gd name="connsiteX11" fmla="*/ 344796 w 485178"/>
              <a:gd name="connsiteY11" fmla="*/ 1722 h 240995"/>
              <a:gd name="connsiteX12" fmla="*/ 395890 w 485178"/>
              <a:gd name="connsiteY12" fmla="*/ 11703 h 240995"/>
              <a:gd name="connsiteX13" fmla="*/ 429313 w 485178"/>
              <a:gd name="connsiteY13" fmla="*/ 24191 h 240995"/>
              <a:gd name="connsiteX14" fmla="*/ 461312 w 485178"/>
              <a:gd name="connsiteY14" fmla="*/ 53128 h 240995"/>
              <a:gd name="connsiteX15" fmla="*/ 478671 w 485178"/>
              <a:gd name="connsiteY15" fmla="*/ 93718 h 240995"/>
              <a:gd name="connsiteX16" fmla="*/ 483250 w 485178"/>
              <a:gd name="connsiteY16" fmla="*/ 131814 h 240995"/>
              <a:gd name="connsiteX17" fmla="*/ 484937 w 485178"/>
              <a:gd name="connsiteY17" fmla="*/ 180424 h 240995"/>
              <a:gd name="connsiteX18" fmla="*/ 485147 w 485178"/>
              <a:gd name="connsiteY18" fmla="*/ 209124 h 240995"/>
              <a:gd name="connsiteX19" fmla="*/ 485178 w 485178"/>
              <a:gd name="connsiteY19" fmla="*/ 240995 h 240995"/>
              <a:gd name="connsiteX0" fmla="*/ 0 w 485178"/>
              <a:gd name="connsiteY0" fmla="*/ 237876 h 242664"/>
              <a:gd name="connsiteX1" fmla="*/ 1561 w 485178"/>
              <a:gd name="connsiteY1" fmla="*/ 171929 h 242664"/>
              <a:gd name="connsiteX2" fmla="*/ 1331 w 485178"/>
              <a:gd name="connsiteY2" fmla="*/ 118737 h 242664"/>
              <a:gd name="connsiteX3" fmla="*/ 8396 w 485178"/>
              <a:gd name="connsiteY3" fmla="*/ 78819 h 242664"/>
              <a:gd name="connsiteX4" fmla="*/ 41589 w 485178"/>
              <a:gd name="connsiteY4" fmla="*/ 29358 h 242664"/>
              <a:gd name="connsiteX5" fmla="*/ 87812 w 485178"/>
              <a:gd name="connsiteY5" fmla="*/ 14028 h 242664"/>
              <a:gd name="connsiteX6" fmla="*/ 104096 w 485178"/>
              <a:gd name="connsiteY6" fmla="*/ 11796 h 242664"/>
              <a:gd name="connsiteX7" fmla="*/ 151069 w 485178"/>
              <a:gd name="connsiteY7" fmla="*/ 3558 h 242664"/>
              <a:gd name="connsiteX8" fmla="*/ 192661 w 485178"/>
              <a:gd name="connsiteY8" fmla="*/ 1905 h 242664"/>
              <a:gd name="connsiteX9" fmla="*/ 244182 w 485178"/>
              <a:gd name="connsiteY9" fmla="*/ 1669 h 242664"/>
              <a:gd name="connsiteX10" fmla="*/ 278554 w 485178"/>
              <a:gd name="connsiteY10" fmla="*/ 4200 h 242664"/>
              <a:gd name="connsiteX11" fmla="*/ 284028 w 485178"/>
              <a:gd name="connsiteY11" fmla="*/ 0 h 242664"/>
              <a:gd name="connsiteX12" fmla="*/ 344796 w 485178"/>
              <a:gd name="connsiteY12" fmla="*/ 3391 h 242664"/>
              <a:gd name="connsiteX13" fmla="*/ 395890 w 485178"/>
              <a:gd name="connsiteY13" fmla="*/ 13372 h 242664"/>
              <a:gd name="connsiteX14" fmla="*/ 429313 w 485178"/>
              <a:gd name="connsiteY14" fmla="*/ 25860 h 242664"/>
              <a:gd name="connsiteX15" fmla="*/ 461312 w 485178"/>
              <a:gd name="connsiteY15" fmla="*/ 54797 h 242664"/>
              <a:gd name="connsiteX16" fmla="*/ 478671 w 485178"/>
              <a:gd name="connsiteY16" fmla="*/ 95387 h 242664"/>
              <a:gd name="connsiteX17" fmla="*/ 483250 w 485178"/>
              <a:gd name="connsiteY17" fmla="*/ 133483 h 242664"/>
              <a:gd name="connsiteX18" fmla="*/ 484937 w 485178"/>
              <a:gd name="connsiteY18" fmla="*/ 182093 h 242664"/>
              <a:gd name="connsiteX19" fmla="*/ 485147 w 485178"/>
              <a:gd name="connsiteY19" fmla="*/ 210793 h 242664"/>
              <a:gd name="connsiteX20" fmla="*/ 485178 w 485178"/>
              <a:gd name="connsiteY20" fmla="*/ 242664 h 242664"/>
              <a:gd name="connsiteX0" fmla="*/ 0 w 489464"/>
              <a:gd name="connsiteY0" fmla="*/ 237876 h 242664"/>
              <a:gd name="connsiteX1" fmla="*/ 1561 w 489464"/>
              <a:gd name="connsiteY1" fmla="*/ 171929 h 242664"/>
              <a:gd name="connsiteX2" fmla="*/ 1331 w 489464"/>
              <a:gd name="connsiteY2" fmla="*/ 118737 h 242664"/>
              <a:gd name="connsiteX3" fmla="*/ 8396 w 489464"/>
              <a:gd name="connsiteY3" fmla="*/ 78819 h 242664"/>
              <a:gd name="connsiteX4" fmla="*/ 41589 w 489464"/>
              <a:gd name="connsiteY4" fmla="*/ 29358 h 242664"/>
              <a:gd name="connsiteX5" fmla="*/ 87812 w 489464"/>
              <a:gd name="connsiteY5" fmla="*/ 14028 h 242664"/>
              <a:gd name="connsiteX6" fmla="*/ 104096 w 489464"/>
              <a:gd name="connsiteY6" fmla="*/ 11796 h 242664"/>
              <a:gd name="connsiteX7" fmla="*/ 151069 w 489464"/>
              <a:gd name="connsiteY7" fmla="*/ 3558 h 242664"/>
              <a:gd name="connsiteX8" fmla="*/ 192661 w 489464"/>
              <a:gd name="connsiteY8" fmla="*/ 1905 h 242664"/>
              <a:gd name="connsiteX9" fmla="*/ 244182 w 489464"/>
              <a:gd name="connsiteY9" fmla="*/ 1669 h 242664"/>
              <a:gd name="connsiteX10" fmla="*/ 278554 w 489464"/>
              <a:gd name="connsiteY10" fmla="*/ 4200 h 242664"/>
              <a:gd name="connsiteX11" fmla="*/ 284028 w 489464"/>
              <a:gd name="connsiteY11" fmla="*/ 0 h 242664"/>
              <a:gd name="connsiteX12" fmla="*/ 344796 w 489464"/>
              <a:gd name="connsiteY12" fmla="*/ 3391 h 242664"/>
              <a:gd name="connsiteX13" fmla="*/ 395890 w 489464"/>
              <a:gd name="connsiteY13" fmla="*/ 13372 h 242664"/>
              <a:gd name="connsiteX14" fmla="*/ 429313 w 489464"/>
              <a:gd name="connsiteY14" fmla="*/ 25860 h 242664"/>
              <a:gd name="connsiteX15" fmla="*/ 461312 w 489464"/>
              <a:gd name="connsiteY15" fmla="*/ 54797 h 242664"/>
              <a:gd name="connsiteX16" fmla="*/ 478671 w 489464"/>
              <a:gd name="connsiteY16" fmla="*/ 95387 h 242664"/>
              <a:gd name="connsiteX17" fmla="*/ 483250 w 489464"/>
              <a:gd name="connsiteY17" fmla="*/ 133483 h 242664"/>
              <a:gd name="connsiteX18" fmla="*/ 484937 w 489464"/>
              <a:gd name="connsiteY18" fmla="*/ 182093 h 242664"/>
              <a:gd name="connsiteX19" fmla="*/ 485147 w 489464"/>
              <a:gd name="connsiteY19" fmla="*/ 210793 h 242664"/>
              <a:gd name="connsiteX20" fmla="*/ 489464 w 489464"/>
              <a:gd name="connsiteY20" fmla="*/ 242664 h 242664"/>
              <a:gd name="connsiteX0" fmla="*/ 0 w 489464"/>
              <a:gd name="connsiteY0" fmla="*/ 237876 h 242664"/>
              <a:gd name="connsiteX1" fmla="*/ 1561 w 489464"/>
              <a:gd name="connsiteY1" fmla="*/ 171929 h 242664"/>
              <a:gd name="connsiteX2" fmla="*/ 1331 w 489464"/>
              <a:gd name="connsiteY2" fmla="*/ 118737 h 242664"/>
              <a:gd name="connsiteX3" fmla="*/ 8396 w 489464"/>
              <a:gd name="connsiteY3" fmla="*/ 78819 h 242664"/>
              <a:gd name="connsiteX4" fmla="*/ 41589 w 489464"/>
              <a:gd name="connsiteY4" fmla="*/ 29358 h 242664"/>
              <a:gd name="connsiteX5" fmla="*/ 87812 w 489464"/>
              <a:gd name="connsiteY5" fmla="*/ 14028 h 242664"/>
              <a:gd name="connsiteX6" fmla="*/ 104096 w 489464"/>
              <a:gd name="connsiteY6" fmla="*/ 11796 h 242664"/>
              <a:gd name="connsiteX7" fmla="*/ 151069 w 489464"/>
              <a:gd name="connsiteY7" fmla="*/ 3558 h 242664"/>
              <a:gd name="connsiteX8" fmla="*/ 192661 w 489464"/>
              <a:gd name="connsiteY8" fmla="*/ 1905 h 242664"/>
              <a:gd name="connsiteX9" fmla="*/ 244182 w 489464"/>
              <a:gd name="connsiteY9" fmla="*/ 1669 h 242664"/>
              <a:gd name="connsiteX10" fmla="*/ 278554 w 489464"/>
              <a:gd name="connsiteY10" fmla="*/ 4200 h 242664"/>
              <a:gd name="connsiteX11" fmla="*/ 284028 w 489464"/>
              <a:gd name="connsiteY11" fmla="*/ 0 h 242664"/>
              <a:gd name="connsiteX12" fmla="*/ 344796 w 489464"/>
              <a:gd name="connsiteY12" fmla="*/ 3391 h 242664"/>
              <a:gd name="connsiteX13" fmla="*/ 395890 w 489464"/>
              <a:gd name="connsiteY13" fmla="*/ 13372 h 242664"/>
              <a:gd name="connsiteX14" fmla="*/ 429313 w 489464"/>
              <a:gd name="connsiteY14" fmla="*/ 25860 h 242664"/>
              <a:gd name="connsiteX15" fmla="*/ 461312 w 489464"/>
              <a:gd name="connsiteY15" fmla="*/ 54797 h 242664"/>
              <a:gd name="connsiteX16" fmla="*/ 478671 w 489464"/>
              <a:gd name="connsiteY16" fmla="*/ 95387 h 242664"/>
              <a:gd name="connsiteX17" fmla="*/ 483250 w 489464"/>
              <a:gd name="connsiteY17" fmla="*/ 133483 h 242664"/>
              <a:gd name="connsiteX18" fmla="*/ 484937 w 489464"/>
              <a:gd name="connsiteY18" fmla="*/ 182093 h 242664"/>
              <a:gd name="connsiteX19" fmla="*/ 489433 w 489464"/>
              <a:gd name="connsiteY19" fmla="*/ 209342 h 242664"/>
              <a:gd name="connsiteX20" fmla="*/ 489464 w 489464"/>
              <a:gd name="connsiteY20" fmla="*/ 242664 h 242664"/>
              <a:gd name="connsiteX0" fmla="*/ 0 w 489464"/>
              <a:gd name="connsiteY0" fmla="*/ 237876 h 242664"/>
              <a:gd name="connsiteX1" fmla="*/ 1561 w 489464"/>
              <a:gd name="connsiteY1" fmla="*/ 171929 h 242664"/>
              <a:gd name="connsiteX2" fmla="*/ 1331 w 489464"/>
              <a:gd name="connsiteY2" fmla="*/ 118737 h 242664"/>
              <a:gd name="connsiteX3" fmla="*/ 8396 w 489464"/>
              <a:gd name="connsiteY3" fmla="*/ 78819 h 242664"/>
              <a:gd name="connsiteX4" fmla="*/ 41589 w 489464"/>
              <a:gd name="connsiteY4" fmla="*/ 29358 h 242664"/>
              <a:gd name="connsiteX5" fmla="*/ 87812 w 489464"/>
              <a:gd name="connsiteY5" fmla="*/ 14028 h 242664"/>
              <a:gd name="connsiteX6" fmla="*/ 104096 w 489464"/>
              <a:gd name="connsiteY6" fmla="*/ 11796 h 242664"/>
              <a:gd name="connsiteX7" fmla="*/ 151069 w 489464"/>
              <a:gd name="connsiteY7" fmla="*/ 3558 h 242664"/>
              <a:gd name="connsiteX8" fmla="*/ 192661 w 489464"/>
              <a:gd name="connsiteY8" fmla="*/ 1905 h 242664"/>
              <a:gd name="connsiteX9" fmla="*/ 244182 w 489464"/>
              <a:gd name="connsiteY9" fmla="*/ 1669 h 242664"/>
              <a:gd name="connsiteX10" fmla="*/ 278554 w 489464"/>
              <a:gd name="connsiteY10" fmla="*/ 4200 h 242664"/>
              <a:gd name="connsiteX11" fmla="*/ 284028 w 489464"/>
              <a:gd name="connsiteY11" fmla="*/ 0 h 242664"/>
              <a:gd name="connsiteX12" fmla="*/ 344796 w 489464"/>
              <a:gd name="connsiteY12" fmla="*/ 3391 h 242664"/>
              <a:gd name="connsiteX13" fmla="*/ 395890 w 489464"/>
              <a:gd name="connsiteY13" fmla="*/ 13372 h 242664"/>
              <a:gd name="connsiteX14" fmla="*/ 429313 w 489464"/>
              <a:gd name="connsiteY14" fmla="*/ 25860 h 242664"/>
              <a:gd name="connsiteX15" fmla="*/ 461312 w 489464"/>
              <a:gd name="connsiteY15" fmla="*/ 54797 h 242664"/>
              <a:gd name="connsiteX16" fmla="*/ 478671 w 489464"/>
              <a:gd name="connsiteY16" fmla="*/ 95387 h 242664"/>
              <a:gd name="connsiteX17" fmla="*/ 483250 w 489464"/>
              <a:gd name="connsiteY17" fmla="*/ 133483 h 242664"/>
              <a:gd name="connsiteX18" fmla="*/ 489223 w 489464"/>
              <a:gd name="connsiteY18" fmla="*/ 182093 h 242664"/>
              <a:gd name="connsiteX19" fmla="*/ 489433 w 489464"/>
              <a:gd name="connsiteY19" fmla="*/ 209342 h 242664"/>
              <a:gd name="connsiteX20" fmla="*/ 489464 w 489464"/>
              <a:gd name="connsiteY20" fmla="*/ 242664 h 242664"/>
              <a:gd name="connsiteX0" fmla="*/ 0 w 489464"/>
              <a:gd name="connsiteY0" fmla="*/ 237876 h 242664"/>
              <a:gd name="connsiteX1" fmla="*/ 1561 w 489464"/>
              <a:gd name="connsiteY1" fmla="*/ 171929 h 242664"/>
              <a:gd name="connsiteX2" fmla="*/ 1331 w 489464"/>
              <a:gd name="connsiteY2" fmla="*/ 118737 h 242664"/>
              <a:gd name="connsiteX3" fmla="*/ 8396 w 489464"/>
              <a:gd name="connsiteY3" fmla="*/ 78819 h 242664"/>
              <a:gd name="connsiteX4" fmla="*/ 41589 w 489464"/>
              <a:gd name="connsiteY4" fmla="*/ 29358 h 242664"/>
              <a:gd name="connsiteX5" fmla="*/ 87812 w 489464"/>
              <a:gd name="connsiteY5" fmla="*/ 14028 h 242664"/>
              <a:gd name="connsiteX6" fmla="*/ 104096 w 489464"/>
              <a:gd name="connsiteY6" fmla="*/ 11796 h 242664"/>
              <a:gd name="connsiteX7" fmla="*/ 151069 w 489464"/>
              <a:gd name="connsiteY7" fmla="*/ 3558 h 242664"/>
              <a:gd name="connsiteX8" fmla="*/ 192661 w 489464"/>
              <a:gd name="connsiteY8" fmla="*/ 1905 h 242664"/>
              <a:gd name="connsiteX9" fmla="*/ 244182 w 489464"/>
              <a:gd name="connsiteY9" fmla="*/ 1669 h 242664"/>
              <a:gd name="connsiteX10" fmla="*/ 278554 w 489464"/>
              <a:gd name="connsiteY10" fmla="*/ 4200 h 242664"/>
              <a:gd name="connsiteX11" fmla="*/ 284028 w 489464"/>
              <a:gd name="connsiteY11" fmla="*/ 0 h 242664"/>
              <a:gd name="connsiteX12" fmla="*/ 344796 w 489464"/>
              <a:gd name="connsiteY12" fmla="*/ 3391 h 242664"/>
              <a:gd name="connsiteX13" fmla="*/ 395890 w 489464"/>
              <a:gd name="connsiteY13" fmla="*/ 13372 h 242664"/>
              <a:gd name="connsiteX14" fmla="*/ 429313 w 489464"/>
              <a:gd name="connsiteY14" fmla="*/ 25860 h 242664"/>
              <a:gd name="connsiteX15" fmla="*/ 461312 w 489464"/>
              <a:gd name="connsiteY15" fmla="*/ 54797 h 242664"/>
              <a:gd name="connsiteX16" fmla="*/ 478671 w 489464"/>
              <a:gd name="connsiteY16" fmla="*/ 95387 h 242664"/>
              <a:gd name="connsiteX17" fmla="*/ 487536 w 489464"/>
              <a:gd name="connsiteY17" fmla="*/ 132032 h 242664"/>
              <a:gd name="connsiteX18" fmla="*/ 489223 w 489464"/>
              <a:gd name="connsiteY18" fmla="*/ 182093 h 242664"/>
              <a:gd name="connsiteX19" fmla="*/ 489433 w 489464"/>
              <a:gd name="connsiteY19" fmla="*/ 209342 h 242664"/>
              <a:gd name="connsiteX20" fmla="*/ 489464 w 489464"/>
              <a:gd name="connsiteY20" fmla="*/ 242664 h 242664"/>
              <a:gd name="connsiteX0" fmla="*/ 0 w 489464"/>
              <a:gd name="connsiteY0" fmla="*/ 237876 h 242664"/>
              <a:gd name="connsiteX1" fmla="*/ 1561 w 489464"/>
              <a:gd name="connsiteY1" fmla="*/ 171929 h 242664"/>
              <a:gd name="connsiteX2" fmla="*/ 1331 w 489464"/>
              <a:gd name="connsiteY2" fmla="*/ 118737 h 242664"/>
              <a:gd name="connsiteX3" fmla="*/ 8396 w 489464"/>
              <a:gd name="connsiteY3" fmla="*/ 78819 h 242664"/>
              <a:gd name="connsiteX4" fmla="*/ 44446 w 489464"/>
              <a:gd name="connsiteY4" fmla="*/ 33711 h 242664"/>
              <a:gd name="connsiteX5" fmla="*/ 87812 w 489464"/>
              <a:gd name="connsiteY5" fmla="*/ 14028 h 242664"/>
              <a:gd name="connsiteX6" fmla="*/ 104096 w 489464"/>
              <a:gd name="connsiteY6" fmla="*/ 11796 h 242664"/>
              <a:gd name="connsiteX7" fmla="*/ 151069 w 489464"/>
              <a:gd name="connsiteY7" fmla="*/ 3558 h 242664"/>
              <a:gd name="connsiteX8" fmla="*/ 192661 w 489464"/>
              <a:gd name="connsiteY8" fmla="*/ 1905 h 242664"/>
              <a:gd name="connsiteX9" fmla="*/ 244182 w 489464"/>
              <a:gd name="connsiteY9" fmla="*/ 1669 h 242664"/>
              <a:gd name="connsiteX10" fmla="*/ 278554 w 489464"/>
              <a:gd name="connsiteY10" fmla="*/ 4200 h 242664"/>
              <a:gd name="connsiteX11" fmla="*/ 284028 w 489464"/>
              <a:gd name="connsiteY11" fmla="*/ 0 h 242664"/>
              <a:gd name="connsiteX12" fmla="*/ 344796 w 489464"/>
              <a:gd name="connsiteY12" fmla="*/ 3391 h 242664"/>
              <a:gd name="connsiteX13" fmla="*/ 395890 w 489464"/>
              <a:gd name="connsiteY13" fmla="*/ 13372 h 242664"/>
              <a:gd name="connsiteX14" fmla="*/ 429313 w 489464"/>
              <a:gd name="connsiteY14" fmla="*/ 25860 h 242664"/>
              <a:gd name="connsiteX15" fmla="*/ 461312 w 489464"/>
              <a:gd name="connsiteY15" fmla="*/ 54797 h 242664"/>
              <a:gd name="connsiteX16" fmla="*/ 478671 w 489464"/>
              <a:gd name="connsiteY16" fmla="*/ 95387 h 242664"/>
              <a:gd name="connsiteX17" fmla="*/ 487536 w 489464"/>
              <a:gd name="connsiteY17" fmla="*/ 132032 h 242664"/>
              <a:gd name="connsiteX18" fmla="*/ 489223 w 489464"/>
              <a:gd name="connsiteY18" fmla="*/ 182093 h 242664"/>
              <a:gd name="connsiteX19" fmla="*/ 489433 w 489464"/>
              <a:gd name="connsiteY19" fmla="*/ 209342 h 242664"/>
              <a:gd name="connsiteX20" fmla="*/ 489464 w 489464"/>
              <a:gd name="connsiteY20" fmla="*/ 242664 h 24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9464" h="242664">
                <a:moveTo>
                  <a:pt x="0" y="237876"/>
                </a:moveTo>
                <a:cubicBezTo>
                  <a:pt x="520" y="215894"/>
                  <a:pt x="1041" y="193911"/>
                  <a:pt x="1561" y="171929"/>
                </a:cubicBezTo>
                <a:cubicBezTo>
                  <a:pt x="849" y="154843"/>
                  <a:pt x="2043" y="135823"/>
                  <a:pt x="1331" y="118737"/>
                </a:cubicBezTo>
                <a:lnTo>
                  <a:pt x="8396" y="78819"/>
                </a:lnTo>
                <a:cubicBezTo>
                  <a:pt x="12475" y="63622"/>
                  <a:pt x="32747" y="48908"/>
                  <a:pt x="44446" y="33711"/>
                </a:cubicBezTo>
                <a:cubicBezTo>
                  <a:pt x="55409" y="26021"/>
                  <a:pt x="76849" y="21718"/>
                  <a:pt x="87812" y="14028"/>
                </a:cubicBezTo>
                <a:lnTo>
                  <a:pt x="104096" y="11796"/>
                </a:lnTo>
                <a:lnTo>
                  <a:pt x="151069" y="3558"/>
                </a:lnTo>
                <a:lnTo>
                  <a:pt x="192661" y="1905"/>
                </a:lnTo>
                <a:lnTo>
                  <a:pt x="244182" y="1669"/>
                </a:lnTo>
                <a:lnTo>
                  <a:pt x="278554" y="4200"/>
                </a:lnTo>
                <a:cubicBezTo>
                  <a:pt x="280379" y="4251"/>
                  <a:pt x="282203" y="-51"/>
                  <a:pt x="284028" y="0"/>
                </a:cubicBezTo>
                <a:lnTo>
                  <a:pt x="344796" y="3391"/>
                </a:lnTo>
                <a:cubicBezTo>
                  <a:pt x="362304" y="9136"/>
                  <a:pt x="379811" y="11980"/>
                  <a:pt x="395890" y="13372"/>
                </a:cubicBezTo>
                <a:lnTo>
                  <a:pt x="429313" y="25860"/>
                </a:lnTo>
                <a:lnTo>
                  <a:pt x="461312" y="54797"/>
                </a:lnTo>
                <a:lnTo>
                  <a:pt x="478671" y="95387"/>
                </a:lnTo>
                <a:lnTo>
                  <a:pt x="487536" y="132032"/>
                </a:lnTo>
                <a:cubicBezTo>
                  <a:pt x="488098" y="148235"/>
                  <a:pt x="488661" y="165890"/>
                  <a:pt x="489223" y="182093"/>
                </a:cubicBezTo>
                <a:lnTo>
                  <a:pt x="489433" y="209342"/>
                </a:lnTo>
                <a:cubicBezTo>
                  <a:pt x="489443" y="219966"/>
                  <a:pt x="489454" y="232040"/>
                  <a:pt x="489464" y="242664"/>
                </a:cubicBezTo>
              </a:path>
            </a:pathLst>
          </a:custGeom>
          <a:ln w="19151">
            <a:solidFill>
              <a:srgbClr val="003863"/>
            </a:solidFill>
          </a:ln>
        </p:spPr>
        <p:txBody>
          <a:bodyPr wrap="square" lIns="0" tIns="0" rIns="0" bIns="0" rtlCol="0"/>
          <a:lstStyle/>
          <a:p>
            <a:pPr defTabSz="1523939"/>
            <a:endParaRPr sz="3000" dirty="0">
              <a:solidFill>
                <a:prstClr val="black"/>
              </a:solidFill>
            </a:endParaRPr>
          </a:p>
        </p:txBody>
      </p:sp>
      <p:sp>
        <p:nvSpPr>
          <p:cNvPr id="21" name="bk object 38"/>
          <p:cNvSpPr/>
          <p:nvPr userDrawn="1"/>
        </p:nvSpPr>
        <p:spPr>
          <a:xfrm>
            <a:off x="812798" y="462936"/>
            <a:ext cx="11074401" cy="4740275"/>
          </a:xfrm>
          <a:custGeom>
            <a:avLst/>
            <a:gdLst/>
            <a:ahLst/>
            <a:cxnLst/>
            <a:rect l="l" t="t" r="r" b="b"/>
            <a:pathLst>
              <a:path w="6675120" h="2844165">
                <a:moveTo>
                  <a:pt x="164592" y="0"/>
                </a:moveTo>
                <a:lnTo>
                  <a:pt x="0" y="0"/>
                </a:lnTo>
                <a:lnTo>
                  <a:pt x="0" y="2697480"/>
                </a:lnTo>
                <a:lnTo>
                  <a:pt x="6336792" y="2697480"/>
                </a:lnTo>
                <a:lnTo>
                  <a:pt x="6336792" y="2564892"/>
                </a:lnTo>
                <a:lnTo>
                  <a:pt x="6675120" y="2697480"/>
                </a:lnTo>
                <a:lnTo>
                  <a:pt x="6332220" y="2843784"/>
                </a:lnTo>
                <a:lnTo>
                  <a:pt x="6332220" y="2756916"/>
                </a:lnTo>
              </a:path>
            </a:pathLst>
          </a:custGeom>
          <a:ln w="25400">
            <a:solidFill>
              <a:srgbClr val="003863"/>
            </a:solidFill>
          </a:ln>
        </p:spPr>
        <p:txBody>
          <a:bodyPr wrap="square" lIns="0" tIns="0" rIns="0" bIns="0" rtlCol="0"/>
          <a:lstStyle/>
          <a:p>
            <a:pPr defTabSz="1523939"/>
            <a:endParaRPr sz="3000" dirty="0">
              <a:solidFill>
                <a:prstClr val="black"/>
              </a:solidFill>
            </a:endParaRPr>
          </a:p>
        </p:txBody>
      </p:sp>
      <p:sp>
        <p:nvSpPr>
          <p:cNvPr id="22" name="bk object 39"/>
          <p:cNvSpPr/>
          <p:nvPr userDrawn="1"/>
        </p:nvSpPr>
        <p:spPr>
          <a:xfrm>
            <a:off x="1" y="2794655"/>
            <a:ext cx="11887199" cy="1616073"/>
          </a:xfrm>
          <a:custGeom>
            <a:avLst/>
            <a:gdLst/>
            <a:ahLst/>
            <a:cxnLst/>
            <a:rect l="l" t="t" r="r" b="b"/>
            <a:pathLst>
              <a:path w="6784975" h="969644">
                <a:moveTo>
                  <a:pt x="0" y="969263"/>
                </a:moveTo>
                <a:lnTo>
                  <a:pt x="6784848" y="969263"/>
                </a:lnTo>
                <a:lnTo>
                  <a:pt x="6784848" y="0"/>
                </a:lnTo>
                <a:lnTo>
                  <a:pt x="0" y="0"/>
                </a:lnTo>
                <a:lnTo>
                  <a:pt x="0" y="969263"/>
                </a:lnTo>
                <a:close/>
              </a:path>
            </a:pathLst>
          </a:custGeom>
          <a:solidFill>
            <a:srgbClr val="003863"/>
          </a:solidFill>
        </p:spPr>
        <p:txBody>
          <a:bodyPr wrap="square" lIns="0" tIns="0" rIns="0" bIns="0" rtlCol="0"/>
          <a:lstStyle/>
          <a:p>
            <a:pPr defTabSz="1523939"/>
            <a:endParaRPr sz="3000" dirty="0">
              <a:solidFill>
                <a:prstClr val="black"/>
              </a:solidFill>
            </a:endParaRPr>
          </a:p>
        </p:txBody>
      </p:sp>
      <p:sp>
        <p:nvSpPr>
          <p:cNvPr id="23" name="bk object 40"/>
          <p:cNvSpPr/>
          <p:nvPr userDrawn="1"/>
        </p:nvSpPr>
        <p:spPr>
          <a:xfrm>
            <a:off x="1403797" y="4715318"/>
            <a:ext cx="650523" cy="487892"/>
          </a:xfrm>
          <a:custGeom>
            <a:avLst/>
            <a:gdLst/>
            <a:ahLst/>
            <a:cxnLst/>
            <a:rect l="l" t="t" r="r" b="b"/>
            <a:pathLst>
              <a:path w="292734"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a:solidFill>
                <a:prstClr val="black"/>
              </a:solidFill>
            </a:endParaRPr>
          </a:p>
        </p:txBody>
      </p:sp>
      <p:sp>
        <p:nvSpPr>
          <p:cNvPr id="24" name="bk object 41"/>
          <p:cNvSpPr/>
          <p:nvPr userDrawn="1"/>
        </p:nvSpPr>
        <p:spPr>
          <a:xfrm>
            <a:off x="4029771" y="4715318"/>
            <a:ext cx="650523"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a:solidFill>
                <a:prstClr val="black"/>
              </a:solidFill>
            </a:endParaRPr>
          </a:p>
        </p:txBody>
      </p:sp>
      <p:sp>
        <p:nvSpPr>
          <p:cNvPr id="25" name="bk object 42"/>
          <p:cNvSpPr/>
          <p:nvPr userDrawn="1"/>
        </p:nvSpPr>
        <p:spPr>
          <a:xfrm>
            <a:off x="6784472" y="4715318"/>
            <a:ext cx="650523"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a:solidFill>
                <a:prstClr val="black"/>
              </a:solidFill>
            </a:endParaRPr>
          </a:p>
        </p:txBody>
      </p:sp>
      <p:sp>
        <p:nvSpPr>
          <p:cNvPr id="26" name="bk object 43"/>
          <p:cNvSpPr/>
          <p:nvPr userDrawn="1"/>
        </p:nvSpPr>
        <p:spPr>
          <a:xfrm>
            <a:off x="9448800" y="4715318"/>
            <a:ext cx="650523"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a:solidFill>
                <a:prstClr val="black"/>
              </a:solidFill>
            </a:endParaRPr>
          </a:p>
        </p:txBody>
      </p:sp>
    </p:spTree>
    <p:extLst>
      <p:ext uri="{BB962C8B-B14F-4D97-AF65-F5344CB8AC3E}">
        <p14:creationId xmlns:p14="http://schemas.microsoft.com/office/powerpoint/2010/main" val="21465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026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322275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a:solidFill>
                  <a:srgbClr val="C0C2C4"/>
                </a:solidFill>
              </a:rPr>
              <a:t>CYBERSECURITY &amp;</a:t>
            </a:r>
          </a:p>
          <a:p>
            <a:pPr>
              <a:defRPr/>
            </a:pPr>
            <a:r>
              <a:rPr lang="en-US" sz="1000" spc="300">
                <a:solidFill>
                  <a:srgbClr val="C0C2C4"/>
                </a:solidFill>
              </a:rPr>
              <a:t>INFRASTRUCTURE</a:t>
            </a:r>
          </a:p>
          <a:p>
            <a:pPr>
              <a:defRPr/>
            </a:pPr>
            <a:r>
              <a:rPr lang="en-US" sz="1000" spc="30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a:p>
        </p:txBody>
      </p:sp>
    </p:spTree>
    <p:extLst>
      <p:ext uri="{BB962C8B-B14F-4D97-AF65-F5344CB8AC3E}">
        <p14:creationId xmlns:p14="http://schemas.microsoft.com/office/powerpoint/2010/main" val="412427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4547616"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04" y="1719072"/>
            <a:ext cx="3157728" cy="3157728"/>
          </a:xfrm>
          <a:prstGeom prst="rect">
            <a:avLst/>
          </a:prstGeom>
        </p:spPr>
      </p:pic>
    </p:spTree>
    <p:extLst>
      <p:ext uri="{BB962C8B-B14F-4D97-AF65-F5344CB8AC3E}">
        <p14:creationId xmlns:p14="http://schemas.microsoft.com/office/powerpoint/2010/main" val="380693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54298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104124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5.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87749231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9B495-9538-7941-B77F-FDFC14234A87}" type="datetimeFigureOut">
              <a:rPr lang="en-US" smtClean="0"/>
              <a:t>7/20/2023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9D740-F635-D348-9C9E-40BC18AE3021}" type="slidenum">
              <a:rPr lang="en-US" smtClean="0"/>
              <a:t>‹#›</a:t>
            </a:fld>
            <a:endParaRPr lang="en-US"/>
          </a:p>
        </p:txBody>
      </p:sp>
    </p:spTree>
    <p:extLst>
      <p:ext uri="{BB962C8B-B14F-4D97-AF65-F5344CB8AC3E}">
        <p14:creationId xmlns:p14="http://schemas.microsoft.com/office/powerpoint/2010/main" val="1845571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558800" y="5867401"/>
            <a:ext cx="2286000" cy="741363"/>
            <a:chOff x="533400" y="4038600"/>
            <a:chExt cx="1714500" cy="740664"/>
          </a:xfrm>
        </p:grpSpPr>
        <p:pic>
          <p:nvPicPr>
            <p:cNvPr id="1030" name="Picture 5"/>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
            <a:extLst>
              <a:ext uri="{FF2B5EF4-FFF2-40B4-BE49-F238E27FC236}">
                <a16:creationId xmlns:a16="http://schemas.microsoft.com/office/drawing/2014/main" id="{2F8DA6E7-7A90-7F43-90A3-828D9A6D0BE5}"/>
              </a:ext>
            </a:extLst>
          </p:cNvPr>
          <p:cNvSpPr>
            <a:spLocks noGrp="1" noChangeArrowheads="1"/>
          </p:cNvSpPr>
          <p:nvPr>
            <p:ph type="sldNum" sz="quarter" idx="4"/>
          </p:nvPr>
        </p:nvSpPr>
        <p:spPr bwMode="black">
          <a:xfrm>
            <a:off x="10943167" y="6167438"/>
            <a:ext cx="7112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B9C2756D-591B-4363-AA58-B065C5FF531B}" type="slidenum">
              <a:rPr lang="en-US" altLang="en-US"/>
              <a:pPr>
                <a:defRPr/>
              </a:pPr>
              <a:t>‹#›</a:t>
            </a:fld>
            <a:endParaRPr lang="en-US" altLang="en-US" dirty="0"/>
          </a:p>
        </p:txBody>
      </p:sp>
      <p:sp>
        <p:nvSpPr>
          <p:cNvPr id="10" name="Rectangle 7">
            <a:extLst>
              <a:ext uri="{FF2B5EF4-FFF2-40B4-BE49-F238E27FC236}">
                <a16:creationId xmlns:a16="http://schemas.microsoft.com/office/drawing/2014/main" id="{BC127EFB-76A9-B245-9A72-B2DCC19BE9C6}"/>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July 20, 2023</a:t>
            </a:fld>
            <a:endParaRPr lang="en-US" altLang="en-US" sz="1100" dirty="0">
              <a:solidFill>
                <a:srgbClr val="5A5B5D"/>
              </a:solidFill>
            </a:endParaRPr>
          </a:p>
        </p:txBody>
      </p:sp>
      <p:cxnSp>
        <p:nvCxnSpPr>
          <p:cNvPr id="102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3918075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558800" y="5867401"/>
            <a:ext cx="2286000" cy="741363"/>
            <a:chOff x="533400" y="4038600"/>
            <a:chExt cx="1714500" cy="740664"/>
          </a:xfrm>
        </p:grpSpPr>
        <p:pic>
          <p:nvPicPr>
            <p:cNvPr id="1030" name="Picture 5"/>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
            <a:extLst>
              <a:ext uri="{FF2B5EF4-FFF2-40B4-BE49-F238E27FC236}">
                <a16:creationId xmlns:a16="http://schemas.microsoft.com/office/drawing/2014/main" id="{2F8DA6E7-7A90-7F43-90A3-828D9A6D0BE5}"/>
              </a:ext>
            </a:extLst>
          </p:cNvPr>
          <p:cNvSpPr>
            <a:spLocks noGrp="1" noChangeArrowheads="1"/>
          </p:cNvSpPr>
          <p:nvPr>
            <p:ph type="sldNum" sz="quarter" idx="4"/>
          </p:nvPr>
        </p:nvSpPr>
        <p:spPr bwMode="black">
          <a:xfrm>
            <a:off x="10943167" y="6167438"/>
            <a:ext cx="7112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B9C2756D-591B-4363-AA58-B065C5FF531B}" type="slidenum">
              <a:rPr lang="en-US" altLang="en-US"/>
              <a:pPr>
                <a:defRPr/>
              </a:pPr>
              <a:t>‹#›</a:t>
            </a:fld>
            <a:endParaRPr lang="en-US" altLang="en-US" dirty="0"/>
          </a:p>
        </p:txBody>
      </p:sp>
      <p:cxnSp>
        <p:nvCxnSpPr>
          <p:cNvPr id="102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9126812"/>
      </p:ext>
    </p:extLst>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hyperlink" Target="http://www.cisa.gov/" TargetMode="External"/><Relationship Id="rId18" Type="http://schemas.openxmlformats.org/officeDocument/2006/relationships/hyperlink" Target="http://www.twitter.com/uscert_gov" TargetMode="Externa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hyperlink" Target="http://www.instagram.com/cyber" TargetMode="External"/><Relationship Id="rId2" Type="http://schemas.openxmlformats.org/officeDocument/2006/relationships/notesSlide" Target="../notesSlides/notesSlide7.xml"/><Relationship Id="rId16" Type="http://schemas.openxmlformats.org/officeDocument/2006/relationships/hyperlink" Target="http://www.twitter.com/CISAgov" TargetMode="External"/><Relationship Id="rId20" Type="http://schemas.openxmlformats.org/officeDocument/2006/relationships/hyperlink" Target="http://www.instagram.com/cisagov" TargetMode="External"/><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g"/><Relationship Id="rId15" Type="http://schemas.openxmlformats.org/officeDocument/2006/relationships/hyperlink" Target="http://linkedin.com/company/cisagov" TargetMode="External"/><Relationship Id="rId10" Type="http://schemas.openxmlformats.org/officeDocument/2006/relationships/image" Target="../media/image48.png"/><Relationship Id="rId19" Type="http://schemas.openxmlformats.org/officeDocument/2006/relationships/hyperlink" Target="http://facebook.com/CISA" TargetMode="External"/><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hyperlink" Target="mailto:Central@cis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g"/><Relationship Id="rId7" Type="http://schemas.openxmlformats.org/officeDocument/2006/relationships/image" Target="../media/image5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svg"/><Relationship Id="rId10" Type="http://schemas.openxmlformats.org/officeDocument/2006/relationships/hyperlink" Target="https://www.cisa.gov/employee-vigilance-power-hello" TargetMode="External"/><Relationship Id="rId4" Type="http://schemas.openxmlformats.org/officeDocument/2006/relationships/image" Target="../media/image52.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hyperlink" Target="https://www.cisa.gov/de-escalation-series" TargetMode="External"/><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16.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17.sv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hyperlink" Target="mailto:joseph.Kluczynski@cisa.dhs.gov" TargetMode="Externa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www.cisa.gov/faith-based-organizations-houses-worship" TargetMode="Externa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7.svg"/><Relationship Id="rId12" Type="http://schemas.openxmlformats.org/officeDocument/2006/relationships/hyperlink" Target="https://www.cisa.gov/mitigating-attacks-houses-worship-security-gui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hyperlink" Target="https://www.cisa.gov/houses-of-worship" TargetMode="External"/><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9191-D228-4E9A-B6C1-94580CAB1C51}"/>
              </a:ext>
            </a:extLst>
          </p:cNvPr>
          <p:cNvSpPr>
            <a:spLocks noGrp="1"/>
          </p:cNvSpPr>
          <p:nvPr>
            <p:ph type="title"/>
          </p:nvPr>
        </p:nvSpPr>
        <p:spPr/>
        <p:txBody>
          <a:bodyPr/>
          <a:lstStyle/>
          <a:p>
            <a:r>
              <a:rPr lang="en-US" sz="7200" b="0" dirty="0">
                <a:latin typeface="Franklin Gothic Demi Cond" panose="020B0706030402020204" pitchFamily="34" charset="0"/>
              </a:rPr>
              <a:t>protecting faith-based institutions</a:t>
            </a:r>
          </a:p>
        </p:txBody>
      </p:sp>
      <p:sp>
        <p:nvSpPr>
          <p:cNvPr id="3" name="Slide Number Placeholder 2">
            <a:extLst>
              <a:ext uri="{FF2B5EF4-FFF2-40B4-BE49-F238E27FC236}">
                <a16:creationId xmlns:a16="http://schemas.microsoft.com/office/drawing/2014/main" id="{A56873CD-EEFC-4C52-8430-17E05EC38B7A}"/>
              </a:ext>
            </a:extLst>
          </p:cNvPr>
          <p:cNvSpPr>
            <a:spLocks noGrp="1"/>
          </p:cNvSpPr>
          <p:nvPr>
            <p:ph type="sldNum" sz="quarter" idx="10"/>
          </p:nvPr>
        </p:nvSpPr>
        <p:spPr/>
        <p:txBody>
          <a:bodyPr/>
          <a:lstStyle/>
          <a:p>
            <a:pPr>
              <a:defRPr/>
            </a:pPr>
            <a:fld id="{143B84AA-2AAB-D841-BF17-2D4C9BCE0719}" type="slidenum">
              <a:rPr lang="en-US" altLang="en-US" smtClean="0"/>
              <a:pPr>
                <a:defRPr/>
              </a:pPr>
              <a:t>1</a:t>
            </a:fld>
            <a:endParaRPr lang="en-US" altLang="en-US"/>
          </a:p>
        </p:txBody>
      </p:sp>
    </p:spTree>
    <p:extLst>
      <p:ext uri="{BB962C8B-B14F-4D97-AF65-F5344CB8AC3E}">
        <p14:creationId xmlns:p14="http://schemas.microsoft.com/office/powerpoint/2010/main" val="376627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2548790" y="1802594"/>
            <a:ext cx="5768228" cy="324971"/>
          </a:xfrm>
          <a:custGeom>
            <a:avLst/>
            <a:gdLst/>
            <a:ahLst/>
            <a:cxnLst/>
            <a:rect l="l" t="t" r="r" b="b"/>
            <a:pathLst>
              <a:path w="6537325" h="368300">
                <a:moveTo>
                  <a:pt x="6499047" y="0"/>
                </a:moveTo>
                <a:lnTo>
                  <a:pt x="38100" y="0"/>
                </a:lnTo>
                <a:lnTo>
                  <a:pt x="23274" y="2993"/>
                </a:lnTo>
                <a:lnTo>
                  <a:pt x="11163" y="11158"/>
                </a:lnTo>
                <a:lnTo>
                  <a:pt x="2995" y="23268"/>
                </a:lnTo>
                <a:lnTo>
                  <a:pt x="0" y="38100"/>
                </a:lnTo>
                <a:lnTo>
                  <a:pt x="0" y="368300"/>
                </a:lnTo>
                <a:lnTo>
                  <a:pt x="6537147" y="368300"/>
                </a:lnTo>
                <a:lnTo>
                  <a:pt x="6537147" y="38100"/>
                </a:lnTo>
                <a:lnTo>
                  <a:pt x="6534153" y="23268"/>
                </a:lnTo>
                <a:lnTo>
                  <a:pt x="6525988" y="11158"/>
                </a:lnTo>
                <a:lnTo>
                  <a:pt x="6513878" y="2993"/>
                </a:lnTo>
                <a:lnTo>
                  <a:pt x="6499047" y="0"/>
                </a:lnTo>
                <a:close/>
              </a:path>
            </a:pathLst>
          </a:custGeom>
          <a:solidFill>
            <a:srgbClr val="0078AE"/>
          </a:solidFill>
        </p:spPr>
        <p:txBody>
          <a:bodyPr wrap="square" lIns="0" tIns="0" rIns="0" bIns="0" rtlCol="0"/>
          <a:lstStyle/>
          <a:p>
            <a:endParaRPr sz="1589"/>
          </a:p>
        </p:txBody>
      </p:sp>
      <p:grpSp>
        <p:nvGrpSpPr>
          <p:cNvPr id="3" name="Group 2">
            <a:extLst>
              <a:ext uri="{FF2B5EF4-FFF2-40B4-BE49-F238E27FC236}">
                <a16:creationId xmlns:a16="http://schemas.microsoft.com/office/drawing/2014/main" id="{9F6CEA48-A01B-4B00-AE05-DA5E961F3A13}"/>
              </a:ext>
            </a:extLst>
          </p:cNvPr>
          <p:cNvGrpSpPr/>
          <p:nvPr/>
        </p:nvGrpSpPr>
        <p:grpSpPr>
          <a:xfrm>
            <a:off x="2548791" y="1852669"/>
            <a:ext cx="6013480" cy="4036229"/>
            <a:chOff x="828975" y="1336969"/>
            <a:chExt cx="8017973" cy="5381639"/>
          </a:xfrm>
        </p:grpSpPr>
        <p:grpSp>
          <p:nvGrpSpPr>
            <p:cNvPr id="21" name="object 21"/>
            <p:cNvGrpSpPr/>
            <p:nvPr/>
          </p:nvGrpSpPr>
          <p:grpSpPr>
            <a:xfrm>
              <a:off x="3472159" y="3009914"/>
              <a:ext cx="939053" cy="2425700"/>
              <a:chOff x="3023870" y="5678170"/>
              <a:chExt cx="798195" cy="2061845"/>
            </a:xfrm>
          </p:grpSpPr>
          <p:sp>
            <p:nvSpPr>
              <p:cNvPr id="22" name="object 22"/>
              <p:cNvSpPr/>
              <p:nvPr/>
            </p:nvSpPr>
            <p:spPr>
              <a:xfrm>
                <a:off x="3676650" y="5684520"/>
                <a:ext cx="0" cy="1584325"/>
              </a:xfrm>
              <a:custGeom>
                <a:avLst/>
                <a:gdLst/>
                <a:ahLst/>
                <a:cxnLst/>
                <a:rect l="l" t="t" r="r" b="b"/>
                <a:pathLst>
                  <a:path h="1584325">
                    <a:moveTo>
                      <a:pt x="0" y="0"/>
                    </a:moveTo>
                    <a:lnTo>
                      <a:pt x="0" y="1584325"/>
                    </a:lnTo>
                  </a:path>
                </a:pathLst>
              </a:custGeom>
              <a:ln w="12700">
                <a:solidFill>
                  <a:srgbClr val="0078AE"/>
                </a:solidFill>
              </a:ln>
            </p:spPr>
            <p:txBody>
              <a:bodyPr wrap="square" lIns="0" tIns="0" rIns="0" bIns="0" rtlCol="0"/>
              <a:lstStyle/>
              <a:p>
                <a:endParaRPr sz="1589"/>
              </a:p>
            </p:txBody>
          </p:sp>
          <p:sp>
            <p:nvSpPr>
              <p:cNvPr id="23" name="object 23"/>
              <p:cNvSpPr/>
              <p:nvPr/>
            </p:nvSpPr>
            <p:spPr>
              <a:xfrm>
                <a:off x="3030220" y="7270813"/>
                <a:ext cx="785495" cy="462280"/>
              </a:xfrm>
              <a:custGeom>
                <a:avLst/>
                <a:gdLst/>
                <a:ahLst/>
                <a:cxnLst/>
                <a:rect l="l" t="t" r="r" b="b"/>
                <a:pathLst>
                  <a:path w="785495" h="462279">
                    <a:moveTo>
                      <a:pt x="747395" y="0"/>
                    </a:moveTo>
                    <a:lnTo>
                      <a:pt x="38100" y="0"/>
                    </a:lnTo>
                    <a:lnTo>
                      <a:pt x="23268" y="2993"/>
                    </a:lnTo>
                    <a:lnTo>
                      <a:pt x="11158" y="11158"/>
                    </a:lnTo>
                    <a:lnTo>
                      <a:pt x="2993" y="23268"/>
                    </a:lnTo>
                    <a:lnTo>
                      <a:pt x="0" y="38100"/>
                    </a:lnTo>
                    <a:lnTo>
                      <a:pt x="0" y="424180"/>
                    </a:lnTo>
                    <a:lnTo>
                      <a:pt x="2993" y="439011"/>
                    </a:lnTo>
                    <a:lnTo>
                      <a:pt x="11158" y="451121"/>
                    </a:lnTo>
                    <a:lnTo>
                      <a:pt x="23268" y="459286"/>
                    </a:lnTo>
                    <a:lnTo>
                      <a:pt x="38100" y="462280"/>
                    </a:lnTo>
                    <a:lnTo>
                      <a:pt x="747395" y="462280"/>
                    </a:lnTo>
                    <a:lnTo>
                      <a:pt x="762226" y="459286"/>
                    </a:lnTo>
                    <a:lnTo>
                      <a:pt x="774336" y="451121"/>
                    </a:lnTo>
                    <a:lnTo>
                      <a:pt x="782501" y="439011"/>
                    </a:lnTo>
                    <a:lnTo>
                      <a:pt x="785495" y="424180"/>
                    </a:lnTo>
                    <a:lnTo>
                      <a:pt x="785495" y="38100"/>
                    </a:lnTo>
                    <a:lnTo>
                      <a:pt x="782501" y="23268"/>
                    </a:lnTo>
                    <a:lnTo>
                      <a:pt x="774336" y="11158"/>
                    </a:lnTo>
                    <a:lnTo>
                      <a:pt x="762226" y="2993"/>
                    </a:lnTo>
                    <a:lnTo>
                      <a:pt x="747395" y="0"/>
                    </a:lnTo>
                    <a:close/>
                  </a:path>
                </a:pathLst>
              </a:custGeom>
              <a:solidFill>
                <a:srgbClr val="FFFFFF"/>
              </a:solidFill>
            </p:spPr>
            <p:txBody>
              <a:bodyPr wrap="square" lIns="0" tIns="0" rIns="0" bIns="0" rtlCol="0"/>
              <a:lstStyle/>
              <a:p>
                <a:endParaRPr sz="1589"/>
              </a:p>
            </p:txBody>
          </p:sp>
          <p:sp>
            <p:nvSpPr>
              <p:cNvPr id="24" name="object 24"/>
              <p:cNvSpPr/>
              <p:nvPr/>
            </p:nvSpPr>
            <p:spPr>
              <a:xfrm>
                <a:off x="3030220" y="7270813"/>
                <a:ext cx="785495" cy="462280"/>
              </a:xfrm>
              <a:custGeom>
                <a:avLst/>
                <a:gdLst/>
                <a:ahLst/>
                <a:cxnLst/>
                <a:rect l="l" t="t" r="r" b="b"/>
                <a:pathLst>
                  <a:path w="785495" h="462279">
                    <a:moveTo>
                      <a:pt x="38100" y="0"/>
                    </a:moveTo>
                    <a:lnTo>
                      <a:pt x="23268" y="2993"/>
                    </a:lnTo>
                    <a:lnTo>
                      <a:pt x="11158" y="11158"/>
                    </a:lnTo>
                    <a:lnTo>
                      <a:pt x="2993" y="23268"/>
                    </a:lnTo>
                    <a:lnTo>
                      <a:pt x="0" y="38100"/>
                    </a:lnTo>
                    <a:lnTo>
                      <a:pt x="0" y="424180"/>
                    </a:lnTo>
                    <a:lnTo>
                      <a:pt x="2993" y="439011"/>
                    </a:lnTo>
                    <a:lnTo>
                      <a:pt x="11158" y="451121"/>
                    </a:lnTo>
                    <a:lnTo>
                      <a:pt x="23268" y="459286"/>
                    </a:lnTo>
                    <a:lnTo>
                      <a:pt x="38100" y="462280"/>
                    </a:lnTo>
                    <a:lnTo>
                      <a:pt x="747395" y="462280"/>
                    </a:lnTo>
                    <a:lnTo>
                      <a:pt x="762226" y="459286"/>
                    </a:lnTo>
                    <a:lnTo>
                      <a:pt x="774336" y="451121"/>
                    </a:lnTo>
                    <a:lnTo>
                      <a:pt x="782501" y="439011"/>
                    </a:lnTo>
                    <a:lnTo>
                      <a:pt x="785495" y="424180"/>
                    </a:lnTo>
                    <a:lnTo>
                      <a:pt x="785495" y="38100"/>
                    </a:lnTo>
                    <a:lnTo>
                      <a:pt x="782501" y="23268"/>
                    </a:lnTo>
                    <a:lnTo>
                      <a:pt x="774336" y="11158"/>
                    </a:lnTo>
                    <a:lnTo>
                      <a:pt x="762226" y="2993"/>
                    </a:lnTo>
                    <a:lnTo>
                      <a:pt x="747395" y="0"/>
                    </a:lnTo>
                    <a:lnTo>
                      <a:pt x="38100" y="0"/>
                    </a:lnTo>
                    <a:close/>
                  </a:path>
                </a:pathLst>
              </a:custGeom>
              <a:ln w="12700">
                <a:solidFill>
                  <a:srgbClr val="0078AE"/>
                </a:solidFill>
              </a:ln>
            </p:spPr>
            <p:txBody>
              <a:bodyPr wrap="square" lIns="0" tIns="0" rIns="0" bIns="0" rtlCol="0"/>
              <a:lstStyle/>
              <a:p>
                <a:endParaRPr sz="1589"/>
              </a:p>
            </p:txBody>
          </p:sp>
        </p:grpSp>
        <p:sp>
          <p:nvSpPr>
            <p:cNvPr id="26" name="object 26"/>
            <p:cNvSpPr/>
            <p:nvPr/>
          </p:nvSpPr>
          <p:spPr>
            <a:xfrm>
              <a:off x="6792319" y="5061528"/>
              <a:ext cx="62753" cy="117288"/>
            </a:xfrm>
            <a:custGeom>
              <a:avLst/>
              <a:gdLst/>
              <a:ahLst/>
              <a:cxnLst/>
              <a:rect l="l" t="t" r="r" b="b"/>
              <a:pathLst>
                <a:path w="53339" h="99695">
                  <a:moveTo>
                    <a:pt x="0" y="0"/>
                  </a:moveTo>
                  <a:lnTo>
                    <a:pt x="0" y="99187"/>
                  </a:lnTo>
                  <a:lnTo>
                    <a:pt x="53339" y="49593"/>
                  </a:lnTo>
                  <a:lnTo>
                    <a:pt x="0" y="0"/>
                  </a:lnTo>
                  <a:close/>
                </a:path>
              </a:pathLst>
            </a:custGeom>
            <a:solidFill>
              <a:srgbClr val="0078AE"/>
            </a:solidFill>
          </p:spPr>
          <p:txBody>
            <a:bodyPr wrap="square" lIns="0" tIns="0" rIns="0" bIns="0" rtlCol="0"/>
            <a:lstStyle/>
            <a:p>
              <a:endParaRPr sz="1589"/>
            </a:p>
          </p:txBody>
        </p:sp>
        <p:grpSp>
          <p:nvGrpSpPr>
            <p:cNvPr id="15" name="object 15"/>
            <p:cNvGrpSpPr/>
            <p:nvPr/>
          </p:nvGrpSpPr>
          <p:grpSpPr>
            <a:xfrm>
              <a:off x="1258936" y="1723183"/>
              <a:ext cx="6635376" cy="4231334"/>
              <a:chOff x="1098550" y="4488547"/>
              <a:chExt cx="5640069" cy="3596468"/>
            </a:xfrm>
          </p:grpSpPr>
          <p:sp>
            <p:nvSpPr>
              <p:cNvPr id="16" name="object 16"/>
              <p:cNvSpPr/>
              <p:nvPr/>
            </p:nvSpPr>
            <p:spPr>
              <a:xfrm>
                <a:off x="1098550" y="4488547"/>
                <a:ext cx="5640069" cy="1549400"/>
              </a:xfrm>
              <a:prstGeom prst="rect">
                <a:avLst/>
              </a:prstGeom>
              <a:blipFill>
                <a:blip r:embed="rId3" cstate="print"/>
                <a:stretch>
                  <a:fillRect/>
                </a:stretch>
              </a:blipFill>
            </p:spPr>
            <p:txBody>
              <a:bodyPr wrap="square" lIns="0" tIns="0" rIns="0" bIns="0" rtlCol="0"/>
              <a:lstStyle/>
              <a:p>
                <a:endParaRPr sz="1589"/>
              </a:p>
            </p:txBody>
          </p:sp>
          <p:sp>
            <p:nvSpPr>
              <p:cNvPr id="17" name="object 17"/>
              <p:cNvSpPr/>
              <p:nvPr/>
            </p:nvSpPr>
            <p:spPr>
              <a:xfrm>
                <a:off x="1098550" y="5839821"/>
                <a:ext cx="5640069" cy="2245194"/>
              </a:xfrm>
              <a:prstGeom prst="rect">
                <a:avLst/>
              </a:prstGeom>
              <a:blipFill>
                <a:blip r:embed="rId4" cstate="print"/>
                <a:stretch>
                  <a:fillRect/>
                </a:stretch>
              </a:blipFill>
            </p:spPr>
            <p:txBody>
              <a:bodyPr wrap="square" lIns="0" tIns="0" rIns="0" bIns="0" rtlCol="0"/>
              <a:lstStyle/>
              <a:p>
                <a:endParaRPr sz="1589" dirty="0"/>
              </a:p>
            </p:txBody>
          </p:sp>
          <p:sp>
            <p:nvSpPr>
              <p:cNvPr id="18" name="object 18"/>
              <p:cNvSpPr/>
              <p:nvPr/>
            </p:nvSpPr>
            <p:spPr>
              <a:xfrm>
                <a:off x="3030220" y="5342953"/>
                <a:ext cx="785495" cy="337185"/>
              </a:xfrm>
              <a:custGeom>
                <a:avLst/>
                <a:gdLst/>
                <a:ahLst/>
                <a:cxnLst/>
                <a:rect l="l" t="t" r="r" b="b"/>
                <a:pathLst>
                  <a:path w="785495" h="337185">
                    <a:moveTo>
                      <a:pt x="747395" y="0"/>
                    </a:moveTo>
                    <a:lnTo>
                      <a:pt x="38100" y="0"/>
                    </a:lnTo>
                    <a:lnTo>
                      <a:pt x="23268" y="2993"/>
                    </a:lnTo>
                    <a:lnTo>
                      <a:pt x="11158" y="11158"/>
                    </a:lnTo>
                    <a:lnTo>
                      <a:pt x="2993" y="23268"/>
                    </a:lnTo>
                    <a:lnTo>
                      <a:pt x="0" y="38100"/>
                    </a:lnTo>
                    <a:lnTo>
                      <a:pt x="0" y="299085"/>
                    </a:lnTo>
                    <a:lnTo>
                      <a:pt x="2993" y="313916"/>
                    </a:lnTo>
                    <a:lnTo>
                      <a:pt x="11158" y="326026"/>
                    </a:lnTo>
                    <a:lnTo>
                      <a:pt x="23268" y="334191"/>
                    </a:lnTo>
                    <a:lnTo>
                      <a:pt x="38100" y="337185"/>
                    </a:lnTo>
                    <a:lnTo>
                      <a:pt x="747395" y="337185"/>
                    </a:lnTo>
                    <a:lnTo>
                      <a:pt x="762226" y="334191"/>
                    </a:lnTo>
                    <a:lnTo>
                      <a:pt x="774336" y="326026"/>
                    </a:lnTo>
                    <a:lnTo>
                      <a:pt x="782501" y="313916"/>
                    </a:lnTo>
                    <a:lnTo>
                      <a:pt x="785495" y="299085"/>
                    </a:lnTo>
                    <a:lnTo>
                      <a:pt x="785495" y="38100"/>
                    </a:lnTo>
                    <a:lnTo>
                      <a:pt x="782501" y="23268"/>
                    </a:lnTo>
                    <a:lnTo>
                      <a:pt x="774336" y="11158"/>
                    </a:lnTo>
                    <a:lnTo>
                      <a:pt x="762226" y="2993"/>
                    </a:lnTo>
                    <a:lnTo>
                      <a:pt x="747395" y="0"/>
                    </a:lnTo>
                    <a:close/>
                  </a:path>
                </a:pathLst>
              </a:custGeom>
              <a:solidFill>
                <a:srgbClr val="FFFFFF"/>
              </a:solidFill>
            </p:spPr>
            <p:txBody>
              <a:bodyPr wrap="square" lIns="0" tIns="0" rIns="0" bIns="0" rtlCol="0"/>
              <a:lstStyle/>
              <a:p>
                <a:endParaRPr sz="1589"/>
              </a:p>
            </p:txBody>
          </p:sp>
          <p:sp>
            <p:nvSpPr>
              <p:cNvPr id="19" name="object 19"/>
              <p:cNvSpPr/>
              <p:nvPr/>
            </p:nvSpPr>
            <p:spPr>
              <a:xfrm>
                <a:off x="3030220" y="5342953"/>
                <a:ext cx="785495" cy="337185"/>
              </a:xfrm>
              <a:custGeom>
                <a:avLst/>
                <a:gdLst/>
                <a:ahLst/>
                <a:cxnLst/>
                <a:rect l="l" t="t" r="r" b="b"/>
                <a:pathLst>
                  <a:path w="785495" h="337185">
                    <a:moveTo>
                      <a:pt x="38100" y="0"/>
                    </a:moveTo>
                    <a:lnTo>
                      <a:pt x="23268" y="2993"/>
                    </a:lnTo>
                    <a:lnTo>
                      <a:pt x="11158" y="11158"/>
                    </a:lnTo>
                    <a:lnTo>
                      <a:pt x="2993" y="23268"/>
                    </a:lnTo>
                    <a:lnTo>
                      <a:pt x="0" y="38100"/>
                    </a:lnTo>
                    <a:lnTo>
                      <a:pt x="0" y="299085"/>
                    </a:lnTo>
                    <a:lnTo>
                      <a:pt x="2993" y="313916"/>
                    </a:lnTo>
                    <a:lnTo>
                      <a:pt x="11158" y="326026"/>
                    </a:lnTo>
                    <a:lnTo>
                      <a:pt x="23268" y="334191"/>
                    </a:lnTo>
                    <a:lnTo>
                      <a:pt x="38100" y="337185"/>
                    </a:lnTo>
                    <a:lnTo>
                      <a:pt x="747395" y="337185"/>
                    </a:lnTo>
                    <a:lnTo>
                      <a:pt x="762226" y="334191"/>
                    </a:lnTo>
                    <a:lnTo>
                      <a:pt x="774336" y="326026"/>
                    </a:lnTo>
                    <a:lnTo>
                      <a:pt x="782501" y="313916"/>
                    </a:lnTo>
                    <a:lnTo>
                      <a:pt x="785495" y="299085"/>
                    </a:lnTo>
                    <a:lnTo>
                      <a:pt x="785495" y="38100"/>
                    </a:lnTo>
                    <a:lnTo>
                      <a:pt x="782501" y="23268"/>
                    </a:lnTo>
                    <a:lnTo>
                      <a:pt x="774336" y="11158"/>
                    </a:lnTo>
                    <a:lnTo>
                      <a:pt x="762226" y="2993"/>
                    </a:lnTo>
                    <a:lnTo>
                      <a:pt x="747395" y="0"/>
                    </a:lnTo>
                    <a:lnTo>
                      <a:pt x="38100" y="0"/>
                    </a:lnTo>
                    <a:close/>
                  </a:path>
                </a:pathLst>
              </a:custGeom>
              <a:ln w="12700">
                <a:solidFill>
                  <a:srgbClr val="0078AE"/>
                </a:solidFill>
              </a:ln>
            </p:spPr>
            <p:txBody>
              <a:bodyPr wrap="square" lIns="0" tIns="0" rIns="0" bIns="0" rtlCol="0"/>
              <a:lstStyle/>
              <a:p>
                <a:endParaRPr sz="1589"/>
              </a:p>
            </p:txBody>
          </p:sp>
        </p:grpSp>
        <p:sp>
          <p:nvSpPr>
            <p:cNvPr id="20" name="object 20"/>
            <p:cNvSpPr txBox="1"/>
            <p:nvPr/>
          </p:nvSpPr>
          <p:spPr>
            <a:xfrm>
              <a:off x="3566294" y="2767784"/>
              <a:ext cx="854635" cy="300736"/>
            </a:xfrm>
            <a:prstGeom prst="rect">
              <a:avLst/>
            </a:prstGeom>
          </p:spPr>
          <p:txBody>
            <a:bodyPr vert="horz" wrap="square" lIns="0" tIns="20171" rIns="0" bIns="0" rtlCol="0">
              <a:spAutoFit/>
            </a:bodyPr>
            <a:lstStyle/>
            <a:p>
              <a:pPr marL="62759" marR="4483" indent="-52112">
                <a:lnSpc>
                  <a:spcPts val="794"/>
                </a:lnSpc>
                <a:spcBef>
                  <a:spcPts val="159"/>
                </a:spcBef>
              </a:pPr>
              <a:r>
                <a:rPr sz="706" spc="-9" dirty="0">
                  <a:solidFill>
                    <a:srgbClr val="0078AE"/>
                  </a:solidFill>
                  <a:latin typeface="Franklin Gothic Medium Cond"/>
                  <a:cs typeface="Franklin Gothic Medium Cond"/>
                </a:rPr>
                <a:t>Your</a:t>
              </a:r>
              <a:r>
                <a:rPr sz="706" spc="-35" dirty="0">
                  <a:solidFill>
                    <a:srgbClr val="0078AE"/>
                  </a:solidFill>
                  <a:latin typeface="Franklin Gothic Medium Cond"/>
                  <a:cs typeface="Franklin Gothic Medium Cond"/>
                </a:rPr>
                <a:t> </a:t>
              </a:r>
              <a:r>
                <a:rPr sz="706" dirty="0">
                  <a:solidFill>
                    <a:srgbClr val="0078AE"/>
                  </a:solidFill>
                  <a:latin typeface="Franklin Gothic Medium Cond"/>
                  <a:cs typeface="Franklin Gothic Medium Cond"/>
                </a:rPr>
                <a:t>self-identified  level of</a:t>
              </a:r>
              <a:r>
                <a:rPr sz="706" spc="49" dirty="0">
                  <a:solidFill>
                    <a:srgbClr val="0078AE"/>
                  </a:solidFill>
                  <a:latin typeface="Franklin Gothic Medium Cond"/>
                  <a:cs typeface="Franklin Gothic Medium Cond"/>
                </a:rPr>
                <a:t> </a:t>
              </a:r>
              <a:r>
                <a:rPr sz="706" dirty="0">
                  <a:solidFill>
                    <a:srgbClr val="0078AE"/>
                  </a:solidFill>
                  <a:latin typeface="Franklin Gothic Medium Cond"/>
                  <a:cs typeface="Franklin Gothic Medium Cond"/>
                </a:rPr>
                <a:t>security</a:t>
              </a:r>
              <a:endParaRPr sz="706" dirty="0">
                <a:latin typeface="Franklin Gothic Medium Cond"/>
                <a:cs typeface="Franklin Gothic Medium Cond"/>
              </a:endParaRPr>
            </a:p>
          </p:txBody>
        </p:sp>
        <p:sp>
          <p:nvSpPr>
            <p:cNvPr id="25" name="object 25"/>
            <p:cNvSpPr txBox="1"/>
            <p:nvPr/>
          </p:nvSpPr>
          <p:spPr>
            <a:xfrm>
              <a:off x="3637632" y="5072963"/>
              <a:ext cx="608107" cy="300736"/>
            </a:xfrm>
            <a:prstGeom prst="rect">
              <a:avLst/>
            </a:prstGeom>
          </p:spPr>
          <p:txBody>
            <a:bodyPr vert="horz" wrap="square" lIns="0" tIns="20171" rIns="0" bIns="0" rtlCol="0">
              <a:spAutoFit/>
            </a:bodyPr>
            <a:lstStyle/>
            <a:p>
              <a:pPr marL="100862" marR="4483" indent="-90215">
                <a:lnSpc>
                  <a:spcPts val="794"/>
                </a:lnSpc>
                <a:spcBef>
                  <a:spcPts val="159"/>
                </a:spcBef>
              </a:pPr>
              <a:r>
                <a:rPr sz="706" dirty="0">
                  <a:solidFill>
                    <a:srgbClr val="0078AE"/>
                  </a:solidFill>
                  <a:latin typeface="Franklin Gothic Medium Cond"/>
                  <a:cs typeface="Franklin Gothic Medium Cond"/>
                </a:rPr>
                <a:t>for</a:t>
              </a:r>
              <a:r>
                <a:rPr sz="706" spc="-14" dirty="0">
                  <a:solidFill>
                    <a:srgbClr val="0078AE"/>
                  </a:solidFill>
                  <a:latin typeface="Franklin Gothic Medium Cond"/>
                  <a:cs typeface="Franklin Gothic Medium Cond"/>
                </a:rPr>
                <a:t> </a:t>
              </a:r>
              <a:r>
                <a:rPr sz="706" spc="-5" dirty="0">
                  <a:solidFill>
                    <a:srgbClr val="0078AE"/>
                  </a:solidFill>
                  <a:latin typeface="Franklin Gothic Medium Cond"/>
                  <a:cs typeface="Franklin Gothic Medium Cond"/>
                </a:rPr>
                <a:t>improving  </a:t>
              </a:r>
              <a:r>
                <a:rPr sz="706" dirty="0">
                  <a:solidFill>
                    <a:srgbClr val="0078AE"/>
                  </a:solidFill>
                  <a:latin typeface="Franklin Gothic Medium Cond"/>
                  <a:cs typeface="Franklin Gothic Medium Cond"/>
                </a:rPr>
                <a:t>security</a:t>
              </a:r>
              <a:endParaRPr sz="706" dirty="0">
                <a:latin typeface="Franklin Gothic Medium Cond"/>
                <a:cs typeface="Franklin Gothic Medium Cond"/>
              </a:endParaRPr>
            </a:p>
          </p:txBody>
        </p:sp>
        <p:sp>
          <p:nvSpPr>
            <p:cNvPr id="27" name="object 27"/>
            <p:cNvSpPr txBox="1"/>
            <p:nvPr/>
          </p:nvSpPr>
          <p:spPr>
            <a:xfrm>
              <a:off x="3498538" y="4956116"/>
              <a:ext cx="3356535" cy="159913"/>
            </a:xfrm>
            <a:prstGeom prst="rect">
              <a:avLst/>
            </a:prstGeom>
          </p:spPr>
          <p:txBody>
            <a:bodyPr vert="horz" wrap="square" lIns="0" tIns="11206" rIns="0" bIns="0" rtlCol="0">
              <a:spAutoFit/>
            </a:bodyPr>
            <a:lstStyle/>
            <a:p>
              <a:pPr marL="33621">
                <a:spcBef>
                  <a:spcPts val="89"/>
                </a:spcBef>
                <a:tabLst>
                  <a:tab pos="1028234" algn="l"/>
                  <a:tab pos="2483450" algn="l"/>
                </a:tabLst>
              </a:pPr>
              <a:r>
                <a:rPr sz="1059" spc="-14" baseline="24305" dirty="0">
                  <a:solidFill>
                    <a:srgbClr val="0078AE"/>
                  </a:solidFill>
                  <a:latin typeface="Franklin Gothic Medium Cond"/>
                  <a:cs typeface="Franklin Gothic Medium Cond"/>
                </a:rPr>
                <a:t>Your</a:t>
              </a:r>
              <a:r>
                <a:rPr sz="1059" spc="73" baseline="24305" dirty="0">
                  <a:solidFill>
                    <a:srgbClr val="0078AE"/>
                  </a:solidFill>
                  <a:latin typeface="Franklin Gothic Medium Cond"/>
                  <a:cs typeface="Franklin Gothic Medium Cond"/>
                </a:rPr>
                <a:t> </a:t>
              </a:r>
              <a:r>
                <a:rPr sz="1059" baseline="24305" dirty="0">
                  <a:solidFill>
                    <a:srgbClr val="0078AE"/>
                  </a:solidFill>
                  <a:latin typeface="Franklin Gothic Medium Cond"/>
                  <a:cs typeface="Franklin Gothic Medium Cond"/>
                </a:rPr>
                <a:t>starting</a:t>
              </a:r>
              <a:r>
                <a:rPr sz="1059" spc="73" baseline="24305" dirty="0">
                  <a:solidFill>
                    <a:srgbClr val="0078AE"/>
                  </a:solidFill>
                  <a:latin typeface="Franklin Gothic Medium Cond"/>
                  <a:cs typeface="Franklin Gothic Medium Cond"/>
                </a:rPr>
                <a:t> </a:t>
              </a:r>
              <a:r>
                <a:rPr sz="1059" baseline="24305" dirty="0">
                  <a:solidFill>
                    <a:srgbClr val="0078AE"/>
                  </a:solidFill>
                  <a:latin typeface="Franklin Gothic Medium Cond"/>
                  <a:cs typeface="Franklin Gothic Medium Cond"/>
                </a:rPr>
                <a:t>point</a:t>
              </a:r>
              <a:r>
                <a:rPr sz="706" u="sng" dirty="0">
                  <a:solidFill>
                    <a:srgbClr val="0078AE"/>
                  </a:solidFill>
                  <a:uFill>
                    <a:solidFill>
                      <a:srgbClr val="0078AE"/>
                    </a:solidFill>
                  </a:uFill>
                  <a:latin typeface="Franklin Gothic Medium Cond"/>
                  <a:cs typeface="Franklin Gothic Medium Cond"/>
                </a:rPr>
                <a:t> 	Continual </a:t>
              </a:r>
              <a:r>
                <a:rPr sz="706" u="sng" spc="-5" dirty="0">
                  <a:solidFill>
                    <a:srgbClr val="0078AE"/>
                  </a:solidFill>
                  <a:uFill>
                    <a:solidFill>
                      <a:srgbClr val="0078AE"/>
                    </a:solidFill>
                  </a:uFill>
                  <a:latin typeface="Franklin Gothic Medium Cond"/>
                  <a:cs typeface="Franklin Gothic Medium Cond"/>
                </a:rPr>
                <a:t>Improvement</a:t>
              </a:r>
              <a:r>
                <a:rPr sz="706" u="sng" spc="40" dirty="0">
                  <a:solidFill>
                    <a:srgbClr val="0078AE"/>
                  </a:solidFill>
                  <a:uFill>
                    <a:solidFill>
                      <a:srgbClr val="0078AE"/>
                    </a:solidFill>
                  </a:uFill>
                  <a:latin typeface="Franklin Gothic Medium Cond"/>
                  <a:cs typeface="Franklin Gothic Medium Cond"/>
                </a:rPr>
                <a:t> </a:t>
              </a:r>
              <a:r>
                <a:rPr sz="706" u="sng" dirty="0">
                  <a:solidFill>
                    <a:srgbClr val="0078AE"/>
                  </a:solidFill>
                  <a:uFill>
                    <a:solidFill>
                      <a:srgbClr val="0078AE"/>
                    </a:solidFill>
                  </a:uFill>
                  <a:latin typeface="Franklin Gothic Medium Cond"/>
                  <a:cs typeface="Franklin Gothic Medium Cond"/>
                </a:rPr>
                <a:t>Approach	</a:t>
              </a:r>
              <a:endParaRPr sz="706" dirty="0">
                <a:latin typeface="Franklin Gothic Medium Cond"/>
                <a:cs typeface="Franklin Gothic Medium Cond"/>
              </a:endParaRPr>
            </a:p>
          </p:txBody>
        </p:sp>
        <p:sp>
          <p:nvSpPr>
            <p:cNvPr id="30" name="object 30"/>
            <p:cNvSpPr txBox="1"/>
            <p:nvPr/>
          </p:nvSpPr>
          <p:spPr>
            <a:xfrm>
              <a:off x="828975" y="1336969"/>
              <a:ext cx="2390588" cy="232412"/>
            </a:xfrm>
            <a:prstGeom prst="rect">
              <a:avLst/>
            </a:prstGeom>
          </p:spPr>
          <p:txBody>
            <a:bodyPr vert="horz" wrap="square" lIns="0" tIns="11206" rIns="0" bIns="0" rtlCol="0">
              <a:spAutoFit/>
            </a:bodyPr>
            <a:lstStyle/>
            <a:p>
              <a:pPr marL="11207">
                <a:spcBef>
                  <a:spcPts val="89"/>
                </a:spcBef>
              </a:pPr>
              <a:r>
                <a:rPr sz="1059" b="1" spc="-62" dirty="0">
                  <a:solidFill>
                    <a:srgbClr val="FFFFFF"/>
                  </a:solidFill>
                  <a:latin typeface="Calibri"/>
                  <a:cs typeface="Calibri"/>
                </a:rPr>
                <a:t>THE </a:t>
              </a:r>
              <a:r>
                <a:rPr sz="1059" b="1" spc="-23" dirty="0">
                  <a:solidFill>
                    <a:srgbClr val="FFFFFF"/>
                  </a:solidFill>
                  <a:latin typeface="Calibri"/>
                  <a:cs typeface="Calibri"/>
                </a:rPr>
                <a:t>SELF-ASSESSMENT </a:t>
              </a:r>
              <a:r>
                <a:rPr sz="1059" b="1" spc="-49" dirty="0">
                  <a:solidFill>
                    <a:srgbClr val="FFFFFF"/>
                  </a:solidFill>
                  <a:latin typeface="Calibri"/>
                  <a:cs typeface="Calibri"/>
                </a:rPr>
                <a:t>IN</a:t>
              </a:r>
              <a:r>
                <a:rPr sz="1059" b="1" spc="-119" dirty="0">
                  <a:solidFill>
                    <a:srgbClr val="FFFFFF"/>
                  </a:solidFill>
                  <a:latin typeface="Calibri"/>
                  <a:cs typeface="Calibri"/>
                </a:rPr>
                <a:t> </a:t>
              </a:r>
              <a:r>
                <a:rPr sz="1059" b="1" spc="-75" dirty="0">
                  <a:solidFill>
                    <a:srgbClr val="FFFFFF"/>
                  </a:solidFill>
                  <a:latin typeface="Calibri"/>
                  <a:cs typeface="Calibri"/>
                </a:rPr>
                <a:t>ACTION</a:t>
              </a:r>
              <a:endParaRPr sz="1059" dirty="0">
                <a:latin typeface="Calibri"/>
                <a:cs typeface="Calibri"/>
              </a:endParaRPr>
            </a:p>
          </p:txBody>
        </p:sp>
        <p:grpSp>
          <p:nvGrpSpPr>
            <p:cNvPr id="31" name="object 31"/>
            <p:cNvGrpSpPr/>
            <p:nvPr/>
          </p:nvGrpSpPr>
          <p:grpSpPr>
            <a:xfrm>
              <a:off x="3250322" y="5659550"/>
              <a:ext cx="5596626" cy="1059058"/>
              <a:chOff x="1134751" y="8296877"/>
              <a:chExt cx="4913630" cy="1021715"/>
            </a:xfrm>
          </p:grpSpPr>
          <p:sp>
            <p:nvSpPr>
              <p:cNvPr id="32" name="object 32"/>
              <p:cNvSpPr/>
              <p:nvPr/>
            </p:nvSpPr>
            <p:spPr>
              <a:xfrm>
                <a:off x="1134751" y="8296877"/>
                <a:ext cx="4913630" cy="1021715"/>
              </a:xfrm>
              <a:custGeom>
                <a:avLst/>
                <a:gdLst/>
                <a:ahLst/>
                <a:cxnLst/>
                <a:rect l="l" t="t" r="r" b="b"/>
                <a:pathLst>
                  <a:path w="4913630" h="1021715">
                    <a:moveTo>
                      <a:pt x="4875517" y="0"/>
                    </a:moveTo>
                    <a:lnTo>
                      <a:pt x="38100" y="0"/>
                    </a:lnTo>
                    <a:lnTo>
                      <a:pt x="23268" y="2993"/>
                    </a:lnTo>
                    <a:lnTo>
                      <a:pt x="11158" y="11158"/>
                    </a:lnTo>
                    <a:lnTo>
                      <a:pt x="2993" y="23268"/>
                    </a:lnTo>
                    <a:lnTo>
                      <a:pt x="0" y="38099"/>
                    </a:lnTo>
                    <a:lnTo>
                      <a:pt x="0" y="983526"/>
                    </a:lnTo>
                    <a:lnTo>
                      <a:pt x="2993" y="998357"/>
                    </a:lnTo>
                    <a:lnTo>
                      <a:pt x="11158" y="1010467"/>
                    </a:lnTo>
                    <a:lnTo>
                      <a:pt x="23268" y="1018632"/>
                    </a:lnTo>
                    <a:lnTo>
                      <a:pt x="38100" y="1021626"/>
                    </a:lnTo>
                    <a:lnTo>
                      <a:pt x="4875517" y="1021626"/>
                    </a:lnTo>
                    <a:lnTo>
                      <a:pt x="4890348" y="1018632"/>
                    </a:lnTo>
                    <a:lnTo>
                      <a:pt x="4902458" y="1010467"/>
                    </a:lnTo>
                    <a:lnTo>
                      <a:pt x="4910623" y="998357"/>
                    </a:lnTo>
                    <a:lnTo>
                      <a:pt x="4913617" y="983526"/>
                    </a:lnTo>
                    <a:lnTo>
                      <a:pt x="4913617" y="38099"/>
                    </a:lnTo>
                    <a:lnTo>
                      <a:pt x="4910623" y="23268"/>
                    </a:lnTo>
                    <a:lnTo>
                      <a:pt x="4902458" y="11158"/>
                    </a:lnTo>
                    <a:lnTo>
                      <a:pt x="4890348" y="2993"/>
                    </a:lnTo>
                    <a:lnTo>
                      <a:pt x="4875517" y="0"/>
                    </a:lnTo>
                    <a:close/>
                  </a:path>
                </a:pathLst>
              </a:custGeom>
              <a:solidFill>
                <a:srgbClr val="FFFFFF"/>
              </a:solidFill>
            </p:spPr>
            <p:txBody>
              <a:bodyPr wrap="square" lIns="0" tIns="0" rIns="0" bIns="0" rtlCol="0"/>
              <a:lstStyle/>
              <a:p>
                <a:endParaRPr sz="1589"/>
              </a:p>
            </p:txBody>
          </p:sp>
          <p:sp>
            <p:nvSpPr>
              <p:cNvPr id="33" name="object 33"/>
              <p:cNvSpPr/>
              <p:nvPr/>
            </p:nvSpPr>
            <p:spPr>
              <a:xfrm>
                <a:off x="1134751" y="8296877"/>
                <a:ext cx="4913630" cy="1021715"/>
              </a:xfrm>
              <a:custGeom>
                <a:avLst/>
                <a:gdLst/>
                <a:ahLst/>
                <a:cxnLst/>
                <a:rect l="l" t="t" r="r" b="b"/>
                <a:pathLst>
                  <a:path w="4913630" h="1021715">
                    <a:moveTo>
                      <a:pt x="38100" y="0"/>
                    </a:moveTo>
                    <a:lnTo>
                      <a:pt x="23268" y="2993"/>
                    </a:lnTo>
                    <a:lnTo>
                      <a:pt x="11158" y="11158"/>
                    </a:lnTo>
                    <a:lnTo>
                      <a:pt x="2993" y="23268"/>
                    </a:lnTo>
                    <a:lnTo>
                      <a:pt x="0" y="38099"/>
                    </a:lnTo>
                    <a:lnTo>
                      <a:pt x="0" y="983526"/>
                    </a:lnTo>
                    <a:lnTo>
                      <a:pt x="2993" y="998357"/>
                    </a:lnTo>
                    <a:lnTo>
                      <a:pt x="11158" y="1010467"/>
                    </a:lnTo>
                    <a:lnTo>
                      <a:pt x="23268" y="1018632"/>
                    </a:lnTo>
                    <a:lnTo>
                      <a:pt x="38100" y="1021626"/>
                    </a:lnTo>
                    <a:lnTo>
                      <a:pt x="4875517" y="1021626"/>
                    </a:lnTo>
                    <a:lnTo>
                      <a:pt x="4890348" y="1018632"/>
                    </a:lnTo>
                    <a:lnTo>
                      <a:pt x="4902458" y="1010467"/>
                    </a:lnTo>
                    <a:lnTo>
                      <a:pt x="4910623" y="998357"/>
                    </a:lnTo>
                    <a:lnTo>
                      <a:pt x="4913617" y="983526"/>
                    </a:lnTo>
                    <a:lnTo>
                      <a:pt x="4913617" y="38099"/>
                    </a:lnTo>
                    <a:lnTo>
                      <a:pt x="4910623" y="23268"/>
                    </a:lnTo>
                    <a:lnTo>
                      <a:pt x="4902458" y="11158"/>
                    </a:lnTo>
                    <a:lnTo>
                      <a:pt x="4890348" y="2993"/>
                    </a:lnTo>
                    <a:lnTo>
                      <a:pt x="4875517" y="0"/>
                    </a:lnTo>
                    <a:lnTo>
                      <a:pt x="38100" y="0"/>
                    </a:lnTo>
                    <a:close/>
                  </a:path>
                </a:pathLst>
              </a:custGeom>
              <a:ln w="12700">
                <a:solidFill>
                  <a:srgbClr val="0078AE"/>
                </a:solidFill>
              </a:ln>
            </p:spPr>
            <p:txBody>
              <a:bodyPr wrap="square" lIns="0" tIns="0" rIns="0" bIns="0" rtlCol="0"/>
              <a:lstStyle/>
              <a:p>
                <a:endParaRPr sz="1589"/>
              </a:p>
            </p:txBody>
          </p:sp>
          <p:sp>
            <p:nvSpPr>
              <p:cNvPr id="34" name="object 34"/>
              <p:cNvSpPr/>
              <p:nvPr/>
            </p:nvSpPr>
            <p:spPr>
              <a:xfrm>
                <a:off x="1158881" y="8339329"/>
                <a:ext cx="4849208" cy="922016"/>
              </a:xfrm>
              <a:prstGeom prst="rect">
                <a:avLst/>
              </a:prstGeom>
              <a:blipFill>
                <a:blip r:embed="rId5" cstate="print"/>
                <a:stretch>
                  <a:fillRect/>
                </a:stretch>
              </a:blipFill>
            </p:spPr>
            <p:txBody>
              <a:bodyPr wrap="square" lIns="0" tIns="0" rIns="0" bIns="0" rtlCol="0"/>
              <a:lstStyle/>
              <a:p>
                <a:endParaRPr sz="1589"/>
              </a:p>
            </p:txBody>
          </p:sp>
        </p:grpSp>
      </p:grpSp>
      <p:grpSp>
        <p:nvGrpSpPr>
          <p:cNvPr id="35" name="object 35"/>
          <p:cNvGrpSpPr/>
          <p:nvPr/>
        </p:nvGrpSpPr>
        <p:grpSpPr>
          <a:xfrm>
            <a:off x="5989452" y="9108078"/>
            <a:ext cx="147358" cy="147358"/>
            <a:chOff x="3765444" y="9765276"/>
            <a:chExt cx="167005" cy="167005"/>
          </a:xfrm>
        </p:grpSpPr>
        <p:sp>
          <p:nvSpPr>
            <p:cNvPr id="36" name="object 36"/>
            <p:cNvSpPr/>
            <p:nvPr/>
          </p:nvSpPr>
          <p:spPr>
            <a:xfrm>
              <a:off x="3765444" y="9765276"/>
              <a:ext cx="166852" cy="166839"/>
            </a:xfrm>
            <a:prstGeom prst="rect">
              <a:avLst/>
            </a:prstGeom>
            <a:blipFill>
              <a:blip r:embed="rId6" cstate="print"/>
              <a:stretch>
                <a:fillRect/>
              </a:stretch>
            </a:blipFill>
          </p:spPr>
          <p:txBody>
            <a:bodyPr wrap="square" lIns="0" tIns="0" rIns="0" bIns="0" rtlCol="0"/>
            <a:lstStyle/>
            <a:p>
              <a:endParaRPr sz="1589"/>
            </a:p>
          </p:txBody>
        </p:sp>
        <p:sp>
          <p:nvSpPr>
            <p:cNvPr id="37" name="object 37"/>
            <p:cNvSpPr/>
            <p:nvPr/>
          </p:nvSpPr>
          <p:spPr>
            <a:xfrm>
              <a:off x="3797129" y="9806639"/>
              <a:ext cx="103492" cy="84099"/>
            </a:xfrm>
            <a:prstGeom prst="rect">
              <a:avLst/>
            </a:prstGeom>
            <a:blipFill>
              <a:blip r:embed="rId7" cstate="print"/>
              <a:stretch>
                <a:fillRect/>
              </a:stretch>
            </a:blipFill>
          </p:spPr>
          <p:txBody>
            <a:bodyPr wrap="square" lIns="0" tIns="0" rIns="0" bIns="0" rtlCol="0"/>
            <a:lstStyle/>
            <a:p>
              <a:endParaRPr sz="1589"/>
            </a:p>
          </p:txBody>
        </p:sp>
      </p:grpSp>
      <p:sp>
        <p:nvSpPr>
          <p:cNvPr id="38" name="object 38"/>
          <p:cNvSpPr/>
          <p:nvPr/>
        </p:nvSpPr>
        <p:spPr>
          <a:xfrm>
            <a:off x="7633999" y="9108072"/>
            <a:ext cx="147151" cy="147234"/>
          </a:xfrm>
          <a:prstGeom prst="rect">
            <a:avLst/>
          </a:prstGeom>
          <a:blipFill>
            <a:blip r:embed="rId8" cstate="print"/>
            <a:stretch>
              <a:fillRect/>
            </a:stretch>
          </a:blipFill>
        </p:spPr>
        <p:txBody>
          <a:bodyPr wrap="square" lIns="0" tIns="0" rIns="0" bIns="0" rtlCol="0"/>
          <a:lstStyle/>
          <a:p>
            <a:endParaRPr sz="1589"/>
          </a:p>
        </p:txBody>
      </p:sp>
      <p:sp>
        <p:nvSpPr>
          <p:cNvPr id="39" name="object 39"/>
          <p:cNvSpPr/>
          <p:nvPr/>
        </p:nvSpPr>
        <p:spPr>
          <a:xfrm>
            <a:off x="8741118" y="9118408"/>
            <a:ext cx="138450" cy="134470"/>
          </a:xfrm>
          <a:prstGeom prst="rect">
            <a:avLst/>
          </a:prstGeom>
          <a:blipFill>
            <a:blip r:embed="rId9" cstate="print"/>
            <a:stretch>
              <a:fillRect/>
            </a:stretch>
          </a:blipFill>
        </p:spPr>
        <p:txBody>
          <a:bodyPr wrap="square" lIns="0" tIns="0" rIns="0" bIns="0" rtlCol="0"/>
          <a:lstStyle/>
          <a:p>
            <a:endParaRPr sz="1589"/>
          </a:p>
        </p:txBody>
      </p:sp>
      <p:sp>
        <p:nvSpPr>
          <p:cNvPr id="40" name="object 40"/>
          <p:cNvSpPr/>
          <p:nvPr/>
        </p:nvSpPr>
        <p:spPr>
          <a:xfrm>
            <a:off x="4436655" y="9108142"/>
            <a:ext cx="147122" cy="147143"/>
          </a:xfrm>
          <a:prstGeom prst="rect">
            <a:avLst/>
          </a:prstGeom>
          <a:blipFill>
            <a:blip r:embed="rId10" cstate="print"/>
            <a:stretch>
              <a:fillRect/>
            </a:stretch>
          </a:blipFill>
        </p:spPr>
        <p:txBody>
          <a:bodyPr wrap="square" lIns="0" tIns="0" rIns="0" bIns="0" rtlCol="0"/>
          <a:lstStyle/>
          <a:p>
            <a:endParaRPr sz="1589"/>
          </a:p>
        </p:txBody>
      </p:sp>
      <p:sp>
        <p:nvSpPr>
          <p:cNvPr id="41" name="object 41"/>
          <p:cNvSpPr/>
          <p:nvPr/>
        </p:nvSpPr>
        <p:spPr>
          <a:xfrm>
            <a:off x="3486789" y="9152461"/>
            <a:ext cx="112059" cy="72446"/>
          </a:xfrm>
          <a:prstGeom prst="rect">
            <a:avLst/>
          </a:prstGeom>
          <a:blipFill>
            <a:blip r:embed="rId11" cstate="print"/>
            <a:stretch>
              <a:fillRect/>
            </a:stretch>
          </a:blipFill>
        </p:spPr>
        <p:txBody>
          <a:bodyPr wrap="square" lIns="0" tIns="0" rIns="0" bIns="0" rtlCol="0"/>
          <a:lstStyle/>
          <a:p>
            <a:endParaRPr sz="1589"/>
          </a:p>
        </p:txBody>
      </p:sp>
      <p:sp>
        <p:nvSpPr>
          <p:cNvPr id="42" name="object 42"/>
          <p:cNvSpPr/>
          <p:nvPr/>
        </p:nvSpPr>
        <p:spPr>
          <a:xfrm>
            <a:off x="2868166" y="9137282"/>
            <a:ext cx="112641" cy="112608"/>
          </a:xfrm>
          <a:prstGeom prst="rect">
            <a:avLst/>
          </a:prstGeom>
          <a:blipFill>
            <a:blip r:embed="rId12" cstate="print"/>
            <a:stretch>
              <a:fillRect/>
            </a:stretch>
          </a:blipFill>
        </p:spPr>
        <p:txBody>
          <a:bodyPr wrap="square" lIns="0" tIns="0" rIns="0" bIns="0" rtlCol="0"/>
          <a:lstStyle/>
          <a:p>
            <a:endParaRPr sz="1589"/>
          </a:p>
        </p:txBody>
      </p:sp>
      <p:sp>
        <p:nvSpPr>
          <p:cNvPr id="43" name="object 43"/>
          <p:cNvSpPr/>
          <p:nvPr/>
        </p:nvSpPr>
        <p:spPr>
          <a:xfrm>
            <a:off x="2800881" y="9046229"/>
            <a:ext cx="6494930" cy="0"/>
          </a:xfrm>
          <a:custGeom>
            <a:avLst/>
            <a:gdLst/>
            <a:ahLst/>
            <a:cxnLst/>
            <a:rect l="l" t="t" r="r" b="b"/>
            <a:pathLst>
              <a:path w="7360920">
                <a:moveTo>
                  <a:pt x="7360920" y="0"/>
                </a:moveTo>
                <a:lnTo>
                  <a:pt x="0" y="0"/>
                </a:lnTo>
              </a:path>
            </a:pathLst>
          </a:custGeom>
          <a:ln w="12700">
            <a:solidFill>
              <a:srgbClr val="005288"/>
            </a:solidFill>
          </a:ln>
        </p:spPr>
        <p:txBody>
          <a:bodyPr wrap="square" lIns="0" tIns="0" rIns="0" bIns="0" rtlCol="0"/>
          <a:lstStyle/>
          <a:p>
            <a:endParaRPr sz="1589"/>
          </a:p>
        </p:txBody>
      </p:sp>
      <p:sp>
        <p:nvSpPr>
          <p:cNvPr id="2" name="Title 1">
            <a:extLst>
              <a:ext uri="{FF2B5EF4-FFF2-40B4-BE49-F238E27FC236}">
                <a16:creationId xmlns:a16="http://schemas.microsoft.com/office/drawing/2014/main" id="{CA12B2D5-D073-42FE-ADEF-F4B297F6D261}"/>
              </a:ext>
            </a:extLst>
          </p:cNvPr>
          <p:cNvSpPr>
            <a:spLocks noGrp="1"/>
          </p:cNvSpPr>
          <p:nvPr>
            <p:ph type="ctrTitle"/>
          </p:nvPr>
        </p:nvSpPr>
        <p:spPr/>
        <p:txBody>
          <a:bodyPr/>
          <a:lstStyle/>
          <a:p>
            <a:r>
              <a:rPr lang="en-US" sz="4000" b="0" dirty="0"/>
              <a:t>Behind The Curtain</a:t>
            </a:r>
          </a:p>
        </p:txBody>
      </p:sp>
      <p:sp>
        <p:nvSpPr>
          <p:cNvPr id="44" name="object 44"/>
          <p:cNvSpPr txBox="1">
            <a:spLocks noGrp="1"/>
          </p:cNvSpPr>
          <p:nvPr>
            <p:ph type="ftr" sz="quarter" idx="4294967295"/>
          </p:nvPr>
        </p:nvSpPr>
        <p:spPr>
          <a:xfrm>
            <a:off x="4473178" y="8858250"/>
            <a:ext cx="5051822" cy="278696"/>
          </a:xfrm>
          <a:prstGeom prst="rect">
            <a:avLst/>
          </a:prstGeom>
        </p:spPr>
        <p:txBody>
          <a:bodyPr vert="horz" wrap="square" lIns="0" tIns="1681" rIns="0" bIns="0" rtlCol="0">
            <a:spAutoFit/>
          </a:bodyPr>
          <a:lstStyle/>
          <a:p>
            <a:pPr marL="11207">
              <a:spcBef>
                <a:spcPts val="14"/>
              </a:spcBef>
            </a:pPr>
            <a:r>
              <a:rPr spc="40" dirty="0"/>
              <a:t>CISA </a:t>
            </a:r>
            <a:r>
              <a:rPr spc="31" dirty="0"/>
              <a:t>| DEFEND </a:t>
            </a:r>
            <a:r>
              <a:rPr spc="-18" dirty="0"/>
              <a:t>TODAY, </a:t>
            </a:r>
            <a:r>
              <a:rPr spc="-5" dirty="0">
                <a:latin typeface="Lucida Sans"/>
                <a:cs typeface="Lucida Sans"/>
              </a:rPr>
              <a:t>SECURE</a:t>
            </a:r>
            <a:r>
              <a:rPr spc="44" dirty="0">
                <a:latin typeface="Lucida Sans"/>
                <a:cs typeface="Lucida Sans"/>
              </a:rPr>
              <a:t> </a:t>
            </a:r>
            <a:r>
              <a:rPr spc="-71" dirty="0">
                <a:latin typeface="Lucida Sans"/>
                <a:cs typeface="Lucida Sans"/>
              </a:rPr>
              <a:t>TOMORROW</a:t>
            </a:r>
          </a:p>
        </p:txBody>
      </p:sp>
      <p:sp>
        <p:nvSpPr>
          <p:cNvPr id="45" name="object 45"/>
          <p:cNvSpPr txBox="1"/>
          <p:nvPr/>
        </p:nvSpPr>
        <p:spPr>
          <a:xfrm>
            <a:off x="3042763" y="9127622"/>
            <a:ext cx="333935" cy="112014"/>
          </a:xfrm>
          <a:prstGeom prst="rect">
            <a:avLst/>
          </a:prstGeom>
        </p:spPr>
        <p:txBody>
          <a:bodyPr vert="horz" wrap="square" lIns="0" tIns="3362" rIns="0" bIns="0" rtlCol="0">
            <a:spAutoFit/>
          </a:bodyPr>
          <a:lstStyle/>
          <a:p>
            <a:pPr marL="11207">
              <a:spcBef>
                <a:spcPts val="26"/>
              </a:spcBef>
            </a:pPr>
            <a:r>
              <a:rPr sz="706" spc="-40" dirty="0">
                <a:solidFill>
                  <a:srgbClr val="005288"/>
                </a:solidFill>
                <a:latin typeface="Lucida Sans"/>
                <a:cs typeface="Lucida Sans"/>
                <a:hlinkClick r:id="rId13"/>
              </a:rPr>
              <a:t>cisa.g</a:t>
            </a:r>
            <a:r>
              <a:rPr sz="706" spc="-58" dirty="0">
                <a:solidFill>
                  <a:srgbClr val="005288"/>
                </a:solidFill>
                <a:latin typeface="Lucida Sans"/>
                <a:cs typeface="Lucida Sans"/>
                <a:hlinkClick r:id="rId13"/>
              </a:rPr>
              <a:t>ov</a:t>
            </a:r>
            <a:endParaRPr sz="706">
              <a:latin typeface="Lucida Sans"/>
              <a:cs typeface="Lucida Sans"/>
            </a:endParaRPr>
          </a:p>
        </p:txBody>
      </p:sp>
      <p:sp>
        <p:nvSpPr>
          <p:cNvPr id="46" name="object 46"/>
          <p:cNvSpPr txBox="1"/>
          <p:nvPr/>
        </p:nvSpPr>
        <p:spPr>
          <a:xfrm>
            <a:off x="3641432" y="9127622"/>
            <a:ext cx="678516" cy="112014"/>
          </a:xfrm>
          <a:prstGeom prst="rect">
            <a:avLst/>
          </a:prstGeom>
        </p:spPr>
        <p:txBody>
          <a:bodyPr vert="horz" wrap="square" lIns="0" tIns="3362" rIns="0" bIns="0" rtlCol="0">
            <a:spAutoFit/>
          </a:bodyPr>
          <a:lstStyle/>
          <a:p>
            <a:pPr marL="11207">
              <a:spcBef>
                <a:spcPts val="26"/>
              </a:spcBef>
            </a:pPr>
            <a:r>
              <a:rPr sz="706" spc="-49" dirty="0">
                <a:solidFill>
                  <a:srgbClr val="005288"/>
                </a:solidFill>
                <a:latin typeface="Lucida Sans"/>
                <a:cs typeface="Lucida Sans"/>
                <a:hlinkClick r:id="rId14"/>
              </a:rPr>
              <a:t>Central@cisa.gov</a:t>
            </a:r>
            <a:endParaRPr sz="706">
              <a:latin typeface="Lucida Sans"/>
              <a:cs typeface="Lucida Sans"/>
            </a:endParaRPr>
          </a:p>
        </p:txBody>
      </p:sp>
      <p:sp>
        <p:nvSpPr>
          <p:cNvPr id="47" name="object 47"/>
          <p:cNvSpPr txBox="1"/>
          <p:nvPr/>
        </p:nvSpPr>
        <p:spPr>
          <a:xfrm>
            <a:off x="4633279" y="9127622"/>
            <a:ext cx="1246094" cy="112014"/>
          </a:xfrm>
          <a:prstGeom prst="rect">
            <a:avLst/>
          </a:prstGeom>
        </p:spPr>
        <p:txBody>
          <a:bodyPr vert="horz" wrap="square" lIns="0" tIns="3362" rIns="0" bIns="0" rtlCol="0">
            <a:spAutoFit/>
          </a:bodyPr>
          <a:lstStyle/>
          <a:p>
            <a:pPr marL="11207">
              <a:spcBef>
                <a:spcPts val="26"/>
              </a:spcBef>
            </a:pPr>
            <a:r>
              <a:rPr sz="706" spc="-49" dirty="0">
                <a:solidFill>
                  <a:srgbClr val="005288"/>
                </a:solidFill>
                <a:latin typeface="Lucida Sans"/>
                <a:cs typeface="Lucida Sans"/>
                <a:hlinkClick r:id="rId15"/>
              </a:rPr>
              <a:t>LinkedIn.com/company/cisagov</a:t>
            </a:r>
            <a:endParaRPr sz="706">
              <a:latin typeface="Lucida Sans"/>
              <a:cs typeface="Lucida Sans"/>
            </a:endParaRPr>
          </a:p>
        </p:txBody>
      </p:sp>
      <p:sp>
        <p:nvSpPr>
          <p:cNvPr id="48" name="object 48"/>
          <p:cNvSpPr txBox="1"/>
          <p:nvPr/>
        </p:nvSpPr>
        <p:spPr>
          <a:xfrm>
            <a:off x="6174924" y="9127622"/>
            <a:ext cx="1349188" cy="112014"/>
          </a:xfrm>
          <a:prstGeom prst="rect">
            <a:avLst/>
          </a:prstGeom>
        </p:spPr>
        <p:txBody>
          <a:bodyPr vert="horz" wrap="square" lIns="0" tIns="3362" rIns="0" bIns="0" rtlCol="0">
            <a:spAutoFit/>
          </a:bodyPr>
          <a:lstStyle/>
          <a:p>
            <a:pPr marL="11207">
              <a:spcBef>
                <a:spcPts val="26"/>
              </a:spcBef>
            </a:pPr>
            <a:r>
              <a:rPr sz="706" spc="-53" dirty="0">
                <a:solidFill>
                  <a:srgbClr val="005288"/>
                </a:solidFill>
                <a:latin typeface="Lucida Sans"/>
                <a:cs typeface="Lucida Sans"/>
                <a:hlinkClick r:id="rId16"/>
              </a:rPr>
              <a:t>@CISAgov </a:t>
            </a:r>
            <a:r>
              <a:rPr sz="706" spc="26" dirty="0">
                <a:solidFill>
                  <a:srgbClr val="005288"/>
                </a:solidFill>
                <a:latin typeface="Calibri"/>
                <a:cs typeface="Calibri"/>
              </a:rPr>
              <a:t>| </a:t>
            </a:r>
            <a:r>
              <a:rPr sz="706" spc="-58" dirty="0">
                <a:solidFill>
                  <a:srgbClr val="005288"/>
                </a:solidFill>
                <a:latin typeface="Lucida Sans"/>
                <a:cs typeface="Lucida Sans"/>
                <a:hlinkClick r:id="rId17"/>
              </a:rPr>
              <a:t>@cyber </a:t>
            </a:r>
            <a:r>
              <a:rPr sz="706" spc="26" dirty="0">
                <a:solidFill>
                  <a:srgbClr val="005288"/>
                </a:solidFill>
                <a:latin typeface="Calibri"/>
                <a:cs typeface="Calibri"/>
              </a:rPr>
              <a:t>|</a:t>
            </a:r>
            <a:r>
              <a:rPr sz="706" spc="14" dirty="0">
                <a:solidFill>
                  <a:srgbClr val="005288"/>
                </a:solidFill>
                <a:latin typeface="Calibri"/>
                <a:cs typeface="Calibri"/>
              </a:rPr>
              <a:t> </a:t>
            </a:r>
            <a:r>
              <a:rPr sz="706" spc="-44" dirty="0">
                <a:solidFill>
                  <a:srgbClr val="005288"/>
                </a:solidFill>
                <a:latin typeface="Lucida Sans"/>
                <a:cs typeface="Lucida Sans"/>
                <a:hlinkClick r:id="rId18"/>
              </a:rPr>
              <a:t>@uscert_gov</a:t>
            </a:r>
            <a:endParaRPr sz="706">
              <a:latin typeface="Lucida Sans"/>
              <a:cs typeface="Lucida Sans"/>
            </a:endParaRPr>
          </a:p>
        </p:txBody>
      </p:sp>
      <p:sp>
        <p:nvSpPr>
          <p:cNvPr id="49" name="object 49"/>
          <p:cNvSpPr txBox="1"/>
          <p:nvPr/>
        </p:nvSpPr>
        <p:spPr>
          <a:xfrm>
            <a:off x="7830479" y="9127622"/>
            <a:ext cx="800100" cy="112014"/>
          </a:xfrm>
          <a:prstGeom prst="rect">
            <a:avLst/>
          </a:prstGeom>
        </p:spPr>
        <p:txBody>
          <a:bodyPr vert="horz" wrap="square" lIns="0" tIns="3362" rIns="0" bIns="0" rtlCol="0">
            <a:spAutoFit/>
          </a:bodyPr>
          <a:lstStyle/>
          <a:p>
            <a:pPr marL="11207">
              <a:spcBef>
                <a:spcPts val="26"/>
              </a:spcBef>
            </a:pPr>
            <a:r>
              <a:rPr sz="706" spc="-44" dirty="0">
                <a:solidFill>
                  <a:srgbClr val="005288"/>
                </a:solidFill>
                <a:latin typeface="Lucida Sans"/>
                <a:cs typeface="Lucida Sans"/>
                <a:hlinkClick r:id="rId19"/>
              </a:rPr>
              <a:t>Facebook.com/CISA</a:t>
            </a:r>
            <a:endParaRPr sz="706">
              <a:latin typeface="Lucida Sans"/>
              <a:cs typeface="Lucida Sans"/>
            </a:endParaRPr>
          </a:p>
        </p:txBody>
      </p:sp>
      <p:sp>
        <p:nvSpPr>
          <p:cNvPr id="50" name="object 50"/>
          <p:cNvSpPr txBox="1"/>
          <p:nvPr/>
        </p:nvSpPr>
        <p:spPr>
          <a:xfrm>
            <a:off x="8928877" y="9127622"/>
            <a:ext cx="378758" cy="112014"/>
          </a:xfrm>
          <a:prstGeom prst="rect">
            <a:avLst/>
          </a:prstGeom>
        </p:spPr>
        <p:txBody>
          <a:bodyPr vert="horz" wrap="square" lIns="0" tIns="3362" rIns="0" bIns="0" rtlCol="0">
            <a:spAutoFit/>
          </a:bodyPr>
          <a:lstStyle/>
          <a:p>
            <a:pPr marL="11207">
              <a:spcBef>
                <a:spcPts val="26"/>
              </a:spcBef>
            </a:pPr>
            <a:r>
              <a:rPr sz="706" spc="-49" dirty="0">
                <a:solidFill>
                  <a:srgbClr val="005288"/>
                </a:solidFill>
                <a:latin typeface="Lucida Sans"/>
                <a:cs typeface="Lucida Sans"/>
                <a:hlinkClick r:id="rId20"/>
              </a:rPr>
              <a:t>@cisagov</a:t>
            </a:r>
            <a:endParaRPr sz="706">
              <a:latin typeface="Lucida Sans"/>
              <a:cs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91440" bIns="91440" numCol="1" anchor="t" anchorCtr="0" compatLnSpc="1">
            <a:prstTxWarp prst="textNoShape">
              <a:avLst/>
            </a:prstTxWarp>
          </a:bodyPr>
          <a:lstStyle/>
          <a:p>
            <a:r>
              <a:rPr lang="en-US" altLang="en-US" dirty="0"/>
              <a:t>SAFE Tool</a:t>
            </a:r>
          </a:p>
        </p:txBody>
      </p:sp>
      <p:sp>
        <p:nvSpPr>
          <p:cNvPr id="17410" name="Content Placeholder 5"/>
          <p:cNvSpPr>
            <a:spLocks noGrp="1" noChangeArrowheads="1"/>
          </p:cNvSpPr>
          <p:nvPr>
            <p:ph idx="1"/>
          </p:nvPr>
        </p:nvSpPr>
        <p:spPr bwMode="auto">
          <a:xfrm>
            <a:off x="1943100" y="2438400"/>
            <a:ext cx="84963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Security Assessment at First Entry (SAFE) tool is designed to assess the current security posture and identify options for facility owners and operators to mitigate relevant threats</a:t>
            </a:r>
          </a:p>
          <a:p>
            <a:r>
              <a:rPr lang="en-US" altLang="en-US" dirty="0"/>
              <a:t>SAFE </a:t>
            </a:r>
            <a:r>
              <a:rPr lang="en-US" dirty="0"/>
              <a:t>may be better suited for facilities such as rural county fairgrounds, houses of worship with only weekend services and few members, and small health clinics</a:t>
            </a:r>
            <a:endParaRPr lang="en-US" altLang="en-US" dirty="0"/>
          </a:p>
        </p:txBody>
      </p:sp>
      <p:sp>
        <p:nvSpPr>
          <p:cNvPr id="17411" name="Slide Number Placeholder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11</a:t>
            </a:fld>
            <a:endParaRPr lang="en-US" altLang="en-US" sz="1200">
              <a:solidFill>
                <a:srgbClr val="5A5B5D"/>
              </a:solidFill>
            </a:endParaRPr>
          </a:p>
        </p:txBody>
      </p:sp>
      <p:pic>
        <p:nvPicPr>
          <p:cNvPr id="2" name="Picture 1">
            <a:extLst>
              <a:ext uri="{FF2B5EF4-FFF2-40B4-BE49-F238E27FC236}">
                <a16:creationId xmlns:a16="http://schemas.microsoft.com/office/drawing/2014/main" id="{BAB43BB6-0B49-4F0E-BBFC-393D0498019D}"/>
              </a:ext>
            </a:extLst>
          </p:cNvPr>
          <p:cNvPicPr>
            <a:picLocks noChangeAspect="1"/>
          </p:cNvPicPr>
          <p:nvPr/>
        </p:nvPicPr>
        <p:blipFill>
          <a:blip r:embed="rId3"/>
          <a:stretch>
            <a:fillRect/>
          </a:stretch>
        </p:blipFill>
        <p:spPr>
          <a:xfrm>
            <a:off x="1501255" y="1134748"/>
            <a:ext cx="9141724" cy="1227452"/>
          </a:xfrm>
          <a:prstGeom prst="rect">
            <a:avLst/>
          </a:prstGeom>
        </p:spPr>
      </p:pic>
    </p:spTree>
    <p:extLst>
      <p:ext uri="{BB962C8B-B14F-4D97-AF65-F5344CB8AC3E}">
        <p14:creationId xmlns:p14="http://schemas.microsoft.com/office/powerpoint/2010/main" val="299706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noChangeArrowheads="1"/>
          </p:cNvSpPr>
          <p:nvPr>
            <p:ph type="ctrTitle"/>
          </p:nvPr>
        </p:nvSpPr>
        <p:spPr bwMode="auto">
          <a:xfrm>
            <a:off x="1524000" y="0"/>
            <a:ext cx="9144000" cy="17526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91440" bIns="91440" numCol="1" anchor="t" anchorCtr="0" compatLnSpc="1">
            <a:prstTxWarp prst="textNoShape">
              <a:avLst/>
            </a:prstTxWarp>
          </a:bodyPr>
          <a:lstStyle/>
          <a:p>
            <a:r>
              <a:rPr lang="en-US" altLang="en-US" dirty="0"/>
              <a:t>Protected Critical Infrastructure Information Program</a:t>
            </a:r>
          </a:p>
        </p:txBody>
      </p:sp>
      <p:sp>
        <p:nvSpPr>
          <p:cNvPr id="17410" name="Content Placeholder 5"/>
          <p:cNvSpPr>
            <a:spLocks noGrp="1" noChangeArrowheads="1"/>
          </p:cNvSpPr>
          <p:nvPr>
            <p:ph idx="1"/>
          </p:nvPr>
        </p:nvSpPr>
        <p:spPr bwMode="auto">
          <a:xfrm>
            <a:off x="1943101" y="1905000"/>
            <a:ext cx="8321674"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Protected Critical Infrastructure Information (PCII) Program protects critical infrastructure information voluntarily shared with the federal government for homeland security purposes</a:t>
            </a:r>
          </a:p>
          <a:p>
            <a:r>
              <a:rPr lang="en-US" altLang="en-US" dirty="0"/>
              <a:t>PCII protects from release through:</a:t>
            </a:r>
          </a:p>
          <a:p>
            <a:pPr lvl="1"/>
            <a:r>
              <a:rPr lang="en-US" altLang="en-US" dirty="0"/>
              <a:t>Freedom of Information Act disclosure requests</a:t>
            </a:r>
          </a:p>
          <a:p>
            <a:pPr lvl="1"/>
            <a:r>
              <a:rPr lang="en-US" altLang="en-US" dirty="0"/>
              <a:t>State, local, tribal, territorial disclosure laws</a:t>
            </a:r>
          </a:p>
          <a:p>
            <a:pPr lvl="1"/>
            <a:r>
              <a:rPr lang="en-US" altLang="en-US" dirty="0"/>
              <a:t>Use in civil litigation</a:t>
            </a:r>
          </a:p>
          <a:p>
            <a:pPr lvl="1"/>
            <a:r>
              <a:rPr lang="en-US" altLang="en-US" dirty="0"/>
              <a:t>Use for regulatory purposes</a:t>
            </a:r>
          </a:p>
          <a:p>
            <a:endParaRPr lang="en-US" altLang="en-US" dirty="0"/>
          </a:p>
          <a:p>
            <a:pPr marL="0" indent="0">
              <a:buNone/>
            </a:pPr>
            <a:endParaRPr lang="en-US" altLang="en-US" dirty="0"/>
          </a:p>
          <a:p>
            <a:endParaRPr lang="en-US" altLang="en-US" dirty="0"/>
          </a:p>
        </p:txBody>
      </p:sp>
      <p:sp>
        <p:nvSpPr>
          <p:cNvPr id="17411" name="Slide Number Placeholder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12</a:t>
            </a:fld>
            <a:endParaRPr lang="en-US" altLang="en-US" sz="1200">
              <a:solidFill>
                <a:srgbClr val="5A5B5D"/>
              </a:solidFill>
            </a:endParaRPr>
          </a:p>
        </p:txBody>
      </p:sp>
    </p:spTree>
    <p:extLst>
      <p:ext uri="{BB962C8B-B14F-4D97-AF65-F5344CB8AC3E}">
        <p14:creationId xmlns:p14="http://schemas.microsoft.com/office/powerpoint/2010/main" val="317509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B192486-AC74-48CE-BE65-64C393C8E4AC}"/>
              </a:ext>
            </a:extLst>
          </p:cNvPr>
          <p:cNvSpPr/>
          <p:nvPr/>
        </p:nvSpPr>
        <p:spPr bwMode="auto">
          <a:xfrm>
            <a:off x="402492" y="3429000"/>
            <a:ext cx="11375293" cy="2249043"/>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Content Placeholder 1">
            <a:extLst>
              <a:ext uri="{FF2B5EF4-FFF2-40B4-BE49-F238E27FC236}">
                <a16:creationId xmlns:a16="http://schemas.microsoft.com/office/drawing/2014/main" id="{2B630D23-473E-4E24-8846-3B636CDCDA7D}"/>
              </a:ext>
            </a:extLst>
          </p:cNvPr>
          <p:cNvSpPr>
            <a:spLocks noGrp="1"/>
          </p:cNvSpPr>
          <p:nvPr>
            <p:ph idx="1"/>
          </p:nvPr>
        </p:nvSpPr>
        <p:spPr>
          <a:xfrm>
            <a:off x="1402860" y="1768157"/>
            <a:ext cx="2500923" cy="912948"/>
          </a:xfrm>
        </p:spPr>
        <p:txBody>
          <a:bodyPr/>
          <a:lstStyle/>
          <a:p>
            <a:pPr marL="0" indent="0">
              <a:buNone/>
            </a:pPr>
            <a:r>
              <a:rPr lang="en-US" sz="2000" dirty="0">
                <a:solidFill>
                  <a:srgbClr val="000000"/>
                </a:solidFill>
                <a:latin typeface="Franklin Gothic Book" panose="020B0503020102020204" pitchFamily="34" charset="0"/>
              </a:rPr>
              <a:t>Promotes vigilance for houses of worship stakeholders</a:t>
            </a:r>
          </a:p>
        </p:txBody>
      </p:sp>
      <p:sp>
        <p:nvSpPr>
          <p:cNvPr id="3" name="Title 2">
            <a:extLst>
              <a:ext uri="{FF2B5EF4-FFF2-40B4-BE49-F238E27FC236}">
                <a16:creationId xmlns:a16="http://schemas.microsoft.com/office/drawing/2014/main" id="{8D761204-65D1-4196-B0F6-C9B35DDD56FC}"/>
              </a:ext>
            </a:extLst>
          </p:cNvPr>
          <p:cNvSpPr>
            <a:spLocks noGrp="1"/>
          </p:cNvSpPr>
          <p:nvPr>
            <p:ph type="ctrTitle"/>
          </p:nvPr>
        </p:nvSpPr>
        <p:spPr/>
        <p:txBody>
          <a:bodyPr/>
          <a:lstStyle/>
          <a:p>
            <a:r>
              <a:rPr lang="en-US" sz="4400" b="0" dirty="0">
                <a:latin typeface="Franklin Gothic Demi Cond" panose="020B0706030402020204" pitchFamily="34" charset="0"/>
              </a:rPr>
              <a:t>Power of Hello for Houses of Worship</a:t>
            </a:r>
          </a:p>
        </p:txBody>
      </p:sp>
      <p:sp>
        <p:nvSpPr>
          <p:cNvPr id="4" name="Slide Number Placeholder 3">
            <a:extLst>
              <a:ext uri="{FF2B5EF4-FFF2-40B4-BE49-F238E27FC236}">
                <a16:creationId xmlns:a16="http://schemas.microsoft.com/office/drawing/2014/main" id="{389CBFDD-E123-4204-AD9E-9E734B2C9C97}"/>
              </a:ext>
            </a:extLst>
          </p:cNvPr>
          <p:cNvSpPr>
            <a:spLocks noGrp="1"/>
          </p:cNvSpPr>
          <p:nvPr>
            <p:ph type="sldNum" sz="quarter" idx="10"/>
          </p:nvPr>
        </p:nvSpPr>
        <p:spPr/>
        <p:txBody>
          <a:bodyPr/>
          <a:lstStyle/>
          <a:p>
            <a:pPr>
              <a:defRPr/>
            </a:pPr>
            <a:fld id="{E5B367E4-E490-5D4C-B162-F1E62EFCCBB8}" type="slidenum">
              <a:rPr lang="en-US" altLang="en-US" smtClean="0"/>
              <a:pPr>
                <a:defRPr/>
              </a:pPr>
              <a:t>13</a:t>
            </a:fld>
            <a:endParaRPr lang="en-US" altLang="en-US"/>
          </a:p>
        </p:txBody>
      </p:sp>
      <p:pic>
        <p:nvPicPr>
          <p:cNvPr id="6" name="Picture 5" descr="Diagram&#10;&#10;Description automatically generated">
            <a:extLst>
              <a:ext uri="{FF2B5EF4-FFF2-40B4-BE49-F238E27FC236}">
                <a16:creationId xmlns:a16="http://schemas.microsoft.com/office/drawing/2014/main" id="{02AD89E0-0AF5-4F0A-AF55-87AE933966A3}"/>
              </a:ext>
            </a:extLst>
          </p:cNvPr>
          <p:cNvPicPr>
            <a:picLocks noChangeAspect="1"/>
          </p:cNvPicPr>
          <p:nvPr/>
        </p:nvPicPr>
        <p:blipFill rotWithShape="1">
          <a:blip r:embed="rId3">
            <a:extLst>
              <a:ext uri="{28A0092B-C50C-407E-A947-70E740481C1C}">
                <a14:useLocalDpi xmlns:a14="http://schemas.microsoft.com/office/drawing/2010/main" val="0"/>
              </a:ext>
            </a:extLst>
          </a:blip>
          <a:srcRect l="2432" t="1986" r="4509"/>
          <a:stretch/>
        </p:blipFill>
        <p:spPr>
          <a:xfrm>
            <a:off x="4403970" y="3586148"/>
            <a:ext cx="7178430" cy="2005760"/>
          </a:xfrm>
          <a:prstGeom prst="rect">
            <a:avLst/>
          </a:prstGeom>
        </p:spPr>
      </p:pic>
      <p:sp>
        <p:nvSpPr>
          <p:cNvPr id="7" name="TextBox 6">
            <a:extLst>
              <a:ext uri="{FF2B5EF4-FFF2-40B4-BE49-F238E27FC236}">
                <a16:creationId xmlns:a16="http://schemas.microsoft.com/office/drawing/2014/main" id="{A60C1470-BDF7-429B-81CE-2773B04F2D9E}"/>
              </a:ext>
            </a:extLst>
          </p:cNvPr>
          <p:cNvSpPr txBox="1"/>
          <p:nvPr/>
        </p:nvSpPr>
        <p:spPr>
          <a:xfrm>
            <a:off x="523630" y="3573365"/>
            <a:ext cx="3598985" cy="2031325"/>
          </a:xfrm>
          <a:prstGeom prst="rect">
            <a:avLst/>
          </a:prstGeom>
          <a:noFill/>
        </p:spPr>
        <p:txBody>
          <a:bodyPr wrap="square">
            <a:spAutoFit/>
          </a:bodyPr>
          <a:lstStyle/>
          <a:p>
            <a:r>
              <a:rPr lang="en-US" dirty="0">
                <a:solidFill>
                  <a:srgbClr val="000000"/>
                </a:solidFill>
                <a:latin typeface="Franklin Gothic Book" panose="020B0503020102020204" pitchFamily="34" charset="0"/>
              </a:rPr>
              <a:t>The OHNO approach – </a:t>
            </a:r>
            <a:r>
              <a:rPr lang="en-US" dirty="0">
                <a:solidFill>
                  <a:srgbClr val="005288"/>
                </a:solidFill>
                <a:latin typeface="Franklin Gothic Demi Cond" panose="020B0706030402020204" pitchFamily="34" charset="0"/>
              </a:rPr>
              <a:t>Observe, Initiate a Hello, Navigate the Risk, and Obtain Help </a:t>
            </a:r>
            <a:r>
              <a:rPr lang="en-US" dirty="0">
                <a:solidFill>
                  <a:srgbClr val="000000"/>
                </a:solidFill>
                <a:latin typeface="Franklin Gothic Book" panose="020B0503020102020204" pitchFamily="34" charset="0"/>
              </a:rPr>
              <a:t>– helps employees observe and evaluate suspicious behaviors, empowers them to mitigate potential risk, and obtain help when necessary.</a:t>
            </a:r>
          </a:p>
        </p:txBody>
      </p:sp>
      <p:sp>
        <p:nvSpPr>
          <p:cNvPr id="10" name="TextBox 9">
            <a:extLst>
              <a:ext uri="{FF2B5EF4-FFF2-40B4-BE49-F238E27FC236}">
                <a16:creationId xmlns:a16="http://schemas.microsoft.com/office/drawing/2014/main" id="{BC41EA16-2B15-4DBA-8AA9-5F1C1C0927BA}"/>
              </a:ext>
            </a:extLst>
          </p:cNvPr>
          <p:cNvSpPr txBox="1"/>
          <p:nvPr/>
        </p:nvSpPr>
        <p:spPr>
          <a:xfrm>
            <a:off x="5220675" y="1751857"/>
            <a:ext cx="2500923" cy="1015663"/>
          </a:xfrm>
          <a:prstGeom prst="rect">
            <a:avLst/>
          </a:prstGeom>
          <a:noFill/>
        </p:spPr>
        <p:txBody>
          <a:bodyPr wrap="square">
            <a:spAutoFit/>
          </a:bodyPr>
          <a:lstStyle/>
          <a:p>
            <a:r>
              <a:rPr lang="en-US" sz="2000" dirty="0">
                <a:solidFill>
                  <a:srgbClr val="000000"/>
                </a:solidFill>
                <a:latin typeface="Franklin Gothic Book" panose="020B0503020102020204" pitchFamily="34" charset="0"/>
              </a:rPr>
              <a:t>Alert personnel can spot suspicious activity and report it</a:t>
            </a:r>
          </a:p>
        </p:txBody>
      </p:sp>
      <p:sp>
        <p:nvSpPr>
          <p:cNvPr id="12" name="TextBox 11">
            <a:extLst>
              <a:ext uri="{FF2B5EF4-FFF2-40B4-BE49-F238E27FC236}">
                <a16:creationId xmlns:a16="http://schemas.microsoft.com/office/drawing/2014/main" id="{7AC13A96-5439-4525-BCB7-E74CE1A763AA}"/>
              </a:ext>
            </a:extLst>
          </p:cNvPr>
          <p:cNvSpPr txBox="1"/>
          <p:nvPr/>
        </p:nvSpPr>
        <p:spPr>
          <a:xfrm>
            <a:off x="9183074" y="1751856"/>
            <a:ext cx="2500923" cy="1015663"/>
          </a:xfrm>
          <a:prstGeom prst="rect">
            <a:avLst/>
          </a:prstGeom>
          <a:noFill/>
        </p:spPr>
        <p:txBody>
          <a:bodyPr wrap="square">
            <a:spAutoFit/>
          </a:bodyPr>
          <a:lstStyle/>
          <a:p>
            <a:r>
              <a:rPr lang="en-US" sz="2000" dirty="0">
                <a:solidFill>
                  <a:srgbClr val="000000"/>
                </a:solidFill>
                <a:latin typeface="Franklin Gothic Book" panose="020B0503020102020204" pitchFamily="34" charset="0"/>
              </a:rPr>
              <a:t>Power of Hello placemat translated in 17 languages</a:t>
            </a:r>
          </a:p>
        </p:txBody>
      </p:sp>
      <p:sp>
        <p:nvSpPr>
          <p:cNvPr id="13" name="Oval 12">
            <a:extLst>
              <a:ext uri="{FF2B5EF4-FFF2-40B4-BE49-F238E27FC236}">
                <a16:creationId xmlns:a16="http://schemas.microsoft.com/office/drawing/2014/main" id="{39A0A492-BEE7-451E-B67C-135DC67A9765}"/>
              </a:ext>
            </a:extLst>
          </p:cNvPr>
          <p:cNvSpPr/>
          <p:nvPr/>
        </p:nvSpPr>
        <p:spPr bwMode="auto">
          <a:xfrm>
            <a:off x="523630" y="1853998"/>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A69ACD81-F45A-4381-8C8B-C7AF35C84E58}"/>
              </a:ext>
            </a:extLst>
          </p:cNvPr>
          <p:cNvSpPr/>
          <p:nvPr/>
        </p:nvSpPr>
        <p:spPr bwMode="auto">
          <a:xfrm>
            <a:off x="4317599" y="1837987"/>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B84A401B-7CE1-4360-9949-46B2FC34F45F}"/>
              </a:ext>
            </a:extLst>
          </p:cNvPr>
          <p:cNvSpPr/>
          <p:nvPr/>
        </p:nvSpPr>
        <p:spPr bwMode="auto">
          <a:xfrm>
            <a:off x="8323260" y="1837987"/>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17" name="Graphic 16">
            <a:extLst>
              <a:ext uri="{FF2B5EF4-FFF2-40B4-BE49-F238E27FC236}">
                <a16:creationId xmlns:a16="http://schemas.microsoft.com/office/drawing/2014/main" id="{57A5854C-81BB-462F-870E-6F9A1C4FB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722" y="1694804"/>
            <a:ext cx="952500" cy="952500"/>
          </a:xfrm>
          <a:prstGeom prst="rect">
            <a:avLst/>
          </a:prstGeom>
        </p:spPr>
      </p:pic>
      <p:pic>
        <p:nvPicPr>
          <p:cNvPr id="19" name="Graphic 18">
            <a:extLst>
              <a:ext uri="{FF2B5EF4-FFF2-40B4-BE49-F238E27FC236}">
                <a16:creationId xmlns:a16="http://schemas.microsoft.com/office/drawing/2014/main" id="{203590BC-906F-4697-974F-C2B25591AA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5691" y="1712875"/>
            <a:ext cx="952500" cy="952500"/>
          </a:xfrm>
          <a:prstGeom prst="rect">
            <a:avLst/>
          </a:prstGeom>
        </p:spPr>
      </p:pic>
      <p:pic>
        <p:nvPicPr>
          <p:cNvPr id="21" name="Graphic 20">
            <a:extLst>
              <a:ext uri="{FF2B5EF4-FFF2-40B4-BE49-F238E27FC236}">
                <a16:creationId xmlns:a16="http://schemas.microsoft.com/office/drawing/2014/main" id="{970D8AAD-55A7-4DB8-9122-7BD5A307BF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6192" y="1849612"/>
            <a:ext cx="842820" cy="842820"/>
          </a:xfrm>
          <a:prstGeom prst="rect">
            <a:avLst/>
          </a:prstGeom>
        </p:spPr>
      </p:pic>
      <p:sp>
        <p:nvSpPr>
          <p:cNvPr id="16" name="Content Placeholder 1">
            <a:extLst>
              <a:ext uri="{FF2B5EF4-FFF2-40B4-BE49-F238E27FC236}">
                <a16:creationId xmlns:a16="http://schemas.microsoft.com/office/drawing/2014/main" id="{B54227D8-E429-443E-930E-CF4828D2050B}"/>
              </a:ext>
            </a:extLst>
          </p:cNvPr>
          <p:cNvSpPr txBox="1">
            <a:spLocks/>
          </p:cNvSpPr>
          <p:nvPr/>
        </p:nvSpPr>
        <p:spPr>
          <a:xfrm>
            <a:off x="3619891" y="6306344"/>
            <a:ext cx="4766510" cy="378061"/>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ctr">
              <a:buFont typeface="Wingdings" pitchFamily="2" charset="2"/>
              <a:buNone/>
            </a:pPr>
            <a:r>
              <a:rPr lang="en-US" sz="1800" kern="0" dirty="0">
                <a:solidFill>
                  <a:srgbClr val="C41230"/>
                </a:solidFill>
                <a:latin typeface="Franklin Gothic Demi Cond" panose="020B0706030402020204" pitchFamily="34" charset="0"/>
                <a:hlinkClick r:id="rId10">
                  <a:extLst>
                    <a:ext uri="{A12FA001-AC4F-418D-AE19-62706E023703}">
                      <ahyp:hlinkClr xmlns:ahyp="http://schemas.microsoft.com/office/drawing/2018/hyperlinkcolor" val="tx"/>
                    </a:ext>
                  </a:extLst>
                </a:hlinkClick>
              </a:rPr>
              <a:t>cisa.gov/employee-vigilance-power-hello</a:t>
            </a:r>
            <a:endParaRPr lang="en-US" sz="1800" kern="0" dirty="0">
              <a:solidFill>
                <a:srgbClr val="C41230"/>
              </a:solidFill>
              <a:latin typeface="Franklin Gothic Demi Cond" panose="020B0706030402020204" pitchFamily="34" charset="0"/>
            </a:endParaRPr>
          </a:p>
          <a:p>
            <a:pPr algn="ctr"/>
            <a:endParaRPr lang="en-US" sz="1800" kern="0" dirty="0"/>
          </a:p>
        </p:txBody>
      </p:sp>
    </p:spTree>
    <p:extLst>
      <p:ext uri="{BB962C8B-B14F-4D97-AF65-F5344CB8AC3E}">
        <p14:creationId xmlns:p14="http://schemas.microsoft.com/office/powerpoint/2010/main" val="306658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7097E-C826-4284-8273-D6E6BACE18D7}"/>
              </a:ext>
            </a:extLst>
          </p:cNvPr>
          <p:cNvSpPr>
            <a:spLocks noGrp="1"/>
          </p:cNvSpPr>
          <p:nvPr>
            <p:ph idx="1"/>
          </p:nvPr>
        </p:nvSpPr>
        <p:spPr>
          <a:xfrm>
            <a:off x="3619891" y="6306344"/>
            <a:ext cx="4766510" cy="378061"/>
          </a:xfrm>
        </p:spPr>
        <p:txBody>
          <a:bodyPr/>
          <a:lstStyle/>
          <a:p>
            <a:pPr marL="0" indent="0" algn="ctr">
              <a:buNone/>
            </a:pPr>
            <a:r>
              <a:rPr lang="en-US" sz="1800" dirty="0">
                <a:solidFill>
                  <a:srgbClr val="C41230"/>
                </a:solidFill>
                <a:latin typeface="Franklin Gothic Demi Cond" panose="020B0706030402020204" pitchFamily="34" charset="0"/>
                <a:hlinkClick r:id="rId3">
                  <a:extLst>
                    <a:ext uri="{A12FA001-AC4F-418D-AE19-62706E023703}">
                      <ahyp:hlinkClr xmlns:ahyp="http://schemas.microsoft.com/office/drawing/2018/hyperlinkcolor" val="tx"/>
                    </a:ext>
                  </a:extLst>
                </a:hlinkClick>
              </a:rPr>
              <a:t>cisa.gov</a:t>
            </a:r>
            <a:r>
              <a:rPr lang="en-US" sz="1800" dirty="0">
                <a:solidFill>
                  <a:srgbClr val="C00000"/>
                </a:solidFill>
                <a:latin typeface="Franklin Gothic Demi Cond" panose="020B0706030402020204" pitchFamily="34" charset="0"/>
                <a:hlinkClick r:id="rId3">
                  <a:extLst>
                    <a:ext uri="{A12FA001-AC4F-418D-AE19-62706E023703}">
                      <ahyp:hlinkClr xmlns:ahyp="http://schemas.microsoft.com/office/drawing/2018/hyperlinkcolor" val="tx"/>
                    </a:ext>
                  </a:extLst>
                </a:hlinkClick>
              </a:rPr>
              <a:t>/de-escalation-series</a:t>
            </a:r>
            <a:endParaRPr lang="en-US" sz="1800" dirty="0">
              <a:solidFill>
                <a:srgbClr val="C00000"/>
              </a:solidFill>
              <a:latin typeface="Franklin Gothic Demi Cond" panose="020B0706030402020204" pitchFamily="34" charset="0"/>
            </a:endParaRPr>
          </a:p>
          <a:p>
            <a:pPr algn="ctr"/>
            <a:endParaRPr lang="en-US" sz="1800" dirty="0"/>
          </a:p>
        </p:txBody>
      </p:sp>
      <p:sp>
        <p:nvSpPr>
          <p:cNvPr id="3" name="Title 2">
            <a:extLst>
              <a:ext uri="{FF2B5EF4-FFF2-40B4-BE49-F238E27FC236}">
                <a16:creationId xmlns:a16="http://schemas.microsoft.com/office/drawing/2014/main" id="{5E520443-945B-4BCE-B981-FD32CBEB06DD}"/>
              </a:ext>
            </a:extLst>
          </p:cNvPr>
          <p:cNvSpPr>
            <a:spLocks noGrp="1"/>
          </p:cNvSpPr>
          <p:nvPr>
            <p:ph type="ctrTitle"/>
          </p:nvPr>
        </p:nvSpPr>
        <p:spPr/>
        <p:txBody>
          <a:bodyPr/>
          <a:lstStyle/>
          <a:p>
            <a:r>
              <a:rPr lang="en-US" sz="4400" b="0" dirty="0">
                <a:latin typeface="Franklin Gothic Demi Cond" panose="020B0706030402020204" pitchFamily="34" charset="0"/>
              </a:rPr>
              <a:t>De-Escalation Series</a:t>
            </a:r>
          </a:p>
        </p:txBody>
      </p:sp>
      <p:sp>
        <p:nvSpPr>
          <p:cNvPr id="4" name="Slide Number Placeholder 3">
            <a:extLst>
              <a:ext uri="{FF2B5EF4-FFF2-40B4-BE49-F238E27FC236}">
                <a16:creationId xmlns:a16="http://schemas.microsoft.com/office/drawing/2014/main" id="{CDE322A2-CEEE-45F8-981B-0F5F115BE714}"/>
              </a:ext>
            </a:extLst>
          </p:cNvPr>
          <p:cNvSpPr>
            <a:spLocks noGrp="1"/>
          </p:cNvSpPr>
          <p:nvPr>
            <p:ph type="sldNum" sz="quarter" idx="10"/>
          </p:nvPr>
        </p:nvSpPr>
        <p:spPr/>
        <p:txBody>
          <a:bodyPr/>
          <a:lstStyle/>
          <a:p>
            <a:pPr>
              <a:defRPr/>
            </a:pPr>
            <a:fld id="{E5B367E4-E490-5D4C-B162-F1E62EFCCBB8}" type="slidenum">
              <a:rPr lang="en-US" altLang="en-US" smtClean="0"/>
              <a:pPr>
                <a:defRPr/>
              </a:pPr>
              <a:t>14</a:t>
            </a:fld>
            <a:endParaRPr lang="en-US" altLang="en-US"/>
          </a:p>
        </p:txBody>
      </p:sp>
      <p:pic>
        <p:nvPicPr>
          <p:cNvPr id="6" name="Picture 5">
            <a:extLst>
              <a:ext uri="{FF2B5EF4-FFF2-40B4-BE49-F238E27FC236}">
                <a16:creationId xmlns:a16="http://schemas.microsoft.com/office/drawing/2014/main" id="{7F516BB6-568D-47D9-99BC-B53B17F8C597}"/>
              </a:ext>
            </a:extLst>
          </p:cNvPr>
          <p:cNvPicPr>
            <a:picLocks noChangeAspect="1"/>
          </p:cNvPicPr>
          <p:nvPr/>
        </p:nvPicPr>
        <p:blipFill>
          <a:blip r:embed="rId4"/>
          <a:stretch>
            <a:fillRect/>
          </a:stretch>
        </p:blipFill>
        <p:spPr>
          <a:xfrm>
            <a:off x="3708445" y="1444340"/>
            <a:ext cx="1820916" cy="236427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90BB073-0A69-4F9B-80C3-F043A9FDA2B2}"/>
              </a:ext>
            </a:extLst>
          </p:cNvPr>
          <p:cNvPicPr>
            <a:picLocks noChangeAspect="1"/>
          </p:cNvPicPr>
          <p:nvPr/>
        </p:nvPicPr>
        <p:blipFill>
          <a:blip r:embed="rId5"/>
          <a:stretch>
            <a:fillRect/>
          </a:stretch>
        </p:blipFill>
        <p:spPr>
          <a:xfrm>
            <a:off x="6685330" y="1444340"/>
            <a:ext cx="1821947" cy="236427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02C48F9-D43F-4160-B745-27AA51A486E7}"/>
              </a:ext>
            </a:extLst>
          </p:cNvPr>
          <p:cNvPicPr>
            <a:picLocks noChangeAspect="1"/>
          </p:cNvPicPr>
          <p:nvPr/>
        </p:nvPicPr>
        <p:blipFill>
          <a:blip r:embed="rId6"/>
          <a:stretch>
            <a:fillRect/>
          </a:stretch>
        </p:blipFill>
        <p:spPr>
          <a:xfrm>
            <a:off x="671867" y="1444340"/>
            <a:ext cx="1821946" cy="236384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EED20F8-1BB4-4D2E-98E9-33FB0DCEB834}"/>
              </a:ext>
            </a:extLst>
          </p:cNvPr>
          <p:cNvPicPr>
            <a:picLocks noChangeAspect="1"/>
          </p:cNvPicPr>
          <p:nvPr/>
        </p:nvPicPr>
        <p:blipFill>
          <a:blip r:embed="rId7"/>
          <a:stretch>
            <a:fillRect/>
          </a:stretch>
        </p:blipFill>
        <p:spPr>
          <a:xfrm>
            <a:off x="9585143" y="1444340"/>
            <a:ext cx="1821946" cy="23613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BC4996DD-F81C-4EAC-949F-0291AED54D2E}"/>
              </a:ext>
            </a:extLst>
          </p:cNvPr>
          <p:cNvSpPr txBox="1"/>
          <p:nvPr/>
        </p:nvSpPr>
        <p:spPr>
          <a:xfrm>
            <a:off x="370969" y="3974140"/>
            <a:ext cx="2712195" cy="1492716"/>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Recognize</a:t>
            </a:r>
            <a:r>
              <a:rPr lang="en-US" sz="1600" dirty="0">
                <a:solidFill>
                  <a:srgbClr val="000000"/>
                </a:solidFill>
                <a:latin typeface="Franklin Gothic Book" panose="020B0503020102020204" pitchFamily="34" charset="0"/>
              </a:rPr>
              <a:t> </a:t>
            </a:r>
            <a:r>
              <a:rPr lang="en-US" sz="1500" dirty="0">
                <a:solidFill>
                  <a:srgbClr val="000000"/>
                </a:solidFill>
                <a:latin typeface="Franklin Gothic Book" panose="020B0503020102020204" pitchFamily="34" charset="0"/>
              </a:rPr>
              <a:t>- the warning signs for someone on a path to violence, identify stressors, changes in baseline behavior, and observable behavioral indicators.</a:t>
            </a:r>
          </a:p>
        </p:txBody>
      </p:sp>
      <p:sp>
        <p:nvSpPr>
          <p:cNvPr id="16" name="TextBox 15">
            <a:extLst>
              <a:ext uri="{FF2B5EF4-FFF2-40B4-BE49-F238E27FC236}">
                <a16:creationId xmlns:a16="http://schemas.microsoft.com/office/drawing/2014/main" id="{CCBB3591-09AF-4D6D-B312-A3501905F8B5}"/>
              </a:ext>
            </a:extLst>
          </p:cNvPr>
          <p:cNvSpPr txBox="1"/>
          <p:nvPr/>
        </p:nvSpPr>
        <p:spPr>
          <a:xfrm>
            <a:off x="3398108" y="3974140"/>
            <a:ext cx="2647461" cy="1492716"/>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Assess </a:t>
            </a:r>
            <a:r>
              <a:rPr lang="en-US" sz="1500" dirty="0">
                <a:solidFill>
                  <a:srgbClr val="000000"/>
                </a:solidFill>
                <a:latin typeface="Franklin Gothic Book" panose="020B0503020102020204" pitchFamily="34" charset="0"/>
              </a:rPr>
              <a:t>- the situation to protect personal safety and the safety of those around you. Identify what an escalating person may look like and warning signs. </a:t>
            </a:r>
          </a:p>
        </p:txBody>
      </p:sp>
      <p:sp>
        <p:nvSpPr>
          <p:cNvPr id="18" name="TextBox 17">
            <a:extLst>
              <a:ext uri="{FF2B5EF4-FFF2-40B4-BE49-F238E27FC236}">
                <a16:creationId xmlns:a16="http://schemas.microsoft.com/office/drawing/2014/main" id="{14A6DC2F-953D-485C-A4B7-8FFBAF2B066D}"/>
              </a:ext>
            </a:extLst>
          </p:cNvPr>
          <p:cNvSpPr txBox="1"/>
          <p:nvPr/>
        </p:nvSpPr>
        <p:spPr>
          <a:xfrm>
            <a:off x="6201680" y="3974140"/>
            <a:ext cx="2899482" cy="1954381"/>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De-Escalation</a:t>
            </a:r>
            <a:r>
              <a:rPr lang="en-US" sz="1600" dirty="0">
                <a:solidFill>
                  <a:srgbClr val="000000"/>
                </a:solidFill>
                <a:latin typeface="Franklin Gothic Book" panose="020B0503020102020204" pitchFamily="34" charset="0"/>
              </a:rPr>
              <a:t> </a:t>
            </a:r>
            <a:r>
              <a:rPr lang="en-US" sz="1500" dirty="0">
                <a:solidFill>
                  <a:srgbClr val="000000"/>
                </a:solidFill>
                <a:latin typeface="Franklin Gothic Book" panose="020B0503020102020204" pitchFamily="34" charset="0"/>
              </a:rPr>
              <a:t>- Individuals are encouraged to use purposeful actions, verbal techniques, and body language to calm a potentially dangerous situation. Safety is the highest priority, know your limits and obtain help immediately if needed. </a:t>
            </a:r>
          </a:p>
        </p:txBody>
      </p:sp>
      <p:sp>
        <p:nvSpPr>
          <p:cNvPr id="20" name="TextBox 19">
            <a:extLst>
              <a:ext uri="{FF2B5EF4-FFF2-40B4-BE49-F238E27FC236}">
                <a16:creationId xmlns:a16="http://schemas.microsoft.com/office/drawing/2014/main" id="{4B858FC2-AED6-43DD-8A9C-4ABFC8A9A3D2}"/>
              </a:ext>
            </a:extLst>
          </p:cNvPr>
          <p:cNvSpPr txBox="1"/>
          <p:nvPr/>
        </p:nvSpPr>
        <p:spPr>
          <a:xfrm>
            <a:off x="9368423" y="3974140"/>
            <a:ext cx="2452608" cy="1954381"/>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Report </a:t>
            </a:r>
            <a:r>
              <a:rPr lang="en-US" sz="1600" dirty="0">
                <a:solidFill>
                  <a:srgbClr val="000000"/>
                </a:solidFill>
                <a:latin typeface="Franklin Gothic Book" panose="020B0503020102020204" pitchFamily="34" charset="0"/>
              </a:rPr>
              <a:t>- </a:t>
            </a:r>
            <a:r>
              <a:rPr lang="en-US" sz="1500" dirty="0">
                <a:solidFill>
                  <a:srgbClr val="000000"/>
                </a:solidFill>
                <a:latin typeface="Franklin Gothic Book" panose="020B0503020102020204" pitchFamily="34" charset="0"/>
              </a:rPr>
              <a:t>concerning behavior or an escalating incident through organizational reporting to enable assessment and management of an evolving threat, and 9-1-1 for immediate threats. </a:t>
            </a:r>
          </a:p>
        </p:txBody>
      </p:sp>
      <p:cxnSp>
        <p:nvCxnSpPr>
          <p:cNvPr id="21" name="Straight Connector 20">
            <a:extLst>
              <a:ext uri="{FF2B5EF4-FFF2-40B4-BE49-F238E27FC236}">
                <a16:creationId xmlns:a16="http://schemas.microsoft.com/office/drawing/2014/main" id="{E90538C0-7D83-4709-845D-B98D665EE800}"/>
              </a:ext>
            </a:extLst>
          </p:cNvPr>
          <p:cNvCxnSpPr>
            <a:cxnSpLocks/>
          </p:cNvCxnSpPr>
          <p:nvPr/>
        </p:nvCxnSpPr>
        <p:spPr bwMode="auto">
          <a:xfrm>
            <a:off x="3130202" y="1449789"/>
            <a:ext cx="0" cy="4717649"/>
          </a:xfrm>
          <a:prstGeom prst="line">
            <a:avLst/>
          </a:prstGeom>
          <a:solidFill>
            <a:schemeClr val="accent1"/>
          </a:solidFill>
          <a:ln w="19050" cap="flat" cmpd="sng" algn="ctr">
            <a:solidFill>
              <a:srgbClr val="CADFEC"/>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953C2A3B-289F-4821-A90C-897B7D38A0FC}"/>
              </a:ext>
            </a:extLst>
          </p:cNvPr>
          <p:cNvCxnSpPr>
            <a:cxnSpLocks/>
          </p:cNvCxnSpPr>
          <p:nvPr/>
        </p:nvCxnSpPr>
        <p:spPr bwMode="auto">
          <a:xfrm>
            <a:off x="6107603" y="1383592"/>
            <a:ext cx="0" cy="4717649"/>
          </a:xfrm>
          <a:prstGeom prst="line">
            <a:avLst/>
          </a:prstGeom>
          <a:solidFill>
            <a:schemeClr val="accent1"/>
          </a:solidFill>
          <a:ln w="19050" cap="flat" cmpd="sng" algn="ctr">
            <a:solidFill>
              <a:srgbClr val="CADFEC"/>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72E39C8A-0976-4654-8685-5581CBDCB24C}"/>
              </a:ext>
            </a:extLst>
          </p:cNvPr>
          <p:cNvCxnSpPr>
            <a:cxnSpLocks/>
          </p:cNvCxnSpPr>
          <p:nvPr/>
        </p:nvCxnSpPr>
        <p:spPr bwMode="auto">
          <a:xfrm>
            <a:off x="9085004" y="1449789"/>
            <a:ext cx="0" cy="4717649"/>
          </a:xfrm>
          <a:prstGeom prst="line">
            <a:avLst/>
          </a:prstGeom>
          <a:solidFill>
            <a:schemeClr val="accent1"/>
          </a:solidFill>
          <a:ln w="19050" cap="flat" cmpd="sng" algn="ctr">
            <a:solidFill>
              <a:srgbClr val="CADFEC"/>
            </a:solidFill>
            <a:prstDash val="solid"/>
            <a:round/>
            <a:headEnd type="none" w="med" len="med"/>
            <a:tailEnd type="none" w="med" len="med"/>
          </a:ln>
          <a:effectLst/>
        </p:spPr>
      </p:cxnSp>
    </p:spTree>
    <p:extLst>
      <p:ext uri="{BB962C8B-B14F-4D97-AF65-F5344CB8AC3E}">
        <p14:creationId xmlns:p14="http://schemas.microsoft.com/office/powerpoint/2010/main" val="303084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8F0B673-22D7-4B15-89F0-05339D131E4E}"/>
              </a:ext>
            </a:extLst>
          </p:cNvPr>
          <p:cNvSpPr/>
          <p:nvPr/>
        </p:nvSpPr>
        <p:spPr bwMode="auto">
          <a:xfrm>
            <a:off x="8030392" y="3340717"/>
            <a:ext cx="3552008" cy="1568249"/>
          </a:xfrm>
          <a:prstGeom prst="rect">
            <a:avLst/>
          </a:prstGeom>
          <a:solidFill>
            <a:srgbClr val="CAE1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Title 2">
            <a:extLst>
              <a:ext uri="{FF2B5EF4-FFF2-40B4-BE49-F238E27FC236}">
                <a16:creationId xmlns:a16="http://schemas.microsoft.com/office/drawing/2014/main" id="{777038BC-9F20-43D9-9EEE-521C972723AC}"/>
              </a:ext>
            </a:extLst>
          </p:cNvPr>
          <p:cNvSpPr>
            <a:spLocks noGrp="1"/>
          </p:cNvSpPr>
          <p:nvPr>
            <p:ph type="ctrTitle"/>
          </p:nvPr>
        </p:nvSpPr>
        <p:spPr>
          <a:xfrm>
            <a:off x="0" y="0"/>
            <a:ext cx="12192000" cy="1233378"/>
          </a:xfrm>
        </p:spPr>
        <p:txBody>
          <a:bodyPr/>
          <a:lstStyle/>
          <a:p>
            <a:r>
              <a:rPr lang="en-US" sz="4400" b="0" dirty="0">
                <a:latin typeface="Franklin Gothic Demi Cond" panose="020B0706030402020204" pitchFamily="34" charset="0"/>
              </a:rPr>
              <a:t>Best Practices for Houses of Worship Security</a:t>
            </a:r>
          </a:p>
        </p:txBody>
      </p:sp>
      <p:sp>
        <p:nvSpPr>
          <p:cNvPr id="4" name="Slide Number Placeholder 3">
            <a:extLst>
              <a:ext uri="{FF2B5EF4-FFF2-40B4-BE49-F238E27FC236}">
                <a16:creationId xmlns:a16="http://schemas.microsoft.com/office/drawing/2014/main" id="{1BA8D304-8EC0-4993-B5EF-CECF2308987E}"/>
              </a:ext>
            </a:extLst>
          </p:cNvPr>
          <p:cNvSpPr>
            <a:spLocks noGrp="1"/>
          </p:cNvSpPr>
          <p:nvPr>
            <p:ph type="sldNum" sz="quarter" idx="10"/>
          </p:nvPr>
        </p:nvSpPr>
        <p:spPr/>
        <p:txBody>
          <a:bodyPr/>
          <a:lstStyle/>
          <a:p>
            <a:pPr>
              <a:defRPr/>
            </a:pPr>
            <a:fld id="{E5B367E4-E490-5D4C-B162-F1E62EFCCBB8}" type="slidenum">
              <a:rPr lang="en-US" altLang="en-US" smtClean="0"/>
              <a:pPr>
                <a:defRPr/>
              </a:pPr>
              <a:t>15</a:t>
            </a:fld>
            <a:endParaRPr lang="en-US" altLang="en-US"/>
          </a:p>
        </p:txBody>
      </p:sp>
      <p:sp>
        <p:nvSpPr>
          <p:cNvPr id="8" name="Rectangle: Rounded Corners 7">
            <a:extLst>
              <a:ext uri="{FF2B5EF4-FFF2-40B4-BE49-F238E27FC236}">
                <a16:creationId xmlns:a16="http://schemas.microsoft.com/office/drawing/2014/main" id="{003EDD2C-F5F1-491B-93BF-235C5C2BE5DA}"/>
              </a:ext>
            </a:extLst>
          </p:cNvPr>
          <p:cNvSpPr/>
          <p:nvPr/>
        </p:nvSpPr>
        <p:spPr bwMode="auto">
          <a:xfrm>
            <a:off x="659087" y="1561536"/>
            <a:ext cx="3498243" cy="1568249"/>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985F5D3D-C2E7-4C14-A840-AE9998ED58A6}"/>
              </a:ext>
            </a:extLst>
          </p:cNvPr>
          <p:cNvSpPr txBox="1"/>
          <p:nvPr/>
        </p:nvSpPr>
        <p:spPr>
          <a:xfrm>
            <a:off x="1797255" y="1851288"/>
            <a:ext cx="2386560" cy="1015663"/>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Establish a multi-layered plan </a:t>
            </a:r>
            <a:r>
              <a:rPr lang="en-US" sz="1400" dirty="0">
                <a:solidFill>
                  <a:srgbClr val="000000"/>
                </a:solidFill>
                <a:latin typeface="Franklin Gothic Book" panose="020B0503020102020204" pitchFamily="34" charset="0"/>
              </a:rPr>
              <a:t>for security, identify clear roles and responsibilities</a:t>
            </a:r>
            <a:endParaRPr lang="en-US" sz="1600" dirty="0">
              <a:solidFill>
                <a:srgbClr val="000000"/>
              </a:solidFill>
              <a:latin typeface="Franklin Gothic Book" panose="020B0503020102020204" pitchFamily="34" charset="0"/>
            </a:endParaRPr>
          </a:p>
        </p:txBody>
      </p:sp>
      <p:sp>
        <p:nvSpPr>
          <p:cNvPr id="10" name="Oval 9">
            <a:extLst>
              <a:ext uri="{FF2B5EF4-FFF2-40B4-BE49-F238E27FC236}">
                <a16:creationId xmlns:a16="http://schemas.microsoft.com/office/drawing/2014/main" id="{101D7F46-B4EB-4DF8-80F9-BEDFD50CA68B}"/>
              </a:ext>
            </a:extLst>
          </p:cNvPr>
          <p:cNvSpPr/>
          <p:nvPr/>
        </p:nvSpPr>
        <p:spPr bwMode="auto">
          <a:xfrm>
            <a:off x="800675" y="1939971"/>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B84159E2-684C-4FCA-8627-1F138C49E036}"/>
              </a:ext>
            </a:extLst>
          </p:cNvPr>
          <p:cNvSpPr/>
          <p:nvPr/>
        </p:nvSpPr>
        <p:spPr bwMode="auto">
          <a:xfrm>
            <a:off x="4346878" y="1561536"/>
            <a:ext cx="3498243" cy="1568249"/>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A5461773-7D24-494F-A6CA-B44552E673CA}"/>
              </a:ext>
            </a:extLst>
          </p:cNvPr>
          <p:cNvSpPr txBox="1"/>
          <p:nvPr/>
        </p:nvSpPr>
        <p:spPr>
          <a:xfrm>
            <a:off x="5414980" y="1851288"/>
            <a:ext cx="2386560" cy="1015663"/>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Conduct a vulnerability assessment </a:t>
            </a:r>
            <a:r>
              <a:rPr lang="en-US" sz="1400" dirty="0">
                <a:solidFill>
                  <a:srgbClr val="000000"/>
                </a:solidFill>
                <a:latin typeface="Franklin Gothic Book" panose="020B0503020102020204" pitchFamily="34" charset="0"/>
              </a:rPr>
              <a:t>to understand the risks specific to your house of worship</a:t>
            </a:r>
          </a:p>
        </p:txBody>
      </p:sp>
      <p:sp>
        <p:nvSpPr>
          <p:cNvPr id="14" name="Oval 13">
            <a:extLst>
              <a:ext uri="{FF2B5EF4-FFF2-40B4-BE49-F238E27FC236}">
                <a16:creationId xmlns:a16="http://schemas.microsoft.com/office/drawing/2014/main" id="{4A2BAD7C-C577-4551-9322-D42B67F32817}"/>
              </a:ext>
            </a:extLst>
          </p:cNvPr>
          <p:cNvSpPr/>
          <p:nvPr/>
        </p:nvSpPr>
        <p:spPr bwMode="auto">
          <a:xfrm>
            <a:off x="4488466" y="1939971"/>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C369BEAD-406B-45AE-BF48-3070990AEC75}"/>
              </a:ext>
            </a:extLst>
          </p:cNvPr>
          <p:cNvSpPr/>
          <p:nvPr/>
        </p:nvSpPr>
        <p:spPr bwMode="auto">
          <a:xfrm>
            <a:off x="659087" y="3340717"/>
            <a:ext cx="3498243" cy="1568249"/>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282D5CAF-F4E6-4662-8B09-28FCB2AD3BC7}"/>
              </a:ext>
            </a:extLst>
          </p:cNvPr>
          <p:cNvSpPr txBox="1"/>
          <p:nvPr/>
        </p:nvSpPr>
        <p:spPr>
          <a:xfrm>
            <a:off x="1737310" y="3544059"/>
            <a:ext cx="2386560" cy="1231106"/>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Develop an emergency action plan </a:t>
            </a:r>
            <a:r>
              <a:rPr lang="en-US" sz="1400" dirty="0">
                <a:solidFill>
                  <a:srgbClr val="000000"/>
                </a:solidFill>
                <a:latin typeface="Franklin Gothic Book" panose="020B0503020102020204" pitchFamily="34" charset="0"/>
              </a:rPr>
              <a:t>- coordinate, train, and exercise the plan with local law enforcement and first responders</a:t>
            </a:r>
          </a:p>
        </p:txBody>
      </p:sp>
      <p:sp>
        <p:nvSpPr>
          <p:cNvPr id="17" name="Oval 16">
            <a:extLst>
              <a:ext uri="{FF2B5EF4-FFF2-40B4-BE49-F238E27FC236}">
                <a16:creationId xmlns:a16="http://schemas.microsoft.com/office/drawing/2014/main" id="{B65D654F-EB1D-4AA2-80FF-A38A13D571D5}"/>
              </a:ext>
            </a:extLst>
          </p:cNvPr>
          <p:cNvSpPr/>
          <p:nvPr/>
        </p:nvSpPr>
        <p:spPr bwMode="auto">
          <a:xfrm>
            <a:off x="800675" y="3719152"/>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1528845E-A8BE-4B31-9C0E-B7AEC2023C4A}"/>
              </a:ext>
            </a:extLst>
          </p:cNvPr>
          <p:cNvSpPr/>
          <p:nvPr/>
        </p:nvSpPr>
        <p:spPr bwMode="auto">
          <a:xfrm>
            <a:off x="4346878" y="3340717"/>
            <a:ext cx="3498243" cy="1568249"/>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C5E25D91-F8F2-4D06-9EBF-0C2931A08F5D}"/>
              </a:ext>
            </a:extLst>
          </p:cNvPr>
          <p:cNvSpPr txBox="1"/>
          <p:nvPr/>
        </p:nvSpPr>
        <p:spPr>
          <a:xfrm>
            <a:off x="5414980" y="3616304"/>
            <a:ext cx="2386560" cy="1292662"/>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Outer, middle, and inner perimeter security considerations  </a:t>
            </a:r>
            <a:r>
              <a:rPr lang="en-US" sz="1400" dirty="0">
                <a:solidFill>
                  <a:srgbClr val="000000"/>
                </a:solidFill>
                <a:latin typeface="Franklin Gothic Book" panose="020B0503020102020204" pitchFamily="34" charset="0"/>
              </a:rPr>
              <a:t>Lights, CCTV, windows, access control</a:t>
            </a:r>
          </a:p>
          <a:p>
            <a:endParaRPr lang="en-US" sz="1600" dirty="0">
              <a:solidFill>
                <a:srgbClr val="005288"/>
              </a:solidFill>
              <a:latin typeface="Franklin Gothic Demi Cond" panose="020B0706030402020204" pitchFamily="34" charset="0"/>
            </a:endParaRPr>
          </a:p>
        </p:txBody>
      </p:sp>
      <p:sp>
        <p:nvSpPr>
          <p:cNvPr id="20" name="Oval 19">
            <a:extLst>
              <a:ext uri="{FF2B5EF4-FFF2-40B4-BE49-F238E27FC236}">
                <a16:creationId xmlns:a16="http://schemas.microsoft.com/office/drawing/2014/main" id="{90F15908-BD65-4628-B1F9-E8053A687834}"/>
              </a:ext>
            </a:extLst>
          </p:cNvPr>
          <p:cNvSpPr/>
          <p:nvPr/>
        </p:nvSpPr>
        <p:spPr bwMode="auto">
          <a:xfrm>
            <a:off x="4488466" y="3719152"/>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276025EF-55D4-4025-949D-124C40436308}"/>
              </a:ext>
            </a:extLst>
          </p:cNvPr>
          <p:cNvSpPr/>
          <p:nvPr/>
        </p:nvSpPr>
        <p:spPr bwMode="auto">
          <a:xfrm>
            <a:off x="8030392" y="1561536"/>
            <a:ext cx="3498243" cy="1568249"/>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0F8F3502-ACCB-4476-B9BC-71FFEC350BDF}"/>
              </a:ext>
            </a:extLst>
          </p:cNvPr>
          <p:cNvSpPr txBox="1"/>
          <p:nvPr/>
        </p:nvSpPr>
        <p:spPr>
          <a:xfrm>
            <a:off x="9185935" y="1866676"/>
            <a:ext cx="2249250" cy="984885"/>
          </a:xfrm>
          <a:prstGeom prst="rect">
            <a:avLst/>
          </a:prstGeom>
          <a:noFill/>
        </p:spPr>
        <p:txBody>
          <a:bodyPr wrap="square">
            <a:spAutoFit/>
          </a:bodyPr>
          <a:lstStyle/>
          <a:p>
            <a:r>
              <a:rPr lang="en-US" sz="1600" dirty="0">
                <a:solidFill>
                  <a:srgbClr val="005288"/>
                </a:solidFill>
                <a:latin typeface="Franklin Gothic Demi Cond" panose="020B0706030402020204" pitchFamily="34" charset="0"/>
              </a:rPr>
              <a:t>Assess current doors</a:t>
            </a:r>
            <a:r>
              <a:rPr lang="en-US" sz="1400" dirty="0">
                <a:solidFill>
                  <a:srgbClr val="000000"/>
                </a:solidFill>
                <a:latin typeface="Franklin Gothic Book" panose="020B0503020102020204" pitchFamily="34" charset="0"/>
              </a:rPr>
              <a:t>, ensure they can withstand a determined intruder for up to ten minutes</a:t>
            </a:r>
          </a:p>
        </p:txBody>
      </p:sp>
      <p:sp>
        <p:nvSpPr>
          <p:cNvPr id="23" name="Oval 22">
            <a:extLst>
              <a:ext uri="{FF2B5EF4-FFF2-40B4-BE49-F238E27FC236}">
                <a16:creationId xmlns:a16="http://schemas.microsoft.com/office/drawing/2014/main" id="{982C0E49-6C83-4567-96E2-47AD8C775487}"/>
              </a:ext>
            </a:extLst>
          </p:cNvPr>
          <p:cNvSpPr/>
          <p:nvPr/>
        </p:nvSpPr>
        <p:spPr bwMode="auto">
          <a:xfrm>
            <a:off x="8171980" y="1939971"/>
            <a:ext cx="828684" cy="811377"/>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4" name="Graphic 23">
            <a:extLst>
              <a:ext uri="{FF2B5EF4-FFF2-40B4-BE49-F238E27FC236}">
                <a16:creationId xmlns:a16="http://schemas.microsoft.com/office/drawing/2014/main" id="{BEA2C4F0-2F77-4D84-BF14-D5E2917AA5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2460" y="2010930"/>
            <a:ext cx="669457" cy="669457"/>
          </a:xfrm>
          <a:prstGeom prst="rect">
            <a:avLst/>
          </a:prstGeom>
        </p:spPr>
      </p:pic>
      <p:pic>
        <p:nvPicPr>
          <p:cNvPr id="26" name="Graphic 25">
            <a:extLst>
              <a:ext uri="{FF2B5EF4-FFF2-40B4-BE49-F238E27FC236}">
                <a16:creationId xmlns:a16="http://schemas.microsoft.com/office/drawing/2014/main" id="{F82E0729-902A-4E5C-8D2A-388183D15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5634" y="1939971"/>
            <a:ext cx="781376" cy="781376"/>
          </a:xfrm>
          <a:prstGeom prst="rect">
            <a:avLst/>
          </a:prstGeom>
        </p:spPr>
      </p:pic>
      <p:pic>
        <p:nvPicPr>
          <p:cNvPr id="28" name="Graphic 27">
            <a:extLst>
              <a:ext uri="{FF2B5EF4-FFF2-40B4-BE49-F238E27FC236}">
                <a16:creationId xmlns:a16="http://schemas.microsoft.com/office/drawing/2014/main" id="{B6323000-DED3-4DCA-BC9C-0AB2C4CE34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1598" y="3772406"/>
            <a:ext cx="704868" cy="704868"/>
          </a:xfrm>
          <a:prstGeom prst="rect">
            <a:avLst/>
          </a:prstGeom>
        </p:spPr>
      </p:pic>
      <p:pic>
        <p:nvPicPr>
          <p:cNvPr id="30" name="Graphic 29">
            <a:extLst>
              <a:ext uri="{FF2B5EF4-FFF2-40B4-BE49-F238E27FC236}">
                <a16:creationId xmlns:a16="http://schemas.microsoft.com/office/drawing/2014/main" id="{0001AACE-96D5-4C59-B95B-3C269C3463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7196" y="3794557"/>
            <a:ext cx="660566" cy="660566"/>
          </a:xfrm>
          <a:prstGeom prst="rect">
            <a:avLst/>
          </a:prstGeom>
        </p:spPr>
      </p:pic>
      <p:pic>
        <p:nvPicPr>
          <p:cNvPr id="32" name="Graphic 31">
            <a:extLst>
              <a:ext uri="{FF2B5EF4-FFF2-40B4-BE49-F238E27FC236}">
                <a16:creationId xmlns:a16="http://schemas.microsoft.com/office/drawing/2014/main" id="{5CD37977-E374-49E6-9954-51218B6598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2183" y="1962896"/>
            <a:ext cx="765524" cy="765524"/>
          </a:xfrm>
          <a:prstGeom prst="rect">
            <a:avLst/>
          </a:prstGeom>
        </p:spPr>
      </p:pic>
      <p:sp>
        <p:nvSpPr>
          <p:cNvPr id="34" name="TextBox 33">
            <a:extLst>
              <a:ext uri="{FF2B5EF4-FFF2-40B4-BE49-F238E27FC236}">
                <a16:creationId xmlns:a16="http://schemas.microsoft.com/office/drawing/2014/main" id="{F11AB1E1-4472-4A82-8BC4-2FABBCD0B309}"/>
              </a:ext>
            </a:extLst>
          </p:cNvPr>
          <p:cNvSpPr txBox="1"/>
          <p:nvPr/>
        </p:nvSpPr>
        <p:spPr>
          <a:xfrm>
            <a:off x="8123842" y="3508220"/>
            <a:ext cx="3404793" cy="1477328"/>
          </a:xfrm>
          <a:prstGeom prst="rect">
            <a:avLst/>
          </a:prstGeom>
          <a:noFill/>
        </p:spPr>
        <p:txBody>
          <a:bodyPr wrap="square">
            <a:spAutoFit/>
          </a:bodyPr>
          <a:lstStyle/>
          <a:p>
            <a:r>
              <a:rPr lang="en-US" sz="2400" dirty="0">
                <a:solidFill>
                  <a:srgbClr val="C00000"/>
                </a:solidFill>
                <a:latin typeface="Franklin Gothic Demi Cond" panose="020B0706030402020204" pitchFamily="34" charset="0"/>
              </a:rPr>
              <a:t>A welcoming environment does not mean a defenseless one.</a:t>
            </a:r>
          </a:p>
          <a:p>
            <a:endParaRPr lang="en-US" dirty="0">
              <a:solidFill>
                <a:srgbClr val="000000"/>
              </a:solidFill>
              <a:latin typeface="Franklin Gothic Demi Cond" panose="020B0706030402020204" pitchFamily="34" charset="0"/>
            </a:endParaRPr>
          </a:p>
        </p:txBody>
      </p:sp>
    </p:spTree>
    <p:extLst>
      <p:ext uri="{BB962C8B-B14F-4D97-AF65-F5344CB8AC3E}">
        <p14:creationId xmlns:p14="http://schemas.microsoft.com/office/powerpoint/2010/main" val="64033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2311400" y="349076"/>
            <a:ext cx="203200" cy="205315"/>
          </a:xfrm>
          <a:custGeom>
            <a:avLst/>
            <a:gdLst/>
            <a:ahLst/>
            <a:cxnLst/>
            <a:rect l="l" t="t" r="r" b="b"/>
            <a:pathLst>
              <a:path w="121920" h="123190">
                <a:moveTo>
                  <a:pt x="70289" y="0"/>
                </a:moveTo>
                <a:lnTo>
                  <a:pt x="26520" y="11670"/>
                </a:lnTo>
                <a:lnTo>
                  <a:pt x="2673" y="42441"/>
                </a:lnTo>
                <a:lnTo>
                  <a:pt x="0" y="55444"/>
                </a:lnTo>
                <a:lnTo>
                  <a:pt x="1446" y="71240"/>
                </a:lnTo>
                <a:lnTo>
                  <a:pt x="21678" y="107758"/>
                </a:lnTo>
                <a:lnTo>
                  <a:pt x="58534" y="122740"/>
                </a:lnTo>
                <a:lnTo>
                  <a:pt x="61465" y="122809"/>
                </a:lnTo>
                <a:lnTo>
                  <a:pt x="75869" y="121119"/>
                </a:lnTo>
                <a:lnTo>
                  <a:pt x="110248" y="98904"/>
                </a:lnTo>
                <a:lnTo>
                  <a:pt x="121893" y="73721"/>
                </a:lnTo>
                <a:lnTo>
                  <a:pt x="120975" y="56449"/>
                </a:lnTo>
                <a:lnTo>
                  <a:pt x="103523" y="17432"/>
                </a:lnTo>
                <a:lnTo>
                  <a:pt x="70289" y="0"/>
                </a:lnTo>
                <a:close/>
              </a:path>
            </a:pathLst>
          </a:custGeom>
          <a:solidFill>
            <a:srgbClr val="6A8900"/>
          </a:solidFill>
        </p:spPr>
        <p:txBody>
          <a:bodyPr wrap="square" lIns="0" tIns="0" rIns="0" bIns="0" rtlCol="0"/>
          <a:lstStyle/>
          <a:p>
            <a:pPr defTabSz="1523877"/>
            <a:endParaRPr>
              <a:solidFill>
                <a:prstClr val="black"/>
              </a:solidFill>
              <a:latin typeface="Arial"/>
            </a:endParaRPr>
          </a:p>
        </p:txBody>
      </p:sp>
      <p:sp>
        <p:nvSpPr>
          <p:cNvPr id="3" name="object 4"/>
          <p:cNvSpPr txBox="1"/>
          <p:nvPr/>
        </p:nvSpPr>
        <p:spPr>
          <a:xfrm>
            <a:off x="2665084" y="273739"/>
            <a:ext cx="6282267" cy="359073"/>
          </a:xfrm>
          <a:prstGeom prst="rect">
            <a:avLst/>
          </a:prstGeom>
        </p:spPr>
        <p:txBody>
          <a:bodyPr vert="horz" wrap="square" lIns="0" tIns="0" rIns="0" bIns="0" rtlCol="0">
            <a:spAutoFit/>
          </a:bodyPr>
          <a:lstStyle/>
          <a:p>
            <a:pPr marL="21166" defTabSz="1523877"/>
            <a:r>
              <a:rPr sz="2300" spc="-58" dirty="0">
                <a:solidFill>
                  <a:srgbClr val="003863"/>
                </a:solidFill>
                <a:latin typeface="Tahoma"/>
                <a:cs typeface="Tahoma"/>
              </a:rPr>
              <a:t>Homelan</a:t>
            </a:r>
            <a:r>
              <a:rPr sz="2300" spc="-33" dirty="0">
                <a:solidFill>
                  <a:srgbClr val="003863"/>
                </a:solidFill>
                <a:latin typeface="Tahoma"/>
                <a:cs typeface="Tahoma"/>
              </a:rPr>
              <a:t>d</a:t>
            </a:r>
            <a:r>
              <a:rPr sz="2300" spc="-258" dirty="0">
                <a:solidFill>
                  <a:srgbClr val="003863"/>
                </a:solidFill>
                <a:latin typeface="Tahoma"/>
                <a:cs typeface="Tahoma"/>
              </a:rPr>
              <a:t> </a:t>
            </a:r>
            <a:r>
              <a:rPr sz="2300" spc="-42" dirty="0">
                <a:solidFill>
                  <a:srgbClr val="003863"/>
                </a:solidFill>
                <a:latin typeface="Tahoma"/>
                <a:cs typeface="Tahoma"/>
              </a:rPr>
              <a:t>Securi</a:t>
            </a:r>
            <a:r>
              <a:rPr sz="2300" dirty="0">
                <a:solidFill>
                  <a:srgbClr val="003863"/>
                </a:solidFill>
                <a:latin typeface="Tahoma"/>
                <a:cs typeface="Tahoma"/>
              </a:rPr>
              <a:t>t</a:t>
            </a:r>
            <a:r>
              <a:rPr sz="2300" spc="-83" dirty="0">
                <a:solidFill>
                  <a:srgbClr val="003863"/>
                </a:solidFill>
                <a:latin typeface="Tahoma"/>
                <a:cs typeface="Tahoma"/>
              </a:rPr>
              <a:t>y</a:t>
            </a:r>
            <a:r>
              <a:rPr sz="2300" spc="-292" dirty="0">
                <a:solidFill>
                  <a:srgbClr val="003863"/>
                </a:solidFill>
                <a:latin typeface="Tahoma"/>
                <a:cs typeface="Tahoma"/>
              </a:rPr>
              <a:t> </a:t>
            </a:r>
            <a:r>
              <a:rPr sz="2300" spc="50" dirty="0">
                <a:solidFill>
                  <a:srgbClr val="003863"/>
                </a:solidFill>
                <a:latin typeface="Tahoma"/>
                <a:cs typeface="Tahoma"/>
              </a:rPr>
              <a:t>S</a:t>
            </a:r>
            <a:r>
              <a:rPr sz="2300" spc="-75" dirty="0">
                <a:solidFill>
                  <a:srgbClr val="003863"/>
                </a:solidFill>
                <a:latin typeface="Tahoma"/>
                <a:cs typeface="Tahoma"/>
              </a:rPr>
              <a:t>ta</a:t>
            </a:r>
            <a:r>
              <a:rPr sz="2300" spc="-17" dirty="0">
                <a:solidFill>
                  <a:srgbClr val="003863"/>
                </a:solidFill>
                <a:latin typeface="Tahoma"/>
                <a:cs typeface="Tahoma"/>
              </a:rPr>
              <a:t>r</a:t>
            </a:r>
            <a:r>
              <a:rPr sz="2300" dirty="0">
                <a:solidFill>
                  <a:srgbClr val="003863"/>
                </a:solidFill>
                <a:latin typeface="Tahoma"/>
                <a:cs typeface="Tahoma"/>
              </a:rPr>
              <a:t>t</a:t>
            </a:r>
            <a:r>
              <a:rPr sz="2300" spc="42" dirty="0">
                <a:solidFill>
                  <a:srgbClr val="003863"/>
                </a:solidFill>
                <a:latin typeface="Tahoma"/>
                <a:cs typeface="Tahoma"/>
              </a:rPr>
              <a:t>s</a:t>
            </a:r>
            <a:r>
              <a:rPr sz="2300" spc="-258" dirty="0">
                <a:solidFill>
                  <a:srgbClr val="003863"/>
                </a:solidFill>
                <a:latin typeface="Tahoma"/>
                <a:cs typeface="Tahoma"/>
              </a:rPr>
              <a:t> </a:t>
            </a:r>
            <a:r>
              <a:rPr sz="2300" spc="-117" dirty="0">
                <a:solidFill>
                  <a:srgbClr val="003863"/>
                </a:solidFill>
                <a:latin typeface="Tahoma"/>
                <a:cs typeface="Tahoma"/>
              </a:rPr>
              <a:t>wit</a:t>
            </a:r>
            <a:r>
              <a:rPr sz="2300" spc="-125" dirty="0">
                <a:solidFill>
                  <a:srgbClr val="003863"/>
                </a:solidFill>
                <a:latin typeface="Tahoma"/>
                <a:cs typeface="Tahoma"/>
              </a:rPr>
              <a:t>h</a:t>
            </a:r>
            <a:r>
              <a:rPr sz="2300" spc="-258" dirty="0">
                <a:solidFill>
                  <a:srgbClr val="003863"/>
                </a:solidFill>
                <a:latin typeface="Tahoma"/>
                <a:cs typeface="Tahoma"/>
              </a:rPr>
              <a:t> </a:t>
            </a:r>
            <a:r>
              <a:rPr sz="2300" spc="-17" dirty="0">
                <a:solidFill>
                  <a:srgbClr val="003863"/>
                </a:solidFill>
                <a:latin typeface="Tahoma"/>
                <a:cs typeface="Tahoma"/>
              </a:rPr>
              <a:t>Hom</a:t>
            </a:r>
            <a:r>
              <a:rPr sz="2300" spc="-42" dirty="0">
                <a:solidFill>
                  <a:srgbClr val="003863"/>
                </a:solidFill>
                <a:latin typeface="Tahoma"/>
                <a:cs typeface="Tahoma"/>
              </a:rPr>
              <a:t>e</a:t>
            </a:r>
            <a:r>
              <a:rPr sz="2300" spc="-92" dirty="0">
                <a:solidFill>
                  <a:srgbClr val="003863"/>
                </a:solidFill>
                <a:latin typeface="Tahoma"/>
                <a:cs typeface="Tahoma"/>
              </a:rPr>
              <a:t>t</a:t>
            </a:r>
            <a:r>
              <a:rPr sz="2300" spc="8" dirty="0">
                <a:solidFill>
                  <a:srgbClr val="003863"/>
                </a:solidFill>
                <a:latin typeface="Tahoma"/>
                <a:cs typeface="Tahoma"/>
              </a:rPr>
              <a:t>o</a:t>
            </a:r>
            <a:r>
              <a:rPr sz="2300" spc="-150" dirty="0">
                <a:solidFill>
                  <a:srgbClr val="003863"/>
                </a:solidFill>
                <a:latin typeface="Tahoma"/>
                <a:cs typeface="Tahoma"/>
              </a:rPr>
              <a:t>w</a:t>
            </a:r>
            <a:r>
              <a:rPr sz="2300" spc="-92" dirty="0">
                <a:solidFill>
                  <a:srgbClr val="003863"/>
                </a:solidFill>
                <a:latin typeface="Tahoma"/>
                <a:cs typeface="Tahoma"/>
              </a:rPr>
              <a:t>n</a:t>
            </a:r>
            <a:r>
              <a:rPr sz="2300" spc="-258" dirty="0">
                <a:solidFill>
                  <a:srgbClr val="003863"/>
                </a:solidFill>
                <a:latin typeface="Tahoma"/>
                <a:cs typeface="Tahoma"/>
              </a:rPr>
              <a:t> </a:t>
            </a:r>
            <a:r>
              <a:rPr sz="2300" spc="-42" dirty="0">
                <a:solidFill>
                  <a:srgbClr val="003863"/>
                </a:solidFill>
                <a:latin typeface="Tahoma"/>
                <a:cs typeface="Tahoma"/>
              </a:rPr>
              <a:t>Securi</a:t>
            </a:r>
            <a:r>
              <a:rPr sz="2300" dirty="0">
                <a:solidFill>
                  <a:srgbClr val="003863"/>
                </a:solidFill>
                <a:latin typeface="Tahoma"/>
                <a:cs typeface="Tahoma"/>
              </a:rPr>
              <a:t>t</a:t>
            </a:r>
            <a:r>
              <a:rPr sz="2300" spc="-83" dirty="0">
                <a:solidFill>
                  <a:srgbClr val="003863"/>
                </a:solidFill>
                <a:latin typeface="Tahoma"/>
                <a:cs typeface="Tahoma"/>
              </a:rPr>
              <a:t>y</a:t>
            </a:r>
            <a:endParaRPr sz="2300" dirty="0">
              <a:solidFill>
                <a:prstClr val="black"/>
              </a:solidFill>
              <a:latin typeface="Tahoma"/>
              <a:cs typeface="Tahoma"/>
            </a:endParaRPr>
          </a:p>
        </p:txBody>
      </p:sp>
      <p:sp>
        <p:nvSpPr>
          <p:cNvPr id="4" name="object 22"/>
          <p:cNvSpPr txBox="1"/>
          <p:nvPr/>
        </p:nvSpPr>
        <p:spPr>
          <a:xfrm>
            <a:off x="2082076" y="3048000"/>
            <a:ext cx="10184342" cy="1107996"/>
          </a:xfrm>
          <a:prstGeom prst="rect">
            <a:avLst/>
          </a:prstGeom>
        </p:spPr>
        <p:txBody>
          <a:bodyPr vert="horz" wrap="square" lIns="0" tIns="0" rIns="0" bIns="0" rtlCol="0">
            <a:spAutoFit/>
          </a:bodyPr>
          <a:lstStyle/>
          <a:p>
            <a:pPr marL="21166" defTabSz="1523877"/>
            <a:r>
              <a:rPr sz="7200" spc="-150" dirty="0">
                <a:solidFill>
                  <a:srgbClr val="FFFFFF"/>
                </a:solidFill>
                <a:latin typeface="Tahoma"/>
                <a:cs typeface="Tahoma"/>
              </a:rPr>
              <a:t>Securi</a:t>
            </a:r>
            <a:r>
              <a:rPr sz="7200" spc="58" dirty="0">
                <a:solidFill>
                  <a:srgbClr val="FFFFFF"/>
                </a:solidFill>
                <a:latin typeface="Tahoma"/>
                <a:cs typeface="Tahoma"/>
              </a:rPr>
              <a:t>t</a:t>
            </a:r>
            <a:r>
              <a:rPr sz="7200" spc="-333" dirty="0">
                <a:solidFill>
                  <a:srgbClr val="FFFFFF"/>
                </a:solidFill>
                <a:latin typeface="Tahoma"/>
                <a:cs typeface="Tahoma"/>
              </a:rPr>
              <a:t>y</a:t>
            </a:r>
            <a:r>
              <a:rPr sz="7200" spc="-1150" dirty="0">
                <a:solidFill>
                  <a:srgbClr val="FFFFFF"/>
                </a:solidFill>
                <a:latin typeface="Tahoma"/>
                <a:cs typeface="Tahoma"/>
              </a:rPr>
              <a:t> </a:t>
            </a:r>
            <a:r>
              <a:rPr sz="7200" spc="258" dirty="0">
                <a:solidFill>
                  <a:srgbClr val="FFFFFF"/>
                </a:solidFill>
                <a:latin typeface="Tahoma"/>
                <a:cs typeface="Tahoma"/>
              </a:rPr>
              <a:t>s</a:t>
            </a:r>
            <a:r>
              <a:rPr sz="7200" spc="-308" dirty="0">
                <a:solidFill>
                  <a:srgbClr val="FFFFFF"/>
                </a:solidFill>
                <a:latin typeface="Tahoma"/>
                <a:cs typeface="Tahoma"/>
              </a:rPr>
              <a:t>ta</a:t>
            </a:r>
            <a:r>
              <a:rPr sz="7200" spc="-42" dirty="0">
                <a:solidFill>
                  <a:srgbClr val="FFFFFF"/>
                </a:solidFill>
                <a:latin typeface="Tahoma"/>
                <a:cs typeface="Tahoma"/>
              </a:rPr>
              <a:t>r</a:t>
            </a:r>
            <a:r>
              <a:rPr sz="7200" spc="17" dirty="0">
                <a:solidFill>
                  <a:srgbClr val="FFFFFF"/>
                </a:solidFill>
                <a:latin typeface="Tahoma"/>
                <a:cs typeface="Tahoma"/>
              </a:rPr>
              <a:t>t</a:t>
            </a:r>
            <a:r>
              <a:rPr sz="7200" spc="167" dirty="0">
                <a:solidFill>
                  <a:srgbClr val="FFFFFF"/>
                </a:solidFill>
                <a:latin typeface="Tahoma"/>
                <a:cs typeface="Tahoma"/>
              </a:rPr>
              <a:t>s</a:t>
            </a:r>
            <a:r>
              <a:rPr sz="7200" spc="-925" dirty="0">
                <a:solidFill>
                  <a:srgbClr val="FFFFFF"/>
                </a:solidFill>
                <a:latin typeface="Tahoma"/>
                <a:cs typeface="Tahoma"/>
              </a:rPr>
              <a:t> </a:t>
            </a:r>
            <a:r>
              <a:rPr sz="7200" b="1" spc="100" dirty="0">
                <a:solidFill>
                  <a:srgbClr val="FFFFFF"/>
                </a:solidFill>
                <a:latin typeface="Arial"/>
                <a:cs typeface="Arial"/>
              </a:rPr>
              <a:t>he</a:t>
            </a:r>
            <a:r>
              <a:rPr sz="7200" b="1" spc="225" dirty="0">
                <a:solidFill>
                  <a:srgbClr val="FFFFFF"/>
                </a:solidFill>
                <a:latin typeface="Arial"/>
                <a:cs typeface="Arial"/>
              </a:rPr>
              <a:t>r</a:t>
            </a:r>
            <a:r>
              <a:rPr sz="7200" b="1" spc="-83" dirty="0">
                <a:solidFill>
                  <a:srgbClr val="FFFFFF"/>
                </a:solidFill>
                <a:latin typeface="Arial"/>
                <a:cs typeface="Arial"/>
              </a:rPr>
              <a:t>e</a:t>
            </a:r>
            <a:r>
              <a:rPr sz="7200" b="1" spc="-442" dirty="0">
                <a:solidFill>
                  <a:srgbClr val="FFFFFF"/>
                </a:solidFill>
                <a:latin typeface="Arial"/>
                <a:cs typeface="Arial"/>
              </a:rPr>
              <a:t>.</a:t>
            </a:r>
            <a:endParaRPr sz="7200" b="1" dirty="0">
              <a:solidFill>
                <a:prstClr val="black"/>
              </a:solidFill>
              <a:latin typeface="Arial"/>
              <a:cs typeface="Arial"/>
            </a:endParaRPr>
          </a:p>
        </p:txBody>
      </p:sp>
      <p:sp>
        <p:nvSpPr>
          <p:cNvPr id="5" name="object 2"/>
          <p:cNvSpPr txBox="1"/>
          <p:nvPr/>
        </p:nvSpPr>
        <p:spPr>
          <a:xfrm>
            <a:off x="2133601" y="5223176"/>
            <a:ext cx="9356725" cy="461665"/>
          </a:xfrm>
          <a:prstGeom prst="rect">
            <a:avLst/>
          </a:prstGeom>
        </p:spPr>
        <p:txBody>
          <a:bodyPr vert="horz" wrap="square" lIns="0" tIns="0" rIns="0" bIns="0" rtlCol="0">
            <a:spAutoFit/>
          </a:bodyPr>
          <a:lstStyle/>
          <a:p>
            <a:pPr marL="21166" defTabSz="1523877">
              <a:tabLst>
                <a:tab pos="2338388" algn="l"/>
                <a:tab pos="4398963" algn="l"/>
                <a:tab pos="6227763" algn="l"/>
              </a:tabLst>
            </a:pPr>
            <a:r>
              <a:rPr lang="en-US" sz="3000" spc="100" dirty="0">
                <a:solidFill>
                  <a:srgbClr val="003863"/>
                </a:solidFill>
                <a:latin typeface="Tahoma" panose="020B0604030504040204" pitchFamily="34" charset="0"/>
                <a:ea typeface="Tahoma" panose="020B0604030504040204" pitchFamily="34" charset="0"/>
                <a:cs typeface="Tahoma" panose="020B0604030504040204" pitchFamily="34" charset="0"/>
              </a:rPr>
              <a:t>c</a:t>
            </a:r>
            <a:r>
              <a:rPr sz="3000" spc="100" dirty="0">
                <a:solidFill>
                  <a:srgbClr val="003863"/>
                </a:solidFill>
                <a:latin typeface="Tahoma" panose="020B0604030504040204" pitchFamily="34" charset="0"/>
                <a:ea typeface="Tahoma" panose="020B0604030504040204" pitchFamily="34" charset="0"/>
                <a:cs typeface="Tahoma" panose="020B0604030504040204" pitchFamily="34" charset="0"/>
              </a:rPr>
              <a:t>onnect</a:t>
            </a:r>
            <a:r>
              <a:rPr lang="en-US" sz="3000" spc="100" dirty="0">
                <a:solidFill>
                  <a:srgbClr val="003863"/>
                </a:solidFill>
                <a:latin typeface="Tahoma" panose="020B0604030504040204" pitchFamily="34" charset="0"/>
                <a:ea typeface="Tahoma" panose="020B0604030504040204" pitchFamily="34" charset="0"/>
                <a:cs typeface="Tahoma" panose="020B0604030504040204" pitchFamily="34" charset="0"/>
              </a:rPr>
              <a:t>	</a:t>
            </a:r>
            <a:r>
              <a:rPr sz="3000" spc="-42" dirty="0">
                <a:solidFill>
                  <a:srgbClr val="003863"/>
                </a:solidFill>
                <a:latin typeface="Tahoma" panose="020B0604030504040204" pitchFamily="34" charset="0"/>
                <a:ea typeface="Tahoma" panose="020B0604030504040204" pitchFamily="34" charset="0"/>
                <a:cs typeface="Tahoma" panose="020B0604030504040204" pitchFamily="34" charset="0"/>
              </a:rPr>
              <a:t>plan	</a:t>
            </a:r>
            <a:r>
              <a:rPr sz="3000" spc="100" dirty="0">
                <a:solidFill>
                  <a:srgbClr val="003863"/>
                </a:solidFill>
                <a:latin typeface="Tahoma" panose="020B0604030504040204" pitchFamily="34" charset="0"/>
                <a:ea typeface="Tahoma" panose="020B0604030504040204" pitchFamily="34" charset="0"/>
                <a:cs typeface="Tahoma" panose="020B0604030504040204" pitchFamily="34" charset="0"/>
              </a:rPr>
              <a:t>t</a:t>
            </a:r>
            <a:r>
              <a:rPr sz="3000" spc="75" dirty="0">
                <a:solidFill>
                  <a:srgbClr val="003863"/>
                </a:solidFill>
                <a:latin typeface="Tahoma" panose="020B0604030504040204" pitchFamily="34" charset="0"/>
                <a:ea typeface="Tahoma" panose="020B0604030504040204" pitchFamily="34" charset="0"/>
                <a:cs typeface="Tahoma" panose="020B0604030504040204" pitchFamily="34" charset="0"/>
              </a:rPr>
              <a:t>r</a:t>
            </a:r>
            <a:r>
              <a:rPr sz="3000" spc="-75" dirty="0">
                <a:solidFill>
                  <a:srgbClr val="003863"/>
                </a:solidFill>
                <a:latin typeface="Tahoma" panose="020B0604030504040204" pitchFamily="34" charset="0"/>
                <a:ea typeface="Tahoma" panose="020B0604030504040204" pitchFamily="34" charset="0"/>
                <a:cs typeface="Tahoma" panose="020B0604030504040204" pitchFamily="34" charset="0"/>
              </a:rPr>
              <a:t>ain</a:t>
            </a:r>
            <a:r>
              <a:rPr sz="3000" dirty="0">
                <a:solidFill>
                  <a:srgbClr val="003863"/>
                </a:solidFill>
                <a:latin typeface="Tahoma" panose="020B0604030504040204" pitchFamily="34" charset="0"/>
                <a:ea typeface="Tahoma" panose="020B0604030504040204" pitchFamily="34" charset="0"/>
                <a:cs typeface="Tahoma" panose="020B0604030504040204" pitchFamily="34" charset="0"/>
              </a:rPr>
              <a:t>	</a:t>
            </a:r>
            <a:r>
              <a:rPr sz="3000" spc="-117" dirty="0">
                <a:solidFill>
                  <a:srgbClr val="003863"/>
                </a:solidFill>
                <a:latin typeface="Tahoma" panose="020B0604030504040204" pitchFamily="34" charset="0"/>
                <a:ea typeface="Tahoma" panose="020B0604030504040204" pitchFamily="34" charset="0"/>
                <a:cs typeface="Tahoma" panose="020B0604030504040204" pitchFamily="34" charset="0"/>
              </a:rPr>
              <a:t>r</a:t>
            </a:r>
            <a:r>
              <a:rPr sz="3000" spc="67" dirty="0">
                <a:solidFill>
                  <a:srgbClr val="003863"/>
                </a:solidFill>
                <a:latin typeface="Tahoma" panose="020B0604030504040204" pitchFamily="34" charset="0"/>
                <a:ea typeface="Tahoma" panose="020B0604030504040204" pitchFamily="34" charset="0"/>
                <a:cs typeface="Tahoma" panose="020B0604030504040204" pitchFamily="34" charset="0"/>
              </a:rPr>
              <a:t>epo</a:t>
            </a:r>
            <a:r>
              <a:rPr sz="3000" spc="125" dirty="0">
                <a:solidFill>
                  <a:srgbClr val="003863"/>
                </a:solidFill>
                <a:latin typeface="Tahoma" panose="020B0604030504040204" pitchFamily="34" charset="0"/>
                <a:ea typeface="Tahoma" panose="020B0604030504040204" pitchFamily="34" charset="0"/>
                <a:cs typeface="Tahoma" panose="020B0604030504040204" pitchFamily="34" charset="0"/>
              </a:rPr>
              <a:t>r</a:t>
            </a:r>
            <a:r>
              <a:rPr sz="3000" spc="200" dirty="0">
                <a:solidFill>
                  <a:srgbClr val="003863"/>
                </a:solidFill>
                <a:latin typeface="Tahoma" panose="020B0604030504040204" pitchFamily="34" charset="0"/>
                <a:ea typeface="Tahoma" panose="020B0604030504040204" pitchFamily="34" charset="0"/>
                <a:cs typeface="Tahoma" panose="020B0604030504040204" pitchFamily="34" charset="0"/>
              </a:rPr>
              <a:t>t</a:t>
            </a:r>
            <a:endParaRPr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object 4"/>
          <p:cNvSpPr txBox="1"/>
          <p:nvPr/>
        </p:nvSpPr>
        <p:spPr>
          <a:xfrm>
            <a:off x="5562600" y="5939907"/>
            <a:ext cx="4953000" cy="923330"/>
          </a:xfrm>
          <a:prstGeom prst="rect">
            <a:avLst/>
          </a:prstGeom>
        </p:spPr>
        <p:txBody>
          <a:bodyPr vert="horz" wrap="square" lIns="0" tIns="0" rIns="0" bIns="0" rtlCol="0">
            <a:spAutoFit/>
          </a:bodyPr>
          <a:lstStyle/>
          <a:p>
            <a:pPr marL="21166" defTabSz="1523877"/>
            <a:r>
              <a:rPr lang="en-US" sz="2000" dirty="0">
                <a:ln w="0"/>
                <a:solidFill>
                  <a:srgbClr val="003863"/>
                </a:solidFill>
                <a:latin typeface="Tahoma" panose="020B0604030504040204" pitchFamily="34" charset="0"/>
                <a:ea typeface="Tahoma" panose="020B0604030504040204" pitchFamily="34" charset="0"/>
                <a:cs typeface="Tahoma" panose="020B0604030504040204" pitchFamily="34" charset="0"/>
              </a:rPr>
              <a:t>For more information, visit </a:t>
            </a:r>
            <a:r>
              <a:rPr lang="en-US" sz="2000" b="1" dirty="0">
                <a:ln w="0"/>
                <a:solidFill>
                  <a:srgbClr val="6A8900"/>
                </a:solidFill>
                <a:latin typeface="Tahoma" panose="020B0604030504040204" pitchFamily="34" charset="0"/>
                <a:ea typeface="Tahoma" panose="020B0604030504040204" pitchFamily="34" charset="0"/>
                <a:cs typeface="Tahoma" panose="020B0604030504040204" pitchFamily="34" charset="0"/>
              </a:rPr>
              <a:t>https://www.cisa.gov/topics/physical-security</a:t>
            </a:r>
            <a:endParaRPr sz="2000" b="1" dirty="0">
              <a:ln w="0"/>
              <a:solidFill>
                <a:srgbClr val="6A89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524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9DAA-0A77-4F5B-8D5F-B688E59EE8CC}"/>
              </a:ext>
            </a:extLst>
          </p:cNvPr>
          <p:cNvSpPr>
            <a:spLocks noGrp="1"/>
          </p:cNvSpPr>
          <p:nvPr>
            <p:ph type="ctrTitle"/>
          </p:nvPr>
        </p:nvSpPr>
        <p:spPr/>
        <p:txBody>
          <a:bodyPr/>
          <a:lstStyle/>
          <a:p>
            <a:r>
              <a:rPr lang="en-US" dirty="0"/>
              <a:t>Security Planning – Your Perimeter</a:t>
            </a:r>
          </a:p>
        </p:txBody>
      </p:sp>
      <p:sp>
        <p:nvSpPr>
          <p:cNvPr id="4" name="Slide Number Placeholder 3">
            <a:extLst>
              <a:ext uri="{FF2B5EF4-FFF2-40B4-BE49-F238E27FC236}">
                <a16:creationId xmlns:a16="http://schemas.microsoft.com/office/drawing/2014/main" id="{D8A8E5EC-D572-4706-A0B4-4607A99FC008}"/>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17</a:t>
            </a:fld>
            <a:endParaRPr lang="en-US" altLang="en-US" dirty="0">
              <a:latin typeface="Arial"/>
            </a:endParaRPr>
          </a:p>
        </p:txBody>
      </p:sp>
      <p:pic>
        <p:nvPicPr>
          <p:cNvPr id="6" name="Picture 2" descr="Chain vertical lift">
            <a:extLst>
              <a:ext uri="{FF2B5EF4-FFF2-40B4-BE49-F238E27FC236}">
                <a16:creationId xmlns:a16="http://schemas.microsoft.com/office/drawing/2014/main" id="{E31C60EB-00D1-4096-86A7-9A8D09D45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975" y="2009776"/>
            <a:ext cx="4114800" cy="299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8B2C274-1550-4AFD-A085-D883303FB299}"/>
              </a:ext>
            </a:extLst>
          </p:cNvPr>
          <p:cNvSpPr>
            <a:spLocks noGrp="1"/>
          </p:cNvSpPr>
          <p:nvPr>
            <p:ph idx="1"/>
          </p:nvPr>
        </p:nvSpPr>
        <p:spPr>
          <a:xfrm>
            <a:off x="1943100" y="1600201"/>
            <a:ext cx="3874604" cy="3810000"/>
          </a:xfrm>
        </p:spPr>
        <p:txBody>
          <a:bodyPr/>
          <a:lstStyle/>
          <a:p>
            <a:r>
              <a:rPr lang="en-US" sz="1800" dirty="0"/>
              <a:t>Control your perimeter</a:t>
            </a:r>
          </a:p>
          <a:p>
            <a:r>
              <a:rPr lang="en-US" sz="1800" dirty="0"/>
              <a:t>Control who and what comes </a:t>
            </a:r>
            <a:br>
              <a:rPr lang="en-US" sz="1800" dirty="0"/>
            </a:br>
            <a:r>
              <a:rPr lang="en-US" sz="1800" dirty="0"/>
              <a:t>in</a:t>
            </a:r>
          </a:p>
          <a:p>
            <a:r>
              <a:rPr lang="en-US" sz="1800" dirty="0"/>
              <a:t>Control vehicles and parking</a:t>
            </a:r>
          </a:p>
          <a:p>
            <a:r>
              <a:rPr lang="en-US" sz="1800" dirty="0"/>
              <a:t>Install barriers, planters to protect the building from vehicle ramming (gathering areas &amp; main entrances)</a:t>
            </a:r>
          </a:p>
          <a:p>
            <a:endParaRPr lang="en-US" sz="2000" dirty="0"/>
          </a:p>
          <a:p>
            <a:endParaRPr lang="en-US" dirty="0"/>
          </a:p>
        </p:txBody>
      </p:sp>
    </p:spTree>
    <p:extLst>
      <p:ext uri="{BB962C8B-B14F-4D97-AF65-F5344CB8AC3E}">
        <p14:creationId xmlns:p14="http://schemas.microsoft.com/office/powerpoint/2010/main" val="313822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0FB2-847B-40E3-9E90-3ADD868F640F}"/>
              </a:ext>
            </a:extLst>
          </p:cNvPr>
          <p:cNvSpPr>
            <a:spLocks noGrp="1"/>
          </p:cNvSpPr>
          <p:nvPr>
            <p:ph type="ctrTitle"/>
          </p:nvPr>
        </p:nvSpPr>
        <p:spPr/>
        <p:txBody>
          <a:bodyPr/>
          <a:lstStyle/>
          <a:p>
            <a:r>
              <a:rPr lang="en-US" dirty="0"/>
              <a:t>Surveillance </a:t>
            </a:r>
          </a:p>
        </p:txBody>
      </p:sp>
      <p:sp>
        <p:nvSpPr>
          <p:cNvPr id="4" name="Slide Number Placeholder 3">
            <a:extLst>
              <a:ext uri="{FF2B5EF4-FFF2-40B4-BE49-F238E27FC236}">
                <a16:creationId xmlns:a16="http://schemas.microsoft.com/office/drawing/2014/main" id="{E03AA219-5192-408B-9CFE-11E667C8F5B5}"/>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18</a:t>
            </a:fld>
            <a:endParaRPr lang="en-US" altLang="en-US" dirty="0">
              <a:latin typeface="Arial"/>
            </a:endParaRPr>
          </a:p>
        </p:txBody>
      </p:sp>
      <p:sp>
        <p:nvSpPr>
          <p:cNvPr id="10" name="TextBox 9">
            <a:extLst>
              <a:ext uri="{FF2B5EF4-FFF2-40B4-BE49-F238E27FC236}">
                <a16:creationId xmlns:a16="http://schemas.microsoft.com/office/drawing/2014/main" id="{3CC708B5-CA3F-48DC-8F06-6510AFC4DF9F}"/>
              </a:ext>
            </a:extLst>
          </p:cNvPr>
          <p:cNvSpPr txBox="1"/>
          <p:nvPr/>
        </p:nvSpPr>
        <p:spPr>
          <a:xfrm>
            <a:off x="2242457" y="1716833"/>
            <a:ext cx="7641772" cy="3496342"/>
          </a:xfrm>
          <a:prstGeom prst="rect">
            <a:avLst/>
          </a:prstGeom>
          <a:noFill/>
        </p:spPr>
        <p:txBody>
          <a:bodyPr wrap="square" numCol="2" rtlCol="0">
            <a:spAutoFit/>
          </a:bodyPr>
          <a:lstStyle/>
          <a:p>
            <a:pPr marL="175022" indent="-175022" eaLnBrk="0" fontAlgn="base" hangingPunct="0">
              <a:spcBef>
                <a:spcPct val="60000"/>
              </a:spcBef>
              <a:spcAft>
                <a:spcPct val="0"/>
              </a:spcAft>
              <a:buClr>
                <a:srgbClr val="363636"/>
              </a:buClr>
              <a:buFont typeface="Arial" panose="020B0604020202020204" pitchFamily="34" charset="0"/>
              <a:buChar char="•"/>
            </a:pPr>
            <a:r>
              <a:rPr lang="en-US" dirty="0">
                <a:solidFill>
                  <a:prstClr val="black"/>
                </a:solidFill>
                <a:latin typeface="Calibri" panose="020F0502020204030204"/>
              </a:rPr>
              <a:t>Increase site surveillance and monitoring capability and or patrols</a:t>
            </a:r>
          </a:p>
          <a:p>
            <a:pPr marL="175022" indent="-175022" eaLnBrk="0" fontAlgn="base" hangingPunct="0">
              <a:spcBef>
                <a:spcPct val="60000"/>
              </a:spcBef>
              <a:spcAft>
                <a:spcPct val="0"/>
              </a:spcAft>
              <a:buClr>
                <a:srgbClr val="363636"/>
              </a:buClr>
              <a:buFont typeface="Arial" panose="020B0604020202020204" pitchFamily="34" charset="0"/>
              <a:buChar char="•"/>
            </a:pPr>
            <a:r>
              <a:rPr lang="en-US" dirty="0">
                <a:solidFill>
                  <a:prstClr val="black"/>
                </a:solidFill>
                <a:latin typeface="Calibri" panose="020F0502020204030204"/>
              </a:rPr>
              <a:t>CCTV should be utilized to monitor entry points, site perimeter and gathering areas</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Lighting</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Windows facing streets and alleys</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Locate vulnerable areas near activity</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Locate staff to monitor high-risk areas</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Remove window clutter/visual obstructions</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See-through fencing</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Mixed use parking</a:t>
            </a:r>
          </a:p>
          <a:p>
            <a:pPr marL="228600" indent="-228600">
              <a:lnSpc>
                <a:spcPct val="90000"/>
              </a:lnSpc>
              <a:spcBef>
                <a:spcPts val="1000"/>
              </a:spcBef>
              <a:buClr>
                <a:srgbClr val="000000"/>
              </a:buClr>
              <a:buFont typeface="Arial" panose="020B0604020202020204" pitchFamily="34" charset="0"/>
              <a:buChar char="•"/>
              <a:defRPr/>
            </a:pPr>
            <a:r>
              <a:rPr lang="en-US" altLang="en-US" dirty="0">
                <a:solidFill>
                  <a:prstClr val="black"/>
                </a:solidFill>
                <a:latin typeface="Calibri" panose="020F0502020204030204"/>
              </a:rPr>
              <a:t>VISITOR CHALLENGES by staff</a:t>
            </a:r>
          </a:p>
          <a:p>
            <a:pPr marL="175022" indent="-175022" eaLnBrk="0" fontAlgn="base" hangingPunct="0">
              <a:spcBef>
                <a:spcPct val="60000"/>
              </a:spcBef>
              <a:spcAft>
                <a:spcPct val="0"/>
              </a:spcAft>
              <a:buClr>
                <a:srgbClr val="363636"/>
              </a:buClr>
              <a:buFont typeface="Arial" panose="020B0604020202020204" pitchFamily="34" charset="0"/>
              <a:buChar char="•"/>
            </a:pPr>
            <a:endParaRPr lang="en-US" kern="0" dirty="0">
              <a:solidFill>
                <a:srgbClr val="363636"/>
              </a:solidFill>
              <a:latin typeface="Arial"/>
            </a:endParaRPr>
          </a:p>
        </p:txBody>
      </p:sp>
    </p:spTree>
    <p:extLst>
      <p:ext uri="{BB962C8B-B14F-4D97-AF65-F5344CB8AC3E}">
        <p14:creationId xmlns:p14="http://schemas.microsoft.com/office/powerpoint/2010/main" val="393383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3AE3-A493-49F8-907B-223B11A3B340}"/>
              </a:ext>
            </a:extLst>
          </p:cNvPr>
          <p:cNvSpPr>
            <a:spLocks noGrp="1"/>
          </p:cNvSpPr>
          <p:nvPr>
            <p:ph type="ctrTitle"/>
          </p:nvPr>
        </p:nvSpPr>
        <p:spPr/>
        <p:txBody>
          <a:bodyPr/>
          <a:lstStyle/>
          <a:p>
            <a:r>
              <a:rPr lang="en-US" dirty="0"/>
              <a:t>Lighting</a:t>
            </a:r>
          </a:p>
        </p:txBody>
      </p:sp>
      <p:sp>
        <p:nvSpPr>
          <p:cNvPr id="3" name="Content Placeholder 2">
            <a:extLst>
              <a:ext uri="{FF2B5EF4-FFF2-40B4-BE49-F238E27FC236}">
                <a16:creationId xmlns:a16="http://schemas.microsoft.com/office/drawing/2014/main" id="{E9F9F7C7-FEC5-40A4-99AB-434E159FD965}"/>
              </a:ext>
            </a:extLst>
          </p:cNvPr>
          <p:cNvSpPr>
            <a:spLocks noGrp="1"/>
          </p:cNvSpPr>
          <p:nvPr>
            <p:ph idx="1"/>
          </p:nvPr>
        </p:nvSpPr>
        <p:spPr>
          <a:xfrm>
            <a:off x="1917563" y="1524000"/>
            <a:ext cx="3691421" cy="3810000"/>
          </a:xfrm>
        </p:spPr>
        <p:txBody>
          <a:bodyPr/>
          <a:lstStyle/>
          <a:p>
            <a:pPr marL="175022" indent="-175022">
              <a:buClr>
                <a:srgbClr val="363636"/>
              </a:buClr>
              <a:buFont typeface="Arial" panose="020B0604020202020204" pitchFamily="34" charset="0"/>
              <a:buChar char="•"/>
            </a:pPr>
            <a:r>
              <a:rPr lang="en-US" sz="1650" dirty="0">
                <a:solidFill>
                  <a:srgbClr val="363636"/>
                </a:solidFill>
              </a:rPr>
              <a:t>Improve nighttime lighting as appropriate for the area and local ordinances</a:t>
            </a:r>
          </a:p>
          <a:p>
            <a:pPr marL="175022" indent="-175022">
              <a:buClr>
                <a:srgbClr val="363636"/>
              </a:buClr>
              <a:buFont typeface="Arial" panose="020B0604020202020204" pitchFamily="34" charset="0"/>
              <a:buChar char="•"/>
            </a:pPr>
            <a:r>
              <a:rPr lang="en-US" sz="1650" dirty="0">
                <a:solidFill>
                  <a:srgbClr val="363636"/>
                </a:solidFill>
              </a:rPr>
              <a:t>Lighting surveys should be conducted at night to verify adequate intensity and coverage of shadowed areas</a:t>
            </a:r>
          </a:p>
          <a:p>
            <a:pPr marL="175022" indent="-175022">
              <a:buClr>
                <a:srgbClr val="363636"/>
              </a:buClr>
              <a:buFont typeface="Arial" panose="020B0604020202020204" pitchFamily="34" charset="0"/>
              <a:buChar char="•"/>
            </a:pPr>
            <a:r>
              <a:rPr lang="en-US" sz="1650" dirty="0">
                <a:solidFill>
                  <a:srgbClr val="363636"/>
                </a:solidFill>
              </a:rPr>
              <a:t>Patrolman should be encouraged to report inoperable lighting </a:t>
            </a:r>
          </a:p>
          <a:p>
            <a:pPr marL="175022" indent="-175022">
              <a:buClr>
                <a:srgbClr val="363636"/>
              </a:buClr>
              <a:buFont typeface="Arial" panose="020B0604020202020204" pitchFamily="34" charset="0"/>
              <a:buChar char="•"/>
            </a:pPr>
            <a:r>
              <a:rPr lang="en-US" sz="1650" dirty="0">
                <a:solidFill>
                  <a:srgbClr val="363636"/>
                </a:solidFill>
              </a:rPr>
              <a:t>Lighting should be installed in a manner that considers camera placement and the two complement each other</a:t>
            </a:r>
          </a:p>
          <a:p>
            <a:endParaRPr lang="en-US" dirty="0"/>
          </a:p>
        </p:txBody>
      </p:sp>
      <p:sp>
        <p:nvSpPr>
          <p:cNvPr id="4" name="Slide Number Placeholder 3">
            <a:extLst>
              <a:ext uri="{FF2B5EF4-FFF2-40B4-BE49-F238E27FC236}">
                <a16:creationId xmlns:a16="http://schemas.microsoft.com/office/drawing/2014/main" id="{9653E767-5475-4FE8-83ED-249F4228E004}"/>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19</a:t>
            </a:fld>
            <a:endParaRPr lang="en-US" altLang="en-US" dirty="0">
              <a:latin typeface="Arial"/>
            </a:endParaRPr>
          </a:p>
        </p:txBody>
      </p:sp>
      <p:grpSp>
        <p:nvGrpSpPr>
          <p:cNvPr id="5" name="Group 4">
            <a:extLst>
              <a:ext uri="{FF2B5EF4-FFF2-40B4-BE49-F238E27FC236}">
                <a16:creationId xmlns:a16="http://schemas.microsoft.com/office/drawing/2014/main" id="{38E9AFD2-1B09-41CE-BF75-41271D630A3A}"/>
              </a:ext>
            </a:extLst>
          </p:cNvPr>
          <p:cNvGrpSpPr/>
          <p:nvPr/>
        </p:nvGrpSpPr>
        <p:grpSpPr>
          <a:xfrm>
            <a:off x="6359521" y="1750423"/>
            <a:ext cx="2899631" cy="3642905"/>
            <a:chOff x="6900205" y="1086394"/>
            <a:chExt cx="3866175" cy="4857206"/>
          </a:xfrm>
        </p:grpSpPr>
        <p:pic>
          <p:nvPicPr>
            <p:cNvPr id="6" name="Picture 5" descr="Airport Night Vision">
              <a:extLst>
                <a:ext uri="{FF2B5EF4-FFF2-40B4-BE49-F238E27FC236}">
                  <a16:creationId xmlns:a16="http://schemas.microsoft.com/office/drawing/2014/main" id="{8DDCE18D-B6C3-4232-BD3D-93603F57D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00205" y="1086394"/>
              <a:ext cx="3866175" cy="2518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Lignting">
              <a:extLst>
                <a:ext uri="{FF2B5EF4-FFF2-40B4-BE49-F238E27FC236}">
                  <a16:creationId xmlns:a16="http://schemas.microsoft.com/office/drawing/2014/main" id="{30C6D4E7-23EF-45D2-8643-930E27128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00205" y="3575050"/>
              <a:ext cx="3866175" cy="236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909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F6823-18E4-6449-BD6D-90AF4307F67B}"/>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251871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2E7B-53D4-487F-9C84-CF9629F994C4}"/>
              </a:ext>
            </a:extLst>
          </p:cNvPr>
          <p:cNvSpPr>
            <a:spLocks noGrp="1"/>
          </p:cNvSpPr>
          <p:nvPr>
            <p:ph type="ctrTitle"/>
          </p:nvPr>
        </p:nvSpPr>
        <p:spPr/>
        <p:txBody>
          <a:bodyPr/>
          <a:lstStyle/>
          <a:p>
            <a:r>
              <a:rPr lang="en-US" dirty="0"/>
              <a:t>Building Perimeter </a:t>
            </a:r>
          </a:p>
        </p:txBody>
      </p:sp>
      <p:sp>
        <p:nvSpPr>
          <p:cNvPr id="3" name="Content Placeholder 2">
            <a:extLst>
              <a:ext uri="{FF2B5EF4-FFF2-40B4-BE49-F238E27FC236}">
                <a16:creationId xmlns:a16="http://schemas.microsoft.com/office/drawing/2014/main" id="{0E520751-B882-4751-B2E7-58A9BEF06BB0}"/>
              </a:ext>
            </a:extLst>
          </p:cNvPr>
          <p:cNvSpPr>
            <a:spLocks noGrp="1"/>
          </p:cNvSpPr>
          <p:nvPr>
            <p:ph idx="1"/>
          </p:nvPr>
        </p:nvSpPr>
        <p:spPr>
          <a:xfrm>
            <a:off x="1943101" y="1600201"/>
            <a:ext cx="3795091" cy="3810000"/>
          </a:xfrm>
        </p:spPr>
        <p:txBody>
          <a:bodyPr/>
          <a:lstStyle/>
          <a:p>
            <a:r>
              <a:rPr lang="en-US" sz="1800" dirty="0"/>
              <a:t>Mark all entrances in coordination with first responders</a:t>
            </a:r>
          </a:p>
          <a:p>
            <a:r>
              <a:rPr lang="en-US" sz="1800" dirty="0"/>
              <a:t>All perimeter doors should be locked during school hours</a:t>
            </a:r>
          </a:p>
          <a:p>
            <a:r>
              <a:rPr lang="en-US" sz="1800" dirty="0"/>
              <a:t>Prohibit doors from being propped open</a:t>
            </a:r>
          </a:p>
          <a:p>
            <a:r>
              <a:rPr lang="en-US" sz="1800" dirty="0"/>
              <a:t>Install blast film on exterior windows</a:t>
            </a:r>
          </a:p>
          <a:p>
            <a:pPr marL="0" indent="0">
              <a:buNone/>
            </a:pPr>
            <a:endParaRPr lang="en-US" sz="1800" dirty="0"/>
          </a:p>
        </p:txBody>
      </p:sp>
      <p:sp>
        <p:nvSpPr>
          <p:cNvPr id="4" name="Slide Number Placeholder 3">
            <a:extLst>
              <a:ext uri="{FF2B5EF4-FFF2-40B4-BE49-F238E27FC236}">
                <a16:creationId xmlns:a16="http://schemas.microsoft.com/office/drawing/2014/main" id="{1F799ADA-2DC8-4107-B769-7139C331ADE9}"/>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20</a:t>
            </a:fld>
            <a:endParaRPr lang="en-US" altLang="en-US" dirty="0">
              <a:latin typeface="Arial"/>
            </a:endParaRPr>
          </a:p>
        </p:txBody>
      </p:sp>
      <p:pic>
        <p:nvPicPr>
          <p:cNvPr id="5" name="Picture 7" descr="blast4a">
            <a:extLst>
              <a:ext uri="{FF2B5EF4-FFF2-40B4-BE49-F238E27FC236}">
                <a16:creationId xmlns:a16="http://schemas.microsoft.com/office/drawing/2014/main" id="{FE90DE07-CCC8-47D0-A2FE-CD10F5CC7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42590" y="1862335"/>
            <a:ext cx="3190525" cy="2178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7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1998-8293-4372-A1DB-B95E381381A6}"/>
              </a:ext>
            </a:extLst>
          </p:cNvPr>
          <p:cNvSpPr>
            <a:spLocks noGrp="1"/>
          </p:cNvSpPr>
          <p:nvPr>
            <p:ph type="ctrTitle"/>
          </p:nvPr>
        </p:nvSpPr>
        <p:spPr/>
        <p:txBody>
          <a:bodyPr/>
          <a:lstStyle/>
          <a:p>
            <a:r>
              <a:rPr lang="en-US" dirty="0"/>
              <a:t>Access Control</a:t>
            </a:r>
          </a:p>
        </p:txBody>
      </p:sp>
      <p:sp>
        <p:nvSpPr>
          <p:cNvPr id="3" name="Content Placeholder 2">
            <a:extLst>
              <a:ext uri="{FF2B5EF4-FFF2-40B4-BE49-F238E27FC236}">
                <a16:creationId xmlns:a16="http://schemas.microsoft.com/office/drawing/2014/main" id="{83C424D2-3CFC-4C06-9CC1-87A23B701697}"/>
              </a:ext>
            </a:extLst>
          </p:cNvPr>
          <p:cNvSpPr>
            <a:spLocks noGrp="1"/>
          </p:cNvSpPr>
          <p:nvPr>
            <p:ph idx="1"/>
          </p:nvPr>
        </p:nvSpPr>
        <p:spPr/>
        <p:txBody>
          <a:bodyPr/>
          <a:lstStyle/>
          <a:p>
            <a:pPr>
              <a:defRPr/>
            </a:pPr>
            <a:r>
              <a:rPr lang="en-US" dirty="0">
                <a:solidFill>
                  <a:prstClr val="black"/>
                </a:solidFill>
                <a:latin typeface="Calibri" panose="020F0502020204030204"/>
              </a:rPr>
              <a:t>Use as an access control technique (video doorbell at entrance)</a:t>
            </a:r>
          </a:p>
          <a:p>
            <a:r>
              <a:rPr lang="en-US" dirty="0">
                <a:solidFill>
                  <a:prstClr val="black"/>
                </a:solidFill>
                <a:latin typeface="Calibri" panose="020F0502020204030204"/>
              </a:rPr>
              <a:t>Visual inspection and identify purpose of visit prior to granting entry</a:t>
            </a:r>
          </a:p>
          <a:p>
            <a:r>
              <a:rPr lang="en-US" dirty="0">
                <a:solidFill>
                  <a:prstClr val="black"/>
                </a:solidFill>
                <a:latin typeface="Calibri" panose="020F0502020204030204"/>
              </a:rPr>
              <a:t>Use an electronic visitor management system</a:t>
            </a:r>
          </a:p>
          <a:p>
            <a:r>
              <a:rPr lang="en-US" dirty="0">
                <a:solidFill>
                  <a:prstClr val="black"/>
                </a:solidFill>
                <a:latin typeface="Calibri" panose="020F0502020204030204"/>
              </a:rPr>
              <a:t>Establish different forms of identification for employees, visitors, contractors, messengers and delivery people</a:t>
            </a:r>
          </a:p>
          <a:p>
            <a:r>
              <a:rPr lang="en-US" dirty="0">
                <a:solidFill>
                  <a:prstClr val="black"/>
                </a:solidFill>
                <a:latin typeface="Calibri" panose="020F0502020204030204"/>
              </a:rPr>
              <a:t>Use Smart Cards with Pin (2 factor authentication) for employee badges</a:t>
            </a:r>
          </a:p>
          <a:p>
            <a:endParaRPr lang="en-US" dirty="0"/>
          </a:p>
        </p:txBody>
      </p:sp>
      <p:sp>
        <p:nvSpPr>
          <p:cNvPr id="4" name="Slide Number Placeholder 3">
            <a:extLst>
              <a:ext uri="{FF2B5EF4-FFF2-40B4-BE49-F238E27FC236}">
                <a16:creationId xmlns:a16="http://schemas.microsoft.com/office/drawing/2014/main" id="{1BEAE2E2-A199-4AB4-8F13-CCBFF6F4FEB9}"/>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21</a:t>
            </a:fld>
            <a:endParaRPr lang="en-US" altLang="en-US" dirty="0">
              <a:latin typeface="Arial"/>
            </a:endParaRPr>
          </a:p>
        </p:txBody>
      </p:sp>
    </p:spTree>
    <p:extLst>
      <p:ext uri="{BB962C8B-B14F-4D97-AF65-F5344CB8AC3E}">
        <p14:creationId xmlns:p14="http://schemas.microsoft.com/office/powerpoint/2010/main" val="392097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3BE9-C5B3-449C-AA55-D8DE7D9C94A7}"/>
              </a:ext>
            </a:extLst>
          </p:cNvPr>
          <p:cNvSpPr>
            <a:spLocks noGrp="1"/>
          </p:cNvSpPr>
          <p:nvPr>
            <p:ph type="ctrTitle"/>
          </p:nvPr>
        </p:nvSpPr>
        <p:spPr/>
        <p:txBody>
          <a:bodyPr/>
          <a:lstStyle/>
          <a:p>
            <a:r>
              <a:rPr lang="en-US" dirty="0"/>
              <a:t>Signage</a:t>
            </a:r>
          </a:p>
        </p:txBody>
      </p:sp>
      <p:sp>
        <p:nvSpPr>
          <p:cNvPr id="4" name="Slide Number Placeholder 3">
            <a:extLst>
              <a:ext uri="{FF2B5EF4-FFF2-40B4-BE49-F238E27FC236}">
                <a16:creationId xmlns:a16="http://schemas.microsoft.com/office/drawing/2014/main" id="{0BB007F5-D91D-4DAA-B1E6-1A7056828A0E}"/>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22</a:t>
            </a:fld>
            <a:endParaRPr lang="en-US" altLang="en-US" dirty="0">
              <a:latin typeface="Arial"/>
            </a:endParaRPr>
          </a:p>
        </p:txBody>
      </p:sp>
      <p:pic>
        <p:nvPicPr>
          <p:cNvPr id="5" name="Picture 4">
            <a:extLst>
              <a:ext uri="{FF2B5EF4-FFF2-40B4-BE49-F238E27FC236}">
                <a16:creationId xmlns:a16="http://schemas.microsoft.com/office/drawing/2014/main" id="{22A94D75-AD96-47F0-AA7A-A302F5402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251" y="1255689"/>
            <a:ext cx="3097413" cy="4646120"/>
          </a:xfrm>
          <a:prstGeom prst="rect">
            <a:avLst/>
          </a:prstGeom>
        </p:spPr>
      </p:pic>
      <p:pic>
        <p:nvPicPr>
          <p:cNvPr id="6" name="Content Placeholder 6">
            <a:extLst>
              <a:ext uri="{FF2B5EF4-FFF2-40B4-BE49-F238E27FC236}">
                <a16:creationId xmlns:a16="http://schemas.microsoft.com/office/drawing/2014/main" id="{A120FA7C-F5D2-408F-8DAF-B1438EFD721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64850" y="1289574"/>
            <a:ext cx="3433762" cy="4578350"/>
          </a:xfrm>
        </p:spPr>
      </p:pic>
    </p:spTree>
    <p:extLst>
      <p:ext uri="{BB962C8B-B14F-4D97-AF65-F5344CB8AC3E}">
        <p14:creationId xmlns:p14="http://schemas.microsoft.com/office/powerpoint/2010/main" val="322586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174-B340-483F-B8B9-FBF75A6E4CE6}"/>
              </a:ext>
            </a:extLst>
          </p:cNvPr>
          <p:cNvSpPr>
            <a:spLocks noGrp="1"/>
          </p:cNvSpPr>
          <p:nvPr>
            <p:ph type="ctrTitle"/>
          </p:nvPr>
        </p:nvSpPr>
        <p:spPr/>
        <p:txBody>
          <a:bodyPr/>
          <a:lstStyle/>
          <a:p>
            <a:r>
              <a:rPr lang="en-US" dirty="0"/>
              <a:t>Building Interior </a:t>
            </a:r>
          </a:p>
        </p:txBody>
      </p:sp>
      <p:sp>
        <p:nvSpPr>
          <p:cNvPr id="3" name="Content Placeholder 2">
            <a:extLst>
              <a:ext uri="{FF2B5EF4-FFF2-40B4-BE49-F238E27FC236}">
                <a16:creationId xmlns:a16="http://schemas.microsoft.com/office/drawing/2014/main" id="{304DEC2E-3301-4DF3-9AA1-E6452D886AF9}"/>
              </a:ext>
            </a:extLst>
          </p:cNvPr>
          <p:cNvSpPr>
            <a:spLocks noGrp="1"/>
          </p:cNvSpPr>
          <p:nvPr>
            <p:ph idx="1"/>
          </p:nvPr>
        </p:nvSpPr>
        <p:spPr/>
        <p:txBody>
          <a:bodyPr/>
          <a:lstStyle/>
          <a:p>
            <a:r>
              <a:rPr lang="en-US" dirty="0"/>
              <a:t>Classroom doors should be lockable from inside</a:t>
            </a:r>
          </a:p>
          <a:p>
            <a:r>
              <a:rPr lang="en-US" dirty="0"/>
              <a:t>Technology should be consistent with Fire Regulations</a:t>
            </a:r>
          </a:p>
          <a:p>
            <a:r>
              <a:rPr lang="en-US" dirty="0"/>
              <a:t>Install low tech means of covering door windows during lockdown</a:t>
            </a:r>
          </a:p>
          <a:p>
            <a:r>
              <a:rPr lang="en-US" dirty="0"/>
              <a:t>Public Address (PA) system </a:t>
            </a:r>
          </a:p>
          <a:p>
            <a:endParaRPr lang="en-US" dirty="0"/>
          </a:p>
        </p:txBody>
      </p:sp>
      <p:sp>
        <p:nvSpPr>
          <p:cNvPr id="4" name="Slide Number Placeholder 3">
            <a:extLst>
              <a:ext uri="{FF2B5EF4-FFF2-40B4-BE49-F238E27FC236}">
                <a16:creationId xmlns:a16="http://schemas.microsoft.com/office/drawing/2014/main" id="{F76C8A6D-3B7C-42AB-8CB8-854554005F37}"/>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23</a:t>
            </a:fld>
            <a:endParaRPr lang="en-US" altLang="en-US" dirty="0">
              <a:latin typeface="Arial"/>
            </a:endParaRPr>
          </a:p>
        </p:txBody>
      </p:sp>
    </p:spTree>
    <p:extLst>
      <p:ext uri="{BB962C8B-B14F-4D97-AF65-F5344CB8AC3E}">
        <p14:creationId xmlns:p14="http://schemas.microsoft.com/office/powerpoint/2010/main" val="1606199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C3FC-9DFE-41DB-8DFB-E5B6469F65B3}"/>
              </a:ext>
            </a:extLst>
          </p:cNvPr>
          <p:cNvSpPr>
            <a:spLocks noGrp="1"/>
          </p:cNvSpPr>
          <p:nvPr>
            <p:ph type="ctrTitle"/>
          </p:nvPr>
        </p:nvSpPr>
        <p:spPr/>
        <p:txBody>
          <a:bodyPr/>
          <a:lstStyle/>
          <a:p>
            <a:r>
              <a:rPr lang="en-US" sz="3600" dirty="0"/>
              <a:t>Preparedness </a:t>
            </a:r>
          </a:p>
        </p:txBody>
      </p:sp>
      <p:sp>
        <p:nvSpPr>
          <p:cNvPr id="3" name="Content Placeholder 2">
            <a:extLst>
              <a:ext uri="{FF2B5EF4-FFF2-40B4-BE49-F238E27FC236}">
                <a16:creationId xmlns:a16="http://schemas.microsoft.com/office/drawing/2014/main" id="{23DC1945-29C8-476E-927A-43F6C05BF804}"/>
              </a:ext>
            </a:extLst>
          </p:cNvPr>
          <p:cNvSpPr>
            <a:spLocks noGrp="1"/>
          </p:cNvSpPr>
          <p:nvPr>
            <p:ph idx="1"/>
          </p:nvPr>
        </p:nvSpPr>
        <p:spPr/>
        <p:txBody>
          <a:bodyPr/>
          <a:lstStyle/>
          <a:p>
            <a:r>
              <a:rPr lang="en-US" sz="2200" dirty="0"/>
              <a:t>Create an Emergency Operations Plan</a:t>
            </a:r>
          </a:p>
          <a:p>
            <a:pPr lvl="1"/>
            <a:r>
              <a:rPr lang="en-US" sz="1900" dirty="0"/>
              <a:t>Define roles and responsibilities</a:t>
            </a:r>
          </a:p>
          <a:p>
            <a:pPr lvl="1"/>
            <a:r>
              <a:rPr lang="en-US" sz="1900" dirty="0"/>
              <a:t>Notification of incident</a:t>
            </a:r>
          </a:p>
          <a:p>
            <a:pPr lvl="1"/>
            <a:r>
              <a:rPr lang="en-US" sz="1900" dirty="0"/>
              <a:t>Evacuation, lockdown, and shelter-in-place policies and procedures</a:t>
            </a:r>
          </a:p>
          <a:p>
            <a:pPr lvl="1"/>
            <a:r>
              <a:rPr lang="en-US" sz="1900" dirty="0"/>
              <a:t>Plans for diverse needs of children and staff</a:t>
            </a:r>
          </a:p>
          <a:p>
            <a:pPr lvl="1"/>
            <a:r>
              <a:rPr lang="en-US" sz="1900" dirty="0"/>
              <a:t>Consider necessary equipment and supplies</a:t>
            </a:r>
          </a:p>
          <a:p>
            <a:pPr lvl="1"/>
            <a:r>
              <a:rPr lang="en-US" sz="1900" dirty="0"/>
              <a:t>Common vocabulary</a:t>
            </a:r>
          </a:p>
          <a:p>
            <a:pPr lvl="1"/>
            <a:r>
              <a:rPr lang="en-US" sz="1900" dirty="0"/>
              <a:t>Accountability and reunification system</a:t>
            </a:r>
          </a:p>
          <a:p>
            <a:pPr lvl="1"/>
            <a:r>
              <a:rPr lang="en-US" sz="1900" dirty="0"/>
              <a:t>Communication with external entities</a:t>
            </a:r>
          </a:p>
          <a:p>
            <a:pPr lvl="1"/>
            <a:r>
              <a:rPr lang="en-US" sz="1900" dirty="0"/>
              <a:t>Emergency drills</a:t>
            </a:r>
          </a:p>
          <a:p>
            <a:endParaRPr lang="en-US" dirty="0"/>
          </a:p>
        </p:txBody>
      </p:sp>
      <p:sp>
        <p:nvSpPr>
          <p:cNvPr id="4" name="Slide Number Placeholder 3">
            <a:extLst>
              <a:ext uri="{FF2B5EF4-FFF2-40B4-BE49-F238E27FC236}">
                <a16:creationId xmlns:a16="http://schemas.microsoft.com/office/drawing/2014/main" id="{621DD73D-17C8-43EB-B5D6-955E6BC36A4C}"/>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24</a:t>
            </a:fld>
            <a:endParaRPr lang="en-US" altLang="en-US" dirty="0">
              <a:latin typeface="Arial"/>
            </a:endParaRPr>
          </a:p>
        </p:txBody>
      </p:sp>
    </p:spTree>
    <p:extLst>
      <p:ext uri="{BB962C8B-B14F-4D97-AF65-F5344CB8AC3E}">
        <p14:creationId xmlns:p14="http://schemas.microsoft.com/office/powerpoint/2010/main" val="368735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67E3-BEF5-418F-862E-3A4C460A4799}"/>
              </a:ext>
            </a:extLst>
          </p:cNvPr>
          <p:cNvSpPr>
            <a:spLocks noGrp="1"/>
          </p:cNvSpPr>
          <p:nvPr>
            <p:ph type="ctrTitle"/>
          </p:nvPr>
        </p:nvSpPr>
        <p:spPr/>
        <p:txBody>
          <a:bodyPr/>
          <a:lstStyle/>
          <a:p>
            <a:r>
              <a:rPr lang="en-US" dirty="0"/>
              <a:t>Response</a:t>
            </a:r>
          </a:p>
        </p:txBody>
      </p:sp>
      <p:sp>
        <p:nvSpPr>
          <p:cNvPr id="3" name="Content Placeholder 2">
            <a:extLst>
              <a:ext uri="{FF2B5EF4-FFF2-40B4-BE49-F238E27FC236}">
                <a16:creationId xmlns:a16="http://schemas.microsoft.com/office/drawing/2014/main" id="{5786E314-18D3-4000-8FAA-1BCC5129EA43}"/>
              </a:ext>
            </a:extLst>
          </p:cNvPr>
          <p:cNvSpPr>
            <a:spLocks noGrp="1"/>
          </p:cNvSpPr>
          <p:nvPr>
            <p:ph idx="1"/>
          </p:nvPr>
        </p:nvSpPr>
        <p:spPr>
          <a:xfrm>
            <a:off x="1943100" y="1238491"/>
            <a:ext cx="8321670" cy="4171710"/>
          </a:xfrm>
        </p:spPr>
        <p:txBody>
          <a:bodyPr/>
          <a:lstStyle/>
          <a:p>
            <a:r>
              <a:rPr lang="en-US" sz="1900" dirty="0"/>
              <a:t>Broad action list for teachers, administrative staff, and other school staff:</a:t>
            </a:r>
          </a:p>
          <a:p>
            <a:pPr lvl="1"/>
            <a:r>
              <a:rPr lang="en-US" sz="1700" dirty="0"/>
              <a:t>Determine whether a crisis exists, and if so, the type of crises, the location of the crisis, and the magnitude of the crisis</a:t>
            </a:r>
          </a:p>
          <a:p>
            <a:pPr lvl="1"/>
            <a:r>
              <a:rPr lang="en-US" sz="1700" dirty="0"/>
              <a:t>Notify appropriate emergency responders</a:t>
            </a:r>
          </a:p>
          <a:p>
            <a:pPr lvl="1"/>
            <a:r>
              <a:rPr lang="en-US" sz="1700" dirty="0"/>
              <a:t>Notify administrative staff so all students and staff can be notified of the incident </a:t>
            </a:r>
          </a:p>
          <a:p>
            <a:pPr lvl="1"/>
            <a:r>
              <a:rPr lang="en-US" sz="1700" dirty="0"/>
              <a:t>Determine whether students and staff need to be evacuated, locked down, or assume shelter-in-place</a:t>
            </a:r>
          </a:p>
          <a:p>
            <a:pPr lvl="1"/>
            <a:r>
              <a:rPr lang="en-US" sz="1700" dirty="0"/>
              <a:t>Account for all students; make note if students are missing</a:t>
            </a:r>
          </a:p>
          <a:p>
            <a:pPr lvl="1"/>
            <a:r>
              <a:rPr lang="en-US" sz="1700" dirty="0"/>
              <a:t>Stay in communication with school staff</a:t>
            </a:r>
          </a:p>
          <a:p>
            <a:pPr lvl="1"/>
            <a:r>
              <a:rPr lang="en-US" sz="1700" dirty="0"/>
              <a:t>Follow all emergency response instructions </a:t>
            </a:r>
          </a:p>
          <a:p>
            <a:pPr marL="0" indent="0">
              <a:buNone/>
            </a:pPr>
            <a:endParaRPr lang="en-US" dirty="0"/>
          </a:p>
        </p:txBody>
      </p:sp>
      <p:sp>
        <p:nvSpPr>
          <p:cNvPr id="4" name="Slide Number Placeholder 3">
            <a:extLst>
              <a:ext uri="{FF2B5EF4-FFF2-40B4-BE49-F238E27FC236}">
                <a16:creationId xmlns:a16="http://schemas.microsoft.com/office/drawing/2014/main" id="{72D07470-5601-41C5-A706-3F6847D00663}"/>
              </a:ext>
            </a:extLst>
          </p:cNvPr>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25</a:t>
            </a:fld>
            <a:endParaRPr lang="en-US" altLang="en-US" dirty="0">
              <a:latin typeface="Arial"/>
            </a:endParaRPr>
          </a:p>
        </p:txBody>
      </p:sp>
    </p:spTree>
    <p:extLst>
      <p:ext uri="{BB962C8B-B14F-4D97-AF65-F5344CB8AC3E}">
        <p14:creationId xmlns:p14="http://schemas.microsoft.com/office/powerpoint/2010/main" val="4275258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defRPr/>
            </a:pPr>
            <a:fld id="{F644C127-C7AD-4AF1-9973-A426B013CD6E}" type="slidenum">
              <a:rPr lang="en-US" altLang="en-US" sz="1200">
                <a:solidFill>
                  <a:srgbClr val="5A5B5D"/>
                </a:solidFill>
              </a:rPr>
              <a:pPr eaLnBrk="0" fontAlgn="base" hangingPunct="0">
                <a:spcBef>
                  <a:spcPct val="0"/>
                </a:spcBef>
                <a:spcAft>
                  <a:spcPct val="0"/>
                </a:spcAft>
                <a:defRPr/>
              </a:pPr>
              <a:t>26</a:t>
            </a:fld>
            <a:endParaRPr lang="en-US" altLang="en-US" sz="1200">
              <a:solidFill>
                <a:srgbClr val="5A5B5D"/>
              </a:solidFill>
            </a:endParaRPr>
          </a:p>
        </p:txBody>
      </p:sp>
      <p:sp>
        <p:nvSpPr>
          <p:cNvPr id="37890" name="TextBox 2">
            <a:extLst>
              <a:ext uri="{FF2B5EF4-FFF2-40B4-BE49-F238E27FC236}">
                <a16:creationId xmlns:a16="http://schemas.microsoft.com/office/drawing/2014/main" id="{6B7A28B4-52F9-BE4C-86A9-439930A7467C}"/>
              </a:ext>
            </a:extLst>
          </p:cNvPr>
          <p:cNvSpPr txBox="1">
            <a:spLocks noChangeArrowheads="1"/>
          </p:cNvSpPr>
          <p:nvPr/>
        </p:nvSpPr>
        <p:spPr bwMode="auto">
          <a:xfrm>
            <a:off x="6150837" y="609601"/>
            <a:ext cx="4139338" cy="498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0" fontAlgn="base" hangingPunct="0">
              <a:spcBef>
                <a:spcPct val="0"/>
              </a:spcBef>
              <a:spcAft>
                <a:spcPct val="0"/>
              </a:spcAft>
              <a:defRPr/>
            </a:pPr>
            <a:r>
              <a:rPr lang="en-US" altLang="en-US" sz="1600" dirty="0">
                <a:solidFill>
                  <a:srgbClr val="5A5B5D"/>
                </a:solidFill>
                <a:latin typeface="Arial"/>
              </a:rPr>
              <a:t>For more information:</a:t>
            </a:r>
          </a:p>
          <a:p>
            <a:pPr algn="r" eaLnBrk="0" fontAlgn="base" hangingPunct="0">
              <a:lnSpc>
                <a:spcPts val="2400"/>
              </a:lnSpc>
              <a:spcBef>
                <a:spcPct val="0"/>
              </a:spcBef>
              <a:spcAft>
                <a:spcPct val="0"/>
              </a:spcAft>
              <a:defRPr/>
            </a:pPr>
            <a:r>
              <a:rPr lang="en-US" altLang="en-US" sz="1600" b="1" dirty="0">
                <a:solidFill>
                  <a:srgbClr val="5A5B5D"/>
                </a:solidFill>
                <a:latin typeface="Arial"/>
              </a:rPr>
              <a:t>cisa.gov</a:t>
            </a:r>
          </a:p>
          <a:p>
            <a:pPr algn="r" eaLnBrk="0" fontAlgn="base" hangingPunct="0">
              <a:spcBef>
                <a:spcPct val="0"/>
              </a:spcBef>
              <a:spcAft>
                <a:spcPct val="0"/>
              </a:spcAft>
              <a:defRPr/>
            </a:pPr>
            <a:endParaRPr lang="en-US" altLang="en-US" sz="1600" dirty="0">
              <a:solidFill>
                <a:srgbClr val="5A5B5D"/>
              </a:solidFill>
              <a:latin typeface="Arial"/>
            </a:endParaRPr>
          </a:p>
          <a:p>
            <a:pPr algn="r" eaLnBrk="0" fontAlgn="base" hangingPunct="0">
              <a:spcBef>
                <a:spcPct val="0"/>
              </a:spcBef>
              <a:spcAft>
                <a:spcPct val="0"/>
              </a:spcAft>
              <a:defRPr/>
            </a:pPr>
            <a:r>
              <a:rPr lang="en-US" altLang="en-US" sz="1600" b="1" dirty="0">
                <a:solidFill>
                  <a:srgbClr val="5A5B5D"/>
                </a:solidFill>
                <a:latin typeface="Arial"/>
              </a:rPr>
              <a:t>VDEM 1 &amp; 5</a:t>
            </a:r>
          </a:p>
          <a:p>
            <a:pPr algn="r" eaLnBrk="0" fontAlgn="base" hangingPunct="0">
              <a:lnSpc>
                <a:spcPts val="2400"/>
              </a:lnSpc>
              <a:spcBef>
                <a:spcPct val="0"/>
              </a:spcBef>
              <a:spcAft>
                <a:spcPct val="0"/>
              </a:spcAft>
              <a:defRPr/>
            </a:pPr>
            <a:r>
              <a:rPr lang="en-US" altLang="en-US" sz="1600" b="1" dirty="0">
                <a:solidFill>
                  <a:srgbClr val="5A5B5D"/>
                </a:solidFill>
                <a:latin typeface="Arial"/>
              </a:rPr>
              <a:t>Email: Robert.Mooney@hq.dhs.gov</a:t>
            </a:r>
            <a:endParaRPr lang="en-US" sz="1600" dirty="0">
              <a:solidFill>
                <a:srgbClr val="0E78AE"/>
              </a:solidFill>
              <a:latin typeface="Arial"/>
            </a:endParaRPr>
          </a:p>
          <a:p>
            <a:pPr algn="r" eaLnBrk="0" fontAlgn="base" hangingPunct="0">
              <a:lnSpc>
                <a:spcPts val="2400"/>
              </a:lnSpc>
              <a:spcBef>
                <a:spcPct val="0"/>
              </a:spcBef>
              <a:spcAft>
                <a:spcPct val="0"/>
              </a:spcAft>
              <a:defRPr/>
            </a:pPr>
            <a:r>
              <a:rPr lang="en-US" altLang="en-US" sz="1600" b="1" dirty="0">
                <a:solidFill>
                  <a:srgbClr val="5A5B5D"/>
                </a:solidFill>
                <a:latin typeface="Arial"/>
              </a:rPr>
              <a:t>Phone: 202-306-9448</a:t>
            </a:r>
            <a:endParaRPr lang="en-US" altLang="en-US" sz="1600" dirty="0">
              <a:solidFill>
                <a:srgbClr val="5A5B5D"/>
              </a:solidFill>
              <a:latin typeface="Arial"/>
            </a:endParaRPr>
          </a:p>
          <a:p>
            <a:pPr algn="r" eaLnBrk="0" fontAlgn="base" hangingPunct="0">
              <a:spcBef>
                <a:spcPct val="0"/>
              </a:spcBef>
              <a:spcAft>
                <a:spcPct val="0"/>
              </a:spcAft>
              <a:defRPr/>
            </a:pPr>
            <a:endParaRPr lang="en-US" altLang="en-US" sz="1600" b="1" dirty="0">
              <a:solidFill>
                <a:srgbClr val="5A5B5D"/>
              </a:solidFill>
              <a:latin typeface="Arial"/>
            </a:endParaRPr>
          </a:p>
          <a:p>
            <a:pPr algn="r" eaLnBrk="0" fontAlgn="base" hangingPunct="0">
              <a:spcBef>
                <a:spcPct val="0"/>
              </a:spcBef>
              <a:spcAft>
                <a:spcPct val="0"/>
              </a:spcAft>
              <a:defRPr/>
            </a:pPr>
            <a:r>
              <a:rPr lang="en-US" altLang="en-US" sz="1600" b="1" dirty="0">
                <a:solidFill>
                  <a:srgbClr val="5A5B5D"/>
                </a:solidFill>
                <a:latin typeface="Arial"/>
              </a:rPr>
              <a:t>VDEM3,4 &amp; 6</a:t>
            </a:r>
          </a:p>
          <a:p>
            <a:pPr algn="r" eaLnBrk="0" fontAlgn="base" hangingPunct="0">
              <a:lnSpc>
                <a:spcPts val="2400"/>
              </a:lnSpc>
              <a:spcBef>
                <a:spcPct val="0"/>
              </a:spcBef>
              <a:spcAft>
                <a:spcPct val="0"/>
              </a:spcAft>
              <a:defRPr/>
            </a:pPr>
            <a:r>
              <a:rPr lang="en-US" altLang="en-US" sz="1600" b="1" dirty="0">
                <a:solidFill>
                  <a:srgbClr val="5A5B5D"/>
                </a:solidFill>
                <a:latin typeface="Arial"/>
              </a:rPr>
              <a:t>Email: J</a:t>
            </a:r>
            <a:r>
              <a:rPr lang="en-US" altLang="en-US" sz="1600" b="1" dirty="0" err="1">
                <a:solidFill>
                  <a:srgbClr val="5A5B5D"/>
                </a:solidFill>
                <a:latin typeface="Arial"/>
              </a:rPr>
              <a:t>ames.Finney</a:t>
            </a:r>
            <a:r>
              <a:rPr lang="en-US" altLang="en-US" sz="1600" b="1" dirty="0">
                <a:solidFill>
                  <a:srgbClr val="5A5B5D"/>
                </a:solidFill>
                <a:latin typeface="Arial"/>
              </a:rPr>
              <a:t>@hq.dhs.gov</a:t>
            </a:r>
            <a:endParaRPr lang="en-US" sz="1600" dirty="0">
              <a:solidFill>
                <a:srgbClr val="0E78AE"/>
              </a:solidFill>
              <a:latin typeface="Arial"/>
            </a:endParaRPr>
          </a:p>
          <a:p>
            <a:pPr algn="r" eaLnBrk="0" fontAlgn="base" hangingPunct="0">
              <a:lnSpc>
                <a:spcPts val="2400"/>
              </a:lnSpc>
              <a:spcBef>
                <a:spcPct val="0"/>
              </a:spcBef>
              <a:spcAft>
                <a:spcPct val="0"/>
              </a:spcAft>
              <a:defRPr/>
            </a:pPr>
            <a:r>
              <a:rPr lang="en-US" altLang="en-US" sz="1600" b="1" dirty="0">
                <a:solidFill>
                  <a:srgbClr val="5A5B5D"/>
                </a:solidFill>
                <a:latin typeface="Arial"/>
              </a:rPr>
              <a:t>Phone: 434-942-9269</a:t>
            </a:r>
          </a:p>
          <a:p>
            <a:pPr algn="r" eaLnBrk="0" fontAlgn="base" hangingPunct="0">
              <a:lnSpc>
                <a:spcPts val="2400"/>
              </a:lnSpc>
              <a:spcBef>
                <a:spcPct val="0"/>
              </a:spcBef>
              <a:spcAft>
                <a:spcPct val="0"/>
              </a:spcAft>
              <a:defRPr/>
            </a:pPr>
            <a:endParaRPr lang="en-US" altLang="en-US" sz="1600" b="1" dirty="0">
              <a:solidFill>
                <a:srgbClr val="5A5B5D"/>
              </a:solidFill>
              <a:latin typeface="Arial"/>
            </a:endParaRPr>
          </a:p>
          <a:p>
            <a:pPr algn="r" eaLnBrk="0" fontAlgn="base" hangingPunct="0">
              <a:lnSpc>
                <a:spcPts val="2400"/>
              </a:lnSpc>
              <a:spcBef>
                <a:spcPct val="0"/>
              </a:spcBef>
              <a:spcAft>
                <a:spcPct val="0"/>
              </a:spcAft>
              <a:defRPr/>
            </a:pPr>
            <a:r>
              <a:rPr lang="en-US" altLang="en-US" sz="1600" b="1" dirty="0">
                <a:solidFill>
                  <a:srgbClr val="5A5B5D"/>
                </a:solidFill>
                <a:latin typeface="Arial"/>
              </a:rPr>
              <a:t>VDEM 2 &amp; 7</a:t>
            </a:r>
          </a:p>
          <a:p>
            <a:pPr algn="r" eaLnBrk="0" fontAlgn="base" hangingPunct="0">
              <a:lnSpc>
                <a:spcPts val="2400"/>
              </a:lnSpc>
              <a:spcBef>
                <a:spcPct val="0"/>
              </a:spcBef>
              <a:spcAft>
                <a:spcPct val="0"/>
              </a:spcAft>
              <a:defRPr/>
            </a:pPr>
            <a:r>
              <a:rPr lang="en-US" altLang="en-US" sz="1600" b="1" dirty="0">
                <a:solidFill>
                  <a:srgbClr val="5A5B5D"/>
                </a:solidFill>
                <a:latin typeface="Arial"/>
              </a:rPr>
              <a:t>Email: J</a:t>
            </a:r>
            <a:r>
              <a:rPr lang="en-US" altLang="en-US" sz="1600" b="1" dirty="0">
                <a:solidFill>
                  <a:srgbClr val="5A5B5D"/>
                </a:solidFill>
                <a:latin typeface="Arial"/>
                <a:hlinkClick r:id="rId2"/>
              </a:rPr>
              <a:t>oseph.Kluczynski@cisa.dhs.gov</a:t>
            </a:r>
            <a:endParaRPr lang="en-US" altLang="en-US" sz="1600" b="1" dirty="0">
              <a:solidFill>
                <a:srgbClr val="5A5B5D"/>
              </a:solidFill>
              <a:latin typeface="Arial"/>
            </a:endParaRPr>
          </a:p>
          <a:p>
            <a:pPr algn="r" eaLnBrk="0" fontAlgn="base" hangingPunct="0">
              <a:lnSpc>
                <a:spcPts val="2400"/>
              </a:lnSpc>
              <a:spcBef>
                <a:spcPct val="0"/>
              </a:spcBef>
              <a:spcAft>
                <a:spcPct val="0"/>
              </a:spcAft>
              <a:defRPr/>
            </a:pPr>
            <a:r>
              <a:rPr lang="en-US" altLang="en-US" sz="1600" b="1" dirty="0">
                <a:solidFill>
                  <a:srgbClr val="5A5B5D"/>
                </a:solidFill>
                <a:latin typeface="Arial"/>
              </a:rPr>
              <a:t>Phone: </a:t>
            </a:r>
            <a:r>
              <a:rPr lang="en-US" sz="1600" dirty="0">
                <a:solidFill>
                  <a:srgbClr val="333333"/>
                </a:solidFill>
                <a:latin typeface="Arial"/>
                <a:ea typeface="Calibri" panose="020F0502020204030204" pitchFamily="34" charset="0"/>
              </a:rPr>
              <a:t>202-642-0006</a:t>
            </a:r>
          </a:p>
          <a:p>
            <a:pPr algn="r" eaLnBrk="0" fontAlgn="base" hangingPunct="0">
              <a:lnSpc>
                <a:spcPts val="2400"/>
              </a:lnSpc>
              <a:spcBef>
                <a:spcPct val="0"/>
              </a:spcBef>
              <a:spcAft>
                <a:spcPct val="0"/>
              </a:spcAft>
              <a:defRPr/>
            </a:pPr>
            <a:endParaRPr lang="en-US" altLang="en-US" sz="1600" b="1" dirty="0">
              <a:solidFill>
                <a:srgbClr val="5A5B5D"/>
              </a:solidFill>
              <a:latin typeface="Arial"/>
            </a:endParaRPr>
          </a:p>
          <a:p>
            <a:pPr algn="r" eaLnBrk="0" fontAlgn="base" hangingPunct="0">
              <a:lnSpc>
                <a:spcPts val="2400"/>
              </a:lnSpc>
              <a:spcBef>
                <a:spcPct val="0"/>
              </a:spcBef>
              <a:spcAft>
                <a:spcPct val="0"/>
              </a:spcAft>
              <a:defRPr/>
            </a:pPr>
            <a:r>
              <a:rPr lang="en-US" altLang="en-US" sz="1600" b="1" dirty="0" err="1">
                <a:solidFill>
                  <a:srgbClr val="5A5B5D"/>
                </a:solidFill>
                <a:latin typeface="Arial"/>
              </a:rPr>
              <a:t>Email:Benjamin.Gilbert@CISA.DHS.GOV</a:t>
            </a:r>
            <a:endParaRPr lang="en-US" altLang="en-US" sz="1600" b="1" dirty="0">
              <a:solidFill>
                <a:srgbClr val="5A5B5D"/>
              </a:solidFill>
              <a:latin typeface="Arial"/>
            </a:endParaRPr>
          </a:p>
          <a:p>
            <a:pPr algn="r" eaLnBrk="0" fontAlgn="base" hangingPunct="0">
              <a:lnSpc>
                <a:spcPts val="2400"/>
              </a:lnSpc>
              <a:spcBef>
                <a:spcPct val="0"/>
              </a:spcBef>
              <a:spcAft>
                <a:spcPct val="0"/>
              </a:spcAft>
              <a:defRPr/>
            </a:pPr>
            <a:r>
              <a:rPr lang="en-US" altLang="en-US" sz="1600" b="1" dirty="0">
                <a:solidFill>
                  <a:srgbClr val="5A5B5D"/>
                </a:solidFill>
                <a:latin typeface="Arial"/>
              </a:rPr>
              <a:t>Phone: 202-631-2483</a:t>
            </a:r>
            <a:endParaRPr lang="en-US" altLang="en-US" sz="1600" b="1" dirty="0">
              <a:solidFill>
                <a:srgbClr val="333333"/>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a:extLst>
              <a:ext uri="{FF2B5EF4-FFF2-40B4-BE49-F238E27FC236}">
                <a16:creationId xmlns:a16="http://schemas.microsoft.com/office/drawing/2014/main" id="{7E28E56B-F27F-F140-A8F9-2C01266E888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84328C-BBF1-C14C-951A-0C758803EBE7}"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4" name="TextBox 2">
            <a:extLst>
              <a:ext uri="{FF2B5EF4-FFF2-40B4-BE49-F238E27FC236}">
                <a16:creationId xmlns:a16="http://schemas.microsoft.com/office/drawing/2014/main" id="{B3610741-D0A8-974A-8640-6AA0B20A56F1}"/>
              </a:ext>
            </a:extLst>
          </p:cNvPr>
          <p:cNvSpPr txBox="1">
            <a:spLocks noChangeArrowheads="1"/>
          </p:cNvSpPr>
          <p:nvPr/>
        </p:nvSpPr>
        <p:spPr bwMode="auto">
          <a:xfrm>
            <a:off x="6812706" y="1905000"/>
            <a:ext cx="431566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For more information: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cisa.gov</a:t>
            </a:r>
          </a:p>
          <a:p>
            <a:pPr marL="0" marR="0" lvl="0" indent="0" algn="r" defTabSz="914400" rtl="0" eaLnBrk="0" fontAlgn="base" latinLnBrk="0" hangingPunct="0">
              <a:lnSpc>
                <a:spcPct val="100000"/>
              </a:lnSpc>
              <a:spcBef>
                <a:spcPct val="0"/>
              </a:spcBef>
              <a:spcAft>
                <a:spcPct val="0"/>
              </a:spcAft>
              <a:buClrTx/>
              <a:buSzTx/>
              <a:buFontTx/>
              <a:buNone/>
              <a:tabLst/>
              <a:defRPr/>
            </a:pPr>
            <a:endParaRPr lang="en-US" altLang="en-US" b="1" dirty="0">
              <a:solidFill>
                <a:srgbClr val="5A5B5D"/>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Questions?</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dirty="0">
                <a:solidFill>
                  <a:srgbClr val="5A5B5D"/>
                </a:solidFill>
              </a:rPr>
              <a:t>Robert.Mooney@cisa.dhs.gov</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Cell:  202-306-9448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87FFA5-B647-4137-A5B3-B22D006612E9}"/>
              </a:ext>
            </a:extLst>
          </p:cNvPr>
          <p:cNvSpPr>
            <a:spLocks noGrp="1"/>
          </p:cNvSpPr>
          <p:nvPr>
            <p:ph type="sldNum" sz="quarter" idx="10"/>
          </p:nvPr>
        </p:nvSpPr>
        <p:spPr/>
        <p:txBody>
          <a:bodyPr/>
          <a:lstStyle/>
          <a:p>
            <a:pPr eaLnBrk="0" fontAlgn="base" hangingPunct="0">
              <a:spcBef>
                <a:spcPct val="0"/>
              </a:spcBef>
              <a:spcAft>
                <a:spcPct val="0"/>
              </a:spcAft>
              <a:defRPr/>
            </a:pPr>
            <a:fld id="{E99D75CC-DB2F-428D-9830-92E2FDAEAE98}" type="slidenum">
              <a:rPr lang="en-US" altLang="en-US">
                <a:latin typeface="Arial" panose="020B0604020202020204" pitchFamily="34" charset="0"/>
              </a:rPr>
              <a:pPr eaLnBrk="0" fontAlgn="base" hangingPunct="0">
                <a:spcBef>
                  <a:spcPct val="0"/>
                </a:spcBef>
                <a:spcAft>
                  <a:spcPct val="0"/>
                </a:spcAft>
                <a:defRPr/>
              </a:pPr>
              <a:t>3</a:t>
            </a:fld>
            <a:endParaRPr lang="en-US" altLang="en-US" dirty="0">
              <a:latin typeface="Arial" panose="020B0604020202020204" pitchFamily="34" charset="0"/>
            </a:endParaRPr>
          </a:p>
        </p:txBody>
      </p:sp>
      <p:sp>
        <p:nvSpPr>
          <p:cNvPr id="2" name="Title 1">
            <a:extLst>
              <a:ext uri="{FF2B5EF4-FFF2-40B4-BE49-F238E27FC236}">
                <a16:creationId xmlns:a16="http://schemas.microsoft.com/office/drawing/2014/main" id="{CD642E71-2325-4A69-A7CF-5658D849EDA2}"/>
              </a:ext>
            </a:extLst>
          </p:cNvPr>
          <p:cNvSpPr>
            <a:spLocks noGrp="1"/>
          </p:cNvSpPr>
          <p:nvPr>
            <p:ph type="ctrTitle"/>
          </p:nvPr>
        </p:nvSpPr>
        <p:spPr/>
        <p:txBody>
          <a:bodyPr/>
          <a:lstStyle/>
          <a:p>
            <a:r>
              <a:rPr lang="en-US" dirty="0"/>
              <a:t>PSA Locations</a:t>
            </a:r>
          </a:p>
        </p:txBody>
      </p:sp>
      <p:pic>
        <p:nvPicPr>
          <p:cNvPr id="6" name="Picture 5">
            <a:extLst>
              <a:ext uri="{FF2B5EF4-FFF2-40B4-BE49-F238E27FC236}">
                <a16:creationId xmlns:a16="http://schemas.microsoft.com/office/drawing/2014/main" id="{50265A94-8D2A-43D9-80EE-5750473B1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074" y="1371600"/>
            <a:ext cx="8229600" cy="4495800"/>
          </a:xfrm>
          <a:prstGeom prst="rect">
            <a:avLst/>
          </a:prstGeom>
        </p:spPr>
      </p:pic>
    </p:spTree>
    <p:extLst>
      <p:ext uri="{BB962C8B-B14F-4D97-AF65-F5344CB8AC3E}">
        <p14:creationId xmlns:p14="http://schemas.microsoft.com/office/powerpoint/2010/main" val="37192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143000"/>
          </a:xfrm>
        </p:spPr>
        <p:txBody>
          <a:bodyPr/>
          <a:lstStyle/>
          <a:p>
            <a:r>
              <a:rPr lang="en-US" sz="3600" dirty="0">
                <a:effectLst>
                  <a:outerShdw blurRad="38100" dist="38100" dir="2700000" algn="tl">
                    <a:srgbClr val="000000">
                      <a:alpha val="43137"/>
                    </a:srgbClr>
                  </a:outerShdw>
                </a:effectLst>
                <a:cs typeface="Times New Roman" pitchFamily="18" charset="0"/>
              </a:rPr>
              <a:t>Protective Security Advisors (PSAs)</a:t>
            </a:r>
            <a:endParaRPr lang="en-US" sz="3600" dirty="0"/>
          </a:p>
        </p:txBody>
      </p:sp>
      <p:sp>
        <p:nvSpPr>
          <p:cNvPr id="3" name="Content Placeholder 2"/>
          <p:cNvSpPr>
            <a:spLocks noGrp="1"/>
          </p:cNvSpPr>
          <p:nvPr>
            <p:ph idx="1"/>
          </p:nvPr>
        </p:nvSpPr>
        <p:spPr/>
        <p:txBody>
          <a:bodyPr/>
          <a:lstStyle/>
          <a:p>
            <a:pPr marL="237744" indent="-237744" eaLnBrk="1" fontAlgn="auto" hangingPunct="1">
              <a:spcBef>
                <a:spcPct val="20000"/>
              </a:spcBef>
              <a:spcAft>
                <a:spcPts val="300"/>
              </a:spcAft>
              <a:buClrTx/>
            </a:pPr>
            <a:r>
              <a:rPr lang="en-US" sz="1800" kern="1200" dirty="0">
                <a:latin typeface="Arial" pitchFamily="34" charset="0"/>
              </a:rPr>
              <a:t>PSAs are field-deployed personnel who serve as critical infrastructure security specialists</a:t>
            </a:r>
          </a:p>
          <a:p>
            <a:pPr marL="237744" indent="-237744" eaLnBrk="1" fontAlgn="auto" hangingPunct="1">
              <a:spcBef>
                <a:spcPct val="20000"/>
              </a:spcBef>
              <a:spcAft>
                <a:spcPts val="300"/>
              </a:spcAft>
              <a:buClrTx/>
            </a:pPr>
            <a:r>
              <a:rPr lang="en-US" sz="1800" dirty="0"/>
              <a:t>State, local, tribal, and territorial (SLTT)</a:t>
            </a:r>
            <a:r>
              <a:rPr lang="en-US" sz="1800" kern="1200" dirty="0">
                <a:latin typeface="Arial" pitchFamily="34" charset="0"/>
              </a:rPr>
              <a:t> and private sector link to DHS infrastructure protection resources</a:t>
            </a:r>
          </a:p>
          <a:p>
            <a:pPr marL="575882" lvl="2" indent="-237744" eaLnBrk="1" fontAlgn="auto" hangingPunct="1">
              <a:spcBef>
                <a:spcPct val="20000"/>
              </a:spcBef>
              <a:spcAft>
                <a:spcPts val="300"/>
              </a:spcAft>
              <a:buClrTx/>
            </a:pPr>
            <a:r>
              <a:rPr lang="en-US" sz="1800" kern="1200" dirty="0">
                <a:latin typeface="Arial" pitchFamily="34" charset="0"/>
              </a:rPr>
              <a:t>Coordinate vulnerability assessments, training, and other DHS products and services</a:t>
            </a:r>
          </a:p>
          <a:p>
            <a:pPr marL="575882" lvl="2" indent="-237744" eaLnBrk="1" fontAlgn="auto" hangingPunct="1">
              <a:spcBef>
                <a:spcPct val="20000"/>
              </a:spcBef>
              <a:spcAft>
                <a:spcPts val="300"/>
              </a:spcAft>
              <a:buClrTx/>
            </a:pPr>
            <a:r>
              <a:rPr lang="en-US" sz="1800" kern="1200" dirty="0">
                <a:latin typeface="Arial" pitchFamily="34" charset="0"/>
              </a:rPr>
              <a:t>Provide a vital link for information sharing in steady state and incident response</a:t>
            </a:r>
          </a:p>
          <a:p>
            <a:pPr marL="575882" lvl="2" indent="-237744" eaLnBrk="1" fontAlgn="auto" hangingPunct="1">
              <a:spcBef>
                <a:spcPct val="20000"/>
              </a:spcBef>
              <a:spcAft>
                <a:spcPts val="300"/>
              </a:spcAft>
              <a:buClrTx/>
            </a:pPr>
            <a:r>
              <a:rPr lang="en-US" sz="1800" kern="1200" dirty="0">
                <a:latin typeface="Arial" pitchFamily="34" charset="0"/>
              </a:rPr>
              <a:t>Assist facility owners and operators with obtaining security clearances</a:t>
            </a:r>
          </a:p>
          <a:p>
            <a:pPr>
              <a:spcBef>
                <a:spcPts val="600"/>
              </a:spcBef>
            </a:pPr>
            <a:r>
              <a:rPr lang="en-US" sz="1800" dirty="0"/>
              <a:t>During contingency events, PSAs support the response, recovery, and reconstitution efforts of the States by serving as pre-designated Infrastructure Liaisons (IL) and Deputy ILs at the Joint Field Offices</a:t>
            </a:r>
          </a:p>
          <a:p>
            <a:endParaRPr lang="en-US" dirty="0"/>
          </a:p>
        </p:txBody>
      </p:sp>
      <p:sp>
        <p:nvSpPr>
          <p:cNvPr id="4" name="Slide Number Placeholder 3"/>
          <p:cNvSpPr>
            <a:spLocks noGrp="1"/>
          </p:cNvSpPr>
          <p:nvPr>
            <p:ph type="sldNum" sz="quarter" idx="10"/>
          </p:nvPr>
        </p:nvSpPr>
        <p:spPr/>
        <p:txBody>
          <a:bodyPr/>
          <a:lstStyle/>
          <a:p>
            <a:pPr defTabSz="457200">
              <a:defRPr/>
            </a:pPr>
            <a:fld id="{3EA8C02C-D895-4FD7-9968-BBB32117BAA6}" type="slidenum">
              <a:rPr lang="en-US" altLang="en-US">
                <a:latin typeface="Arial"/>
              </a:rPr>
              <a:pPr defTabSz="457200">
                <a:defRPr/>
              </a:pPr>
              <a:t>4</a:t>
            </a:fld>
            <a:endParaRPr lang="en-US" altLang="en-US" dirty="0">
              <a:latin typeface="Arial"/>
            </a:endParaRPr>
          </a:p>
        </p:txBody>
      </p:sp>
    </p:spTree>
    <p:extLst>
      <p:ext uri="{BB962C8B-B14F-4D97-AF65-F5344CB8AC3E}">
        <p14:creationId xmlns:p14="http://schemas.microsoft.com/office/powerpoint/2010/main" val="34511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274320" rIns="91440" bIns="91440" numCol="1" anchor="t" anchorCtr="0" compatLnSpc="1">
            <a:prstTxWarp prst="textNoShape">
              <a:avLst/>
            </a:prstTxWarp>
          </a:bodyPr>
          <a:lstStyle/>
          <a:p>
            <a:r>
              <a:rPr lang="en-US" altLang="en-US" dirty="0"/>
              <a:t>SAFE Tool</a:t>
            </a:r>
          </a:p>
        </p:txBody>
      </p:sp>
      <p:sp>
        <p:nvSpPr>
          <p:cNvPr id="17410" name="Content Placeholder 5"/>
          <p:cNvSpPr>
            <a:spLocks noGrp="1" noChangeArrowheads="1"/>
          </p:cNvSpPr>
          <p:nvPr>
            <p:ph idx="1"/>
          </p:nvPr>
        </p:nvSpPr>
        <p:spPr bwMode="auto">
          <a:xfrm>
            <a:off x="1943100" y="2438400"/>
            <a:ext cx="84963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Security Assessment at First Entry (SAFE) tool is designed to assess the current security posture and identify options for facility owners and operators to mitigate relevant threats</a:t>
            </a:r>
          </a:p>
          <a:p>
            <a:r>
              <a:rPr lang="en-US" altLang="en-US" dirty="0"/>
              <a:t>SAFE </a:t>
            </a:r>
            <a:r>
              <a:rPr lang="en-US" dirty="0"/>
              <a:t>may be better suited for facilities such as rural county fairgrounds, houses of worship with only weekend services and few members, and small health clinics</a:t>
            </a:r>
            <a:endParaRPr lang="en-US" altLang="en-US" dirty="0"/>
          </a:p>
        </p:txBody>
      </p:sp>
      <p:sp>
        <p:nvSpPr>
          <p:cNvPr id="17411" name="Slide Number Placeholder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fld id="{3D0237E0-6248-452C-90D4-1607A07E9527}" type="slidenum">
              <a:rPr lang="en-US" altLang="en-US" sz="1200">
                <a:solidFill>
                  <a:srgbClr val="5A5B5D"/>
                </a:solidFill>
              </a:rPr>
              <a:pPr eaLnBrk="0" fontAlgn="base" hangingPunct="0">
                <a:spcBef>
                  <a:spcPct val="0"/>
                </a:spcBef>
                <a:spcAft>
                  <a:spcPct val="0"/>
                </a:spcAft>
              </a:pPr>
              <a:t>5</a:t>
            </a:fld>
            <a:endParaRPr lang="en-US" altLang="en-US" sz="1200">
              <a:solidFill>
                <a:srgbClr val="5A5B5D"/>
              </a:solidFill>
            </a:endParaRPr>
          </a:p>
        </p:txBody>
      </p:sp>
      <p:pic>
        <p:nvPicPr>
          <p:cNvPr id="2" name="Picture 1">
            <a:extLst>
              <a:ext uri="{FF2B5EF4-FFF2-40B4-BE49-F238E27FC236}">
                <a16:creationId xmlns:a16="http://schemas.microsoft.com/office/drawing/2014/main" id="{BAB43BB6-0B49-4F0E-BBFC-393D0498019D}"/>
              </a:ext>
            </a:extLst>
          </p:cNvPr>
          <p:cNvPicPr>
            <a:picLocks noChangeAspect="1"/>
          </p:cNvPicPr>
          <p:nvPr/>
        </p:nvPicPr>
        <p:blipFill>
          <a:blip r:embed="rId3"/>
          <a:stretch>
            <a:fillRect/>
          </a:stretch>
        </p:blipFill>
        <p:spPr>
          <a:xfrm>
            <a:off x="1501255" y="1134748"/>
            <a:ext cx="9141724" cy="1227452"/>
          </a:xfrm>
          <a:prstGeom prst="rect">
            <a:avLst/>
          </a:prstGeom>
        </p:spPr>
      </p:pic>
    </p:spTree>
    <p:extLst>
      <p:ext uri="{BB962C8B-B14F-4D97-AF65-F5344CB8AC3E}">
        <p14:creationId xmlns:p14="http://schemas.microsoft.com/office/powerpoint/2010/main" val="12627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F9FA9-E12E-4A29-9ADF-CB60E6E52B69}"/>
              </a:ext>
            </a:extLst>
          </p:cNvPr>
          <p:cNvSpPr>
            <a:spLocks noGrp="1"/>
          </p:cNvSpPr>
          <p:nvPr>
            <p:ph idx="1"/>
          </p:nvPr>
        </p:nvSpPr>
        <p:spPr>
          <a:xfrm>
            <a:off x="7562178" y="1603451"/>
            <a:ext cx="3742661" cy="1231106"/>
          </a:xfrm>
        </p:spPr>
        <p:txBody>
          <a:bodyPr/>
          <a:lstStyle/>
          <a:p>
            <a:pPr marL="0" indent="0">
              <a:buNone/>
            </a:pPr>
            <a:r>
              <a:rPr lang="en-US" sz="2000" kern="1200" dirty="0">
                <a:solidFill>
                  <a:srgbClr val="005288"/>
                </a:solidFill>
                <a:latin typeface="Franklin Gothic Demi Cond" panose="020B0706030402020204" pitchFamily="34" charset="0"/>
              </a:rPr>
              <a:t>Web page dedicated to houses of worship security</a:t>
            </a:r>
            <a:r>
              <a:rPr lang="en-US" dirty="0"/>
              <a:t> </a:t>
            </a:r>
          </a:p>
          <a:p>
            <a:pPr marL="0" indent="0">
              <a:spcBef>
                <a:spcPts val="0"/>
              </a:spcBef>
              <a:buNone/>
            </a:pPr>
            <a:r>
              <a:rPr lang="en-US" sz="1800" kern="1200" dirty="0">
                <a:solidFill>
                  <a:srgbClr val="000000"/>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cisa.gov/faith-based-organizations-houses-worship</a:t>
            </a:r>
            <a:endParaRPr lang="en-US" sz="1800" kern="1200" dirty="0">
              <a:solidFill>
                <a:srgbClr val="000000"/>
              </a:solidFill>
              <a:latin typeface="Franklin Gothic Book" panose="020B0503020102020204" pitchFamily="34" charset="0"/>
            </a:endParaRPr>
          </a:p>
          <a:p>
            <a:pPr lvl="1"/>
            <a:endParaRPr lang="en-US" dirty="0"/>
          </a:p>
        </p:txBody>
      </p:sp>
      <p:sp>
        <p:nvSpPr>
          <p:cNvPr id="3" name="Title 2">
            <a:extLst>
              <a:ext uri="{FF2B5EF4-FFF2-40B4-BE49-F238E27FC236}">
                <a16:creationId xmlns:a16="http://schemas.microsoft.com/office/drawing/2014/main" id="{05A888C7-EC4F-473B-80DE-59B77C4A80C7}"/>
              </a:ext>
            </a:extLst>
          </p:cNvPr>
          <p:cNvSpPr>
            <a:spLocks noGrp="1"/>
          </p:cNvSpPr>
          <p:nvPr>
            <p:ph type="ctrTitle"/>
          </p:nvPr>
        </p:nvSpPr>
        <p:spPr/>
        <p:txBody>
          <a:bodyPr/>
          <a:lstStyle/>
          <a:p>
            <a:r>
              <a:rPr lang="en-US" sz="4400" b="0" dirty="0">
                <a:latin typeface="Franklin Gothic Demi Cond" panose="020B0706030402020204" pitchFamily="34" charset="0"/>
              </a:rPr>
              <a:t>CISA Resources</a:t>
            </a:r>
          </a:p>
        </p:txBody>
      </p:sp>
      <p:sp>
        <p:nvSpPr>
          <p:cNvPr id="4" name="Slide Number Placeholder 3">
            <a:extLst>
              <a:ext uri="{FF2B5EF4-FFF2-40B4-BE49-F238E27FC236}">
                <a16:creationId xmlns:a16="http://schemas.microsoft.com/office/drawing/2014/main" id="{B941C799-67BC-47DB-A912-9AE30689557D}"/>
              </a:ext>
            </a:extLst>
          </p:cNvPr>
          <p:cNvSpPr>
            <a:spLocks noGrp="1"/>
          </p:cNvSpPr>
          <p:nvPr>
            <p:ph type="sldNum" sz="quarter" idx="10"/>
          </p:nvPr>
        </p:nvSpPr>
        <p:spPr/>
        <p:txBody>
          <a:bodyPr/>
          <a:lstStyle/>
          <a:p>
            <a:pPr>
              <a:defRPr/>
            </a:pPr>
            <a:fld id="{E5B367E4-E490-5D4C-B162-F1E62EFCCBB8}" type="slidenum">
              <a:rPr lang="en-US" altLang="en-US" smtClean="0"/>
              <a:pPr>
                <a:defRPr/>
              </a:pPr>
              <a:t>6</a:t>
            </a:fld>
            <a:endParaRPr lang="en-US" altLang="en-US"/>
          </a:p>
        </p:txBody>
      </p:sp>
      <p:sp>
        <p:nvSpPr>
          <p:cNvPr id="16" name="Oval 15">
            <a:extLst>
              <a:ext uri="{FF2B5EF4-FFF2-40B4-BE49-F238E27FC236}">
                <a16:creationId xmlns:a16="http://schemas.microsoft.com/office/drawing/2014/main" id="{50582919-C209-43DC-992D-85EAA94A6134}"/>
              </a:ext>
            </a:extLst>
          </p:cNvPr>
          <p:cNvSpPr/>
          <p:nvPr/>
        </p:nvSpPr>
        <p:spPr bwMode="auto">
          <a:xfrm>
            <a:off x="6496122" y="1587358"/>
            <a:ext cx="865809" cy="84772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9" name="Group 8">
            <a:extLst>
              <a:ext uri="{FF2B5EF4-FFF2-40B4-BE49-F238E27FC236}">
                <a16:creationId xmlns:a16="http://schemas.microsoft.com/office/drawing/2014/main" id="{B18FCC8C-531F-49EF-A5AF-404B1296DBA1}"/>
              </a:ext>
            </a:extLst>
          </p:cNvPr>
          <p:cNvGrpSpPr/>
          <p:nvPr/>
        </p:nvGrpSpPr>
        <p:grpSpPr>
          <a:xfrm>
            <a:off x="567813" y="3426600"/>
            <a:ext cx="5793541" cy="1231106"/>
            <a:chOff x="6428125" y="1601191"/>
            <a:chExt cx="5793541" cy="1231106"/>
          </a:xfrm>
        </p:grpSpPr>
        <p:sp>
          <p:nvSpPr>
            <p:cNvPr id="10" name="TextBox 9">
              <a:extLst>
                <a:ext uri="{FF2B5EF4-FFF2-40B4-BE49-F238E27FC236}">
                  <a16:creationId xmlns:a16="http://schemas.microsoft.com/office/drawing/2014/main" id="{42CB6F93-387B-47B0-9ECC-E8507060D26B}"/>
                </a:ext>
              </a:extLst>
            </p:cNvPr>
            <p:cNvSpPr txBox="1"/>
            <p:nvPr/>
          </p:nvSpPr>
          <p:spPr>
            <a:xfrm>
              <a:off x="7495955" y="1601191"/>
              <a:ext cx="4725711" cy="1231106"/>
            </a:xfrm>
            <a:prstGeom prst="rect">
              <a:avLst/>
            </a:prstGeom>
            <a:noFill/>
          </p:spPr>
          <p:txBody>
            <a:bodyPr wrap="square">
              <a:spAutoFit/>
            </a:bodyPr>
            <a:lstStyle/>
            <a:p>
              <a:r>
                <a:rPr lang="en-US" sz="2000" dirty="0">
                  <a:solidFill>
                    <a:srgbClr val="005288"/>
                  </a:solidFill>
                  <a:latin typeface="Franklin Gothic Demi Cond" panose="020B0706030402020204" pitchFamily="34" charset="0"/>
                </a:rPr>
                <a:t>Houses of Worship Self-Assessment Tool</a:t>
              </a:r>
            </a:p>
            <a:p>
              <a:r>
                <a:rPr lang="en-US" dirty="0">
                  <a:solidFill>
                    <a:srgbClr val="000000"/>
                  </a:solidFill>
                  <a:latin typeface="Franklin Gothic Book" panose="020B0503020102020204" pitchFamily="34" charset="0"/>
                </a:rPr>
                <a:t>Baseline security self-assessment to inform security planning and improvement, may be used for the NSGP investment justification</a:t>
              </a:r>
            </a:p>
          </p:txBody>
        </p:sp>
        <p:sp>
          <p:nvSpPr>
            <p:cNvPr id="15" name="Oval 14">
              <a:extLst>
                <a:ext uri="{FF2B5EF4-FFF2-40B4-BE49-F238E27FC236}">
                  <a16:creationId xmlns:a16="http://schemas.microsoft.com/office/drawing/2014/main" id="{2EAF2C0D-10C3-4B72-A7AC-990E6BF77698}"/>
                </a:ext>
              </a:extLst>
            </p:cNvPr>
            <p:cNvSpPr/>
            <p:nvPr/>
          </p:nvSpPr>
          <p:spPr bwMode="auto">
            <a:xfrm>
              <a:off x="6428125" y="1601191"/>
              <a:ext cx="865809" cy="84772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0" name="Graphic 19">
              <a:extLst>
                <a:ext uri="{FF2B5EF4-FFF2-40B4-BE49-F238E27FC236}">
                  <a16:creationId xmlns:a16="http://schemas.microsoft.com/office/drawing/2014/main" id="{7FB1C138-5845-4D1E-94A9-394537A01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6208" y="1601191"/>
              <a:ext cx="847726" cy="847726"/>
            </a:xfrm>
            <a:prstGeom prst="rect">
              <a:avLst/>
            </a:prstGeom>
          </p:spPr>
        </p:pic>
      </p:grpSp>
      <p:grpSp>
        <p:nvGrpSpPr>
          <p:cNvPr id="7" name="Group 6">
            <a:extLst>
              <a:ext uri="{FF2B5EF4-FFF2-40B4-BE49-F238E27FC236}">
                <a16:creationId xmlns:a16="http://schemas.microsoft.com/office/drawing/2014/main" id="{15A9C142-5168-4D1C-BAF6-31D3DB57E789}"/>
              </a:ext>
            </a:extLst>
          </p:cNvPr>
          <p:cNvGrpSpPr/>
          <p:nvPr/>
        </p:nvGrpSpPr>
        <p:grpSpPr>
          <a:xfrm>
            <a:off x="567813" y="1603451"/>
            <a:ext cx="5658291" cy="1554976"/>
            <a:chOff x="533402" y="3277786"/>
            <a:chExt cx="5658291" cy="1554976"/>
          </a:xfrm>
        </p:grpSpPr>
        <p:sp>
          <p:nvSpPr>
            <p:cNvPr id="8" name="TextBox 7">
              <a:extLst>
                <a:ext uri="{FF2B5EF4-FFF2-40B4-BE49-F238E27FC236}">
                  <a16:creationId xmlns:a16="http://schemas.microsoft.com/office/drawing/2014/main" id="{BA69F260-900C-47CA-AE7C-0ECA7B684BBA}"/>
                </a:ext>
              </a:extLst>
            </p:cNvPr>
            <p:cNvSpPr txBox="1"/>
            <p:nvPr/>
          </p:nvSpPr>
          <p:spPr>
            <a:xfrm>
              <a:off x="1564759" y="3293879"/>
              <a:ext cx="4626934" cy="1538883"/>
            </a:xfrm>
            <a:prstGeom prst="rect">
              <a:avLst/>
            </a:prstGeom>
            <a:noFill/>
          </p:spPr>
          <p:txBody>
            <a:bodyPr wrap="square">
              <a:spAutoFit/>
            </a:bodyPr>
            <a:lstStyle/>
            <a:p>
              <a:r>
                <a:rPr lang="en-US" sz="2000" dirty="0">
                  <a:solidFill>
                    <a:srgbClr val="005288"/>
                  </a:solidFill>
                  <a:latin typeface="Franklin Gothic Demi Cond" panose="020B0706030402020204" pitchFamily="34" charset="0"/>
                </a:rPr>
                <a:t>Mitigating Attacks on Houses of Worship Security Guide</a:t>
              </a:r>
            </a:p>
            <a:p>
              <a:r>
                <a:rPr lang="en-US" dirty="0">
                  <a:solidFill>
                    <a:srgbClr val="000000"/>
                  </a:solidFill>
                  <a:latin typeface="Franklin Gothic Book" panose="020B0503020102020204" pitchFamily="34" charset="0"/>
                </a:rPr>
                <a:t>CISA developed a security framework that can be tailored to houses of worship of all sizes and denominations</a:t>
              </a:r>
            </a:p>
          </p:txBody>
        </p:sp>
        <p:sp>
          <p:nvSpPr>
            <p:cNvPr id="14" name="Oval 13">
              <a:extLst>
                <a:ext uri="{FF2B5EF4-FFF2-40B4-BE49-F238E27FC236}">
                  <a16:creationId xmlns:a16="http://schemas.microsoft.com/office/drawing/2014/main" id="{94BE1249-DF4C-47D0-8C25-81350FC9E789}"/>
                </a:ext>
              </a:extLst>
            </p:cNvPr>
            <p:cNvSpPr/>
            <p:nvPr/>
          </p:nvSpPr>
          <p:spPr bwMode="auto">
            <a:xfrm>
              <a:off x="533402" y="3277786"/>
              <a:ext cx="865809" cy="84772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2" name="Graphic 21">
              <a:extLst>
                <a:ext uri="{FF2B5EF4-FFF2-40B4-BE49-F238E27FC236}">
                  <a16:creationId xmlns:a16="http://schemas.microsoft.com/office/drawing/2014/main" id="{B2E7D62B-F7BF-4AB5-9056-06D9215F0C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049" y="3277786"/>
              <a:ext cx="952500" cy="952500"/>
            </a:xfrm>
            <a:prstGeom prst="rect">
              <a:avLst/>
            </a:prstGeom>
          </p:spPr>
        </p:pic>
      </p:grpSp>
      <p:grpSp>
        <p:nvGrpSpPr>
          <p:cNvPr id="5" name="Group 4">
            <a:extLst>
              <a:ext uri="{FF2B5EF4-FFF2-40B4-BE49-F238E27FC236}">
                <a16:creationId xmlns:a16="http://schemas.microsoft.com/office/drawing/2014/main" id="{F1038CCE-CE4F-47AF-9704-75B7E0B8C903}"/>
              </a:ext>
            </a:extLst>
          </p:cNvPr>
          <p:cNvGrpSpPr/>
          <p:nvPr/>
        </p:nvGrpSpPr>
        <p:grpSpPr>
          <a:xfrm>
            <a:off x="6446208" y="3328542"/>
            <a:ext cx="5612512" cy="1335880"/>
            <a:chOff x="483488" y="1496417"/>
            <a:chExt cx="5612512" cy="1335880"/>
          </a:xfrm>
        </p:grpSpPr>
        <p:sp>
          <p:nvSpPr>
            <p:cNvPr id="6" name="TextBox 5">
              <a:extLst>
                <a:ext uri="{FF2B5EF4-FFF2-40B4-BE49-F238E27FC236}">
                  <a16:creationId xmlns:a16="http://schemas.microsoft.com/office/drawing/2014/main" id="{9E6B9988-C4E0-4D71-A815-5822B4D2F582}"/>
                </a:ext>
              </a:extLst>
            </p:cNvPr>
            <p:cNvSpPr txBox="1"/>
            <p:nvPr/>
          </p:nvSpPr>
          <p:spPr>
            <a:xfrm>
              <a:off x="1564759" y="1601191"/>
              <a:ext cx="4531241" cy="1231106"/>
            </a:xfrm>
            <a:prstGeom prst="rect">
              <a:avLst/>
            </a:prstGeom>
            <a:noFill/>
          </p:spPr>
          <p:txBody>
            <a:bodyPr wrap="square">
              <a:spAutoFit/>
            </a:bodyPr>
            <a:lstStyle/>
            <a:p>
              <a:r>
                <a:rPr lang="en-US" sz="2000" dirty="0">
                  <a:solidFill>
                    <a:srgbClr val="005288"/>
                  </a:solidFill>
                  <a:latin typeface="Franklin Gothic Demi Cond" panose="020B0706030402020204" pitchFamily="34" charset="0"/>
                </a:rPr>
                <a:t>CISA Protective Security Advisors</a:t>
              </a:r>
            </a:p>
            <a:p>
              <a:r>
                <a:rPr lang="en-US" dirty="0">
                  <a:solidFill>
                    <a:srgbClr val="000000"/>
                  </a:solidFill>
                  <a:latin typeface="Franklin Gothic Book" panose="020B0503020102020204" pitchFamily="34" charset="0"/>
                </a:rPr>
                <a:t>Security experts who provide on-site vulnerability assessments, can help with security plans and local resources</a:t>
              </a:r>
            </a:p>
          </p:txBody>
        </p:sp>
        <p:sp>
          <p:nvSpPr>
            <p:cNvPr id="12" name="Oval 11">
              <a:extLst>
                <a:ext uri="{FF2B5EF4-FFF2-40B4-BE49-F238E27FC236}">
                  <a16:creationId xmlns:a16="http://schemas.microsoft.com/office/drawing/2014/main" id="{4861F001-2AFB-4032-A50A-E35D8A6EB94F}"/>
                </a:ext>
              </a:extLst>
            </p:cNvPr>
            <p:cNvSpPr/>
            <p:nvPr/>
          </p:nvSpPr>
          <p:spPr bwMode="auto">
            <a:xfrm>
              <a:off x="533402" y="1601191"/>
              <a:ext cx="865809" cy="84772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4" name="Graphic 23">
              <a:extLst>
                <a:ext uri="{FF2B5EF4-FFF2-40B4-BE49-F238E27FC236}">
                  <a16:creationId xmlns:a16="http://schemas.microsoft.com/office/drawing/2014/main" id="{E0CD3B05-A4AB-4FAF-967D-2D6468835F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3488" y="1496417"/>
              <a:ext cx="952500" cy="952500"/>
            </a:xfrm>
            <a:prstGeom prst="rect">
              <a:avLst/>
            </a:prstGeom>
          </p:spPr>
        </p:pic>
      </p:grpSp>
      <p:grpSp>
        <p:nvGrpSpPr>
          <p:cNvPr id="11" name="Graphic 17">
            <a:extLst>
              <a:ext uri="{FF2B5EF4-FFF2-40B4-BE49-F238E27FC236}">
                <a16:creationId xmlns:a16="http://schemas.microsoft.com/office/drawing/2014/main" id="{9B8919FD-5E41-4985-95EC-BD50C477752A}"/>
              </a:ext>
            </a:extLst>
          </p:cNvPr>
          <p:cNvGrpSpPr/>
          <p:nvPr/>
        </p:nvGrpSpPr>
        <p:grpSpPr>
          <a:xfrm>
            <a:off x="6546697" y="1630666"/>
            <a:ext cx="761110" cy="761110"/>
            <a:chOff x="6480474" y="3321094"/>
            <a:chExt cx="761110" cy="761110"/>
          </a:xfrm>
          <a:solidFill>
            <a:srgbClr val="C00000"/>
          </a:solidFill>
        </p:grpSpPr>
        <p:sp>
          <p:nvSpPr>
            <p:cNvPr id="13" name="Freeform: Shape 12">
              <a:extLst>
                <a:ext uri="{FF2B5EF4-FFF2-40B4-BE49-F238E27FC236}">
                  <a16:creationId xmlns:a16="http://schemas.microsoft.com/office/drawing/2014/main" id="{3D91BBE9-19A0-4710-ADE0-A7D428E51E23}"/>
                </a:ext>
              </a:extLst>
            </p:cNvPr>
            <p:cNvSpPr/>
            <p:nvPr/>
          </p:nvSpPr>
          <p:spPr>
            <a:xfrm>
              <a:off x="6766094" y="3877750"/>
              <a:ext cx="81343" cy="120962"/>
            </a:xfrm>
            <a:custGeom>
              <a:avLst/>
              <a:gdLst>
                <a:gd name="connsiteX0" fmla="*/ 81344 w 81343"/>
                <a:gd name="connsiteY0" fmla="*/ 120962 h 120962"/>
                <a:gd name="connsiteX1" fmla="*/ 81344 w 81343"/>
                <a:gd name="connsiteY1" fmla="*/ 0 h 120962"/>
                <a:gd name="connsiteX2" fmla="*/ 0 w 81343"/>
                <a:gd name="connsiteY2" fmla="*/ 15535 h 120962"/>
                <a:gd name="connsiteX3" fmla="*/ 81344 w 81343"/>
                <a:gd name="connsiteY3" fmla="*/ 120962 h 120962"/>
              </a:gdLst>
              <a:ahLst/>
              <a:cxnLst>
                <a:cxn ang="0">
                  <a:pos x="connsiteX0" y="connsiteY0"/>
                </a:cxn>
                <a:cxn ang="0">
                  <a:pos x="connsiteX1" y="connsiteY1"/>
                </a:cxn>
                <a:cxn ang="0">
                  <a:pos x="connsiteX2" y="connsiteY2"/>
                </a:cxn>
                <a:cxn ang="0">
                  <a:pos x="connsiteX3" y="connsiteY3"/>
                </a:cxn>
              </a:cxnLst>
              <a:rect l="l" t="t" r="r" b="b"/>
              <a:pathLst>
                <a:path w="81343" h="120962">
                  <a:moveTo>
                    <a:pt x="81344" y="120962"/>
                  </a:moveTo>
                  <a:lnTo>
                    <a:pt x="81344" y="0"/>
                  </a:lnTo>
                  <a:cubicBezTo>
                    <a:pt x="53623" y="1241"/>
                    <a:pt x="26227" y="6474"/>
                    <a:pt x="0" y="15535"/>
                  </a:cubicBezTo>
                  <a:cubicBezTo>
                    <a:pt x="18566" y="72183"/>
                    <a:pt x="48031" y="112237"/>
                    <a:pt x="81344" y="120962"/>
                  </a:cubicBezTo>
                  <a:close/>
                </a:path>
              </a:pathLst>
            </a:custGeom>
            <a:solidFill>
              <a:srgbClr val="C00000"/>
            </a:solidFill>
            <a:ln w="1343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895C553-678A-4263-90B6-64F0265DE2EF}"/>
                </a:ext>
              </a:extLst>
            </p:cNvPr>
            <p:cNvSpPr/>
            <p:nvPr/>
          </p:nvSpPr>
          <p:spPr>
            <a:xfrm>
              <a:off x="6745843" y="3769605"/>
              <a:ext cx="101594" cy="97272"/>
            </a:xfrm>
            <a:custGeom>
              <a:avLst/>
              <a:gdLst>
                <a:gd name="connsiteX0" fmla="*/ 12762 w 101594"/>
                <a:gd name="connsiteY0" fmla="*/ 97273 h 97272"/>
                <a:gd name="connsiteX1" fmla="*/ 101595 w 101594"/>
                <a:gd name="connsiteY1" fmla="*/ 80990 h 97272"/>
                <a:gd name="connsiteX2" fmla="*/ 101595 w 101594"/>
                <a:gd name="connsiteY2" fmla="*/ 0 h 97272"/>
                <a:gd name="connsiteX3" fmla="*/ 0 w 101594"/>
                <a:gd name="connsiteY3" fmla="*/ 0 h 97272"/>
                <a:gd name="connsiteX4" fmla="*/ 12762 w 101594"/>
                <a:gd name="connsiteY4" fmla="*/ 97273 h 9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4" h="97272">
                  <a:moveTo>
                    <a:pt x="12762" y="97273"/>
                  </a:moveTo>
                  <a:cubicBezTo>
                    <a:pt x="41434" y="87597"/>
                    <a:pt x="71354" y="82113"/>
                    <a:pt x="101595" y="80990"/>
                  </a:cubicBezTo>
                  <a:lnTo>
                    <a:pt x="101595" y="0"/>
                  </a:lnTo>
                  <a:lnTo>
                    <a:pt x="0" y="0"/>
                  </a:lnTo>
                  <a:cubicBezTo>
                    <a:pt x="775" y="32786"/>
                    <a:pt x="5053" y="65396"/>
                    <a:pt x="12762" y="97273"/>
                  </a:cubicBezTo>
                  <a:close/>
                </a:path>
              </a:pathLst>
            </a:custGeom>
            <a:solidFill>
              <a:srgbClr val="C00000"/>
            </a:solidFill>
            <a:ln w="1343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9E6D915-D461-4A7B-9AB6-E9185C852513}"/>
                </a:ext>
              </a:extLst>
            </p:cNvPr>
            <p:cNvSpPr/>
            <p:nvPr/>
          </p:nvSpPr>
          <p:spPr>
            <a:xfrm>
              <a:off x="6745843" y="3645122"/>
              <a:ext cx="101594" cy="97299"/>
            </a:xfrm>
            <a:custGeom>
              <a:avLst/>
              <a:gdLst>
                <a:gd name="connsiteX0" fmla="*/ 0 w 101594"/>
                <a:gd name="connsiteY0" fmla="*/ 97300 h 97299"/>
                <a:gd name="connsiteX1" fmla="*/ 101595 w 101594"/>
                <a:gd name="connsiteY1" fmla="*/ 97300 h 97299"/>
                <a:gd name="connsiteX2" fmla="*/ 101595 w 101594"/>
                <a:gd name="connsiteY2" fmla="*/ 16310 h 97299"/>
                <a:gd name="connsiteX3" fmla="*/ 12762 w 101594"/>
                <a:gd name="connsiteY3" fmla="*/ 0 h 97299"/>
                <a:gd name="connsiteX4" fmla="*/ 0 w 101594"/>
                <a:gd name="connsiteY4" fmla="*/ 97300 h 9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4" h="97299">
                  <a:moveTo>
                    <a:pt x="0" y="97300"/>
                  </a:moveTo>
                  <a:lnTo>
                    <a:pt x="101595" y="97300"/>
                  </a:lnTo>
                  <a:lnTo>
                    <a:pt x="101595" y="16310"/>
                  </a:lnTo>
                  <a:cubicBezTo>
                    <a:pt x="71353" y="15177"/>
                    <a:pt x="41433" y="9685"/>
                    <a:pt x="12762" y="0"/>
                  </a:cubicBezTo>
                  <a:cubicBezTo>
                    <a:pt x="5052" y="31885"/>
                    <a:pt x="773" y="64504"/>
                    <a:pt x="0" y="97300"/>
                  </a:cubicBezTo>
                  <a:close/>
                </a:path>
              </a:pathLst>
            </a:custGeom>
            <a:solidFill>
              <a:srgbClr val="C00000"/>
            </a:solidFill>
            <a:ln w="1343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6F0C263-1DFC-4CE0-91E2-A345564E457F}"/>
                </a:ext>
              </a:extLst>
            </p:cNvPr>
            <p:cNvSpPr/>
            <p:nvPr/>
          </p:nvSpPr>
          <p:spPr>
            <a:xfrm>
              <a:off x="6766094" y="3513274"/>
              <a:ext cx="81343" cy="120962"/>
            </a:xfrm>
            <a:custGeom>
              <a:avLst/>
              <a:gdLst>
                <a:gd name="connsiteX0" fmla="*/ 81344 w 81343"/>
                <a:gd name="connsiteY0" fmla="*/ 120962 h 120962"/>
                <a:gd name="connsiteX1" fmla="*/ 81344 w 81343"/>
                <a:gd name="connsiteY1" fmla="*/ 0 h 120962"/>
                <a:gd name="connsiteX2" fmla="*/ 0 w 81343"/>
                <a:gd name="connsiteY2" fmla="*/ 105482 h 120962"/>
                <a:gd name="connsiteX3" fmla="*/ 81344 w 81343"/>
                <a:gd name="connsiteY3" fmla="*/ 120962 h 120962"/>
              </a:gdLst>
              <a:ahLst/>
              <a:cxnLst>
                <a:cxn ang="0">
                  <a:pos x="connsiteX0" y="connsiteY0"/>
                </a:cxn>
                <a:cxn ang="0">
                  <a:pos x="connsiteX1" y="connsiteY1"/>
                </a:cxn>
                <a:cxn ang="0">
                  <a:pos x="connsiteX2" y="connsiteY2"/>
                </a:cxn>
                <a:cxn ang="0">
                  <a:pos x="connsiteX3" y="connsiteY3"/>
                </a:cxn>
              </a:cxnLst>
              <a:rect l="l" t="t" r="r" b="b"/>
              <a:pathLst>
                <a:path w="81343" h="120962">
                  <a:moveTo>
                    <a:pt x="81344" y="120962"/>
                  </a:moveTo>
                  <a:lnTo>
                    <a:pt x="81344" y="0"/>
                  </a:lnTo>
                  <a:cubicBezTo>
                    <a:pt x="48031" y="8726"/>
                    <a:pt x="18566" y="48779"/>
                    <a:pt x="0" y="105482"/>
                  </a:cubicBezTo>
                  <a:cubicBezTo>
                    <a:pt x="26230" y="114525"/>
                    <a:pt x="53626" y="119739"/>
                    <a:pt x="81344" y="120962"/>
                  </a:cubicBezTo>
                  <a:close/>
                </a:path>
              </a:pathLst>
            </a:custGeom>
            <a:solidFill>
              <a:srgbClr val="C00000"/>
            </a:solidFill>
            <a:ln w="1343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46C9E40-2242-4264-835A-9A746EBB863D}"/>
                </a:ext>
              </a:extLst>
            </p:cNvPr>
            <p:cNvSpPr/>
            <p:nvPr/>
          </p:nvSpPr>
          <p:spPr>
            <a:xfrm>
              <a:off x="6874620" y="3877791"/>
              <a:ext cx="81343" cy="120962"/>
            </a:xfrm>
            <a:custGeom>
              <a:avLst/>
              <a:gdLst>
                <a:gd name="connsiteX0" fmla="*/ 81344 w 81343"/>
                <a:gd name="connsiteY0" fmla="*/ 15494 h 120962"/>
                <a:gd name="connsiteX1" fmla="*/ 0 w 81343"/>
                <a:gd name="connsiteY1" fmla="*/ 0 h 120962"/>
                <a:gd name="connsiteX2" fmla="*/ 0 w 81343"/>
                <a:gd name="connsiteY2" fmla="*/ 120962 h 120962"/>
                <a:gd name="connsiteX3" fmla="*/ 81344 w 81343"/>
                <a:gd name="connsiteY3" fmla="*/ 15494 h 120962"/>
              </a:gdLst>
              <a:ahLst/>
              <a:cxnLst>
                <a:cxn ang="0">
                  <a:pos x="connsiteX0" y="connsiteY0"/>
                </a:cxn>
                <a:cxn ang="0">
                  <a:pos x="connsiteX1" y="connsiteY1"/>
                </a:cxn>
                <a:cxn ang="0">
                  <a:pos x="connsiteX2" y="connsiteY2"/>
                </a:cxn>
                <a:cxn ang="0">
                  <a:pos x="connsiteX3" y="connsiteY3"/>
                </a:cxn>
              </a:cxnLst>
              <a:rect l="l" t="t" r="r" b="b"/>
              <a:pathLst>
                <a:path w="81343" h="120962">
                  <a:moveTo>
                    <a:pt x="81344" y="15494"/>
                  </a:moveTo>
                  <a:cubicBezTo>
                    <a:pt x="55115" y="6446"/>
                    <a:pt x="27718" y="1227"/>
                    <a:pt x="0" y="0"/>
                  </a:cubicBezTo>
                  <a:lnTo>
                    <a:pt x="0" y="120962"/>
                  </a:lnTo>
                  <a:cubicBezTo>
                    <a:pt x="33312" y="112196"/>
                    <a:pt x="62778" y="72142"/>
                    <a:pt x="81344" y="15494"/>
                  </a:cubicBezTo>
                  <a:close/>
                </a:path>
              </a:pathLst>
            </a:custGeom>
            <a:solidFill>
              <a:srgbClr val="C00000"/>
            </a:solidFill>
            <a:ln w="1343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7570CE5-A1A5-4037-859C-D1035F7009E6}"/>
                </a:ext>
              </a:extLst>
            </p:cNvPr>
            <p:cNvSpPr/>
            <p:nvPr/>
          </p:nvSpPr>
          <p:spPr>
            <a:xfrm>
              <a:off x="6874620" y="3645150"/>
              <a:ext cx="101594" cy="97272"/>
            </a:xfrm>
            <a:custGeom>
              <a:avLst/>
              <a:gdLst>
                <a:gd name="connsiteX0" fmla="*/ 88832 w 101594"/>
                <a:gd name="connsiteY0" fmla="*/ 0 h 97272"/>
                <a:gd name="connsiteX1" fmla="*/ 0 w 101594"/>
                <a:gd name="connsiteY1" fmla="*/ 16282 h 97272"/>
                <a:gd name="connsiteX2" fmla="*/ 0 w 101594"/>
                <a:gd name="connsiteY2" fmla="*/ 97273 h 97272"/>
                <a:gd name="connsiteX3" fmla="*/ 101595 w 101594"/>
                <a:gd name="connsiteY3" fmla="*/ 97273 h 97272"/>
                <a:gd name="connsiteX4" fmla="*/ 88832 w 101594"/>
                <a:gd name="connsiteY4" fmla="*/ 0 h 9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4" h="97272">
                  <a:moveTo>
                    <a:pt x="88832" y="0"/>
                  </a:moveTo>
                  <a:cubicBezTo>
                    <a:pt x="60160" y="9676"/>
                    <a:pt x="30241" y="15160"/>
                    <a:pt x="0" y="16282"/>
                  </a:cubicBezTo>
                  <a:lnTo>
                    <a:pt x="0" y="97273"/>
                  </a:lnTo>
                  <a:lnTo>
                    <a:pt x="101595" y="97273"/>
                  </a:lnTo>
                  <a:cubicBezTo>
                    <a:pt x="100820" y="64486"/>
                    <a:pt x="96541" y="31877"/>
                    <a:pt x="88832" y="0"/>
                  </a:cubicBezTo>
                  <a:close/>
                </a:path>
              </a:pathLst>
            </a:custGeom>
            <a:solidFill>
              <a:srgbClr val="C00000"/>
            </a:solidFill>
            <a:ln w="1343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712A329-05E2-439E-918D-1FEFAD4EFA87}"/>
                </a:ext>
              </a:extLst>
            </p:cNvPr>
            <p:cNvSpPr/>
            <p:nvPr/>
          </p:nvSpPr>
          <p:spPr>
            <a:xfrm>
              <a:off x="6874620" y="3769605"/>
              <a:ext cx="101594" cy="97299"/>
            </a:xfrm>
            <a:custGeom>
              <a:avLst/>
              <a:gdLst>
                <a:gd name="connsiteX0" fmla="*/ 101595 w 101594"/>
                <a:gd name="connsiteY0" fmla="*/ 0 h 97299"/>
                <a:gd name="connsiteX1" fmla="*/ 0 w 101594"/>
                <a:gd name="connsiteY1" fmla="*/ 0 h 97299"/>
                <a:gd name="connsiteX2" fmla="*/ 0 w 101594"/>
                <a:gd name="connsiteY2" fmla="*/ 80990 h 97299"/>
                <a:gd name="connsiteX3" fmla="*/ 88832 w 101594"/>
                <a:gd name="connsiteY3" fmla="*/ 97300 h 97299"/>
                <a:gd name="connsiteX4" fmla="*/ 101595 w 101594"/>
                <a:gd name="connsiteY4" fmla="*/ 0 h 9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4" h="97299">
                  <a:moveTo>
                    <a:pt x="101595" y="0"/>
                  </a:moveTo>
                  <a:lnTo>
                    <a:pt x="0" y="0"/>
                  </a:lnTo>
                  <a:lnTo>
                    <a:pt x="0" y="80990"/>
                  </a:lnTo>
                  <a:cubicBezTo>
                    <a:pt x="30242" y="82122"/>
                    <a:pt x="60162" y="87615"/>
                    <a:pt x="88832" y="97300"/>
                  </a:cubicBezTo>
                  <a:cubicBezTo>
                    <a:pt x="96543" y="65415"/>
                    <a:pt x="100821" y="32796"/>
                    <a:pt x="101595" y="0"/>
                  </a:cubicBezTo>
                  <a:close/>
                </a:path>
              </a:pathLst>
            </a:custGeom>
            <a:solidFill>
              <a:srgbClr val="C00000"/>
            </a:solidFill>
            <a:ln w="1343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87E4864-AB89-435A-9585-608959329FAA}"/>
                </a:ext>
              </a:extLst>
            </p:cNvPr>
            <p:cNvSpPr/>
            <p:nvPr/>
          </p:nvSpPr>
          <p:spPr>
            <a:xfrm>
              <a:off x="6692592" y="3522924"/>
              <a:ext cx="94296" cy="85665"/>
            </a:xfrm>
            <a:custGeom>
              <a:avLst/>
              <a:gdLst>
                <a:gd name="connsiteX0" fmla="*/ 94296 w 94296"/>
                <a:gd name="connsiteY0" fmla="*/ 0 h 85665"/>
                <a:gd name="connsiteX1" fmla="*/ 0 w 94296"/>
                <a:gd name="connsiteY1" fmla="*/ 56118 h 85665"/>
                <a:gd name="connsiteX2" fmla="*/ 48018 w 94296"/>
                <a:gd name="connsiteY2" fmla="*/ 85666 h 85665"/>
                <a:gd name="connsiteX3" fmla="*/ 94296 w 94296"/>
                <a:gd name="connsiteY3" fmla="*/ 0 h 85665"/>
              </a:gdLst>
              <a:ahLst/>
              <a:cxnLst>
                <a:cxn ang="0">
                  <a:pos x="connsiteX0" y="connsiteY0"/>
                </a:cxn>
                <a:cxn ang="0">
                  <a:pos x="connsiteX1" y="connsiteY1"/>
                </a:cxn>
                <a:cxn ang="0">
                  <a:pos x="connsiteX2" y="connsiteY2"/>
                </a:cxn>
                <a:cxn ang="0">
                  <a:pos x="connsiteX3" y="connsiteY3"/>
                </a:cxn>
              </a:cxnLst>
              <a:rect l="l" t="t" r="r" b="b"/>
              <a:pathLst>
                <a:path w="94296" h="85665">
                  <a:moveTo>
                    <a:pt x="94296" y="0"/>
                  </a:moveTo>
                  <a:cubicBezTo>
                    <a:pt x="59020" y="11324"/>
                    <a:pt x="26777" y="30514"/>
                    <a:pt x="0" y="56118"/>
                  </a:cubicBezTo>
                  <a:cubicBezTo>
                    <a:pt x="14835" y="67755"/>
                    <a:pt x="30945" y="77667"/>
                    <a:pt x="48018" y="85666"/>
                  </a:cubicBezTo>
                  <a:cubicBezTo>
                    <a:pt x="57674" y="54351"/>
                    <a:pt x="73400" y="25243"/>
                    <a:pt x="94296" y="0"/>
                  </a:cubicBezTo>
                  <a:close/>
                </a:path>
              </a:pathLst>
            </a:custGeom>
            <a:solidFill>
              <a:srgbClr val="C00000"/>
            </a:solidFill>
            <a:ln w="1343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BCF86C3-344E-427F-997C-7AA5C9A763A7}"/>
                </a:ext>
              </a:extLst>
            </p:cNvPr>
            <p:cNvSpPr/>
            <p:nvPr/>
          </p:nvSpPr>
          <p:spPr>
            <a:xfrm>
              <a:off x="6692592" y="3903479"/>
              <a:ext cx="94296" cy="85624"/>
            </a:xfrm>
            <a:custGeom>
              <a:avLst/>
              <a:gdLst>
                <a:gd name="connsiteX0" fmla="*/ 0 w 94296"/>
                <a:gd name="connsiteY0" fmla="*/ 29507 h 85624"/>
                <a:gd name="connsiteX1" fmla="*/ 94296 w 94296"/>
                <a:gd name="connsiteY1" fmla="*/ 85625 h 85624"/>
                <a:gd name="connsiteX2" fmla="*/ 48018 w 94296"/>
                <a:gd name="connsiteY2" fmla="*/ 0 h 85624"/>
                <a:gd name="connsiteX3" fmla="*/ 0 w 94296"/>
                <a:gd name="connsiteY3" fmla="*/ 29507 h 85624"/>
              </a:gdLst>
              <a:ahLst/>
              <a:cxnLst>
                <a:cxn ang="0">
                  <a:pos x="connsiteX0" y="connsiteY0"/>
                </a:cxn>
                <a:cxn ang="0">
                  <a:pos x="connsiteX1" y="connsiteY1"/>
                </a:cxn>
                <a:cxn ang="0">
                  <a:pos x="connsiteX2" y="connsiteY2"/>
                </a:cxn>
                <a:cxn ang="0">
                  <a:pos x="connsiteX3" y="connsiteY3"/>
                </a:cxn>
              </a:cxnLst>
              <a:rect l="l" t="t" r="r" b="b"/>
              <a:pathLst>
                <a:path w="94296" h="85624">
                  <a:moveTo>
                    <a:pt x="0" y="29507"/>
                  </a:moveTo>
                  <a:cubicBezTo>
                    <a:pt x="26777" y="55111"/>
                    <a:pt x="59020" y="74301"/>
                    <a:pt x="94296" y="85625"/>
                  </a:cubicBezTo>
                  <a:cubicBezTo>
                    <a:pt x="73405" y="60394"/>
                    <a:pt x="57680" y="31301"/>
                    <a:pt x="48018" y="0"/>
                  </a:cubicBezTo>
                  <a:cubicBezTo>
                    <a:pt x="30946" y="7985"/>
                    <a:pt x="14836" y="17885"/>
                    <a:pt x="0" y="29507"/>
                  </a:cubicBezTo>
                  <a:close/>
                </a:path>
              </a:pathLst>
            </a:custGeom>
            <a:solidFill>
              <a:srgbClr val="C00000"/>
            </a:solidFill>
            <a:ln w="1343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6BD8416-480A-4EA5-AD48-6FFAB38A7B09}"/>
                </a:ext>
              </a:extLst>
            </p:cNvPr>
            <p:cNvSpPr/>
            <p:nvPr/>
          </p:nvSpPr>
          <p:spPr>
            <a:xfrm>
              <a:off x="6989153" y="3598831"/>
              <a:ext cx="115824" cy="143591"/>
            </a:xfrm>
            <a:custGeom>
              <a:avLst/>
              <a:gdLst>
                <a:gd name="connsiteX0" fmla="*/ 14230 w 115824"/>
                <a:gd name="connsiteY0" fmla="*/ 143592 h 143591"/>
                <a:gd name="connsiteX1" fmla="*/ 115825 w 115824"/>
                <a:gd name="connsiteY1" fmla="*/ 143592 h 143591"/>
                <a:gd name="connsiteX2" fmla="*/ 59068 w 115824"/>
                <a:gd name="connsiteY2" fmla="*/ 0 h 143591"/>
                <a:gd name="connsiteX3" fmla="*/ 0 w 115824"/>
                <a:gd name="connsiteY3" fmla="*/ 36221 h 143591"/>
                <a:gd name="connsiteX4" fmla="*/ 14230 w 115824"/>
                <a:gd name="connsiteY4" fmla="*/ 143592 h 14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 h="143591">
                  <a:moveTo>
                    <a:pt x="14230" y="143592"/>
                  </a:moveTo>
                  <a:lnTo>
                    <a:pt x="115825" y="143592"/>
                  </a:lnTo>
                  <a:cubicBezTo>
                    <a:pt x="112999" y="90834"/>
                    <a:pt x="93076" y="40431"/>
                    <a:pt x="59068" y="0"/>
                  </a:cubicBezTo>
                  <a:cubicBezTo>
                    <a:pt x="40980" y="14510"/>
                    <a:pt x="21134" y="26680"/>
                    <a:pt x="0" y="36221"/>
                  </a:cubicBezTo>
                  <a:cubicBezTo>
                    <a:pt x="8741" y="71366"/>
                    <a:pt x="13514" y="107382"/>
                    <a:pt x="14230" y="143592"/>
                  </a:cubicBezTo>
                  <a:close/>
                </a:path>
              </a:pathLst>
            </a:custGeom>
            <a:solidFill>
              <a:srgbClr val="C00000"/>
            </a:solidFill>
            <a:ln w="1343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5FEFFC1-A46B-4371-B452-B0E34674C003}"/>
                </a:ext>
              </a:extLst>
            </p:cNvPr>
            <p:cNvSpPr/>
            <p:nvPr/>
          </p:nvSpPr>
          <p:spPr>
            <a:xfrm>
              <a:off x="6617079" y="3598858"/>
              <a:ext cx="115824" cy="143564"/>
            </a:xfrm>
            <a:custGeom>
              <a:avLst/>
              <a:gdLst>
                <a:gd name="connsiteX0" fmla="*/ 115825 w 115824"/>
                <a:gd name="connsiteY0" fmla="*/ 36194 h 143564"/>
                <a:gd name="connsiteX1" fmla="*/ 56757 w 115824"/>
                <a:gd name="connsiteY1" fmla="*/ 0 h 143564"/>
                <a:gd name="connsiteX2" fmla="*/ 0 w 115824"/>
                <a:gd name="connsiteY2" fmla="*/ 143564 h 143564"/>
                <a:gd name="connsiteX3" fmla="*/ 101595 w 115824"/>
                <a:gd name="connsiteY3" fmla="*/ 143564 h 143564"/>
                <a:gd name="connsiteX4" fmla="*/ 115825 w 115824"/>
                <a:gd name="connsiteY4" fmla="*/ 36194 h 14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 h="143564">
                  <a:moveTo>
                    <a:pt x="115825" y="36194"/>
                  </a:moveTo>
                  <a:cubicBezTo>
                    <a:pt x="94692" y="26661"/>
                    <a:pt x="74846" y="14501"/>
                    <a:pt x="56757" y="0"/>
                  </a:cubicBezTo>
                  <a:cubicBezTo>
                    <a:pt x="22754" y="40424"/>
                    <a:pt x="2831" y="90817"/>
                    <a:pt x="0" y="143564"/>
                  </a:cubicBezTo>
                  <a:lnTo>
                    <a:pt x="101595" y="143564"/>
                  </a:lnTo>
                  <a:cubicBezTo>
                    <a:pt x="102311" y="107355"/>
                    <a:pt x="107084" y="71339"/>
                    <a:pt x="115825" y="36194"/>
                  </a:cubicBezTo>
                  <a:close/>
                </a:path>
              </a:pathLst>
            </a:custGeom>
            <a:solidFill>
              <a:srgbClr val="C00000"/>
            </a:solidFill>
            <a:ln w="1343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C6F460-ADCA-484A-95C1-9CB2D1C1A008}"/>
                </a:ext>
              </a:extLst>
            </p:cNvPr>
            <p:cNvSpPr/>
            <p:nvPr/>
          </p:nvSpPr>
          <p:spPr>
            <a:xfrm>
              <a:off x="6989153" y="3769605"/>
              <a:ext cx="115824" cy="143564"/>
            </a:xfrm>
            <a:custGeom>
              <a:avLst/>
              <a:gdLst>
                <a:gd name="connsiteX0" fmla="*/ 0 w 115824"/>
                <a:gd name="connsiteY0" fmla="*/ 107371 h 143564"/>
                <a:gd name="connsiteX1" fmla="*/ 59068 w 115824"/>
                <a:gd name="connsiteY1" fmla="*/ 143564 h 143564"/>
                <a:gd name="connsiteX2" fmla="*/ 115825 w 115824"/>
                <a:gd name="connsiteY2" fmla="*/ 0 h 143564"/>
                <a:gd name="connsiteX3" fmla="*/ 14230 w 115824"/>
                <a:gd name="connsiteY3" fmla="*/ 0 h 143564"/>
                <a:gd name="connsiteX4" fmla="*/ 0 w 115824"/>
                <a:gd name="connsiteY4" fmla="*/ 107371 h 14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 h="143564">
                  <a:moveTo>
                    <a:pt x="0" y="107371"/>
                  </a:moveTo>
                  <a:cubicBezTo>
                    <a:pt x="21133" y="116904"/>
                    <a:pt x="40979" y="129064"/>
                    <a:pt x="59068" y="143564"/>
                  </a:cubicBezTo>
                  <a:cubicBezTo>
                    <a:pt x="93070" y="103140"/>
                    <a:pt x="112994" y="52748"/>
                    <a:pt x="115825" y="0"/>
                  </a:cubicBezTo>
                  <a:lnTo>
                    <a:pt x="14230" y="0"/>
                  </a:lnTo>
                  <a:cubicBezTo>
                    <a:pt x="13514" y="36210"/>
                    <a:pt x="8741" y="72225"/>
                    <a:pt x="0" y="107371"/>
                  </a:cubicBezTo>
                  <a:close/>
                </a:path>
              </a:pathLst>
            </a:custGeom>
            <a:solidFill>
              <a:srgbClr val="C00000"/>
            </a:solidFill>
            <a:ln w="1343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2AAEFBF-33E7-45E0-830C-13E5C9869149}"/>
                </a:ext>
              </a:extLst>
            </p:cNvPr>
            <p:cNvSpPr/>
            <p:nvPr/>
          </p:nvSpPr>
          <p:spPr>
            <a:xfrm>
              <a:off x="6935169" y="3903438"/>
              <a:ext cx="94296" cy="85665"/>
            </a:xfrm>
            <a:custGeom>
              <a:avLst/>
              <a:gdLst>
                <a:gd name="connsiteX0" fmla="*/ 0 w 94296"/>
                <a:gd name="connsiteY0" fmla="*/ 85666 h 85665"/>
                <a:gd name="connsiteX1" fmla="*/ 94296 w 94296"/>
                <a:gd name="connsiteY1" fmla="*/ 29547 h 85665"/>
                <a:gd name="connsiteX2" fmla="*/ 46278 w 94296"/>
                <a:gd name="connsiteY2" fmla="*/ 0 h 85665"/>
                <a:gd name="connsiteX3" fmla="*/ 0 w 94296"/>
                <a:gd name="connsiteY3" fmla="*/ 85666 h 85665"/>
              </a:gdLst>
              <a:ahLst/>
              <a:cxnLst>
                <a:cxn ang="0">
                  <a:pos x="connsiteX0" y="connsiteY0"/>
                </a:cxn>
                <a:cxn ang="0">
                  <a:pos x="connsiteX1" y="connsiteY1"/>
                </a:cxn>
                <a:cxn ang="0">
                  <a:pos x="connsiteX2" y="connsiteY2"/>
                </a:cxn>
                <a:cxn ang="0">
                  <a:pos x="connsiteX3" y="connsiteY3"/>
                </a:cxn>
              </a:cxnLst>
              <a:rect l="l" t="t" r="r" b="b"/>
              <a:pathLst>
                <a:path w="94296" h="85665">
                  <a:moveTo>
                    <a:pt x="0" y="85666"/>
                  </a:moveTo>
                  <a:cubicBezTo>
                    <a:pt x="35276" y="74341"/>
                    <a:pt x="67519" y="55152"/>
                    <a:pt x="94296" y="29547"/>
                  </a:cubicBezTo>
                  <a:cubicBezTo>
                    <a:pt x="79461" y="17911"/>
                    <a:pt x="63352" y="7998"/>
                    <a:pt x="46278" y="0"/>
                  </a:cubicBezTo>
                  <a:cubicBezTo>
                    <a:pt x="36622" y="31314"/>
                    <a:pt x="20897" y="60423"/>
                    <a:pt x="0" y="85666"/>
                  </a:cubicBezTo>
                  <a:close/>
                </a:path>
              </a:pathLst>
            </a:custGeom>
            <a:solidFill>
              <a:srgbClr val="C00000"/>
            </a:solidFill>
            <a:ln w="1343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B672ED-CE30-4A1A-B63B-D93A2F6F5109}"/>
                </a:ext>
              </a:extLst>
            </p:cNvPr>
            <p:cNvSpPr/>
            <p:nvPr/>
          </p:nvSpPr>
          <p:spPr>
            <a:xfrm>
              <a:off x="6480474" y="3321094"/>
              <a:ext cx="761110" cy="81547"/>
            </a:xfrm>
            <a:custGeom>
              <a:avLst/>
              <a:gdLst>
                <a:gd name="connsiteX0" fmla="*/ 761110 w 761110"/>
                <a:gd name="connsiteY0" fmla="*/ 40774 h 81547"/>
                <a:gd name="connsiteX1" fmla="*/ 720336 w 761110"/>
                <a:gd name="connsiteY1" fmla="*/ 0 h 81547"/>
                <a:gd name="connsiteX2" fmla="*/ 40774 w 761110"/>
                <a:gd name="connsiteY2" fmla="*/ 0 h 81547"/>
                <a:gd name="connsiteX3" fmla="*/ 0 w 761110"/>
                <a:gd name="connsiteY3" fmla="*/ 40774 h 81547"/>
                <a:gd name="connsiteX4" fmla="*/ 0 w 761110"/>
                <a:gd name="connsiteY4" fmla="*/ 81548 h 81547"/>
                <a:gd name="connsiteX5" fmla="*/ 761110 w 761110"/>
                <a:gd name="connsiteY5" fmla="*/ 81548 h 81547"/>
                <a:gd name="connsiteX6" fmla="*/ 761110 w 761110"/>
                <a:gd name="connsiteY6" fmla="*/ 40774 h 81547"/>
                <a:gd name="connsiteX7" fmla="*/ 67956 w 761110"/>
                <a:gd name="connsiteY7" fmla="*/ 54365 h 81547"/>
                <a:gd name="connsiteX8" fmla="*/ 54365 w 761110"/>
                <a:gd name="connsiteY8" fmla="*/ 54365 h 81547"/>
                <a:gd name="connsiteX9" fmla="*/ 40774 w 761110"/>
                <a:gd name="connsiteY9" fmla="*/ 40774 h 81547"/>
                <a:gd name="connsiteX10" fmla="*/ 54365 w 761110"/>
                <a:gd name="connsiteY10" fmla="*/ 27183 h 81547"/>
                <a:gd name="connsiteX11" fmla="*/ 67956 w 761110"/>
                <a:gd name="connsiteY11" fmla="*/ 27183 h 81547"/>
                <a:gd name="connsiteX12" fmla="*/ 81548 w 761110"/>
                <a:gd name="connsiteY12" fmla="*/ 40774 h 81547"/>
                <a:gd name="connsiteX13" fmla="*/ 67956 w 761110"/>
                <a:gd name="connsiteY13" fmla="*/ 54365 h 81547"/>
                <a:gd name="connsiteX14" fmla="*/ 131971 w 761110"/>
                <a:gd name="connsiteY14" fmla="*/ 50424 h 81547"/>
                <a:gd name="connsiteX15" fmla="*/ 127486 w 761110"/>
                <a:gd name="connsiteY15" fmla="*/ 53278 h 81547"/>
                <a:gd name="connsiteX16" fmla="*/ 117157 w 761110"/>
                <a:gd name="connsiteY16" fmla="*/ 53278 h 81547"/>
                <a:gd name="connsiteX17" fmla="*/ 112671 w 761110"/>
                <a:gd name="connsiteY17" fmla="*/ 50424 h 81547"/>
                <a:gd name="connsiteX18" fmla="*/ 112671 w 761110"/>
                <a:gd name="connsiteY18" fmla="*/ 31124 h 81547"/>
                <a:gd name="connsiteX19" fmla="*/ 117157 w 761110"/>
                <a:gd name="connsiteY19" fmla="*/ 28270 h 81547"/>
                <a:gd name="connsiteX20" fmla="*/ 127486 w 761110"/>
                <a:gd name="connsiteY20" fmla="*/ 28270 h 81547"/>
                <a:gd name="connsiteX21" fmla="*/ 131971 w 761110"/>
                <a:gd name="connsiteY21" fmla="*/ 31124 h 81547"/>
                <a:gd name="connsiteX22" fmla="*/ 131971 w 761110"/>
                <a:gd name="connsiteY22" fmla="*/ 50424 h 81547"/>
                <a:gd name="connsiteX23" fmla="*/ 189190 w 761110"/>
                <a:gd name="connsiteY23" fmla="*/ 45938 h 81547"/>
                <a:gd name="connsiteX24" fmla="*/ 186336 w 761110"/>
                <a:gd name="connsiteY24" fmla="*/ 50424 h 81547"/>
                <a:gd name="connsiteX25" fmla="*/ 167036 w 761110"/>
                <a:gd name="connsiteY25" fmla="*/ 50424 h 81547"/>
                <a:gd name="connsiteX26" fmla="*/ 164182 w 761110"/>
                <a:gd name="connsiteY26" fmla="*/ 45938 h 81547"/>
                <a:gd name="connsiteX27" fmla="*/ 164182 w 761110"/>
                <a:gd name="connsiteY27" fmla="*/ 35609 h 81547"/>
                <a:gd name="connsiteX28" fmla="*/ 167036 w 761110"/>
                <a:gd name="connsiteY28" fmla="*/ 31124 h 81547"/>
                <a:gd name="connsiteX29" fmla="*/ 181899 w 761110"/>
                <a:gd name="connsiteY29" fmla="*/ 28142 h 81547"/>
                <a:gd name="connsiteX30" fmla="*/ 190278 w 761110"/>
                <a:gd name="connsiteY30" fmla="*/ 40774 h 81547"/>
                <a:gd name="connsiteX31" fmla="*/ 189190 w 761110"/>
                <a:gd name="connsiteY31" fmla="*/ 45938 h 81547"/>
                <a:gd name="connsiteX32" fmla="*/ 706745 w 761110"/>
                <a:gd name="connsiteY32" fmla="*/ 54365 h 81547"/>
                <a:gd name="connsiteX33" fmla="*/ 244643 w 761110"/>
                <a:gd name="connsiteY33" fmla="*/ 54365 h 81547"/>
                <a:gd name="connsiteX34" fmla="*/ 231051 w 761110"/>
                <a:gd name="connsiteY34" fmla="*/ 40774 h 81547"/>
                <a:gd name="connsiteX35" fmla="*/ 244643 w 761110"/>
                <a:gd name="connsiteY35" fmla="*/ 27183 h 81547"/>
                <a:gd name="connsiteX36" fmla="*/ 706745 w 761110"/>
                <a:gd name="connsiteY36" fmla="*/ 27183 h 81547"/>
                <a:gd name="connsiteX37" fmla="*/ 720336 w 761110"/>
                <a:gd name="connsiteY37" fmla="*/ 40774 h 81547"/>
                <a:gd name="connsiteX38" fmla="*/ 706745 w 761110"/>
                <a:gd name="connsiteY38" fmla="*/ 54365 h 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1110" h="81547">
                  <a:moveTo>
                    <a:pt x="761110" y="40774"/>
                  </a:moveTo>
                  <a:cubicBezTo>
                    <a:pt x="761110" y="18255"/>
                    <a:pt x="742856" y="0"/>
                    <a:pt x="720336" y="0"/>
                  </a:cubicBezTo>
                  <a:lnTo>
                    <a:pt x="40774" y="0"/>
                  </a:lnTo>
                  <a:cubicBezTo>
                    <a:pt x="18255" y="0"/>
                    <a:pt x="0" y="18255"/>
                    <a:pt x="0" y="40774"/>
                  </a:cubicBezTo>
                  <a:lnTo>
                    <a:pt x="0" y="81548"/>
                  </a:lnTo>
                  <a:lnTo>
                    <a:pt x="761110" y="81548"/>
                  </a:lnTo>
                  <a:lnTo>
                    <a:pt x="761110" y="40774"/>
                  </a:lnTo>
                  <a:close/>
                  <a:moveTo>
                    <a:pt x="67956" y="54365"/>
                  </a:moveTo>
                  <a:lnTo>
                    <a:pt x="54365" y="54365"/>
                  </a:lnTo>
                  <a:cubicBezTo>
                    <a:pt x="46859" y="54365"/>
                    <a:pt x="40774" y="48280"/>
                    <a:pt x="40774" y="40774"/>
                  </a:cubicBezTo>
                  <a:cubicBezTo>
                    <a:pt x="40774" y="33268"/>
                    <a:pt x="46859" y="27183"/>
                    <a:pt x="54365" y="27183"/>
                  </a:cubicBezTo>
                  <a:lnTo>
                    <a:pt x="67956" y="27183"/>
                  </a:lnTo>
                  <a:cubicBezTo>
                    <a:pt x="75462" y="27183"/>
                    <a:pt x="81548" y="33268"/>
                    <a:pt x="81548" y="40774"/>
                  </a:cubicBezTo>
                  <a:cubicBezTo>
                    <a:pt x="81548" y="48280"/>
                    <a:pt x="75462" y="54365"/>
                    <a:pt x="67956" y="54365"/>
                  </a:cubicBezTo>
                  <a:close/>
                  <a:moveTo>
                    <a:pt x="131971" y="50424"/>
                  </a:moveTo>
                  <a:cubicBezTo>
                    <a:pt x="130649" y="51623"/>
                    <a:pt x="129132" y="52588"/>
                    <a:pt x="127486" y="53278"/>
                  </a:cubicBezTo>
                  <a:cubicBezTo>
                    <a:pt x="124195" y="54727"/>
                    <a:pt x="120447" y="54727"/>
                    <a:pt x="117157" y="53278"/>
                  </a:cubicBezTo>
                  <a:cubicBezTo>
                    <a:pt x="115510" y="52588"/>
                    <a:pt x="113993" y="51623"/>
                    <a:pt x="112671" y="50424"/>
                  </a:cubicBezTo>
                  <a:cubicBezTo>
                    <a:pt x="107415" y="45064"/>
                    <a:pt x="107415" y="36484"/>
                    <a:pt x="112671" y="31124"/>
                  </a:cubicBezTo>
                  <a:cubicBezTo>
                    <a:pt x="113993" y="29925"/>
                    <a:pt x="115510" y="28959"/>
                    <a:pt x="117157" y="28270"/>
                  </a:cubicBezTo>
                  <a:cubicBezTo>
                    <a:pt x="120437" y="26774"/>
                    <a:pt x="124205" y="26774"/>
                    <a:pt x="127486" y="28270"/>
                  </a:cubicBezTo>
                  <a:cubicBezTo>
                    <a:pt x="129132" y="28959"/>
                    <a:pt x="130649" y="29925"/>
                    <a:pt x="131971" y="31124"/>
                  </a:cubicBezTo>
                  <a:cubicBezTo>
                    <a:pt x="137227" y="36484"/>
                    <a:pt x="137227" y="45064"/>
                    <a:pt x="131971" y="50424"/>
                  </a:cubicBezTo>
                  <a:close/>
                  <a:moveTo>
                    <a:pt x="189190" y="45938"/>
                  </a:moveTo>
                  <a:cubicBezTo>
                    <a:pt x="188501" y="47585"/>
                    <a:pt x="187536" y="49102"/>
                    <a:pt x="186336" y="50424"/>
                  </a:cubicBezTo>
                  <a:cubicBezTo>
                    <a:pt x="180977" y="55680"/>
                    <a:pt x="172396" y="55680"/>
                    <a:pt x="167036" y="50424"/>
                  </a:cubicBezTo>
                  <a:cubicBezTo>
                    <a:pt x="165836" y="49102"/>
                    <a:pt x="164871" y="47585"/>
                    <a:pt x="164182" y="45938"/>
                  </a:cubicBezTo>
                  <a:cubicBezTo>
                    <a:pt x="162732" y="42648"/>
                    <a:pt x="162732" y="38899"/>
                    <a:pt x="164182" y="35609"/>
                  </a:cubicBezTo>
                  <a:cubicBezTo>
                    <a:pt x="164871" y="33963"/>
                    <a:pt x="165836" y="32446"/>
                    <a:pt x="167036" y="31124"/>
                  </a:cubicBezTo>
                  <a:cubicBezTo>
                    <a:pt x="170925" y="27203"/>
                    <a:pt x="176799" y="26025"/>
                    <a:pt x="181899" y="28142"/>
                  </a:cubicBezTo>
                  <a:cubicBezTo>
                    <a:pt x="186998" y="30260"/>
                    <a:pt x="190310" y="35252"/>
                    <a:pt x="190278" y="40774"/>
                  </a:cubicBezTo>
                  <a:cubicBezTo>
                    <a:pt x="190325" y="42557"/>
                    <a:pt x="189953" y="44326"/>
                    <a:pt x="189190" y="45938"/>
                  </a:cubicBezTo>
                  <a:close/>
                  <a:moveTo>
                    <a:pt x="706745" y="54365"/>
                  </a:moveTo>
                  <a:lnTo>
                    <a:pt x="244643" y="54365"/>
                  </a:lnTo>
                  <a:cubicBezTo>
                    <a:pt x="237136" y="54365"/>
                    <a:pt x="231051" y="48280"/>
                    <a:pt x="231051" y="40774"/>
                  </a:cubicBezTo>
                  <a:cubicBezTo>
                    <a:pt x="231051" y="33268"/>
                    <a:pt x="237136" y="27183"/>
                    <a:pt x="244643" y="27183"/>
                  </a:cubicBezTo>
                  <a:lnTo>
                    <a:pt x="706745" y="27183"/>
                  </a:lnTo>
                  <a:cubicBezTo>
                    <a:pt x="714251" y="27183"/>
                    <a:pt x="720336" y="33268"/>
                    <a:pt x="720336" y="40774"/>
                  </a:cubicBezTo>
                  <a:cubicBezTo>
                    <a:pt x="720336" y="48280"/>
                    <a:pt x="714251" y="54365"/>
                    <a:pt x="706745" y="54365"/>
                  </a:cubicBezTo>
                  <a:close/>
                </a:path>
              </a:pathLst>
            </a:custGeom>
            <a:solidFill>
              <a:srgbClr val="C00000"/>
            </a:solidFill>
            <a:ln w="1343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A3BC05D-1466-4C9E-8F64-82BC5380107D}"/>
                </a:ext>
              </a:extLst>
            </p:cNvPr>
            <p:cNvSpPr/>
            <p:nvPr/>
          </p:nvSpPr>
          <p:spPr>
            <a:xfrm>
              <a:off x="6874620" y="3513315"/>
              <a:ext cx="81343" cy="120962"/>
            </a:xfrm>
            <a:custGeom>
              <a:avLst/>
              <a:gdLst>
                <a:gd name="connsiteX0" fmla="*/ 0 w 81343"/>
                <a:gd name="connsiteY0" fmla="*/ 0 h 120962"/>
                <a:gd name="connsiteX1" fmla="*/ 0 w 81343"/>
                <a:gd name="connsiteY1" fmla="*/ 120962 h 120962"/>
                <a:gd name="connsiteX2" fmla="*/ 81344 w 81343"/>
                <a:gd name="connsiteY2" fmla="*/ 105427 h 120962"/>
                <a:gd name="connsiteX3" fmla="*/ 0 w 81343"/>
                <a:gd name="connsiteY3" fmla="*/ 0 h 120962"/>
              </a:gdLst>
              <a:ahLst/>
              <a:cxnLst>
                <a:cxn ang="0">
                  <a:pos x="connsiteX0" y="connsiteY0"/>
                </a:cxn>
                <a:cxn ang="0">
                  <a:pos x="connsiteX1" y="connsiteY1"/>
                </a:cxn>
                <a:cxn ang="0">
                  <a:pos x="connsiteX2" y="connsiteY2"/>
                </a:cxn>
                <a:cxn ang="0">
                  <a:pos x="connsiteX3" y="connsiteY3"/>
                </a:cxn>
              </a:cxnLst>
              <a:rect l="l" t="t" r="r" b="b"/>
              <a:pathLst>
                <a:path w="81343" h="120962">
                  <a:moveTo>
                    <a:pt x="0" y="0"/>
                  </a:moveTo>
                  <a:lnTo>
                    <a:pt x="0" y="120962"/>
                  </a:lnTo>
                  <a:cubicBezTo>
                    <a:pt x="27721" y="119721"/>
                    <a:pt x="55117" y="114489"/>
                    <a:pt x="81344" y="105427"/>
                  </a:cubicBezTo>
                  <a:cubicBezTo>
                    <a:pt x="62778" y="48779"/>
                    <a:pt x="33312" y="8726"/>
                    <a:pt x="0" y="0"/>
                  </a:cubicBezTo>
                  <a:close/>
                </a:path>
              </a:pathLst>
            </a:custGeom>
            <a:solidFill>
              <a:srgbClr val="C00000"/>
            </a:solidFill>
            <a:ln w="1343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CF96293-6A0E-4904-A5D0-E7C500485D82}"/>
                </a:ext>
              </a:extLst>
            </p:cNvPr>
            <p:cNvSpPr/>
            <p:nvPr/>
          </p:nvSpPr>
          <p:spPr>
            <a:xfrm>
              <a:off x="6480474" y="3429824"/>
              <a:ext cx="761110" cy="652380"/>
            </a:xfrm>
            <a:custGeom>
              <a:avLst/>
              <a:gdLst>
                <a:gd name="connsiteX0" fmla="*/ 40774 w 761110"/>
                <a:gd name="connsiteY0" fmla="*/ 652380 h 652380"/>
                <a:gd name="connsiteX1" fmla="*/ 720336 w 761110"/>
                <a:gd name="connsiteY1" fmla="*/ 652380 h 652380"/>
                <a:gd name="connsiteX2" fmla="*/ 761110 w 761110"/>
                <a:gd name="connsiteY2" fmla="*/ 611606 h 652380"/>
                <a:gd name="connsiteX3" fmla="*/ 761110 w 761110"/>
                <a:gd name="connsiteY3" fmla="*/ 0 h 652380"/>
                <a:gd name="connsiteX4" fmla="*/ 0 w 761110"/>
                <a:gd name="connsiteY4" fmla="*/ 0 h 652380"/>
                <a:gd name="connsiteX5" fmla="*/ 0 w 761110"/>
                <a:gd name="connsiteY5" fmla="*/ 611606 h 652380"/>
                <a:gd name="connsiteX6" fmla="*/ 40774 w 761110"/>
                <a:gd name="connsiteY6" fmla="*/ 652380 h 652380"/>
                <a:gd name="connsiteX7" fmla="*/ 180261 w 761110"/>
                <a:gd name="connsiteY7" fmla="*/ 143061 h 652380"/>
                <a:gd name="connsiteX8" fmla="*/ 181430 w 761110"/>
                <a:gd name="connsiteY8" fmla="*/ 141077 h 652380"/>
                <a:gd name="connsiteX9" fmla="*/ 183455 w 761110"/>
                <a:gd name="connsiteY9" fmla="*/ 139555 h 652380"/>
                <a:gd name="connsiteX10" fmla="*/ 380528 w 761110"/>
                <a:gd name="connsiteY10" fmla="*/ 54392 h 652380"/>
                <a:gd name="connsiteX11" fmla="*/ 577601 w 761110"/>
                <a:gd name="connsiteY11" fmla="*/ 139555 h 652380"/>
                <a:gd name="connsiteX12" fmla="*/ 579626 w 761110"/>
                <a:gd name="connsiteY12" fmla="*/ 141077 h 652380"/>
                <a:gd name="connsiteX13" fmla="*/ 580795 w 761110"/>
                <a:gd name="connsiteY13" fmla="*/ 143061 h 652380"/>
                <a:gd name="connsiteX14" fmla="*/ 580795 w 761110"/>
                <a:gd name="connsiteY14" fmla="*/ 509319 h 652380"/>
                <a:gd name="connsiteX15" fmla="*/ 579626 w 761110"/>
                <a:gd name="connsiteY15" fmla="*/ 511303 h 652380"/>
                <a:gd name="connsiteX16" fmla="*/ 577723 w 761110"/>
                <a:gd name="connsiteY16" fmla="*/ 512662 h 652380"/>
                <a:gd name="connsiteX17" fmla="*/ 380581 w 761110"/>
                <a:gd name="connsiteY17" fmla="*/ 597988 h 652380"/>
                <a:gd name="connsiteX18" fmla="*/ 183387 w 761110"/>
                <a:gd name="connsiteY18" fmla="*/ 512784 h 652380"/>
                <a:gd name="connsiteX19" fmla="*/ 181375 w 761110"/>
                <a:gd name="connsiteY19" fmla="*/ 511276 h 652380"/>
                <a:gd name="connsiteX20" fmla="*/ 180206 w 761110"/>
                <a:gd name="connsiteY20" fmla="*/ 509291 h 652380"/>
                <a:gd name="connsiteX21" fmla="*/ 180206 w 761110"/>
                <a:gd name="connsiteY21" fmla="*/ 143034 h 652380"/>
                <a:gd name="connsiteX22" fmla="*/ 180261 w 761110"/>
                <a:gd name="connsiteY22" fmla="*/ 143061 h 65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1110" h="652380">
                  <a:moveTo>
                    <a:pt x="40774" y="652380"/>
                  </a:moveTo>
                  <a:lnTo>
                    <a:pt x="720336" y="652380"/>
                  </a:lnTo>
                  <a:cubicBezTo>
                    <a:pt x="742856" y="652380"/>
                    <a:pt x="761110" y="634126"/>
                    <a:pt x="761110" y="611606"/>
                  </a:cubicBezTo>
                  <a:lnTo>
                    <a:pt x="761110" y="0"/>
                  </a:lnTo>
                  <a:lnTo>
                    <a:pt x="0" y="0"/>
                  </a:lnTo>
                  <a:lnTo>
                    <a:pt x="0" y="611606"/>
                  </a:lnTo>
                  <a:cubicBezTo>
                    <a:pt x="0" y="634126"/>
                    <a:pt x="18255" y="652380"/>
                    <a:pt x="40774" y="652380"/>
                  </a:cubicBezTo>
                  <a:close/>
                  <a:moveTo>
                    <a:pt x="180261" y="143061"/>
                  </a:moveTo>
                  <a:cubicBezTo>
                    <a:pt x="180592" y="142367"/>
                    <a:pt x="180984" y="141704"/>
                    <a:pt x="181430" y="141077"/>
                  </a:cubicBezTo>
                  <a:cubicBezTo>
                    <a:pt x="182049" y="140501"/>
                    <a:pt x="182729" y="139990"/>
                    <a:pt x="183455" y="139555"/>
                  </a:cubicBezTo>
                  <a:cubicBezTo>
                    <a:pt x="234593" y="85208"/>
                    <a:pt x="305904" y="54392"/>
                    <a:pt x="380528" y="54392"/>
                  </a:cubicBezTo>
                  <a:cubicBezTo>
                    <a:pt x="455152" y="54392"/>
                    <a:pt x="526463" y="85208"/>
                    <a:pt x="577601" y="139555"/>
                  </a:cubicBezTo>
                  <a:cubicBezTo>
                    <a:pt x="578327" y="139990"/>
                    <a:pt x="579006" y="140501"/>
                    <a:pt x="579626" y="141077"/>
                  </a:cubicBezTo>
                  <a:cubicBezTo>
                    <a:pt x="580072" y="141704"/>
                    <a:pt x="580463" y="142367"/>
                    <a:pt x="580795" y="143061"/>
                  </a:cubicBezTo>
                  <a:cubicBezTo>
                    <a:pt x="676170" y="246519"/>
                    <a:pt x="676170" y="405861"/>
                    <a:pt x="580795" y="509319"/>
                  </a:cubicBezTo>
                  <a:cubicBezTo>
                    <a:pt x="580463" y="510013"/>
                    <a:pt x="580072" y="510676"/>
                    <a:pt x="579626" y="511303"/>
                  </a:cubicBezTo>
                  <a:cubicBezTo>
                    <a:pt x="579035" y="511814"/>
                    <a:pt x="578399" y="512269"/>
                    <a:pt x="577723" y="512662"/>
                  </a:cubicBezTo>
                  <a:cubicBezTo>
                    <a:pt x="526597" y="567085"/>
                    <a:pt x="455254" y="597965"/>
                    <a:pt x="380581" y="597988"/>
                  </a:cubicBezTo>
                  <a:cubicBezTo>
                    <a:pt x="305909" y="598011"/>
                    <a:pt x="234547" y="567176"/>
                    <a:pt x="183387" y="512784"/>
                  </a:cubicBezTo>
                  <a:cubicBezTo>
                    <a:pt x="182668" y="512351"/>
                    <a:pt x="181994" y="511845"/>
                    <a:pt x="181375" y="511276"/>
                  </a:cubicBezTo>
                  <a:cubicBezTo>
                    <a:pt x="180929" y="510649"/>
                    <a:pt x="180538" y="509986"/>
                    <a:pt x="180206" y="509291"/>
                  </a:cubicBezTo>
                  <a:cubicBezTo>
                    <a:pt x="84831" y="405833"/>
                    <a:pt x="84831" y="246492"/>
                    <a:pt x="180206" y="143034"/>
                  </a:cubicBezTo>
                  <a:lnTo>
                    <a:pt x="180261" y="143061"/>
                  </a:lnTo>
                  <a:close/>
                </a:path>
              </a:pathLst>
            </a:custGeom>
            <a:solidFill>
              <a:srgbClr val="C00000"/>
            </a:solidFill>
            <a:ln w="1343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4B723BE-6D0F-4FC0-A26E-D2F41E1345F2}"/>
                </a:ext>
              </a:extLst>
            </p:cNvPr>
            <p:cNvSpPr/>
            <p:nvPr/>
          </p:nvSpPr>
          <p:spPr>
            <a:xfrm>
              <a:off x="6617079" y="3769605"/>
              <a:ext cx="115824" cy="143591"/>
            </a:xfrm>
            <a:custGeom>
              <a:avLst/>
              <a:gdLst>
                <a:gd name="connsiteX0" fmla="*/ 115825 w 115824"/>
                <a:gd name="connsiteY0" fmla="*/ 107371 h 143591"/>
                <a:gd name="connsiteX1" fmla="*/ 101595 w 115824"/>
                <a:gd name="connsiteY1" fmla="*/ 0 h 143591"/>
                <a:gd name="connsiteX2" fmla="*/ 0 w 115824"/>
                <a:gd name="connsiteY2" fmla="*/ 0 h 143591"/>
                <a:gd name="connsiteX3" fmla="*/ 56757 w 115824"/>
                <a:gd name="connsiteY3" fmla="*/ 143592 h 143591"/>
                <a:gd name="connsiteX4" fmla="*/ 115825 w 115824"/>
                <a:gd name="connsiteY4" fmla="*/ 107371 h 14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 h="143591">
                  <a:moveTo>
                    <a:pt x="115825" y="107371"/>
                  </a:moveTo>
                  <a:cubicBezTo>
                    <a:pt x="107084" y="72225"/>
                    <a:pt x="102311" y="36210"/>
                    <a:pt x="101595" y="0"/>
                  </a:cubicBezTo>
                  <a:lnTo>
                    <a:pt x="0" y="0"/>
                  </a:lnTo>
                  <a:cubicBezTo>
                    <a:pt x="2826" y="52757"/>
                    <a:pt x="22749" y="103160"/>
                    <a:pt x="56757" y="143592"/>
                  </a:cubicBezTo>
                  <a:cubicBezTo>
                    <a:pt x="74844" y="129082"/>
                    <a:pt x="94690" y="116912"/>
                    <a:pt x="115825" y="107371"/>
                  </a:cubicBezTo>
                  <a:close/>
                </a:path>
              </a:pathLst>
            </a:custGeom>
            <a:solidFill>
              <a:srgbClr val="C00000"/>
            </a:solidFill>
            <a:ln w="1343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83C2765-E202-4C6B-B688-D127EF88C3EC}"/>
                </a:ext>
              </a:extLst>
            </p:cNvPr>
            <p:cNvSpPr/>
            <p:nvPr/>
          </p:nvSpPr>
          <p:spPr>
            <a:xfrm>
              <a:off x="6935169" y="3522924"/>
              <a:ext cx="94296" cy="85624"/>
            </a:xfrm>
            <a:custGeom>
              <a:avLst/>
              <a:gdLst>
                <a:gd name="connsiteX0" fmla="*/ 94296 w 94296"/>
                <a:gd name="connsiteY0" fmla="*/ 56118 h 85624"/>
                <a:gd name="connsiteX1" fmla="*/ 0 w 94296"/>
                <a:gd name="connsiteY1" fmla="*/ 0 h 85624"/>
                <a:gd name="connsiteX2" fmla="*/ 46278 w 94296"/>
                <a:gd name="connsiteY2" fmla="*/ 85625 h 85624"/>
                <a:gd name="connsiteX3" fmla="*/ 94296 w 94296"/>
                <a:gd name="connsiteY3" fmla="*/ 56118 h 85624"/>
              </a:gdLst>
              <a:ahLst/>
              <a:cxnLst>
                <a:cxn ang="0">
                  <a:pos x="connsiteX0" y="connsiteY0"/>
                </a:cxn>
                <a:cxn ang="0">
                  <a:pos x="connsiteX1" y="connsiteY1"/>
                </a:cxn>
                <a:cxn ang="0">
                  <a:pos x="connsiteX2" y="connsiteY2"/>
                </a:cxn>
                <a:cxn ang="0">
                  <a:pos x="connsiteX3" y="connsiteY3"/>
                </a:cxn>
              </a:cxnLst>
              <a:rect l="l" t="t" r="r" b="b"/>
              <a:pathLst>
                <a:path w="94296" h="85624">
                  <a:moveTo>
                    <a:pt x="94296" y="56118"/>
                  </a:moveTo>
                  <a:cubicBezTo>
                    <a:pt x="67519" y="30514"/>
                    <a:pt x="35276" y="11324"/>
                    <a:pt x="0" y="0"/>
                  </a:cubicBezTo>
                  <a:cubicBezTo>
                    <a:pt x="20891" y="25231"/>
                    <a:pt x="36616" y="54324"/>
                    <a:pt x="46278" y="85625"/>
                  </a:cubicBezTo>
                  <a:cubicBezTo>
                    <a:pt x="63350" y="77640"/>
                    <a:pt x="79460" y="67740"/>
                    <a:pt x="94296" y="56118"/>
                  </a:cubicBezTo>
                  <a:close/>
                </a:path>
              </a:pathLst>
            </a:custGeom>
            <a:solidFill>
              <a:srgbClr val="C00000"/>
            </a:solidFill>
            <a:ln w="13437" cap="flat">
              <a:noFill/>
              <a:prstDash val="solid"/>
              <a:miter/>
            </a:ln>
          </p:spPr>
          <p:txBody>
            <a:bodyPr rtlCol="0" anchor="ctr"/>
            <a:lstStyle/>
            <a:p>
              <a:endParaRPr lang="en-US"/>
            </a:p>
          </p:txBody>
        </p:sp>
      </p:grpSp>
    </p:spTree>
    <p:extLst>
      <p:ext uri="{BB962C8B-B14F-4D97-AF65-F5344CB8AC3E}">
        <p14:creationId xmlns:p14="http://schemas.microsoft.com/office/powerpoint/2010/main" val="231688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4BB36D-FF59-4D04-B643-11CF8D97CEAB}"/>
              </a:ext>
            </a:extLst>
          </p:cNvPr>
          <p:cNvSpPr>
            <a:spLocks noGrp="1"/>
          </p:cNvSpPr>
          <p:nvPr>
            <p:ph idx="1"/>
          </p:nvPr>
        </p:nvSpPr>
        <p:spPr>
          <a:xfrm>
            <a:off x="5114825" y="5101599"/>
            <a:ext cx="6322646" cy="922216"/>
          </a:xfrm>
        </p:spPr>
        <p:txBody>
          <a:bodyPr/>
          <a:lstStyle/>
          <a:p>
            <a:pPr marL="0" indent="0">
              <a:buNone/>
            </a:pPr>
            <a:r>
              <a:rPr lang="en-US" sz="1800" kern="1200" dirty="0">
                <a:solidFill>
                  <a:srgbClr val="000000"/>
                </a:solidFill>
                <a:latin typeface="Franklin Gothic Book" panose="020B0503020102020204" pitchFamily="34" charset="0"/>
              </a:rPr>
              <a:t>Conduct a </a:t>
            </a:r>
            <a:r>
              <a:rPr lang="en-US" sz="1800" kern="1200" dirty="0">
                <a:solidFill>
                  <a:srgbClr val="005288"/>
                </a:solidFill>
                <a:latin typeface="Franklin Gothic Demi Cond" panose="020B0706030402020204" pitchFamily="34" charset="0"/>
              </a:rPr>
              <a:t>vulnerability assessment to understand the risks to the house of worship</a:t>
            </a:r>
            <a:r>
              <a:rPr lang="en-US" sz="1800" kern="1200" dirty="0">
                <a:solidFill>
                  <a:srgbClr val="000000"/>
                </a:solidFill>
                <a:latin typeface="Franklin Gothic Book" panose="020B0503020102020204" pitchFamily="34" charset="0"/>
              </a:rPr>
              <a:t> from which you may prioritize implementing any subsequent safety measures.  </a:t>
            </a:r>
          </a:p>
        </p:txBody>
      </p:sp>
      <p:sp>
        <p:nvSpPr>
          <p:cNvPr id="3" name="Title 2">
            <a:extLst>
              <a:ext uri="{FF2B5EF4-FFF2-40B4-BE49-F238E27FC236}">
                <a16:creationId xmlns:a16="http://schemas.microsoft.com/office/drawing/2014/main" id="{8323210B-8AAE-49CD-9F9A-2132C2E07F13}"/>
              </a:ext>
            </a:extLst>
          </p:cNvPr>
          <p:cNvSpPr>
            <a:spLocks noGrp="1"/>
          </p:cNvSpPr>
          <p:nvPr>
            <p:ph type="ctrTitle"/>
          </p:nvPr>
        </p:nvSpPr>
        <p:spPr>
          <a:xfrm>
            <a:off x="0" y="-1"/>
            <a:ext cx="12192000" cy="1141047"/>
          </a:xfrm>
        </p:spPr>
        <p:txBody>
          <a:bodyPr/>
          <a:lstStyle/>
          <a:p>
            <a:r>
              <a:rPr lang="en-US" sz="4000" b="0" dirty="0">
                <a:latin typeface="Franklin Gothic Demi Cond" panose="020B0706030402020204" pitchFamily="34" charset="0"/>
              </a:rPr>
              <a:t>Mitigating Attacks on Houses of Worship Security Guide</a:t>
            </a:r>
          </a:p>
        </p:txBody>
      </p:sp>
      <p:sp>
        <p:nvSpPr>
          <p:cNvPr id="4" name="Slide Number Placeholder 3">
            <a:extLst>
              <a:ext uri="{FF2B5EF4-FFF2-40B4-BE49-F238E27FC236}">
                <a16:creationId xmlns:a16="http://schemas.microsoft.com/office/drawing/2014/main" id="{272068D6-2BC2-4089-A083-BFE5CCF77AF8}"/>
              </a:ext>
            </a:extLst>
          </p:cNvPr>
          <p:cNvSpPr>
            <a:spLocks noGrp="1"/>
          </p:cNvSpPr>
          <p:nvPr>
            <p:ph type="sldNum" sz="quarter" idx="10"/>
          </p:nvPr>
        </p:nvSpPr>
        <p:spPr/>
        <p:txBody>
          <a:bodyPr/>
          <a:lstStyle/>
          <a:p>
            <a:pPr>
              <a:defRPr/>
            </a:pPr>
            <a:fld id="{E5B367E4-E490-5D4C-B162-F1E62EFCCBB8}" type="slidenum">
              <a:rPr lang="en-US" altLang="en-US" smtClean="0"/>
              <a:pPr>
                <a:defRPr/>
              </a:pPr>
              <a:t>7</a:t>
            </a:fld>
            <a:endParaRPr lang="en-US" altLang="en-US"/>
          </a:p>
        </p:txBody>
      </p:sp>
      <p:pic>
        <p:nvPicPr>
          <p:cNvPr id="6" name="Picture 5">
            <a:extLst>
              <a:ext uri="{FF2B5EF4-FFF2-40B4-BE49-F238E27FC236}">
                <a16:creationId xmlns:a16="http://schemas.microsoft.com/office/drawing/2014/main" id="{30C9620B-DE30-4EF4-8F80-FF87E6246354}"/>
              </a:ext>
            </a:extLst>
          </p:cNvPr>
          <p:cNvPicPr>
            <a:picLocks noChangeAspect="1"/>
          </p:cNvPicPr>
          <p:nvPr/>
        </p:nvPicPr>
        <p:blipFill>
          <a:blip r:embed="rId3"/>
          <a:stretch>
            <a:fillRect/>
          </a:stretch>
        </p:blipFill>
        <p:spPr>
          <a:xfrm>
            <a:off x="553156" y="1676064"/>
            <a:ext cx="2859613" cy="3706906"/>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B53CFD19-FEC0-4F2B-866C-97C58BB823A6}"/>
              </a:ext>
            </a:extLst>
          </p:cNvPr>
          <p:cNvSpPr txBox="1"/>
          <p:nvPr/>
        </p:nvSpPr>
        <p:spPr>
          <a:xfrm>
            <a:off x="5114825" y="1604322"/>
            <a:ext cx="5337908" cy="646331"/>
          </a:xfrm>
          <a:prstGeom prst="rect">
            <a:avLst/>
          </a:prstGeom>
          <a:noFill/>
        </p:spPr>
        <p:txBody>
          <a:bodyPr wrap="square">
            <a:spAutoFit/>
          </a:bodyPr>
          <a:lstStyle/>
          <a:p>
            <a:pPr marL="0" indent="0">
              <a:buNone/>
            </a:pPr>
            <a:r>
              <a:rPr lang="en-US" dirty="0">
                <a:solidFill>
                  <a:srgbClr val="000000"/>
                </a:solidFill>
                <a:latin typeface="Franklin Gothic Book" panose="020B0503020102020204" pitchFamily="34" charset="0"/>
              </a:rPr>
              <a:t>CISA </a:t>
            </a:r>
            <a:r>
              <a:rPr lang="en-US" dirty="0">
                <a:solidFill>
                  <a:srgbClr val="005288"/>
                </a:solidFill>
                <a:latin typeface="Franklin Gothic Demi Cond" panose="020B0706030402020204" pitchFamily="34" charset="0"/>
              </a:rPr>
              <a:t>analyzed ten years of targeted attacks </a:t>
            </a:r>
            <a:r>
              <a:rPr lang="en-US" dirty="0">
                <a:solidFill>
                  <a:srgbClr val="000000"/>
                </a:solidFill>
                <a:latin typeface="Franklin Gothic Book" panose="020B0503020102020204" pitchFamily="34" charset="0"/>
              </a:rPr>
              <a:t>on houses of worship between 2009 and 2019</a:t>
            </a:r>
          </a:p>
        </p:txBody>
      </p:sp>
      <p:sp>
        <p:nvSpPr>
          <p:cNvPr id="12" name="TextBox 11">
            <a:extLst>
              <a:ext uri="{FF2B5EF4-FFF2-40B4-BE49-F238E27FC236}">
                <a16:creationId xmlns:a16="http://schemas.microsoft.com/office/drawing/2014/main" id="{AFD45FA6-D9E1-4D06-9622-403ED0C24EBF}"/>
              </a:ext>
            </a:extLst>
          </p:cNvPr>
          <p:cNvSpPr txBox="1"/>
          <p:nvPr/>
        </p:nvSpPr>
        <p:spPr>
          <a:xfrm>
            <a:off x="5114825" y="2770081"/>
            <a:ext cx="6368936" cy="646331"/>
          </a:xfrm>
          <a:prstGeom prst="rect">
            <a:avLst/>
          </a:prstGeom>
          <a:noFill/>
        </p:spPr>
        <p:txBody>
          <a:bodyPr wrap="square">
            <a:spAutoFit/>
          </a:bodyPr>
          <a:lstStyle/>
          <a:p>
            <a:pPr marL="0" indent="0">
              <a:buNone/>
            </a:pPr>
            <a:r>
              <a:rPr lang="en-US" dirty="0">
                <a:solidFill>
                  <a:srgbClr val="000000"/>
                </a:solidFill>
                <a:latin typeface="Franklin Gothic Book" panose="020B0503020102020204" pitchFamily="34" charset="0"/>
              </a:rPr>
              <a:t>Take a </a:t>
            </a:r>
            <a:r>
              <a:rPr lang="en-US" dirty="0">
                <a:solidFill>
                  <a:srgbClr val="005288"/>
                </a:solidFill>
                <a:latin typeface="Franklin Gothic Demi Cond" panose="020B0706030402020204" pitchFamily="34" charset="0"/>
              </a:rPr>
              <a:t>holistic approach to security </a:t>
            </a:r>
            <a:r>
              <a:rPr lang="en-US" dirty="0">
                <a:solidFill>
                  <a:srgbClr val="000000"/>
                </a:solidFill>
                <a:latin typeface="Franklin Gothic Book" panose="020B0503020102020204" pitchFamily="34" charset="0"/>
              </a:rPr>
              <a:t>by assigning clear roles and responsibilities and creating a multi-layered security plan</a:t>
            </a:r>
          </a:p>
        </p:txBody>
      </p:sp>
      <p:sp>
        <p:nvSpPr>
          <p:cNvPr id="14" name="TextBox 13">
            <a:extLst>
              <a:ext uri="{FF2B5EF4-FFF2-40B4-BE49-F238E27FC236}">
                <a16:creationId xmlns:a16="http://schemas.microsoft.com/office/drawing/2014/main" id="{4D070B0D-B079-4F04-BD23-C9F24F1C474C}"/>
              </a:ext>
            </a:extLst>
          </p:cNvPr>
          <p:cNvSpPr txBox="1"/>
          <p:nvPr/>
        </p:nvSpPr>
        <p:spPr>
          <a:xfrm>
            <a:off x="5114825" y="3935840"/>
            <a:ext cx="5563951" cy="646331"/>
          </a:xfrm>
          <a:prstGeom prst="rect">
            <a:avLst/>
          </a:prstGeom>
          <a:noFill/>
        </p:spPr>
        <p:txBody>
          <a:bodyPr wrap="square">
            <a:spAutoFit/>
          </a:bodyPr>
          <a:lstStyle/>
          <a:p>
            <a:pPr marL="0" indent="0">
              <a:buNone/>
            </a:pPr>
            <a:r>
              <a:rPr lang="en-US" dirty="0">
                <a:solidFill>
                  <a:srgbClr val="000000"/>
                </a:solidFill>
                <a:latin typeface="Franklin Gothic Book" panose="020B0503020102020204" pitchFamily="34" charset="0"/>
              </a:rPr>
              <a:t>A robust security plan should be </a:t>
            </a:r>
            <a:r>
              <a:rPr lang="en-US" dirty="0">
                <a:solidFill>
                  <a:srgbClr val="005288"/>
                </a:solidFill>
                <a:latin typeface="Franklin Gothic Demi Cond" panose="020B0706030402020204" pitchFamily="34" charset="0"/>
              </a:rPr>
              <a:t>tailored to the specific needs and priorities </a:t>
            </a:r>
            <a:r>
              <a:rPr lang="en-US" dirty="0">
                <a:solidFill>
                  <a:srgbClr val="000000"/>
                </a:solidFill>
                <a:latin typeface="Franklin Gothic Book" panose="020B0503020102020204" pitchFamily="34" charset="0"/>
              </a:rPr>
              <a:t>of the house of worship</a:t>
            </a:r>
          </a:p>
        </p:txBody>
      </p:sp>
      <p:sp>
        <p:nvSpPr>
          <p:cNvPr id="15" name="Oval 14">
            <a:extLst>
              <a:ext uri="{FF2B5EF4-FFF2-40B4-BE49-F238E27FC236}">
                <a16:creationId xmlns:a16="http://schemas.microsoft.com/office/drawing/2014/main" id="{18A68CA5-D7CB-40BD-8CBD-C5BDE17F63A6}"/>
              </a:ext>
            </a:extLst>
          </p:cNvPr>
          <p:cNvSpPr/>
          <p:nvPr/>
        </p:nvSpPr>
        <p:spPr bwMode="auto">
          <a:xfrm>
            <a:off x="4300415" y="1604322"/>
            <a:ext cx="680785" cy="66656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0BFF3CB9-B737-4553-A2C5-35EAB400B101}"/>
              </a:ext>
            </a:extLst>
          </p:cNvPr>
          <p:cNvSpPr/>
          <p:nvPr/>
        </p:nvSpPr>
        <p:spPr bwMode="auto">
          <a:xfrm>
            <a:off x="4300415" y="2766841"/>
            <a:ext cx="680785" cy="66656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D91281D5-9CBC-4280-8051-F15FEA2DAD8A}"/>
              </a:ext>
            </a:extLst>
          </p:cNvPr>
          <p:cNvSpPr/>
          <p:nvPr/>
        </p:nvSpPr>
        <p:spPr bwMode="auto">
          <a:xfrm>
            <a:off x="4300415" y="3935840"/>
            <a:ext cx="680785" cy="66656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99773500-289B-4232-AEF4-F2535E209F22}"/>
              </a:ext>
            </a:extLst>
          </p:cNvPr>
          <p:cNvSpPr/>
          <p:nvPr/>
        </p:nvSpPr>
        <p:spPr bwMode="auto">
          <a:xfrm>
            <a:off x="4300415" y="5229424"/>
            <a:ext cx="680785" cy="666566"/>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1" name="Graphic 20">
            <a:extLst>
              <a:ext uri="{FF2B5EF4-FFF2-40B4-BE49-F238E27FC236}">
                <a16:creationId xmlns:a16="http://schemas.microsoft.com/office/drawing/2014/main" id="{7C2BB124-AFB1-49CC-8401-99B66967B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6700" y="2766921"/>
            <a:ext cx="663750" cy="663750"/>
          </a:xfrm>
          <a:prstGeom prst="rect">
            <a:avLst/>
          </a:prstGeom>
        </p:spPr>
      </p:pic>
      <p:pic>
        <p:nvPicPr>
          <p:cNvPr id="23" name="Graphic 22">
            <a:extLst>
              <a:ext uri="{FF2B5EF4-FFF2-40B4-BE49-F238E27FC236}">
                <a16:creationId xmlns:a16="http://schemas.microsoft.com/office/drawing/2014/main" id="{04B68A1F-5C01-4ED5-8EFC-634C23381F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46343" y="5232101"/>
            <a:ext cx="607647" cy="607647"/>
          </a:xfrm>
          <a:prstGeom prst="rect">
            <a:avLst/>
          </a:prstGeom>
        </p:spPr>
      </p:pic>
      <p:pic>
        <p:nvPicPr>
          <p:cNvPr id="25" name="Graphic 24">
            <a:extLst>
              <a:ext uri="{FF2B5EF4-FFF2-40B4-BE49-F238E27FC236}">
                <a16:creationId xmlns:a16="http://schemas.microsoft.com/office/drawing/2014/main" id="{E4ADA4D2-35CF-425B-8B5D-6CCF78678A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70049" y="3935840"/>
            <a:ext cx="646331" cy="646331"/>
          </a:xfrm>
          <a:prstGeom prst="rect">
            <a:avLst/>
          </a:prstGeom>
        </p:spPr>
      </p:pic>
      <p:pic>
        <p:nvPicPr>
          <p:cNvPr id="29" name="Graphic 28">
            <a:extLst>
              <a:ext uri="{FF2B5EF4-FFF2-40B4-BE49-F238E27FC236}">
                <a16:creationId xmlns:a16="http://schemas.microsoft.com/office/drawing/2014/main" id="{AE7DBEB2-A7A0-4B2C-9AFA-F1C3CB555C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0415" y="1624557"/>
            <a:ext cx="646331" cy="646331"/>
          </a:xfrm>
          <a:prstGeom prst="rect">
            <a:avLst/>
          </a:prstGeom>
        </p:spPr>
      </p:pic>
      <p:sp>
        <p:nvSpPr>
          <p:cNvPr id="20" name="Content Placeholder 1">
            <a:extLst>
              <a:ext uri="{FF2B5EF4-FFF2-40B4-BE49-F238E27FC236}">
                <a16:creationId xmlns:a16="http://schemas.microsoft.com/office/drawing/2014/main" id="{BE2F9C8B-7C6C-49EC-A1CF-E7E5E9009228}"/>
              </a:ext>
            </a:extLst>
          </p:cNvPr>
          <p:cNvSpPr txBox="1">
            <a:spLocks/>
          </p:cNvSpPr>
          <p:nvPr/>
        </p:nvSpPr>
        <p:spPr>
          <a:xfrm>
            <a:off x="3318933" y="6306344"/>
            <a:ext cx="5563950" cy="378061"/>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ctr">
              <a:buFont typeface="Wingdings" pitchFamily="2" charset="2"/>
              <a:buNone/>
            </a:pPr>
            <a:r>
              <a:rPr lang="en-US" sz="1800" kern="0" dirty="0">
                <a:solidFill>
                  <a:srgbClr val="C41230"/>
                </a:solidFill>
                <a:latin typeface="Franklin Gothic Demi Cond" panose="020B0706030402020204" pitchFamily="34" charset="0"/>
                <a:hlinkClick r:id="rId12">
                  <a:extLst>
                    <a:ext uri="{A12FA001-AC4F-418D-AE19-62706E023703}">
                      <ahyp:hlinkClr xmlns:ahyp="http://schemas.microsoft.com/office/drawing/2018/hyperlinkcolor" val="tx"/>
                    </a:ext>
                  </a:extLst>
                </a:hlinkClick>
              </a:rPr>
              <a:t>cisa.gov/mitigating-attacks-houses-worship-security-guide</a:t>
            </a:r>
            <a:endParaRPr lang="en-US" sz="1800" kern="0" dirty="0">
              <a:solidFill>
                <a:srgbClr val="C41230"/>
              </a:solidFill>
              <a:latin typeface="Franklin Gothic Demi Cond" panose="020B0706030402020204" pitchFamily="34" charset="0"/>
            </a:endParaRPr>
          </a:p>
        </p:txBody>
      </p:sp>
    </p:spTree>
    <p:extLst>
      <p:ext uri="{BB962C8B-B14F-4D97-AF65-F5344CB8AC3E}">
        <p14:creationId xmlns:p14="http://schemas.microsoft.com/office/powerpoint/2010/main" val="71555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419A1-93BD-4603-8B55-EF5AD3DAFF3D}"/>
              </a:ext>
            </a:extLst>
          </p:cNvPr>
          <p:cNvSpPr>
            <a:spLocks noGrp="1"/>
          </p:cNvSpPr>
          <p:nvPr>
            <p:ph idx="1"/>
          </p:nvPr>
        </p:nvSpPr>
        <p:spPr>
          <a:xfrm>
            <a:off x="679939" y="3273617"/>
            <a:ext cx="9925538" cy="781173"/>
          </a:xfrm>
        </p:spPr>
        <p:txBody>
          <a:bodyPr/>
          <a:lstStyle/>
          <a:p>
            <a:pPr marL="0" indent="0">
              <a:spcAft>
                <a:spcPts val="2400"/>
              </a:spcAft>
              <a:buNone/>
            </a:pPr>
            <a:r>
              <a:rPr lang="en-US" sz="1800" dirty="0">
                <a:solidFill>
                  <a:srgbClr val="000000"/>
                </a:solidFill>
                <a:latin typeface="Franklin Gothic Book" panose="020B0503020102020204" pitchFamily="34" charset="0"/>
              </a:rPr>
              <a:t>Results of the assessment can </a:t>
            </a:r>
            <a:r>
              <a:rPr lang="en-US" sz="1800" dirty="0">
                <a:solidFill>
                  <a:srgbClr val="005288"/>
                </a:solidFill>
                <a:latin typeface="Franklin Gothic Demi Cond" panose="020B0706030402020204" pitchFamily="34" charset="0"/>
              </a:rPr>
              <a:t>assist organizations in improving security and managing identified risks </a:t>
            </a:r>
            <a:r>
              <a:rPr lang="en-US" sz="1800" dirty="0">
                <a:solidFill>
                  <a:srgbClr val="000000"/>
                </a:solidFill>
                <a:latin typeface="Franklin Gothic Book" panose="020B0503020102020204" pitchFamily="34" charset="0"/>
              </a:rPr>
              <a:t>through the ability to:</a:t>
            </a:r>
          </a:p>
          <a:p>
            <a:endParaRPr lang="en-US" sz="1800" dirty="0">
              <a:solidFill>
                <a:srgbClr val="000000"/>
              </a:solidFill>
              <a:latin typeface="Franklin Gothic Book" panose="020B0503020102020204" pitchFamily="34" charset="0"/>
            </a:endParaRPr>
          </a:p>
        </p:txBody>
      </p:sp>
      <p:sp>
        <p:nvSpPr>
          <p:cNvPr id="3" name="Title 2">
            <a:extLst>
              <a:ext uri="{FF2B5EF4-FFF2-40B4-BE49-F238E27FC236}">
                <a16:creationId xmlns:a16="http://schemas.microsoft.com/office/drawing/2014/main" id="{9E294B36-9BA8-4D54-AB5E-9EB2791DDCAB}"/>
              </a:ext>
            </a:extLst>
          </p:cNvPr>
          <p:cNvSpPr>
            <a:spLocks noGrp="1"/>
          </p:cNvSpPr>
          <p:nvPr>
            <p:ph type="ctrTitle"/>
          </p:nvPr>
        </p:nvSpPr>
        <p:spPr/>
        <p:txBody>
          <a:bodyPr/>
          <a:lstStyle/>
          <a:p>
            <a:r>
              <a:rPr lang="en-US" sz="4400" b="0" dirty="0">
                <a:latin typeface="Franklin Gothic Demi Cond" panose="020B0706030402020204" pitchFamily="34" charset="0"/>
              </a:rPr>
              <a:t>Houses of Worship Self-Assessment Tool</a:t>
            </a:r>
          </a:p>
        </p:txBody>
      </p:sp>
      <p:sp>
        <p:nvSpPr>
          <p:cNvPr id="4" name="Slide Number Placeholder 3">
            <a:extLst>
              <a:ext uri="{FF2B5EF4-FFF2-40B4-BE49-F238E27FC236}">
                <a16:creationId xmlns:a16="http://schemas.microsoft.com/office/drawing/2014/main" id="{3E21BE84-825C-42D2-B50C-091FA1CD47C8}"/>
              </a:ext>
            </a:extLst>
          </p:cNvPr>
          <p:cNvSpPr>
            <a:spLocks noGrp="1"/>
          </p:cNvSpPr>
          <p:nvPr>
            <p:ph type="sldNum" sz="quarter" idx="10"/>
          </p:nvPr>
        </p:nvSpPr>
        <p:spPr/>
        <p:txBody>
          <a:bodyPr/>
          <a:lstStyle/>
          <a:p>
            <a:pPr>
              <a:defRPr/>
            </a:pPr>
            <a:fld id="{E5B367E4-E490-5D4C-B162-F1E62EFCCBB8}" type="slidenum">
              <a:rPr lang="en-US" altLang="en-US" smtClean="0"/>
              <a:pPr>
                <a:defRPr/>
              </a:pPr>
              <a:t>8</a:t>
            </a:fld>
            <a:endParaRPr lang="en-US" altLang="en-US"/>
          </a:p>
        </p:txBody>
      </p:sp>
      <p:pic>
        <p:nvPicPr>
          <p:cNvPr id="5" name="Picture 4" descr="A picture containing calendar&#10;&#10;Description automatically generated">
            <a:extLst>
              <a:ext uri="{FF2B5EF4-FFF2-40B4-BE49-F238E27FC236}">
                <a16:creationId xmlns:a16="http://schemas.microsoft.com/office/drawing/2014/main" id="{A55CC41E-C3CC-4F13-870E-0A4654381BC0}"/>
              </a:ext>
            </a:extLst>
          </p:cNvPr>
          <p:cNvPicPr/>
          <p:nvPr/>
        </p:nvPicPr>
        <p:blipFill rotWithShape="1">
          <a:blip r:embed="rId3"/>
          <a:srcRect r="2512"/>
          <a:stretch/>
        </p:blipFill>
        <p:spPr>
          <a:xfrm>
            <a:off x="5969978" y="1327068"/>
            <a:ext cx="4088422" cy="131138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96387D1-6286-4AF7-9658-B6D23EC7DD39}"/>
              </a:ext>
            </a:extLst>
          </p:cNvPr>
          <p:cNvSpPr txBox="1"/>
          <p:nvPr/>
        </p:nvSpPr>
        <p:spPr>
          <a:xfrm>
            <a:off x="5884985" y="2656047"/>
            <a:ext cx="2587869" cy="246221"/>
          </a:xfrm>
          <a:prstGeom prst="rect">
            <a:avLst/>
          </a:prstGeom>
          <a:noFill/>
        </p:spPr>
        <p:txBody>
          <a:bodyPr wrap="square">
            <a:spAutoFit/>
          </a:bodyPr>
          <a:lstStyle/>
          <a:p>
            <a:r>
              <a:rPr lang="en-US" sz="1000" dirty="0">
                <a:solidFill>
                  <a:srgbClr val="00000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cisa.gov/houses-of-worship</a:t>
            </a:r>
            <a:endParaRPr lang="en-US" sz="1000" dirty="0">
              <a:solidFill>
                <a:srgbClr val="000000"/>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35D9E23A-31C8-4B36-8C27-00206B9F7247}"/>
              </a:ext>
            </a:extLst>
          </p:cNvPr>
          <p:cNvSpPr txBox="1"/>
          <p:nvPr/>
        </p:nvSpPr>
        <p:spPr>
          <a:xfrm>
            <a:off x="679939" y="1406814"/>
            <a:ext cx="5509846" cy="1323439"/>
          </a:xfrm>
          <a:prstGeom prst="rect">
            <a:avLst/>
          </a:prstGeom>
          <a:noFill/>
        </p:spPr>
        <p:txBody>
          <a:bodyPr wrap="square">
            <a:spAutoFit/>
          </a:bodyPr>
          <a:lstStyle/>
          <a:p>
            <a:pPr marL="0" indent="0">
              <a:spcAft>
                <a:spcPts val="2400"/>
              </a:spcAft>
              <a:buNone/>
            </a:pPr>
            <a:r>
              <a:rPr lang="en-US" sz="2000" dirty="0">
                <a:solidFill>
                  <a:srgbClr val="000000"/>
                </a:solidFill>
                <a:latin typeface="Franklin Gothic Book" panose="020B0503020102020204" pitchFamily="34" charset="0"/>
              </a:rPr>
              <a:t>An </a:t>
            </a:r>
            <a:r>
              <a:rPr lang="en-US" sz="2000" dirty="0">
                <a:solidFill>
                  <a:srgbClr val="C00000"/>
                </a:solidFill>
                <a:latin typeface="Franklin Gothic Demi Cond" panose="020B0706030402020204" pitchFamily="34" charset="0"/>
              </a:rPr>
              <a:t>easy to use, interactive, security-focused self-assessment </a:t>
            </a:r>
            <a:r>
              <a:rPr lang="en-US" sz="2000" dirty="0">
                <a:solidFill>
                  <a:srgbClr val="000000"/>
                </a:solidFill>
                <a:latin typeface="Franklin Gothic Book" panose="020B0503020102020204" pitchFamily="34" charset="0"/>
              </a:rPr>
              <a:t>tool that assists stakeholders in understanding potential risks and identifying corresponding risk mitigation solutions. </a:t>
            </a:r>
          </a:p>
        </p:txBody>
      </p:sp>
      <p:grpSp>
        <p:nvGrpSpPr>
          <p:cNvPr id="21" name="Group 20">
            <a:extLst>
              <a:ext uri="{FF2B5EF4-FFF2-40B4-BE49-F238E27FC236}">
                <a16:creationId xmlns:a16="http://schemas.microsoft.com/office/drawing/2014/main" id="{5E3ADB75-3ED9-4649-8588-05368D6B5E95}"/>
              </a:ext>
            </a:extLst>
          </p:cNvPr>
          <p:cNvGrpSpPr/>
          <p:nvPr/>
        </p:nvGrpSpPr>
        <p:grpSpPr>
          <a:xfrm>
            <a:off x="765908" y="4308186"/>
            <a:ext cx="3075297" cy="1143000"/>
            <a:chOff x="595291" y="3172819"/>
            <a:chExt cx="3075297" cy="1143000"/>
          </a:xfrm>
        </p:grpSpPr>
        <p:sp>
          <p:nvSpPr>
            <p:cNvPr id="17" name="Rectangle: Rounded Corners 16">
              <a:extLst>
                <a:ext uri="{FF2B5EF4-FFF2-40B4-BE49-F238E27FC236}">
                  <a16:creationId xmlns:a16="http://schemas.microsoft.com/office/drawing/2014/main" id="{543C8415-5C0D-4630-9873-432F6294E9D0}"/>
                </a:ext>
              </a:extLst>
            </p:cNvPr>
            <p:cNvSpPr/>
            <p:nvPr/>
          </p:nvSpPr>
          <p:spPr bwMode="auto">
            <a:xfrm>
              <a:off x="595291" y="3172819"/>
              <a:ext cx="3075297" cy="1143000"/>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8C19F0A2-EF55-4A04-BC32-06E61723B8C5}"/>
                </a:ext>
              </a:extLst>
            </p:cNvPr>
            <p:cNvSpPr txBox="1"/>
            <p:nvPr/>
          </p:nvSpPr>
          <p:spPr>
            <a:xfrm>
              <a:off x="1654217" y="3447981"/>
              <a:ext cx="1830807" cy="584775"/>
            </a:xfrm>
            <a:prstGeom prst="rect">
              <a:avLst/>
            </a:prstGeom>
            <a:noFill/>
          </p:spPr>
          <p:txBody>
            <a:bodyPr wrap="square">
              <a:spAutoFit/>
            </a:bodyPr>
            <a:lstStyle/>
            <a:p>
              <a:pPr marL="0" indent="0">
                <a:spcAft>
                  <a:spcPts val="2400"/>
                </a:spcAft>
                <a:buNone/>
              </a:pPr>
              <a:r>
                <a:rPr lang="en-US" sz="1600" dirty="0">
                  <a:solidFill>
                    <a:srgbClr val="005288"/>
                  </a:solidFill>
                  <a:latin typeface="Franklin Gothic Demi Cond" panose="020B0706030402020204" pitchFamily="34" charset="0"/>
                </a:rPr>
                <a:t>Prioritize</a:t>
              </a:r>
              <a:r>
                <a:rPr lang="en-US" sz="1600" dirty="0">
                  <a:solidFill>
                    <a:srgbClr val="000000"/>
                  </a:solidFill>
                  <a:latin typeface="Franklin Gothic Book" panose="020B0503020102020204" pitchFamily="34" charset="0"/>
                </a:rPr>
                <a:t> potential security measures</a:t>
              </a:r>
            </a:p>
          </p:txBody>
        </p:sp>
        <p:sp>
          <p:nvSpPr>
            <p:cNvPr id="19" name="Oval 18">
              <a:extLst>
                <a:ext uri="{FF2B5EF4-FFF2-40B4-BE49-F238E27FC236}">
                  <a16:creationId xmlns:a16="http://schemas.microsoft.com/office/drawing/2014/main" id="{AF34074A-4C32-4C0F-8ECB-1D6D55C3A5B9}"/>
                </a:ext>
              </a:extLst>
            </p:cNvPr>
            <p:cNvSpPr/>
            <p:nvPr/>
          </p:nvSpPr>
          <p:spPr bwMode="auto">
            <a:xfrm>
              <a:off x="798097" y="3399630"/>
              <a:ext cx="696019" cy="681483"/>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24" name="Group 23">
            <a:extLst>
              <a:ext uri="{FF2B5EF4-FFF2-40B4-BE49-F238E27FC236}">
                <a16:creationId xmlns:a16="http://schemas.microsoft.com/office/drawing/2014/main" id="{E5E11B06-026A-4F33-AED6-592D5DF90425}"/>
              </a:ext>
            </a:extLst>
          </p:cNvPr>
          <p:cNvGrpSpPr/>
          <p:nvPr/>
        </p:nvGrpSpPr>
        <p:grpSpPr>
          <a:xfrm>
            <a:off x="4189591" y="4308186"/>
            <a:ext cx="3075297" cy="1143000"/>
            <a:chOff x="595291" y="3172819"/>
            <a:chExt cx="3075297" cy="1143000"/>
          </a:xfrm>
        </p:grpSpPr>
        <p:sp>
          <p:nvSpPr>
            <p:cNvPr id="25" name="Rectangle: Rounded Corners 24">
              <a:extLst>
                <a:ext uri="{FF2B5EF4-FFF2-40B4-BE49-F238E27FC236}">
                  <a16:creationId xmlns:a16="http://schemas.microsoft.com/office/drawing/2014/main" id="{C0A5311B-4E9E-4676-9894-D187C9908679}"/>
                </a:ext>
              </a:extLst>
            </p:cNvPr>
            <p:cNvSpPr/>
            <p:nvPr/>
          </p:nvSpPr>
          <p:spPr bwMode="auto">
            <a:xfrm>
              <a:off x="595291" y="3172819"/>
              <a:ext cx="3075297" cy="1143000"/>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0082F56A-C32D-4A36-9AED-CE2B929EF7F0}"/>
                </a:ext>
              </a:extLst>
            </p:cNvPr>
            <p:cNvSpPr txBox="1"/>
            <p:nvPr/>
          </p:nvSpPr>
          <p:spPr>
            <a:xfrm>
              <a:off x="1654217" y="3324871"/>
              <a:ext cx="2016371" cy="830997"/>
            </a:xfrm>
            <a:prstGeom prst="rect">
              <a:avLst/>
            </a:prstGeom>
            <a:noFill/>
          </p:spPr>
          <p:txBody>
            <a:bodyPr wrap="square">
              <a:spAutoFit/>
            </a:bodyPr>
            <a:lstStyle/>
            <a:p>
              <a:pPr marL="0" indent="0">
                <a:spcAft>
                  <a:spcPts val="2400"/>
                </a:spcAft>
                <a:buNone/>
              </a:pPr>
              <a:r>
                <a:rPr lang="en-US" sz="1600" dirty="0">
                  <a:solidFill>
                    <a:srgbClr val="005288"/>
                  </a:solidFill>
                  <a:latin typeface="Franklin Gothic Demi Cond" panose="020B0706030402020204" pitchFamily="34" charset="0"/>
                </a:rPr>
                <a:t>Review best practices </a:t>
              </a:r>
              <a:r>
                <a:rPr lang="en-US" sz="1600" dirty="0">
                  <a:solidFill>
                    <a:srgbClr val="000000"/>
                  </a:solidFill>
                  <a:latin typeface="Franklin Gothic Book" panose="020B0503020102020204" pitchFamily="34" charset="0"/>
                </a:rPr>
                <a:t>and available resources</a:t>
              </a:r>
            </a:p>
          </p:txBody>
        </p:sp>
        <p:sp>
          <p:nvSpPr>
            <p:cNvPr id="27" name="Oval 26">
              <a:extLst>
                <a:ext uri="{FF2B5EF4-FFF2-40B4-BE49-F238E27FC236}">
                  <a16:creationId xmlns:a16="http://schemas.microsoft.com/office/drawing/2014/main" id="{965E6159-7A1B-4D81-8825-BED2D3F1F88A}"/>
                </a:ext>
              </a:extLst>
            </p:cNvPr>
            <p:cNvSpPr/>
            <p:nvPr/>
          </p:nvSpPr>
          <p:spPr bwMode="auto">
            <a:xfrm>
              <a:off x="798097" y="3399630"/>
              <a:ext cx="696019" cy="681483"/>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grpSp>
        <p:nvGrpSpPr>
          <p:cNvPr id="29" name="Group 28">
            <a:extLst>
              <a:ext uri="{FF2B5EF4-FFF2-40B4-BE49-F238E27FC236}">
                <a16:creationId xmlns:a16="http://schemas.microsoft.com/office/drawing/2014/main" id="{ECD69C8C-707D-468B-960C-4115CA39D33F}"/>
              </a:ext>
            </a:extLst>
          </p:cNvPr>
          <p:cNvGrpSpPr/>
          <p:nvPr/>
        </p:nvGrpSpPr>
        <p:grpSpPr>
          <a:xfrm>
            <a:off x="7702062" y="4308186"/>
            <a:ext cx="3443653" cy="1143000"/>
            <a:chOff x="595291" y="3172819"/>
            <a:chExt cx="3443653" cy="1143000"/>
          </a:xfrm>
        </p:grpSpPr>
        <p:sp>
          <p:nvSpPr>
            <p:cNvPr id="30" name="Rectangle: Rounded Corners 29">
              <a:extLst>
                <a:ext uri="{FF2B5EF4-FFF2-40B4-BE49-F238E27FC236}">
                  <a16:creationId xmlns:a16="http://schemas.microsoft.com/office/drawing/2014/main" id="{7A751E71-1EB4-4A16-8FC7-DAE2787182F2}"/>
                </a:ext>
              </a:extLst>
            </p:cNvPr>
            <p:cNvSpPr/>
            <p:nvPr/>
          </p:nvSpPr>
          <p:spPr bwMode="auto">
            <a:xfrm>
              <a:off x="595291" y="3172819"/>
              <a:ext cx="3443653" cy="1143000"/>
            </a:xfrm>
            <a:prstGeom prst="roundRect">
              <a:avLst>
                <a:gd name="adj" fmla="val 1570"/>
              </a:avLst>
            </a:prstGeom>
            <a:solidFill>
              <a:schemeClr val="tx1"/>
            </a:solidFill>
            <a:ln w="28575" cap="flat" cmpd="sng" algn="ctr">
              <a:solidFill>
                <a:srgbClr val="005288"/>
              </a:solidFill>
              <a:prstDash val="solid"/>
              <a:round/>
              <a:headEnd type="none" w="med" len="med"/>
              <a:tailEnd type="none" w="med" len="med"/>
            </a:ln>
            <a:effectLst>
              <a:innerShdw blurRad="63500" dist="254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5D95DCF7-0B00-4E67-B6A7-EE9828775504}"/>
                </a:ext>
              </a:extLst>
            </p:cNvPr>
            <p:cNvSpPr txBox="1"/>
            <p:nvPr/>
          </p:nvSpPr>
          <p:spPr>
            <a:xfrm>
              <a:off x="1611573" y="3201760"/>
              <a:ext cx="2384727" cy="1077218"/>
            </a:xfrm>
            <a:prstGeom prst="rect">
              <a:avLst/>
            </a:prstGeom>
            <a:noFill/>
          </p:spPr>
          <p:txBody>
            <a:bodyPr wrap="square">
              <a:spAutoFit/>
            </a:bodyPr>
            <a:lstStyle/>
            <a:p>
              <a:pPr marL="0" indent="0">
                <a:spcAft>
                  <a:spcPts val="2400"/>
                </a:spcAft>
                <a:buNone/>
              </a:pPr>
              <a:r>
                <a:rPr lang="en-US" sz="1600" dirty="0">
                  <a:solidFill>
                    <a:srgbClr val="005288"/>
                  </a:solidFill>
                  <a:latin typeface="Franklin Gothic Demi Cond" panose="020B0706030402020204" pitchFamily="34" charset="0"/>
                </a:rPr>
                <a:t>Develop investment justifications </a:t>
              </a:r>
              <a:r>
                <a:rPr lang="en-US" sz="1600" dirty="0">
                  <a:solidFill>
                    <a:srgbClr val="000000"/>
                  </a:solidFill>
                  <a:latin typeface="Franklin Gothic Book" panose="020B0503020102020204" pitchFamily="34" charset="0"/>
                </a:rPr>
                <a:t>for internal budgeting processes or external grant requests</a:t>
              </a:r>
            </a:p>
          </p:txBody>
        </p:sp>
        <p:sp>
          <p:nvSpPr>
            <p:cNvPr id="32" name="Oval 31">
              <a:extLst>
                <a:ext uri="{FF2B5EF4-FFF2-40B4-BE49-F238E27FC236}">
                  <a16:creationId xmlns:a16="http://schemas.microsoft.com/office/drawing/2014/main" id="{66259816-A54D-4724-A529-6642ED2D6058}"/>
                </a:ext>
              </a:extLst>
            </p:cNvPr>
            <p:cNvSpPr/>
            <p:nvPr/>
          </p:nvSpPr>
          <p:spPr bwMode="auto">
            <a:xfrm>
              <a:off x="798097" y="3399630"/>
              <a:ext cx="696019" cy="681483"/>
            </a:xfrm>
            <a:prstGeom prst="ellipse">
              <a:avLst/>
            </a:prstGeom>
            <a:solidFill>
              <a:srgbClr val="CADF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pic>
        <p:nvPicPr>
          <p:cNvPr id="35" name="Graphic 34">
            <a:extLst>
              <a:ext uri="{FF2B5EF4-FFF2-40B4-BE49-F238E27FC236}">
                <a16:creationId xmlns:a16="http://schemas.microsoft.com/office/drawing/2014/main" id="{5B009275-02F4-4496-93CD-2C447E57EF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7897" y="4426139"/>
            <a:ext cx="860569" cy="860569"/>
          </a:xfrm>
          <a:prstGeom prst="rect">
            <a:avLst/>
          </a:prstGeom>
        </p:spPr>
      </p:pic>
      <p:pic>
        <p:nvPicPr>
          <p:cNvPr id="37" name="Graphic 36">
            <a:extLst>
              <a:ext uri="{FF2B5EF4-FFF2-40B4-BE49-F238E27FC236}">
                <a16:creationId xmlns:a16="http://schemas.microsoft.com/office/drawing/2014/main" id="{1AA3822A-29AE-4678-9C72-C2A4DEA7E0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8473" y="4459140"/>
            <a:ext cx="803460" cy="803460"/>
          </a:xfrm>
          <a:prstGeom prst="rect">
            <a:avLst/>
          </a:prstGeom>
        </p:spPr>
      </p:pic>
      <p:pic>
        <p:nvPicPr>
          <p:cNvPr id="39" name="Graphic 38">
            <a:extLst>
              <a:ext uri="{FF2B5EF4-FFF2-40B4-BE49-F238E27FC236}">
                <a16:creationId xmlns:a16="http://schemas.microsoft.com/office/drawing/2014/main" id="{7A0B8CBF-8EB2-4960-9826-808152B0CB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2374" y="4476551"/>
            <a:ext cx="768638" cy="768638"/>
          </a:xfrm>
          <a:prstGeom prst="rect">
            <a:avLst/>
          </a:prstGeom>
        </p:spPr>
      </p:pic>
      <p:sp>
        <p:nvSpPr>
          <p:cNvPr id="23" name="Content Placeholder 1">
            <a:extLst>
              <a:ext uri="{FF2B5EF4-FFF2-40B4-BE49-F238E27FC236}">
                <a16:creationId xmlns:a16="http://schemas.microsoft.com/office/drawing/2014/main" id="{0F1589F5-C33F-43A7-9BFB-4F9D49B46C26}"/>
              </a:ext>
            </a:extLst>
          </p:cNvPr>
          <p:cNvSpPr txBox="1">
            <a:spLocks/>
          </p:cNvSpPr>
          <p:nvPr/>
        </p:nvSpPr>
        <p:spPr>
          <a:xfrm>
            <a:off x="3619891" y="6306344"/>
            <a:ext cx="4766510" cy="378061"/>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ctr">
              <a:buFont typeface="Wingdings" pitchFamily="2" charset="2"/>
              <a:buNone/>
            </a:pPr>
            <a:r>
              <a:rPr lang="en-US" sz="1800" kern="0" dirty="0">
                <a:solidFill>
                  <a:srgbClr val="C41230"/>
                </a:solidFill>
                <a:latin typeface="Franklin Gothic Demi Cond" panose="020B0706030402020204" pitchFamily="34" charset="0"/>
                <a:hlinkClick r:id="rId4">
                  <a:extLst>
                    <a:ext uri="{A12FA001-AC4F-418D-AE19-62706E023703}">
                      <ahyp:hlinkClr xmlns:ahyp="http://schemas.microsoft.com/office/drawing/2018/hyperlinkcolor" val="tx"/>
                    </a:ext>
                  </a:extLst>
                </a:hlinkClick>
              </a:rPr>
              <a:t>cisa.gov/houses-of-worship</a:t>
            </a:r>
            <a:endParaRPr lang="en-US" sz="1800" kern="0" dirty="0">
              <a:solidFill>
                <a:srgbClr val="C41230"/>
              </a:solidFill>
            </a:endParaRPr>
          </a:p>
        </p:txBody>
      </p:sp>
    </p:spTree>
    <p:extLst>
      <p:ext uri="{BB962C8B-B14F-4D97-AF65-F5344CB8AC3E}">
        <p14:creationId xmlns:p14="http://schemas.microsoft.com/office/powerpoint/2010/main" val="301725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6AF32B9D-6A77-4A48-8819-148E75BC94C5}"/>
              </a:ext>
            </a:extLst>
          </p:cNvPr>
          <p:cNvGrpSpPr/>
          <p:nvPr/>
        </p:nvGrpSpPr>
        <p:grpSpPr>
          <a:xfrm>
            <a:off x="2624890" y="3484673"/>
            <a:ext cx="6921166" cy="1505425"/>
            <a:chOff x="1416344" y="579128"/>
            <a:chExt cx="15117549" cy="2902838"/>
          </a:xfrm>
        </p:grpSpPr>
        <p:grpSp>
          <p:nvGrpSpPr>
            <p:cNvPr id="4" name="object 4"/>
            <p:cNvGrpSpPr/>
            <p:nvPr/>
          </p:nvGrpSpPr>
          <p:grpSpPr>
            <a:xfrm>
              <a:off x="1416344" y="579128"/>
              <a:ext cx="2755286" cy="2902838"/>
              <a:chOff x="615627" y="3094935"/>
              <a:chExt cx="1197610" cy="1261745"/>
            </a:xfrm>
          </p:grpSpPr>
          <p:sp>
            <p:nvSpPr>
              <p:cNvPr id="5" name="object 5"/>
              <p:cNvSpPr/>
              <p:nvPr/>
            </p:nvSpPr>
            <p:spPr>
              <a:xfrm>
                <a:off x="615627" y="3094935"/>
                <a:ext cx="1197610" cy="1261745"/>
              </a:xfrm>
              <a:custGeom>
                <a:avLst/>
                <a:gdLst/>
                <a:ahLst/>
                <a:cxnLst/>
                <a:rect l="l" t="t" r="r" b="b"/>
                <a:pathLst>
                  <a:path w="1197610" h="1261745">
                    <a:moveTo>
                      <a:pt x="1159510" y="0"/>
                    </a:moveTo>
                    <a:lnTo>
                      <a:pt x="38100" y="0"/>
                    </a:lnTo>
                    <a:lnTo>
                      <a:pt x="23268" y="2993"/>
                    </a:lnTo>
                    <a:lnTo>
                      <a:pt x="11158" y="11158"/>
                    </a:lnTo>
                    <a:lnTo>
                      <a:pt x="2993" y="23268"/>
                    </a:lnTo>
                    <a:lnTo>
                      <a:pt x="0" y="38100"/>
                    </a:lnTo>
                    <a:lnTo>
                      <a:pt x="0" y="1223060"/>
                    </a:lnTo>
                    <a:lnTo>
                      <a:pt x="2993" y="1237891"/>
                    </a:lnTo>
                    <a:lnTo>
                      <a:pt x="11158" y="1250002"/>
                    </a:lnTo>
                    <a:lnTo>
                      <a:pt x="23268" y="1258166"/>
                    </a:lnTo>
                    <a:lnTo>
                      <a:pt x="38100" y="1261160"/>
                    </a:lnTo>
                    <a:lnTo>
                      <a:pt x="1159510" y="1261160"/>
                    </a:lnTo>
                    <a:lnTo>
                      <a:pt x="1174341" y="1258166"/>
                    </a:lnTo>
                    <a:lnTo>
                      <a:pt x="1186451" y="1250002"/>
                    </a:lnTo>
                    <a:lnTo>
                      <a:pt x="1194616" y="1237891"/>
                    </a:lnTo>
                    <a:lnTo>
                      <a:pt x="1197610" y="1223060"/>
                    </a:lnTo>
                    <a:lnTo>
                      <a:pt x="1197610" y="38100"/>
                    </a:lnTo>
                    <a:lnTo>
                      <a:pt x="1194616" y="23268"/>
                    </a:lnTo>
                    <a:lnTo>
                      <a:pt x="1186451" y="11158"/>
                    </a:lnTo>
                    <a:lnTo>
                      <a:pt x="1174341" y="2993"/>
                    </a:lnTo>
                    <a:lnTo>
                      <a:pt x="1159510" y="0"/>
                    </a:lnTo>
                    <a:close/>
                  </a:path>
                </a:pathLst>
              </a:custGeom>
              <a:solidFill>
                <a:srgbClr val="F1F1F2"/>
              </a:solidFill>
            </p:spPr>
            <p:txBody>
              <a:bodyPr wrap="square" lIns="0" tIns="0" rIns="0" bIns="0" rtlCol="0"/>
              <a:lstStyle/>
              <a:p>
                <a:endParaRPr sz="1589"/>
              </a:p>
            </p:txBody>
          </p:sp>
          <p:sp>
            <p:nvSpPr>
              <p:cNvPr id="6" name="object 6"/>
              <p:cNvSpPr/>
              <p:nvPr/>
            </p:nvSpPr>
            <p:spPr>
              <a:xfrm>
                <a:off x="1043608" y="3194319"/>
                <a:ext cx="279400" cy="332740"/>
              </a:xfrm>
              <a:custGeom>
                <a:avLst/>
                <a:gdLst/>
                <a:ahLst/>
                <a:cxnLst/>
                <a:rect l="l" t="t" r="r" b="b"/>
                <a:pathLst>
                  <a:path w="279400" h="332739">
                    <a:moveTo>
                      <a:pt x="139979" y="0"/>
                    </a:moveTo>
                    <a:lnTo>
                      <a:pt x="137913" y="203"/>
                    </a:lnTo>
                    <a:lnTo>
                      <a:pt x="137210" y="393"/>
                    </a:lnTo>
                    <a:lnTo>
                      <a:pt x="136499" y="723"/>
                    </a:lnTo>
                    <a:lnTo>
                      <a:pt x="1816" y="59842"/>
                    </a:lnTo>
                    <a:lnTo>
                      <a:pt x="0" y="62649"/>
                    </a:lnTo>
                    <a:lnTo>
                      <a:pt x="12" y="65747"/>
                    </a:lnTo>
                    <a:lnTo>
                      <a:pt x="3179" y="125666"/>
                    </a:lnTo>
                    <a:lnTo>
                      <a:pt x="12107" y="175240"/>
                    </a:lnTo>
                    <a:lnTo>
                      <a:pt x="25939" y="215823"/>
                    </a:lnTo>
                    <a:lnTo>
                      <a:pt x="64761" y="275354"/>
                    </a:lnTo>
                    <a:lnTo>
                      <a:pt x="111550" y="314916"/>
                    </a:lnTo>
                    <a:lnTo>
                      <a:pt x="137794" y="332435"/>
                    </a:lnTo>
                    <a:lnTo>
                      <a:pt x="140969" y="332435"/>
                    </a:lnTo>
                    <a:lnTo>
                      <a:pt x="143446" y="330809"/>
                    </a:lnTo>
                    <a:lnTo>
                      <a:pt x="166901" y="315125"/>
                    </a:lnTo>
                    <a:lnTo>
                      <a:pt x="139445" y="315125"/>
                    </a:lnTo>
                    <a:lnTo>
                      <a:pt x="117108" y="300032"/>
                    </a:lnTo>
                    <a:lnTo>
                      <a:pt x="74850" y="263772"/>
                    </a:lnTo>
                    <a:lnTo>
                      <a:pt x="39994" y="210073"/>
                    </a:lnTo>
                    <a:lnTo>
                      <a:pt x="27177" y="172739"/>
                    </a:lnTo>
                    <a:lnTo>
                      <a:pt x="18676" y="126698"/>
                    </a:lnTo>
                    <a:lnTo>
                      <a:pt x="15316" y="70573"/>
                    </a:lnTo>
                    <a:lnTo>
                      <a:pt x="139445" y="16154"/>
                    </a:lnTo>
                    <a:lnTo>
                      <a:pt x="177533" y="16154"/>
                    </a:lnTo>
                    <a:lnTo>
                      <a:pt x="142379" y="723"/>
                    </a:lnTo>
                    <a:lnTo>
                      <a:pt x="141236" y="203"/>
                    </a:lnTo>
                    <a:lnTo>
                      <a:pt x="139979" y="0"/>
                    </a:lnTo>
                    <a:close/>
                  </a:path>
                  <a:path w="279400" h="332739">
                    <a:moveTo>
                      <a:pt x="177533" y="16154"/>
                    </a:moveTo>
                    <a:lnTo>
                      <a:pt x="139445" y="16154"/>
                    </a:lnTo>
                    <a:lnTo>
                      <a:pt x="263563" y="70573"/>
                    </a:lnTo>
                    <a:lnTo>
                      <a:pt x="260204" y="126698"/>
                    </a:lnTo>
                    <a:lnTo>
                      <a:pt x="251706" y="172739"/>
                    </a:lnTo>
                    <a:lnTo>
                      <a:pt x="238890" y="210073"/>
                    </a:lnTo>
                    <a:lnTo>
                      <a:pt x="204016" y="263781"/>
                    </a:lnTo>
                    <a:lnTo>
                      <a:pt x="161772" y="300034"/>
                    </a:lnTo>
                    <a:lnTo>
                      <a:pt x="139445" y="315125"/>
                    </a:lnTo>
                    <a:lnTo>
                      <a:pt x="166901" y="315125"/>
                    </a:lnTo>
                    <a:lnTo>
                      <a:pt x="213998" y="275354"/>
                    </a:lnTo>
                    <a:lnTo>
                      <a:pt x="252845" y="215823"/>
                    </a:lnTo>
                    <a:lnTo>
                      <a:pt x="266720" y="175240"/>
                    </a:lnTo>
                    <a:lnTo>
                      <a:pt x="275692" y="125666"/>
                    </a:lnTo>
                    <a:lnTo>
                      <a:pt x="278879" y="65747"/>
                    </a:lnTo>
                    <a:lnTo>
                      <a:pt x="278879" y="62649"/>
                    </a:lnTo>
                    <a:lnTo>
                      <a:pt x="277063" y="59842"/>
                    </a:lnTo>
                    <a:lnTo>
                      <a:pt x="177533" y="16154"/>
                    </a:lnTo>
                    <a:close/>
                  </a:path>
                </a:pathLst>
              </a:custGeom>
              <a:solidFill>
                <a:srgbClr val="0078AE"/>
              </a:solidFill>
            </p:spPr>
            <p:txBody>
              <a:bodyPr wrap="square" lIns="0" tIns="0" rIns="0" bIns="0" rtlCol="0"/>
              <a:lstStyle/>
              <a:p>
                <a:endParaRPr sz="1589"/>
              </a:p>
            </p:txBody>
          </p:sp>
          <p:sp>
            <p:nvSpPr>
              <p:cNvPr id="7" name="object 7"/>
              <p:cNvSpPr/>
              <p:nvPr/>
            </p:nvSpPr>
            <p:spPr>
              <a:xfrm>
                <a:off x="1043608" y="3194319"/>
                <a:ext cx="279400" cy="332740"/>
              </a:xfrm>
              <a:custGeom>
                <a:avLst/>
                <a:gdLst/>
                <a:ahLst/>
                <a:cxnLst/>
                <a:rect l="l" t="t" r="r" b="b"/>
                <a:pathLst>
                  <a:path w="279400" h="332739">
                    <a:moveTo>
                      <a:pt x="138734" y="114"/>
                    </a:moveTo>
                    <a:lnTo>
                      <a:pt x="137960" y="190"/>
                    </a:lnTo>
                    <a:lnTo>
                      <a:pt x="137210" y="393"/>
                    </a:lnTo>
                    <a:lnTo>
                      <a:pt x="136499" y="723"/>
                    </a:lnTo>
                    <a:lnTo>
                      <a:pt x="4597" y="58623"/>
                    </a:lnTo>
                    <a:lnTo>
                      <a:pt x="1816" y="59842"/>
                    </a:lnTo>
                    <a:lnTo>
                      <a:pt x="0" y="62649"/>
                    </a:lnTo>
                    <a:lnTo>
                      <a:pt x="12" y="65747"/>
                    </a:lnTo>
                    <a:lnTo>
                      <a:pt x="3179" y="125666"/>
                    </a:lnTo>
                    <a:lnTo>
                      <a:pt x="12107" y="175240"/>
                    </a:lnTo>
                    <a:lnTo>
                      <a:pt x="25939" y="215823"/>
                    </a:lnTo>
                    <a:lnTo>
                      <a:pt x="64761" y="275354"/>
                    </a:lnTo>
                    <a:lnTo>
                      <a:pt x="111550" y="314916"/>
                    </a:lnTo>
                    <a:lnTo>
                      <a:pt x="137794" y="332435"/>
                    </a:lnTo>
                    <a:lnTo>
                      <a:pt x="140969" y="332435"/>
                    </a:lnTo>
                    <a:lnTo>
                      <a:pt x="191074" y="296918"/>
                    </a:lnTo>
                    <a:lnTo>
                      <a:pt x="234949" y="248767"/>
                    </a:lnTo>
                    <a:lnTo>
                      <a:pt x="266720" y="175240"/>
                    </a:lnTo>
                    <a:lnTo>
                      <a:pt x="275692" y="125666"/>
                    </a:lnTo>
                    <a:lnTo>
                      <a:pt x="278879" y="65747"/>
                    </a:lnTo>
                    <a:lnTo>
                      <a:pt x="278879" y="62649"/>
                    </a:lnTo>
                    <a:lnTo>
                      <a:pt x="277063" y="59842"/>
                    </a:lnTo>
                    <a:lnTo>
                      <a:pt x="274281" y="58623"/>
                    </a:lnTo>
                    <a:lnTo>
                      <a:pt x="142379" y="723"/>
                    </a:lnTo>
                    <a:lnTo>
                      <a:pt x="141236" y="203"/>
                    </a:lnTo>
                    <a:lnTo>
                      <a:pt x="139979" y="0"/>
                    </a:lnTo>
                    <a:lnTo>
                      <a:pt x="138734" y="114"/>
                    </a:lnTo>
                    <a:close/>
                  </a:path>
                  <a:path w="279400" h="332739">
                    <a:moveTo>
                      <a:pt x="139445" y="16154"/>
                    </a:moveTo>
                    <a:lnTo>
                      <a:pt x="263563" y="70573"/>
                    </a:lnTo>
                    <a:lnTo>
                      <a:pt x="260204" y="126698"/>
                    </a:lnTo>
                    <a:lnTo>
                      <a:pt x="251706" y="172739"/>
                    </a:lnTo>
                    <a:lnTo>
                      <a:pt x="238890" y="210073"/>
                    </a:lnTo>
                    <a:lnTo>
                      <a:pt x="204025" y="263772"/>
                    </a:lnTo>
                    <a:lnTo>
                      <a:pt x="161772" y="300034"/>
                    </a:lnTo>
                    <a:lnTo>
                      <a:pt x="139445" y="315125"/>
                    </a:lnTo>
                    <a:lnTo>
                      <a:pt x="117108" y="300032"/>
                    </a:lnTo>
                    <a:lnTo>
                      <a:pt x="74857" y="263781"/>
                    </a:lnTo>
                    <a:lnTo>
                      <a:pt x="39994" y="210073"/>
                    </a:lnTo>
                    <a:lnTo>
                      <a:pt x="27177" y="172739"/>
                    </a:lnTo>
                    <a:lnTo>
                      <a:pt x="18676" y="126698"/>
                    </a:lnTo>
                    <a:lnTo>
                      <a:pt x="15316" y="70573"/>
                    </a:lnTo>
                    <a:lnTo>
                      <a:pt x="139445" y="16154"/>
                    </a:lnTo>
                    <a:close/>
                  </a:path>
                </a:pathLst>
              </a:custGeom>
              <a:ln w="3175">
                <a:solidFill>
                  <a:srgbClr val="F1F1F2"/>
                </a:solidFill>
              </a:ln>
            </p:spPr>
            <p:txBody>
              <a:bodyPr wrap="square" lIns="0" tIns="0" rIns="0" bIns="0" rtlCol="0"/>
              <a:lstStyle/>
              <a:p>
                <a:endParaRPr sz="1589"/>
              </a:p>
            </p:txBody>
          </p:sp>
          <p:sp>
            <p:nvSpPr>
              <p:cNvPr id="8" name="object 8"/>
              <p:cNvSpPr/>
              <p:nvPr/>
            </p:nvSpPr>
            <p:spPr>
              <a:xfrm>
                <a:off x="1094442" y="3261712"/>
                <a:ext cx="177215" cy="180632"/>
              </a:xfrm>
              <a:prstGeom prst="rect">
                <a:avLst/>
              </a:prstGeom>
              <a:blipFill>
                <a:blip r:embed="rId3" cstate="print"/>
                <a:stretch>
                  <a:fillRect/>
                </a:stretch>
              </a:blipFill>
            </p:spPr>
            <p:txBody>
              <a:bodyPr wrap="square" lIns="0" tIns="0" rIns="0" bIns="0" rtlCol="0"/>
              <a:lstStyle/>
              <a:p>
                <a:endParaRPr sz="1589"/>
              </a:p>
            </p:txBody>
          </p:sp>
        </p:grpSp>
        <p:grpSp>
          <p:nvGrpSpPr>
            <p:cNvPr id="9" name="object 9"/>
            <p:cNvGrpSpPr/>
            <p:nvPr/>
          </p:nvGrpSpPr>
          <p:grpSpPr>
            <a:xfrm>
              <a:off x="4501797" y="579128"/>
              <a:ext cx="2755286" cy="2902838"/>
              <a:chOff x="1956747" y="3094935"/>
              <a:chExt cx="1197610" cy="1261745"/>
            </a:xfrm>
          </p:grpSpPr>
          <p:sp>
            <p:nvSpPr>
              <p:cNvPr id="10" name="object 10"/>
              <p:cNvSpPr/>
              <p:nvPr/>
            </p:nvSpPr>
            <p:spPr>
              <a:xfrm>
                <a:off x="1956747" y="3094935"/>
                <a:ext cx="1197610" cy="1261745"/>
              </a:xfrm>
              <a:custGeom>
                <a:avLst/>
                <a:gdLst/>
                <a:ahLst/>
                <a:cxnLst/>
                <a:rect l="l" t="t" r="r" b="b"/>
                <a:pathLst>
                  <a:path w="1197610" h="1261745">
                    <a:moveTo>
                      <a:pt x="1159510" y="0"/>
                    </a:moveTo>
                    <a:lnTo>
                      <a:pt x="38100" y="0"/>
                    </a:lnTo>
                    <a:lnTo>
                      <a:pt x="23268" y="2993"/>
                    </a:lnTo>
                    <a:lnTo>
                      <a:pt x="11158" y="11158"/>
                    </a:lnTo>
                    <a:lnTo>
                      <a:pt x="2993" y="23268"/>
                    </a:lnTo>
                    <a:lnTo>
                      <a:pt x="0" y="38100"/>
                    </a:lnTo>
                    <a:lnTo>
                      <a:pt x="0" y="1223060"/>
                    </a:lnTo>
                    <a:lnTo>
                      <a:pt x="2993" y="1237891"/>
                    </a:lnTo>
                    <a:lnTo>
                      <a:pt x="11158" y="1250002"/>
                    </a:lnTo>
                    <a:lnTo>
                      <a:pt x="23268" y="1258166"/>
                    </a:lnTo>
                    <a:lnTo>
                      <a:pt x="38100" y="1261160"/>
                    </a:lnTo>
                    <a:lnTo>
                      <a:pt x="1159510" y="1261160"/>
                    </a:lnTo>
                    <a:lnTo>
                      <a:pt x="1174341" y="1258166"/>
                    </a:lnTo>
                    <a:lnTo>
                      <a:pt x="1186451" y="1250002"/>
                    </a:lnTo>
                    <a:lnTo>
                      <a:pt x="1194616" y="1237891"/>
                    </a:lnTo>
                    <a:lnTo>
                      <a:pt x="1197610" y="1223060"/>
                    </a:lnTo>
                    <a:lnTo>
                      <a:pt x="1197610" y="38100"/>
                    </a:lnTo>
                    <a:lnTo>
                      <a:pt x="1194616" y="23268"/>
                    </a:lnTo>
                    <a:lnTo>
                      <a:pt x="1186451" y="11158"/>
                    </a:lnTo>
                    <a:lnTo>
                      <a:pt x="1174341" y="2993"/>
                    </a:lnTo>
                    <a:lnTo>
                      <a:pt x="1159510" y="0"/>
                    </a:lnTo>
                    <a:close/>
                  </a:path>
                </a:pathLst>
              </a:custGeom>
              <a:solidFill>
                <a:srgbClr val="F1F1F2"/>
              </a:solidFill>
            </p:spPr>
            <p:txBody>
              <a:bodyPr wrap="square" lIns="0" tIns="0" rIns="0" bIns="0" rtlCol="0"/>
              <a:lstStyle/>
              <a:p>
                <a:endParaRPr sz="1589"/>
              </a:p>
            </p:txBody>
          </p:sp>
          <p:sp>
            <p:nvSpPr>
              <p:cNvPr id="11" name="object 11"/>
              <p:cNvSpPr/>
              <p:nvPr/>
            </p:nvSpPr>
            <p:spPr>
              <a:xfrm>
                <a:off x="2405801" y="3188580"/>
                <a:ext cx="308396" cy="312375"/>
              </a:xfrm>
              <a:prstGeom prst="rect">
                <a:avLst/>
              </a:prstGeom>
              <a:blipFill>
                <a:blip r:embed="rId4" cstate="print"/>
                <a:stretch>
                  <a:fillRect/>
                </a:stretch>
              </a:blipFill>
            </p:spPr>
            <p:txBody>
              <a:bodyPr wrap="square" lIns="0" tIns="0" rIns="0" bIns="0" rtlCol="0"/>
              <a:lstStyle/>
              <a:p>
                <a:endParaRPr sz="1589"/>
              </a:p>
            </p:txBody>
          </p:sp>
          <p:sp>
            <p:nvSpPr>
              <p:cNvPr id="12" name="object 12"/>
              <p:cNvSpPr/>
              <p:nvPr/>
            </p:nvSpPr>
            <p:spPr>
              <a:xfrm>
                <a:off x="2433332" y="3215683"/>
                <a:ext cx="255270" cy="258445"/>
              </a:xfrm>
              <a:custGeom>
                <a:avLst/>
                <a:gdLst/>
                <a:ahLst/>
                <a:cxnLst/>
                <a:rect l="l" t="t" r="r" b="b"/>
                <a:pathLst>
                  <a:path w="255269" h="258445">
                    <a:moveTo>
                      <a:pt x="127368" y="0"/>
                    </a:moveTo>
                    <a:lnTo>
                      <a:pt x="77816" y="10152"/>
                    </a:lnTo>
                    <a:lnTo>
                      <a:pt x="37328" y="37831"/>
                    </a:lnTo>
                    <a:lnTo>
                      <a:pt x="10017" y="78872"/>
                    </a:lnTo>
                    <a:lnTo>
                      <a:pt x="0" y="129108"/>
                    </a:lnTo>
                    <a:lnTo>
                      <a:pt x="10017" y="179344"/>
                    </a:lnTo>
                    <a:lnTo>
                      <a:pt x="37328" y="220384"/>
                    </a:lnTo>
                    <a:lnTo>
                      <a:pt x="77816" y="248064"/>
                    </a:lnTo>
                    <a:lnTo>
                      <a:pt x="127368" y="258216"/>
                    </a:lnTo>
                    <a:lnTo>
                      <a:pt x="169829" y="249516"/>
                    </a:lnTo>
                    <a:lnTo>
                      <a:pt x="127368" y="249516"/>
                    </a:lnTo>
                    <a:lnTo>
                      <a:pt x="81035" y="240059"/>
                    </a:lnTo>
                    <a:lnTo>
                      <a:pt x="43221" y="214263"/>
                    </a:lnTo>
                    <a:lnTo>
                      <a:pt x="17736" y="175991"/>
                    </a:lnTo>
                    <a:lnTo>
                      <a:pt x="8394" y="129108"/>
                    </a:lnTo>
                    <a:lnTo>
                      <a:pt x="17736" y="82224"/>
                    </a:lnTo>
                    <a:lnTo>
                      <a:pt x="43221" y="43953"/>
                    </a:lnTo>
                    <a:lnTo>
                      <a:pt x="81035" y="18156"/>
                    </a:lnTo>
                    <a:lnTo>
                      <a:pt x="127368" y="8699"/>
                    </a:lnTo>
                    <a:lnTo>
                      <a:pt x="169829" y="8699"/>
                    </a:lnTo>
                    <a:lnTo>
                      <a:pt x="127368" y="0"/>
                    </a:lnTo>
                    <a:close/>
                  </a:path>
                  <a:path w="255269" h="258445">
                    <a:moveTo>
                      <a:pt x="169829" y="8699"/>
                    </a:moveTo>
                    <a:lnTo>
                      <a:pt x="127368" y="8699"/>
                    </a:lnTo>
                    <a:lnTo>
                      <a:pt x="173700" y="18156"/>
                    </a:lnTo>
                    <a:lnTo>
                      <a:pt x="211515" y="43953"/>
                    </a:lnTo>
                    <a:lnTo>
                      <a:pt x="236999" y="82224"/>
                    </a:lnTo>
                    <a:lnTo>
                      <a:pt x="246341" y="129108"/>
                    </a:lnTo>
                    <a:lnTo>
                      <a:pt x="236999" y="175991"/>
                    </a:lnTo>
                    <a:lnTo>
                      <a:pt x="211515" y="214263"/>
                    </a:lnTo>
                    <a:lnTo>
                      <a:pt x="173700" y="240059"/>
                    </a:lnTo>
                    <a:lnTo>
                      <a:pt x="127368" y="249516"/>
                    </a:lnTo>
                    <a:lnTo>
                      <a:pt x="169829" y="249516"/>
                    </a:lnTo>
                    <a:lnTo>
                      <a:pt x="176919" y="248064"/>
                    </a:lnTo>
                    <a:lnTo>
                      <a:pt x="217408" y="220384"/>
                    </a:lnTo>
                    <a:lnTo>
                      <a:pt x="244718" y="179344"/>
                    </a:lnTo>
                    <a:lnTo>
                      <a:pt x="254736" y="129108"/>
                    </a:lnTo>
                    <a:lnTo>
                      <a:pt x="244718" y="78872"/>
                    </a:lnTo>
                    <a:lnTo>
                      <a:pt x="217408" y="37831"/>
                    </a:lnTo>
                    <a:lnTo>
                      <a:pt x="176919" y="10152"/>
                    </a:lnTo>
                    <a:lnTo>
                      <a:pt x="169829" y="8699"/>
                    </a:lnTo>
                    <a:close/>
                  </a:path>
                </a:pathLst>
              </a:custGeom>
              <a:solidFill>
                <a:srgbClr val="006AA9"/>
              </a:solidFill>
            </p:spPr>
            <p:txBody>
              <a:bodyPr wrap="square" lIns="0" tIns="0" rIns="0" bIns="0" rtlCol="0"/>
              <a:lstStyle/>
              <a:p>
                <a:endParaRPr sz="1589"/>
              </a:p>
            </p:txBody>
          </p:sp>
        </p:grpSp>
        <p:grpSp>
          <p:nvGrpSpPr>
            <p:cNvPr id="13" name="object 13"/>
            <p:cNvGrpSpPr/>
            <p:nvPr/>
          </p:nvGrpSpPr>
          <p:grpSpPr>
            <a:xfrm>
              <a:off x="7607702" y="579128"/>
              <a:ext cx="2755286" cy="2902838"/>
              <a:chOff x="3306757" y="3094935"/>
              <a:chExt cx="1197610" cy="1261745"/>
            </a:xfrm>
          </p:grpSpPr>
          <p:sp>
            <p:nvSpPr>
              <p:cNvPr id="14" name="object 14"/>
              <p:cNvSpPr/>
              <p:nvPr/>
            </p:nvSpPr>
            <p:spPr>
              <a:xfrm>
                <a:off x="3306757" y="3094935"/>
                <a:ext cx="1197610" cy="1261745"/>
              </a:xfrm>
              <a:custGeom>
                <a:avLst/>
                <a:gdLst/>
                <a:ahLst/>
                <a:cxnLst/>
                <a:rect l="l" t="t" r="r" b="b"/>
                <a:pathLst>
                  <a:path w="1197610" h="1261745">
                    <a:moveTo>
                      <a:pt x="1159510" y="0"/>
                    </a:moveTo>
                    <a:lnTo>
                      <a:pt x="38100" y="0"/>
                    </a:lnTo>
                    <a:lnTo>
                      <a:pt x="23268" y="2993"/>
                    </a:lnTo>
                    <a:lnTo>
                      <a:pt x="11158" y="11158"/>
                    </a:lnTo>
                    <a:lnTo>
                      <a:pt x="2993" y="23268"/>
                    </a:lnTo>
                    <a:lnTo>
                      <a:pt x="0" y="38100"/>
                    </a:lnTo>
                    <a:lnTo>
                      <a:pt x="0" y="1223060"/>
                    </a:lnTo>
                    <a:lnTo>
                      <a:pt x="2993" y="1237891"/>
                    </a:lnTo>
                    <a:lnTo>
                      <a:pt x="11158" y="1250002"/>
                    </a:lnTo>
                    <a:lnTo>
                      <a:pt x="23268" y="1258166"/>
                    </a:lnTo>
                    <a:lnTo>
                      <a:pt x="38100" y="1261160"/>
                    </a:lnTo>
                    <a:lnTo>
                      <a:pt x="1159510" y="1261160"/>
                    </a:lnTo>
                    <a:lnTo>
                      <a:pt x="1174341" y="1258166"/>
                    </a:lnTo>
                    <a:lnTo>
                      <a:pt x="1186451" y="1250002"/>
                    </a:lnTo>
                    <a:lnTo>
                      <a:pt x="1194616" y="1237891"/>
                    </a:lnTo>
                    <a:lnTo>
                      <a:pt x="1197610" y="1223060"/>
                    </a:lnTo>
                    <a:lnTo>
                      <a:pt x="1197610" y="38100"/>
                    </a:lnTo>
                    <a:lnTo>
                      <a:pt x="1194616" y="23268"/>
                    </a:lnTo>
                    <a:lnTo>
                      <a:pt x="1186451" y="11158"/>
                    </a:lnTo>
                    <a:lnTo>
                      <a:pt x="1174341" y="2993"/>
                    </a:lnTo>
                    <a:lnTo>
                      <a:pt x="1159510" y="0"/>
                    </a:lnTo>
                    <a:close/>
                  </a:path>
                </a:pathLst>
              </a:custGeom>
              <a:solidFill>
                <a:srgbClr val="F1F1F2"/>
              </a:solidFill>
            </p:spPr>
            <p:txBody>
              <a:bodyPr wrap="square" lIns="0" tIns="0" rIns="0" bIns="0" rtlCol="0"/>
              <a:lstStyle/>
              <a:p>
                <a:endParaRPr sz="1589"/>
              </a:p>
            </p:txBody>
          </p:sp>
          <p:sp>
            <p:nvSpPr>
              <p:cNvPr id="15" name="object 15"/>
              <p:cNvSpPr/>
              <p:nvPr/>
            </p:nvSpPr>
            <p:spPr>
              <a:xfrm>
                <a:off x="3761099" y="3227632"/>
                <a:ext cx="280035" cy="257810"/>
              </a:xfrm>
              <a:custGeom>
                <a:avLst/>
                <a:gdLst/>
                <a:ahLst/>
                <a:cxnLst/>
                <a:rect l="l" t="t" r="r" b="b"/>
                <a:pathLst>
                  <a:path w="280035" h="257810">
                    <a:moveTo>
                      <a:pt x="56006" y="145618"/>
                    </a:moveTo>
                    <a:lnTo>
                      <a:pt x="44805" y="145618"/>
                    </a:lnTo>
                    <a:lnTo>
                      <a:pt x="44805" y="238886"/>
                    </a:lnTo>
                    <a:lnTo>
                      <a:pt x="37261" y="246430"/>
                    </a:lnTo>
                    <a:lnTo>
                      <a:pt x="24917" y="246430"/>
                    </a:lnTo>
                    <a:lnTo>
                      <a:pt x="22402" y="248932"/>
                    </a:lnTo>
                    <a:lnTo>
                      <a:pt x="22402" y="255130"/>
                    </a:lnTo>
                    <a:lnTo>
                      <a:pt x="24917" y="257632"/>
                    </a:lnTo>
                    <a:lnTo>
                      <a:pt x="37198" y="257632"/>
                    </a:lnTo>
                    <a:lnTo>
                      <a:pt x="45300" y="253110"/>
                    </a:lnTo>
                    <a:lnTo>
                      <a:pt x="50406" y="246252"/>
                    </a:lnTo>
                    <a:lnTo>
                      <a:pt x="63372" y="246252"/>
                    </a:lnTo>
                    <a:lnTo>
                      <a:pt x="56006" y="238886"/>
                    </a:lnTo>
                    <a:lnTo>
                      <a:pt x="56006" y="145618"/>
                    </a:lnTo>
                    <a:close/>
                  </a:path>
                  <a:path w="280035" h="257810">
                    <a:moveTo>
                      <a:pt x="63372" y="246252"/>
                    </a:moveTo>
                    <a:lnTo>
                      <a:pt x="50406" y="246252"/>
                    </a:lnTo>
                    <a:lnTo>
                      <a:pt x="55511" y="253110"/>
                    </a:lnTo>
                    <a:lnTo>
                      <a:pt x="63614" y="257632"/>
                    </a:lnTo>
                    <a:lnTo>
                      <a:pt x="75895" y="257632"/>
                    </a:lnTo>
                    <a:lnTo>
                      <a:pt x="78409" y="255130"/>
                    </a:lnTo>
                    <a:lnTo>
                      <a:pt x="78409" y="248932"/>
                    </a:lnTo>
                    <a:lnTo>
                      <a:pt x="75895" y="246430"/>
                    </a:lnTo>
                    <a:lnTo>
                      <a:pt x="63550" y="246430"/>
                    </a:lnTo>
                    <a:lnTo>
                      <a:pt x="63372" y="246252"/>
                    </a:lnTo>
                    <a:close/>
                  </a:path>
                  <a:path w="280035" h="257810">
                    <a:moveTo>
                      <a:pt x="235229" y="145618"/>
                    </a:moveTo>
                    <a:lnTo>
                      <a:pt x="224027" y="145618"/>
                    </a:lnTo>
                    <a:lnTo>
                      <a:pt x="224027" y="238886"/>
                    </a:lnTo>
                    <a:lnTo>
                      <a:pt x="216484" y="246430"/>
                    </a:lnTo>
                    <a:lnTo>
                      <a:pt x="204127" y="246430"/>
                    </a:lnTo>
                    <a:lnTo>
                      <a:pt x="201625" y="248932"/>
                    </a:lnTo>
                    <a:lnTo>
                      <a:pt x="201625" y="255130"/>
                    </a:lnTo>
                    <a:lnTo>
                      <a:pt x="204127" y="257632"/>
                    </a:lnTo>
                    <a:lnTo>
                      <a:pt x="216420" y="257632"/>
                    </a:lnTo>
                    <a:lnTo>
                      <a:pt x="224523" y="253110"/>
                    </a:lnTo>
                    <a:lnTo>
                      <a:pt x="229628" y="246252"/>
                    </a:lnTo>
                    <a:lnTo>
                      <a:pt x="242595" y="246252"/>
                    </a:lnTo>
                    <a:lnTo>
                      <a:pt x="235229" y="238886"/>
                    </a:lnTo>
                    <a:lnTo>
                      <a:pt x="235229" y="145618"/>
                    </a:lnTo>
                    <a:close/>
                  </a:path>
                  <a:path w="280035" h="257810">
                    <a:moveTo>
                      <a:pt x="242595" y="246252"/>
                    </a:moveTo>
                    <a:lnTo>
                      <a:pt x="229628" y="246252"/>
                    </a:lnTo>
                    <a:lnTo>
                      <a:pt x="234734" y="253110"/>
                    </a:lnTo>
                    <a:lnTo>
                      <a:pt x="242836" y="257632"/>
                    </a:lnTo>
                    <a:lnTo>
                      <a:pt x="255130" y="257632"/>
                    </a:lnTo>
                    <a:lnTo>
                      <a:pt x="257632" y="255130"/>
                    </a:lnTo>
                    <a:lnTo>
                      <a:pt x="257632" y="248932"/>
                    </a:lnTo>
                    <a:lnTo>
                      <a:pt x="255130" y="246430"/>
                    </a:lnTo>
                    <a:lnTo>
                      <a:pt x="242773" y="246430"/>
                    </a:lnTo>
                    <a:lnTo>
                      <a:pt x="242595" y="246252"/>
                    </a:lnTo>
                    <a:close/>
                  </a:path>
                  <a:path w="280035" h="257810">
                    <a:moveTo>
                      <a:pt x="272491" y="67208"/>
                    </a:moveTo>
                    <a:lnTo>
                      <a:pt x="7543" y="67208"/>
                    </a:lnTo>
                    <a:lnTo>
                      <a:pt x="0" y="74752"/>
                    </a:lnTo>
                    <a:lnTo>
                      <a:pt x="0" y="138087"/>
                    </a:lnTo>
                    <a:lnTo>
                      <a:pt x="7543" y="145618"/>
                    </a:lnTo>
                    <a:lnTo>
                      <a:pt x="272491" y="145618"/>
                    </a:lnTo>
                    <a:lnTo>
                      <a:pt x="280034" y="138087"/>
                    </a:lnTo>
                    <a:lnTo>
                      <a:pt x="280034" y="134416"/>
                    </a:lnTo>
                    <a:lnTo>
                      <a:pt x="19126" y="134416"/>
                    </a:lnTo>
                    <a:lnTo>
                      <a:pt x="27038" y="126504"/>
                    </a:lnTo>
                    <a:lnTo>
                      <a:pt x="11201" y="126504"/>
                    </a:lnTo>
                    <a:lnTo>
                      <a:pt x="11201" y="108737"/>
                    </a:lnTo>
                    <a:lnTo>
                      <a:pt x="27038" y="92900"/>
                    </a:lnTo>
                    <a:lnTo>
                      <a:pt x="11201" y="92900"/>
                    </a:lnTo>
                    <a:lnTo>
                      <a:pt x="11201" y="80924"/>
                    </a:lnTo>
                    <a:lnTo>
                      <a:pt x="13715" y="78409"/>
                    </a:lnTo>
                    <a:lnTo>
                      <a:pt x="280034" y="78409"/>
                    </a:lnTo>
                    <a:lnTo>
                      <a:pt x="280034" y="74752"/>
                    </a:lnTo>
                    <a:lnTo>
                      <a:pt x="272491" y="67208"/>
                    </a:lnTo>
                    <a:close/>
                  </a:path>
                  <a:path w="280035" h="257810">
                    <a:moveTo>
                      <a:pt x="108737" y="78409"/>
                    </a:moveTo>
                    <a:lnTo>
                      <a:pt x="92887" y="78409"/>
                    </a:lnTo>
                    <a:lnTo>
                      <a:pt x="36880" y="134416"/>
                    </a:lnTo>
                    <a:lnTo>
                      <a:pt x="52730" y="134416"/>
                    </a:lnTo>
                    <a:lnTo>
                      <a:pt x="108737" y="78409"/>
                    </a:lnTo>
                    <a:close/>
                  </a:path>
                  <a:path w="280035" h="257810">
                    <a:moveTo>
                      <a:pt x="142341" y="78409"/>
                    </a:moveTo>
                    <a:lnTo>
                      <a:pt x="126491" y="78409"/>
                    </a:lnTo>
                    <a:lnTo>
                      <a:pt x="70484" y="134416"/>
                    </a:lnTo>
                    <a:lnTo>
                      <a:pt x="86334" y="134416"/>
                    </a:lnTo>
                    <a:lnTo>
                      <a:pt x="142341" y="78409"/>
                    </a:lnTo>
                    <a:close/>
                  </a:path>
                  <a:path w="280035" h="257810">
                    <a:moveTo>
                      <a:pt x="175945" y="78409"/>
                    </a:moveTo>
                    <a:lnTo>
                      <a:pt x="160096" y="78409"/>
                    </a:lnTo>
                    <a:lnTo>
                      <a:pt x="104089" y="134416"/>
                    </a:lnTo>
                    <a:lnTo>
                      <a:pt x="119938" y="134416"/>
                    </a:lnTo>
                    <a:lnTo>
                      <a:pt x="175945" y="78409"/>
                    </a:lnTo>
                    <a:close/>
                  </a:path>
                  <a:path w="280035" h="257810">
                    <a:moveTo>
                      <a:pt x="209549" y="78409"/>
                    </a:moveTo>
                    <a:lnTo>
                      <a:pt x="193700" y="78409"/>
                    </a:lnTo>
                    <a:lnTo>
                      <a:pt x="137693" y="134416"/>
                    </a:lnTo>
                    <a:lnTo>
                      <a:pt x="153542" y="134416"/>
                    </a:lnTo>
                    <a:lnTo>
                      <a:pt x="209549" y="78409"/>
                    </a:lnTo>
                    <a:close/>
                  </a:path>
                  <a:path w="280035" h="257810">
                    <a:moveTo>
                      <a:pt x="243154" y="78409"/>
                    </a:moveTo>
                    <a:lnTo>
                      <a:pt x="227304" y="78409"/>
                    </a:lnTo>
                    <a:lnTo>
                      <a:pt x="171297" y="134416"/>
                    </a:lnTo>
                    <a:lnTo>
                      <a:pt x="187147" y="134416"/>
                    </a:lnTo>
                    <a:lnTo>
                      <a:pt x="243154" y="78409"/>
                    </a:lnTo>
                    <a:close/>
                  </a:path>
                  <a:path w="280035" h="257810">
                    <a:moveTo>
                      <a:pt x="280034" y="78409"/>
                    </a:moveTo>
                    <a:lnTo>
                      <a:pt x="260908" y="78409"/>
                    </a:lnTo>
                    <a:lnTo>
                      <a:pt x="204901" y="134416"/>
                    </a:lnTo>
                    <a:lnTo>
                      <a:pt x="220751" y="134416"/>
                    </a:lnTo>
                    <a:lnTo>
                      <a:pt x="268833" y="86334"/>
                    </a:lnTo>
                    <a:lnTo>
                      <a:pt x="280034" y="86334"/>
                    </a:lnTo>
                    <a:lnTo>
                      <a:pt x="280034" y="78409"/>
                    </a:lnTo>
                    <a:close/>
                  </a:path>
                  <a:path w="280035" h="257810">
                    <a:moveTo>
                      <a:pt x="280034" y="86334"/>
                    </a:moveTo>
                    <a:lnTo>
                      <a:pt x="268833" y="86334"/>
                    </a:lnTo>
                    <a:lnTo>
                      <a:pt x="268833" y="104101"/>
                    </a:lnTo>
                    <a:lnTo>
                      <a:pt x="238505" y="134416"/>
                    </a:lnTo>
                    <a:lnTo>
                      <a:pt x="254355" y="134416"/>
                    </a:lnTo>
                    <a:lnTo>
                      <a:pt x="268833" y="119938"/>
                    </a:lnTo>
                    <a:lnTo>
                      <a:pt x="280034" y="119938"/>
                    </a:lnTo>
                    <a:lnTo>
                      <a:pt x="280034" y="86334"/>
                    </a:lnTo>
                    <a:close/>
                  </a:path>
                  <a:path w="280035" h="257810">
                    <a:moveTo>
                      <a:pt x="280034" y="119938"/>
                    </a:moveTo>
                    <a:lnTo>
                      <a:pt x="268833" y="119938"/>
                    </a:lnTo>
                    <a:lnTo>
                      <a:pt x="268833" y="131902"/>
                    </a:lnTo>
                    <a:lnTo>
                      <a:pt x="266318" y="134416"/>
                    </a:lnTo>
                    <a:lnTo>
                      <a:pt x="280034" y="134416"/>
                    </a:lnTo>
                    <a:lnTo>
                      <a:pt x="280034" y="119938"/>
                    </a:lnTo>
                    <a:close/>
                  </a:path>
                  <a:path w="280035" h="257810">
                    <a:moveTo>
                      <a:pt x="75133" y="78409"/>
                    </a:moveTo>
                    <a:lnTo>
                      <a:pt x="59283" y="78409"/>
                    </a:lnTo>
                    <a:lnTo>
                      <a:pt x="11201" y="126504"/>
                    </a:lnTo>
                    <a:lnTo>
                      <a:pt x="27038" y="126504"/>
                    </a:lnTo>
                    <a:lnTo>
                      <a:pt x="75133" y="78409"/>
                    </a:lnTo>
                    <a:close/>
                  </a:path>
                  <a:path w="280035" h="257810">
                    <a:moveTo>
                      <a:pt x="41528" y="78409"/>
                    </a:moveTo>
                    <a:lnTo>
                      <a:pt x="25679" y="78409"/>
                    </a:lnTo>
                    <a:lnTo>
                      <a:pt x="11201" y="92900"/>
                    </a:lnTo>
                    <a:lnTo>
                      <a:pt x="27038" y="92900"/>
                    </a:lnTo>
                    <a:lnTo>
                      <a:pt x="41528" y="78409"/>
                    </a:lnTo>
                    <a:close/>
                  </a:path>
                  <a:path w="280035" h="257810">
                    <a:moveTo>
                      <a:pt x="50406" y="0"/>
                    </a:moveTo>
                    <a:lnTo>
                      <a:pt x="39515" y="2205"/>
                    </a:lnTo>
                    <a:lnTo>
                      <a:pt x="30613" y="8215"/>
                    </a:lnTo>
                    <a:lnTo>
                      <a:pt x="24606" y="17118"/>
                    </a:lnTo>
                    <a:lnTo>
                      <a:pt x="22402" y="28003"/>
                    </a:lnTo>
                    <a:lnTo>
                      <a:pt x="24108" y="37631"/>
                    </a:lnTo>
                    <a:lnTo>
                      <a:pt x="28817" y="45821"/>
                    </a:lnTo>
                    <a:lnTo>
                      <a:pt x="35920" y="51963"/>
                    </a:lnTo>
                    <a:lnTo>
                      <a:pt x="44805" y="55448"/>
                    </a:lnTo>
                    <a:lnTo>
                      <a:pt x="44805" y="67208"/>
                    </a:lnTo>
                    <a:lnTo>
                      <a:pt x="56006" y="67208"/>
                    </a:lnTo>
                    <a:lnTo>
                      <a:pt x="56006" y="55448"/>
                    </a:lnTo>
                    <a:lnTo>
                      <a:pt x="64892" y="51963"/>
                    </a:lnTo>
                    <a:lnTo>
                      <a:pt x="71994" y="45821"/>
                    </a:lnTo>
                    <a:lnTo>
                      <a:pt x="72578" y="44805"/>
                    </a:lnTo>
                    <a:lnTo>
                      <a:pt x="41147" y="44805"/>
                    </a:lnTo>
                    <a:lnTo>
                      <a:pt x="33604" y="37274"/>
                    </a:lnTo>
                    <a:lnTo>
                      <a:pt x="33604" y="18745"/>
                    </a:lnTo>
                    <a:lnTo>
                      <a:pt x="41147" y="11201"/>
                    </a:lnTo>
                    <a:lnTo>
                      <a:pt x="72213" y="11201"/>
                    </a:lnTo>
                    <a:lnTo>
                      <a:pt x="70199" y="8215"/>
                    </a:lnTo>
                    <a:lnTo>
                      <a:pt x="61296" y="2205"/>
                    </a:lnTo>
                    <a:lnTo>
                      <a:pt x="50406" y="0"/>
                    </a:lnTo>
                    <a:close/>
                  </a:path>
                  <a:path w="280035" h="257810">
                    <a:moveTo>
                      <a:pt x="140017" y="0"/>
                    </a:moveTo>
                    <a:lnTo>
                      <a:pt x="129126" y="2205"/>
                    </a:lnTo>
                    <a:lnTo>
                      <a:pt x="120224" y="8215"/>
                    </a:lnTo>
                    <a:lnTo>
                      <a:pt x="114217" y="17118"/>
                    </a:lnTo>
                    <a:lnTo>
                      <a:pt x="112013" y="28003"/>
                    </a:lnTo>
                    <a:lnTo>
                      <a:pt x="113719" y="37631"/>
                    </a:lnTo>
                    <a:lnTo>
                      <a:pt x="118429" y="45821"/>
                    </a:lnTo>
                    <a:lnTo>
                      <a:pt x="125531" y="51963"/>
                    </a:lnTo>
                    <a:lnTo>
                      <a:pt x="134416" y="55448"/>
                    </a:lnTo>
                    <a:lnTo>
                      <a:pt x="134416" y="67208"/>
                    </a:lnTo>
                    <a:lnTo>
                      <a:pt x="145618" y="67208"/>
                    </a:lnTo>
                    <a:lnTo>
                      <a:pt x="145618" y="55448"/>
                    </a:lnTo>
                    <a:lnTo>
                      <a:pt x="154503" y="51963"/>
                    </a:lnTo>
                    <a:lnTo>
                      <a:pt x="161605" y="45821"/>
                    </a:lnTo>
                    <a:lnTo>
                      <a:pt x="162190" y="44805"/>
                    </a:lnTo>
                    <a:lnTo>
                      <a:pt x="130759" y="44805"/>
                    </a:lnTo>
                    <a:lnTo>
                      <a:pt x="123215" y="37274"/>
                    </a:lnTo>
                    <a:lnTo>
                      <a:pt x="123215" y="18745"/>
                    </a:lnTo>
                    <a:lnTo>
                      <a:pt x="130759" y="11201"/>
                    </a:lnTo>
                    <a:lnTo>
                      <a:pt x="161825" y="11201"/>
                    </a:lnTo>
                    <a:lnTo>
                      <a:pt x="159810" y="8215"/>
                    </a:lnTo>
                    <a:lnTo>
                      <a:pt x="150908" y="2205"/>
                    </a:lnTo>
                    <a:lnTo>
                      <a:pt x="140017" y="0"/>
                    </a:lnTo>
                    <a:close/>
                  </a:path>
                  <a:path w="280035" h="257810">
                    <a:moveTo>
                      <a:pt x="229628" y="0"/>
                    </a:moveTo>
                    <a:lnTo>
                      <a:pt x="218738" y="2205"/>
                    </a:lnTo>
                    <a:lnTo>
                      <a:pt x="209835" y="8215"/>
                    </a:lnTo>
                    <a:lnTo>
                      <a:pt x="203829" y="17118"/>
                    </a:lnTo>
                    <a:lnTo>
                      <a:pt x="201625" y="28003"/>
                    </a:lnTo>
                    <a:lnTo>
                      <a:pt x="203330" y="37631"/>
                    </a:lnTo>
                    <a:lnTo>
                      <a:pt x="208040" y="45821"/>
                    </a:lnTo>
                    <a:lnTo>
                      <a:pt x="215142" y="51963"/>
                    </a:lnTo>
                    <a:lnTo>
                      <a:pt x="224027" y="55448"/>
                    </a:lnTo>
                    <a:lnTo>
                      <a:pt x="224027" y="67208"/>
                    </a:lnTo>
                    <a:lnTo>
                      <a:pt x="235229" y="67208"/>
                    </a:lnTo>
                    <a:lnTo>
                      <a:pt x="235229" y="55448"/>
                    </a:lnTo>
                    <a:lnTo>
                      <a:pt x="244114" y="51963"/>
                    </a:lnTo>
                    <a:lnTo>
                      <a:pt x="251217" y="45821"/>
                    </a:lnTo>
                    <a:lnTo>
                      <a:pt x="251801" y="44805"/>
                    </a:lnTo>
                    <a:lnTo>
                      <a:pt x="220370" y="44805"/>
                    </a:lnTo>
                    <a:lnTo>
                      <a:pt x="212826" y="37274"/>
                    </a:lnTo>
                    <a:lnTo>
                      <a:pt x="212826" y="18745"/>
                    </a:lnTo>
                    <a:lnTo>
                      <a:pt x="220370" y="11201"/>
                    </a:lnTo>
                    <a:lnTo>
                      <a:pt x="251436" y="11201"/>
                    </a:lnTo>
                    <a:lnTo>
                      <a:pt x="249421" y="8215"/>
                    </a:lnTo>
                    <a:lnTo>
                      <a:pt x="240519" y="2205"/>
                    </a:lnTo>
                    <a:lnTo>
                      <a:pt x="229628" y="0"/>
                    </a:lnTo>
                    <a:close/>
                  </a:path>
                  <a:path w="280035" h="257810">
                    <a:moveTo>
                      <a:pt x="72213" y="11201"/>
                    </a:moveTo>
                    <a:lnTo>
                      <a:pt x="59664" y="11201"/>
                    </a:lnTo>
                    <a:lnTo>
                      <a:pt x="67208" y="18745"/>
                    </a:lnTo>
                    <a:lnTo>
                      <a:pt x="67208" y="37274"/>
                    </a:lnTo>
                    <a:lnTo>
                      <a:pt x="59664" y="44805"/>
                    </a:lnTo>
                    <a:lnTo>
                      <a:pt x="72578" y="44805"/>
                    </a:lnTo>
                    <a:lnTo>
                      <a:pt x="76704" y="37631"/>
                    </a:lnTo>
                    <a:lnTo>
                      <a:pt x="78409" y="28003"/>
                    </a:lnTo>
                    <a:lnTo>
                      <a:pt x="76205" y="17118"/>
                    </a:lnTo>
                    <a:lnTo>
                      <a:pt x="72213" y="11201"/>
                    </a:lnTo>
                    <a:close/>
                  </a:path>
                  <a:path w="280035" h="257810">
                    <a:moveTo>
                      <a:pt x="161825" y="11201"/>
                    </a:moveTo>
                    <a:lnTo>
                      <a:pt x="149275" y="11201"/>
                    </a:lnTo>
                    <a:lnTo>
                      <a:pt x="156819" y="18745"/>
                    </a:lnTo>
                    <a:lnTo>
                      <a:pt x="156819" y="37274"/>
                    </a:lnTo>
                    <a:lnTo>
                      <a:pt x="149275" y="44805"/>
                    </a:lnTo>
                    <a:lnTo>
                      <a:pt x="162190" y="44805"/>
                    </a:lnTo>
                    <a:lnTo>
                      <a:pt x="166315" y="37631"/>
                    </a:lnTo>
                    <a:lnTo>
                      <a:pt x="168020" y="28003"/>
                    </a:lnTo>
                    <a:lnTo>
                      <a:pt x="165817" y="17118"/>
                    </a:lnTo>
                    <a:lnTo>
                      <a:pt x="161825" y="11201"/>
                    </a:lnTo>
                    <a:close/>
                  </a:path>
                  <a:path w="280035" h="257810">
                    <a:moveTo>
                      <a:pt x="251436" y="11201"/>
                    </a:moveTo>
                    <a:lnTo>
                      <a:pt x="238886" y="11201"/>
                    </a:lnTo>
                    <a:lnTo>
                      <a:pt x="246430" y="18745"/>
                    </a:lnTo>
                    <a:lnTo>
                      <a:pt x="246430" y="37274"/>
                    </a:lnTo>
                    <a:lnTo>
                      <a:pt x="238886" y="44805"/>
                    </a:lnTo>
                    <a:lnTo>
                      <a:pt x="251801" y="44805"/>
                    </a:lnTo>
                    <a:lnTo>
                      <a:pt x="255926" y="37631"/>
                    </a:lnTo>
                    <a:lnTo>
                      <a:pt x="257632" y="28003"/>
                    </a:lnTo>
                    <a:lnTo>
                      <a:pt x="255428" y="17118"/>
                    </a:lnTo>
                    <a:lnTo>
                      <a:pt x="251436" y="11201"/>
                    </a:lnTo>
                    <a:close/>
                  </a:path>
                </a:pathLst>
              </a:custGeom>
              <a:solidFill>
                <a:srgbClr val="006AA9"/>
              </a:solidFill>
            </p:spPr>
            <p:txBody>
              <a:bodyPr wrap="square" lIns="0" tIns="0" rIns="0" bIns="0" rtlCol="0"/>
              <a:lstStyle/>
              <a:p>
                <a:endParaRPr sz="1589"/>
              </a:p>
            </p:txBody>
          </p:sp>
          <p:sp>
            <p:nvSpPr>
              <p:cNvPr id="16" name="object 16"/>
              <p:cNvSpPr/>
              <p:nvPr/>
            </p:nvSpPr>
            <p:spPr>
              <a:xfrm>
                <a:off x="3761099" y="3227632"/>
                <a:ext cx="280035" cy="257810"/>
              </a:xfrm>
              <a:custGeom>
                <a:avLst/>
                <a:gdLst/>
                <a:ahLst/>
                <a:cxnLst/>
                <a:rect l="l" t="t" r="r" b="b"/>
                <a:pathLst>
                  <a:path w="280035" h="257810">
                    <a:moveTo>
                      <a:pt x="235229" y="65709"/>
                    </a:moveTo>
                    <a:lnTo>
                      <a:pt x="235229" y="55448"/>
                    </a:lnTo>
                    <a:lnTo>
                      <a:pt x="244114" y="51963"/>
                    </a:lnTo>
                    <a:lnTo>
                      <a:pt x="251217" y="45821"/>
                    </a:lnTo>
                    <a:lnTo>
                      <a:pt x="255926" y="37631"/>
                    </a:lnTo>
                    <a:lnTo>
                      <a:pt x="257632" y="28003"/>
                    </a:lnTo>
                    <a:lnTo>
                      <a:pt x="255428" y="17118"/>
                    </a:lnTo>
                    <a:lnTo>
                      <a:pt x="249421" y="8215"/>
                    </a:lnTo>
                    <a:lnTo>
                      <a:pt x="240519" y="2205"/>
                    </a:lnTo>
                    <a:lnTo>
                      <a:pt x="229628" y="0"/>
                    </a:lnTo>
                    <a:lnTo>
                      <a:pt x="218738" y="2205"/>
                    </a:lnTo>
                    <a:lnTo>
                      <a:pt x="209835" y="8215"/>
                    </a:lnTo>
                    <a:lnTo>
                      <a:pt x="203829" y="17118"/>
                    </a:lnTo>
                    <a:lnTo>
                      <a:pt x="201625" y="28003"/>
                    </a:lnTo>
                    <a:lnTo>
                      <a:pt x="203330" y="37631"/>
                    </a:lnTo>
                    <a:lnTo>
                      <a:pt x="208040" y="45821"/>
                    </a:lnTo>
                    <a:lnTo>
                      <a:pt x="215142" y="51963"/>
                    </a:lnTo>
                    <a:lnTo>
                      <a:pt x="224027" y="55448"/>
                    </a:lnTo>
                    <a:lnTo>
                      <a:pt x="224027" y="67208"/>
                    </a:lnTo>
                    <a:lnTo>
                      <a:pt x="145618" y="67208"/>
                    </a:lnTo>
                    <a:lnTo>
                      <a:pt x="145618" y="55448"/>
                    </a:lnTo>
                    <a:lnTo>
                      <a:pt x="154503" y="51963"/>
                    </a:lnTo>
                    <a:lnTo>
                      <a:pt x="161605" y="45821"/>
                    </a:lnTo>
                    <a:lnTo>
                      <a:pt x="166315" y="37631"/>
                    </a:lnTo>
                    <a:lnTo>
                      <a:pt x="168020" y="28003"/>
                    </a:lnTo>
                    <a:lnTo>
                      <a:pt x="165817" y="17118"/>
                    </a:lnTo>
                    <a:lnTo>
                      <a:pt x="159810" y="8215"/>
                    </a:lnTo>
                    <a:lnTo>
                      <a:pt x="150908" y="2205"/>
                    </a:lnTo>
                    <a:lnTo>
                      <a:pt x="140017" y="0"/>
                    </a:lnTo>
                    <a:lnTo>
                      <a:pt x="129126" y="2205"/>
                    </a:lnTo>
                    <a:lnTo>
                      <a:pt x="120224" y="8215"/>
                    </a:lnTo>
                    <a:lnTo>
                      <a:pt x="114217" y="17118"/>
                    </a:lnTo>
                    <a:lnTo>
                      <a:pt x="112013" y="28003"/>
                    </a:lnTo>
                    <a:lnTo>
                      <a:pt x="113719" y="37631"/>
                    </a:lnTo>
                    <a:lnTo>
                      <a:pt x="118429" y="45821"/>
                    </a:lnTo>
                    <a:lnTo>
                      <a:pt x="125531" y="51963"/>
                    </a:lnTo>
                    <a:lnTo>
                      <a:pt x="134416" y="55448"/>
                    </a:lnTo>
                    <a:lnTo>
                      <a:pt x="134416" y="67208"/>
                    </a:lnTo>
                    <a:lnTo>
                      <a:pt x="56006" y="67208"/>
                    </a:lnTo>
                    <a:lnTo>
                      <a:pt x="56006" y="55448"/>
                    </a:lnTo>
                    <a:lnTo>
                      <a:pt x="64892" y="51963"/>
                    </a:lnTo>
                    <a:lnTo>
                      <a:pt x="71994" y="45821"/>
                    </a:lnTo>
                    <a:lnTo>
                      <a:pt x="76704" y="37631"/>
                    </a:lnTo>
                    <a:lnTo>
                      <a:pt x="78409" y="28003"/>
                    </a:lnTo>
                    <a:lnTo>
                      <a:pt x="76205" y="17118"/>
                    </a:lnTo>
                    <a:lnTo>
                      <a:pt x="70199" y="8215"/>
                    </a:lnTo>
                    <a:lnTo>
                      <a:pt x="61296" y="2205"/>
                    </a:lnTo>
                    <a:lnTo>
                      <a:pt x="50406" y="0"/>
                    </a:lnTo>
                    <a:lnTo>
                      <a:pt x="39515" y="2205"/>
                    </a:lnTo>
                    <a:lnTo>
                      <a:pt x="30613" y="8215"/>
                    </a:lnTo>
                    <a:lnTo>
                      <a:pt x="24606" y="17118"/>
                    </a:lnTo>
                    <a:lnTo>
                      <a:pt x="22402" y="28003"/>
                    </a:lnTo>
                    <a:lnTo>
                      <a:pt x="24108" y="37631"/>
                    </a:lnTo>
                    <a:lnTo>
                      <a:pt x="28817" y="45821"/>
                    </a:lnTo>
                    <a:lnTo>
                      <a:pt x="35920" y="51963"/>
                    </a:lnTo>
                    <a:lnTo>
                      <a:pt x="44805" y="55448"/>
                    </a:lnTo>
                    <a:lnTo>
                      <a:pt x="44805" y="67208"/>
                    </a:lnTo>
                    <a:lnTo>
                      <a:pt x="16802" y="67208"/>
                    </a:lnTo>
                    <a:lnTo>
                      <a:pt x="7543" y="67208"/>
                    </a:lnTo>
                    <a:lnTo>
                      <a:pt x="0" y="74752"/>
                    </a:lnTo>
                    <a:lnTo>
                      <a:pt x="0" y="84010"/>
                    </a:lnTo>
                    <a:lnTo>
                      <a:pt x="0" y="128816"/>
                    </a:lnTo>
                    <a:lnTo>
                      <a:pt x="0" y="138087"/>
                    </a:lnTo>
                    <a:lnTo>
                      <a:pt x="7543" y="145618"/>
                    </a:lnTo>
                    <a:lnTo>
                      <a:pt x="16802" y="145618"/>
                    </a:lnTo>
                    <a:lnTo>
                      <a:pt x="44805" y="145618"/>
                    </a:lnTo>
                    <a:lnTo>
                      <a:pt x="44805" y="229628"/>
                    </a:lnTo>
                    <a:lnTo>
                      <a:pt x="44805" y="238886"/>
                    </a:lnTo>
                    <a:lnTo>
                      <a:pt x="37261" y="246430"/>
                    </a:lnTo>
                    <a:lnTo>
                      <a:pt x="28003" y="246430"/>
                    </a:lnTo>
                    <a:lnTo>
                      <a:pt x="24917" y="246430"/>
                    </a:lnTo>
                    <a:lnTo>
                      <a:pt x="22402" y="248932"/>
                    </a:lnTo>
                    <a:lnTo>
                      <a:pt x="22402" y="252031"/>
                    </a:lnTo>
                    <a:lnTo>
                      <a:pt x="22402" y="255130"/>
                    </a:lnTo>
                    <a:lnTo>
                      <a:pt x="24917" y="257632"/>
                    </a:lnTo>
                    <a:lnTo>
                      <a:pt x="28003" y="257632"/>
                    </a:lnTo>
                    <a:lnTo>
                      <a:pt x="37198" y="257632"/>
                    </a:lnTo>
                    <a:lnTo>
                      <a:pt x="45300" y="253110"/>
                    </a:lnTo>
                    <a:lnTo>
                      <a:pt x="50406" y="246252"/>
                    </a:lnTo>
                    <a:lnTo>
                      <a:pt x="55511" y="253110"/>
                    </a:lnTo>
                    <a:lnTo>
                      <a:pt x="63614" y="257632"/>
                    </a:lnTo>
                    <a:lnTo>
                      <a:pt x="72809" y="257632"/>
                    </a:lnTo>
                    <a:lnTo>
                      <a:pt x="75895" y="257632"/>
                    </a:lnTo>
                    <a:lnTo>
                      <a:pt x="78409" y="255130"/>
                    </a:lnTo>
                    <a:lnTo>
                      <a:pt x="78409" y="252031"/>
                    </a:lnTo>
                    <a:lnTo>
                      <a:pt x="78409" y="248932"/>
                    </a:lnTo>
                    <a:lnTo>
                      <a:pt x="75895" y="246430"/>
                    </a:lnTo>
                    <a:lnTo>
                      <a:pt x="72809" y="246430"/>
                    </a:lnTo>
                    <a:lnTo>
                      <a:pt x="63550" y="246430"/>
                    </a:lnTo>
                    <a:lnTo>
                      <a:pt x="56006" y="238886"/>
                    </a:lnTo>
                    <a:lnTo>
                      <a:pt x="56006" y="229628"/>
                    </a:lnTo>
                    <a:lnTo>
                      <a:pt x="56006" y="145618"/>
                    </a:lnTo>
                    <a:lnTo>
                      <a:pt x="224027" y="145618"/>
                    </a:lnTo>
                    <a:lnTo>
                      <a:pt x="224027" y="229628"/>
                    </a:lnTo>
                    <a:lnTo>
                      <a:pt x="224027" y="238886"/>
                    </a:lnTo>
                    <a:lnTo>
                      <a:pt x="216484" y="246430"/>
                    </a:lnTo>
                    <a:lnTo>
                      <a:pt x="207225" y="246430"/>
                    </a:lnTo>
                    <a:lnTo>
                      <a:pt x="204127" y="246430"/>
                    </a:lnTo>
                    <a:lnTo>
                      <a:pt x="201625" y="248932"/>
                    </a:lnTo>
                    <a:lnTo>
                      <a:pt x="201625" y="252031"/>
                    </a:lnTo>
                    <a:lnTo>
                      <a:pt x="201625" y="255130"/>
                    </a:lnTo>
                    <a:lnTo>
                      <a:pt x="204127" y="257632"/>
                    </a:lnTo>
                    <a:lnTo>
                      <a:pt x="207225" y="257632"/>
                    </a:lnTo>
                    <a:lnTo>
                      <a:pt x="216420" y="257632"/>
                    </a:lnTo>
                    <a:lnTo>
                      <a:pt x="224523" y="253110"/>
                    </a:lnTo>
                    <a:lnTo>
                      <a:pt x="229628" y="246252"/>
                    </a:lnTo>
                    <a:lnTo>
                      <a:pt x="234734" y="253110"/>
                    </a:lnTo>
                    <a:lnTo>
                      <a:pt x="242836" y="257632"/>
                    </a:lnTo>
                    <a:lnTo>
                      <a:pt x="252031" y="257632"/>
                    </a:lnTo>
                    <a:lnTo>
                      <a:pt x="255130" y="257632"/>
                    </a:lnTo>
                    <a:lnTo>
                      <a:pt x="257632" y="255130"/>
                    </a:lnTo>
                    <a:lnTo>
                      <a:pt x="257632" y="252031"/>
                    </a:lnTo>
                    <a:lnTo>
                      <a:pt x="257632" y="248932"/>
                    </a:lnTo>
                    <a:lnTo>
                      <a:pt x="255130" y="246430"/>
                    </a:lnTo>
                    <a:lnTo>
                      <a:pt x="252031" y="246430"/>
                    </a:lnTo>
                    <a:lnTo>
                      <a:pt x="242773" y="246430"/>
                    </a:lnTo>
                    <a:lnTo>
                      <a:pt x="235229" y="238886"/>
                    </a:lnTo>
                    <a:lnTo>
                      <a:pt x="235229" y="229628"/>
                    </a:lnTo>
                    <a:lnTo>
                      <a:pt x="235229" y="145618"/>
                    </a:lnTo>
                    <a:lnTo>
                      <a:pt x="263232" y="145618"/>
                    </a:lnTo>
                    <a:lnTo>
                      <a:pt x="272491" y="145618"/>
                    </a:lnTo>
                    <a:lnTo>
                      <a:pt x="280034" y="138087"/>
                    </a:lnTo>
                    <a:lnTo>
                      <a:pt x="280034" y="128816"/>
                    </a:lnTo>
                    <a:lnTo>
                      <a:pt x="280034" y="84010"/>
                    </a:lnTo>
                    <a:lnTo>
                      <a:pt x="280034" y="74752"/>
                    </a:lnTo>
                    <a:lnTo>
                      <a:pt x="272491" y="67208"/>
                    </a:lnTo>
                    <a:lnTo>
                      <a:pt x="263232" y="67208"/>
                    </a:lnTo>
                    <a:lnTo>
                      <a:pt x="235229" y="67208"/>
                    </a:lnTo>
                    <a:lnTo>
                      <a:pt x="235229" y="65709"/>
                    </a:lnTo>
                    <a:close/>
                  </a:path>
                </a:pathLst>
              </a:custGeom>
              <a:ln w="3175">
                <a:solidFill>
                  <a:srgbClr val="F1F1F2"/>
                </a:solidFill>
              </a:ln>
            </p:spPr>
            <p:txBody>
              <a:bodyPr wrap="square" lIns="0" tIns="0" rIns="0" bIns="0" rtlCol="0"/>
              <a:lstStyle/>
              <a:p>
                <a:endParaRPr sz="1589"/>
              </a:p>
            </p:txBody>
          </p:sp>
          <p:sp>
            <p:nvSpPr>
              <p:cNvPr id="17" name="object 17"/>
              <p:cNvSpPr/>
              <p:nvPr/>
            </p:nvSpPr>
            <p:spPr>
              <a:xfrm>
                <a:off x="3770713" y="3227670"/>
                <a:ext cx="260807" cy="135966"/>
              </a:xfrm>
              <a:prstGeom prst="rect">
                <a:avLst/>
              </a:prstGeom>
              <a:blipFill>
                <a:blip r:embed="rId5" cstate="print"/>
                <a:stretch>
                  <a:fillRect/>
                </a:stretch>
              </a:blipFill>
            </p:spPr>
            <p:txBody>
              <a:bodyPr wrap="square" lIns="0" tIns="0" rIns="0" bIns="0" rtlCol="0"/>
              <a:lstStyle/>
              <a:p>
                <a:endParaRPr sz="1589"/>
              </a:p>
            </p:txBody>
          </p:sp>
        </p:grpSp>
        <p:grpSp>
          <p:nvGrpSpPr>
            <p:cNvPr id="18" name="object 18"/>
            <p:cNvGrpSpPr/>
            <p:nvPr/>
          </p:nvGrpSpPr>
          <p:grpSpPr>
            <a:xfrm>
              <a:off x="10693155" y="579128"/>
              <a:ext cx="2755286" cy="2902838"/>
              <a:chOff x="4647877" y="3094935"/>
              <a:chExt cx="1197610" cy="1261745"/>
            </a:xfrm>
          </p:grpSpPr>
          <p:sp>
            <p:nvSpPr>
              <p:cNvPr id="19" name="object 19"/>
              <p:cNvSpPr/>
              <p:nvPr/>
            </p:nvSpPr>
            <p:spPr>
              <a:xfrm>
                <a:off x="4647877" y="3094935"/>
                <a:ext cx="1197610" cy="1261745"/>
              </a:xfrm>
              <a:custGeom>
                <a:avLst/>
                <a:gdLst/>
                <a:ahLst/>
                <a:cxnLst/>
                <a:rect l="l" t="t" r="r" b="b"/>
                <a:pathLst>
                  <a:path w="1197610" h="1261745">
                    <a:moveTo>
                      <a:pt x="1159510" y="0"/>
                    </a:moveTo>
                    <a:lnTo>
                      <a:pt x="38100" y="0"/>
                    </a:lnTo>
                    <a:lnTo>
                      <a:pt x="23268" y="2993"/>
                    </a:lnTo>
                    <a:lnTo>
                      <a:pt x="11158" y="11158"/>
                    </a:lnTo>
                    <a:lnTo>
                      <a:pt x="2993" y="23268"/>
                    </a:lnTo>
                    <a:lnTo>
                      <a:pt x="0" y="38100"/>
                    </a:lnTo>
                    <a:lnTo>
                      <a:pt x="0" y="1223060"/>
                    </a:lnTo>
                    <a:lnTo>
                      <a:pt x="2993" y="1237891"/>
                    </a:lnTo>
                    <a:lnTo>
                      <a:pt x="11158" y="1250002"/>
                    </a:lnTo>
                    <a:lnTo>
                      <a:pt x="23268" y="1258166"/>
                    </a:lnTo>
                    <a:lnTo>
                      <a:pt x="38100" y="1261160"/>
                    </a:lnTo>
                    <a:lnTo>
                      <a:pt x="1159510" y="1261160"/>
                    </a:lnTo>
                    <a:lnTo>
                      <a:pt x="1174341" y="1258166"/>
                    </a:lnTo>
                    <a:lnTo>
                      <a:pt x="1186451" y="1250002"/>
                    </a:lnTo>
                    <a:lnTo>
                      <a:pt x="1194616" y="1237891"/>
                    </a:lnTo>
                    <a:lnTo>
                      <a:pt x="1197610" y="1223060"/>
                    </a:lnTo>
                    <a:lnTo>
                      <a:pt x="1197610" y="38100"/>
                    </a:lnTo>
                    <a:lnTo>
                      <a:pt x="1194616" y="23268"/>
                    </a:lnTo>
                    <a:lnTo>
                      <a:pt x="1186451" y="11158"/>
                    </a:lnTo>
                    <a:lnTo>
                      <a:pt x="1174341" y="2993"/>
                    </a:lnTo>
                    <a:lnTo>
                      <a:pt x="1159510" y="0"/>
                    </a:lnTo>
                    <a:close/>
                  </a:path>
                </a:pathLst>
              </a:custGeom>
              <a:solidFill>
                <a:srgbClr val="F1F1F2"/>
              </a:solidFill>
            </p:spPr>
            <p:txBody>
              <a:bodyPr wrap="square" lIns="0" tIns="0" rIns="0" bIns="0" rtlCol="0"/>
              <a:lstStyle/>
              <a:p>
                <a:endParaRPr sz="1589"/>
              </a:p>
            </p:txBody>
          </p:sp>
          <p:sp>
            <p:nvSpPr>
              <p:cNvPr id="20" name="object 20"/>
              <p:cNvSpPr/>
              <p:nvPr/>
            </p:nvSpPr>
            <p:spPr>
              <a:xfrm>
                <a:off x="5060957" y="3197967"/>
                <a:ext cx="292100" cy="292100"/>
              </a:xfrm>
              <a:custGeom>
                <a:avLst/>
                <a:gdLst/>
                <a:ahLst/>
                <a:cxnLst/>
                <a:rect l="l" t="t" r="r" b="b"/>
                <a:pathLst>
                  <a:path w="292100" h="292100">
                    <a:moveTo>
                      <a:pt x="289382" y="0"/>
                    </a:moveTo>
                    <a:lnTo>
                      <a:pt x="157670" y="0"/>
                    </a:lnTo>
                    <a:lnTo>
                      <a:pt x="155498" y="2171"/>
                    </a:lnTo>
                    <a:lnTo>
                      <a:pt x="155498" y="204101"/>
                    </a:lnTo>
                    <a:lnTo>
                      <a:pt x="2171" y="204101"/>
                    </a:lnTo>
                    <a:lnTo>
                      <a:pt x="0" y="206273"/>
                    </a:lnTo>
                    <a:lnTo>
                      <a:pt x="0" y="289394"/>
                    </a:lnTo>
                    <a:lnTo>
                      <a:pt x="2171" y="291566"/>
                    </a:lnTo>
                    <a:lnTo>
                      <a:pt x="182473" y="291566"/>
                    </a:lnTo>
                    <a:lnTo>
                      <a:pt x="184657" y="289394"/>
                    </a:lnTo>
                    <a:lnTo>
                      <a:pt x="184657" y="281851"/>
                    </a:lnTo>
                    <a:lnTo>
                      <a:pt x="9715" y="281851"/>
                    </a:lnTo>
                    <a:lnTo>
                      <a:pt x="9715" y="213817"/>
                    </a:lnTo>
                    <a:lnTo>
                      <a:pt x="165214" y="213817"/>
                    </a:lnTo>
                    <a:lnTo>
                      <a:pt x="165214" y="9728"/>
                    </a:lnTo>
                    <a:lnTo>
                      <a:pt x="184657" y="9728"/>
                    </a:lnTo>
                    <a:lnTo>
                      <a:pt x="291566" y="9715"/>
                    </a:lnTo>
                    <a:lnTo>
                      <a:pt x="291566" y="2171"/>
                    </a:lnTo>
                    <a:lnTo>
                      <a:pt x="289382" y="0"/>
                    </a:lnTo>
                    <a:close/>
                  </a:path>
                  <a:path w="292100" h="292100">
                    <a:moveTo>
                      <a:pt x="272122" y="48590"/>
                    </a:moveTo>
                    <a:lnTo>
                      <a:pt x="262407" y="48590"/>
                    </a:lnTo>
                    <a:lnTo>
                      <a:pt x="262407" y="289394"/>
                    </a:lnTo>
                    <a:lnTo>
                      <a:pt x="264579" y="291566"/>
                    </a:lnTo>
                    <a:lnTo>
                      <a:pt x="289382" y="291566"/>
                    </a:lnTo>
                    <a:lnTo>
                      <a:pt x="291566" y="289394"/>
                    </a:lnTo>
                    <a:lnTo>
                      <a:pt x="291566" y="281851"/>
                    </a:lnTo>
                    <a:lnTo>
                      <a:pt x="272122" y="281851"/>
                    </a:lnTo>
                    <a:lnTo>
                      <a:pt x="272122" y="48590"/>
                    </a:lnTo>
                    <a:close/>
                  </a:path>
                  <a:path w="292100" h="292100">
                    <a:moveTo>
                      <a:pt x="165214" y="213817"/>
                    </a:moveTo>
                    <a:lnTo>
                      <a:pt x="155498" y="213817"/>
                    </a:lnTo>
                    <a:lnTo>
                      <a:pt x="155498" y="281851"/>
                    </a:lnTo>
                    <a:lnTo>
                      <a:pt x="165214" y="281851"/>
                    </a:lnTo>
                    <a:lnTo>
                      <a:pt x="165214" y="213817"/>
                    </a:lnTo>
                    <a:close/>
                  </a:path>
                  <a:path w="292100" h="292100">
                    <a:moveTo>
                      <a:pt x="184657" y="9728"/>
                    </a:moveTo>
                    <a:lnTo>
                      <a:pt x="174929" y="9728"/>
                    </a:lnTo>
                    <a:lnTo>
                      <a:pt x="174929" y="281851"/>
                    </a:lnTo>
                    <a:lnTo>
                      <a:pt x="184657" y="281851"/>
                    </a:lnTo>
                    <a:lnTo>
                      <a:pt x="184657" y="48590"/>
                    </a:lnTo>
                    <a:lnTo>
                      <a:pt x="272122" y="48590"/>
                    </a:lnTo>
                    <a:lnTo>
                      <a:pt x="272122" y="38874"/>
                    </a:lnTo>
                    <a:lnTo>
                      <a:pt x="184657" y="38874"/>
                    </a:lnTo>
                    <a:lnTo>
                      <a:pt x="184657" y="9728"/>
                    </a:lnTo>
                    <a:close/>
                  </a:path>
                  <a:path w="292100" h="292100">
                    <a:moveTo>
                      <a:pt x="291566" y="9728"/>
                    </a:moveTo>
                    <a:lnTo>
                      <a:pt x="281838" y="9728"/>
                    </a:lnTo>
                    <a:lnTo>
                      <a:pt x="281838" y="281851"/>
                    </a:lnTo>
                    <a:lnTo>
                      <a:pt x="291566" y="281851"/>
                    </a:lnTo>
                    <a:lnTo>
                      <a:pt x="291566" y="9728"/>
                    </a:lnTo>
                    <a:close/>
                  </a:path>
                  <a:path w="292100" h="292100">
                    <a:moveTo>
                      <a:pt x="82602" y="48596"/>
                    </a:moveTo>
                    <a:lnTo>
                      <a:pt x="71948" y="50668"/>
                    </a:lnTo>
                    <a:lnTo>
                      <a:pt x="62585" y="56883"/>
                    </a:lnTo>
                    <a:lnTo>
                      <a:pt x="53390" y="66078"/>
                    </a:lnTo>
                    <a:lnTo>
                      <a:pt x="53022" y="68338"/>
                    </a:lnTo>
                    <a:lnTo>
                      <a:pt x="58356" y="78981"/>
                    </a:lnTo>
                    <a:lnTo>
                      <a:pt x="58623" y="83273"/>
                    </a:lnTo>
                    <a:lnTo>
                      <a:pt x="60312" y="87363"/>
                    </a:lnTo>
                    <a:lnTo>
                      <a:pt x="63169" y="90589"/>
                    </a:lnTo>
                    <a:lnTo>
                      <a:pt x="63169" y="104889"/>
                    </a:lnTo>
                    <a:lnTo>
                      <a:pt x="63792" y="107696"/>
                    </a:lnTo>
                    <a:lnTo>
                      <a:pt x="64998" y="110274"/>
                    </a:lnTo>
                    <a:lnTo>
                      <a:pt x="40462" y="122542"/>
                    </a:lnTo>
                    <a:lnTo>
                      <a:pt x="39611" y="123494"/>
                    </a:lnTo>
                    <a:lnTo>
                      <a:pt x="24269" y="164401"/>
                    </a:lnTo>
                    <a:lnTo>
                      <a:pt x="24254" y="165569"/>
                    </a:lnTo>
                    <a:lnTo>
                      <a:pt x="32816" y="204101"/>
                    </a:lnTo>
                    <a:lnTo>
                      <a:pt x="42773" y="204101"/>
                    </a:lnTo>
                    <a:lnTo>
                      <a:pt x="40614" y="194373"/>
                    </a:lnTo>
                    <a:lnTo>
                      <a:pt x="58305" y="194373"/>
                    </a:lnTo>
                    <a:lnTo>
                      <a:pt x="58305" y="189522"/>
                    </a:lnTo>
                    <a:lnTo>
                      <a:pt x="135637" y="189522"/>
                    </a:lnTo>
                    <a:lnTo>
                      <a:pt x="136718" y="184658"/>
                    </a:lnTo>
                    <a:lnTo>
                      <a:pt x="38455" y="184658"/>
                    </a:lnTo>
                    <a:lnTo>
                      <a:pt x="34213" y="165569"/>
                    </a:lnTo>
                    <a:lnTo>
                      <a:pt x="47612" y="129832"/>
                    </a:lnTo>
                    <a:lnTo>
                      <a:pt x="55727" y="125780"/>
                    </a:lnTo>
                    <a:lnTo>
                      <a:pt x="69474" y="125780"/>
                    </a:lnTo>
                    <a:lnTo>
                      <a:pt x="64896" y="121196"/>
                    </a:lnTo>
                    <a:lnTo>
                      <a:pt x="71424" y="117932"/>
                    </a:lnTo>
                    <a:lnTo>
                      <a:pt x="115531" y="117932"/>
                    </a:lnTo>
                    <a:lnTo>
                      <a:pt x="103212" y="111772"/>
                    </a:lnTo>
                    <a:lnTo>
                      <a:pt x="77241" y="111772"/>
                    </a:lnTo>
                    <a:lnTo>
                      <a:pt x="72885" y="107416"/>
                    </a:lnTo>
                    <a:lnTo>
                      <a:pt x="72885" y="96570"/>
                    </a:lnTo>
                    <a:lnTo>
                      <a:pt x="102044" y="96570"/>
                    </a:lnTo>
                    <a:lnTo>
                      <a:pt x="102044" y="90589"/>
                    </a:lnTo>
                    <a:lnTo>
                      <a:pt x="104799" y="87464"/>
                    </a:lnTo>
                    <a:lnTo>
                      <a:pt x="74269" y="87464"/>
                    </a:lnTo>
                    <a:lnTo>
                      <a:pt x="71069" y="85610"/>
                    </a:lnTo>
                    <a:lnTo>
                      <a:pt x="69329" y="82613"/>
                    </a:lnTo>
                    <a:lnTo>
                      <a:pt x="106632" y="82613"/>
                    </a:lnTo>
                    <a:lnTo>
                      <a:pt x="106857" y="78981"/>
                    </a:lnTo>
                    <a:lnTo>
                      <a:pt x="109906" y="72898"/>
                    </a:lnTo>
                    <a:lnTo>
                      <a:pt x="66166" y="72898"/>
                    </a:lnTo>
                    <a:lnTo>
                      <a:pt x="64223" y="68986"/>
                    </a:lnTo>
                    <a:lnTo>
                      <a:pt x="69456" y="63766"/>
                    </a:lnTo>
                    <a:lnTo>
                      <a:pt x="75609" y="59680"/>
                    </a:lnTo>
                    <a:lnTo>
                      <a:pt x="82607" y="58318"/>
                    </a:lnTo>
                    <a:lnTo>
                      <a:pt x="104063" y="58318"/>
                    </a:lnTo>
                    <a:lnTo>
                      <a:pt x="102628" y="56883"/>
                    </a:lnTo>
                    <a:lnTo>
                      <a:pt x="93259" y="50668"/>
                    </a:lnTo>
                    <a:lnTo>
                      <a:pt x="82602" y="48596"/>
                    </a:lnTo>
                    <a:close/>
                  </a:path>
                  <a:path w="292100" h="292100">
                    <a:moveTo>
                      <a:pt x="58305" y="194373"/>
                    </a:moveTo>
                    <a:lnTo>
                      <a:pt x="48590" y="194373"/>
                    </a:lnTo>
                    <a:lnTo>
                      <a:pt x="48590" y="204101"/>
                    </a:lnTo>
                    <a:lnTo>
                      <a:pt x="58305" y="204101"/>
                    </a:lnTo>
                    <a:lnTo>
                      <a:pt x="58305" y="194373"/>
                    </a:lnTo>
                    <a:close/>
                  </a:path>
                  <a:path w="292100" h="292100">
                    <a:moveTo>
                      <a:pt x="135637" y="189522"/>
                    </a:moveTo>
                    <a:lnTo>
                      <a:pt x="106895" y="189522"/>
                    </a:lnTo>
                    <a:lnTo>
                      <a:pt x="106895" y="204101"/>
                    </a:lnTo>
                    <a:lnTo>
                      <a:pt x="116624" y="204101"/>
                    </a:lnTo>
                    <a:lnTo>
                      <a:pt x="116624" y="194373"/>
                    </a:lnTo>
                    <a:lnTo>
                      <a:pt x="134559" y="194373"/>
                    </a:lnTo>
                    <a:lnTo>
                      <a:pt x="135637" y="189522"/>
                    </a:lnTo>
                    <a:close/>
                  </a:path>
                  <a:path w="292100" h="292100">
                    <a:moveTo>
                      <a:pt x="134559" y="194373"/>
                    </a:moveTo>
                    <a:lnTo>
                      <a:pt x="124599" y="194373"/>
                    </a:lnTo>
                    <a:lnTo>
                      <a:pt x="122440" y="204101"/>
                    </a:lnTo>
                    <a:lnTo>
                      <a:pt x="132397" y="204101"/>
                    </a:lnTo>
                    <a:lnTo>
                      <a:pt x="134559" y="194373"/>
                    </a:lnTo>
                    <a:close/>
                  </a:path>
                  <a:path w="292100" h="292100">
                    <a:moveTo>
                      <a:pt x="58305" y="155498"/>
                    </a:moveTo>
                    <a:lnTo>
                      <a:pt x="48590" y="155498"/>
                    </a:lnTo>
                    <a:lnTo>
                      <a:pt x="48590" y="184658"/>
                    </a:lnTo>
                    <a:lnTo>
                      <a:pt x="116624" y="184658"/>
                    </a:lnTo>
                    <a:lnTo>
                      <a:pt x="116624" y="179793"/>
                    </a:lnTo>
                    <a:lnTo>
                      <a:pt x="58305" y="179793"/>
                    </a:lnTo>
                    <a:lnTo>
                      <a:pt x="58305" y="155498"/>
                    </a:lnTo>
                    <a:close/>
                  </a:path>
                  <a:path w="292100" h="292100">
                    <a:moveTo>
                      <a:pt x="126460" y="125780"/>
                    </a:moveTo>
                    <a:lnTo>
                      <a:pt x="109486" y="125780"/>
                    </a:lnTo>
                    <a:lnTo>
                      <a:pt x="117601" y="129832"/>
                    </a:lnTo>
                    <a:lnTo>
                      <a:pt x="131000" y="165569"/>
                    </a:lnTo>
                    <a:lnTo>
                      <a:pt x="126758" y="184658"/>
                    </a:lnTo>
                    <a:lnTo>
                      <a:pt x="136718" y="184658"/>
                    </a:lnTo>
                    <a:lnTo>
                      <a:pt x="140960" y="165569"/>
                    </a:lnTo>
                    <a:lnTo>
                      <a:pt x="140944" y="164401"/>
                    </a:lnTo>
                    <a:lnTo>
                      <a:pt x="126460" y="125780"/>
                    </a:lnTo>
                    <a:close/>
                  </a:path>
                  <a:path w="292100" h="292100">
                    <a:moveTo>
                      <a:pt x="116624" y="155498"/>
                    </a:moveTo>
                    <a:lnTo>
                      <a:pt x="106908" y="155498"/>
                    </a:lnTo>
                    <a:lnTo>
                      <a:pt x="106908" y="179793"/>
                    </a:lnTo>
                    <a:lnTo>
                      <a:pt x="116624" y="179793"/>
                    </a:lnTo>
                    <a:lnTo>
                      <a:pt x="116624" y="155498"/>
                    </a:lnTo>
                    <a:close/>
                  </a:path>
                  <a:path w="292100" h="292100">
                    <a:moveTo>
                      <a:pt x="87464" y="138074"/>
                    </a:moveTo>
                    <a:lnTo>
                      <a:pt x="77749" y="138074"/>
                    </a:lnTo>
                    <a:lnTo>
                      <a:pt x="77749" y="170078"/>
                    </a:lnTo>
                    <a:lnTo>
                      <a:pt x="87464" y="170078"/>
                    </a:lnTo>
                    <a:lnTo>
                      <a:pt x="87464" y="138074"/>
                    </a:lnTo>
                    <a:close/>
                  </a:path>
                  <a:path w="292100" h="292100">
                    <a:moveTo>
                      <a:pt x="69474" y="125780"/>
                    </a:moveTo>
                    <a:lnTo>
                      <a:pt x="55727" y="125780"/>
                    </a:lnTo>
                    <a:lnTo>
                      <a:pt x="71348" y="141401"/>
                    </a:lnTo>
                    <a:lnTo>
                      <a:pt x="74421" y="141401"/>
                    </a:lnTo>
                    <a:lnTo>
                      <a:pt x="77749" y="138074"/>
                    </a:lnTo>
                    <a:lnTo>
                      <a:pt x="97193" y="138074"/>
                    </a:lnTo>
                    <a:lnTo>
                      <a:pt x="106070" y="129197"/>
                    </a:lnTo>
                    <a:lnTo>
                      <a:pt x="72885" y="129197"/>
                    </a:lnTo>
                    <a:lnTo>
                      <a:pt x="69474" y="125780"/>
                    </a:lnTo>
                    <a:close/>
                  </a:path>
                  <a:path w="292100" h="292100">
                    <a:moveTo>
                      <a:pt x="97193" y="138074"/>
                    </a:moveTo>
                    <a:lnTo>
                      <a:pt x="87464" y="138074"/>
                    </a:lnTo>
                    <a:lnTo>
                      <a:pt x="90792" y="141401"/>
                    </a:lnTo>
                    <a:lnTo>
                      <a:pt x="93865" y="141401"/>
                    </a:lnTo>
                    <a:lnTo>
                      <a:pt x="97193" y="138074"/>
                    </a:lnTo>
                    <a:close/>
                  </a:path>
                  <a:path w="292100" h="292100">
                    <a:moveTo>
                      <a:pt x="93789" y="117932"/>
                    </a:moveTo>
                    <a:lnTo>
                      <a:pt x="71424" y="117932"/>
                    </a:lnTo>
                    <a:lnTo>
                      <a:pt x="73329" y="119291"/>
                    </a:lnTo>
                    <a:lnTo>
                      <a:pt x="75476" y="120281"/>
                    </a:lnTo>
                    <a:lnTo>
                      <a:pt x="77749" y="120865"/>
                    </a:lnTo>
                    <a:lnTo>
                      <a:pt x="77749" y="124332"/>
                    </a:lnTo>
                    <a:lnTo>
                      <a:pt x="72885" y="129197"/>
                    </a:lnTo>
                    <a:lnTo>
                      <a:pt x="92328" y="129197"/>
                    </a:lnTo>
                    <a:lnTo>
                      <a:pt x="87464" y="124332"/>
                    </a:lnTo>
                    <a:lnTo>
                      <a:pt x="87464" y="120865"/>
                    </a:lnTo>
                    <a:lnTo>
                      <a:pt x="89738" y="120281"/>
                    </a:lnTo>
                    <a:lnTo>
                      <a:pt x="91871" y="119291"/>
                    </a:lnTo>
                    <a:lnTo>
                      <a:pt x="93789" y="117932"/>
                    </a:lnTo>
                    <a:close/>
                  </a:path>
                  <a:path w="292100" h="292100">
                    <a:moveTo>
                      <a:pt x="115531" y="117932"/>
                    </a:moveTo>
                    <a:lnTo>
                      <a:pt x="93789" y="117932"/>
                    </a:lnTo>
                    <a:lnTo>
                      <a:pt x="100317" y="121196"/>
                    </a:lnTo>
                    <a:lnTo>
                      <a:pt x="92328" y="129197"/>
                    </a:lnTo>
                    <a:lnTo>
                      <a:pt x="106070" y="129197"/>
                    </a:lnTo>
                    <a:lnTo>
                      <a:pt x="109486" y="125780"/>
                    </a:lnTo>
                    <a:lnTo>
                      <a:pt x="126460" y="125780"/>
                    </a:lnTo>
                    <a:lnTo>
                      <a:pt x="125602" y="123494"/>
                    </a:lnTo>
                    <a:lnTo>
                      <a:pt x="124752" y="122542"/>
                    </a:lnTo>
                    <a:lnTo>
                      <a:pt x="115531" y="117932"/>
                    </a:lnTo>
                    <a:close/>
                  </a:path>
                  <a:path w="292100" h="292100">
                    <a:moveTo>
                      <a:pt x="102044" y="96570"/>
                    </a:moveTo>
                    <a:lnTo>
                      <a:pt x="92328" y="96570"/>
                    </a:lnTo>
                    <a:lnTo>
                      <a:pt x="92328" y="107416"/>
                    </a:lnTo>
                    <a:lnTo>
                      <a:pt x="87972" y="111772"/>
                    </a:lnTo>
                    <a:lnTo>
                      <a:pt x="103212" y="111772"/>
                    </a:lnTo>
                    <a:lnTo>
                      <a:pt x="100215" y="110274"/>
                    </a:lnTo>
                    <a:lnTo>
                      <a:pt x="101422" y="107696"/>
                    </a:lnTo>
                    <a:lnTo>
                      <a:pt x="102044" y="104889"/>
                    </a:lnTo>
                    <a:lnTo>
                      <a:pt x="102044" y="96570"/>
                    </a:lnTo>
                    <a:close/>
                  </a:path>
                  <a:path w="292100" h="292100">
                    <a:moveTo>
                      <a:pt x="92328" y="96570"/>
                    </a:moveTo>
                    <a:lnTo>
                      <a:pt x="72885" y="96570"/>
                    </a:lnTo>
                    <a:lnTo>
                      <a:pt x="74472" y="96977"/>
                    </a:lnTo>
                    <a:lnTo>
                      <a:pt x="76111" y="97193"/>
                    </a:lnTo>
                    <a:lnTo>
                      <a:pt x="89103" y="97193"/>
                    </a:lnTo>
                    <a:lnTo>
                      <a:pt x="90741" y="96977"/>
                    </a:lnTo>
                    <a:lnTo>
                      <a:pt x="92328" y="96570"/>
                    </a:lnTo>
                    <a:close/>
                  </a:path>
                  <a:path w="292100" h="292100">
                    <a:moveTo>
                      <a:pt x="106632" y="82613"/>
                    </a:moveTo>
                    <a:lnTo>
                      <a:pt x="95884" y="82613"/>
                    </a:lnTo>
                    <a:lnTo>
                      <a:pt x="94145" y="85610"/>
                    </a:lnTo>
                    <a:lnTo>
                      <a:pt x="90931" y="87464"/>
                    </a:lnTo>
                    <a:lnTo>
                      <a:pt x="104799" y="87464"/>
                    </a:lnTo>
                    <a:lnTo>
                      <a:pt x="106591" y="83273"/>
                    </a:lnTo>
                    <a:lnTo>
                      <a:pt x="106632" y="82613"/>
                    </a:lnTo>
                    <a:close/>
                  </a:path>
                  <a:path w="292100" h="292100">
                    <a:moveTo>
                      <a:pt x="104063" y="58318"/>
                    </a:moveTo>
                    <a:lnTo>
                      <a:pt x="82607" y="58318"/>
                    </a:lnTo>
                    <a:lnTo>
                      <a:pt x="89605" y="59680"/>
                    </a:lnTo>
                    <a:lnTo>
                      <a:pt x="95757" y="63766"/>
                    </a:lnTo>
                    <a:lnTo>
                      <a:pt x="100990" y="68986"/>
                    </a:lnTo>
                    <a:lnTo>
                      <a:pt x="99047" y="72898"/>
                    </a:lnTo>
                    <a:lnTo>
                      <a:pt x="109906" y="72898"/>
                    </a:lnTo>
                    <a:lnTo>
                      <a:pt x="112191" y="68338"/>
                    </a:lnTo>
                    <a:lnTo>
                      <a:pt x="111823" y="66078"/>
                    </a:lnTo>
                    <a:lnTo>
                      <a:pt x="104063" y="58318"/>
                    </a:lnTo>
                    <a:close/>
                  </a:path>
                  <a:path w="292100" h="292100">
                    <a:moveTo>
                      <a:pt x="291566" y="9715"/>
                    </a:moveTo>
                    <a:lnTo>
                      <a:pt x="262407" y="9715"/>
                    </a:lnTo>
                    <a:lnTo>
                      <a:pt x="262407" y="38874"/>
                    </a:lnTo>
                    <a:lnTo>
                      <a:pt x="272122" y="38874"/>
                    </a:lnTo>
                    <a:lnTo>
                      <a:pt x="272122" y="9728"/>
                    </a:lnTo>
                    <a:lnTo>
                      <a:pt x="291566" y="9728"/>
                    </a:lnTo>
                    <a:close/>
                  </a:path>
                </a:pathLst>
              </a:custGeom>
              <a:solidFill>
                <a:srgbClr val="006AA9"/>
              </a:solidFill>
            </p:spPr>
            <p:txBody>
              <a:bodyPr wrap="square" lIns="0" tIns="0" rIns="0" bIns="0" rtlCol="0"/>
              <a:lstStyle/>
              <a:p>
                <a:endParaRPr sz="1589"/>
              </a:p>
            </p:txBody>
          </p:sp>
          <p:sp>
            <p:nvSpPr>
              <p:cNvPr id="21" name="object 21"/>
              <p:cNvSpPr/>
              <p:nvPr/>
            </p:nvSpPr>
            <p:spPr>
              <a:xfrm>
                <a:off x="5060957" y="3197967"/>
                <a:ext cx="292100" cy="292100"/>
              </a:xfrm>
              <a:custGeom>
                <a:avLst/>
                <a:gdLst/>
                <a:ahLst/>
                <a:cxnLst/>
                <a:rect l="l" t="t" r="r" b="b"/>
                <a:pathLst>
                  <a:path w="292100" h="292100">
                    <a:moveTo>
                      <a:pt x="286702" y="0"/>
                    </a:moveTo>
                    <a:lnTo>
                      <a:pt x="160362" y="0"/>
                    </a:lnTo>
                    <a:lnTo>
                      <a:pt x="157670" y="0"/>
                    </a:lnTo>
                    <a:lnTo>
                      <a:pt x="155498" y="2171"/>
                    </a:lnTo>
                    <a:lnTo>
                      <a:pt x="155498" y="4864"/>
                    </a:lnTo>
                    <a:lnTo>
                      <a:pt x="155498" y="204101"/>
                    </a:lnTo>
                    <a:lnTo>
                      <a:pt x="132397" y="204101"/>
                    </a:lnTo>
                    <a:lnTo>
                      <a:pt x="140804" y="166268"/>
                    </a:lnTo>
                    <a:lnTo>
                      <a:pt x="141008" y="165354"/>
                    </a:lnTo>
                    <a:lnTo>
                      <a:pt x="140944" y="164401"/>
                    </a:lnTo>
                    <a:lnTo>
                      <a:pt x="126034" y="124637"/>
                    </a:lnTo>
                    <a:lnTo>
                      <a:pt x="100215" y="110274"/>
                    </a:lnTo>
                    <a:lnTo>
                      <a:pt x="101422" y="107696"/>
                    </a:lnTo>
                    <a:lnTo>
                      <a:pt x="102044" y="104889"/>
                    </a:lnTo>
                    <a:lnTo>
                      <a:pt x="102044" y="102044"/>
                    </a:lnTo>
                    <a:lnTo>
                      <a:pt x="102044" y="90589"/>
                    </a:lnTo>
                    <a:lnTo>
                      <a:pt x="104889" y="87363"/>
                    </a:lnTo>
                    <a:lnTo>
                      <a:pt x="106591" y="83273"/>
                    </a:lnTo>
                    <a:lnTo>
                      <a:pt x="106857" y="78981"/>
                    </a:lnTo>
                    <a:lnTo>
                      <a:pt x="111251" y="70205"/>
                    </a:lnTo>
                    <a:lnTo>
                      <a:pt x="112191" y="68338"/>
                    </a:lnTo>
                    <a:lnTo>
                      <a:pt x="111823" y="66078"/>
                    </a:lnTo>
                    <a:lnTo>
                      <a:pt x="110337" y="64592"/>
                    </a:lnTo>
                    <a:lnTo>
                      <a:pt x="102628" y="56883"/>
                    </a:lnTo>
                    <a:lnTo>
                      <a:pt x="93259" y="50668"/>
                    </a:lnTo>
                    <a:lnTo>
                      <a:pt x="82602" y="48596"/>
                    </a:lnTo>
                    <a:lnTo>
                      <a:pt x="71948" y="50668"/>
                    </a:lnTo>
                    <a:lnTo>
                      <a:pt x="62585" y="56883"/>
                    </a:lnTo>
                    <a:lnTo>
                      <a:pt x="54876" y="64592"/>
                    </a:lnTo>
                    <a:lnTo>
                      <a:pt x="53390" y="66078"/>
                    </a:lnTo>
                    <a:lnTo>
                      <a:pt x="53022" y="68338"/>
                    </a:lnTo>
                    <a:lnTo>
                      <a:pt x="53962" y="70205"/>
                    </a:lnTo>
                    <a:lnTo>
                      <a:pt x="58356" y="78981"/>
                    </a:lnTo>
                    <a:lnTo>
                      <a:pt x="58623" y="83273"/>
                    </a:lnTo>
                    <a:lnTo>
                      <a:pt x="60312" y="87363"/>
                    </a:lnTo>
                    <a:lnTo>
                      <a:pt x="63169" y="90589"/>
                    </a:lnTo>
                    <a:lnTo>
                      <a:pt x="63169" y="102044"/>
                    </a:lnTo>
                    <a:lnTo>
                      <a:pt x="63169" y="104889"/>
                    </a:lnTo>
                    <a:lnTo>
                      <a:pt x="63792" y="107696"/>
                    </a:lnTo>
                    <a:lnTo>
                      <a:pt x="64998" y="110274"/>
                    </a:lnTo>
                    <a:lnTo>
                      <a:pt x="41554" y="121996"/>
                    </a:lnTo>
                    <a:lnTo>
                      <a:pt x="24599" y="163512"/>
                    </a:lnTo>
                    <a:lnTo>
                      <a:pt x="24206" y="165354"/>
                    </a:lnTo>
                    <a:lnTo>
                      <a:pt x="24409" y="166268"/>
                    </a:lnTo>
                    <a:lnTo>
                      <a:pt x="32816" y="204101"/>
                    </a:lnTo>
                    <a:lnTo>
                      <a:pt x="4851" y="204101"/>
                    </a:lnTo>
                    <a:lnTo>
                      <a:pt x="2171" y="204101"/>
                    </a:lnTo>
                    <a:lnTo>
                      <a:pt x="0" y="206273"/>
                    </a:lnTo>
                    <a:lnTo>
                      <a:pt x="0" y="208953"/>
                    </a:lnTo>
                    <a:lnTo>
                      <a:pt x="0" y="286702"/>
                    </a:lnTo>
                    <a:lnTo>
                      <a:pt x="0" y="289394"/>
                    </a:lnTo>
                    <a:lnTo>
                      <a:pt x="2171" y="291566"/>
                    </a:lnTo>
                    <a:lnTo>
                      <a:pt x="4851" y="291566"/>
                    </a:lnTo>
                    <a:lnTo>
                      <a:pt x="179793" y="291566"/>
                    </a:lnTo>
                    <a:lnTo>
                      <a:pt x="182473" y="291566"/>
                    </a:lnTo>
                    <a:lnTo>
                      <a:pt x="184657" y="289394"/>
                    </a:lnTo>
                    <a:lnTo>
                      <a:pt x="184657" y="286702"/>
                    </a:lnTo>
                    <a:lnTo>
                      <a:pt x="184657" y="48590"/>
                    </a:lnTo>
                    <a:lnTo>
                      <a:pt x="262407" y="48590"/>
                    </a:lnTo>
                    <a:lnTo>
                      <a:pt x="262407" y="286702"/>
                    </a:lnTo>
                    <a:lnTo>
                      <a:pt x="262407" y="289394"/>
                    </a:lnTo>
                    <a:lnTo>
                      <a:pt x="264579" y="291566"/>
                    </a:lnTo>
                    <a:lnTo>
                      <a:pt x="267258" y="291566"/>
                    </a:lnTo>
                    <a:lnTo>
                      <a:pt x="286702" y="291566"/>
                    </a:lnTo>
                    <a:lnTo>
                      <a:pt x="289382" y="291566"/>
                    </a:lnTo>
                    <a:lnTo>
                      <a:pt x="291566" y="289394"/>
                    </a:lnTo>
                    <a:lnTo>
                      <a:pt x="291566" y="286702"/>
                    </a:lnTo>
                    <a:lnTo>
                      <a:pt x="291566" y="4864"/>
                    </a:lnTo>
                    <a:lnTo>
                      <a:pt x="291566" y="2171"/>
                    </a:lnTo>
                    <a:lnTo>
                      <a:pt x="289382" y="0"/>
                    </a:lnTo>
                    <a:lnTo>
                      <a:pt x="286702" y="0"/>
                    </a:lnTo>
                    <a:close/>
                  </a:path>
                </a:pathLst>
              </a:custGeom>
              <a:ln w="3175">
                <a:solidFill>
                  <a:srgbClr val="F1F1F2"/>
                </a:solidFill>
              </a:ln>
            </p:spPr>
            <p:txBody>
              <a:bodyPr wrap="square" lIns="0" tIns="0" rIns="0" bIns="0" rtlCol="0"/>
              <a:lstStyle/>
              <a:p>
                <a:endParaRPr sz="1589"/>
              </a:p>
            </p:txBody>
          </p:sp>
          <p:sp>
            <p:nvSpPr>
              <p:cNvPr id="22" name="object 22"/>
              <p:cNvSpPr/>
              <p:nvPr/>
            </p:nvSpPr>
            <p:spPr>
              <a:xfrm>
                <a:off x="5069085" y="3254698"/>
                <a:ext cx="148958" cy="226707"/>
              </a:xfrm>
              <a:prstGeom prst="rect">
                <a:avLst/>
              </a:prstGeom>
              <a:blipFill>
                <a:blip r:embed="rId6" cstate="print"/>
                <a:stretch>
                  <a:fillRect/>
                </a:stretch>
              </a:blipFill>
            </p:spPr>
            <p:txBody>
              <a:bodyPr wrap="square" lIns="0" tIns="0" rIns="0" bIns="0" rtlCol="0"/>
              <a:lstStyle/>
              <a:p>
                <a:endParaRPr sz="1589"/>
              </a:p>
            </p:txBody>
          </p:sp>
          <p:sp>
            <p:nvSpPr>
              <p:cNvPr id="23" name="object 23"/>
              <p:cNvSpPr/>
              <p:nvPr/>
            </p:nvSpPr>
            <p:spPr>
              <a:xfrm>
                <a:off x="5226172" y="3207683"/>
                <a:ext cx="116839" cy="272415"/>
              </a:xfrm>
              <a:custGeom>
                <a:avLst/>
                <a:gdLst/>
                <a:ahLst/>
                <a:cxnLst/>
                <a:rect l="l" t="t" r="r" b="b"/>
                <a:pathLst>
                  <a:path w="116839" h="272414">
                    <a:moveTo>
                      <a:pt x="9715" y="272135"/>
                    </a:moveTo>
                    <a:lnTo>
                      <a:pt x="0" y="272135"/>
                    </a:lnTo>
                    <a:lnTo>
                      <a:pt x="0" y="12"/>
                    </a:lnTo>
                    <a:lnTo>
                      <a:pt x="9715" y="12"/>
                    </a:lnTo>
                    <a:lnTo>
                      <a:pt x="9715" y="272135"/>
                    </a:lnTo>
                    <a:close/>
                  </a:path>
                  <a:path w="116839" h="272414">
                    <a:moveTo>
                      <a:pt x="19443" y="0"/>
                    </a:moveTo>
                    <a:lnTo>
                      <a:pt x="97193" y="0"/>
                    </a:lnTo>
                    <a:lnTo>
                      <a:pt x="97193" y="29159"/>
                    </a:lnTo>
                    <a:lnTo>
                      <a:pt x="19443" y="29159"/>
                    </a:lnTo>
                    <a:lnTo>
                      <a:pt x="19443" y="0"/>
                    </a:lnTo>
                    <a:close/>
                  </a:path>
                  <a:path w="116839" h="272414">
                    <a:moveTo>
                      <a:pt x="116624" y="272135"/>
                    </a:moveTo>
                    <a:lnTo>
                      <a:pt x="106908" y="272135"/>
                    </a:lnTo>
                    <a:lnTo>
                      <a:pt x="106908" y="12"/>
                    </a:lnTo>
                    <a:lnTo>
                      <a:pt x="116624" y="12"/>
                    </a:lnTo>
                    <a:lnTo>
                      <a:pt x="116624" y="272135"/>
                    </a:lnTo>
                    <a:close/>
                  </a:path>
                </a:pathLst>
              </a:custGeom>
              <a:ln w="3175">
                <a:solidFill>
                  <a:srgbClr val="F1F1F2"/>
                </a:solidFill>
              </a:ln>
            </p:spPr>
            <p:txBody>
              <a:bodyPr wrap="square" lIns="0" tIns="0" rIns="0" bIns="0" rtlCol="0"/>
              <a:lstStyle/>
              <a:p>
                <a:endParaRPr sz="1589"/>
              </a:p>
            </p:txBody>
          </p:sp>
          <p:sp>
            <p:nvSpPr>
              <p:cNvPr id="24" name="object 24"/>
              <p:cNvSpPr/>
              <p:nvPr/>
            </p:nvSpPr>
            <p:spPr>
              <a:xfrm>
                <a:off x="5269903" y="3217405"/>
                <a:ext cx="29209" cy="10160"/>
              </a:xfrm>
              <a:custGeom>
                <a:avLst/>
                <a:gdLst/>
                <a:ahLst/>
                <a:cxnLst/>
                <a:rect l="l" t="t" r="r" b="b"/>
                <a:pathLst>
                  <a:path w="29210" h="10160">
                    <a:moveTo>
                      <a:pt x="29159" y="0"/>
                    </a:moveTo>
                    <a:lnTo>
                      <a:pt x="0" y="0"/>
                    </a:lnTo>
                    <a:lnTo>
                      <a:pt x="0" y="9715"/>
                    </a:lnTo>
                    <a:lnTo>
                      <a:pt x="29159" y="9715"/>
                    </a:lnTo>
                    <a:lnTo>
                      <a:pt x="29159" y="0"/>
                    </a:lnTo>
                    <a:close/>
                  </a:path>
                </a:pathLst>
              </a:custGeom>
              <a:solidFill>
                <a:srgbClr val="C41230"/>
              </a:solidFill>
            </p:spPr>
            <p:txBody>
              <a:bodyPr wrap="square" lIns="0" tIns="0" rIns="0" bIns="0" rtlCol="0"/>
              <a:lstStyle/>
              <a:p>
                <a:endParaRPr sz="1589"/>
              </a:p>
            </p:txBody>
          </p:sp>
          <p:sp>
            <p:nvSpPr>
              <p:cNvPr id="25" name="object 25"/>
              <p:cNvSpPr/>
              <p:nvPr/>
            </p:nvSpPr>
            <p:spPr>
              <a:xfrm>
                <a:off x="5269903" y="3217405"/>
                <a:ext cx="29209" cy="10160"/>
              </a:xfrm>
              <a:custGeom>
                <a:avLst/>
                <a:gdLst/>
                <a:ahLst/>
                <a:cxnLst/>
                <a:rect l="l" t="t" r="r" b="b"/>
                <a:pathLst>
                  <a:path w="29210" h="10160">
                    <a:moveTo>
                      <a:pt x="0" y="0"/>
                    </a:moveTo>
                    <a:lnTo>
                      <a:pt x="29159" y="0"/>
                    </a:lnTo>
                    <a:lnTo>
                      <a:pt x="29159" y="9715"/>
                    </a:lnTo>
                    <a:lnTo>
                      <a:pt x="0" y="9715"/>
                    </a:lnTo>
                    <a:lnTo>
                      <a:pt x="0" y="0"/>
                    </a:lnTo>
                    <a:close/>
                  </a:path>
                </a:pathLst>
              </a:custGeom>
              <a:ln w="3175">
                <a:solidFill>
                  <a:srgbClr val="F1F1F2"/>
                </a:solidFill>
              </a:ln>
            </p:spPr>
            <p:txBody>
              <a:bodyPr wrap="square" lIns="0" tIns="0" rIns="0" bIns="0" rtlCol="0"/>
              <a:lstStyle/>
              <a:p>
                <a:endParaRPr sz="1589"/>
              </a:p>
            </p:txBody>
          </p:sp>
        </p:grpSp>
        <p:grpSp>
          <p:nvGrpSpPr>
            <p:cNvPr id="26" name="object 26"/>
            <p:cNvGrpSpPr/>
            <p:nvPr/>
          </p:nvGrpSpPr>
          <p:grpSpPr>
            <a:xfrm>
              <a:off x="13778607" y="579128"/>
              <a:ext cx="2755286" cy="2902838"/>
              <a:chOff x="5988997" y="3094935"/>
              <a:chExt cx="1197610" cy="1261745"/>
            </a:xfrm>
          </p:grpSpPr>
          <p:sp>
            <p:nvSpPr>
              <p:cNvPr id="27" name="object 27"/>
              <p:cNvSpPr/>
              <p:nvPr/>
            </p:nvSpPr>
            <p:spPr>
              <a:xfrm>
                <a:off x="5988997" y="3094935"/>
                <a:ext cx="1197610" cy="1261745"/>
              </a:xfrm>
              <a:custGeom>
                <a:avLst/>
                <a:gdLst/>
                <a:ahLst/>
                <a:cxnLst/>
                <a:rect l="l" t="t" r="r" b="b"/>
                <a:pathLst>
                  <a:path w="1197609" h="1261745">
                    <a:moveTo>
                      <a:pt x="1159510" y="0"/>
                    </a:moveTo>
                    <a:lnTo>
                      <a:pt x="38100" y="0"/>
                    </a:lnTo>
                    <a:lnTo>
                      <a:pt x="23268" y="2993"/>
                    </a:lnTo>
                    <a:lnTo>
                      <a:pt x="11158" y="11158"/>
                    </a:lnTo>
                    <a:lnTo>
                      <a:pt x="2993" y="23268"/>
                    </a:lnTo>
                    <a:lnTo>
                      <a:pt x="0" y="38100"/>
                    </a:lnTo>
                    <a:lnTo>
                      <a:pt x="0" y="1223060"/>
                    </a:lnTo>
                    <a:lnTo>
                      <a:pt x="2993" y="1237891"/>
                    </a:lnTo>
                    <a:lnTo>
                      <a:pt x="11158" y="1250002"/>
                    </a:lnTo>
                    <a:lnTo>
                      <a:pt x="23268" y="1258166"/>
                    </a:lnTo>
                    <a:lnTo>
                      <a:pt x="38100" y="1261160"/>
                    </a:lnTo>
                    <a:lnTo>
                      <a:pt x="1159510" y="1261160"/>
                    </a:lnTo>
                    <a:lnTo>
                      <a:pt x="1174341" y="1258166"/>
                    </a:lnTo>
                    <a:lnTo>
                      <a:pt x="1186451" y="1250002"/>
                    </a:lnTo>
                    <a:lnTo>
                      <a:pt x="1194616" y="1237891"/>
                    </a:lnTo>
                    <a:lnTo>
                      <a:pt x="1197610" y="1223060"/>
                    </a:lnTo>
                    <a:lnTo>
                      <a:pt x="1197610" y="38100"/>
                    </a:lnTo>
                    <a:lnTo>
                      <a:pt x="1194616" y="23268"/>
                    </a:lnTo>
                    <a:lnTo>
                      <a:pt x="1186451" y="11158"/>
                    </a:lnTo>
                    <a:lnTo>
                      <a:pt x="1174341" y="2993"/>
                    </a:lnTo>
                    <a:lnTo>
                      <a:pt x="1159510" y="0"/>
                    </a:lnTo>
                    <a:close/>
                  </a:path>
                </a:pathLst>
              </a:custGeom>
              <a:solidFill>
                <a:srgbClr val="F1F1F2"/>
              </a:solidFill>
            </p:spPr>
            <p:txBody>
              <a:bodyPr wrap="square" lIns="0" tIns="0" rIns="0" bIns="0" rtlCol="0"/>
              <a:lstStyle/>
              <a:p>
                <a:endParaRPr sz="1589"/>
              </a:p>
            </p:txBody>
          </p:sp>
          <p:sp>
            <p:nvSpPr>
              <p:cNvPr id="28" name="object 28"/>
              <p:cNvSpPr/>
              <p:nvPr/>
            </p:nvSpPr>
            <p:spPr>
              <a:xfrm>
                <a:off x="6433603" y="3206591"/>
                <a:ext cx="308610" cy="274320"/>
              </a:xfrm>
              <a:custGeom>
                <a:avLst/>
                <a:gdLst/>
                <a:ahLst/>
                <a:cxnLst/>
                <a:rect l="l" t="t" r="r" b="b"/>
                <a:pathLst>
                  <a:path w="308609" h="274320">
                    <a:moveTo>
                      <a:pt x="238760" y="132079"/>
                    </a:moveTo>
                    <a:lnTo>
                      <a:pt x="69634" y="132079"/>
                    </a:lnTo>
                    <a:lnTo>
                      <a:pt x="42551" y="137677"/>
                    </a:lnTo>
                    <a:lnTo>
                      <a:pt x="20415" y="152933"/>
                    </a:lnTo>
                    <a:lnTo>
                      <a:pt x="5479" y="175542"/>
                    </a:lnTo>
                    <a:lnTo>
                      <a:pt x="0" y="203199"/>
                    </a:lnTo>
                    <a:lnTo>
                      <a:pt x="5479" y="230857"/>
                    </a:lnTo>
                    <a:lnTo>
                      <a:pt x="20415" y="253466"/>
                    </a:lnTo>
                    <a:lnTo>
                      <a:pt x="42551" y="268722"/>
                    </a:lnTo>
                    <a:lnTo>
                      <a:pt x="69634" y="274319"/>
                    </a:lnTo>
                    <a:lnTo>
                      <a:pt x="238760" y="274319"/>
                    </a:lnTo>
                    <a:lnTo>
                      <a:pt x="265842" y="268722"/>
                    </a:lnTo>
                    <a:lnTo>
                      <a:pt x="272462" y="264159"/>
                    </a:lnTo>
                    <a:lnTo>
                      <a:pt x="69634" y="264159"/>
                    </a:lnTo>
                    <a:lnTo>
                      <a:pt x="46420" y="259362"/>
                    </a:lnTo>
                    <a:lnTo>
                      <a:pt x="27444" y="246286"/>
                    </a:lnTo>
                    <a:lnTo>
                      <a:pt x="14641" y="226907"/>
                    </a:lnTo>
                    <a:lnTo>
                      <a:pt x="9944" y="203199"/>
                    </a:lnTo>
                    <a:lnTo>
                      <a:pt x="9944" y="197929"/>
                    </a:lnTo>
                    <a:lnTo>
                      <a:pt x="10668" y="192836"/>
                    </a:lnTo>
                    <a:lnTo>
                      <a:pt x="11912" y="187959"/>
                    </a:lnTo>
                    <a:lnTo>
                      <a:pt x="77532" y="187959"/>
                    </a:lnTo>
                    <a:lnTo>
                      <a:pt x="69867" y="182440"/>
                    </a:lnTo>
                    <a:lnTo>
                      <a:pt x="61138" y="178993"/>
                    </a:lnTo>
                    <a:lnTo>
                      <a:pt x="51701" y="177799"/>
                    </a:lnTo>
                    <a:lnTo>
                      <a:pt x="15443" y="177799"/>
                    </a:lnTo>
                    <a:lnTo>
                      <a:pt x="24517" y="163403"/>
                    </a:lnTo>
                    <a:lnTo>
                      <a:pt x="37071" y="152161"/>
                    </a:lnTo>
                    <a:lnTo>
                      <a:pt x="52358" y="144849"/>
                    </a:lnTo>
                    <a:lnTo>
                      <a:pt x="69634" y="142239"/>
                    </a:lnTo>
                    <a:lnTo>
                      <a:pt x="272462" y="142239"/>
                    </a:lnTo>
                    <a:lnTo>
                      <a:pt x="265842" y="137677"/>
                    </a:lnTo>
                    <a:lnTo>
                      <a:pt x="238760" y="132079"/>
                    </a:lnTo>
                    <a:close/>
                  </a:path>
                  <a:path w="308609" h="274320">
                    <a:moveTo>
                      <a:pt x="207690" y="253949"/>
                    </a:moveTo>
                    <a:lnTo>
                      <a:pt x="190068" y="253949"/>
                    </a:lnTo>
                    <a:lnTo>
                      <a:pt x="193967" y="257860"/>
                    </a:lnTo>
                    <a:lnTo>
                      <a:pt x="198348" y="261264"/>
                    </a:lnTo>
                    <a:lnTo>
                      <a:pt x="203073" y="264159"/>
                    </a:lnTo>
                    <a:lnTo>
                      <a:pt x="238760" y="264159"/>
                    </a:lnTo>
                    <a:lnTo>
                      <a:pt x="215545" y="259362"/>
                    </a:lnTo>
                    <a:lnTo>
                      <a:pt x="207690" y="253949"/>
                    </a:lnTo>
                    <a:close/>
                  </a:path>
                  <a:path w="308609" h="274320">
                    <a:moveTo>
                      <a:pt x="272462" y="142239"/>
                    </a:moveTo>
                    <a:lnTo>
                      <a:pt x="238760" y="142239"/>
                    </a:lnTo>
                    <a:lnTo>
                      <a:pt x="261974" y="147037"/>
                    </a:lnTo>
                    <a:lnTo>
                      <a:pt x="280949" y="160113"/>
                    </a:lnTo>
                    <a:lnTo>
                      <a:pt x="293752" y="179492"/>
                    </a:lnTo>
                    <a:lnTo>
                      <a:pt x="298450" y="203199"/>
                    </a:lnTo>
                    <a:lnTo>
                      <a:pt x="293752" y="226907"/>
                    </a:lnTo>
                    <a:lnTo>
                      <a:pt x="280949" y="246286"/>
                    </a:lnTo>
                    <a:lnTo>
                      <a:pt x="261974" y="259362"/>
                    </a:lnTo>
                    <a:lnTo>
                      <a:pt x="238760" y="264159"/>
                    </a:lnTo>
                    <a:lnTo>
                      <a:pt x="272462" y="264159"/>
                    </a:lnTo>
                    <a:lnTo>
                      <a:pt x="287978" y="253466"/>
                    </a:lnTo>
                    <a:lnTo>
                      <a:pt x="302914" y="230857"/>
                    </a:lnTo>
                    <a:lnTo>
                      <a:pt x="308394" y="203199"/>
                    </a:lnTo>
                    <a:lnTo>
                      <a:pt x="302914" y="175542"/>
                    </a:lnTo>
                    <a:lnTo>
                      <a:pt x="287978" y="152933"/>
                    </a:lnTo>
                    <a:lnTo>
                      <a:pt x="272462" y="142239"/>
                    </a:lnTo>
                    <a:close/>
                  </a:path>
                  <a:path w="308609" h="274320">
                    <a:moveTo>
                      <a:pt x="140576" y="218439"/>
                    </a:moveTo>
                    <a:lnTo>
                      <a:pt x="128790" y="218439"/>
                    </a:lnTo>
                    <a:lnTo>
                      <a:pt x="139936" y="233275"/>
                    </a:lnTo>
                    <a:lnTo>
                      <a:pt x="154197" y="244468"/>
                    </a:lnTo>
                    <a:lnTo>
                      <a:pt x="170810" y="251536"/>
                    </a:lnTo>
                    <a:lnTo>
                      <a:pt x="189014" y="253999"/>
                    </a:lnTo>
                    <a:lnTo>
                      <a:pt x="189369" y="253999"/>
                    </a:lnTo>
                    <a:lnTo>
                      <a:pt x="190068" y="253949"/>
                    </a:lnTo>
                    <a:lnTo>
                      <a:pt x="207690" y="253949"/>
                    </a:lnTo>
                    <a:lnTo>
                      <a:pt x="196570" y="246286"/>
                    </a:lnTo>
                    <a:lnTo>
                      <a:pt x="194610" y="243319"/>
                    </a:lnTo>
                    <a:lnTo>
                      <a:pt x="181305" y="243319"/>
                    </a:lnTo>
                    <a:lnTo>
                      <a:pt x="169385" y="240444"/>
                    </a:lnTo>
                    <a:lnTo>
                      <a:pt x="158411" y="235208"/>
                    </a:lnTo>
                    <a:lnTo>
                      <a:pt x="148702" y="227808"/>
                    </a:lnTo>
                    <a:lnTo>
                      <a:pt x="140576" y="218439"/>
                    </a:lnTo>
                    <a:close/>
                  </a:path>
                  <a:path w="308609" h="274320">
                    <a:moveTo>
                      <a:pt x="77532" y="187959"/>
                    </a:moveTo>
                    <a:lnTo>
                      <a:pt x="51701" y="187959"/>
                    </a:lnTo>
                    <a:lnTo>
                      <a:pt x="58700" y="188845"/>
                    </a:lnTo>
                    <a:lnTo>
                      <a:pt x="65171" y="191401"/>
                    </a:lnTo>
                    <a:lnTo>
                      <a:pt x="70845" y="195482"/>
                    </a:lnTo>
                    <a:lnTo>
                      <a:pt x="81651" y="208297"/>
                    </a:lnTo>
                    <a:lnTo>
                      <a:pt x="89301" y="213799"/>
                    </a:lnTo>
                    <a:lnTo>
                      <a:pt x="98030" y="217246"/>
                    </a:lnTo>
                    <a:lnTo>
                      <a:pt x="107467" y="218439"/>
                    </a:lnTo>
                    <a:lnTo>
                      <a:pt x="170764" y="218439"/>
                    </a:lnTo>
                    <a:lnTo>
                      <a:pt x="172538" y="225106"/>
                    </a:lnTo>
                    <a:lnTo>
                      <a:pt x="174905" y="231498"/>
                    </a:lnTo>
                    <a:lnTo>
                      <a:pt x="177838" y="237581"/>
                    </a:lnTo>
                    <a:lnTo>
                      <a:pt x="181305" y="243319"/>
                    </a:lnTo>
                    <a:lnTo>
                      <a:pt x="194610" y="243319"/>
                    </a:lnTo>
                    <a:lnTo>
                      <a:pt x="183767" y="226907"/>
                    </a:lnTo>
                    <a:lnTo>
                      <a:pt x="180076" y="208279"/>
                    </a:lnTo>
                    <a:lnTo>
                      <a:pt x="107467" y="208279"/>
                    </a:lnTo>
                    <a:lnTo>
                      <a:pt x="100468" y="207394"/>
                    </a:lnTo>
                    <a:lnTo>
                      <a:pt x="93997" y="204838"/>
                    </a:lnTo>
                    <a:lnTo>
                      <a:pt x="88323" y="200757"/>
                    </a:lnTo>
                    <a:lnTo>
                      <a:pt x="77532" y="187959"/>
                    </a:lnTo>
                    <a:close/>
                  </a:path>
                  <a:path w="308609" h="274320">
                    <a:moveTo>
                      <a:pt x="238760" y="142239"/>
                    </a:moveTo>
                    <a:lnTo>
                      <a:pt x="203073" y="142239"/>
                    </a:lnTo>
                    <a:lnTo>
                      <a:pt x="189206" y="153375"/>
                    </a:lnTo>
                    <a:lnTo>
                      <a:pt x="178488" y="167681"/>
                    </a:lnTo>
                    <a:lnTo>
                      <a:pt x="171576" y="184505"/>
                    </a:lnTo>
                    <a:lnTo>
                      <a:pt x="169125" y="203199"/>
                    </a:lnTo>
                    <a:lnTo>
                      <a:pt x="169125" y="204914"/>
                    </a:lnTo>
                    <a:lnTo>
                      <a:pt x="169379" y="208279"/>
                    </a:lnTo>
                    <a:lnTo>
                      <a:pt x="180076" y="208279"/>
                    </a:lnTo>
                    <a:lnTo>
                      <a:pt x="179070" y="203199"/>
                    </a:lnTo>
                    <a:lnTo>
                      <a:pt x="183767" y="179492"/>
                    </a:lnTo>
                    <a:lnTo>
                      <a:pt x="196570" y="160113"/>
                    </a:lnTo>
                    <a:lnTo>
                      <a:pt x="215545" y="147037"/>
                    </a:lnTo>
                    <a:lnTo>
                      <a:pt x="238760" y="142239"/>
                    </a:lnTo>
                    <a:close/>
                  </a:path>
                  <a:path w="308609" h="274320">
                    <a:moveTo>
                      <a:pt x="154203" y="111759"/>
                    </a:moveTo>
                    <a:lnTo>
                      <a:pt x="74612" y="111759"/>
                    </a:lnTo>
                    <a:lnTo>
                      <a:pt x="74612" y="132079"/>
                    </a:lnTo>
                    <a:lnTo>
                      <a:pt x="84556" y="132079"/>
                    </a:lnTo>
                    <a:lnTo>
                      <a:pt x="84556" y="121919"/>
                    </a:lnTo>
                    <a:lnTo>
                      <a:pt x="154203" y="121919"/>
                    </a:lnTo>
                    <a:lnTo>
                      <a:pt x="154203" y="111759"/>
                    </a:lnTo>
                    <a:close/>
                  </a:path>
                  <a:path w="308609" h="274320">
                    <a:moveTo>
                      <a:pt x="154203" y="121919"/>
                    </a:moveTo>
                    <a:lnTo>
                      <a:pt x="144246" y="121919"/>
                    </a:lnTo>
                    <a:lnTo>
                      <a:pt x="144246" y="132079"/>
                    </a:lnTo>
                    <a:lnTo>
                      <a:pt x="154203" y="132079"/>
                    </a:lnTo>
                    <a:lnTo>
                      <a:pt x="154203" y="121919"/>
                    </a:lnTo>
                    <a:close/>
                  </a:path>
                  <a:path w="308609" h="274320">
                    <a:moveTo>
                      <a:pt x="84556" y="30479"/>
                    </a:moveTo>
                    <a:lnTo>
                      <a:pt x="74612" y="30479"/>
                    </a:lnTo>
                    <a:lnTo>
                      <a:pt x="74612" y="42176"/>
                    </a:lnTo>
                    <a:lnTo>
                      <a:pt x="78778" y="47764"/>
                    </a:lnTo>
                    <a:lnTo>
                      <a:pt x="84556" y="49860"/>
                    </a:lnTo>
                    <a:lnTo>
                      <a:pt x="84556" y="111759"/>
                    </a:lnTo>
                    <a:lnTo>
                      <a:pt x="94513" y="111759"/>
                    </a:lnTo>
                    <a:lnTo>
                      <a:pt x="94513" y="50799"/>
                    </a:lnTo>
                    <a:lnTo>
                      <a:pt x="144246" y="50799"/>
                    </a:lnTo>
                    <a:lnTo>
                      <a:pt x="144246" y="49860"/>
                    </a:lnTo>
                    <a:lnTo>
                      <a:pt x="150025" y="47764"/>
                    </a:lnTo>
                    <a:lnTo>
                      <a:pt x="154203" y="42176"/>
                    </a:lnTo>
                    <a:lnTo>
                      <a:pt x="154203" y="40639"/>
                    </a:lnTo>
                    <a:lnTo>
                      <a:pt x="86791" y="40639"/>
                    </a:lnTo>
                    <a:lnTo>
                      <a:pt x="84556" y="38366"/>
                    </a:lnTo>
                    <a:lnTo>
                      <a:pt x="84556" y="30479"/>
                    </a:lnTo>
                    <a:close/>
                  </a:path>
                  <a:path w="308609" h="274320">
                    <a:moveTo>
                      <a:pt x="144246" y="50799"/>
                    </a:moveTo>
                    <a:lnTo>
                      <a:pt x="134302" y="50799"/>
                    </a:lnTo>
                    <a:lnTo>
                      <a:pt x="134302" y="111759"/>
                    </a:lnTo>
                    <a:lnTo>
                      <a:pt x="144246" y="111759"/>
                    </a:lnTo>
                    <a:lnTo>
                      <a:pt x="144246" y="50799"/>
                    </a:lnTo>
                    <a:close/>
                  </a:path>
                  <a:path w="308609" h="274320">
                    <a:moveTo>
                      <a:pt x="154203" y="30479"/>
                    </a:moveTo>
                    <a:lnTo>
                      <a:pt x="144246" y="30479"/>
                    </a:lnTo>
                    <a:lnTo>
                      <a:pt x="144246" y="38366"/>
                    </a:lnTo>
                    <a:lnTo>
                      <a:pt x="142024" y="40639"/>
                    </a:lnTo>
                    <a:lnTo>
                      <a:pt x="154203" y="40639"/>
                    </a:lnTo>
                    <a:lnTo>
                      <a:pt x="154203" y="30479"/>
                    </a:lnTo>
                    <a:close/>
                  </a:path>
                  <a:path w="308609" h="274320">
                    <a:moveTo>
                      <a:pt x="174091" y="0"/>
                    </a:moveTo>
                    <a:lnTo>
                      <a:pt x="54711" y="0"/>
                    </a:lnTo>
                    <a:lnTo>
                      <a:pt x="54711" y="23647"/>
                    </a:lnTo>
                    <a:lnTo>
                      <a:pt x="61404" y="30479"/>
                    </a:lnTo>
                    <a:lnTo>
                      <a:pt x="167398" y="30479"/>
                    </a:lnTo>
                    <a:lnTo>
                      <a:pt x="174091" y="23647"/>
                    </a:lnTo>
                    <a:lnTo>
                      <a:pt x="174091" y="20319"/>
                    </a:lnTo>
                    <a:lnTo>
                      <a:pt x="66890" y="20319"/>
                    </a:lnTo>
                    <a:lnTo>
                      <a:pt x="64668" y="18046"/>
                    </a:lnTo>
                    <a:lnTo>
                      <a:pt x="64668" y="10159"/>
                    </a:lnTo>
                    <a:lnTo>
                      <a:pt x="174091" y="10159"/>
                    </a:lnTo>
                    <a:lnTo>
                      <a:pt x="174091" y="0"/>
                    </a:lnTo>
                    <a:close/>
                  </a:path>
                  <a:path w="308609" h="274320">
                    <a:moveTo>
                      <a:pt x="174091" y="10159"/>
                    </a:moveTo>
                    <a:lnTo>
                      <a:pt x="164147" y="10159"/>
                    </a:lnTo>
                    <a:lnTo>
                      <a:pt x="164147" y="18046"/>
                    </a:lnTo>
                    <a:lnTo>
                      <a:pt x="161912" y="20319"/>
                    </a:lnTo>
                    <a:lnTo>
                      <a:pt x="174091" y="20319"/>
                    </a:lnTo>
                    <a:lnTo>
                      <a:pt x="174091" y="10159"/>
                    </a:lnTo>
                    <a:close/>
                  </a:path>
                </a:pathLst>
              </a:custGeom>
              <a:solidFill>
                <a:srgbClr val="006AA9"/>
              </a:solidFill>
            </p:spPr>
            <p:txBody>
              <a:bodyPr wrap="square" lIns="0" tIns="0" rIns="0" bIns="0" rtlCol="0"/>
              <a:lstStyle/>
              <a:p>
                <a:endParaRPr sz="1589"/>
              </a:p>
            </p:txBody>
          </p:sp>
          <p:sp>
            <p:nvSpPr>
              <p:cNvPr id="29" name="object 29"/>
              <p:cNvSpPr/>
              <p:nvPr/>
            </p:nvSpPr>
            <p:spPr>
              <a:xfrm>
                <a:off x="6433603" y="3206591"/>
                <a:ext cx="308610" cy="274320"/>
              </a:xfrm>
              <a:custGeom>
                <a:avLst/>
                <a:gdLst/>
                <a:ahLst/>
                <a:cxnLst/>
                <a:rect l="l" t="t" r="r" b="b"/>
                <a:pathLst>
                  <a:path w="308609" h="274320">
                    <a:moveTo>
                      <a:pt x="238760" y="132079"/>
                    </a:moveTo>
                    <a:lnTo>
                      <a:pt x="154203" y="132079"/>
                    </a:lnTo>
                    <a:lnTo>
                      <a:pt x="154203" y="111759"/>
                    </a:lnTo>
                    <a:lnTo>
                      <a:pt x="144246" y="111759"/>
                    </a:lnTo>
                    <a:lnTo>
                      <a:pt x="144246" y="49860"/>
                    </a:lnTo>
                    <a:lnTo>
                      <a:pt x="150025" y="47764"/>
                    </a:lnTo>
                    <a:lnTo>
                      <a:pt x="154203" y="42176"/>
                    </a:lnTo>
                    <a:lnTo>
                      <a:pt x="154203" y="35559"/>
                    </a:lnTo>
                    <a:lnTo>
                      <a:pt x="154203" y="30479"/>
                    </a:lnTo>
                    <a:lnTo>
                      <a:pt x="159169" y="30479"/>
                    </a:lnTo>
                    <a:lnTo>
                      <a:pt x="167398" y="30479"/>
                    </a:lnTo>
                    <a:lnTo>
                      <a:pt x="174091" y="23647"/>
                    </a:lnTo>
                    <a:lnTo>
                      <a:pt x="174091" y="15239"/>
                    </a:lnTo>
                    <a:lnTo>
                      <a:pt x="174091" y="0"/>
                    </a:lnTo>
                    <a:lnTo>
                      <a:pt x="54711" y="0"/>
                    </a:lnTo>
                    <a:lnTo>
                      <a:pt x="54711" y="15239"/>
                    </a:lnTo>
                    <a:lnTo>
                      <a:pt x="54711" y="23647"/>
                    </a:lnTo>
                    <a:lnTo>
                      <a:pt x="61404" y="30479"/>
                    </a:lnTo>
                    <a:lnTo>
                      <a:pt x="69634" y="30479"/>
                    </a:lnTo>
                    <a:lnTo>
                      <a:pt x="74612" y="30479"/>
                    </a:lnTo>
                    <a:lnTo>
                      <a:pt x="74612" y="35559"/>
                    </a:lnTo>
                    <a:lnTo>
                      <a:pt x="74612" y="42176"/>
                    </a:lnTo>
                    <a:lnTo>
                      <a:pt x="78778" y="47764"/>
                    </a:lnTo>
                    <a:lnTo>
                      <a:pt x="84556" y="49860"/>
                    </a:lnTo>
                    <a:lnTo>
                      <a:pt x="84556" y="111759"/>
                    </a:lnTo>
                    <a:lnTo>
                      <a:pt x="74612" y="111759"/>
                    </a:lnTo>
                    <a:lnTo>
                      <a:pt x="74612" y="132079"/>
                    </a:lnTo>
                    <a:lnTo>
                      <a:pt x="69634" y="132079"/>
                    </a:lnTo>
                    <a:lnTo>
                      <a:pt x="42551" y="137677"/>
                    </a:lnTo>
                    <a:lnTo>
                      <a:pt x="20415" y="152933"/>
                    </a:lnTo>
                    <a:lnTo>
                      <a:pt x="5479" y="175542"/>
                    </a:lnTo>
                    <a:lnTo>
                      <a:pt x="0" y="203199"/>
                    </a:lnTo>
                    <a:lnTo>
                      <a:pt x="5479" y="230857"/>
                    </a:lnTo>
                    <a:lnTo>
                      <a:pt x="20415" y="253466"/>
                    </a:lnTo>
                    <a:lnTo>
                      <a:pt x="42551" y="268722"/>
                    </a:lnTo>
                    <a:lnTo>
                      <a:pt x="69634" y="274319"/>
                    </a:lnTo>
                    <a:lnTo>
                      <a:pt x="238760" y="274319"/>
                    </a:lnTo>
                    <a:lnTo>
                      <a:pt x="265842" y="268722"/>
                    </a:lnTo>
                    <a:lnTo>
                      <a:pt x="287978" y="253466"/>
                    </a:lnTo>
                    <a:lnTo>
                      <a:pt x="302914" y="230857"/>
                    </a:lnTo>
                    <a:lnTo>
                      <a:pt x="308394" y="203199"/>
                    </a:lnTo>
                    <a:lnTo>
                      <a:pt x="302914" y="175542"/>
                    </a:lnTo>
                    <a:lnTo>
                      <a:pt x="287978" y="152933"/>
                    </a:lnTo>
                    <a:lnTo>
                      <a:pt x="265842" y="137677"/>
                    </a:lnTo>
                    <a:lnTo>
                      <a:pt x="238760" y="132079"/>
                    </a:lnTo>
                    <a:close/>
                  </a:path>
                </a:pathLst>
              </a:custGeom>
              <a:ln w="3175">
                <a:solidFill>
                  <a:srgbClr val="F1F1F2"/>
                </a:solidFill>
              </a:ln>
            </p:spPr>
            <p:txBody>
              <a:bodyPr wrap="square" lIns="0" tIns="0" rIns="0" bIns="0" rtlCol="0"/>
              <a:lstStyle/>
              <a:p>
                <a:endParaRPr sz="1589"/>
              </a:p>
            </p:txBody>
          </p:sp>
          <p:sp>
            <p:nvSpPr>
              <p:cNvPr id="30" name="object 30"/>
              <p:cNvSpPr/>
              <p:nvPr/>
            </p:nvSpPr>
            <p:spPr>
              <a:xfrm>
                <a:off x="6441960" y="3215163"/>
                <a:ext cx="291680" cy="257175"/>
              </a:xfrm>
              <a:prstGeom prst="rect">
                <a:avLst/>
              </a:prstGeom>
              <a:blipFill>
                <a:blip r:embed="rId7" cstate="print"/>
                <a:stretch>
                  <a:fillRect/>
                </a:stretch>
              </a:blipFill>
            </p:spPr>
            <p:txBody>
              <a:bodyPr wrap="square" lIns="0" tIns="0" rIns="0" bIns="0" rtlCol="0"/>
              <a:lstStyle/>
              <a:p>
                <a:endParaRPr sz="1589"/>
              </a:p>
            </p:txBody>
          </p:sp>
        </p:grpSp>
        <p:sp>
          <p:nvSpPr>
            <p:cNvPr id="31" name="object 31"/>
            <p:cNvSpPr txBox="1"/>
            <p:nvPr/>
          </p:nvSpPr>
          <p:spPr>
            <a:xfrm>
              <a:off x="1692909" y="1665991"/>
              <a:ext cx="2203060" cy="886060"/>
            </a:xfrm>
            <a:prstGeom prst="rect">
              <a:avLst/>
            </a:prstGeom>
          </p:spPr>
          <p:txBody>
            <a:bodyPr vert="horz" wrap="square" lIns="0" tIns="11206" rIns="0" bIns="0" rtlCol="0">
              <a:spAutoFit/>
            </a:bodyPr>
            <a:lstStyle/>
            <a:p>
              <a:pPr marL="11207" marR="4483" algn="ctr">
                <a:spcBef>
                  <a:spcPts val="89"/>
                </a:spcBef>
              </a:pPr>
              <a:r>
                <a:rPr sz="971" spc="-44" dirty="0">
                  <a:solidFill>
                    <a:schemeClr val="accent4">
                      <a:lumMod val="10000"/>
                    </a:schemeClr>
                  </a:solidFill>
                  <a:latin typeface="Calibri"/>
                  <a:cs typeface="Calibri"/>
                </a:rPr>
                <a:t>Security and  Safety/Emer</a:t>
              </a:r>
              <a:r>
                <a:rPr sz="971" spc="-71" dirty="0">
                  <a:solidFill>
                    <a:schemeClr val="accent4">
                      <a:lumMod val="10000"/>
                    </a:schemeClr>
                  </a:solidFill>
                  <a:latin typeface="Calibri"/>
                  <a:cs typeface="Calibri"/>
                </a:rPr>
                <a:t>g</a:t>
              </a:r>
              <a:r>
                <a:rPr sz="971" spc="-44" dirty="0">
                  <a:solidFill>
                    <a:schemeClr val="accent4">
                      <a:lumMod val="10000"/>
                    </a:schemeClr>
                  </a:solidFill>
                  <a:latin typeface="Calibri"/>
                  <a:cs typeface="Calibri"/>
                </a:rPr>
                <a:t>ency  </a:t>
              </a:r>
              <a:r>
                <a:rPr sz="971" spc="-71" dirty="0">
                  <a:solidFill>
                    <a:schemeClr val="accent4">
                      <a:lumMod val="10000"/>
                    </a:schemeClr>
                  </a:solidFill>
                  <a:latin typeface="Calibri"/>
                  <a:cs typeface="Calibri"/>
                </a:rPr>
                <a:t>Management</a:t>
              </a:r>
              <a:endParaRPr sz="971" dirty="0">
                <a:solidFill>
                  <a:schemeClr val="accent4">
                    <a:lumMod val="10000"/>
                  </a:schemeClr>
                </a:solidFill>
                <a:latin typeface="Calibri"/>
                <a:cs typeface="Calibri"/>
              </a:endParaRPr>
            </a:p>
          </p:txBody>
        </p:sp>
        <p:sp>
          <p:nvSpPr>
            <p:cNvPr id="32" name="object 32"/>
            <p:cNvSpPr txBox="1"/>
            <p:nvPr/>
          </p:nvSpPr>
          <p:spPr>
            <a:xfrm>
              <a:off x="4728653" y="1665991"/>
              <a:ext cx="2322855" cy="597980"/>
            </a:xfrm>
            <a:prstGeom prst="rect">
              <a:avLst/>
            </a:prstGeom>
          </p:spPr>
          <p:txBody>
            <a:bodyPr vert="horz" wrap="square" lIns="0" tIns="11206" rIns="0" bIns="0" rtlCol="0">
              <a:spAutoFit/>
            </a:bodyPr>
            <a:lstStyle/>
            <a:p>
              <a:pPr marL="188837" marR="4483" indent="-178190">
                <a:spcBef>
                  <a:spcPts val="89"/>
                </a:spcBef>
              </a:pPr>
              <a:r>
                <a:rPr sz="971" spc="-71" dirty="0">
                  <a:solidFill>
                    <a:schemeClr val="accent4">
                      <a:lumMod val="10000"/>
                    </a:schemeClr>
                  </a:solidFill>
                  <a:latin typeface="Calibri"/>
                  <a:cs typeface="Calibri"/>
                </a:rPr>
                <a:t>Perimeter </a:t>
              </a:r>
              <a:r>
                <a:rPr sz="971" spc="-35" dirty="0">
                  <a:solidFill>
                    <a:schemeClr val="accent4">
                      <a:lumMod val="10000"/>
                    </a:schemeClr>
                  </a:solidFill>
                  <a:latin typeface="Calibri"/>
                  <a:cs typeface="Calibri"/>
                </a:rPr>
                <a:t>Security/  </a:t>
              </a:r>
              <a:r>
                <a:rPr sz="971" spc="-49" dirty="0">
                  <a:solidFill>
                    <a:schemeClr val="accent4">
                      <a:lumMod val="10000"/>
                    </a:schemeClr>
                  </a:solidFill>
                  <a:latin typeface="Calibri"/>
                  <a:cs typeface="Calibri"/>
                </a:rPr>
                <a:t>Delineation</a:t>
              </a:r>
              <a:endParaRPr sz="971" dirty="0">
                <a:solidFill>
                  <a:schemeClr val="accent4">
                    <a:lumMod val="10000"/>
                  </a:schemeClr>
                </a:solidFill>
                <a:latin typeface="Calibri"/>
                <a:cs typeface="Calibri"/>
              </a:endParaRPr>
            </a:p>
          </p:txBody>
        </p:sp>
        <p:sp>
          <p:nvSpPr>
            <p:cNvPr id="33" name="object 33"/>
            <p:cNvSpPr txBox="1"/>
            <p:nvPr/>
          </p:nvSpPr>
          <p:spPr>
            <a:xfrm>
              <a:off x="8263842" y="1665991"/>
              <a:ext cx="1443382" cy="597980"/>
            </a:xfrm>
            <a:prstGeom prst="rect">
              <a:avLst/>
            </a:prstGeom>
          </p:spPr>
          <p:txBody>
            <a:bodyPr vert="horz" wrap="square" lIns="0" tIns="11206" rIns="0" bIns="0" rtlCol="0">
              <a:spAutoFit/>
            </a:bodyPr>
            <a:lstStyle/>
            <a:p>
              <a:pPr marL="103103" marR="4483" indent="-92457">
                <a:spcBef>
                  <a:spcPts val="89"/>
                </a:spcBef>
              </a:pPr>
              <a:r>
                <a:rPr sz="971" spc="-53" dirty="0">
                  <a:solidFill>
                    <a:schemeClr val="accent4">
                      <a:lumMod val="10000"/>
                    </a:schemeClr>
                  </a:solidFill>
                  <a:latin typeface="Calibri"/>
                  <a:cs typeface="Calibri"/>
                </a:rPr>
                <a:t>Parking </a:t>
              </a:r>
              <a:r>
                <a:rPr sz="971" spc="-44" dirty="0">
                  <a:solidFill>
                    <a:schemeClr val="accent4">
                      <a:lumMod val="10000"/>
                    </a:schemeClr>
                  </a:solidFill>
                  <a:latin typeface="Calibri"/>
                  <a:cs typeface="Calibri"/>
                </a:rPr>
                <a:t>and  </a:t>
              </a:r>
              <a:r>
                <a:rPr sz="971" spc="-49" dirty="0">
                  <a:solidFill>
                    <a:schemeClr val="accent4">
                      <a:lumMod val="10000"/>
                    </a:schemeClr>
                  </a:solidFill>
                  <a:latin typeface="Calibri"/>
                  <a:cs typeface="Calibri"/>
                </a:rPr>
                <a:t>Barriers</a:t>
              </a:r>
              <a:endParaRPr sz="971" dirty="0">
                <a:solidFill>
                  <a:schemeClr val="accent4">
                    <a:lumMod val="10000"/>
                  </a:schemeClr>
                </a:solidFill>
                <a:latin typeface="Calibri"/>
                <a:cs typeface="Calibri"/>
              </a:endParaRPr>
            </a:p>
          </p:txBody>
        </p:sp>
        <p:sp>
          <p:nvSpPr>
            <p:cNvPr id="34" name="object 34"/>
            <p:cNvSpPr txBox="1"/>
            <p:nvPr/>
          </p:nvSpPr>
          <p:spPr>
            <a:xfrm>
              <a:off x="11103586" y="1665991"/>
              <a:ext cx="1935712" cy="597980"/>
            </a:xfrm>
            <a:prstGeom prst="rect">
              <a:avLst/>
            </a:prstGeom>
          </p:spPr>
          <p:txBody>
            <a:bodyPr vert="horz" wrap="square" lIns="0" tIns="11206" rIns="0" bIns="0" rtlCol="0">
              <a:spAutoFit/>
            </a:bodyPr>
            <a:lstStyle/>
            <a:p>
              <a:pPr marL="80129" marR="4483" indent="-69483">
                <a:spcBef>
                  <a:spcPts val="89"/>
                </a:spcBef>
              </a:pPr>
              <a:r>
                <a:rPr sz="971" spc="-31" dirty="0">
                  <a:solidFill>
                    <a:schemeClr val="accent4">
                      <a:lumMod val="10000"/>
                    </a:schemeClr>
                  </a:solidFill>
                  <a:latin typeface="Calibri"/>
                  <a:cs typeface="Calibri"/>
                </a:rPr>
                <a:t>Access </a:t>
              </a:r>
              <a:r>
                <a:rPr sz="971" spc="-49" dirty="0">
                  <a:solidFill>
                    <a:schemeClr val="accent4">
                      <a:lumMod val="10000"/>
                    </a:schemeClr>
                  </a:solidFill>
                  <a:latin typeface="Calibri"/>
                  <a:cs typeface="Calibri"/>
                </a:rPr>
                <a:t>Control/  </a:t>
              </a:r>
              <a:r>
                <a:rPr sz="971" spc="-58" dirty="0">
                  <a:solidFill>
                    <a:schemeClr val="accent4">
                      <a:lumMod val="10000"/>
                    </a:schemeClr>
                  </a:solidFill>
                  <a:latin typeface="Calibri"/>
                  <a:cs typeface="Calibri"/>
                </a:rPr>
                <a:t>Entry</a:t>
              </a:r>
              <a:r>
                <a:rPr sz="971" dirty="0">
                  <a:solidFill>
                    <a:schemeClr val="accent4">
                      <a:lumMod val="10000"/>
                    </a:schemeClr>
                  </a:solidFill>
                  <a:latin typeface="Calibri"/>
                  <a:cs typeface="Calibri"/>
                </a:rPr>
                <a:t> </a:t>
              </a:r>
              <a:r>
                <a:rPr sz="971" spc="-62" dirty="0">
                  <a:solidFill>
                    <a:schemeClr val="accent4">
                      <a:lumMod val="10000"/>
                    </a:schemeClr>
                  </a:solidFill>
                  <a:latin typeface="Calibri"/>
                  <a:cs typeface="Calibri"/>
                </a:rPr>
                <a:t>Control</a:t>
              </a:r>
              <a:endParaRPr sz="971" dirty="0">
                <a:solidFill>
                  <a:schemeClr val="accent4">
                    <a:lumMod val="10000"/>
                  </a:schemeClr>
                </a:solidFill>
                <a:latin typeface="Calibri"/>
                <a:cs typeface="Calibri"/>
              </a:endParaRPr>
            </a:p>
          </p:txBody>
        </p:sp>
        <p:sp>
          <p:nvSpPr>
            <p:cNvPr id="35" name="object 35"/>
            <p:cNvSpPr txBox="1"/>
            <p:nvPr/>
          </p:nvSpPr>
          <p:spPr>
            <a:xfrm>
              <a:off x="14028636" y="1665989"/>
              <a:ext cx="2236660" cy="1174141"/>
            </a:xfrm>
            <a:prstGeom prst="rect">
              <a:avLst/>
            </a:prstGeom>
          </p:spPr>
          <p:txBody>
            <a:bodyPr vert="horz" wrap="square" lIns="0" tIns="11206" rIns="0" bIns="0" rtlCol="0">
              <a:spAutoFit/>
            </a:bodyPr>
            <a:lstStyle/>
            <a:p>
              <a:pPr marL="10646" marR="4483" algn="ctr">
                <a:spcBef>
                  <a:spcPts val="89"/>
                </a:spcBef>
              </a:pPr>
              <a:r>
                <a:rPr sz="971" spc="-40" dirty="0">
                  <a:solidFill>
                    <a:schemeClr val="accent4">
                      <a:lumMod val="10000"/>
                    </a:schemeClr>
                  </a:solidFill>
                  <a:latin typeface="Calibri"/>
                  <a:cs typeface="Calibri"/>
                </a:rPr>
                <a:t>Closed-circuit  </a:t>
              </a:r>
              <a:r>
                <a:rPr sz="971" spc="-58" dirty="0">
                  <a:solidFill>
                    <a:schemeClr val="accent4">
                      <a:lumMod val="10000"/>
                    </a:schemeClr>
                  </a:solidFill>
                  <a:latin typeface="Calibri"/>
                  <a:cs typeface="Calibri"/>
                </a:rPr>
                <a:t>Video </a:t>
              </a:r>
              <a:r>
                <a:rPr sz="971" spc="-18" dirty="0">
                  <a:solidFill>
                    <a:schemeClr val="accent4">
                      <a:lumMod val="10000"/>
                    </a:schemeClr>
                  </a:solidFill>
                  <a:latin typeface="Calibri"/>
                  <a:cs typeface="Calibri"/>
                </a:rPr>
                <a:t>(CCV)/  </a:t>
              </a:r>
              <a:r>
                <a:rPr sz="971" spc="-58" dirty="0">
                  <a:solidFill>
                    <a:schemeClr val="accent4">
                      <a:lumMod val="10000"/>
                    </a:schemeClr>
                  </a:solidFill>
                  <a:latin typeface="Calibri"/>
                  <a:cs typeface="Calibri"/>
                </a:rPr>
                <a:t>Video </a:t>
              </a:r>
              <a:r>
                <a:rPr sz="971" spc="-40" dirty="0">
                  <a:solidFill>
                    <a:schemeClr val="accent4">
                      <a:lumMod val="10000"/>
                    </a:schemeClr>
                  </a:solidFill>
                  <a:latin typeface="Calibri"/>
                  <a:cs typeface="Calibri"/>
                </a:rPr>
                <a:t>Surveillance  Systems</a:t>
              </a:r>
              <a:r>
                <a:rPr sz="971" spc="5" dirty="0">
                  <a:solidFill>
                    <a:schemeClr val="accent4">
                      <a:lumMod val="10000"/>
                    </a:schemeClr>
                  </a:solidFill>
                  <a:latin typeface="Calibri"/>
                  <a:cs typeface="Calibri"/>
                </a:rPr>
                <a:t> </a:t>
              </a:r>
              <a:r>
                <a:rPr sz="971" dirty="0">
                  <a:solidFill>
                    <a:schemeClr val="accent4">
                      <a:lumMod val="10000"/>
                    </a:schemeClr>
                  </a:solidFill>
                  <a:latin typeface="Calibri"/>
                  <a:cs typeface="Calibri"/>
                </a:rPr>
                <a:t>(VSS)</a:t>
              </a:r>
            </a:p>
          </p:txBody>
        </p:sp>
      </p:grpSp>
      <p:sp>
        <p:nvSpPr>
          <p:cNvPr id="59" name="Rectangle 58">
            <a:extLst>
              <a:ext uri="{FF2B5EF4-FFF2-40B4-BE49-F238E27FC236}">
                <a16:creationId xmlns:a16="http://schemas.microsoft.com/office/drawing/2014/main" id="{51746836-81B9-4E17-BB10-A08CBAE4BD59}"/>
              </a:ext>
            </a:extLst>
          </p:cNvPr>
          <p:cNvSpPr/>
          <p:nvPr/>
        </p:nvSpPr>
        <p:spPr>
          <a:xfrm>
            <a:off x="2313572" y="1746838"/>
            <a:ext cx="7543800" cy="1621534"/>
          </a:xfrm>
          <a:prstGeom prst="rect">
            <a:avLst/>
          </a:prstGeom>
        </p:spPr>
        <p:txBody>
          <a:bodyPr wrap="square">
            <a:spAutoFit/>
          </a:bodyPr>
          <a:lstStyle/>
          <a:p>
            <a:endParaRPr lang="en-US" sz="767" dirty="0">
              <a:solidFill>
                <a:srgbClr val="000000"/>
              </a:solidFill>
              <a:latin typeface="Franklin Gothic Demi" panose="020B0703020102020204" pitchFamily="34" charset="0"/>
            </a:endParaRPr>
          </a:p>
          <a:p>
            <a:r>
              <a:rPr lang="en-US" sz="1500" dirty="0">
                <a:solidFill>
                  <a:srgbClr val="000000"/>
                </a:solidFill>
                <a:latin typeface="Franklin Gothic Demi" panose="020B0703020102020204" pitchFamily="34" charset="0"/>
              </a:rPr>
              <a:t> FBO-HOW Security Self-Assessment</a:t>
            </a:r>
            <a:endParaRPr lang="en-US" sz="1500" dirty="0">
              <a:solidFill>
                <a:srgbClr val="0077AD"/>
              </a:solidFill>
              <a:latin typeface="Franklin Gothic Demi" panose="020B0703020102020204" pitchFamily="34" charset="0"/>
            </a:endParaRPr>
          </a:p>
          <a:p>
            <a:endParaRPr lang="en-US" sz="920" dirty="0">
              <a:solidFill>
                <a:srgbClr val="000000"/>
              </a:solidFill>
              <a:latin typeface="ITC Franklin Gothic Std Book"/>
            </a:endParaRPr>
          </a:p>
          <a:p>
            <a:r>
              <a:rPr lang="en-US" sz="1350" dirty="0">
                <a:solidFill>
                  <a:srgbClr val="000000"/>
                </a:solidFill>
                <a:latin typeface="ITC Franklin Gothic Std Book"/>
              </a:rPr>
              <a:t>The assessment, when completed, will provide an easy to follow road map for implementing  suggested voluntary options for consideration. These options are based on current best practices  designed to improve facility security and preparedness:</a:t>
            </a:r>
          </a:p>
          <a:p>
            <a:endParaRPr lang="en-US" sz="1350" dirty="0">
              <a:solidFill>
                <a:srgbClr val="000000"/>
              </a:solidFill>
              <a:latin typeface="ITC Franklin Gothic Std Book"/>
            </a:endParaRPr>
          </a:p>
          <a:p>
            <a:r>
              <a:rPr lang="en-US" sz="1350" dirty="0">
                <a:solidFill>
                  <a:srgbClr val="000000"/>
                </a:solidFill>
                <a:latin typeface="ITC Franklin Gothic Std Book"/>
              </a:rPr>
              <a:t>The focus areas of the assessment include the following.</a:t>
            </a:r>
            <a:endParaRPr lang="en-US" sz="1350" dirty="0"/>
          </a:p>
        </p:txBody>
      </p:sp>
      <p:sp>
        <p:nvSpPr>
          <p:cNvPr id="3" name="Rectangle 2">
            <a:extLst>
              <a:ext uri="{FF2B5EF4-FFF2-40B4-BE49-F238E27FC236}">
                <a16:creationId xmlns:a16="http://schemas.microsoft.com/office/drawing/2014/main" id="{15725001-49D7-4C27-98E5-80101ECCFD49}"/>
              </a:ext>
            </a:extLst>
          </p:cNvPr>
          <p:cNvSpPr/>
          <p:nvPr/>
        </p:nvSpPr>
        <p:spPr>
          <a:xfrm>
            <a:off x="5637001" y="3358176"/>
            <a:ext cx="1035861" cy="198644"/>
          </a:xfrm>
          <a:prstGeom prst="rect">
            <a:avLst/>
          </a:prstGeom>
        </p:spPr>
        <p:txBody>
          <a:bodyPr wrap="none">
            <a:spAutoFit/>
          </a:bodyPr>
          <a:lstStyle/>
          <a:p>
            <a:r>
              <a:rPr lang="en-US" sz="691" dirty="0">
                <a:latin typeface="Arial" panose="020B0604020202020204" pitchFamily="34" charset="0"/>
                <a:ea typeface="Arial" panose="020B0604020202020204" pitchFamily="34" charset="0"/>
              </a:rPr>
              <a:t>central@cisa.dhs.gov</a:t>
            </a:r>
            <a:endParaRPr lang="en-US" sz="691" dirty="0"/>
          </a:p>
        </p:txBody>
      </p:sp>
      <p:sp>
        <p:nvSpPr>
          <p:cNvPr id="36" name="Title 35">
            <a:extLst>
              <a:ext uri="{FF2B5EF4-FFF2-40B4-BE49-F238E27FC236}">
                <a16:creationId xmlns:a16="http://schemas.microsoft.com/office/drawing/2014/main" id="{875A0070-334F-430C-A973-C16965D939A2}"/>
              </a:ext>
            </a:extLst>
          </p:cNvPr>
          <p:cNvSpPr>
            <a:spLocks noGrp="1"/>
          </p:cNvSpPr>
          <p:nvPr>
            <p:ph type="ctrTitle"/>
          </p:nvPr>
        </p:nvSpPr>
        <p:spPr/>
        <p:txBody>
          <a:bodyPr/>
          <a:lstStyle/>
          <a:p>
            <a:r>
              <a:rPr lang="en-US" sz="4000" b="0" dirty="0"/>
              <a:t>Focus Areas</a:t>
            </a:r>
            <a:endParaRPr lang="en-US" sz="4000" dirty="0"/>
          </a:p>
        </p:txBody>
      </p:sp>
    </p:spTree>
  </p:cSld>
  <p:clrMapOvr>
    <a:masterClrMapping/>
  </p:clrMapOvr>
</p:sld>
</file>

<file path=ppt/theme/theme1.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HS_Template_White">
  <a:themeElements>
    <a:clrScheme name="Custom 2">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0E78AE"/>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HS_Template_White">
  <a:themeElements>
    <a:clrScheme name="Custom 2">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0E78AE"/>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8CCD061AFCA742BD4AB3451F819691" ma:contentTypeVersion="10" ma:contentTypeDescription="Create a new document." ma:contentTypeScope="" ma:versionID="b3c926ff8280981b170c1eba6601f944">
  <xsd:schema xmlns:xsd="http://www.w3.org/2001/XMLSchema" xmlns:xs="http://www.w3.org/2001/XMLSchema" xmlns:p="http://schemas.microsoft.com/office/2006/metadata/properties" xmlns:ns3="a68b0c83-f345-4ba7-8fbf-c8aadcaa9915" xmlns:ns4="7d2950f0-4d42-4af4-960b-d744ba6ec658" targetNamespace="http://schemas.microsoft.com/office/2006/metadata/properties" ma:root="true" ma:fieldsID="5f3db67d17aa1f212b991cf2a4b27e0b" ns3:_="" ns4:_="">
    <xsd:import namespace="a68b0c83-f345-4ba7-8fbf-c8aadcaa9915"/>
    <xsd:import namespace="7d2950f0-4d42-4af4-960b-d744ba6ec6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b0c83-f345-4ba7-8fbf-c8aadcaa991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2950f0-4d42-4af4-960b-d744ba6ec6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F60545-C131-4A18-A048-5CEEED0F2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b0c83-f345-4ba7-8fbf-c8aadcaa9915"/>
    <ds:schemaRef ds:uri="7d2950f0-4d42-4af4-960b-d744ba6ec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3895FD-BB7C-4BFD-A889-E86FA08A257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7CEEBB7-87DB-4021-BB0D-84286148F3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11749</TotalTime>
  <Words>2751</Words>
  <Application>Microsoft Office PowerPoint</Application>
  <PresentationFormat>Widescreen</PresentationFormat>
  <Paragraphs>275</Paragraphs>
  <Slides>27</Slides>
  <Notes>14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27</vt:i4>
      </vt:variant>
    </vt:vector>
  </HeadingPairs>
  <TitlesOfParts>
    <vt:vector size="44" baseType="lpstr">
      <vt:lpstr>Arial</vt:lpstr>
      <vt:lpstr>Calibri</vt:lpstr>
      <vt:lpstr>Calibri Light</vt:lpstr>
      <vt:lpstr>Franklin Gothic Book</vt:lpstr>
      <vt:lpstr>Franklin Gothic Demi</vt:lpstr>
      <vt:lpstr>Franklin Gothic Demi Cond</vt:lpstr>
      <vt:lpstr>Franklin Gothic Medium Cond</vt:lpstr>
      <vt:lpstr>ITC Franklin Gothic Std Book</vt:lpstr>
      <vt:lpstr>Lucida Sans</vt:lpstr>
      <vt:lpstr>Tahoma</vt:lpstr>
      <vt:lpstr>Times</vt:lpstr>
      <vt:lpstr>Times New Roman</vt:lpstr>
      <vt:lpstr>Wingdings</vt:lpstr>
      <vt:lpstr>CISA Template</vt:lpstr>
      <vt:lpstr>Office Theme</vt:lpstr>
      <vt:lpstr>1_DHS_Template_White</vt:lpstr>
      <vt:lpstr>DHS_Template_White</vt:lpstr>
      <vt:lpstr>protecting faith-based institutions</vt:lpstr>
      <vt:lpstr>PowerPoint Presentation</vt:lpstr>
      <vt:lpstr>PSA Locations</vt:lpstr>
      <vt:lpstr>Protective Security Advisors (PSAs)</vt:lpstr>
      <vt:lpstr>SAFE Tool</vt:lpstr>
      <vt:lpstr>CISA Resources</vt:lpstr>
      <vt:lpstr>Mitigating Attacks on Houses of Worship Security Guide</vt:lpstr>
      <vt:lpstr>Houses of Worship Self-Assessment Tool</vt:lpstr>
      <vt:lpstr>Focus Areas</vt:lpstr>
      <vt:lpstr>Behind The Curtain</vt:lpstr>
      <vt:lpstr>SAFE Tool</vt:lpstr>
      <vt:lpstr>Protected Critical Infrastructure Information Program</vt:lpstr>
      <vt:lpstr>Power of Hello for Houses of Worship</vt:lpstr>
      <vt:lpstr>De-Escalation Series</vt:lpstr>
      <vt:lpstr>Best Practices for Houses of Worship Security</vt:lpstr>
      <vt:lpstr>PowerPoint Presentation</vt:lpstr>
      <vt:lpstr>Security Planning – Your Perimeter</vt:lpstr>
      <vt:lpstr>Surveillance </vt:lpstr>
      <vt:lpstr>Lighting</vt:lpstr>
      <vt:lpstr>Building Perimeter </vt:lpstr>
      <vt:lpstr>Access Control</vt:lpstr>
      <vt:lpstr>Signage</vt:lpstr>
      <vt:lpstr>Building Interior </vt:lpstr>
      <vt:lpstr>Preparedness </vt:lpstr>
      <vt:lpstr>Response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Egerton, Walter</dc:creator>
  <cp:lastModifiedBy>Mooney, Robert</cp:lastModifiedBy>
  <cp:revision>37</cp:revision>
  <dcterms:created xsi:type="dcterms:W3CDTF">2021-05-03T14:56:20Z</dcterms:created>
  <dcterms:modified xsi:type="dcterms:W3CDTF">2023-07-20T21:28:17Z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0x010100518CCD061AFCA742BD4AB3451F819691</vt:lpwstr>
  </property>
  <property fmtid="{D5CDD505-2E9C-101B-9397-08002B2CF9AE}" pid="3" name="MSIP_Label_a2eef23d-2e95-4428-9a3c-2526d95b164a_Enabled">
    <vt:lpwstr>true</vt:lpwstr>
  </property>
  <property fmtid="{D5CDD505-2E9C-101B-9397-08002B2CF9AE}" pid="4" name="MSIP_Label_a2eef23d-2e95-4428-9a3c-2526d95b164a_SetDate">
    <vt:lpwstr>2022-02-03T20:51:26Z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349b1424-7fd6-447d-a34a-0c58a427b4bd</vt:lpwstr>
  </property>
  <property fmtid="{D5CDD505-2E9C-101B-9397-08002B2CF9AE}" pid="9" name="MSIP_Label_a2eef23d-2e95-4428-9a3c-2526d95b164a_ContentBits">
    <vt:lpwstr>0</vt:lpwstr>
  </property>
</Properties>
</file>