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9" r:id="rId2"/>
    <p:sldId id="260" r:id="rId3"/>
    <p:sldId id="258" r:id="rId4"/>
    <p:sldId id="263" r:id="rId5"/>
    <p:sldId id="265" r:id="rId6"/>
    <p:sldId id="267" r:id="rId7"/>
    <p:sldId id="268" r:id="rId8"/>
    <p:sldId id="269" r:id="rId9"/>
    <p:sldId id="270" r:id="rId10"/>
    <p:sldId id="266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4" autoAdjust="0"/>
    <p:restoredTop sz="94713"/>
  </p:normalViewPr>
  <p:slideViewPr>
    <p:cSldViewPr showGuides="1">
      <p:cViewPr varScale="1">
        <p:scale>
          <a:sx n="90" d="100"/>
          <a:sy n="90" d="100"/>
        </p:scale>
        <p:origin x="17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118" d="100"/>
          <a:sy n="118" d="100"/>
        </p:scale>
        <p:origin x="4272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3A5E1-7662-914E-AA09-686BEDFDD34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C8B36-BD8A-A14C-8933-90284DC3070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4AE8B1-E491-C24B-B9C4-ED0A332F704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21330-AE12-F048-9992-A190BB45E4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580C0-2E9F-B34A-A1D8-1268BFF400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31B1B-4B52-7342-B95A-02CA1C690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9370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3289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788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36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12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4864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915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791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339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249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285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403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49A11F8-D98D-4B43-AC85-523E9714BC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68692A7-D09B-E84A-A80B-45DC9A2445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Trebuchet MS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Trebuchet MS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Trebuchet MS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Trebuchet MS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700">
          <a:solidFill>
            <a:srgbClr val="003366"/>
          </a:solidFill>
          <a:latin typeface="Trebuchet MS" pitchFamily="34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defRPr sz="1800">
          <a:solidFill>
            <a:srgbClr val="4D4D4D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777777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777777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777777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777777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777777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777777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777777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irnow.gov/" TargetMode="External"/><Relationship Id="rId7" Type="http://schemas.openxmlformats.org/officeDocument/2006/relationships/hyperlink" Target="https://www.vdh.virginia.gov/environmental-health/public-health-toxicology/" TargetMode="External"/><Relationship Id="rId2" Type="http://schemas.openxmlformats.org/officeDocument/2006/relationships/hyperlink" Target="https://www.deq.virginia.gov/our-programs/air/monitoring-assessments/air-quality-foreca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eather.gov/safety/airquality-aqindex" TargetMode="External"/><Relationship Id="rId5" Type="http://schemas.openxmlformats.org/officeDocument/2006/relationships/hyperlink" Target="https://www.epa.gov/indoor-air-quality-iaq/create-clean-room-protect-indoor-air-quality-during-wildfire" TargetMode="External"/><Relationship Id="rId4" Type="http://schemas.openxmlformats.org/officeDocument/2006/relationships/hyperlink" Target="https://www.epa.gov/air-qualit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024B92E-778F-4532-A30D-45A05A9FD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33800" y="2130427"/>
            <a:ext cx="5029200" cy="1470025"/>
          </a:xfrm>
        </p:spPr>
        <p:txBody>
          <a:bodyPr/>
          <a:lstStyle/>
          <a:p>
            <a:r>
              <a:rPr lang="en-US" dirty="0"/>
              <a:t>Outdoor Air Quality and Health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531E7BF-DE53-4C56-BB64-CB41C353A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0" y="3886200"/>
            <a:ext cx="2895600" cy="1752600"/>
          </a:xfrm>
        </p:spPr>
        <p:txBody>
          <a:bodyPr/>
          <a:lstStyle/>
          <a:p>
            <a:r>
              <a:rPr lang="en-US" dirty="0"/>
              <a:t>Amy Hayes, Ph.D.</a:t>
            </a:r>
          </a:p>
          <a:p>
            <a:r>
              <a:rPr lang="en-US" dirty="0"/>
              <a:t>Public Health Toxicology</a:t>
            </a:r>
          </a:p>
          <a:p>
            <a:r>
              <a:rPr lang="en-US" dirty="0"/>
              <a:t>Office of Environmental Health Services</a:t>
            </a:r>
          </a:p>
        </p:txBody>
      </p:sp>
      <p:pic>
        <p:nvPicPr>
          <p:cNvPr id="4" name="Picture 3" descr="A picture containing pole, post, gauge&#10;&#10;Description automatically generated">
            <a:extLst>
              <a:ext uri="{FF2B5EF4-FFF2-40B4-BE49-F238E27FC236}">
                <a16:creationId xmlns:a16="http://schemas.microsoft.com/office/drawing/2014/main" id="{1A5307C7-019A-472A-9071-1CBD32CD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r="12500"/>
          <a:stretch/>
        </p:blipFill>
        <p:spPr>
          <a:xfrm>
            <a:off x="0" y="0"/>
            <a:ext cx="3569103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88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3BE11-987F-4928-87E2-6AE3C69CC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4B420-DA21-414C-A907-B2269EF52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Virginia Department of Environmental Quality’s </a:t>
            </a:r>
            <a:r>
              <a:rPr lang="en-US" dirty="0">
                <a:hlinkClick r:id="rId2"/>
              </a:rPr>
              <a:t>Air Quality &amp; Forecast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AirNow.gov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EPA’s </a:t>
            </a:r>
            <a:r>
              <a:rPr lang="en-US" dirty="0">
                <a:hlinkClick r:id="rId4"/>
              </a:rPr>
              <a:t>Air Quality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EPA’s </a:t>
            </a:r>
            <a:r>
              <a:rPr lang="en-US" dirty="0">
                <a:hlinkClick r:id="rId5"/>
              </a:rPr>
              <a:t>Create a Clean Room to Protect Indoor Air Quality During a Wildfire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Weather Service’s </a:t>
            </a:r>
            <a:r>
              <a:rPr lang="en-US" dirty="0">
                <a:hlinkClick r:id="rId6"/>
              </a:rPr>
              <a:t>Air Quality Index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VDH Office of Environmental Health Services’ </a:t>
            </a:r>
            <a:r>
              <a:rPr lang="en-US" dirty="0">
                <a:hlinkClick r:id="rId7"/>
              </a:rPr>
              <a:t>Public Health Toxicology Program</a:t>
            </a:r>
            <a:endParaRPr lang="en-US" dirty="0"/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dirty="0"/>
              <a:t>Tox Line: (804) 864-8182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dirty="0"/>
              <a:t>toxicology@vdh.virginia.gov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54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A5266-7149-4A2D-B271-66098D83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Contributors to Air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9C69-91C5-4CF8-9029-A95016C169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Local/site-specific pollutants—H</a:t>
            </a:r>
            <a:r>
              <a:rPr lang="en-US" sz="2000" baseline="-25000" dirty="0"/>
              <a:t>2</a:t>
            </a:r>
            <a:r>
              <a:rPr lang="en-US" sz="2000" dirty="0"/>
              <a:t>S, ethylene oxide, mercaptans, various volatile organic compounds (VOCs)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Common Pollutants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Ozone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Irritant gases--NO</a:t>
            </a:r>
            <a:r>
              <a:rPr lang="en-US" sz="2000" baseline="-25000" dirty="0"/>
              <a:t>2</a:t>
            </a:r>
            <a:r>
              <a:rPr lang="en-US" sz="2000" dirty="0"/>
              <a:t>, SO</a:t>
            </a:r>
            <a:r>
              <a:rPr lang="en-US" sz="2000" baseline="-25000" dirty="0"/>
              <a:t>2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Carbon monoxide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Particulate matter</a:t>
            </a:r>
          </a:p>
          <a:p>
            <a:pPr marL="885825" lvl="2" indent="-285750">
              <a:buFont typeface="Arial" panose="020B0604020202020204" pitchFamily="34" charset="0"/>
              <a:buChar char="•"/>
            </a:pPr>
            <a:r>
              <a:rPr lang="en-US" dirty="0"/>
              <a:t>PM10—Pollen, dust, mold spores, mold fragments, bacterial fragments</a:t>
            </a:r>
          </a:p>
          <a:p>
            <a:pPr marL="885825" lvl="2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</a:rPr>
              <a:t>PM2.5</a:t>
            </a:r>
            <a:r>
              <a:rPr lang="en-US" dirty="0"/>
              <a:t>—Extremely variable! Tiny particles that may be made of carbon, metallic compounds, organic compounds. Can have a solid core with a liquid coating, or be a tiny droplet of liquid, or be solid material. </a:t>
            </a:r>
          </a:p>
        </p:txBody>
      </p:sp>
    </p:spTree>
    <p:extLst>
      <p:ext uri="{BB962C8B-B14F-4D97-AF65-F5344CB8AC3E}">
        <p14:creationId xmlns:p14="http://schemas.microsoft.com/office/powerpoint/2010/main" val="2268315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DF5E17A8-AA8C-F643-A5A1-2885F16461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1C535BB-E493-4CA3-BDE3-808E89E2B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69680" cy="619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09063D-191F-43C0-8034-17775DFB1E67}"/>
              </a:ext>
            </a:extLst>
          </p:cNvPr>
          <p:cNvSpPr txBox="1"/>
          <p:nvPr/>
        </p:nvSpPr>
        <p:spPr>
          <a:xfrm>
            <a:off x="0" y="6324600"/>
            <a:ext cx="716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 EPA. https://www.epa.gov/pm-pollution/particulate-matter-pm-basics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0CD94-C32C-42EA-A735-DF0D0F80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dirty="0"/>
              <a:t>Sources of Particulate Matter</a:t>
            </a:r>
          </a:p>
        </p:txBody>
      </p:sp>
      <p:pic>
        <p:nvPicPr>
          <p:cNvPr id="3" name="Content Placeholder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85429DDF-CF3F-4744-BE04-700A3D656A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4" t="-274" r="57395" b="274"/>
          <a:stretch/>
        </p:blipFill>
        <p:spPr>
          <a:xfrm>
            <a:off x="6885301" y="2330094"/>
            <a:ext cx="2120899" cy="3731891"/>
          </a:xfrm>
          <a:prstGeom prst="rect">
            <a:avLst/>
          </a:prstGeom>
        </p:spPr>
      </p:pic>
      <p:pic>
        <p:nvPicPr>
          <p:cNvPr id="4" name="Picture 3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5525EF3E-6316-41CD-AD6C-B6D0A4FDC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r="52273" b="2"/>
          <a:stretch/>
        </p:blipFill>
        <p:spPr>
          <a:xfrm>
            <a:off x="4634049" y="2330094"/>
            <a:ext cx="2120899" cy="3731891"/>
          </a:xfrm>
          <a:prstGeom prst="rect">
            <a:avLst/>
          </a:prstGeom>
        </p:spPr>
      </p:pic>
      <p:pic>
        <p:nvPicPr>
          <p:cNvPr id="5" name="Content Placeholder 7" descr="A picture containing mountain, outdoor, sky, nature&#10;&#10;Description automatically generated">
            <a:extLst>
              <a:ext uri="{FF2B5EF4-FFF2-40B4-BE49-F238E27FC236}">
                <a16:creationId xmlns:a16="http://schemas.microsoft.com/office/drawing/2014/main" id="{E3F2B6CE-C7D3-4AB1-9823-82C27AB72C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t="2" r="61440"/>
          <a:stretch/>
        </p:blipFill>
        <p:spPr>
          <a:xfrm>
            <a:off x="137090" y="2330094"/>
            <a:ext cx="2120899" cy="3731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03DCE6-6126-4CCD-9682-C7F264544C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8" t="-6803" r="50510" b="6803"/>
          <a:stretch/>
        </p:blipFill>
        <p:spPr>
          <a:xfrm>
            <a:off x="2356442" y="2057400"/>
            <a:ext cx="2183659" cy="400821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DF268A-B372-4BC6-BB19-51A6E069D375}"/>
              </a:ext>
            </a:extLst>
          </p:cNvPr>
          <p:cNvCxnSpPr>
            <a:cxnSpLocks/>
          </p:cNvCxnSpPr>
          <p:nvPr/>
        </p:nvCxnSpPr>
        <p:spPr>
          <a:xfrm>
            <a:off x="-4549" y="2330094"/>
            <a:ext cx="9148549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800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9CD7-43CB-44CE-80CD-FF6ECC374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632050"/>
            <a:ext cx="3276601" cy="1173162"/>
          </a:xfrm>
        </p:spPr>
        <p:txBody>
          <a:bodyPr/>
          <a:lstStyle/>
          <a:p>
            <a:r>
              <a:rPr lang="en-US" dirty="0"/>
              <a:t>Canadian Wildfires and Air Quality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59391-701B-45E5-8642-CB5F955B0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4800" y="3124200"/>
            <a:ext cx="4572000" cy="3276600"/>
          </a:xfrm>
        </p:spPr>
        <p:txBody>
          <a:bodyPr/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</a:rPr>
              <a:t>June 7—air quality reached Unhealthy to Very Unhealthy in states affected by Canadian wildfires (AirNow.gov)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chemeClr val="tx1"/>
                </a:solidFill>
              </a:rPr>
              <a:t>Primary component PM2.5—major contributor to health effects in vulnerable people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AADBAE-5EC8-4013-80F4-86EB313EE5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7849" r="5250" b="-2"/>
          <a:stretch/>
        </p:blipFill>
        <p:spPr>
          <a:xfrm>
            <a:off x="-4548" y="2533239"/>
            <a:ext cx="3442344" cy="4172360"/>
          </a:xfrm>
          <a:prstGeom prst="rect">
            <a:avLst/>
          </a:prstGeom>
        </p:spPr>
      </p:pic>
      <p:pic>
        <p:nvPicPr>
          <p:cNvPr id="6" name="Content Placeholder 5" descr="A volcano erupting at night&#10;&#10;Description automatically generated with low confidence">
            <a:extLst>
              <a:ext uri="{FF2B5EF4-FFF2-40B4-BE49-F238E27FC236}">
                <a16:creationId xmlns:a16="http://schemas.microsoft.com/office/drawing/2014/main" id="{1A9D97FE-7AA1-42D9-8A09-921E99C795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505200" y="0"/>
            <a:ext cx="5638800" cy="253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1BA8FBF-5CDA-4AAE-BC4D-1FBC74E6AC31}"/>
              </a:ext>
            </a:extLst>
          </p:cNvPr>
          <p:cNvCxnSpPr>
            <a:cxnSpLocks/>
          </p:cNvCxnSpPr>
          <p:nvPr/>
        </p:nvCxnSpPr>
        <p:spPr>
          <a:xfrm>
            <a:off x="-4549" y="2514600"/>
            <a:ext cx="9148549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E85AD2-7631-4FFD-BAD1-3C0A42DC99ED}"/>
              </a:ext>
            </a:extLst>
          </p:cNvPr>
          <p:cNvCxnSpPr>
            <a:cxnSpLocks/>
          </p:cNvCxnSpPr>
          <p:nvPr/>
        </p:nvCxnSpPr>
        <p:spPr>
          <a:xfrm flipH="1">
            <a:off x="3437796" y="0"/>
            <a:ext cx="67404" cy="670560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092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F3639-7F4D-4AA9-9E9D-165CB967F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Dangers of PM</a:t>
            </a:r>
            <a:r>
              <a:rPr lang="en-US" baseline="-25000" dirty="0"/>
              <a:t>2.5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32E62-0223-477F-ABC7-AA4CEE834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0" y="1600200"/>
            <a:ext cx="4114800" cy="4800600"/>
          </a:xfrm>
        </p:spPr>
        <p:txBody>
          <a:bodyPr/>
          <a:lstStyle/>
          <a:p>
            <a:pPr marL="0" indent="0"/>
            <a:r>
              <a:rPr lang="en-US" dirty="0"/>
              <a:t>Health effects of exposure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Eye, nose, and throat irritation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Bronchitis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Asthma attacks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Headache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Aggravation of COPD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Increased blood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Heart attack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Stroke</a:t>
            </a:r>
          </a:p>
          <a:p>
            <a:r>
              <a:rPr lang="en-US" sz="1800" dirty="0"/>
              <a:t>Vulnerable groups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Children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People with chronic lung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People with cardiovascular disease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People who work outdoors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7" name="Content Placeholder 6" descr="A picture containing wall, child, person, indoor&#10;&#10;Description automatically generated">
            <a:extLst>
              <a:ext uri="{FF2B5EF4-FFF2-40B4-BE49-F238E27FC236}">
                <a16:creationId xmlns:a16="http://schemas.microsoft.com/office/drawing/2014/main" id="{B3D884A9-EE26-4C75-B6CA-39D88E502A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8" r="12846"/>
          <a:stretch/>
        </p:blipFill>
        <p:spPr>
          <a:xfrm>
            <a:off x="0" y="1396372"/>
            <a:ext cx="4216078" cy="528796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09B715-5513-4D5C-90D5-CFA0E8B34556}"/>
              </a:ext>
            </a:extLst>
          </p:cNvPr>
          <p:cNvCxnSpPr>
            <a:cxnSpLocks/>
          </p:cNvCxnSpPr>
          <p:nvPr/>
        </p:nvCxnSpPr>
        <p:spPr>
          <a:xfrm>
            <a:off x="0" y="1417638"/>
            <a:ext cx="9148549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F0592-BDAB-4B41-97EF-066386200D4F}"/>
              </a:ext>
            </a:extLst>
          </p:cNvPr>
          <p:cNvCxnSpPr>
            <a:cxnSpLocks/>
          </p:cNvCxnSpPr>
          <p:nvPr/>
        </p:nvCxnSpPr>
        <p:spPr>
          <a:xfrm>
            <a:off x="4235301" y="1417638"/>
            <a:ext cx="0" cy="528796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452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6326C21-D1B8-43A7-9370-A7DD36592E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76" y="685800"/>
            <a:ext cx="8959048" cy="5334000"/>
          </a:xfrm>
        </p:spPr>
      </p:pic>
    </p:spTree>
    <p:extLst>
      <p:ext uri="{BB962C8B-B14F-4D97-AF65-F5344CB8AC3E}">
        <p14:creationId xmlns:p14="http://schemas.microsoft.com/office/powerpoint/2010/main" val="1858794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1F3A3BC-2EC2-482F-97F3-AB306CA68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381000"/>
            <a:ext cx="7162800" cy="5739773"/>
          </a:xfrm>
        </p:spPr>
      </p:pic>
    </p:spTree>
    <p:extLst>
      <p:ext uri="{BB962C8B-B14F-4D97-AF65-F5344CB8AC3E}">
        <p14:creationId xmlns:p14="http://schemas.microsoft.com/office/powerpoint/2010/main" val="4066381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FE190-8C6A-4437-B4F8-353DDDA3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Protecting People from Unhealthy Air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13B67-498A-470F-9142-848982895C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Clean household air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MERV-13 HVAC filters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Room HEPA filters (no ionizer/ozonizer)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“Clean room”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A room that can be closed off from the rest of the home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Use a room HEPA filter or DIY filter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Keep it cool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Visit a public area with cleaner air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Libraries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Commercial buildings with air conditioning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Community cleaner air shelters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For those who cannot keep the air in their homes clean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A place people can go where the air is cleaner than the outdoors</a:t>
            </a:r>
          </a:p>
          <a:p>
            <a:pPr marL="585788" lvl="1" indent="-285750">
              <a:buFont typeface="Arial" panose="020B0604020202020204" pitchFamily="34" charset="0"/>
              <a:buChar char="•"/>
            </a:pPr>
            <a:r>
              <a:rPr lang="en-US"/>
              <a:t>May be the same place as a community cooling center or warming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53263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DH_PowerPoint.pptx" id="{F80A9E4D-156E-48DC-BC16-AF394AA480B2}" vid="{F53CD8F4-77E5-4087-AC4C-2211CA1583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VDH_Slide-template_classic</Template>
  <TotalTime>575</TotalTime>
  <Words>378</Words>
  <Application>Microsoft Office PowerPoint</Application>
  <PresentationFormat>On-screen Show (4:3)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Trebuchet MS</vt:lpstr>
      <vt:lpstr>Default Design</vt:lpstr>
      <vt:lpstr>Outdoor Air Quality and Health</vt:lpstr>
      <vt:lpstr>Contributors to Air Quality</vt:lpstr>
      <vt:lpstr>PowerPoint Presentation</vt:lpstr>
      <vt:lpstr>Sources of Particulate Matter</vt:lpstr>
      <vt:lpstr>Canadian Wildfires and Air Quality</vt:lpstr>
      <vt:lpstr>Dangers of PM2.5</vt:lpstr>
      <vt:lpstr>PowerPoint Presentation</vt:lpstr>
      <vt:lpstr>PowerPoint Presentation</vt:lpstr>
      <vt:lpstr>Protecting People from Unhealthy Air</vt:lpstr>
      <vt:lpstr>For More Information</vt:lpstr>
    </vt:vector>
  </TitlesOfParts>
  <Company>VDH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Outdoor Air Quality and Health</dc:title>
  <dc:creator>Hayes, Amy (VDH)</dc:creator>
  <cp:lastModifiedBy>Hayes, Amy (VDH)</cp:lastModifiedBy>
  <cp:revision>8</cp:revision>
  <cp:lastPrinted>2017-09-25T17:37:12Z</cp:lastPrinted>
  <dcterms:created xsi:type="dcterms:W3CDTF">2023-08-11T13:02:51Z</dcterms:created>
  <dcterms:modified xsi:type="dcterms:W3CDTF">2023-08-15T18:12:19Z</dcterms:modified>
</cp:coreProperties>
</file>