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02" r:id="rId2"/>
    <p:sldMasterId id="2147483716" r:id="rId3"/>
  </p:sldMasterIdLst>
  <p:notesMasterIdLst>
    <p:notesMasterId r:id="rId33"/>
  </p:notesMasterIdLst>
  <p:sldIdLst>
    <p:sldId id="324" r:id="rId4"/>
    <p:sldId id="487" r:id="rId5"/>
    <p:sldId id="484" r:id="rId6"/>
    <p:sldId id="261" r:id="rId7"/>
    <p:sldId id="483" r:id="rId8"/>
    <p:sldId id="474" r:id="rId9"/>
    <p:sldId id="339" r:id="rId10"/>
    <p:sldId id="337" r:id="rId11"/>
    <p:sldId id="476" r:id="rId12"/>
    <p:sldId id="346" r:id="rId13"/>
    <p:sldId id="481" r:id="rId14"/>
    <p:sldId id="307" r:id="rId15"/>
    <p:sldId id="308" r:id="rId16"/>
    <p:sldId id="274" r:id="rId17"/>
    <p:sldId id="478" r:id="rId18"/>
    <p:sldId id="265" r:id="rId19"/>
    <p:sldId id="267" r:id="rId20"/>
    <p:sldId id="286" r:id="rId21"/>
    <p:sldId id="319" r:id="rId22"/>
    <p:sldId id="291" r:id="rId23"/>
    <p:sldId id="299" r:id="rId24"/>
    <p:sldId id="440" r:id="rId25"/>
    <p:sldId id="468" r:id="rId26"/>
    <p:sldId id="485" r:id="rId27"/>
    <p:sldId id="395" r:id="rId28"/>
    <p:sldId id="488" r:id="rId29"/>
    <p:sldId id="489" r:id="rId30"/>
    <p:sldId id="442" r:id="rId31"/>
    <p:sldId id="332" r:id="rId3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165" autoAdjust="0"/>
  </p:normalViewPr>
  <p:slideViewPr>
    <p:cSldViewPr snapToGrid="0">
      <p:cViewPr varScale="1">
        <p:scale>
          <a:sx n="91" d="100"/>
          <a:sy n="91" d="100"/>
        </p:scale>
        <p:origin x="2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Current Smoker Rates in Virginia Among Adults</a:t>
            </a:r>
          </a:p>
        </c:rich>
      </c:tx>
      <c:layout>
        <c:manualLayout>
          <c:xMode val="edge"/>
          <c:yMode val="edge"/>
          <c:x val="0.19509886131057841"/>
          <c:y val="3.9945534535302189E-2"/>
        </c:manualLayout>
      </c:layout>
      <c:overlay val="0"/>
      <c:spPr>
        <a:noFill/>
        <a:ln>
          <a:noFill/>
        </a:ln>
        <a:effectLst/>
      </c:spPr>
      <c:txPr>
        <a:bodyPr rot="0" spcFirstLastPara="1" vertOverflow="ellipsis" vert="horz" wrap="square" anchor="ctr" anchorCtr="1"/>
        <a:lstStyle/>
        <a:p>
          <a:pPr algn="ct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'Current Smoker Rate_Year'!$H$2</c:f>
              <c:strCache>
                <c:ptCount val="1"/>
                <c:pt idx="0">
                  <c:v>Virginia</c:v>
                </c:pt>
              </c:strCache>
            </c:strRef>
          </c:tx>
          <c:spPr>
            <a:ln w="44450" cap="rnd">
              <a:solidFill>
                <a:srgbClr val="FFFF00"/>
              </a:solidFill>
              <a:prstDash val="sysDot"/>
              <a:round/>
            </a:ln>
            <a:effectLst>
              <a:outerShdw blurRad="57150" dist="19050" dir="5400000" algn="ctr" rotWithShape="0">
                <a:srgbClr val="000000">
                  <a:alpha val="63000"/>
                </a:srgbClr>
              </a:outerShdw>
            </a:effectLst>
          </c:spPr>
          <c:marker>
            <c:symbol val="none"/>
          </c:marker>
          <c:cat>
            <c:numRef>
              <c:f>'Current Smoker Rate_Year'!$I$1:$M$1</c:f>
              <c:numCache>
                <c:formatCode>General</c:formatCode>
                <c:ptCount val="5"/>
                <c:pt idx="0">
                  <c:v>2017</c:v>
                </c:pt>
                <c:pt idx="1">
                  <c:v>2018</c:v>
                </c:pt>
                <c:pt idx="2">
                  <c:v>2019</c:v>
                </c:pt>
                <c:pt idx="3">
                  <c:v>2020</c:v>
                </c:pt>
                <c:pt idx="4">
                  <c:v>2021</c:v>
                </c:pt>
              </c:numCache>
            </c:numRef>
          </c:cat>
          <c:val>
            <c:numRef>
              <c:f>'Current Smoker Rate_Year'!$I$2:$M$2</c:f>
              <c:numCache>
                <c:formatCode>_(* #,##0.0_);_(* \(#,##0.0\);_(* "-"??_);_(@_)</c:formatCode>
                <c:ptCount val="5"/>
                <c:pt idx="0">
                  <c:v>16.377199999999998</c:v>
                </c:pt>
                <c:pt idx="1">
                  <c:v>14.945</c:v>
                </c:pt>
                <c:pt idx="2">
                  <c:v>14.0184</c:v>
                </c:pt>
                <c:pt idx="3">
                  <c:v>13.6426</c:v>
                </c:pt>
                <c:pt idx="4">
                  <c:v>12.438800000000001</c:v>
                </c:pt>
              </c:numCache>
            </c:numRef>
          </c:val>
          <c:smooth val="0"/>
          <c:extLst>
            <c:ext xmlns:c16="http://schemas.microsoft.com/office/drawing/2014/chart" uri="{C3380CC4-5D6E-409C-BE32-E72D297353CC}">
              <c16:uniqueId val="{00000000-6A08-4D6D-9421-3F81CE842C84}"/>
            </c:ext>
          </c:extLst>
        </c:ser>
        <c:ser>
          <c:idx val="1"/>
          <c:order val="1"/>
          <c:tx>
            <c:strRef>
              <c:f>'Current Smoker Rate_Year'!$H$3</c:f>
              <c:strCache>
                <c:ptCount val="1"/>
                <c:pt idx="0">
                  <c:v>Central</c:v>
                </c:pt>
              </c:strCache>
            </c:strRef>
          </c:tx>
          <c:spPr>
            <a:ln w="34925" cap="rnd">
              <a:solidFill>
                <a:schemeClr val="accent2"/>
              </a:solidFill>
              <a:prstDash val="solid"/>
              <a:round/>
            </a:ln>
            <a:effectLst>
              <a:outerShdw blurRad="57150" dist="19050" dir="5400000" algn="ctr" rotWithShape="0">
                <a:srgbClr val="000000">
                  <a:alpha val="63000"/>
                </a:srgbClr>
              </a:outerShdw>
            </a:effectLst>
          </c:spPr>
          <c:marker>
            <c:symbol val="none"/>
          </c:marker>
          <c:cat>
            <c:numRef>
              <c:f>'Current Smoker Rate_Year'!$I$1:$M$1</c:f>
              <c:numCache>
                <c:formatCode>General</c:formatCode>
                <c:ptCount val="5"/>
                <c:pt idx="0">
                  <c:v>2017</c:v>
                </c:pt>
                <c:pt idx="1">
                  <c:v>2018</c:v>
                </c:pt>
                <c:pt idx="2">
                  <c:v>2019</c:v>
                </c:pt>
                <c:pt idx="3">
                  <c:v>2020</c:v>
                </c:pt>
                <c:pt idx="4">
                  <c:v>2021</c:v>
                </c:pt>
              </c:numCache>
            </c:numRef>
          </c:cat>
          <c:val>
            <c:numRef>
              <c:f>'Current Smoker Rate_Year'!$I$3:$M$3</c:f>
              <c:numCache>
                <c:formatCode>_(* #,##0.0_);_(* \(#,##0.0\);_(* "-"??_);_(@_)</c:formatCode>
                <c:ptCount val="5"/>
                <c:pt idx="0">
                  <c:v>17.965900000000001</c:v>
                </c:pt>
                <c:pt idx="1">
                  <c:v>16.5764</c:v>
                </c:pt>
                <c:pt idx="2">
                  <c:v>14.9415</c:v>
                </c:pt>
                <c:pt idx="3">
                  <c:v>13.6485</c:v>
                </c:pt>
                <c:pt idx="4">
                  <c:v>14.8353</c:v>
                </c:pt>
              </c:numCache>
            </c:numRef>
          </c:val>
          <c:smooth val="0"/>
          <c:extLst>
            <c:ext xmlns:c16="http://schemas.microsoft.com/office/drawing/2014/chart" uri="{C3380CC4-5D6E-409C-BE32-E72D297353CC}">
              <c16:uniqueId val="{00000001-6A08-4D6D-9421-3F81CE842C84}"/>
            </c:ext>
          </c:extLst>
        </c:ser>
        <c:ser>
          <c:idx val="2"/>
          <c:order val="2"/>
          <c:tx>
            <c:strRef>
              <c:f>'Current Smoker Rate_Year'!$H$4</c:f>
              <c:strCache>
                <c:ptCount val="1"/>
                <c:pt idx="0">
                  <c:v>Eastern</c:v>
                </c:pt>
              </c:strCache>
            </c:strRef>
          </c:tx>
          <c:spPr>
            <a:ln w="34925" cap="rnd">
              <a:solidFill>
                <a:schemeClr val="accent3"/>
              </a:solidFill>
              <a:prstDash val="solid"/>
              <a:round/>
            </a:ln>
            <a:effectLst>
              <a:outerShdw blurRad="57150" dist="19050" dir="5400000" algn="ctr" rotWithShape="0">
                <a:srgbClr val="000000">
                  <a:alpha val="63000"/>
                </a:srgbClr>
              </a:outerShdw>
            </a:effectLst>
          </c:spPr>
          <c:marker>
            <c:symbol val="none"/>
          </c:marker>
          <c:cat>
            <c:numRef>
              <c:f>'Current Smoker Rate_Year'!$I$1:$M$1</c:f>
              <c:numCache>
                <c:formatCode>General</c:formatCode>
                <c:ptCount val="5"/>
                <c:pt idx="0">
                  <c:v>2017</c:v>
                </c:pt>
                <c:pt idx="1">
                  <c:v>2018</c:v>
                </c:pt>
                <c:pt idx="2">
                  <c:v>2019</c:v>
                </c:pt>
                <c:pt idx="3">
                  <c:v>2020</c:v>
                </c:pt>
                <c:pt idx="4">
                  <c:v>2021</c:v>
                </c:pt>
              </c:numCache>
            </c:numRef>
          </c:cat>
          <c:val>
            <c:numRef>
              <c:f>'Current Smoker Rate_Year'!$I$4:$M$4</c:f>
              <c:numCache>
                <c:formatCode>_(* #,##0.0_);_(* \(#,##0.0\);_(* "-"??_);_(@_)</c:formatCode>
                <c:ptCount val="5"/>
                <c:pt idx="0">
                  <c:v>17.677600000000002</c:v>
                </c:pt>
                <c:pt idx="1">
                  <c:v>17.770800000000001</c:v>
                </c:pt>
                <c:pt idx="2">
                  <c:v>16.199100000000001</c:v>
                </c:pt>
                <c:pt idx="3">
                  <c:v>15.6273</c:v>
                </c:pt>
                <c:pt idx="4">
                  <c:v>14.3772</c:v>
                </c:pt>
              </c:numCache>
            </c:numRef>
          </c:val>
          <c:smooth val="0"/>
          <c:extLst>
            <c:ext xmlns:c16="http://schemas.microsoft.com/office/drawing/2014/chart" uri="{C3380CC4-5D6E-409C-BE32-E72D297353CC}">
              <c16:uniqueId val="{00000002-6A08-4D6D-9421-3F81CE842C84}"/>
            </c:ext>
          </c:extLst>
        </c:ser>
        <c:ser>
          <c:idx val="3"/>
          <c:order val="3"/>
          <c:tx>
            <c:strRef>
              <c:f>'Current Smoker Rate_Year'!$H$5</c:f>
              <c:strCache>
                <c:ptCount val="1"/>
                <c:pt idx="0">
                  <c:v>Northern</c:v>
                </c:pt>
              </c:strCache>
            </c:strRef>
          </c:tx>
          <c:spPr>
            <a:ln w="34925" cap="rnd">
              <a:solidFill>
                <a:schemeClr val="accent4"/>
              </a:solidFill>
              <a:prstDash val="solid"/>
              <a:round/>
            </a:ln>
            <a:effectLst>
              <a:outerShdw blurRad="57150" dist="19050" dir="5400000" algn="ctr" rotWithShape="0">
                <a:srgbClr val="000000">
                  <a:alpha val="63000"/>
                </a:srgbClr>
              </a:outerShdw>
            </a:effectLst>
          </c:spPr>
          <c:marker>
            <c:symbol val="none"/>
          </c:marker>
          <c:cat>
            <c:numRef>
              <c:f>'Current Smoker Rate_Year'!$I$1:$M$1</c:f>
              <c:numCache>
                <c:formatCode>General</c:formatCode>
                <c:ptCount val="5"/>
                <c:pt idx="0">
                  <c:v>2017</c:v>
                </c:pt>
                <c:pt idx="1">
                  <c:v>2018</c:v>
                </c:pt>
                <c:pt idx="2">
                  <c:v>2019</c:v>
                </c:pt>
                <c:pt idx="3">
                  <c:v>2020</c:v>
                </c:pt>
                <c:pt idx="4">
                  <c:v>2021</c:v>
                </c:pt>
              </c:numCache>
            </c:numRef>
          </c:cat>
          <c:val>
            <c:numRef>
              <c:f>'Current Smoker Rate_Year'!$I$5:$M$5</c:f>
              <c:numCache>
                <c:formatCode>_(* #,##0.0_);_(* \(#,##0.0\);_(* "-"??_);_(@_)</c:formatCode>
                <c:ptCount val="5"/>
                <c:pt idx="0">
                  <c:v>9.1614000000000004</c:v>
                </c:pt>
                <c:pt idx="1">
                  <c:v>8.4977</c:v>
                </c:pt>
                <c:pt idx="2">
                  <c:v>8.5526</c:v>
                </c:pt>
                <c:pt idx="3">
                  <c:v>6.8064999999999998</c:v>
                </c:pt>
                <c:pt idx="4">
                  <c:v>5.4855999999999998</c:v>
                </c:pt>
              </c:numCache>
            </c:numRef>
          </c:val>
          <c:smooth val="0"/>
          <c:extLst>
            <c:ext xmlns:c16="http://schemas.microsoft.com/office/drawing/2014/chart" uri="{C3380CC4-5D6E-409C-BE32-E72D297353CC}">
              <c16:uniqueId val="{00000003-6A08-4D6D-9421-3F81CE842C84}"/>
            </c:ext>
          </c:extLst>
        </c:ser>
        <c:ser>
          <c:idx val="4"/>
          <c:order val="4"/>
          <c:tx>
            <c:strRef>
              <c:f>'Current Smoker Rate_Year'!$H$6</c:f>
              <c:strCache>
                <c:ptCount val="1"/>
                <c:pt idx="0">
                  <c:v>Northwestern</c:v>
                </c:pt>
              </c:strCache>
            </c:strRef>
          </c:tx>
          <c:spPr>
            <a:ln w="34925" cap="rnd">
              <a:solidFill>
                <a:schemeClr val="accent5"/>
              </a:solidFill>
              <a:prstDash val="solid"/>
              <a:round/>
            </a:ln>
            <a:effectLst>
              <a:outerShdw blurRad="57150" dist="19050" dir="5400000" algn="ctr" rotWithShape="0">
                <a:srgbClr val="000000">
                  <a:alpha val="63000"/>
                </a:srgbClr>
              </a:outerShdw>
            </a:effectLst>
          </c:spPr>
          <c:marker>
            <c:symbol val="none"/>
          </c:marker>
          <c:cat>
            <c:numRef>
              <c:f>'Current Smoker Rate_Year'!$I$1:$M$1</c:f>
              <c:numCache>
                <c:formatCode>General</c:formatCode>
                <c:ptCount val="5"/>
                <c:pt idx="0">
                  <c:v>2017</c:v>
                </c:pt>
                <c:pt idx="1">
                  <c:v>2018</c:v>
                </c:pt>
                <c:pt idx="2">
                  <c:v>2019</c:v>
                </c:pt>
                <c:pt idx="3">
                  <c:v>2020</c:v>
                </c:pt>
                <c:pt idx="4">
                  <c:v>2021</c:v>
                </c:pt>
              </c:numCache>
            </c:numRef>
          </c:cat>
          <c:val>
            <c:numRef>
              <c:f>'Current Smoker Rate_Year'!$I$6:$M$6</c:f>
              <c:numCache>
                <c:formatCode>_(* #,##0.0_);_(* \(#,##0.0\);_(* "-"??_);_(@_)</c:formatCode>
                <c:ptCount val="5"/>
                <c:pt idx="0">
                  <c:v>17.267299999999999</c:v>
                </c:pt>
                <c:pt idx="1">
                  <c:v>14.113300000000001</c:v>
                </c:pt>
                <c:pt idx="2">
                  <c:v>14.129300000000001</c:v>
                </c:pt>
                <c:pt idx="3">
                  <c:v>15.305400000000001</c:v>
                </c:pt>
                <c:pt idx="4">
                  <c:v>13.0191</c:v>
                </c:pt>
              </c:numCache>
            </c:numRef>
          </c:val>
          <c:smooth val="0"/>
          <c:extLst>
            <c:ext xmlns:c16="http://schemas.microsoft.com/office/drawing/2014/chart" uri="{C3380CC4-5D6E-409C-BE32-E72D297353CC}">
              <c16:uniqueId val="{00000004-6A08-4D6D-9421-3F81CE842C84}"/>
            </c:ext>
          </c:extLst>
        </c:ser>
        <c:ser>
          <c:idx val="5"/>
          <c:order val="5"/>
          <c:tx>
            <c:strRef>
              <c:f>'Current Smoker Rate_Year'!$H$7</c:f>
              <c:strCache>
                <c:ptCount val="1"/>
                <c:pt idx="0">
                  <c:v>Southwestern</c:v>
                </c:pt>
              </c:strCache>
            </c:strRef>
          </c:tx>
          <c:spPr>
            <a:ln w="34925" cap="rnd">
              <a:solidFill>
                <a:schemeClr val="accent6"/>
              </a:solidFill>
              <a:prstDash val="solid"/>
              <a:round/>
            </a:ln>
            <a:effectLst>
              <a:outerShdw blurRad="57150" dist="19050" dir="5400000" algn="ctr" rotWithShape="0">
                <a:srgbClr val="000000">
                  <a:alpha val="63000"/>
                </a:srgbClr>
              </a:outerShdw>
            </a:effectLst>
          </c:spPr>
          <c:marker>
            <c:symbol val="none"/>
          </c:marker>
          <c:cat>
            <c:numRef>
              <c:f>'Current Smoker Rate_Year'!$I$1:$M$1</c:f>
              <c:numCache>
                <c:formatCode>General</c:formatCode>
                <c:ptCount val="5"/>
                <c:pt idx="0">
                  <c:v>2017</c:v>
                </c:pt>
                <c:pt idx="1">
                  <c:v>2018</c:v>
                </c:pt>
                <c:pt idx="2">
                  <c:v>2019</c:v>
                </c:pt>
                <c:pt idx="3">
                  <c:v>2020</c:v>
                </c:pt>
                <c:pt idx="4">
                  <c:v>2021</c:v>
                </c:pt>
              </c:numCache>
            </c:numRef>
          </c:cat>
          <c:val>
            <c:numRef>
              <c:f>'Current Smoker Rate_Year'!$I$7:$M$7</c:f>
              <c:numCache>
                <c:formatCode>_(* #,##0.0_);_(* \(#,##0.0\);_(* "-"??_);_(@_)</c:formatCode>
                <c:ptCount val="5"/>
                <c:pt idx="0">
                  <c:v>24.713899999999999</c:v>
                </c:pt>
                <c:pt idx="1">
                  <c:v>21.523900000000001</c:v>
                </c:pt>
                <c:pt idx="2">
                  <c:v>19.831600000000002</c:v>
                </c:pt>
                <c:pt idx="3">
                  <c:v>21.269100000000002</c:v>
                </c:pt>
                <c:pt idx="4">
                  <c:v>19.3017</c:v>
                </c:pt>
              </c:numCache>
            </c:numRef>
          </c:val>
          <c:smooth val="0"/>
          <c:extLst>
            <c:ext xmlns:c16="http://schemas.microsoft.com/office/drawing/2014/chart" uri="{C3380CC4-5D6E-409C-BE32-E72D297353CC}">
              <c16:uniqueId val="{00000005-6A08-4D6D-9421-3F81CE842C84}"/>
            </c:ext>
          </c:extLst>
        </c:ser>
        <c:dLbls>
          <c:showLegendKey val="0"/>
          <c:showVal val="0"/>
          <c:showCatName val="0"/>
          <c:showSerName val="0"/>
          <c:showPercent val="0"/>
          <c:showBubbleSize val="0"/>
        </c:dLbls>
        <c:smooth val="0"/>
        <c:axId val="1034869807"/>
        <c:axId val="1022958031"/>
      </c:lineChart>
      <c:catAx>
        <c:axId val="1034869807"/>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1022958031"/>
        <c:crosses val="autoZero"/>
        <c:auto val="1"/>
        <c:lblAlgn val="ctr"/>
        <c:lblOffset val="100"/>
        <c:noMultiLvlLbl val="0"/>
      </c:catAx>
      <c:valAx>
        <c:axId val="1022958031"/>
        <c:scaling>
          <c:orientation val="minMax"/>
        </c:scaling>
        <c:delete val="0"/>
        <c:axPos val="l"/>
        <c:majorGridlines>
          <c:spPr>
            <a:ln w="19050" cap="flat" cmpd="sng" algn="ctr">
              <a:solidFill>
                <a:srgbClr val="00B0F0">
                  <a:alpha val="15000"/>
                </a:srgbClr>
              </a:solidFill>
              <a:round/>
            </a:ln>
            <a:effectLst/>
          </c:spPr>
        </c:majorGridlines>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sz="1200"/>
                  <a:t>Percent</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034869807"/>
        <c:crosses val="autoZero"/>
        <c:crossBetween val="between"/>
      </c:valAx>
      <c:spPr>
        <a:noFill/>
        <a:ln>
          <a:noFill/>
        </a:ln>
        <a:effectLst/>
      </c:spPr>
    </c:plotArea>
    <c:legend>
      <c:legendPos val="b"/>
      <c:overlay val="0"/>
      <c:spPr>
        <a:noFill/>
        <a:ln>
          <a:noFill/>
          <a:prstDash val="solid"/>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Current E-Cigarette Use Rates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'Current E-Cig Rate_Year'!$H$2</c:f>
              <c:strCache>
                <c:ptCount val="1"/>
                <c:pt idx="0">
                  <c:v>Virginia</c:v>
                </c:pt>
              </c:strCache>
            </c:strRef>
          </c:tx>
          <c:spPr>
            <a:ln w="44450" cap="rnd">
              <a:solidFill>
                <a:srgbClr val="FFFF00"/>
              </a:solidFill>
              <a:prstDash val="sysDot"/>
              <a:round/>
            </a:ln>
            <a:effectLst>
              <a:outerShdw blurRad="57150" dist="19050" dir="5400000" algn="ctr" rotWithShape="0">
                <a:srgbClr val="000000">
                  <a:alpha val="63000"/>
                </a:srgbClr>
              </a:outerShdw>
            </a:effectLst>
          </c:spPr>
          <c:marker>
            <c:symbol val="none"/>
          </c:marker>
          <c:cat>
            <c:numRef>
              <c:f>'Current E-Cig Rate_Year'!$I$1:$M$1</c:f>
              <c:numCache>
                <c:formatCode>General</c:formatCode>
                <c:ptCount val="5"/>
                <c:pt idx="0">
                  <c:v>2017</c:v>
                </c:pt>
                <c:pt idx="1">
                  <c:v>2018</c:v>
                </c:pt>
                <c:pt idx="2">
                  <c:v>2019</c:v>
                </c:pt>
                <c:pt idx="3">
                  <c:v>2020</c:v>
                </c:pt>
                <c:pt idx="4">
                  <c:v>2021</c:v>
                </c:pt>
              </c:numCache>
            </c:numRef>
          </c:cat>
          <c:val>
            <c:numRef>
              <c:f>'Current E-Cig Rate_Year'!$I$2:$M$2</c:f>
              <c:numCache>
                <c:formatCode>_(* #,##0.0_);_(* \(#,##0.0\);_(* "-"??_);_(@_)</c:formatCode>
                <c:ptCount val="5"/>
                <c:pt idx="0">
                  <c:v>4.9386999999999999</c:v>
                </c:pt>
                <c:pt idx="1">
                  <c:v>4.8989000000000003</c:v>
                </c:pt>
                <c:pt idx="2">
                  <c:v>6.4019000000000004</c:v>
                </c:pt>
                <c:pt idx="3">
                  <c:v>5.1722999999999999</c:v>
                </c:pt>
                <c:pt idx="4">
                  <c:v>6.7808999999999999</c:v>
                </c:pt>
              </c:numCache>
            </c:numRef>
          </c:val>
          <c:smooth val="0"/>
          <c:extLst>
            <c:ext xmlns:c16="http://schemas.microsoft.com/office/drawing/2014/chart" uri="{C3380CC4-5D6E-409C-BE32-E72D297353CC}">
              <c16:uniqueId val="{00000000-4FF3-4EF4-A451-8C45868DC5B2}"/>
            </c:ext>
          </c:extLst>
        </c:ser>
        <c:ser>
          <c:idx val="1"/>
          <c:order val="1"/>
          <c:tx>
            <c:strRef>
              <c:f>'Current E-Cig Rate_Year'!$H$3</c:f>
              <c:strCache>
                <c:ptCount val="1"/>
                <c:pt idx="0">
                  <c:v>Central</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'Current E-Cig Rate_Year'!$I$1:$M$1</c:f>
              <c:numCache>
                <c:formatCode>General</c:formatCode>
                <c:ptCount val="5"/>
                <c:pt idx="0">
                  <c:v>2017</c:v>
                </c:pt>
                <c:pt idx="1">
                  <c:v>2018</c:v>
                </c:pt>
                <c:pt idx="2">
                  <c:v>2019</c:v>
                </c:pt>
                <c:pt idx="3">
                  <c:v>2020</c:v>
                </c:pt>
                <c:pt idx="4">
                  <c:v>2021</c:v>
                </c:pt>
              </c:numCache>
            </c:numRef>
          </c:cat>
          <c:val>
            <c:numRef>
              <c:f>'Current E-Cig Rate_Year'!$I$3:$M$3</c:f>
              <c:numCache>
                <c:formatCode>_(* #,##0.0_);_(* \(#,##0.0\);_(* "-"??_);_(@_)</c:formatCode>
                <c:ptCount val="5"/>
                <c:pt idx="0">
                  <c:v>4.1917</c:v>
                </c:pt>
                <c:pt idx="1">
                  <c:v>5.3898999999999999</c:v>
                </c:pt>
                <c:pt idx="2">
                  <c:v>5.2697000000000003</c:v>
                </c:pt>
                <c:pt idx="3">
                  <c:v>3.2021000000000002</c:v>
                </c:pt>
                <c:pt idx="4">
                  <c:v>7.5425000000000004</c:v>
                </c:pt>
              </c:numCache>
            </c:numRef>
          </c:val>
          <c:smooth val="0"/>
          <c:extLst>
            <c:ext xmlns:c16="http://schemas.microsoft.com/office/drawing/2014/chart" uri="{C3380CC4-5D6E-409C-BE32-E72D297353CC}">
              <c16:uniqueId val="{00000001-4FF3-4EF4-A451-8C45868DC5B2}"/>
            </c:ext>
          </c:extLst>
        </c:ser>
        <c:ser>
          <c:idx val="2"/>
          <c:order val="2"/>
          <c:tx>
            <c:strRef>
              <c:f>'Current E-Cig Rate_Year'!$H$4</c:f>
              <c:strCache>
                <c:ptCount val="1"/>
                <c:pt idx="0">
                  <c:v>Eastern</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'Current E-Cig Rate_Year'!$I$1:$M$1</c:f>
              <c:numCache>
                <c:formatCode>General</c:formatCode>
                <c:ptCount val="5"/>
                <c:pt idx="0">
                  <c:v>2017</c:v>
                </c:pt>
                <c:pt idx="1">
                  <c:v>2018</c:v>
                </c:pt>
                <c:pt idx="2">
                  <c:v>2019</c:v>
                </c:pt>
                <c:pt idx="3">
                  <c:v>2020</c:v>
                </c:pt>
                <c:pt idx="4">
                  <c:v>2021</c:v>
                </c:pt>
              </c:numCache>
            </c:numRef>
          </c:cat>
          <c:val>
            <c:numRef>
              <c:f>'Current E-Cig Rate_Year'!$I$4:$M$4</c:f>
              <c:numCache>
                <c:formatCode>_(* #,##0.0_);_(* \(#,##0.0\);_(* "-"??_);_(@_)</c:formatCode>
                <c:ptCount val="5"/>
                <c:pt idx="0">
                  <c:v>5.7123999999999997</c:v>
                </c:pt>
                <c:pt idx="1">
                  <c:v>5.4553000000000003</c:v>
                </c:pt>
                <c:pt idx="2">
                  <c:v>7.8665000000000003</c:v>
                </c:pt>
                <c:pt idx="3">
                  <c:v>7.4728000000000003</c:v>
                </c:pt>
                <c:pt idx="4">
                  <c:v>8.3079999999999998</c:v>
                </c:pt>
              </c:numCache>
            </c:numRef>
          </c:val>
          <c:smooth val="0"/>
          <c:extLst>
            <c:ext xmlns:c16="http://schemas.microsoft.com/office/drawing/2014/chart" uri="{C3380CC4-5D6E-409C-BE32-E72D297353CC}">
              <c16:uniqueId val="{00000002-4FF3-4EF4-A451-8C45868DC5B2}"/>
            </c:ext>
          </c:extLst>
        </c:ser>
        <c:ser>
          <c:idx val="3"/>
          <c:order val="3"/>
          <c:tx>
            <c:strRef>
              <c:f>'Current E-Cig Rate_Year'!$H$5</c:f>
              <c:strCache>
                <c:ptCount val="1"/>
                <c:pt idx="0">
                  <c:v>Northern</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'Current E-Cig Rate_Year'!$I$1:$M$1</c:f>
              <c:numCache>
                <c:formatCode>General</c:formatCode>
                <c:ptCount val="5"/>
                <c:pt idx="0">
                  <c:v>2017</c:v>
                </c:pt>
                <c:pt idx="1">
                  <c:v>2018</c:v>
                </c:pt>
                <c:pt idx="2">
                  <c:v>2019</c:v>
                </c:pt>
                <c:pt idx="3">
                  <c:v>2020</c:v>
                </c:pt>
                <c:pt idx="4">
                  <c:v>2021</c:v>
                </c:pt>
              </c:numCache>
            </c:numRef>
          </c:cat>
          <c:val>
            <c:numRef>
              <c:f>'Current E-Cig Rate_Year'!$I$5:$M$5</c:f>
              <c:numCache>
                <c:formatCode>_(* #,##0.0_);_(* \(#,##0.0\);_(* "-"??_);_(@_)</c:formatCode>
                <c:ptCount val="5"/>
                <c:pt idx="0">
                  <c:v>3.1560000000000001</c:v>
                </c:pt>
                <c:pt idx="1">
                  <c:v>3.9228999999999998</c:v>
                </c:pt>
                <c:pt idx="2">
                  <c:v>4.0762</c:v>
                </c:pt>
                <c:pt idx="3">
                  <c:v>4.2765000000000004</c:v>
                </c:pt>
                <c:pt idx="4">
                  <c:v>5.0435999999999996</c:v>
                </c:pt>
              </c:numCache>
            </c:numRef>
          </c:val>
          <c:smooth val="0"/>
          <c:extLst>
            <c:ext xmlns:c16="http://schemas.microsoft.com/office/drawing/2014/chart" uri="{C3380CC4-5D6E-409C-BE32-E72D297353CC}">
              <c16:uniqueId val="{00000003-4FF3-4EF4-A451-8C45868DC5B2}"/>
            </c:ext>
          </c:extLst>
        </c:ser>
        <c:ser>
          <c:idx val="4"/>
          <c:order val="4"/>
          <c:tx>
            <c:strRef>
              <c:f>'Current E-Cig Rate_Year'!$H$6</c:f>
              <c:strCache>
                <c:ptCount val="1"/>
                <c:pt idx="0">
                  <c:v>Northwestern</c:v>
                </c:pt>
              </c:strCache>
            </c:strRef>
          </c:tx>
          <c:spPr>
            <a:ln w="34925" cap="rnd">
              <a:solidFill>
                <a:schemeClr val="accent5"/>
              </a:solidFill>
              <a:round/>
            </a:ln>
            <a:effectLst>
              <a:outerShdw blurRad="57150" dist="19050" dir="5400000" algn="ctr" rotWithShape="0">
                <a:srgbClr val="000000">
                  <a:alpha val="63000"/>
                </a:srgbClr>
              </a:outerShdw>
            </a:effectLst>
          </c:spPr>
          <c:marker>
            <c:symbol val="none"/>
          </c:marker>
          <c:cat>
            <c:numRef>
              <c:f>'Current E-Cig Rate_Year'!$I$1:$M$1</c:f>
              <c:numCache>
                <c:formatCode>General</c:formatCode>
                <c:ptCount val="5"/>
                <c:pt idx="0">
                  <c:v>2017</c:v>
                </c:pt>
                <c:pt idx="1">
                  <c:v>2018</c:v>
                </c:pt>
                <c:pt idx="2">
                  <c:v>2019</c:v>
                </c:pt>
                <c:pt idx="3">
                  <c:v>2020</c:v>
                </c:pt>
                <c:pt idx="4">
                  <c:v>2021</c:v>
                </c:pt>
              </c:numCache>
            </c:numRef>
          </c:cat>
          <c:val>
            <c:numRef>
              <c:f>'Current E-Cig Rate_Year'!$I$6:$M$6</c:f>
              <c:numCache>
                <c:formatCode>_(* #,##0.0_);_(* \(#,##0.0\);_(* "-"??_);_(@_)</c:formatCode>
                <c:ptCount val="5"/>
                <c:pt idx="0">
                  <c:v>5.4455</c:v>
                </c:pt>
                <c:pt idx="1">
                  <c:v>5.6102999999999996</c:v>
                </c:pt>
                <c:pt idx="2">
                  <c:v>6.8886000000000003</c:v>
                </c:pt>
                <c:pt idx="3">
                  <c:v>4.8685</c:v>
                </c:pt>
                <c:pt idx="4">
                  <c:v>8.0273000000000003</c:v>
                </c:pt>
              </c:numCache>
            </c:numRef>
          </c:val>
          <c:smooth val="0"/>
          <c:extLst>
            <c:ext xmlns:c16="http://schemas.microsoft.com/office/drawing/2014/chart" uri="{C3380CC4-5D6E-409C-BE32-E72D297353CC}">
              <c16:uniqueId val="{00000004-4FF3-4EF4-A451-8C45868DC5B2}"/>
            </c:ext>
          </c:extLst>
        </c:ser>
        <c:ser>
          <c:idx val="5"/>
          <c:order val="5"/>
          <c:tx>
            <c:strRef>
              <c:f>'Current E-Cig Rate_Year'!$H$7</c:f>
              <c:strCache>
                <c:ptCount val="1"/>
                <c:pt idx="0">
                  <c:v>Southwestern</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numRef>
              <c:f>'Current E-Cig Rate_Year'!$I$1:$M$1</c:f>
              <c:numCache>
                <c:formatCode>General</c:formatCode>
                <c:ptCount val="5"/>
                <c:pt idx="0">
                  <c:v>2017</c:v>
                </c:pt>
                <c:pt idx="1">
                  <c:v>2018</c:v>
                </c:pt>
                <c:pt idx="2">
                  <c:v>2019</c:v>
                </c:pt>
                <c:pt idx="3">
                  <c:v>2020</c:v>
                </c:pt>
                <c:pt idx="4">
                  <c:v>2021</c:v>
                </c:pt>
              </c:numCache>
            </c:numRef>
          </c:cat>
          <c:val>
            <c:numRef>
              <c:f>'Current E-Cig Rate_Year'!$I$7:$M$7</c:f>
              <c:numCache>
                <c:formatCode>_(* #,##0.0_);_(* \(#,##0.0\);_(* "-"??_);_(@_)</c:formatCode>
                <c:ptCount val="5"/>
                <c:pt idx="0">
                  <c:v>7.3173000000000004</c:v>
                </c:pt>
                <c:pt idx="1">
                  <c:v>4.5133000000000001</c:v>
                </c:pt>
                <c:pt idx="2">
                  <c:v>9.0566999999999993</c:v>
                </c:pt>
                <c:pt idx="3">
                  <c:v>6</c:v>
                </c:pt>
                <c:pt idx="4">
                  <c:v>5.7975000000000003</c:v>
                </c:pt>
              </c:numCache>
            </c:numRef>
          </c:val>
          <c:smooth val="0"/>
          <c:extLst>
            <c:ext xmlns:c16="http://schemas.microsoft.com/office/drawing/2014/chart" uri="{C3380CC4-5D6E-409C-BE32-E72D297353CC}">
              <c16:uniqueId val="{00000005-4FF3-4EF4-A451-8C45868DC5B2}"/>
            </c:ext>
          </c:extLst>
        </c:ser>
        <c:dLbls>
          <c:showLegendKey val="0"/>
          <c:showVal val="0"/>
          <c:showCatName val="0"/>
          <c:showSerName val="0"/>
          <c:showPercent val="0"/>
          <c:showBubbleSize val="0"/>
        </c:dLbls>
        <c:smooth val="0"/>
        <c:axId val="1019698624"/>
        <c:axId val="1019695744"/>
      </c:lineChart>
      <c:catAx>
        <c:axId val="1019698624"/>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mn-lt"/>
                <a:ea typeface="+mn-ea"/>
                <a:cs typeface="+mn-cs"/>
              </a:defRPr>
            </a:pPr>
            <a:endParaRPr lang="en-US"/>
          </a:p>
        </c:txPr>
        <c:crossAx val="1019695744"/>
        <c:crosses val="autoZero"/>
        <c:auto val="1"/>
        <c:lblAlgn val="ctr"/>
        <c:lblOffset val="100"/>
        <c:noMultiLvlLbl val="0"/>
      </c:catAx>
      <c:valAx>
        <c:axId val="101969574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r>
                  <a:rPr lang="en-US" sz="1200" dirty="0"/>
                  <a:t>Percent</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lt1">
                      <a:lumMod val="8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019698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C63D84-40CB-4606-AC05-E99120F34F6A}" type="doc">
      <dgm:prSet loTypeId="urn:microsoft.com/office/officeart/2016/7/layout/LinearArrowProcessNumbered" loCatId="process" qsTypeId="urn:microsoft.com/office/officeart/2005/8/quickstyle/simple1" qsCatId="simple" csTypeId="urn:microsoft.com/office/officeart/2005/8/colors/colorful2" csCatId="colorful" phldr="1"/>
      <dgm:spPr/>
      <dgm:t>
        <a:bodyPr/>
        <a:lstStyle/>
        <a:p>
          <a:endParaRPr lang="en-US"/>
        </a:p>
      </dgm:t>
    </dgm:pt>
    <dgm:pt modelId="{BFF85A34-A275-4AF6-A7A9-202844FD8A18}">
      <dgm:prSet/>
      <dgm:spPr/>
      <dgm:t>
        <a:bodyPr/>
        <a:lstStyle/>
        <a:p>
          <a:r>
            <a:rPr lang="en-US" dirty="0"/>
            <a:t>Find your state and confirm patient lives in VA</a:t>
          </a:r>
        </a:p>
      </dgm:t>
    </dgm:pt>
    <dgm:pt modelId="{BF395154-02D1-44EF-A146-DEA69840A48F}" type="parTrans" cxnId="{0CD21CBD-6E65-4BEE-B354-34E9A0601E38}">
      <dgm:prSet/>
      <dgm:spPr/>
      <dgm:t>
        <a:bodyPr/>
        <a:lstStyle/>
        <a:p>
          <a:endParaRPr lang="en-US"/>
        </a:p>
      </dgm:t>
    </dgm:pt>
    <dgm:pt modelId="{58FE18A6-09E1-4D54-9718-641666289F8E}" type="sibTrans" cxnId="{0CD21CBD-6E65-4BEE-B354-34E9A0601E38}">
      <dgm:prSet phldrT="1"/>
      <dgm:spPr/>
      <dgm:t>
        <a:bodyPr/>
        <a:lstStyle/>
        <a:p>
          <a:r>
            <a:rPr lang="en-US"/>
            <a:t>1</a:t>
          </a:r>
        </a:p>
      </dgm:t>
    </dgm:pt>
    <dgm:pt modelId="{F1246B66-D6B0-4735-AB64-9E4D6CDCC5FD}">
      <dgm:prSet/>
      <dgm:spPr/>
      <dgm:t>
        <a:bodyPr/>
        <a:lstStyle/>
        <a:p>
          <a:r>
            <a:rPr lang="en-US" dirty="0"/>
            <a:t>Find your facility </a:t>
          </a:r>
        </a:p>
      </dgm:t>
    </dgm:pt>
    <dgm:pt modelId="{F0040CF4-8746-490C-A892-640967E1520B}" type="parTrans" cxnId="{3553B37D-6E87-47A1-A53B-9756B0EBE3FE}">
      <dgm:prSet/>
      <dgm:spPr/>
      <dgm:t>
        <a:bodyPr/>
        <a:lstStyle/>
        <a:p>
          <a:endParaRPr lang="en-US"/>
        </a:p>
      </dgm:t>
    </dgm:pt>
    <dgm:pt modelId="{AAD3513B-4C43-4D19-A98A-A8D5F1E04B5A}" type="sibTrans" cxnId="{3553B37D-6E87-47A1-A53B-9756B0EBE3FE}">
      <dgm:prSet phldrT="2"/>
      <dgm:spPr/>
      <dgm:t>
        <a:bodyPr/>
        <a:lstStyle/>
        <a:p>
          <a:r>
            <a:rPr lang="en-US"/>
            <a:t>2</a:t>
          </a:r>
        </a:p>
      </dgm:t>
    </dgm:pt>
    <dgm:pt modelId="{CAA790F3-122F-433D-8CBF-DD40DA3C9334}">
      <dgm:prSet/>
      <dgm:spPr/>
      <dgm:t>
        <a:bodyPr/>
        <a:lstStyle/>
        <a:p>
          <a:r>
            <a:rPr lang="en-US" dirty="0"/>
            <a:t>Complete in entirety the Patient/Client Information form </a:t>
          </a:r>
        </a:p>
      </dgm:t>
    </dgm:pt>
    <dgm:pt modelId="{E45A218D-4E0B-4838-A020-AC01F1D56AC6}" type="parTrans" cxnId="{D177D41F-8759-43AC-978E-911F125BC4DB}">
      <dgm:prSet/>
      <dgm:spPr/>
      <dgm:t>
        <a:bodyPr/>
        <a:lstStyle/>
        <a:p>
          <a:endParaRPr lang="en-US"/>
        </a:p>
      </dgm:t>
    </dgm:pt>
    <dgm:pt modelId="{9C05E989-7F48-4473-9AF1-056D0DB546E6}" type="sibTrans" cxnId="{D177D41F-8759-43AC-978E-911F125BC4DB}">
      <dgm:prSet phldrT="3"/>
      <dgm:spPr/>
      <dgm:t>
        <a:bodyPr/>
        <a:lstStyle/>
        <a:p>
          <a:r>
            <a:rPr lang="en-US"/>
            <a:t>3</a:t>
          </a:r>
        </a:p>
      </dgm:t>
    </dgm:pt>
    <dgm:pt modelId="{6BB36EDA-466C-47B6-9F69-507E95467751}">
      <dgm:prSet/>
      <dgm:spPr/>
      <dgm:t>
        <a:bodyPr/>
        <a:lstStyle/>
        <a:p>
          <a:r>
            <a:rPr lang="en-US" dirty="0"/>
            <a:t>Click SUBMIT</a:t>
          </a:r>
        </a:p>
      </dgm:t>
    </dgm:pt>
    <dgm:pt modelId="{9A013DBD-C297-4211-A19A-60E1B106570A}" type="parTrans" cxnId="{3CBC3553-A53C-4EAF-8D42-9CD8310292C5}">
      <dgm:prSet/>
      <dgm:spPr/>
      <dgm:t>
        <a:bodyPr/>
        <a:lstStyle/>
        <a:p>
          <a:endParaRPr lang="en-US"/>
        </a:p>
      </dgm:t>
    </dgm:pt>
    <dgm:pt modelId="{6CAC542B-A9BF-4CF8-AC95-C7AFE5D3A76E}" type="sibTrans" cxnId="{3CBC3553-A53C-4EAF-8D42-9CD8310292C5}">
      <dgm:prSet/>
      <dgm:spPr/>
      <dgm:t>
        <a:bodyPr/>
        <a:lstStyle/>
        <a:p>
          <a:endParaRPr lang="en-US"/>
        </a:p>
      </dgm:t>
    </dgm:pt>
    <dgm:pt modelId="{8818D978-9777-417A-B70D-5B07DBF232DB}" type="pres">
      <dgm:prSet presAssocID="{2DC63D84-40CB-4606-AC05-E99120F34F6A}" presName="linearFlow" presStyleCnt="0">
        <dgm:presLayoutVars>
          <dgm:dir/>
          <dgm:animLvl val="lvl"/>
          <dgm:resizeHandles val="exact"/>
        </dgm:presLayoutVars>
      </dgm:prSet>
      <dgm:spPr/>
    </dgm:pt>
    <dgm:pt modelId="{47A30059-733B-4D21-9FC9-302571C668F6}" type="pres">
      <dgm:prSet presAssocID="{BFF85A34-A275-4AF6-A7A9-202844FD8A18}" presName="compositeNode" presStyleCnt="0"/>
      <dgm:spPr/>
    </dgm:pt>
    <dgm:pt modelId="{523438C6-8747-4AFC-9B8B-DAB7FD392874}" type="pres">
      <dgm:prSet presAssocID="{BFF85A34-A275-4AF6-A7A9-202844FD8A18}" presName="parTx" presStyleLbl="node1" presStyleIdx="0" presStyleCnt="0">
        <dgm:presLayoutVars>
          <dgm:chMax val="0"/>
          <dgm:chPref val="0"/>
          <dgm:bulletEnabled val="1"/>
        </dgm:presLayoutVars>
      </dgm:prSet>
      <dgm:spPr/>
    </dgm:pt>
    <dgm:pt modelId="{2B3242B7-1C52-4824-B129-9F2E5959CA84}" type="pres">
      <dgm:prSet presAssocID="{BFF85A34-A275-4AF6-A7A9-202844FD8A18}" presName="parSh" presStyleCnt="0"/>
      <dgm:spPr/>
    </dgm:pt>
    <dgm:pt modelId="{0EAD25D4-AD13-4DF5-9781-B34560DE98D8}" type="pres">
      <dgm:prSet presAssocID="{BFF85A34-A275-4AF6-A7A9-202844FD8A18}" presName="lineNode" presStyleLbl="alignAccFollowNode1" presStyleIdx="0" presStyleCnt="9"/>
      <dgm:spPr/>
    </dgm:pt>
    <dgm:pt modelId="{D64CAF70-E1F4-47EB-824F-3E961143C06F}" type="pres">
      <dgm:prSet presAssocID="{BFF85A34-A275-4AF6-A7A9-202844FD8A18}" presName="lineArrowNode" presStyleLbl="alignAccFollowNode1" presStyleIdx="1" presStyleCnt="9"/>
      <dgm:spPr/>
    </dgm:pt>
    <dgm:pt modelId="{264E9759-53B6-4FFE-8F1D-3AA4255E8734}" type="pres">
      <dgm:prSet presAssocID="{58FE18A6-09E1-4D54-9718-641666289F8E}" presName="sibTransNodeCircle" presStyleLbl="alignNode1" presStyleIdx="0" presStyleCnt="3">
        <dgm:presLayoutVars>
          <dgm:chMax val="0"/>
          <dgm:bulletEnabled/>
        </dgm:presLayoutVars>
      </dgm:prSet>
      <dgm:spPr/>
    </dgm:pt>
    <dgm:pt modelId="{77ED3239-62E1-47EE-BBCF-CD0165AEAF93}" type="pres">
      <dgm:prSet presAssocID="{58FE18A6-09E1-4D54-9718-641666289F8E}" presName="spacerBetweenCircleAndCallout" presStyleCnt="0">
        <dgm:presLayoutVars/>
      </dgm:prSet>
      <dgm:spPr/>
    </dgm:pt>
    <dgm:pt modelId="{188576CB-89B9-4101-A9CA-4E55658A952E}" type="pres">
      <dgm:prSet presAssocID="{BFF85A34-A275-4AF6-A7A9-202844FD8A18}" presName="nodeText" presStyleLbl="alignAccFollowNode1" presStyleIdx="2" presStyleCnt="9">
        <dgm:presLayoutVars>
          <dgm:bulletEnabled val="1"/>
        </dgm:presLayoutVars>
      </dgm:prSet>
      <dgm:spPr/>
    </dgm:pt>
    <dgm:pt modelId="{6FD5B4CB-6EE8-426E-9602-387476C8D36B}" type="pres">
      <dgm:prSet presAssocID="{58FE18A6-09E1-4D54-9718-641666289F8E}" presName="sibTransComposite" presStyleCnt="0"/>
      <dgm:spPr/>
    </dgm:pt>
    <dgm:pt modelId="{D1C72734-A315-4A10-A795-A6F9D7CF35A6}" type="pres">
      <dgm:prSet presAssocID="{F1246B66-D6B0-4735-AB64-9E4D6CDCC5FD}" presName="compositeNode" presStyleCnt="0"/>
      <dgm:spPr/>
    </dgm:pt>
    <dgm:pt modelId="{CECE3191-6813-4546-9073-1EB134259D47}" type="pres">
      <dgm:prSet presAssocID="{F1246B66-D6B0-4735-AB64-9E4D6CDCC5FD}" presName="parTx" presStyleLbl="node1" presStyleIdx="0" presStyleCnt="0">
        <dgm:presLayoutVars>
          <dgm:chMax val="0"/>
          <dgm:chPref val="0"/>
          <dgm:bulletEnabled val="1"/>
        </dgm:presLayoutVars>
      </dgm:prSet>
      <dgm:spPr/>
    </dgm:pt>
    <dgm:pt modelId="{2B19CEF2-5335-4F1E-AF02-35AAE58DFAFD}" type="pres">
      <dgm:prSet presAssocID="{F1246B66-D6B0-4735-AB64-9E4D6CDCC5FD}" presName="parSh" presStyleCnt="0"/>
      <dgm:spPr/>
    </dgm:pt>
    <dgm:pt modelId="{B8D542AF-FE70-46AC-ACDD-A41FCF0E108A}" type="pres">
      <dgm:prSet presAssocID="{F1246B66-D6B0-4735-AB64-9E4D6CDCC5FD}" presName="lineNode" presStyleLbl="alignAccFollowNode1" presStyleIdx="3" presStyleCnt="9"/>
      <dgm:spPr/>
    </dgm:pt>
    <dgm:pt modelId="{62CBDE26-48AE-42BB-B873-C1A0CB36F72B}" type="pres">
      <dgm:prSet presAssocID="{F1246B66-D6B0-4735-AB64-9E4D6CDCC5FD}" presName="lineArrowNode" presStyleLbl="alignAccFollowNode1" presStyleIdx="4" presStyleCnt="9"/>
      <dgm:spPr/>
    </dgm:pt>
    <dgm:pt modelId="{323624AD-2A36-4934-B9E5-B36232AC8BF8}" type="pres">
      <dgm:prSet presAssocID="{AAD3513B-4C43-4D19-A98A-A8D5F1E04B5A}" presName="sibTransNodeCircle" presStyleLbl="alignNode1" presStyleIdx="1" presStyleCnt="3">
        <dgm:presLayoutVars>
          <dgm:chMax val="0"/>
          <dgm:bulletEnabled/>
        </dgm:presLayoutVars>
      </dgm:prSet>
      <dgm:spPr/>
    </dgm:pt>
    <dgm:pt modelId="{FFB899EB-D97E-4E0C-8F7F-07CF959692F5}" type="pres">
      <dgm:prSet presAssocID="{AAD3513B-4C43-4D19-A98A-A8D5F1E04B5A}" presName="spacerBetweenCircleAndCallout" presStyleCnt="0">
        <dgm:presLayoutVars/>
      </dgm:prSet>
      <dgm:spPr/>
    </dgm:pt>
    <dgm:pt modelId="{9562C363-6B3C-4728-A2DE-3C1891D7B30D}" type="pres">
      <dgm:prSet presAssocID="{F1246B66-D6B0-4735-AB64-9E4D6CDCC5FD}" presName="nodeText" presStyleLbl="alignAccFollowNode1" presStyleIdx="5" presStyleCnt="9">
        <dgm:presLayoutVars>
          <dgm:bulletEnabled val="1"/>
        </dgm:presLayoutVars>
      </dgm:prSet>
      <dgm:spPr/>
    </dgm:pt>
    <dgm:pt modelId="{CECA5845-8EF8-4527-91CB-E3131F798D37}" type="pres">
      <dgm:prSet presAssocID="{AAD3513B-4C43-4D19-A98A-A8D5F1E04B5A}" presName="sibTransComposite" presStyleCnt="0"/>
      <dgm:spPr/>
    </dgm:pt>
    <dgm:pt modelId="{7F8A7800-85F4-4475-ABC2-6FD18A13BE41}" type="pres">
      <dgm:prSet presAssocID="{CAA790F3-122F-433D-8CBF-DD40DA3C9334}" presName="compositeNode" presStyleCnt="0"/>
      <dgm:spPr/>
    </dgm:pt>
    <dgm:pt modelId="{7CAB1A66-A67D-4FCF-951E-C36F672BAE08}" type="pres">
      <dgm:prSet presAssocID="{CAA790F3-122F-433D-8CBF-DD40DA3C9334}" presName="parTx" presStyleLbl="node1" presStyleIdx="0" presStyleCnt="0">
        <dgm:presLayoutVars>
          <dgm:chMax val="0"/>
          <dgm:chPref val="0"/>
          <dgm:bulletEnabled val="1"/>
        </dgm:presLayoutVars>
      </dgm:prSet>
      <dgm:spPr/>
    </dgm:pt>
    <dgm:pt modelId="{25BE035B-4870-4634-AE18-A96AFD8165E2}" type="pres">
      <dgm:prSet presAssocID="{CAA790F3-122F-433D-8CBF-DD40DA3C9334}" presName="parSh" presStyleCnt="0"/>
      <dgm:spPr/>
    </dgm:pt>
    <dgm:pt modelId="{9AC8F1B6-E1A4-4B8A-8236-2BA12927D4B3}" type="pres">
      <dgm:prSet presAssocID="{CAA790F3-122F-433D-8CBF-DD40DA3C9334}" presName="lineNode" presStyleLbl="alignAccFollowNode1" presStyleIdx="6" presStyleCnt="9"/>
      <dgm:spPr/>
    </dgm:pt>
    <dgm:pt modelId="{D39B0670-FC8F-4E5D-87A9-C4E43C292501}" type="pres">
      <dgm:prSet presAssocID="{CAA790F3-122F-433D-8CBF-DD40DA3C9334}" presName="lineArrowNode" presStyleLbl="alignAccFollowNode1" presStyleIdx="7" presStyleCnt="9"/>
      <dgm:spPr/>
    </dgm:pt>
    <dgm:pt modelId="{67B312EE-3DC6-4E9E-B64A-70FB619FDE13}" type="pres">
      <dgm:prSet presAssocID="{9C05E989-7F48-4473-9AF1-056D0DB546E6}" presName="sibTransNodeCircle" presStyleLbl="alignNode1" presStyleIdx="2" presStyleCnt="3">
        <dgm:presLayoutVars>
          <dgm:chMax val="0"/>
          <dgm:bulletEnabled/>
        </dgm:presLayoutVars>
      </dgm:prSet>
      <dgm:spPr/>
    </dgm:pt>
    <dgm:pt modelId="{4F59D95C-1793-465B-B807-5E7554DB1888}" type="pres">
      <dgm:prSet presAssocID="{9C05E989-7F48-4473-9AF1-056D0DB546E6}" presName="spacerBetweenCircleAndCallout" presStyleCnt="0">
        <dgm:presLayoutVars/>
      </dgm:prSet>
      <dgm:spPr/>
    </dgm:pt>
    <dgm:pt modelId="{5884C84D-D241-4082-ACB1-04CC466EE06B}" type="pres">
      <dgm:prSet presAssocID="{CAA790F3-122F-433D-8CBF-DD40DA3C9334}" presName="nodeText" presStyleLbl="alignAccFollowNode1" presStyleIdx="8" presStyleCnt="9">
        <dgm:presLayoutVars>
          <dgm:bulletEnabled val="1"/>
        </dgm:presLayoutVars>
      </dgm:prSet>
      <dgm:spPr/>
    </dgm:pt>
  </dgm:ptLst>
  <dgm:cxnLst>
    <dgm:cxn modelId="{D177D41F-8759-43AC-978E-911F125BC4DB}" srcId="{2DC63D84-40CB-4606-AC05-E99120F34F6A}" destId="{CAA790F3-122F-433D-8CBF-DD40DA3C9334}" srcOrd="2" destOrd="0" parTransId="{E45A218D-4E0B-4838-A020-AC01F1D56AC6}" sibTransId="{9C05E989-7F48-4473-9AF1-056D0DB546E6}"/>
    <dgm:cxn modelId="{361EC330-4BFF-4978-8C44-CDC432EF7CE7}" type="presOf" srcId="{CAA790F3-122F-433D-8CBF-DD40DA3C9334}" destId="{5884C84D-D241-4082-ACB1-04CC466EE06B}" srcOrd="0" destOrd="0" presId="urn:microsoft.com/office/officeart/2016/7/layout/LinearArrowProcessNumbered"/>
    <dgm:cxn modelId="{1D982436-3CF7-4FDA-AD69-478EBA2043D3}" type="presOf" srcId="{6BB36EDA-466C-47B6-9F69-507E95467751}" destId="{5884C84D-D241-4082-ACB1-04CC466EE06B}" srcOrd="0" destOrd="1" presId="urn:microsoft.com/office/officeart/2016/7/layout/LinearArrowProcessNumbered"/>
    <dgm:cxn modelId="{B32EC338-2353-4B84-BBBC-B75E79AAE258}" type="presOf" srcId="{AAD3513B-4C43-4D19-A98A-A8D5F1E04B5A}" destId="{323624AD-2A36-4934-B9E5-B36232AC8BF8}" srcOrd="0" destOrd="0" presId="urn:microsoft.com/office/officeart/2016/7/layout/LinearArrowProcessNumbered"/>
    <dgm:cxn modelId="{8C900A4F-185D-40B8-AC8A-5051EDCD4FB3}" type="presOf" srcId="{F1246B66-D6B0-4735-AB64-9E4D6CDCC5FD}" destId="{9562C363-6B3C-4728-A2DE-3C1891D7B30D}" srcOrd="0" destOrd="0" presId="urn:microsoft.com/office/officeart/2016/7/layout/LinearArrowProcessNumbered"/>
    <dgm:cxn modelId="{3CBC3553-A53C-4EAF-8D42-9CD8310292C5}" srcId="{CAA790F3-122F-433D-8CBF-DD40DA3C9334}" destId="{6BB36EDA-466C-47B6-9F69-507E95467751}" srcOrd="0" destOrd="0" parTransId="{9A013DBD-C297-4211-A19A-60E1B106570A}" sibTransId="{6CAC542B-A9BF-4CF8-AC95-C7AFE5D3A76E}"/>
    <dgm:cxn modelId="{1BD9407A-65DC-4C38-B076-D563E74E3729}" type="presOf" srcId="{9C05E989-7F48-4473-9AF1-056D0DB546E6}" destId="{67B312EE-3DC6-4E9E-B64A-70FB619FDE13}" srcOrd="0" destOrd="0" presId="urn:microsoft.com/office/officeart/2016/7/layout/LinearArrowProcessNumbered"/>
    <dgm:cxn modelId="{3553B37D-6E87-47A1-A53B-9756B0EBE3FE}" srcId="{2DC63D84-40CB-4606-AC05-E99120F34F6A}" destId="{F1246B66-D6B0-4735-AB64-9E4D6CDCC5FD}" srcOrd="1" destOrd="0" parTransId="{F0040CF4-8746-490C-A892-640967E1520B}" sibTransId="{AAD3513B-4C43-4D19-A98A-A8D5F1E04B5A}"/>
    <dgm:cxn modelId="{9184CC7E-4C62-490F-90D3-0AD0C9534CF9}" type="presOf" srcId="{58FE18A6-09E1-4D54-9718-641666289F8E}" destId="{264E9759-53B6-4FFE-8F1D-3AA4255E8734}" srcOrd="0" destOrd="0" presId="urn:microsoft.com/office/officeart/2016/7/layout/LinearArrowProcessNumbered"/>
    <dgm:cxn modelId="{0CD21CBD-6E65-4BEE-B354-34E9A0601E38}" srcId="{2DC63D84-40CB-4606-AC05-E99120F34F6A}" destId="{BFF85A34-A275-4AF6-A7A9-202844FD8A18}" srcOrd="0" destOrd="0" parTransId="{BF395154-02D1-44EF-A146-DEA69840A48F}" sibTransId="{58FE18A6-09E1-4D54-9718-641666289F8E}"/>
    <dgm:cxn modelId="{5D4569C8-ECE9-4F2B-88FE-887A0CDC304D}" type="presOf" srcId="{2DC63D84-40CB-4606-AC05-E99120F34F6A}" destId="{8818D978-9777-417A-B70D-5B07DBF232DB}" srcOrd="0" destOrd="0" presId="urn:microsoft.com/office/officeart/2016/7/layout/LinearArrowProcessNumbered"/>
    <dgm:cxn modelId="{D5C665F5-E922-462C-8E32-254E15235E7F}" type="presOf" srcId="{BFF85A34-A275-4AF6-A7A9-202844FD8A18}" destId="{188576CB-89B9-4101-A9CA-4E55658A952E}" srcOrd="0" destOrd="0" presId="urn:microsoft.com/office/officeart/2016/7/layout/LinearArrowProcessNumbered"/>
    <dgm:cxn modelId="{5954F820-62EE-47C2-98A8-10AC6CC5F939}" type="presParOf" srcId="{8818D978-9777-417A-B70D-5B07DBF232DB}" destId="{47A30059-733B-4D21-9FC9-302571C668F6}" srcOrd="0" destOrd="0" presId="urn:microsoft.com/office/officeart/2016/7/layout/LinearArrowProcessNumbered"/>
    <dgm:cxn modelId="{DDF92DE2-2B8B-4621-B888-E835C7D8B9B5}" type="presParOf" srcId="{47A30059-733B-4D21-9FC9-302571C668F6}" destId="{523438C6-8747-4AFC-9B8B-DAB7FD392874}" srcOrd="0" destOrd="0" presId="urn:microsoft.com/office/officeart/2016/7/layout/LinearArrowProcessNumbered"/>
    <dgm:cxn modelId="{D31D8B7F-CD83-47C5-A0A6-6B43D8959619}" type="presParOf" srcId="{47A30059-733B-4D21-9FC9-302571C668F6}" destId="{2B3242B7-1C52-4824-B129-9F2E5959CA84}" srcOrd="1" destOrd="0" presId="urn:microsoft.com/office/officeart/2016/7/layout/LinearArrowProcessNumbered"/>
    <dgm:cxn modelId="{883E5462-8188-4746-8BE6-1687ED5E85DC}" type="presParOf" srcId="{2B3242B7-1C52-4824-B129-9F2E5959CA84}" destId="{0EAD25D4-AD13-4DF5-9781-B34560DE98D8}" srcOrd="0" destOrd="0" presId="urn:microsoft.com/office/officeart/2016/7/layout/LinearArrowProcessNumbered"/>
    <dgm:cxn modelId="{DC1B8612-72EF-4A0E-A89D-0ED49C1C54FC}" type="presParOf" srcId="{2B3242B7-1C52-4824-B129-9F2E5959CA84}" destId="{D64CAF70-E1F4-47EB-824F-3E961143C06F}" srcOrd="1" destOrd="0" presId="urn:microsoft.com/office/officeart/2016/7/layout/LinearArrowProcessNumbered"/>
    <dgm:cxn modelId="{840DE8BA-90B2-459A-8245-781D016F87D8}" type="presParOf" srcId="{2B3242B7-1C52-4824-B129-9F2E5959CA84}" destId="{264E9759-53B6-4FFE-8F1D-3AA4255E8734}" srcOrd="2" destOrd="0" presId="urn:microsoft.com/office/officeart/2016/7/layout/LinearArrowProcessNumbered"/>
    <dgm:cxn modelId="{4A111EF4-213C-44AA-BE3E-00915ED7894F}" type="presParOf" srcId="{2B3242B7-1C52-4824-B129-9F2E5959CA84}" destId="{77ED3239-62E1-47EE-BBCF-CD0165AEAF93}" srcOrd="3" destOrd="0" presId="urn:microsoft.com/office/officeart/2016/7/layout/LinearArrowProcessNumbered"/>
    <dgm:cxn modelId="{5D1B4B10-2C9C-495E-A1B3-EA86BF5D554A}" type="presParOf" srcId="{47A30059-733B-4D21-9FC9-302571C668F6}" destId="{188576CB-89B9-4101-A9CA-4E55658A952E}" srcOrd="2" destOrd="0" presId="urn:microsoft.com/office/officeart/2016/7/layout/LinearArrowProcessNumbered"/>
    <dgm:cxn modelId="{BDD9B659-FF08-41D2-A19A-81C38FF5C31D}" type="presParOf" srcId="{8818D978-9777-417A-B70D-5B07DBF232DB}" destId="{6FD5B4CB-6EE8-426E-9602-387476C8D36B}" srcOrd="1" destOrd="0" presId="urn:microsoft.com/office/officeart/2016/7/layout/LinearArrowProcessNumbered"/>
    <dgm:cxn modelId="{75C42672-01B4-4C45-B2AE-27293C58960A}" type="presParOf" srcId="{8818D978-9777-417A-B70D-5B07DBF232DB}" destId="{D1C72734-A315-4A10-A795-A6F9D7CF35A6}" srcOrd="2" destOrd="0" presId="urn:microsoft.com/office/officeart/2016/7/layout/LinearArrowProcessNumbered"/>
    <dgm:cxn modelId="{FB688FE5-B315-4507-8157-BD570278232C}" type="presParOf" srcId="{D1C72734-A315-4A10-A795-A6F9D7CF35A6}" destId="{CECE3191-6813-4546-9073-1EB134259D47}" srcOrd="0" destOrd="0" presId="urn:microsoft.com/office/officeart/2016/7/layout/LinearArrowProcessNumbered"/>
    <dgm:cxn modelId="{3B3EFC5A-1959-429C-B02D-DE651BDA9E07}" type="presParOf" srcId="{D1C72734-A315-4A10-A795-A6F9D7CF35A6}" destId="{2B19CEF2-5335-4F1E-AF02-35AAE58DFAFD}" srcOrd="1" destOrd="0" presId="urn:microsoft.com/office/officeart/2016/7/layout/LinearArrowProcessNumbered"/>
    <dgm:cxn modelId="{36BABE4D-91D9-4FC5-B80B-28B7504014A7}" type="presParOf" srcId="{2B19CEF2-5335-4F1E-AF02-35AAE58DFAFD}" destId="{B8D542AF-FE70-46AC-ACDD-A41FCF0E108A}" srcOrd="0" destOrd="0" presId="urn:microsoft.com/office/officeart/2016/7/layout/LinearArrowProcessNumbered"/>
    <dgm:cxn modelId="{BFAEC465-BCD3-4FF5-B30C-49F812A390E4}" type="presParOf" srcId="{2B19CEF2-5335-4F1E-AF02-35AAE58DFAFD}" destId="{62CBDE26-48AE-42BB-B873-C1A0CB36F72B}" srcOrd="1" destOrd="0" presId="urn:microsoft.com/office/officeart/2016/7/layout/LinearArrowProcessNumbered"/>
    <dgm:cxn modelId="{3AAF7680-634A-48E6-8252-91FF43BB7432}" type="presParOf" srcId="{2B19CEF2-5335-4F1E-AF02-35AAE58DFAFD}" destId="{323624AD-2A36-4934-B9E5-B36232AC8BF8}" srcOrd="2" destOrd="0" presId="urn:microsoft.com/office/officeart/2016/7/layout/LinearArrowProcessNumbered"/>
    <dgm:cxn modelId="{1FE0FA93-EC35-43FC-BFC3-751F736BF062}" type="presParOf" srcId="{2B19CEF2-5335-4F1E-AF02-35AAE58DFAFD}" destId="{FFB899EB-D97E-4E0C-8F7F-07CF959692F5}" srcOrd="3" destOrd="0" presId="urn:microsoft.com/office/officeart/2016/7/layout/LinearArrowProcessNumbered"/>
    <dgm:cxn modelId="{E3C72053-B8DA-4368-89D1-EF5870D25A42}" type="presParOf" srcId="{D1C72734-A315-4A10-A795-A6F9D7CF35A6}" destId="{9562C363-6B3C-4728-A2DE-3C1891D7B30D}" srcOrd="2" destOrd="0" presId="urn:microsoft.com/office/officeart/2016/7/layout/LinearArrowProcessNumbered"/>
    <dgm:cxn modelId="{375277C5-4D85-44F0-9D72-947A3D94024A}" type="presParOf" srcId="{8818D978-9777-417A-B70D-5B07DBF232DB}" destId="{CECA5845-8EF8-4527-91CB-E3131F798D37}" srcOrd="3" destOrd="0" presId="urn:microsoft.com/office/officeart/2016/7/layout/LinearArrowProcessNumbered"/>
    <dgm:cxn modelId="{29B19174-CBD3-40E6-A547-738C3415E809}" type="presParOf" srcId="{8818D978-9777-417A-B70D-5B07DBF232DB}" destId="{7F8A7800-85F4-4475-ABC2-6FD18A13BE41}" srcOrd="4" destOrd="0" presId="urn:microsoft.com/office/officeart/2016/7/layout/LinearArrowProcessNumbered"/>
    <dgm:cxn modelId="{53478550-420F-4448-A7CD-7453D9DA6681}" type="presParOf" srcId="{7F8A7800-85F4-4475-ABC2-6FD18A13BE41}" destId="{7CAB1A66-A67D-4FCF-951E-C36F672BAE08}" srcOrd="0" destOrd="0" presId="urn:microsoft.com/office/officeart/2016/7/layout/LinearArrowProcessNumbered"/>
    <dgm:cxn modelId="{93028F6E-B743-432F-B5CA-FE90E7B7ABAC}" type="presParOf" srcId="{7F8A7800-85F4-4475-ABC2-6FD18A13BE41}" destId="{25BE035B-4870-4634-AE18-A96AFD8165E2}" srcOrd="1" destOrd="0" presId="urn:microsoft.com/office/officeart/2016/7/layout/LinearArrowProcessNumbered"/>
    <dgm:cxn modelId="{3CA623F6-70EA-4740-B629-03A5C1FF8C39}" type="presParOf" srcId="{25BE035B-4870-4634-AE18-A96AFD8165E2}" destId="{9AC8F1B6-E1A4-4B8A-8236-2BA12927D4B3}" srcOrd="0" destOrd="0" presId="urn:microsoft.com/office/officeart/2016/7/layout/LinearArrowProcessNumbered"/>
    <dgm:cxn modelId="{E3BF84DB-139F-41C2-AEDC-CFA0C8F5BB2B}" type="presParOf" srcId="{25BE035B-4870-4634-AE18-A96AFD8165E2}" destId="{D39B0670-FC8F-4E5D-87A9-C4E43C292501}" srcOrd="1" destOrd="0" presId="urn:microsoft.com/office/officeart/2016/7/layout/LinearArrowProcessNumbered"/>
    <dgm:cxn modelId="{D6836F69-815C-4EE7-B205-01E6ECB5BEC1}" type="presParOf" srcId="{25BE035B-4870-4634-AE18-A96AFD8165E2}" destId="{67B312EE-3DC6-4E9E-B64A-70FB619FDE13}" srcOrd="2" destOrd="0" presId="urn:microsoft.com/office/officeart/2016/7/layout/LinearArrowProcessNumbered"/>
    <dgm:cxn modelId="{5A0812CF-622F-4098-9BCA-3815D51A2F8A}" type="presParOf" srcId="{25BE035B-4870-4634-AE18-A96AFD8165E2}" destId="{4F59D95C-1793-465B-B807-5E7554DB1888}" srcOrd="3" destOrd="0" presId="urn:microsoft.com/office/officeart/2016/7/layout/LinearArrowProcessNumbered"/>
    <dgm:cxn modelId="{B09FBAFB-BEB2-401C-87F0-EBD54D32C8F0}" type="presParOf" srcId="{7F8A7800-85F4-4475-ABC2-6FD18A13BE41}" destId="{5884C84D-D241-4082-ACB1-04CC466EE06B}"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D25D4-AD13-4DF5-9781-B34560DE98D8}">
      <dsp:nvSpPr>
        <dsp:cNvPr id="0" name=""/>
        <dsp:cNvSpPr/>
      </dsp:nvSpPr>
      <dsp:spPr>
        <a:xfrm>
          <a:off x="1606153" y="980450"/>
          <a:ext cx="1281165" cy="71"/>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4CAF70-E1F4-47EB-824F-3E961143C06F}">
      <dsp:nvSpPr>
        <dsp:cNvPr id="0" name=""/>
        <dsp:cNvSpPr/>
      </dsp:nvSpPr>
      <dsp:spPr>
        <a:xfrm>
          <a:off x="2964188" y="872868"/>
          <a:ext cx="147334" cy="276467"/>
        </a:xfrm>
        <a:prstGeom prst="chevron">
          <a:avLst>
            <a:gd name="adj" fmla="val 90000"/>
          </a:avLst>
        </a:prstGeom>
        <a:solidFill>
          <a:schemeClr val="accent2">
            <a:tint val="40000"/>
            <a:alpha val="90000"/>
            <a:hueOff val="-55687"/>
            <a:satOff val="101"/>
            <a:lumOff val="795"/>
            <a:alphaOff val="0"/>
          </a:schemeClr>
        </a:solidFill>
        <a:ln w="15875" cap="flat" cmpd="sng" algn="ctr">
          <a:solidFill>
            <a:schemeClr val="accent2">
              <a:tint val="40000"/>
              <a:alpha val="90000"/>
              <a:hueOff val="-55687"/>
              <a:satOff val="101"/>
              <a:lumOff val="795"/>
              <a:alphaOff val="0"/>
            </a:schemeClr>
          </a:solidFill>
          <a:prstDash val="solid"/>
        </a:ln>
        <a:effectLst/>
      </dsp:spPr>
      <dsp:style>
        <a:lnRef idx="2">
          <a:scrgbClr r="0" g="0" b="0"/>
        </a:lnRef>
        <a:fillRef idx="1">
          <a:scrgbClr r="0" g="0" b="0"/>
        </a:fillRef>
        <a:effectRef idx="0">
          <a:scrgbClr r="0" g="0" b="0"/>
        </a:effectRef>
        <a:fontRef idx="minor"/>
      </dsp:style>
    </dsp:sp>
    <dsp:sp modelId="{264E9759-53B6-4FFE-8F1D-3AA4255E8734}">
      <dsp:nvSpPr>
        <dsp:cNvPr id="0" name=""/>
        <dsp:cNvSpPr/>
      </dsp:nvSpPr>
      <dsp:spPr>
        <a:xfrm>
          <a:off x="760029" y="294508"/>
          <a:ext cx="1371956" cy="1371956"/>
        </a:xfrm>
        <a:prstGeom prst="ellips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40" tIns="53240" rIns="53240" bIns="53240" numCol="1" spcCol="1270" anchor="ctr" anchorCtr="0">
          <a:noAutofit/>
        </a:bodyPr>
        <a:lstStyle/>
        <a:p>
          <a:pPr marL="0" lvl="0" indent="0" algn="ctr" defTabSz="2578100">
            <a:lnSpc>
              <a:spcPct val="90000"/>
            </a:lnSpc>
            <a:spcBef>
              <a:spcPct val="0"/>
            </a:spcBef>
            <a:spcAft>
              <a:spcPct val="35000"/>
            </a:spcAft>
            <a:buNone/>
          </a:pPr>
          <a:r>
            <a:rPr lang="en-US" sz="5800" kern="1200"/>
            <a:t>1</a:t>
          </a:r>
        </a:p>
      </dsp:txBody>
      <dsp:txXfrm>
        <a:off x="960947" y="495426"/>
        <a:ext cx="970120" cy="970120"/>
      </dsp:txXfrm>
    </dsp:sp>
    <dsp:sp modelId="{188576CB-89B9-4101-A9CA-4E55658A952E}">
      <dsp:nvSpPr>
        <dsp:cNvPr id="0" name=""/>
        <dsp:cNvSpPr/>
      </dsp:nvSpPr>
      <dsp:spPr>
        <a:xfrm>
          <a:off x="4696" y="1831906"/>
          <a:ext cx="2882622" cy="1965600"/>
        </a:xfrm>
        <a:prstGeom prst="upArrowCallout">
          <a:avLst>
            <a:gd name="adj1" fmla="val 50000"/>
            <a:gd name="adj2" fmla="val 20000"/>
            <a:gd name="adj3" fmla="val 20000"/>
            <a:gd name="adj4" fmla="val 100000"/>
          </a:avLst>
        </a:prstGeom>
        <a:solidFill>
          <a:schemeClr val="accent2">
            <a:tint val="40000"/>
            <a:alpha val="90000"/>
            <a:hueOff val="-111374"/>
            <a:satOff val="202"/>
            <a:lumOff val="1591"/>
            <a:alphaOff val="0"/>
          </a:schemeClr>
        </a:solidFill>
        <a:ln w="15875" cap="flat" cmpd="sng" algn="ctr">
          <a:solidFill>
            <a:schemeClr val="accent2">
              <a:tint val="40000"/>
              <a:alpha val="90000"/>
              <a:hueOff val="-111374"/>
              <a:satOff val="202"/>
              <a:lumOff val="15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384" tIns="165100" rIns="227384" bIns="165100" numCol="1" spcCol="1270" anchor="t" anchorCtr="0">
          <a:noAutofit/>
        </a:bodyPr>
        <a:lstStyle/>
        <a:p>
          <a:pPr marL="0" lvl="0" indent="0" algn="l" defTabSz="711200">
            <a:lnSpc>
              <a:spcPct val="90000"/>
            </a:lnSpc>
            <a:spcBef>
              <a:spcPct val="0"/>
            </a:spcBef>
            <a:spcAft>
              <a:spcPct val="35000"/>
            </a:spcAft>
            <a:buNone/>
          </a:pPr>
          <a:r>
            <a:rPr lang="en-US" sz="1600" kern="1200" dirty="0"/>
            <a:t>Find your state and confirm patient lives in VA</a:t>
          </a:r>
        </a:p>
      </dsp:txBody>
      <dsp:txXfrm>
        <a:off x="4696" y="2225026"/>
        <a:ext cx="2882622" cy="1572480"/>
      </dsp:txXfrm>
    </dsp:sp>
    <dsp:sp modelId="{B8D542AF-FE70-46AC-ACDD-A41FCF0E108A}">
      <dsp:nvSpPr>
        <dsp:cNvPr id="0" name=""/>
        <dsp:cNvSpPr/>
      </dsp:nvSpPr>
      <dsp:spPr>
        <a:xfrm>
          <a:off x="3207609" y="981105"/>
          <a:ext cx="2882622" cy="72"/>
        </a:xfrm>
        <a:prstGeom prst="rect">
          <a:avLst/>
        </a:prstGeom>
        <a:solidFill>
          <a:schemeClr val="accent2">
            <a:tint val="40000"/>
            <a:alpha val="90000"/>
            <a:hueOff val="-167062"/>
            <a:satOff val="303"/>
            <a:lumOff val="2386"/>
            <a:alphaOff val="0"/>
          </a:schemeClr>
        </a:solidFill>
        <a:ln w="15875" cap="flat" cmpd="sng" algn="ctr">
          <a:solidFill>
            <a:schemeClr val="accent2">
              <a:tint val="40000"/>
              <a:alpha val="90000"/>
              <a:hueOff val="-167062"/>
              <a:satOff val="303"/>
              <a:lumOff val="2386"/>
              <a:alphaOff val="0"/>
            </a:schemeClr>
          </a:solidFill>
          <a:prstDash val="solid"/>
        </a:ln>
        <a:effectLst/>
      </dsp:spPr>
      <dsp:style>
        <a:lnRef idx="2">
          <a:scrgbClr r="0" g="0" b="0"/>
        </a:lnRef>
        <a:fillRef idx="1">
          <a:scrgbClr r="0" g="0" b="0"/>
        </a:fillRef>
        <a:effectRef idx="0">
          <a:scrgbClr r="0" g="0" b="0"/>
        </a:effectRef>
        <a:fontRef idx="minor"/>
      </dsp:style>
    </dsp:sp>
    <dsp:sp modelId="{62CBDE26-48AE-42BB-B873-C1A0CB36F72B}">
      <dsp:nvSpPr>
        <dsp:cNvPr id="0" name=""/>
        <dsp:cNvSpPr/>
      </dsp:nvSpPr>
      <dsp:spPr>
        <a:xfrm>
          <a:off x="6167101" y="873420"/>
          <a:ext cx="147334" cy="276995"/>
        </a:xfrm>
        <a:prstGeom prst="chevron">
          <a:avLst>
            <a:gd name="adj" fmla="val 90000"/>
          </a:avLst>
        </a:prstGeom>
        <a:solidFill>
          <a:schemeClr val="accent2">
            <a:tint val="40000"/>
            <a:alpha val="90000"/>
            <a:hueOff val="-222749"/>
            <a:satOff val="405"/>
            <a:lumOff val="3181"/>
            <a:alphaOff val="0"/>
          </a:schemeClr>
        </a:solidFill>
        <a:ln w="15875" cap="flat" cmpd="sng" algn="ctr">
          <a:solidFill>
            <a:schemeClr val="accent2">
              <a:tint val="40000"/>
              <a:alpha val="90000"/>
              <a:hueOff val="-222749"/>
              <a:satOff val="405"/>
              <a:lumOff val="3181"/>
              <a:alphaOff val="0"/>
            </a:schemeClr>
          </a:solidFill>
          <a:prstDash val="solid"/>
        </a:ln>
        <a:effectLst/>
      </dsp:spPr>
      <dsp:style>
        <a:lnRef idx="2">
          <a:scrgbClr r="0" g="0" b="0"/>
        </a:lnRef>
        <a:fillRef idx="1">
          <a:scrgbClr r="0" g="0" b="0"/>
        </a:fillRef>
        <a:effectRef idx="0">
          <a:scrgbClr r="0" g="0" b="0"/>
        </a:effectRef>
        <a:fontRef idx="minor"/>
      </dsp:style>
    </dsp:sp>
    <dsp:sp modelId="{323624AD-2A36-4934-B9E5-B36232AC8BF8}">
      <dsp:nvSpPr>
        <dsp:cNvPr id="0" name=""/>
        <dsp:cNvSpPr/>
      </dsp:nvSpPr>
      <dsp:spPr>
        <a:xfrm>
          <a:off x="3962942" y="295162"/>
          <a:ext cx="1371956" cy="1371956"/>
        </a:xfrm>
        <a:prstGeom prst="ellipse">
          <a:avLst/>
        </a:prstGeom>
        <a:solidFill>
          <a:schemeClr val="accent2">
            <a:hueOff val="-284997"/>
            <a:satOff val="-2724"/>
            <a:lumOff val="11961"/>
            <a:alphaOff val="0"/>
          </a:schemeClr>
        </a:solidFill>
        <a:ln w="15875" cap="flat" cmpd="sng" algn="ctr">
          <a:solidFill>
            <a:schemeClr val="accent2">
              <a:hueOff val="-284997"/>
              <a:satOff val="-2724"/>
              <a:lumOff val="1196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40" tIns="53240" rIns="53240" bIns="53240" numCol="1" spcCol="1270" anchor="ctr" anchorCtr="0">
          <a:noAutofit/>
        </a:bodyPr>
        <a:lstStyle/>
        <a:p>
          <a:pPr marL="0" lvl="0" indent="0" algn="ctr" defTabSz="2578100">
            <a:lnSpc>
              <a:spcPct val="90000"/>
            </a:lnSpc>
            <a:spcBef>
              <a:spcPct val="0"/>
            </a:spcBef>
            <a:spcAft>
              <a:spcPct val="35000"/>
            </a:spcAft>
            <a:buNone/>
          </a:pPr>
          <a:r>
            <a:rPr lang="en-US" sz="5800" kern="1200"/>
            <a:t>2</a:t>
          </a:r>
        </a:p>
      </dsp:txBody>
      <dsp:txXfrm>
        <a:off x="4163860" y="496080"/>
        <a:ext cx="970120" cy="970120"/>
      </dsp:txXfrm>
    </dsp:sp>
    <dsp:sp modelId="{9562C363-6B3C-4728-A2DE-3C1891D7B30D}">
      <dsp:nvSpPr>
        <dsp:cNvPr id="0" name=""/>
        <dsp:cNvSpPr/>
      </dsp:nvSpPr>
      <dsp:spPr>
        <a:xfrm>
          <a:off x="3207609" y="1833373"/>
          <a:ext cx="2882622" cy="1965600"/>
        </a:xfrm>
        <a:prstGeom prst="upArrowCallout">
          <a:avLst>
            <a:gd name="adj1" fmla="val 50000"/>
            <a:gd name="adj2" fmla="val 20000"/>
            <a:gd name="adj3" fmla="val 20000"/>
            <a:gd name="adj4" fmla="val 100000"/>
          </a:avLst>
        </a:prstGeom>
        <a:solidFill>
          <a:schemeClr val="accent2">
            <a:tint val="40000"/>
            <a:alpha val="90000"/>
            <a:hueOff val="-278436"/>
            <a:satOff val="506"/>
            <a:lumOff val="3977"/>
            <a:alphaOff val="0"/>
          </a:schemeClr>
        </a:solidFill>
        <a:ln w="15875" cap="flat" cmpd="sng" algn="ctr">
          <a:solidFill>
            <a:schemeClr val="accent2">
              <a:tint val="40000"/>
              <a:alpha val="90000"/>
              <a:hueOff val="-278436"/>
              <a:satOff val="506"/>
              <a:lumOff val="39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384" tIns="165100" rIns="227384" bIns="165100" numCol="1" spcCol="1270" anchor="t" anchorCtr="0">
          <a:noAutofit/>
        </a:bodyPr>
        <a:lstStyle/>
        <a:p>
          <a:pPr marL="0" lvl="0" indent="0" algn="l" defTabSz="711200">
            <a:lnSpc>
              <a:spcPct val="90000"/>
            </a:lnSpc>
            <a:spcBef>
              <a:spcPct val="0"/>
            </a:spcBef>
            <a:spcAft>
              <a:spcPct val="35000"/>
            </a:spcAft>
            <a:buNone/>
          </a:pPr>
          <a:r>
            <a:rPr lang="en-US" sz="1600" kern="1200" dirty="0"/>
            <a:t>Find your facility </a:t>
          </a:r>
        </a:p>
      </dsp:txBody>
      <dsp:txXfrm>
        <a:off x="3207609" y="2226493"/>
        <a:ext cx="2882622" cy="1572480"/>
      </dsp:txXfrm>
    </dsp:sp>
    <dsp:sp modelId="{9AC8F1B6-E1A4-4B8A-8236-2BA12927D4B3}">
      <dsp:nvSpPr>
        <dsp:cNvPr id="0" name=""/>
        <dsp:cNvSpPr/>
      </dsp:nvSpPr>
      <dsp:spPr>
        <a:xfrm>
          <a:off x="6410523" y="981105"/>
          <a:ext cx="1441311" cy="72"/>
        </a:xfrm>
        <a:prstGeom prst="rect">
          <a:avLst/>
        </a:prstGeom>
        <a:solidFill>
          <a:schemeClr val="accent2">
            <a:tint val="40000"/>
            <a:alpha val="90000"/>
            <a:hueOff val="-334123"/>
            <a:satOff val="607"/>
            <a:lumOff val="4772"/>
            <a:alphaOff val="0"/>
          </a:schemeClr>
        </a:solidFill>
        <a:ln w="15875" cap="flat" cmpd="sng" algn="ctr">
          <a:solidFill>
            <a:schemeClr val="accent2">
              <a:tint val="40000"/>
              <a:alpha val="90000"/>
              <a:hueOff val="-334123"/>
              <a:satOff val="607"/>
              <a:lumOff val="4772"/>
              <a:alphaOff val="0"/>
            </a:schemeClr>
          </a:solidFill>
          <a:prstDash val="solid"/>
        </a:ln>
        <a:effectLst/>
      </dsp:spPr>
      <dsp:style>
        <a:lnRef idx="2">
          <a:scrgbClr r="0" g="0" b="0"/>
        </a:lnRef>
        <a:fillRef idx="1">
          <a:scrgbClr r="0" g="0" b="0"/>
        </a:fillRef>
        <a:effectRef idx="0">
          <a:scrgbClr r="0" g="0" b="0"/>
        </a:effectRef>
        <a:fontRef idx="minor"/>
      </dsp:style>
    </dsp:sp>
    <dsp:sp modelId="{67B312EE-3DC6-4E9E-B64A-70FB619FDE13}">
      <dsp:nvSpPr>
        <dsp:cNvPr id="0" name=""/>
        <dsp:cNvSpPr/>
      </dsp:nvSpPr>
      <dsp:spPr>
        <a:xfrm>
          <a:off x="7165856" y="295162"/>
          <a:ext cx="1371956" cy="1371956"/>
        </a:xfrm>
        <a:prstGeom prst="ellipse">
          <a:avLst/>
        </a:prstGeom>
        <a:solidFill>
          <a:schemeClr val="accent2">
            <a:hueOff val="-569994"/>
            <a:satOff val="-5448"/>
            <a:lumOff val="23922"/>
            <a:alphaOff val="0"/>
          </a:schemeClr>
        </a:solidFill>
        <a:ln w="15875" cap="flat" cmpd="sng" algn="ctr">
          <a:solidFill>
            <a:schemeClr val="accent2">
              <a:hueOff val="-569994"/>
              <a:satOff val="-5448"/>
              <a:lumOff val="2392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240" tIns="53240" rIns="53240" bIns="53240" numCol="1" spcCol="1270" anchor="ctr" anchorCtr="0">
          <a:noAutofit/>
        </a:bodyPr>
        <a:lstStyle/>
        <a:p>
          <a:pPr marL="0" lvl="0" indent="0" algn="ctr" defTabSz="2578100">
            <a:lnSpc>
              <a:spcPct val="90000"/>
            </a:lnSpc>
            <a:spcBef>
              <a:spcPct val="0"/>
            </a:spcBef>
            <a:spcAft>
              <a:spcPct val="35000"/>
            </a:spcAft>
            <a:buNone/>
          </a:pPr>
          <a:r>
            <a:rPr lang="en-US" sz="5800" kern="1200"/>
            <a:t>3</a:t>
          </a:r>
        </a:p>
      </dsp:txBody>
      <dsp:txXfrm>
        <a:off x="7366774" y="496080"/>
        <a:ext cx="970120" cy="970120"/>
      </dsp:txXfrm>
    </dsp:sp>
    <dsp:sp modelId="{5884C84D-D241-4082-ACB1-04CC466EE06B}">
      <dsp:nvSpPr>
        <dsp:cNvPr id="0" name=""/>
        <dsp:cNvSpPr/>
      </dsp:nvSpPr>
      <dsp:spPr>
        <a:xfrm>
          <a:off x="6410523" y="1833373"/>
          <a:ext cx="2882622" cy="1965600"/>
        </a:xfrm>
        <a:prstGeom prst="upArrowCallout">
          <a:avLst>
            <a:gd name="adj1" fmla="val 50000"/>
            <a:gd name="adj2" fmla="val 20000"/>
            <a:gd name="adj3" fmla="val 20000"/>
            <a:gd name="adj4" fmla="val 100000"/>
          </a:avLst>
        </a:prstGeom>
        <a:solidFill>
          <a:schemeClr val="accent2">
            <a:tint val="40000"/>
            <a:alpha val="90000"/>
            <a:hueOff val="-445498"/>
            <a:satOff val="809"/>
            <a:lumOff val="6363"/>
            <a:alphaOff val="0"/>
          </a:schemeClr>
        </a:solidFill>
        <a:ln w="15875" cap="flat" cmpd="sng" algn="ctr">
          <a:solidFill>
            <a:schemeClr val="accent2">
              <a:tint val="40000"/>
              <a:alpha val="90000"/>
              <a:hueOff val="-445498"/>
              <a:satOff val="809"/>
              <a:lumOff val="63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384" tIns="165100" rIns="227384" bIns="165100" numCol="1" spcCol="1270" anchor="t" anchorCtr="0">
          <a:noAutofit/>
        </a:bodyPr>
        <a:lstStyle/>
        <a:p>
          <a:pPr marL="0" lvl="0" indent="0" algn="l" defTabSz="711200">
            <a:lnSpc>
              <a:spcPct val="90000"/>
            </a:lnSpc>
            <a:spcBef>
              <a:spcPct val="0"/>
            </a:spcBef>
            <a:spcAft>
              <a:spcPct val="35000"/>
            </a:spcAft>
            <a:buNone/>
          </a:pPr>
          <a:r>
            <a:rPr lang="en-US" sz="1600" kern="1200" dirty="0"/>
            <a:t>Complete in entirety the Patient/Client Information form </a:t>
          </a:r>
        </a:p>
        <a:p>
          <a:pPr marL="57150" lvl="1" indent="-57150" algn="l" defTabSz="488950">
            <a:lnSpc>
              <a:spcPct val="90000"/>
            </a:lnSpc>
            <a:spcBef>
              <a:spcPct val="0"/>
            </a:spcBef>
            <a:spcAft>
              <a:spcPct val="15000"/>
            </a:spcAft>
            <a:buChar char="•"/>
          </a:pPr>
          <a:r>
            <a:rPr lang="en-US" sz="1100" kern="1200" dirty="0"/>
            <a:t>Click SUBMIT</a:t>
          </a:r>
        </a:p>
      </dsp:txBody>
      <dsp:txXfrm>
        <a:off x="6410523" y="2226493"/>
        <a:ext cx="2882622" cy="1572480"/>
      </dsp:txXfrm>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0.54674</cdr:x>
      <cdr:y>0.86399</cdr:y>
    </cdr:from>
    <cdr:to>
      <cdr:x>0.60984</cdr:x>
      <cdr:y>0.9581</cdr:y>
    </cdr:to>
    <cdr:sp macro="" textlink="">
      <cdr:nvSpPr>
        <cdr:cNvPr id="2" name="TextBox 4">
          <a:extLst xmlns:a="http://schemas.openxmlformats.org/drawingml/2006/main">
            <a:ext uri="{FF2B5EF4-FFF2-40B4-BE49-F238E27FC236}">
              <a16:creationId xmlns:a16="http://schemas.microsoft.com/office/drawing/2014/main" id="{C42937DA-A09E-7653-5530-0C5A7EE29A28}"/>
            </a:ext>
          </a:extLst>
        </cdr:cNvPr>
        <cdr:cNvSpPr txBox="1"/>
      </cdr:nvSpPr>
      <cdr:spPr>
        <a:xfrm xmlns:a="http://schemas.openxmlformats.org/drawingml/2006/main">
          <a:off x="4510339" y="4135765"/>
          <a:ext cx="520542" cy="4504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dirty="0">
              <a:solidFill>
                <a:schemeClr val="bg1"/>
              </a:solidFill>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64088C36-2FCA-43B0-8547-BF44CC668100}" type="datetimeFigureOut">
              <a:rPr lang="en-US" smtClean="0"/>
              <a:t>11/16/2023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ADAA1299-A0CE-4E57-B897-31C80C343083}" type="slidenum">
              <a:rPr lang="en-US" smtClean="0"/>
              <a:t>‹#›</a:t>
            </a:fld>
            <a:endParaRPr lang="en-US"/>
          </a:p>
        </p:txBody>
      </p:sp>
    </p:spTree>
    <p:extLst>
      <p:ext uri="{BB962C8B-B14F-4D97-AF65-F5344CB8AC3E}">
        <p14:creationId xmlns:p14="http://schemas.microsoft.com/office/powerpoint/2010/main" val="103900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smoking rates have</a:t>
            </a:r>
            <a:r>
              <a:rPr lang="en-US" baseline="0" dirty="0"/>
              <a:t> gone, down, a</a:t>
            </a:r>
            <a:r>
              <a:rPr lang="en-US" dirty="0"/>
              <a:t>ccording to</a:t>
            </a:r>
            <a:r>
              <a:rPr lang="en-US" baseline="0" dirty="0"/>
              <a:t> the CDC– still leading preventable cause of death and disease. Tobacco disproportionately affects those with lower levels of education and lower socioeconomic status.</a:t>
            </a:r>
            <a:endParaRPr lang="en-US" dirty="0"/>
          </a:p>
        </p:txBody>
      </p:sp>
      <p:sp>
        <p:nvSpPr>
          <p:cNvPr id="4" name="Slide Number Placeholder 3"/>
          <p:cNvSpPr>
            <a:spLocks noGrp="1"/>
          </p:cNvSpPr>
          <p:nvPr>
            <p:ph type="sldNum" sz="quarter" idx="10"/>
          </p:nvPr>
        </p:nvSpPr>
        <p:spPr/>
        <p:txBody>
          <a:bodyPr/>
          <a:lstStyle/>
          <a:p>
            <a:fld id="{70BA48A4-2D3D-4AAE-850B-66DAB016AC6F}" type="slidenum">
              <a:rPr lang="en-US" smtClean="0"/>
              <a:t>2</a:t>
            </a:fld>
            <a:endParaRPr lang="en-US"/>
          </a:p>
        </p:txBody>
      </p:sp>
    </p:spTree>
    <p:extLst>
      <p:ext uri="{BB962C8B-B14F-4D97-AF65-F5344CB8AC3E}">
        <p14:creationId xmlns:p14="http://schemas.microsoft.com/office/powerpoint/2010/main" val="3430206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4700" y="661988"/>
            <a:ext cx="3176588" cy="1787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rPr>
              <a:t>NOTE: These were not listed when we talked about QUIT MY WAY. We know they may help some adult cigarette smokers quit, but we also know that many e-cigarette users who are trying to quit actually become dual users. And we know that many youth and young adult NON SMOKERS start using these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E-cigarettes can resemble tobacco products like cigarettes, cigars, pipes, or common gadgets like flashlights, flash drives, or pens. They go by MANY names and there are MANY 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they have in common is that they use liquid nicotine derived from a tobacco plant – add it to a device that heats the liquid nicotine instead of burning it. They are heated with batteries and the user inhales aerosol from the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ndParaRPr>
          </a:p>
          <a:p>
            <a:endParaRPr lang="en-US" dirty="0"/>
          </a:p>
          <a:p>
            <a:endParaRPr lang="en-US"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4/29/2016</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27A99-7EB8-4FFA-B35F-89CEA98C46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613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aerosol is NOT harmless water vapor like the name implies. A vape.  It is closer to aerosol – like hair spray.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27A99-7EB8-4FFA-B35F-89CEA98C46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78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https://truthinitiative.org/research-resources/emerging-tobacco-products/what-zyn-and-what-are-oral-nicotine-pouches</a:t>
            </a:r>
          </a:p>
          <a:p>
            <a:r>
              <a:rPr lang="en-US" dirty="0" err="1"/>
              <a:t>Krave</a:t>
            </a:r>
            <a:r>
              <a:rPr lang="en-US" dirty="0"/>
              <a:t> </a:t>
            </a:r>
            <a:r>
              <a:rPr lang="en-US" dirty="0" err="1"/>
              <a:t>Nic</a:t>
            </a:r>
            <a:r>
              <a:rPr lang="en-US" dirty="0"/>
              <a:t> Gummies (FDA sent warning letter since they did not submit premarket authorization)</a:t>
            </a:r>
          </a:p>
          <a:p>
            <a:r>
              <a:rPr lang="en-US" dirty="0"/>
              <a:t>Elf Bar, Hyde and Breeze—latest</a:t>
            </a:r>
            <a:r>
              <a:rPr lang="en-US" baseline="0" dirty="0"/>
              <a:t> disposables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C17AC5-8D04-4A9B-B7B4-2D687E694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18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 Quit Services are now divided by </a:t>
            </a:r>
            <a:r>
              <a:rPr kumimoji="0" lang="en-US" altLang="en-US" sz="1200" b="1"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Coach and Coach+</a:t>
            </a:r>
            <a:r>
              <a:rPr kumimoji="0" lang="en-US" altLang="en-US" sz="1200" b="0"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 </a:t>
            </a:r>
            <a:endParaRPr kumimoji="0" lang="en-US" altLang="en-US" sz="1050" b="0" i="0" u="none" strike="noStrike" cap="none" normalizeH="0" baseline="0" dirty="0">
              <a:ln>
                <a:noFill/>
              </a:ln>
              <a:solidFill>
                <a:srgbClr val="424242"/>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000000"/>
                </a:solidFill>
                <a:effectLst/>
                <a:latin typeface="inherit"/>
                <a:cs typeface="Calibri" panose="020F0502020204030204" pitchFamily="34" charset="0"/>
              </a:rPr>
              <a:t>Quit Services will make outbound (proactive calls by the coach) calls to members eligible for Coach+, but not for Coach. Think of Coach+ as the former multi-call program for </a:t>
            </a:r>
            <a:r>
              <a:rPr kumimoji="0" lang="en-US" altLang="en-US" sz="1200" b="0" i="1" u="none" strike="noStrike" cap="none" normalizeH="0" baseline="0" dirty="0">
                <a:ln>
                  <a:noFill/>
                </a:ln>
                <a:solidFill>
                  <a:srgbClr val="FF0000"/>
                </a:solidFill>
                <a:effectLst/>
                <a:latin typeface="inherit"/>
                <a:cs typeface="Calibri" panose="020F0502020204030204" pitchFamily="34" charset="0"/>
              </a:rPr>
              <a:t>priority populations</a:t>
            </a:r>
            <a:r>
              <a:rPr kumimoji="0" lang="en-US" altLang="en-US" sz="1200" b="0" i="1" u="none" strike="noStrike" cap="none" normalizeH="0" baseline="0" dirty="0">
                <a:ln>
                  <a:noFill/>
                </a:ln>
                <a:solidFill>
                  <a:srgbClr val="000000"/>
                </a:solidFill>
                <a:effectLst/>
                <a:latin typeface="inherit"/>
                <a:cs typeface="Calibri" panose="020F0502020204030204" pitchFamily="34" charset="0"/>
              </a:rPr>
              <a:t>, where coaches proactively called the members.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For both Coach and Coach+, callers/members will not be assigned to the same coach, but any coach will be able to see the member’s enrollment information and summaries of past sessions completed.  </a:t>
            </a:r>
            <a:endParaRPr kumimoji="0" lang="en-US" altLang="en-US" sz="105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Phone calls are scheduled for members eligible for Coach+ (like they are now with multi-call), but not for members eligible for Coach; as with the current one-call program, they’ll leave their first session with a quit plan. </a:t>
            </a:r>
            <a:endParaRPr kumimoji="0" lang="en-US" altLang="en-US" sz="105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Every member will be assigned a ‘</a:t>
            </a:r>
            <a:r>
              <a:rPr kumimoji="0" lang="en-US" altLang="en-US" sz="1200" b="1"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digital dashboard</a:t>
            </a:r>
            <a:r>
              <a:rPr kumimoji="0" lang="en-US" altLang="en-US" sz="1200" b="0"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 that will help guide them through their program. Especially beneficial to encourage them to attend group sessions (see below) and otherwise initiate a call/chat/text with a coach to complete the rest of their sessions.  </a:t>
            </a:r>
            <a:endParaRPr kumimoji="0" lang="en-US" altLang="en-US" sz="105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All members are eligible to participate in a pre-quit group session and a post-quit group session. Coaches will encourage and assist members in scheduling both, but members can also sign up for group sessions on the digital dashboard (the dashboard will be particularly important for members with Coach/no outbound calls) </a:t>
            </a:r>
            <a:endParaRPr kumimoji="0" lang="en-US" altLang="en-US" sz="105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1" u="none" strike="noStrike" cap="none" normalizeH="0" baseline="0" dirty="0">
                <a:ln>
                  <a:noFill/>
                </a:ln>
                <a:solidFill>
                  <a:srgbClr val="000000"/>
                </a:solidFill>
                <a:effectLst/>
                <a:latin typeface="Cambria" panose="02040503050406030204" pitchFamily="18" charset="0"/>
                <a:cs typeface="Calibri" panose="020F0502020204030204" pitchFamily="34" charset="0"/>
              </a:rPr>
              <a:t>Members have the option of not participating in the group session </a:t>
            </a:r>
            <a:endParaRPr kumimoji="0" lang="en-US" altLang="en-US" sz="1050" b="0" i="0" u="none" strike="noStrike" cap="none" normalizeH="0" baseline="0" dirty="0">
              <a:ln>
                <a:noFill/>
              </a:ln>
              <a:solidFill>
                <a:srgbClr val="424242"/>
              </a:solidFill>
              <a:effectLst/>
              <a:latin typeface="Segoe UI" panose="020B0502040204020203"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E338EC-5211-4E10-9A6A-C2F8CF5332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63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E338EC-5211-4E10-9A6A-C2F8CF5332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643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3F07188-97C8-424D-BB22-387DBA965736}" type="slidenum">
              <a:rPr lang="en-US" smtClean="0"/>
              <a:pPr>
                <a:defRPr/>
              </a:pPr>
              <a:t>18</a:t>
            </a:fld>
            <a:endParaRPr lang="en-US" dirty="0"/>
          </a:p>
        </p:txBody>
      </p:sp>
    </p:spTree>
    <p:extLst>
      <p:ext uri="{BB962C8B-B14F-4D97-AF65-F5344CB8AC3E}">
        <p14:creationId xmlns:p14="http://schemas.microsoft.com/office/powerpoint/2010/main" val="1017636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ltLang="en-US" dirty="0">
                <a:solidFill>
                  <a:srgbClr val="000000"/>
                </a:solidFill>
              </a:rPr>
              <a:t>Go to the website. Then, find your site by typing in the site name and choosing the right one.</a:t>
            </a:r>
          </a:p>
          <a:p>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3F07188-97C8-424D-BB22-387DBA965736}" type="slidenum">
              <a:rPr lang="en-US" smtClean="0"/>
              <a:pPr>
                <a:defRPr/>
              </a:pPr>
              <a:t>19</a:t>
            </a:fld>
            <a:endParaRPr lang="en-US" dirty="0"/>
          </a:p>
        </p:txBody>
      </p:sp>
    </p:spTree>
    <p:extLst>
      <p:ext uri="{BB962C8B-B14F-4D97-AF65-F5344CB8AC3E}">
        <p14:creationId xmlns:p14="http://schemas.microsoft.com/office/powerpoint/2010/main" val="3624068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Confirm the information. Click Next.</a:t>
            </a:r>
          </a:p>
        </p:txBody>
      </p:sp>
      <p:sp>
        <p:nvSpPr>
          <p:cNvPr id="6758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5610" indent="-294465">
              <a:defRPr>
                <a:solidFill>
                  <a:schemeClr val="tx1"/>
                </a:solidFill>
                <a:latin typeface="Arial" panose="020B0604020202020204" pitchFamily="34" charset="0"/>
              </a:defRPr>
            </a:lvl2pPr>
            <a:lvl3pPr marL="1177862" indent="-235572">
              <a:defRPr>
                <a:solidFill>
                  <a:schemeClr val="tx1"/>
                </a:solidFill>
                <a:latin typeface="Arial" panose="020B0604020202020204" pitchFamily="34" charset="0"/>
              </a:defRPr>
            </a:lvl3pPr>
            <a:lvl4pPr marL="1649006" indent="-235572">
              <a:defRPr>
                <a:solidFill>
                  <a:schemeClr val="tx1"/>
                </a:solidFill>
                <a:latin typeface="Arial" panose="020B0604020202020204" pitchFamily="34" charset="0"/>
              </a:defRPr>
            </a:lvl4pPr>
            <a:lvl5pPr marL="2120151" indent="-235572">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67589"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5610" indent="-294465">
              <a:defRPr>
                <a:solidFill>
                  <a:schemeClr val="tx1"/>
                </a:solidFill>
                <a:latin typeface="Arial" panose="020B0604020202020204" pitchFamily="34" charset="0"/>
              </a:defRPr>
            </a:lvl2pPr>
            <a:lvl3pPr marL="1177862" indent="-235572">
              <a:defRPr>
                <a:solidFill>
                  <a:schemeClr val="tx1"/>
                </a:solidFill>
                <a:latin typeface="Arial" panose="020B0604020202020204" pitchFamily="34" charset="0"/>
              </a:defRPr>
            </a:lvl3pPr>
            <a:lvl4pPr marL="1649006" indent="-235572">
              <a:defRPr>
                <a:solidFill>
                  <a:schemeClr val="tx1"/>
                </a:solidFill>
                <a:latin typeface="Arial" panose="020B0604020202020204" pitchFamily="34" charset="0"/>
              </a:defRPr>
            </a:lvl4pPr>
            <a:lvl5pPr marL="2120151" indent="-235572">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fld id="{76F39C08-F6A0-4397-9F04-2A083256C74B}" type="slidenum">
              <a:rPr lang="en-US" altLang="en-US" smtClean="0"/>
              <a:pPr/>
              <a:t>20</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69636"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5610" indent="-294465">
              <a:defRPr>
                <a:solidFill>
                  <a:schemeClr val="tx1"/>
                </a:solidFill>
                <a:latin typeface="Arial" panose="020B0604020202020204" pitchFamily="34" charset="0"/>
              </a:defRPr>
            </a:lvl2pPr>
            <a:lvl3pPr marL="1177862" indent="-235572">
              <a:defRPr>
                <a:solidFill>
                  <a:schemeClr val="tx1"/>
                </a:solidFill>
                <a:latin typeface="Arial" panose="020B0604020202020204" pitchFamily="34" charset="0"/>
              </a:defRPr>
            </a:lvl3pPr>
            <a:lvl4pPr marL="1649006" indent="-235572">
              <a:defRPr>
                <a:solidFill>
                  <a:schemeClr val="tx1"/>
                </a:solidFill>
                <a:latin typeface="Arial" panose="020B0604020202020204" pitchFamily="34" charset="0"/>
              </a:defRPr>
            </a:lvl4pPr>
            <a:lvl5pPr marL="2120151" indent="-235572">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p>
        </p:txBody>
      </p:sp>
      <p:sp>
        <p:nvSpPr>
          <p:cNvPr id="6963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5610" indent="-294465">
              <a:defRPr>
                <a:solidFill>
                  <a:schemeClr val="tx1"/>
                </a:solidFill>
                <a:latin typeface="Arial" panose="020B0604020202020204" pitchFamily="34" charset="0"/>
              </a:defRPr>
            </a:lvl2pPr>
            <a:lvl3pPr marL="1177862" indent="-235572">
              <a:defRPr>
                <a:solidFill>
                  <a:schemeClr val="tx1"/>
                </a:solidFill>
                <a:latin typeface="Arial" panose="020B0604020202020204" pitchFamily="34" charset="0"/>
              </a:defRPr>
            </a:lvl3pPr>
            <a:lvl4pPr marL="1649006" indent="-235572">
              <a:defRPr>
                <a:solidFill>
                  <a:schemeClr val="tx1"/>
                </a:solidFill>
                <a:latin typeface="Arial" panose="020B0604020202020204" pitchFamily="34" charset="0"/>
              </a:defRPr>
            </a:lvl4pPr>
            <a:lvl5pPr marL="2120151" indent="-235572">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fld id="{A2E143E5-BF65-42AF-ACC4-F50B65630B38}" type="slidenum">
              <a:rPr lang="en-US" altLang="en-US" smtClean="0"/>
              <a:pPr/>
              <a:t>21</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8D2013-0256-4EEE-A094-3503A6AEAD0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1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a3ecbe6417_0_19: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a3ecbe6417_0_1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176679" indent="-176679"/>
            <a:endParaRPr lang="en-US" dirty="0"/>
          </a:p>
          <a:p>
            <a:pPr marL="0" indent="0">
              <a:buNone/>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3DF178-455B-4D56-9331-67114B2CF81D}" type="slidenum">
              <a:rPr lang="en-US" smtClean="0"/>
              <a:t>25</a:t>
            </a:fld>
            <a:endParaRPr lang="en-US"/>
          </a:p>
        </p:txBody>
      </p:sp>
    </p:spTree>
    <p:extLst>
      <p:ext uri="{BB962C8B-B14F-4D97-AF65-F5344CB8AC3E}">
        <p14:creationId xmlns:p14="http://schemas.microsoft.com/office/powerpoint/2010/main" val="339400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trainings for providers</a:t>
            </a:r>
          </a:p>
          <a:p>
            <a:r>
              <a:rPr lang="en-US" dirty="0"/>
              <a:t>Rita– materials or a new 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27A99-7EB8-4FFA-B35F-89CEA98C46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287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27A99-7EB8-4FFA-B35F-89CEA98C46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75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63592" indent="0">
              <a:buNone/>
            </a:pPr>
            <a:endParaRPr lang="en-US" dirty="0"/>
          </a:p>
          <a:p>
            <a:r>
              <a:rPr lang="en-US" dirty="0"/>
              <a:t>*Some unstable rates include: 2017 – Northern(43) and Northwestern(49); 2019 – Central(31), Northern(22), Northwestern(31), and Southwestern(45); 2020 – Central(47) and Northwestern(36); </a:t>
            </a:r>
          </a:p>
        </p:txBody>
      </p:sp>
    </p:spTree>
    <p:extLst>
      <p:ext uri="{BB962C8B-B14F-4D97-AF65-F5344CB8AC3E}">
        <p14:creationId xmlns:p14="http://schemas.microsoft.com/office/powerpoint/2010/main" val="3724668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AND Two-thirds tried to quit within the past year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F24DE-D97B-4477-B53A-8B7105E2B8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934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r>
              <a:rPr lang="en-US" dirty="0"/>
              <a:t>Two thirds of VA Tobacco Users TRIED to quit last year. </a:t>
            </a:r>
          </a:p>
          <a:p>
            <a:r>
              <a:rPr lang="en-US" dirty="0"/>
              <a:t>Only 7.5 % of those who tried to quit last year (nationwide) were successful.</a:t>
            </a:r>
          </a:p>
          <a:p>
            <a:r>
              <a:rPr lang="en-US" dirty="0"/>
              <a:t>Only 3 % of Cold Turkey attempts are successful.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F24DE-D97B-4477-B53A-8B7105E2B8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58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Research has shown that the best way to set yourself up for success is to get some type of counseling…. And to use some type of Nicotine Replacement Therapy and/or Medication.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r>
              <a:rPr lang="en-US" sz="2800" dirty="0"/>
              <a:t>Quit aids/ tools. We talked about</a:t>
            </a:r>
            <a:r>
              <a:rPr lang="en-US" sz="2800" baseline="0" dirty="0"/>
              <a:t> n</a:t>
            </a:r>
            <a:r>
              <a:rPr lang="en-US" sz="2800" dirty="0"/>
              <a:t>icotine IS an addiction.</a:t>
            </a:r>
            <a:r>
              <a:rPr lang="en-US" sz="2800" baseline="0" dirty="0"/>
              <a:t> FDA has approved 7 quit aids including these 5 that have nicotine in them. Talk to your doctor about what would work best for you. If one hasn’t worked in the past, try a different one. There are more options than just the patch!</a:t>
            </a:r>
          </a:p>
          <a:p>
            <a:endParaRPr lang="en-US" sz="2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Combo: </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kumimoji="0" lang="en-US" altLang="en-US" sz="28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xample: </a:t>
            </a: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Nicotine patch (long-acting) + Nicotine gum (short-acting)</a:t>
            </a:r>
          </a:p>
          <a:p>
            <a:endParaRPr lang="en-US" sz="2800" baseline="0" dirty="0"/>
          </a:p>
          <a:p>
            <a:r>
              <a:rPr lang="en-US" sz="2800" baseline="0" dirty="0"/>
              <a:t>Linda Hancock– you wouldn’t give up on wearing shoes if one pair of shoes didn’t work out or gave you blisters. KEEP Trying these to get the right support for YOU.</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F24DE-D97B-4477-B53A-8B7105E2B8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351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ct val="40000"/>
              </a:spcAft>
            </a:pPr>
            <a:r>
              <a:rPr lang="en-US" baseline="0" dirty="0">
                <a:latin typeface="Arial" charset="0"/>
                <a:cs typeface="Arial" charset="0"/>
                <a:sym typeface="Wingdings 2" pitchFamily="18" charset="2"/>
              </a:rPr>
              <a:t>What worked for your sister, your neighbor, your cousin MAY NOT work for you. Important to find personal motivation and come up with individual/unique plan.</a:t>
            </a:r>
          </a:p>
          <a:p>
            <a:pPr>
              <a:spcBef>
                <a:spcPct val="0"/>
              </a:spcBef>
              <a:spcAft>
                <a:spcPct val="40000"/>
              </a:spcAft>
            </a:pPr>
            <a:endParaRPr lang="en-US" baseline="0" dirty="0">
              <a:latin typeface="Arial" charset="0"/>
              <a:cs typeface="Arial" charset="0"/>
              <a:sym typeface="Wingdings 2" pitchFamily="18" charset="2"/>
            </a:endParaRPr>
          </a:p>
          <a:p>
            <a:pPr algn="l" rtl="0" fontAlgn="base">
              <a:buFont typeface="Arial" panose="020B0604020202020204" pitchFamily="34" charset="0"/>
              <a:buNone/>
            </a:pPr>
            <a:r>
              <a:rPr lang="en-US" sz="1800" b="0" i="0" dirty="0">
                <a:solidFill>
                  <a:srgbClr val="000000"/>
                </a:solidFill>
                <a:effectLst/>
                <a:latin typeface="Calibri" panose="020F0502020204030204" pitchFamily="34" charset="0"/>
              </a:rPr>
              <a:t>QUIT SERVICES: If you have seen the TIPS ads, that is NOT how the quit coaches will talk to you. They are well trained quit coaches who want to help you succeed! </a:t>
            </a:r>
            <a:endParaRPr lang="en-US" dirty="0">
              <a:latin typeface="Arial" charset="0"/>
              <a:cs typeface="Arial" charset="0"/>
              <a:sym typeface="Wingdings 2" pitchFamily="18" charset="2"/>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27A99-7EB8-4FFA-B35F-89CEA98C46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029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ct val="40000"/>
              </a:spcAft>
            </a:pPr>
            <a:endParaRPr lang="en-US" dirty="0">
              <a:latin typeface="Arial" charset="0"/>
              <a:cs typeface="Arial" charset="0"/>
              <a:sym typeface="Wingdings 2" pitchFamily="18" charset="2"/>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127A99-7EB8-4FFA-B35F-89CEA98C46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21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r>
              <a:rPr lang="en-US" dirty="0"/>
              <a:t>FDA Approved NRT and Medication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F24DE-D97B-4477-B53A-8B7105E2B8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F7EA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08FD79-9DED-473B-AB8C-401AAD696A5A}"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E1A95-5006-46D5-8A74-60D2BD7A677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684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8FD79-9DED-473B-AB8C-401AAD696A5A}"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E1A95-5006-46D5-8A74-60D2BD7A6771}" type="slidenum">
              <a:rPr lang="en-US" smtClean="0"/>
              <a:t>‹#›</a:t>
            </a:fld>
            <a:endParaRPr lang="en-US"/>
          </a:p>
        </p:txBody>
      </p:sp>
    </p:spTree>
    <p:extLst>
      <p:ext uri="{BB962C8B-B14F-4D97-AF65-F5344CB8AC3E}">
        <p14:creationId xmlns:p14="http://schemas.microsoft.com/office/powerpoint/2010/main" val="425970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F7EA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8FD79-9DED-473B-AB8C-401AAD696A5A}"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E1A95-5006-46D5-8A74-60D2BD7A6771}" type="slidenum">
              <a:rPr lang="en-US" smtClean="0"/>
              <a:t>‹#›</a:t>
            </a:fld>
            <a:endParaRPr lang="en-US"/>
          </a:p>
        </p:txBody>
      </p:sp>
    </p:spTree>
    <p:extLst>
      <p:ext uri="{BB962C8B-B14F-4D97-AF65-F5344CB8AC3E}">
        <p14:creationId xmlns:p14="http://schemas.microsoft.com/office/powerpoint/2010/main" val="4032339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468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2E9B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C1DE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B4B892-1B2B-4456-80BD-3DFE2688C39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69400-CA87-414C-8163-55C50CECF4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483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B4B892-1B2B-4456-80BD-3DFE2688C39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69400-CA87-414C-8163-55C50CECF497}" type="slidenum">
              <a:rPr lang="en-US" smtClean="0"/>
              <a:t>‹#›</a:t>
            </a:fld>
            <a:endParaRPr lang="en-US"/>
          </a:p>
        </p:txBody>
      </p:sp>
    </p:spTree>
    <p:extLst>
      <p:ext uri="{BB962C8B-B14F-4D97-AF65-F5344CB8AC3E}">
        <p14:creationId xmlns:p14="http://schemas.microsoft.com/office/powerpoint/2010/main" val="467423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baseline="0">
                <a:solidFill>
                  <a:schemeClr val="tx1">
                    <a:lumMod val="85000"/>
                    <a:lumOff val="15000"/>
                  </a:schemeClr>
                </a:solidFill>
                <a:latin typeface="Neutra Text TF Light" panose="02000000000000000000" pitchFamily="50" charset="0"/>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Neutra Text TF Light" panose="02000000000000000000"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BAB4B892-1B2B-4456-80BD-3DFE2688C39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69400-CA87-414C-8163-55C50CECF4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061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B4B892-1B2B-4456-80BD-3DFE2688C394}"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69400-CA87-414C-8163-55C50CECF497}" type="slidenum">
              <a:rPr lang="en-US" smtClean="0"/>
              <a:t>‹#›</a:t>
            </a:fld>
            <a:endParaRPr lang="en-US"/>
          </a:p>
        </p:txBody>
      </p:sp>
    </p:spTree>
    <p:extLst>
      <p:ext uri="{BB962C8B-B14F-4D97-AF65-F5344CB8AC3E}">
        <p14:creationId xmlns:p14="http://schemas.microsoft.com/office/powerpoint/2010/main" val="4220299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B4B892-1B2B-4456-80BD-3DFE2688C394}"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869400-CA87-414C-8163-55C50CECF497}" type="slidenum">
              <a:rPr lang="en-US" smtClean="0"/>
              <a:t>‹#›</a:t>
            </a:fld>
            <a:endParaRPr lang="en-US"/>
          </a:p>
        </p:txBody>
      </p:sp>
    </p:spTree>
    <p:extLst>
      <p:ext uri="{BB962C8B-B14F-4D97-AF65-F5344CB8AC3E}">
        <p14:creationId xmlns:p14="http://schemas.microsoft.com/office/powerpoint/2010/main" val="227709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B4B892-1B2B-4456-80BD-3DFE2688C394}"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869400-CA87-414C-8163-55C50CECF497}" type="slidenum">
              <a:rPr lang="en-US" smtClean="0"/>
              <a:t>‹#›</a:t>
            </a:fld>
            <a:endParaRPr lang="en-US"/>
          </a:p>
        </p:txBody>
      </p:sp>
    </p:spTree>
    <p:extLst>
      <p:ext uri="{BB962C8B-B14F-4D97-AF65-F5344CB8AC3E}">
        <p14:creationId xmlns:p14="http://schemas.microsoft.com/office/powerpoint/2010/main" val="2802323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AB4B892-1B2B-4456-80BD-3DFE2688C394}" type="datetimeFigureOut">
              <a:rPr lang="en-US" smtClean="0"/>
              <a:t>11/16/2023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9869400-CA87-414C-8163-55C50CECF497}" type="slidenum">
              <a:rPr lang="en-US" smtClean="0"/>
              <a:t>‹#›</a:t>
            </a:fld>
            <a:endParaRPr lang="en-US"/>
          </a:p>
        </p:txBody>
      </p:sp>
    </p:spTree>
    <p:extLst>
      <p:ext uri="{BB962C8B-B14F-4D97-AF65-F5344CB8AC3E}">
        <p14:creationId xmlns:p14="http://schemas.microsoft.com/office/powerpoint/2010/main" val="4105573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8FD79-9DED-473B-AB8C-401AAD696A5A}"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E1A95-5006-46D5-8A74-60D2BD7A6771}" type="slidenum">
              <a:rPr lang="en-US" smtClean="0"/>
              <a:t>‹#›</a:t>
            </a:fld>
            <a:endParaRPr lang="en-US"/>
          </a:p>
        </p:txBody>
      </p:sp>
    </p:spTree>
    <p:extLst>
      <p:ext uri="{BB962C8B-B14F-4D97-AF65-F5344CB8AC3E}">
        <p14:creationId xmlns:p14="http://schemas.microsoft.com/office/powerpoint/2010/main" val="3087392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83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B4B892-1B2B-4456-80BD-3DFE2688C394}" type="datetimeFigureOut">
              <a:rPr lang="en-US" smtClean="0"/>
              <a:t>11/16/2023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9869400-CA87-414C-8163-55C50CECF497}" type="slidenum">
              <a:rPr lang="en-US" smtClean="0"/>
              <a:t>‹#›</a:t>
            </a:fld>
            <a:endParaRPr lang="en-US"/>
          </a:p>
        </p:txBody>
      </p:sp>
    </p:spTree>
    <p:extLst>
      <p:ext uri="{BB962C8B-B14F-4D97-AF65-F5344CB8AC3E}">
        <p14:creationId xmlns:p14="http://schemas.microsoft.com/office/powerpoint/2010/main" val="1602846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AB4B892-1B2B-4456-80BD-3DFE2688C394}"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869400-CA87-414C-8163-55C50CECF497}" type="slidenum">
              <a:rPr lang="en-US" smtClean="0"/>
              <a:t>‹#›</a:t>
            </a:fld>
            <a:endParaRPr lang="en-US"/>
          </a:p>
        </p:txBody>
      </p:sp>
    </p:spTree>
    <p:extLst>
      <p:ext uri="{BB962C8B-B14F-4D97-AF65-F5344CB8AC3E}">
        <p14:creationId xmlns:p14="http://schemas.microsoft.com/office/powerpoint/2010/main" val="1152215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B4B892-1B2B-4456-80BD-3DFE2688C39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69400-CA87-414C-8163-55C50CECF497}" type="slidenum">
              <a:rPr lang="en-US" smtClean="0"/>
              <a:t>‹#›</a:t>
            </a:fld>
            <a:endParaRPr lang="en-US"/>
          </a:p>
        </p:txBody>
      </p:sp>
    </p:spTree>
    <p:extLst>
      <p:ext uri="{BB962C8B-B14F-4D97-AF65-F5344CB8AC3E}">
        <p14:creationId xmlns:p14="http://schemas.microsoft.com/office/powerpoint/2010/main" val="1231539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B4B892-1B2B-4456-80BD-3DFE2688C394}"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869400-CA87-414C-8163-55C50CECF497}" type="slidenum">
              <a:rPr lang="en-US" smtClean="0"/>
              <a:t>‹#›</a:t>
            </a:fld>
            <a:endParaRPr lang="en-US"/>
          </a:p>
        </p:txBody>
      </p:sp>
    </p:spTree>
    <p:extLst>
      <p:ext uri="{BB962C8B-B14F-4D97-AF65-F5344CB8AC3E}">
        <p14:creationId xmlns:p14="http://schemas.microsoft.com/office/powerpoint/2010/main" val="704156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latin typeface="Calibri" panose="020F0502020204030204" pitchFamily="34" charset="0"/>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marL="342900" indent="-342900" algn="l" defTabSz="914400" rtl="0" eaLnBrk="1" latinLnBrk="0" hangingPunct="1">
              <a:lnSpc>
                <a:spcPct val="90000"/>
              </a:lnSpc>
              <a:spcBef>
                <a:spcPct val="35000"/>
              </a:spcBef>
              <a:buClr>
                <a:schemeClr val="tx1"/>
              </a:buClr>
              <a:buSzPct val="100000"/>
              <a:buFont typeface="Wingdings" panose="05000000000000000000" pitchFamily="2" charset="2"/>
              <a:buChar char="§"/>
              <a:defRPr lang="en-US" sz="2400" b="0" kern="1200" baseline="0" dirty="0" smtClean="0">
                <a:solidFill>
                  <a:schemeClr val="bg2"/>
                </a:solidFill>
                <a:latin typeface="Calibri" panose="020F0502020204030204" pitchFamily="34" charset="0"/>
                <a:ea typeface="+mn-ea"/>
                <a:cs typeface="+mn-cs"/>
              </a:defRPr>
            </a:lvl1pPr>
            <a:lvl2pPr>
              <a:buClr>
                <a:schemeClr val="tx1"/>
              </a:buClr>
              <a:buSzPct val="100000"/>
              <a:buFont typeface="Wingdings" pitchFamily="2" charset="2"/>
              <a:buChar char="§"/>
              <a:defRPr sz="2000">
                <a:solidFill>
                  <a:schemeClr val="bg2"/>
                </a:solidFill>
                <a:latin typeface="Calibri" panose="020F0502020204030204" pitchFamily="34" charset="0"/>
              </a:defRPr>
            </a:lvl2pPr>
            <a:lvl3pPr>
              <a:buClr>
                <a:schemeClr val="tx1"/>
              </a:buClr>
              <a:buSzPct val="100000"/>
              <a:buFont typeface="Arial" pitchFamily="34" charset="0"/>
              <a:buChar char="•"/>
              <a:defRPr sz="1800">
                <a:solidFill>
                  <a:schemeClr val="bg2"/>
                </a:solidFill>
                <a:latin typeface="Calibri" panose="020F0502020204030204" pitchFamily="34" charset="0"/>
              </a:defRPr>
            </a:lvl3pPr>
            <a:lvl4pPr>
              <a:buClr>
                <a:schemeClr val="tx1"/>
              </a:buClr>
              <a:buSzPct val="70000"/>
              <a:buFont typeface="Courier New" pitchFamily="49" charset="0"/>
              <a:buChar char="o"/>
              <a:defRPr sz="1800" baseline="0">
                <a:solidFill>
                  <a:schemeClr val="bg2"/>
                </a:solidFill>
                <a:latin typeface="Calibri" panose="020F0502020204030204" pitchFamily="34" charset="0"/>
              </a:defRPr>
            </a:lvl4pPr>
            <a:lvl5pPr>
              <a:buClr>
                <a:schemeClr val="tx1"/>
              </a:buClr>
              <a:buSzPct val="70000"/>
              <a:buFont typeface="Arial" pitchFamily="34" charset="0"/>
              <a:buChar char="•"/>
              <a:defRPr sz="1800">
                <a:solidFill>
                  <a:schemeClr val="bg2"/>
                </a:solidFill>
                <a:latin typeface="Calibri" panose="020F0502020204030204" pitchFamily="34" charset="0"/>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latin typeface="Calibri" panose="020F0502020204030204"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270286491"/>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3509644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2789098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818004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3285745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F7EA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08FD79-9DED-473B-AB8C-401AAD696A5A}"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6E1A95-5006-46D5-8A74-60D2BD7A677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163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17284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8F730A-5298-462B-B9C0-20F7F91EF11C}" type="slidenum">
              <a:rPr lang="en-US" smtClean="0"/>
              <a:t>‹#›</a:t>
            </a:fld>
            <a:endParaRPr lang="en-US" dirty="0"/>
          </a:p>
        </p:txBody>
      </p:sp>
      <p:sp>
        <p:nvSpPr>
          <p:cNvPr id="6" name="Rectangle 5"/>
          <p:cNvSpPr/>
          <p:nvPr userDrawn="1"/>
        </p:nvSpPr>
        <p:spPr>
          <a:xfrm>
            <a:off x="196949" y="1351608"/>
            <a:ext cx="11704319" cy="519201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96949" y="127720"/>
            <a:ext cx="11704319" cy="1110238"/>
          </a:xfrm>
          <a:prstGeom prst="rect">
            <a:avLst/>
          </a:prstGeom>
          <a:solidFill>
            <a:srgbClr val="2E9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2056822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3503311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663427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336401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3151655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00E63-A52B-4BCA-9FB7-4031B18840B0}" type="datetimeFigureOut">
              <a:rPr lang="en-US" smtClean="0"/>
              <a:t>11/16/2023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8F730A-5298-462B-B9C0-20F7F91EF11C}" type="slidenum">
              <a:rPr lang="en-US" smtClean="0"/>
              <a:t>‹#›</a:t>
            </a:fld>
            <a:endParaRPr lang="en-US" dirty="0"/>
          </a:p>
        </p:txBody>
      </p:sp>
    </p:spTree>
    <p:extLst>
      <p:ext uri="{BB962C8B-B14F-4D97-AF65-F5344CB8AC3E}">
        <p14:creationId xmlns:p14="http://schemas.microsoft.com/office/powerpoint/2010/main" val="273339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08FD79-9DED-473B-AB8C-401AAD696A5A}"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E1A95-5006-46D5-8A74-60D2BD7A6771}" type="slidenum">
              <a:rPr lang="en-US" smtClean="0"/>
              <a:t>‹#›</a:t>
            </a:fld>
            <a:endParaRPr lang="en-US"/>
          </a:p>
        </p:txBody>
      </p:sp>
    </p:spTree>
    <p:extLst>
      <p:ext uri="{BB962C8B-B14F-4D97-AF65-F5344CB8AC3E}">
        <p14:creationId xmlns:p14="http://schemas.microsoft.com/office/powerpoint/2010/main" val="101888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08FD79-9DED-473B-AB8C-401AAD696A5A}"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6E1A95-5006-46D5-8A74-60D2BD7A6771}" type="slidenum">
              <a:rPr lang="en-US" smtClean="0"/>
              <a:t>‹#›</a:t>
            </a:fld>
            <a:endParaRPr lang="en-US"/>
          </a:p>
        </p:txBody>
      </p:sp>
    </p:spTree>
    <p:extLst>
      <p:ext uri="{BB962C8B-B14F-4D97-AF65-F5344CB8AC3E}">
        <p14:creationId xmlns:p14="http://schemas.microsoft.com/office/powerpoint/2010/main" val="328798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08FD79-9DED-473B-AB8C-401AAD696A5A}"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6E1A95-5006-46D5-8A74-60D2BD7A6771}" type="slidenum">
              <a:rPr lang="en-US" smtClean="0"/>
              <a:t>‹#›</a:t>
            </a:fld>
            <a:endParaRPr lang="en-US"/>
          </a:p>
        </p:txBody>
      </p:sp>
    </p:spTree>
    <p:extLst>
      <p:ext uri="{BB962C8B-B14F-4D97-AF65-F5344CB8AC3E}">
        <p14:creationId xmlns:p14="http://schemas.microsoft.com/office/powerpoint/2010/main" val="276429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F7EA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208FD79-9DED-473B-AB8C-401AAD696A5A}" type="datetimeFigureOut">
              <a:rPr lang="en-US" smtClean="0"/>
              <a:t>11/16/2023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E6E1A95-5006-46D5-8A74-60D2BD7A6771}" type="slidenum">
              <a:rPr lang="en-US" smtClean="0"/>
              <a:t>‹#›</a:t>
            </a:fld>
            <a:endParaRPr lang="en-US"/>
          </a:p>
        </p:txBody>
      </p:sp>
    </p:spTree>
    <p:extLst>
      <p:ext uri="{BB962C8B-B14F-4D97-AF65-F5344CB8AC3E}">
        <p14:creationId xmlns:p14="http://schemas.microsoft.com/office/powerpoint/2010/main" val="303082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F7EA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208FD79-9DED-473B-AB8C-401AAD696A5A}" type="datetimeFigureOut">
              <a:rPr lang="en-US" smtClean="0"/>
              <a:t>11/16/2023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E6E1A95-5006-46D5-8A74-60D2BD7A6771}" type="slidenum">
              <a:rPr lang="en-US" smtClean="0"/>
              <a:t>‹#›</a:t>
            </a:fld>
            <a:endParaRPr lang="en-US"/>
          </a:p>
        </p:txBody>
      </p:sp>
    </p:spTree>
    <p:extLst>
      <p:ext uri="{BB962C8B-B14F-4D97-AF65-F5344CB8AC3E}">
        <p14:creationId xmlns:p14="http://schemas.microsoft.com/office/powerpoint/2010/main" val="57871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175" y="4979084"/>
            <a:ext cx="12188825" cy="190500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F7EA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08FD79-9DED-473B-AB8C-401AAD696A5A}"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6E1A95-5006-46D5-8A74-60D2BD7A6771}" type="slidenum">
              <a:rPr lang="en-US" smtClean="0"/>
              <a:t>‹#›</a:t>
            </a:fld>
            <a:endParaRPr lang="en-US"/>
          </a:p>
        </p:txBody>
      </p:sp>
    </p:spTree>
    <p:extLst>
      <p:ext uri="{BB962C8B-B14F-4D97-AF65-F5344CB8AC3E}">
        <p14:creationId xmlns:p14="http://schemas.microsoft.com/office/powerpoint/2010/main" val="3407990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F7EA4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208FD79-9DED-473B-AB8C-401AAD696A5A}" type="datetimeFigureOut">
              <a:rPr lang="en-US" smtClean="0"/>
              <a:t>11/16/2023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E6E1A95-5006-46D5-8A74-60D2BD7A677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9525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AB4B892-1B2B-4456-80BD-3DFE2688C394}" type="datetimeFigureOut">
              <a:rPr lang="en-US" smtClean="0"/>
              <a:t>11/16/2023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9869400-CA87-414C-8163-55C50CECF49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9683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85000"/>
        </a:lnSpc>
        <a:spcBef>
          <a:spcPct val="0"/>
        </a:spcBef>
        <a:buNone/>
        <a:defRPr sz="4800" b="0" kern="1200" spc="-50" baseline="0">
          <a:solidFill>
            <a:schemeClr val="tx1">
              <a:lumMod val="75000"/>
              <a:lumOff val="25000"/>
            </a:schemeClr>
          </a:solidFill>
          <a:latin typeface="Neutra Text TF Light" panose="02000000000000000000" pitchFamily="50"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00E63-A52B-4BCA-9FB7-4031B18840B0}" type="datetimeFigureOut">
              <a:rPr lang="en-US" smtClean="0"/>
              <a:t>11/16/2023</a:t>
            </a:fld>
            <a:endParaRPr lang="en-US" dirty="0"/>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F730A-5298-462B-B9C0-20F7F91EF11C}" type="slidenum">
              <a:rPr lang="en-US" smtClean="0"/>
              <a:t>‹#›</a:t>
            </a:fld>
            <a:endParaRPr lang="en-US" dirty="0"/>
          </a:p>
        </p:txBody>
      </p:sp>
    </p:spTree>
    <p:extLst>
      <p:ext uri="{BB962C8B-B14F-4D97-AF65-F5344CB8AC3E}">
        <p14:creationId xmlns:p14="http://schemas.microsoft.com/office/powerpoint/2010/main" val="326444147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rallycoaching.my.site.com/"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mailto:contact-supportservices@rvohealth.com"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hyperlink" Target="https://content.govdelivery.com/accounts/USEPAIAQ/bulletins/377643c"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mailto:Gina.Roberts@vdh.Virginia.gov"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hyperlink" Target="mailto:TobaccoControl@vdh.virginia.g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49.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000" dirty="0"/>
              <a:t>Quit Now Virginia Services</a:t>
            </a:r>
          </a:p>
        </p:txBody>
      </p:sp>
      <p:sp>
        <p:nvSpPr>
          <p:cNvPr id="3" name="Subtitle 2"/>
          <p:cNvSpPr>
            <a:spLocks noGrp="1"/>
          </p:cNvSpPr>
          <p:nvPr>
            <p:ph type="subTitle" idx="1"/>
          </p:nvPr>
        </p:nvSpPr>
        <p:spPr>
          <a:xfrm>
            <a:off x="1097280" y="4605606"/>
            <a:ext cx="11094720" cy="1493441"/>
          </a:xfrm>
        </p:spPr>
        <p:txBody>
          <a:bodyPr>
            <a:noAutofit/>
          </a:bodyPr>
          <a:lstStyle/>
          <a:p>
            <a:r>
              <a:rPr lang="en-US" sz="1600" b="1" dirty="0"/>
              <a:t>Gina Roberts			</a:t>
            </a:r>
          </a:p>
          <a:p>
            <a:r>
              <a:rPr lang="en-US" sz="1600" dirty="0"/>
              <a:t>Regional Coordinator			</a:t>
            </a:r>
            <a:endParaRPr lang="en-US" sz="1600" i="0" dirty="0">
              <a:solidFill>
                <a:srgbClr val="252525"/>
              </a:solidFill>
              <a:effectLst/>
            </a:endParaRPr>
          </a:p>
          <a:p>
            <a:r>
              <a:rPr lang="en-US" sz="1600" dirty="0">
                <a:solidFill>
                  <a:srgbClr val="252525"/>
                </a:solidFill>
              </a:rPr>
              <a:t>VDH Tobacco Control Program		</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206" y="478457"/>
            <a:ext cx="2336489" cy="1021443"/>
          </a:xfrm>
          <a:prstGeom prst="rect">
            <a:avLst/>
          </a:prstGeom>
        </p:spPr>
      </p:pic>
    </p:spTree>
    <p:extLst>
      <p:ext uri="{BB962C8B-B14F-4D97-AF65-F5344CB8AC3E}">
        <p14:creationId xmlns:p14="http://schemas.microsoft.com/office/powerpoint/2010/main" val="3548591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A01B4D-6C35-565C-EA1D-D1F102E4966C}"/>
              </a:ext>
            </a:extLst>
          </p:cNvPr>
          <p:cNvSpPr>
            <a:spLocks noGrp="1"/>
          </p:cNvSpPr>
          <p:nvPr>
            <p:ph type="title"/>
          </p:nvPr>
        </p:nvSpPr>
        <p:spPr/>
        <p:txBody>
          <a:bodyPr/>
          <a:lstStyle/>
          <a:p>
            <a:r>
              <a:rPr lang="en-US" sz="4800" dirty="0"/>
              <a:t>Quit Now Virginia Services</a:t>
            </a:r>
            <a:endParaRPr lang="en-US" dirty="0"/>
          </a:p>
        </p:txBody>
      </p:sp>
      <p:sp>
        <p:nvSpPr>
          <p:cNvPr id="7" name="Content Placeholder 6"/>
          <p:cNvSpPr>
            <a:spLocks noGrp="1"/>
          </p:cNvSpPr>
          <p:nvPr>
            <p:ph idx="1"/>
          </p:nvPr>
        </p:nvSpPr>
        <p:spPr>
          <a:xfrm>
            <a:off x="1097280" y="1845734"/>
            <a:ext cx="10058400" cy="4250266"/>
          </a:xfrm>
        </p:spPr>
        <p:txBody>
          <a:bodyPr>
            <a:normAutofit fontScale="92500" lnSpcReduction="20000"/>
          </a:bodyPr>
          <a:lstStyle/>
          <a:p>
            <a:pPr marL="0" indent="0">
              <a:buNone/>
            </a:pPr>
            <a:endParaRPr lang="en-US" sz="1500" dirty="0"/>
          </a:p>
          <a:p>
            <a:pPr algn="l" rtl="0" fontAlgn="base">
              <a:buFont typeface="Arial" panose="020B0604020202020204" pitchFamily="34" charset="0"/>
              <a:buChar char="•"/>
            </a:pPr>
            <a:r>
              <a:rPr lang="en-US" sz="3200" b="0" i="0" dirty="0">
                <a:solidFill>
                  <a:srgbClr val="000000"/>
                </a:solidFill>
                <a:effectLst/>
                <a:latin typeface="Calibri" panose="020F0502020204030204" pitchFamily="34" charset="0"/>
              </a:rPr>
              <a:t>Phone, Web or Text based Counseling </a:t>
            </a:r>
          </a:p>
          <a:p>
            <a:pPr algn="l" rtl="0" fontAlgn="base">
              <a:buFont typeface="Arial" panose="020B0604020202020204" pitchFamily="34" charset="0"/>
              <a:buChar char="•"/>
            </a:pPr>
            <a:r>
              <a:rPr lang="en-US" sz="3200" b="0" i="0" dirty="0">
                <a:solidFill>
                  <a:srgbClr val="000000"/>
                </a:solidFill>
                <a:effectLst/>
                <a:latin typeface="Calibri" panose="020F0502020204030204" pitchFamily="34" charset="0"/>
              </a:rPr>
              <a:t>Free Nicotine Replacement Therapy</a:t>
            </a:r>
          </a:p>
          <a:p>
            <a:pPr lvl="1" fontAlgn="base">
              <a:buFont typeface="Arial" panose="020B0604020202020204" pitchFamily="34" charset="0"/>
              <a:buChar char="•"/>
            </a:pPr>
            <a:r>
              <a:rPr lang="en-US" sz="3000" b="0" i="0" dirty="0">
                <a:solidFill>
                  <a:srgbClr val="000000"/>
                </a:solidFill>
                <a:effectLst/>
                <a:latin typeface="Calibri" panose="020F0502020204030204" pitchFamily="34" charset="0"/>
              </a:rPr>
              <a:t>At least 2 weeks, up to 12 weeks if eligible</a:t>
            </a:r>
          </a:p>
          <a:p>
            <a:pPr algn="l" rtl="0" fontAlgn="base">
              <a:buFont typeface="Arial" panose="020B0604020202020204" pitchFamily="34" charset="0"/>
              <a:buChar char="•"/>
            </a:pPr>
            <a:r>
              <a:rPr lang="en-US" sz="3200" b="0" i="0" dirty="0">
                <a:solidFill>
                  <a:srgbClr val="000000"/>
                </a:solidFill>
                <a:effectLst/>
                <a:latin typeface="Calibri" panose="020F0502020204030204" pitchFamily="34" charset="0"/>
              </a:rPr>
              <a:t>Personalized Dashboard </a:t>
            </a:r>
          </a:p>
          <a:p>
            <a:pPr algn="l" rtl="0" fontAlgn="base">
              <a:buFont typeface="Arial" panose="020B0604020202020204" pitchFamily="34" charset="0"/>
              <a:buChar char="•"/>
            </a:pPr>
            <a:r>
              <a:rPr lang="en-US" sz="3200" b="0" i="0" dirty="0">
                <a:solidFill>
                  <a:srgbClr val="000000"/>
                </a:solidFill>
                <a:effectLst/>
                <a:latin typeface="Calibri" panose="020F0502020204030204" pitchFamily="34" charset="0"/>
              </a:rPr>
              <a:t>Personalized Plan </a:t>
            </a:r>
          </a:p>
          <a:p>
            <a:pPr algn="l" rtl="0" fontAlgn="base">
              <a:buFont typeface="Arial" panose="020B0604020202020204" pitchFamily="34" charset="0"/>
              <a:buChar char="•"/>
            </a:pPr>
            <a:r>
              <a:rPr lang="en-US" sz="3200" b="0" i="0" dirty="0">
                <a:solidFill>
                  <a:srgbClr val="000000"/>
                </a:solidFill>
                <a:effectLst/>
                <a:latin typeface="Calibri" panose="020F0502020204030204" pitchFamily="34" charset="0"/>
              </a:rPr>
              <a:t>Group sessions</a:t>
            </a:r>
          </a:p>
          <a:p>
            <a:pPr algn="l" rtl="0" fontAlgn="base">
              <a:buFont typeface="Arial" panose="020B0604020202020204" pitchFamily="34" charset="0"/>
              <a:buChar char="•"/>
            </a:pPr>
            <a:r>
              <a:rPr lang="en-US" sz="3200" b="0" i="0" dirty="0">
                <a:solidFill>
                  <a:srgbClr val="000000"/>
                </a:solidFill>
                <a:effectLst/>
                <a:latin typeface="Calibri" panose="020F0502020204030204" pitchFamily="34" charset="0"/>
              </a:rPr>
              <a:t>Quit Services can even support spouses, parents, friends with tips on how to talk about quitting with their loved ones! </a:t>
            </a:r>
          </a:p>
          <a:p>
            <a:pPr marL="0" indent="0">
              <a:buNone/>
            </a:pPr>
            <a:endParaRPr lang="en-US" sz="3200" dirty="0"/>
          </a:p>
          <a:p>
            <a:pPr marL="0" indent="0">
              <a:buNone/>
            </a:pPr>
            <a:endParaRPr lang="en-US" sz="3200" dirty="0"/>
          </a:p>
          <a:p>
            <a:endParaRPr lang="en-US" dirty="0"/>
          </a:p>
        </p:txBody>
      </p:sp>
      <p:pic>
        <p:nvPicPr>
          <p:cNvPr id="2" name="Content Placeholder 7" descr="Text&#10;&#10;Description automatically generated">
            <a:extLst>
              <a:ext uri="{FF2B5EF4-FFF2-40B4-BE49-F238E27FC236}">
                <a16:creationId xmlns:a16="http://schemas.microsoft.com/office/drawing/2014/main" id="{291455C6-0DC4-D3FD-C65C-B183BD02EDA8}"/>
              </a:ext>
            </a:extLst>
          </p:cNvPr>
          <p:cNvPicPr>
            <a:picLocks noChangeAspect="1"/>
          </p:cNvPicPr>
          <p:nvPr/>
        </p:nvPicPr>
        <p:blipFill rotWithShape="1">
          <a:blip r:embed="rId3">
            <a:extLst>
              <a:ext uri="{28A0092B-C50C-407E-A947-70E740481C1C}">
                <a14:useLocalDpi xmlns:a14="http://schemas.microsoft.com/office/drawing/2010/main" val="0"/>
              </a:ext>
            </a:extLst>
          </a:blip>
          <a:srcRect l="14545" r="13544" b="12731"/>
          <a:stretch/>
        </p:blipFill>
        <p:spPr>
          <a:xfrm>
            <a:off x="7968476" y="762000"/>
            <a:ext cx="4223524" cy="1634504"/>
          </a:xfrm>
          <a:prstGeom prst="rect">
            <a:avLst/>
          </a:prstGeom>
        </p:spPr>
      </p:pic>
    </p:spTree>
    <p:extLst>
      <p:ext uri="{BB962C8B-B14F-4D97-AF65-F5344CB8AC3E}">
        <p14:creationId xmlns:p14="http://schemas.microsoft.com/office/powerpoint/2010/main" val="2670994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Quit YOUR Way</a:t>
            </a:r>
          </a:p>
        </p:txBody>
      </p:sp>
      <p:pic>
        <p:nvPicPr>
          <p:cNvPr id="3" name="Picture 2">
            <a:extLst>
              <a:ext uri="{FF2B5EF4-FFF2-40B4-BE49-F238E27FC236}">
                <a16:creationId xmlns:a16="http://schemas.microsoft.com/office/drawing/2014/main" id="{C78E0D8C-46C0-C496-6E8B-183CFA086165}"/>
              </a:ext>
            </a:extLst>
          </p:cNvPr>
          <p:cNvPicPr>
            <a:picLocks noChangeAspect="1"/>
          </p:cNvPicPr>
          <p:nvPr/>
        </p:nvPicPr>
        <p:blipFill rotWithShape="1">
          <a:blip r:embed="rId3"/>
          <a:srcRect t="36744" r="55039" b="10632"/>
          <a:stretch/>
        </p:blipFill>
        <p:spPr>
          <a:xfrm>
            <a:off x="3212721" y="2228391"/>
            <a:ext cx="5439619" cy="3589361"/>
          </a:xfrm>
          <a:prstGeom prst="rect">
            <a:avLst/>
          </a:prstGeom>
        </p:spPr>
      </p:pic>
      <p:sp>
        <p:nvSpPr>
          <p:cNvPr id="5" name="Rounded Rectangle 23">
            <a:extLst>
              <a:ext uri="{FF2B5EF4-FFF2-40B4-BE49-F238E27FC236}">
                <a16:creationId xmlns:a16="http://schemas.microsoft.com/office/drawing/2014/main" id="{5F504F59-2DDD-0DE3-260E-9E7394440533}"/>
              </a:ext>
            </a:extLst>
          </p:cNvPr>
          <p:cNvSpPr>
            <a:spLocks noChangeArrowheads="1"/>
          </p:cNvSpPr>
          <p:nvPr/>
        </p:nvSpPr>
        <p:spPr bwMode="auto">
          <a:xfrm>
            <a:off x="590823" y="1897039"/>
            <a:ext cx="3228701" cy="4252066"/>
          </a:xfrm>
          <a:prstGeom prst="roundRect">
            <a:avLst>
              <a:gd name="adj" fmla="val 16667"/>
            </a:avLst>
          </a:prstGeom>
          <a:solidFill>
            <a:schemeClr val="accent3"/>
          </a:solidFill>
          <a:ln w="38100">
            <a:solidFill>
              <a:srgbClr val="2E9B42"/>
            </a:solidFill>
            <a:round/>
            <a:headEnd/>
            <a:tailEnd/>
          </a:ln>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114300" algn="l"/>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14300" algn="l"/>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Counseling:</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Individual 1-1</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Phone counseling 1-800-QUIT NOW</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Online counseling www.quitnowvirginia.org</a:t>
            </a: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Group counseling in person or QNV</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ounded Rectangle 25">
            <a:extLst>
              <a:ext uri="{FF2B5EF4-FFF2-40B4-BE49-F238E27FC236}">
                <a16:creationId xmlns:a16="http://schemas.microsoft.com/office/drawing/2014/main" id="{815B3B32-F19C-5BC0-BB63-73F85CEB925E}"/>
              </a:ext>
            </a:extLst>
          </p:cNvPr>
          <p:cNvSpPr>
            <a:spLocks noChangeArrowheads="1"/>
          </p:cNvSpPr>
          <p:nvPr/>
        </p:nvSpPr>
        <p:spPr bwMode="auto">
          <a:xfrm>
            <a:off x="8915400" y="1897038"/>
            <a:ext cx="3095625" cy="2442436"/>
          </a:xfrm>
          <a:prstGeom prst="roundRect">
            <a:avLst>
              <a:gd name="adj" fmla="val 16667"/>
            </a:avLst>
          </a:prstGeom>
          <a:noFill/>
          <a:ln w="38100">
            <a:solidFill>
              <a:srgbClr val="2E9B4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171450" algn="l"/>
              </a:tabLst>
              <a:defRPr>
                <a:solidFill>
                  <a:schemeClr val="tx1"/>
                </a:solidFill>
                <a:latin typeface="Arial" panose="020B0604020202020204" pitchFamily="34" charset="0"/>
              </a:defRPr>
            </a:lvl1pPr>
            <a:lvl2pPr eaLnBrk="0" fontAlgn="base" hangingPunct="0">
              <a:spcBef>
                <a:spcPct val="0"/>
              </a:spcBef>
              <a:spcAft>
                <a:spcPct val="0"/>
              </a:spcAft>
              <a:tabLst>
                <a:tab pos="171450" algn="l"/>
              </a:tabLst>
              <a:defRPr>
                <a:solidFill>
                  <a:schemeClr val="tx1"/>
                </a:solidFill>
                <a:latin typeface="Arial" panose="020B0604020202020204" pitchFamily="34" charset="0"/>
              </a:defRPr>
            </a:lvl2pPr>
            <a:lvl3pPr eaLnBrk="0" fontAlgn="base" hangingPunct="0">
              <a:spcBef>
                <a:spcPct val="0"/>
              </a:spcBef>
              <a:spcAft>
                <a:spcPct val="0"/>
              </a:spcAft>
              <a:tabLst>
                <a:tab pos="171450" algn="l"/>
              </a:tabLst>
              <a:defRPr>
                <a:solidFill>
                  <a:schemeClr val="tx1"/>
                </a:solidFill>
                <a:latin typeface="Arial" panose="020B0604020202020204" pitchFamily="34" charset="0"/>
              </a:defRPr>
            </a:lvl3pPr>
            <a:lvl4pPr eaLnBrk="0" fontAlgn="base" hangingPunct="0">
              <a:spcBef>
                <a:spcPct val="0"/>
              </a:spcBef>
              <a:spcAft>
                <a:spcPct val="0"/>
              </a:spcAft>
              <a:tabLst>
                <a:tab pos="171450" algn="l"/>
              </a:tabLst>
              <a:defRPr>
                <a:solidFill>
                  <a:schemeClr val="tx1"/>
                </a:solidFill>
                <a:latin typeface="Arial" panose="020B0604020202020204" pitchFamily="34" charset="0"/>
              </a:defRPr>
            </a:lvl4pPr>
            <a:lvl5pPr eaLnBrk="0" fontAlgn="base" hangingPunct="0">
              <a:spcBef>
                <a:spcPct val="0"/>
              </a:spcBef>
              <a:spcAft>
                <a:spcPct val="0"/>
              </a:spcAft>
              <a:tabLst>
                <a:tab pos="171450" algn="l"/>
              </a:tabLst>
              <a:defRPr>
                <a:solidFill>
                  <a:schemeClr val="tx1"/>
                </a:solidFill>
                <a:latin typeface="Arial" panose="020B0604020202020204" pitchFamily="34" charset="0"/>
              </a:defRPr>
            </a:lvl5pPr>
            <a:lvl6pPr eaLnBrk="0" fontAlgn="base" hangingPunct="0">
              <a:spcBef>
                <a:spcPct val="0"/>
              </a:spcBef>
              <a:spcAft>
                <a:spcPct val="0"/>
              </a:spcAft>
              <a:tabLst>
                <a:tab pos="171450" algn="l"/>
              </a:tabLst>
              <a:defRPr>
                <a:solidFill>
                  <a:schemeClr val="tx1"/>
                </a:solidFill>
                <a:latin typeface="Arial" panose="020B0604020202020204" pitchFamily="34" charset="0"/>
              </a:defRPr>
            </a:lvl6pPr>
            <a:lvl7pPr eaLnBrk="0" fontAlgn="base" hangingPunct="0">
              <a:spcBef>
                <a:spcPct val="0"/>
              </a:spcBef>
              <a:spcAft>
                <a:spcPct val="0"/>
              </a:spcAft>
              <a:tabLst>
                <a:tab pos="171450" algn="l"/>
              </a:tabLst>
              <a:defRPr>
                <a:solidFill>
                  <a:schemeClr val="tx1"/>
                </a:solidFill>
                <a:latin typeface="Arial" panose="020B0604020202020204" pitchFamily="34" charset="0"/>
              </a:defRPr>
            </a:lvl7pPr>
            <a:lvl8pPr eaLnBrk="0" fontAlgn="base" hangingPunct="0">
              <a:spcBef>
                <a:spcPct val="0"/>
              </a:spcBef>
              <a:spcAft>
                <a:spcPct val="0"/>
              </a:spcAft>
              <a:tabLst>
                <a:tab pos="171450" algn="l"/>
              </a:tabLst>
              <a:defRPr>
                <a:solidFill>
                  <a:schemeClr val="tx1"/>
                </a:solidFill>
                <a:latin typeface="Arial" panose="020B0604020202020204" pitchFamily="34" charset="0"/>
              </a:defRPr>
            </a:lvl8pPr>
            <a:lvl9pPr eaLnBrk="0" fontAlgn="base" hangingPunct="0">
              <a:spcBef>
                <a:spcPct val="0"/>
              </a:spcBef>
              <a:spcAft>
                <a:spcPct val="0"/>
              </a:spcAft>
              <a:tabLst>
                <a:tab pos="1714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1450" algn="l"/>
              </a:tabLst>
              <a:defRPr/>
            </a:pPr>
            <a:r>
              <a:rPr kumimoji="0" lang="en-US" altLang="en-US" sz="20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Nicotine Replacement Therapies (NRT):</a:t>
            </a:r>
            <a:endParaRPr kumimoji="0" lang="en-US" alt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Patch</a:t>
            </a:r>
            <a:endParaRPr kumimoji="0" lang="en-US" alt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Gum</a:t>
            </a:r>
            <a:endParaRPr kumimoji="0" lang="en-US" alt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Lozenge</a:t>
            </a:r>
            <a:endParaRPr kumimoji="0" lang="en-US" alt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Inhaler</a:t>
            </a:r>
            <a:endParaRPr kumimoji="0" lang="en-US" alt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Nasal Spray</a:t>
            </a:r>
            <a:endParaRPr kumimoji="0" lang="en-US" alt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p:txBody>
      </p:sp>
      <p:sp>
        <p:nvSpPr>
          <p:cNvPr id="8" name="Rounded Rectangle 24">
            <a:extLst>
              <a:ext uri="{FF2B5EF4-FFF2-40B4-BE49-F238E27FC236}">
                <a16:creationId xmlns:a16="http://schemas.microsoft.com/office/drawing/2014/main" id="{15DAFC0E-3C2E-1CCD-8A37-3A61D8B8C402}"/>
              </a:ext>
            </a:extLst>
          </p:cNvPr>
          <p:cNvSpPr>
            <a:spLocks noChangeArrowheads="1"/>
          </p:cNvSpPr>
          <p:nvPr/>
        </p:nvSpPr>
        <p:spPr bwMode="auto">
          <a:xfrm>
            <a:off x="8915400" y="4512029"/>
            <a:ext cx="3095625" cy="1637076"/>
          </a:xfrm>
          <a:prstGeom prst="roundRect">
            <a:avLst>
              <a:gd name="adj" fmla="val 17176"/>
            </a:avLst>
          </a:prstGeom>
          <a:noFill/>
          <a:ln w="38100">
            <a:solidFill>
              <a:srgbClr val="2E9B4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114300" algn="l"/>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14300" algn="l"/>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Cessation Medications:</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000" b="0"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Buproprion</a:t>
            </a:r>
            <a:endParaRPr kumimoji="0" lang="en-US" alt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0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Varencline</a:t>
            </a:r>
            <a:endParaRPr kumimoji="0" lang="en-US" altLang="en-US" sz="20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E9FFAAF-2090-F5E2-384C-4DCA9102ABA6}"/>
              </a:ext>
            </a:extLst>
          </p:cNvPr>
          <p:cNvSpPr txBox="1"/>
          <p:nvPr/>
        </p:nvSpPr>
        <p:spPr>
          <a:xfrm rot="16200000">
            <a:off x="7530085" y="4119725"/>
            <a:ext cx="2372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highlight>
                  <a:srgbClr val="2E9B42"/>
                </a:highlight>
                <a:uLnTx/>
                <a:uFillTx/>
                <a:latin typeface="Calibri" panose="020F0502020204030204"/>
                <a:ea typeface="+mn-ea"/>
                <a:cs typeface="+mn-cs"/>
              </a:rPr>
              <a:t>   AND/OR – COMBO.  </a:t>
            </a:r>
          </a:p>
        </p:txBody>
      </p:sp>
    </p:spTree>
    <p:extLst>
      <p:ext uri="{BB962C8B-B14F-4D97-AF65-F5344CB8AC3E}">
        <p14:creationId xmlns:p14="http://schemas.microsoft.com/office/powerpoint/2010/main" val="2364572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E-Cigarettes, Vapes, JUULs</a:t>
            </a:r>
          </a:p>
        </p:txBody>
      </p:sp>
      <p:sp>
        <p:nvSpPr>
          <p:cNvPr id="5" name="Content Placeholder 4">
            <a:extLst>
              <a:ext uri="{FF2B5EF4-FFF2-40B4-BE49-F238E27FC236}">
                <a16:creationId xmlns:a16="http://schemas.microsoft.com/office/drawing/2014/main" id="{4F6A7006-9C99-9AC3-4B6F-9BBFCEB311E9}"/>
              </a:ext>
            </a:extLst>
          </p:cNvPr>
          <p:cNvSpPr>
            <a:spLocks noGrp="1"/>
          </p:cNvSpPr>
          <p:nvPr>
            <p:ph idx="1"/>
          </p:nvPr>
        </p:nvSpPr>
        <p:spPr/>
        <p:txBody>
          <a:bodyPr/>
          <a:lstStyle/>
          <a:p>
            <a:r>
              <a:rPr lang="en-US" dirty="0"/>
              <a:t>Electronic Nicotine Delivery Systems (ENDS), also called e-cigarettes, JUULs, personal vaporizers, vapes, vape pens, e-cigars, e-hookah, or vaping devices, are products that produce an aerosolized mixture containing flavored liquids and nicotine that is inhaled by the user. </a:t>
            </a:r>
          </a:p>
          <a:p>
            <a:endParaRPr lang="en-US" dirty="0"/>
          </a:p>
        </p:txBody>
      </p:sp>
      <p:pic>
        <p:nvPicPr>
          <p:cNvPr id="3" name="Picture 2"/>
          <p:cNvPicPr>
            <a:picLocks noChangeAspect="1"/>
          </p:cNvPicPr>
          <p:nvPr/>
        </p:nvPicPr>
        <p:blipFill rotWithShape="1">
          <a:blip r:embed="rId3"/>
          <a:srcRect l="3491" t="2046" r="2643" b="4740"/>
          <a:stretch/>
        </p:blipFill>
        <p:spPr>
          <a:xfrm>
            <a:off x="1651690" y="3058370"/>
            <a:ext cx="8672490" cy="3073960"/>
          </a:xfrm>
          <a:prstGeom prst="rect">
            <a:avLst/>
          </a:prstGeom>
        </p:spPr>
      </p:pic>
      <p:pic>
        <p:nvPicPr>
          <p:cNvPr id="8" name="Graphic 7" descr="No sign with solid fill">
            <a:extLst>
              <a:ext uri="{FF2B5EF4-FFF2-40B4-BE49-F238E27FC236}">
                <a16:creationId xmlns:a16="http://schemas.microsoft.com/office/drawing/2014/main" id="{89F1250B-3FEA-F95F-14AE-15630F0688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9310" y="1055221"/>
            <a:ext cx="5735781" cy="5735781"/>
          </a:xfrm>
          <a:prstGeom prst="rect">
            <a:avLst/>
          </a:prstGeom>
        </p:spPr>
      </p:pic>
      <p:sp>
        <p:nvSpPr>
          <p:cNvPr id="9" name="TextBox 8">
            <a:extLst>
              <a:ext uri="{FF2B5EF4-FFF2-40B4-BE49-F238E27FC236}">
                <a16:creationId xmlns:a16="http://schemas.microsoft.com/office/drawing/2014/main" id="{710E4571-EA38-CE88-D815-6AF9EAA9E871}"/>
              </a:ext>
            </a:extLst>
          </p:cNvPr>
          <p:cNvSpPr txBox="1"/>
          <p:nvPr/>
        </p:nvSpPr>
        <p:spPr>
          <a:xfrm>
            <a:off x="6806738" y="1721718"/>
            <a:ext cx="4239491" cy="2123658"/>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NOT an FDA Approved Cessation Tool</a:t>
            </a:r>
          </a:p>
        </p:txBody>
      </p:sp>
    </p:spTree>
    <p:extLst>
      <p:ext uri="{BB962C8B-B14F-4D97-AF65-F5344CB8AC3E}">
        <p14:creationId xmlns:p14="http://schemas.microsoft.com/office/powerpoint/2010/main" val="114547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185637" y="94838"/>
            <a:ext cx="12699676" cy="6473229"/>
          </a:xfrm>
          <a:prstGeom prst="rect">
            <a:avLst/>
          </a:prstGeom>
        </p:spPr>
      </p:pic>
    </p:spTree>
    <p:extLst>
      <p:ext uri="{BB962C8B-B14F-4D97-AF65-F5344CB8AC3E}">
        <p14:creationId xmlns:p14="http://schemas.microsoft.com/office/powerpoint/2010/main" val="773679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Products</a:t>
            </a:r>
          </a:p>
        </p:txBody>
      </p:sp>
      <p:pic>
        <p:nvPicPr>
          <p:cNvPr id="5" name="Picture 4">
            <a:extLst>
              <a:ext uri="{FF2B5EF4-FFF2-40B4-BE49-F238E27FC236}">
                <a16:creationId xmlns:a16="http://schemas.microsoft.com/office/drawing/2014/main" id="{CDDCABF5-F5F3-4E69-877A-F840698733B0}"/>
              </a:ext>
            </a:extLst>
          </p:cNvPr>
          <p:cNvPicPr>
            <a:picLocks noChangeAspect="1"/>
          </p:cNvPicPr>
          <p:nvPr/>
        </p:nvPicPr>
        <p:blipFill>
          <a:blip r:embed="rId3"/>
          <a:stretch>
            <a:fillRect/>
          </a:stretch>
        </p:blipFill>
        <p:spPr>
          <a:xfrm>
            <a:off x="9199773" y="3372882"/>
            <a:ext cx="2268672" cy="2658240"/>
          </a:xfrm>
          <a:prstGeom prst="rect">
            <a:avLst/>
          </a:prstGeom>
        </p:spPr>
      </p:pic>
      <p:pic>
        <p:nvPicPr>
          <p:cNvPr id="7" name="Picture 6">
            <a:extLst>
              <a:ext uri="{FF2B5EF4-FFF2-40B4-BE49-F238E27FC236}">
                <a16:creationId xmlns:a16="http://schemas.microsoft.com/office/drawing/2014/main" id="{45178F27-052E-41B7-92B2-A4055095C344}"/>
              </a:ext>
            </a:extLst>
          </p:cNvPr>
          <p:cNvPicPr>
            <a:picLocks noChangeAspect="1"/>
          </p:cNvPicPr>
          <p:nvPr/>
        </p:nvPicPr>
        <p:blipFill rotWithShape="1">
          <a:blip r:embed="rId4"/>
          <a:srcRect l="7607" t="15894" r="4813" b="8703"/>
          <a:stretch/>
        </p:blipFill>
        <p:spPr>
          <a:xfrm>
            <a:off x="8864537" y="273671"/>
            <a:ext cx="2939143" cy="2530475"/>
          </a:xfrm>
          <a:prstGeom prst="rect">
            <a:avLst/>
          </a:prstGeom>
        </p:spPr>
      </p:pic>
      <p:pic>
        <p:nvPicPr>
          <p:cNvPr id="8" name="Content Placeholder 4" descr="A picture containing indoor, black, sitting&#10;&#10;Description generated with high confidence">
            <a:extLst>
              <a:ext uri="{FF2B5EF4-FFF2-40B4-BE49-F238E27FC236}">
                <a16:creationId xmlns:a16="http://schemas.microsoft.com/office/drawing/2014/main" id="{9754CBF2-304C-42B1-9ABA-7B16D5E39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9133" y="4606140"/>
            <a:ext cx="929392" cy="1338149"/>
          </a:xfrm>
          <a:prstGeom prst="rect">
            <a:avLst/>
          </a:prstGeom>
        </p:spPr>
      </p:pic>
      <p:pic>
        <p:nvPicPr>
          <p:cNvPr id="9" name="Picture 8">
            <a:extLst>
              <a:ext uri="{FF2B5EF4-FFF2-40B4-BE49-F238E27FC236}">
                <a16:creationId xmlns:a16="http://schemas.microsoft.com/office/drawing/2014/main" id="{D86A8390-1E89-4607-B683-2654E21A98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8552" y="2136615"/>
            <a:ext cx="754603" cy="1754891"/>
          </a:xfrm>
          <a:prstGeom prst="rect">
            <a:avLst/>
          </a:prstGeom>
        </p:spPr>
      </p:pic>
      <p:pic>
        <p:nvPicPr>
          <p:cNvPr id="10" name="Picture 9">
            <a:extLst>
              <a:ext uri="{FF2B5EF4-FFF2-40B4-BE49-F238E27FC236}">
                <a16:creationId xmlns:a16="http://schemas.microsoft.com/office/drawing/2014/main" id="{0E1A5951-A0D0-4E75-8E46-1196A5A509FB}"/>
              </a:ext>
            </a:extLst>
          </p:cNvPr>
          <p:cNvPicPr>
            <a:picLocks noChangeAspect="1"/>
          </p:cNvPicPr>
          <p:nvPr/>
        </p:nvPicPr>
        <p:blipFill rotWithShape="1">
          <a:blip r:embed="rId7">
            <a:extLst>
              <a:ext uri="{28A0092B-C50C-407E-A947-70E740481C1C}">
                <a14:useLocalDpi xmlns:a14="http://schemas.microsoft.com/office/drawing/2010/main" val="0"/>
              </a:ext>
            </a:extLst>
          </a:blip>
          <a:srcRect t="10840"/>
          <a:stretch/>
        </p:blipFill>
        <p:spPr>
          <a:xfrm>
            <a:off x="57343" y="3734477"/>
            <a:ext cx="3670141" cy="2666930"/>
          </a:xfrm>
          <a:prstGeom prst="rect">
            <a:avLst/>
          </a:prstGeom>
        </p:spPr>
      </p:pic>
      <p:pic>
        <p:nvPicPr>
          <p:cNvPr id="11" name="Picture 10" descr="A close up of a device&#10;&#10;Description generated with very high confidence">
            <a:extLst>
              <a:ext uri="{FF2B5EF4-FFF2-40B4-BE49-F238E27FC236}">
                <a16:creationId xmlns:a16="http://schemas.microsoft.com/office/drawing/2014/main" id="{A02C6FB5-8E3E-46B3-A59C-5935C07363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767"/>
          <a:stretch/>
        </p:blipFill>
        <p:spPr>
          <a:xfrm>
            <a:off x="3570047" y="1790202"/>
            <a:ext cx="1162384" cy="2447719"/>
          </a:xfrm>
          <a:prstGeom prst="rect">
            <a:avLst/>
          </a:prstGeom>
        </p:spPr>
      </p:pic>
      <p:sp>
        <p:nvSpPr>
          <p:cNvPr id="12" name="Rectangle 11"/>
          <p:cNvSpPr/>
          <p:nvPr/>
        </p:nvSpPr>
        <p:spPr>
          <a:xfrm>
            <a:off x="8582501" y="6401407"/>
            <a:ext cx="3503216" cy="36933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Images from Google Searches</a:t>
            </a:r>
          </a:p>
        </p:txBody>
      </p:sp>
      <p:pic>
        <p:nvPicPr>
          <p:cNvPr id="17" name="Picture 16"/>
          <p:cNvPicPr>
            <a:picLocks noChangeAspect="1"/>
          </p:cNvPicPr>
          <p:nvPr/>
        </p:nvPicPr>
        <p:blipFill>
          <a:blip r:embed="rId9"/>
          <a:stretch>
            <a:fillRect/>
          </a:stretch>
        </p:blipFill>
        <p:spPr>
          <a:xfrm>
            <a:off x="4911136" y="1790203"/>
            <a:ext cx="3180799" cy="2145190"/>
          </a:xfrm>
          <a:prstGeom prst="rect">
            <a:avLst/>
          </a:prstGeom>
        </p:spPr>
      </p:pic>
      <p:pic>
        <p:nvPicPr>
          <p:cNvPr id="18" name="Picture 17"/>
          <p:cNvPicPr>
            <a:picLocks noChangeAspect="1"/>
          </p:cNvPicPr>
          <p:nvPr/>
        </p:nvPicPr>
        <p:blipFill>
          <a:blip r:embed="rId10"/>
          <a:stretch>
            <a:fillRect/>
          </a:stretch>
        </p:blipFill>
        <p:spPr>
          <a:xfrm>
            <a:off x="4911136" y="3988236"/>
            <a:ext cx="4166026" cy="2192645"/>
          </a:xfrm>
          <a:prstGeom prst="rect">
            <a:avLst/>
          </a:prstGeom>
        </p:spPr>
      </p:pic>
      <p:pic>
        <p:nvPicPr>
          <p:cNvPr id="13" name="Picture 12">
            <a:extLst>
              <a:ext uri="{FF2B5EF4-FFF2-40B4-BE49-F238E27FC236}">
                <a16:creationId xmlns:a16="http://schemas.microsoft.com/office/drawing/2014/main" id="{37E096F3-81B7-471B-879C-82C9E75DB79A}"/>
              </a:ext>
            </a:extLst>
          </p:cNvPr>
          <p:cNvPicPr>
            <a:picLocks noChangeAspect="1"/>
          </p:cNvPicPr>
          <p:nvPr/>
        </p:nvPicPr>
        <p:blipFill>
          <a:blip r:embed="rId11"/>
          <a:stretch>
            <a:fillRect/>
          </a:stretch>
        </p:blipFill>
        <p:spPr>
          <a:xfrm>
            <a:off x="1097280" y="1972658"/>
            <a:ext cx="1918848" cy="1918848"/>
          </a:xfrm>
          <a:prstGeom prst="rect">
            <a:avLst/>
          </a:prstGeom>
        </p:spPr>
      </p:pic>
    </p:spTree>
    <p:extLst>
      <p:ext uri="{BB962C8B-B14F-4D97-AF65-F5344CB8AC3E}">
        <p14:creationId xmlns:p14="http://schemas.microsoft.com/office/powerpoint/2010/main" val="2199218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EC6468D7-AA6F-FD60-E89E-6ECC4E0E164B}"/>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nSpc>
                <a:spcPct val="90000"/>
              </a:lnSpc>
            </a:pPr>
            <a:r>
              <a:rPr lang="en-US" sz="3600" kern="1200">
                <a:solidFill>
                  <a:schemeClr val="tx1"/>
                </a:solidFill>
                <a:latin typeface="+mj-lt"/>
                <a:ea typeface="+mj-ea"/>
                <a:cs typeface="+mj-cs"/>
              </a:rPr>
              <a:t>Reimagined Services</a:t>
            </a:r>
          </a:p>
        </p:txBody>
      </p:sp>
      <p:pic>
        <p:nvPicPr>
          <p:cNvPr id="5" name="Content Placeholder 4" descr="Text&#10;&#10;Description automatically generated">
            <a:extLst>
              <a:ext uri="{FF2B5EF4-FFF2-40B4-BE49-F238E27FC236}">
                <a16:creationId xmlns:a16="http://schemas.microsoft.com/office/drawing/2014/main" id="{F5D0665F-A972-8E9A-ADD0-66D9E782C2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3900" y="2582349"/>
            <a:ext cx="10744200" cy="3491865"/>
          </a:xfrm>
          <a:prstGeom prst="rect">
            <a:avLst/>
          </a:prstGeom>
        </p:spPr>
      </p:pic>
    </p:spTree>
    <p:extLst>
      <p:ext uri="{BB962C8B-B14F-4D97-AF65-F5344CB8AC3E}">
        <p14:creationId xmlns:p14="http://schemas.microsoft.com/office/powerpoint/2010/main" val="3286637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D224-644C-4AAB-9D82-6C9A2D070B21}"/>
              </a:ext>
            </a:extLst>
          </p:cNvPr>
          <p:cNvSpPr>
            <a:spLocks noGrp="1"/>
          </p:cNvSpPr>
          <p:nvPr>
            <p:ph type="title"/>
          </p:nvPr>
        </p:nvSpPr>
        <p:spPr/>
        <p:txBody>
          <a:bodyPr>
            <a:normAutofit/>
          </a:bodyPr>
          <a:lstStyle/>
          <a:p>
            <a:r>
              <a:rPr lang="en-US" sz="4400" b="1" dirty="0"/>
              <a:t>COACH: </a:t>
            </a:r>
            <a:r>
              <a:rPr lang="en-US" sz="4400" i="1" dirty="0"/>
              <a:t>What do you get when you call?</a:t>
            </a:r>
          </a:p>
        </p:txBody>
      </p:sp>
      <p:sp>
        <p:nvSpPr>
          <p:cNvPr id="6" name="Content Placeholder 5">
            <a:extLst>
              <a:ext uri="{FF2B5EF4-FFF2-40B4-BE49-F238E27FC236}">
                <a16:creationId xmlns:a16="http://schemas.microsoft.com/office/drawing/2014/main" id="{54FB1478-D88C-4739-8692-9D0F3AE5E9D2}"/>
              </a:ext>
            </a:extLst>
          </p:cNvPr>
          <p:cNvSpPr>
            <a:spLocks noGrp="1"/>
          </p:cNvSpPr>
          <p:nvPr>
            <p:ph idx="1"/>
          </p:nvPr>
        </p:nvSpPr>
        <p:spPr>
          <a:xfrm>
            <a:off x="1219943" y="2001851"/>
            <a:ext cx="7009657" cy="4023360"/>
          </a:xfrm>
        </p:spPr>
        <p:txBody>
          <a:bodyPr>
            <a:normAutofit/>
          </a:bodyPr>
          <a:lstStyle/>
          <a:p>
            <a:r>
              <a:rPr lang="en-US" sz="2400" dirty="0"/>
              <a:t>General Population who call 1-800-QUIT NOW (1-800-784-8669) Or are referred through e-portal, but do not identify as one of the priority populations</a:t>
            </a:r>
          </a:p>
          <a:p>
            <a:endParaRPr lang="en-US" sz="2400" dirty="0"/>
          </a:p>
          <a:p>
            <a:pPr lvl="1"/>
            <a:r>
              <a:rPr lang="en-US" sz="2400" dirty="0"/>
              <a:t>One full session = 3 incoming calls + 2 group sessions</a:t>
            </a:r>
          </a:p>
          <a:p>
            <a:pPr lvl="1"/>
            <a:r>
              <a:rPr lang="en-US" sz="2400" dirty="0"/>
              <a:t>NRT Starter Kit= 2 weeks patch OR gum</a:t>
            </a:r>
          </a:p>
          <a:p>
            <a:pPr lvl="1"/>
            <a:r>
              <a:rPr lang="en-US" sz="2400" dirty="0"/>
              <a:t>Personalized Quit Plan</a:t>
            </a:r>
          </a:p>
          <a:p>
            <a:pPr lvl="1"/>
            <a:r>
              <a:rPr lang="en-US" sz="2400" dirty="0"/>
              <a:t>Digital Dashboard to guide them through the program</a:t>
            </a:r>
          </a:p>
        </p:txBody>
      </p:sp>
      <p:pic>
        <p:nvPicPr>
          <p:cNvPr id="3" name="Picture 2" descr="A person with a microphone&#10;&#10;Description automatically generated with low confidence">
            <a:extLst>
              <a:ext uri="{FF2B5EF4-FFF2-40B4-BE49-F238E27FC236}">
                <a16:creationId xmlns:a16="http://schemas.microsoft.com/office/drawing/2014/main" id="{1267CA22-2FBF-9FE9-9ECB-5CAD60E8F8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9493" y="2001851"/>
            <a:ext cx="3035827" cy="3035827"/>
          </a:xfrm>
          <a:prstGeom prst="rect">
            <a:avLst/>
          </a:prstGeom>
          <a:noFill/>
          <a:ln>
            <a:noFill/>
          </a:ln>
        </p:spPr>
      </p:pic>
    </p:spTree>
    <p:extLst>
      <p:ext uri="{BB962C8B-B14F-4D97-AF65-F5344CB8AC3E}">
        <p14:creationId xmlns:p14="http://schemas.microsoft.com/office/powerpoint/2010/main" val="12380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D224-644C-4AAB-9D82-6C9A2D070B21}"/>
              </a:ext>
            </a:extLst>
          </p:cNvPr>
          <p:cNvSpPr>
            <a:spLocks noGrp="1"/>
          </p:cNvSpPr>
          <p:nvPr>
            <p:ph type="title"/>
          </p:nvPr>
        </p:nvSpPr>
        <p:spPr>
          <a:xfrm>
            <a:off x="1097280" y="286604"/>
            <a:ext cx="10058400" cy="720076"/>
          </a:xfrm>
        </p:spPr>
        <p:txBody>
          <a:bodyPr>
            <a:normAutofit/>
          </a:bodyPr>
          <a:lstStyle/>
          <a:p>
            <a:r>
              <a:rPr lang="en-US" sz="4400" b="1" dirty="0"/>
              <a:t>COACH+: </a:t>
            </a:r>
            <a:r>
              <a:rPr lang="en-US" sz="4400" i="1" dirty="0"/>
              <a:t>What do you get when you call?</a:t>
            </a:r>
          </a:p>
        </p:txBody>
      </p:sp>
      <p:pic>
        <p:nvPicPr>
          <p:cNvPr id="3" name="Picture 2" descr="A picture containing text, tree, sign&#10;&#10;Description automatically generated">
            <a:extLst>
              <a:ext uri="{FF2B5EF4-FFF2-40B4-BE49-F238E27FC236}">
                <a16:creationId xmlns:a16="http://schemas.microsoft.com/office/drawing/2014/main" id="{F08F0C00-799D-FFEB-8B15-5281C7A30D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8193" y="2755737"/>
            <a:ext cx="2735316" cy="2735316"/>
          </a:xfrm>
          <a:prstGeom prst="rect">
            <a:avLst/>
          </a:prstGeom>
          <a:noFill/>
          <a:ln>
            <a:noFill/>
          </a:ln>
        </p:spPr>
      </p:pic>
      <p:sp>
        <p:nvSpPr>
          <p:cNvPr id="5" name="TextBox 4">
            <a:extLst>
              <a:ext uri="{FF2B5EF4-FFF2-40B4-BE49-F238E27FC236}">
                <a16:creationId xmlns:a16="http://schemas.microsoft.com/office/drawing/2014/main" id="{A74294B3-8A02-5AF1-96C2-7FDC7C84676E}"/>
              </a:ext>
            </a:extLst>
          </p:cNvPr>
          <p:cNvSpPr txBox="1"/>
          <p:nvPr/>
        </p:nvSpPr>
        <p:spPr>
          <a:xfrm>
            <a:off x="1097280" y="936060"/>
            <a:ext cx="10745315"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Priority Populations = </a:t>
            </a: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Uninsured, 18-20 year olds, Behavioral Health, Pregnant/ Family Planning/ Postpartum, Youth</a:t>
            </a:r>
          </a:p>
        </p:txBody>
      </p:sp>
      <p:sp>
        <p:nvSpPr>
          <p:cNvPr id="7" name="Rectangle 1">
            <a:extLst>
              <a:ext uri="{FF2B5EF4-FFF2-40B4-BE49-F238E27FC236}">
                <a16:creationId xmlns:a16="http://schemas.microsoft.com/office/drawing/2014/main" id="{E08F14A6-0040-BB7E-C412-77D524194E4F}"/>
              </a:ext>
            </a:extLst>
          </p:cNvPr>
          <p:cNvSpPr>
            <a:spLocks noChangeArrowheads="1"/>
          </p:cNvSpPr>
          <p:nvPr/>
        </p:nvSpPr>
        <p:spPr bwMode="auto">
          <a:xfrm>
            <a:off x="803849" y="20909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16DA9FA5-F7E1-B33E-4EA7-C68191EBE394}"/>
              </a:ext>
            </a:extLst>
          </p:cNvPr>
          <p:cNvGraphicFramePr>
            <a:graphicFrameLocks noGrp="1"/>
          </p:cNvGraphicFramePr>
          <p:nvPr>
            <p:extLst>
              <p:ext uri="{D42A27DB-BD31-4B8C-83A1-F6EECF244321}">
                <p14:modId xmlns:p14="http://schemas.microsoft.com/office/powerpoint/2010/main" val="378344168"/>
              </p:ext>
            </p:extLst>
          </p:nvPr>
        </p:nvGraphicFramePr>
        <p:xfrm>
          <a:off x="1097280" y="1898503"/>
          <a:ext cx="6915573" cy="4220132"/>
        </p:xfrm>
        <a:graphic>
          <a:graphicData uri="http://schemas.openxmlformats.org/drawingml/2006/table">
            <a:tbl>
              <a:tblPr firstRow="1" firstCol="1" bandRow="1">
                <a:tableStyleId>{5C22544A-7EE6-4342-B048-85BDC9FD1C3A}</a:tableStyleId>
              </a:tblPr>
              <a:tblGrid>
                <a:gridCol w="1908452">
                  <a:extLst>
                    <a:ext uri="{9D8B030D-6E8A-4147-A177-3AD203B41FA5}">
                      <a16:colId xmlns:a16="http://schemas.microsoft.com/office/drawing/2014/main" val="1827005837"/>
                    </a:ext>
                  </a:extLst>
                </a:gridCol>
                <a:gridCol w="3139711">
                  <a:extLst>
                    <a:ext uri="{9D8B030D-6E8A-4147-A177-3AD203B41FA5}">
                      <a16:colId xmlns:a16="http://schemas.microsoft.com/office/drawing/2014/main" val="2268590683"/>
                    </a:ext>
                  </a:extLst>
                </a:gridCol>
                <a:gridCol w="1867410">
                  <a:extLst>
                    <a:ext uri="{9D8B030D-6E8A-4147-A177-3AD203B41FA5}">
                      <a16:colId xmlns:a16="http://schemas.microsoft.com/office/drawing/2014/main" val="3992281432"/>
                    </a:ext>
                  </a:extLst>
                </a:gridCol>
              </a:tblGrid>
              <a:tr h="287147">
                <a:tc>
                  <a:txBody>
                    <a:bodyPr/>
                    <a:lstStyle/>
                    <a:p>
                      <a:pPr>
                        <a:lnSpc>
                          <a:spcPct val="115000"/>
                        </a:lnSpc>
                      </a:pPr>
                      <a:endParaRPr lang="en-US" sz="800" kern="100" dirty="0">
                        <a:effectLst/>
                        <a:latin typeface="Calibri" panose="020F0502020204030204" pitchFamily="34" charset="0"/>
                        <a:cs typeface="Times New Roman" panose="02020603050405020304" pitchFamily="18" charset="0"/>
                      </a:endParaRPr>
                    </a:p>
                  </a:txBody>
                  <a:tcPr marL="63913" marR="63913" marT="31493" marB="31493"/>
                </a:tc>
                <a:tc>
                  <a:txBody>
                    <a:bodyPr/>
                    <a:lstStyle/>
                    <a:p>
                      <a:pPr>
                        <a:lnSpc>
                          <a:spcPct val="115000"/>
                        </a:lnSpc>
                      </a:pPr>
                      <a:endParaRPr lang="en-US" sz="800" kern="100">
                        <a:effectLst/>
                        <a:latin typeface="Calibri" panose="020F0502020204030204" pitchFamily="34" charset="0"/>
                        <a:cs typeface="Times New Roman" panose="02020603050405020304" pitchFamily="18" charset="0"/>
                      </a:endParaRPr>
                    </a:p>
                  </a:txBody>
                  <a:tcPr marL="63913" marR="63913" marT="31493" marB="31493"/>
                </a:tc>
                <a:tc>
                  <a:txBody>
                    <a:bodyPr/>
                    <a:lstStyle/>
                    <a:p>
                      <a:pPr>
                        <a:lnSpc>
                          <a:spcPct val="115000"/>
                        </a:lnSpc>
                      </a:pPr>
                      <a:endParaRPr lang="en-US" sz="800" kern="100">
                        <a:effectLst/>
                        <a:latin typeface="Calibri" panose="020F0502020204030204" pitchFamily="34" charset="0"/>
                        <a:cs typeface="Times New Roman" panose="02020603050405020304" pitchFamily="18" charset="0"/>
                      </a:endParaRPr>
                    </a:p>
                  </a:txBody>
                  <a:tcPr marL="63913" marR="63913" marT="31493" marB="31493"/>
                </a:tc>
                <a:extLst>
                  <a:ext uri="{0D108BD9-81ED-4DB2-BD59-A6C34878D82A}">
                    <a16:rowId xmlns:a16="http://schemas.microsoft.com/office/drawing/2014/main" val="341680087"/>
                  </a:ext>
                </a:extLst>
              </a:tr>
              <a:tr h="790503">
                <a:tc>
                  <a:txBody>
                    <a:bodyPr/>
                    <a:lstStyle/>
                    <a:p>
                      <a:pPr marL="0" marR="0" algn="ctr">
                        <a:lnSpc>
                          <a:spcPct val="115000"/>
                        </a:lnSpc>
                        <a:spcBef>
                          <a:spcPts val="0"/>
                        </a:spcBef>
                        <a:spcAft>
                          <a:spcPts val="0"/>
                        </a:spcAft>
                      </a:pPr>
                      <a:r>
                        <a:rPr lang="en-US" sz="1300" kern="0">
                          <a:effectLst/>
                        </a:rPr>
                        <a:t>Population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300" kern="0" dirty="0">
                          <a:effectLst/>
                        </a:rPr>
                        <a:t>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300" kern="0">
                          <a:effectLst/>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extLst>
                  <a:ext uri="{0D108BD9-81ED-4DB2-BD59-A6C34878D82A}">
                    <a16:rowId xmlns:a16="http://schemas.microsoft.com/office/drawing/2014/main" val="1291100666"/>
                  </a:ext>
                </a:extLst>
              </a:tr>
              <a:tr h="790503">
                <a:tc>
                  <a:txBody>
                    <a:bodyPr/>
                    <a:lstStyle/>
                    <a:p>
                      <a:pPr marL="0" marR="0" algn="ctr">
                        <a:lnSpc>
                          <a:spcPct val="115000"/>
                        </a:lnSpc>
                        <a:spcBef>
                          <a:spcPts val="0"/>
                        </a:spcBef>
                        <a:spcAft>
                          <a:spcPts val="0"/>
                        </a:spcAft>
                      </a:pPr>
                      <a:r>
                        <a:rPr lang="en-US" sz="1300" kern="0" dirty="0">
                          <a:effectLst/>
                        </a:rPr>
                        <a:t>Insured/21+</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a:effectLst/>
                        </a:rPr>
                        <a:t>5 sessions</a:t>
                      </a:r>
                      <a:endParaRPr lang="en-US" sz="800" kern="100">
                        <a:effectLst/>
                      </a:endParaRPr>
                    </a:p>
                    <a:p>
                      <a:pPr marL="0" marR="0" algn="ctr">
                        <a:lnSpc>
                          <a:spcPct val="115000"/>
                        </a:lnSpc>
                        <a:spcBef>
                          <a:spcPts val="0"/>
                        </a:spcBef>
                        <a:spcAft>
                          <a:spcPts val="0"/>
                        </a:spcAft>
                      </a:pPr>
                      <a:r>
                        <a:rPr lang="en-US" sz="1000" kern="0">
                          <a:effectLst/>
                        </a:rPr>
                        <a:t>+2-wks NRT</a:t>
                      </a:r>
                      <a:endParaRPr lang="en-US" sz="800" kern="100">
                        <a:effectLst/>
                      </a:endParaRPr>
                    </a:p>
                    <a:p>
                      <a:pPr marL="0" marR="0" algn="ctr">
                        <a:lnSpc>
                          <a:spcPct val="115000"/>
                        </a:lnSpc>
                        <a:spcBef>
                          <a:spcPts val="0"/>
                        </a:spcBef>
                        <a:spcAft>
                          <a:spcPts val="0"/>
                        </a:spcAft>
                      </a:pPr>
                      <a:r>
                        <a:rPr lang="en-US" sz="1000" kern="0">
                          <a:effectLst/>
                        </a:rPr>
                        <a:t>(patch or gum)</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a:effectLst/>
                        </a:rPr>
                        <a:t>COACH</a:t>
                      </a:r>
                      <a:endParaRPr lang="en-US" sz="800" kern="100">
                        <a:effectLst/>
                      </a:endParaRPr>
                    </a:p>
                    <a:p>
                      <a:pPr marL="0" marR="0" algn="ctr">
                        <a:lnSpc>
                          <a:spcPct val="115000"/>
                        </a:lnSpc>
                        <a:spcBef>
                          <a:spcPts val="0"/>
                        </a:spcBef>
                        <a:spcAft>
                          <a:spcPts val="0"/>
                        </a:spcAft>
                      </a:pPr>
                      <a:r>
                        <a:rPr lang="en-US" sz="1000" kern="0">
                          <a:effectLst/>
                        </a:rPr>
                        <a:t>(formerly one call)</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extLst>
                  <a:ext uri="{0D108BD9-81ED-4DB2-BD59-A6C34878D82A}">
                    <a16:rowId xmlns:a16="http://schemas.microsoft.com/office/drawing/2014/main" val="3429810568"/>
                  </a:ext>
                </a:extLst>
              </a:tr>
              <a:tr h="687986">
                <a:tc>
                  <a:txBody>
                    <a:bodyPr/>
                    <a:lstStyle/>
                    <a:p>
                      <a:pPr marL="0" marR="0" algn="ctr">
                        <a:lnSpc>
                          <a:spcPct val="115000"/>
                        </a:lnSpc>
                        <a:spcBef>
                          <a:spcPts val="0"/>
                        </a:spcBef>
                        <a:spcAft>
                          <a:spcPts val="0"/>
                        </a:spcAft>
                      </a:pPr>
                      <a:r>
                        <a:rPr lang="en-US" sz="1000" kern="0" dirty="0">
                          <a:effectLst/>
                        </a:rPr>
                        <a:t>Uninsured  or 18-20 yrs.</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a:effectLst/>
                        </a:rPr>
                        <a:t>5 sessions</a:t>
                      </a:r>
                      <a:endParaRPr lang="en-US" sz="800" kern="100">
                        <a:effectLst/>
                      </a:endParaRPr>
                    </a:p>
                    <a:p>
                      <a:pPr marL="0" marR="0" algn="ctr">
                        <a:lnSpc>
                          <a:spcPct val="115000"/>
                        </a:lnSpc>
                        <a:spcBef>
                          <a:spcPts val="0"/>
                        </a:spcBef>
                        <a:spcAft>
                          <a:spcPts val="0"/>
                        </a:spcAft>
                      </a:pPr>
                      <a:r>
                        <a:rPr lang="en-US" sz="1000" kern="0">
                          <a:effectLst/>
                        </a:rPr>
                        <a:t>+12-wks. NRT</a:t>
                      </a:r>
                      <a:endParaRPr lang="en-US" sz="800" kern="100">
                        <a:effectLst/>
                      </a:endParaRPr>
                    </a:p>
                    <a:p>
                      <a:pPr marL="0" marR="0" algn="ctr">
                        <a:lnSpc>
                          <a:spcPct val="115000"/>
                        </a:lnSpc>
                        <a:spcBef>
                          <a:spcPts val="0"/>
                        </a:spcBef>
                        <a:spcAft>
                          <a:spcPts val="0"/>
                        </a:spcAft>
                      </a:pPr>
                      <a:r>
                        <a:rPr lang="en-US" sz="1000" kern="0">
                          <a:effectLst/>
                        </a:rPr>
                        <a:t>(patch or gum)</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a:effectLst/>
                        </a:rPr>
                        <a:t>COACH+</a:t>
                      </a:r>
                      <a:endParaRPr lang="en-US" sz="800" kern="100">
                        <a:effectLst/>
                      </a:endParaRPr>
                    </a:p>
                    <a:p>
                      <a:pPr marL="0" marR="0" algn="ctr">
                        <a:lnSpc>
                          <a:spcPct val="115000"/>
                        </a:lnSpc>
                        <a:spcBef>
                          <a:spcPts val="0"/>
                        </a:spcBef>
                        <a:spcAft>
                          <a:spcPts val="0"/>
                        </a:spcAft>
                      </a:pPr>
                      <a:r>
                        <a:rPr lang="en-US" sz="1000" kern="0">
                          <a:effectLst/>
                        </a:rPr>
                        <a:t>(formerly multi-call)</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extLst>
                  <a:ext uri="{0D108BD9-81ED-4DB2-BD59-A6C34878D82A}">
                    <a16:rowId xmlns:a16="http://schemas.microsoft.com/office/drawing/2014/main" val="3055884987"/>
                  </a:ext>
                </a:extLst>
              </a:tr>
              <a:tr h="617244">
                <a:tc>
                  <a:txBody>
                    <a:bodyPr/>
                    <a:lstStyle/>
                    <a:p>
                      <a:pPr marL="0" marR="0" algn="ctr">
                        <a:lnSpc>
                          <a:spcPct val="115000"/>
                        </a:lnSpc>
                        <a:spcBef>
                          <a:spcPts val="0"/>
                        </a:spcBef>
                        <a:spcAft>
                          <a:spcPts val="0"/>
                        </a:spcAft>
                      </a:pPr>
                      <a:r>
                        <a:rPr lang="en-US" sz="1000" kern="0" dirty="0">
                          <a:effectLst/>
                        </a:rPr>
                        <a:t>Pregnancy &amp; Postpartum</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a:effectLst/>
                        </a:rPr>
                        <a:t>7 sessions</a:t>
                      </a:r>
                      <a:endParaRPr lang="en-US" sz="800" kern="100">
                        <a:effectLst/>
                      </a:endParaRPr>
                    </a:p>
                    <a:p>
                      <a:pPr marL="0" marR="0" algn="ctr">
                        <a:lnSpc>
                          <a:spcPct val="115000"/>
                        </a:lnSpc>
                        <a:spcBef>
                          <a:spcPts val="0"/>
                        </a:spcBef>
                        <a:spcAft>
                          <a:spcPts val="0"/>
                        </a:spcAft>
                      </a:pPr>
                      <a:r>
                        <a:rPr lang="en-US" sz="1000" kern="0">
                          <a:effectLst/>
                        </a:rPr>
                        <a:t>+12 wks. NRT- *medical override</a:t>
                      </a:r>
                      <a:endParaRPr lang="en-US" sz="800" kern="100">
                        <a:effectLst/>
                      </a:endParaRPr>
                    </a:p>
                    <a:p>
                      <a:pPr marL="0" marR="0" algn="ctr">
                        <a:lnSpc>
                          <a:spcPct val="115000"/>
                        </a:lnSpc>
                        <a:spcBef>
                          <a:spcPts val="0"/>
                        </a:spcBef>
                        <a:spcAft>
                          <a:spcPts val="0"/>
                        </a:spcAft>
                      </a:pPr>
                      <a:r>
                        <a:rPr lang="en-US" sz="1000" kern="0">
                          <a:effectLst/>
                        </a:rPr>
                        <a:t>(patch or gum)</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a:effectLst/>
                        </a:rPr>
                        <a:t>COACH+</a:t>
                      </a:r>
                      <a:endParaRPr lang="en-US" sz="800" kern="100">
                        <a:effectLst/>
                      </a:endParaRPr>
                    </a:p>
                    <a:p>
                      <a:pPr marL="0" marR="0" algn="ctr">
                        <a:lnSpc>
                          <a:spcPct val="115000"/>
                        </a:lnSpc>
                        <a:spcBef>
                          <a:spcPts val="0"/>
                        </a:spcBef>
                        <a:spcAft>
                          <a:spcPts val="0"/>
                        </a:spcAft>
                      </a:pPr>
                      <a:r>
                        <a:rPr lang="en-US" sz="1000" kern="0">
                          <a:effectLst/>
                        </a:rPr>
                        <a:t>(formerly multi-call)</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extLst>
                  <a:ext uri="{0D108BD9-81ED-4DB2-BD59-A6C34878D82A}">
                    <a16:rowId xmlns:a16="http://schemas.microsoft.com/office/drawing/2014/main" val="244988500"/>
                  </a:ext>
                </a:extLst>
              </a:tr>
              <a:tr h="617244">
                <a:tc>
                  <a:txBody>
                    <a:bodyPr/>
                    <a:lstStyle/>
                    <a:p>
                      <a:pPr marL="0" marR="0" algn="ctr">
                        <a:lnSpc>
                          <a:spcPct val="115000"/>
                        </a:lnSpc>
                        <a:spcBef>
                          <a:spcPts val="0"/>
                        </a:spcBef>
                        <a:spcAft>
                          <a:spcPts val="0"/>
                        </a:spcAft>
                      </a:pPr>
                      <a:r>
                        <a:rPr lang="en-US" sz="1000" kern="0">
                          <a:effectLst/>
                        </a:rPr>
                        <a:t>Behavioral Health</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a:effectLst/>
                        </a:rPr>
                        <a:t>7 sessions</a:t>
                      </a:r>
                      <a:endParaRPr lang="en-US" sz="800" kern="100">
                        <a:effectLst/>
                      </a:endParaRPr>
                    </a:p>
                    <a:p>
                      <a:pPr marL="0" marR="0" algn="ctr">
                        <a:lnSpc>
                          <a:spcPct val="115000"/>
                        </a:lnSpc>
                        <a:spcBef>
                          <a:spcPts val="0"/>
                        </a:spcBef>
                        <a:spcAft>
                          <a:spcPts val="0"/>
                        </a:spcAft>
                      </a:pPr>
                      <a:r>
                        <a:rPr lang="en-US" sz="1000" kern="0">
                          <a:effectLst/>
                        </a:rPr>
                        <a:t>+12 wks. combo NRT</a:t>
                      </a:r>
                      <a:endParaRPr lang="en-US" sz="800" kern="100">
                        <a:effectLst/>
                      </a:endParaRPr>
                    </a:p>
                    <a:p>
                      <a:pPr marL="0" marR="0" algn="ctr">
                        <a:lnSpc>
                          <a:spcPct val="115000"/>
                        </a:lnSpc>
                        <a:spcBef>
                          <a:spcPts val="0"/>
                        </a:spcBef>
                        <a:spcAft>
                          <a:spcPts val="0"/>
                        </a:spcAft>
                      </a:pPr>
                      <a:r>
                        <a:rPr lang="en-US" sz="1000" kern="0">
                          <a:effectLst/>
                        </a:rPr>
                        <a:t>(patch, gum or patch &amp; gum)</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dirty="0">
                          <a:effectLst/>
                        </a:rPr>
                        <a:t>COACH+</a:t>
                      </a:r>
                      <a:endParaRPr lang="en-US" sz="800" kern="100" dirty="0">
                        <a:effectLst/>
                      </a:endParaRPr>
                    </a:p>
                    <a:p>
                      <a:pPr marL="0" marR="0" algn="ctr">
                        <a:lnSpc>
                          <a:spcPct val="115000"/>
                        </a:lnSpc>
                        <a:spcBef>
                          <a:spcPts val="0"/>
                        </a:spcBef>
                        <a:spcAft>
                          <a:spcPts val="0"/>
                        </a:spcAft>
                      </a:pPr>
                      <a:r>
                        <a:rPr lang="en-US" sz="1000" kern="0" dirty="0">
                          <a:effectLst/>
                        </a:rPr>
                        <a:t>(formerly multi-call)</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extLst>
                  <a:ext uri="{0D108BD9-81ED-4DB2-BD59-A6C34878D82A}">
                    <a16:rowId xmlns:a16="http://schemas.microsoft.com/office/drawing/2014/main" val="1486755525"/>
                  </a:ext>
                </a:extLst>
              </a:tr>
              <a:tr h="429505">
                <a:tc>
                  <a:txBody>
                    <a:bodyPr/>
                    <a:lstStyle/>
                    <a:p>
                      <a:pPr marL="0" marR="0" algn="ctr">
                        <a:lnSpc>
                          <a:spcPct val="115000"/>
                        </a:lnSpc>
                        <a:spcBef>
                          <a:spcPts val="0"/>
                        </a:spcBef>
                        <a:spcAft>
                          <a:spcPts val="0"/>
                        </a:spcAft>
                      </a:pPr>
                      <a:r>
                        <a:rPr lang="en-US" sz="1000" kern="0">
                          <a:effectLst/>
                        </a:rPr>
                        <a:t>Youth support</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a:effectLst/>
                        </a:rPr>
                        <a:t>Access to online dashboard and option to chat with coach (no NRT)</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tc>
                  <a:txBody>
                    <a:bodyPr/>
                    <a:lstStyle/>
                    <a:p>
                      <a:pPr marL="0" marR="0" algn="ctr">
                        <a:lnSpc>
                          <a:spcPct val="115000"/>
                        </a:lnSpc>
                        <a:spcBef>
                          <a:spcPts val="0"/>
                        </a:spcBef>
                        <a:spcAft>
                          <a:spcPts val="0"/>
                        </a:spcAft>
                      </a:pPr>
                      <a:r>
                        <a:rPr lang="en-US" sz="1000" kern="0" dirty="0">
                          <a:effectLst/>
                        </a:rPr>
                        <a:t>COACH+</a:t>
                      </a:r>
                      <a:endParaRPr lang="en-US" sz="800" kern="100" dirty="0">
                        <a:effectLst/>
                      </a:endParaRPr>
                    </a:p>
                    <a:p>
                      <a:pPr marL="0" marR="0" algn="ctr">
                        <a:lnSpc>
                          <a:spcPct val="115000"/>
                        </a:lnSpc>
                        <a:spcBef>
                          <a:spcPts val="0"/>
                        </a:spcBef>
                        <a:spcAft>
                          <a:spcPts val="0"/>
                        </a:spcAft>
                      </a:pPr>
                      <a:r>
                        <a:rPr lang="en-US" sz="1000" kern="0" dirty="0">
                          <a:effectLst/>
                        </a:rPr>
                        <a:t>(formerly multi-call)</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913" marR="63913" marT="31493" marB="31493"/>
                </a:tc>
                <a:extLst>
                  <a:ext uri="{0D108BD9-81ED-4DB2-BD59-A6C34878D82A}">
                    <a16:rowId xmlns:a16="http://schemas.microsoft.com/office/drawing/2014/main" val="1867832422"/>
                  </a:ext>
                </a:extLst>
              </a:tr>
            </a:tbl>
          </a:graphicData>
        </a:graphic>
      </p:graphicFrame>
    </p:spTree>
    <p:extLst>
      <p:ext uri="{BB962C8B-B14F-4D97-AF65-F5344CB8AC3E}">
        <p14:creationId xmlns:p14="http://schemas.microsoft.com/office/powerpoint/2010/main" val="3702507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1"/>
          <p:cNvSpPr>
            <a:spLocks noGrp="1"/>
          </p:cNvSpPr>
          <p:nvPr>
            <p:ph type="title"/>
          </p:nvPr>
        </p:nvSpPr>
        <p:spPr>
          <a:xfrm>
            <a:off x="1286933" y="609600"/>
            <a:ext cx="10197494" cy="1099457"/>
          </a:xfrm>
        </p:spPr>
        <p:txBody>
          <a:bodyPr>
            <a:normAutofit fontScale="90000"/>
          </a:bodyPr>
          <a:lstStyle/>
          <a:p>
            <a:pPr eaLnBrk="1" hangingPunct="1"/>
            <a:r>
              <a:rPr lang="en-US" altLang="en-US" b="1" dirty="0">
                <a:latin typeface="Arial Rounded MT Bold" panose="020F0704030504030204" pitchFamily="34" charset="0"/>
              </a:rPr>
              <a:t>Three Clicks and Done! Quitline E-Referral</a:t>
            </a:r>
          </a:p>
        </p:txBody>
      </p:sp>
      <p:sp>
        <p:nvSpPr>
          <p:cNvPr id="4" name="Slide Number Placeholder 3"/>
          <p:cNvSpPr>
            <a:spLocks noGrp="1"/>
          </p:cNvSpPr>
          <p:nvPr>
            <p:ph type="sldNum" sz="quarter" idx="12"/>
          </p:nvPr>
        </p:nvSpPr>
        <p:spPr>
          <a:xfrm>
            <a:off x="9894532" y="6182876"/>
            <a:ext cx="683339" cy="365125"/>
          </a:xfrm>
        </p:spPr>
        <p:txBody>
          <a:bodyPr>
            <a:normAutofit/>
          </a:bodyPr>
          <a:lstStyle/>
          <a:p>
            <a:pPr>
              <a:spcAft>
                <a:spcPts val="600"/>
              </a:spcAft>
              <a:defRPr/>
            </a:pPr>
            <a:fld id="{8FF1F072-FCF2-4367-A810-74A108708177}" type="slidenum">
              <a:rPr lang="en-US" smtClean="0"/>
              <a:pPr>
                <a:spcAft>
                  <a:spcPts val="600"/>
                </a:spcAft>
                <a:defRPr/>
              </a:pPr>
              <a:t>18</a:t>
            </a:fld>
            <a:endParaRPr lang="en-US"/>
          </a:p>
        </p:txBody>
      </p:sp>
      <p:graphicFrame>
        <p:nvGraphicFramePr>
          <p:cNvPr id="62469" name="Content Placeholder 2">
            <a:extLst>
              <a:ext uri="{FF2B5EF4-FFF2-40B4-BE49-F238E27FC236}">
                <a16:creationId xmlns:a16="http://schemas.microsoft.com/office/drawing/2014/main" id="{2540C981-B74C-EF7E-F72F-3C482E91D2EE}"/>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75065" y="609600"/>
            <a:ext cx="2930518" cy="1320800"/>
          </a:xfrm>
        </p:spPr>
        <p:txBody>
          <a:bodyPr vert="horz" lIns="91440" tIns="45720" rIns="91440" bIns="45720" rtlCol="0" anchor="ctr">
            <a:normAutofit/>
          </a:bodyPr>
          <a:lstStyle/>
          <a:p>
            <a:pPr>
              <a:lnSpc>
                <a:spcPct val="90000"/>
              </a:lnSpc>
            </a:pPr>
            <a:r>
              <a:rPr lang="en-US" altLang="en-US" sz="2800" b="1"/>
              <a:t>Quitline E-Referral: Step 1</a:t>
            </a:r>
          </a:p>
        </p:txBody>
      </p:sp>
      <p:sp>
        <p:nvSpPr>
          <p:cNvPr id="18" name="TextBox 17"/>
          <p:cNvSpPr txBox="1"/>
          <p:nvPr/>
        </p:nvSpPr>
        <p:spPr>
          <a:xfrm>
            <a:off x="671361" y="2160589"/>
            <a:ext cx="2930517" cy="3880773"/>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dirty="0">
                <a:solidFill>
                  <a:schemeClr val="tx1">
                    <a:lumMod val="75000"/>
                    <a:lumOff val="25000"/>
                  </a:schemeClr>
                </a:solidFill>
              </a:rPr>
              <a:t>Go to: </a:t>
            </a:r>
            <a:r>
              <a:rPr lang="en-US" altLang="en-US" b="1" dirty="0">
                <a:solidFill>
                  <a:schemeClr val="tx1">
                    <a:lumMod val="75000"/>
                    <a:lumOff val="25000"/>
                  </a:schemeClr>
                </a:solidFill>
                <a:hlinkClick r:id="rId3"/>
              </a:rPr>
              <a:t>https://rallycoaching.my.site.com/</a:t>
            </a:r>
            <a:endParaRPr lang="en-US" altLang="en-US" b="1" dirty="0">
              <a:solidFill>
                <a:schemeClr val="tx1">
                  <a:lumMod val="75000"/>
                  <a:lumOff val="25000"/>
                </a:schemeClr>
              </a:solidFill>
            </a:endParaRPr>
          </a:p>
          <a:p>
            <a:pPr marL="342900" indent="-342900">
              <a:spcBef>
                <a:spcPts val="1000"/>
              </a:spcBef>
              <a:buClr>
                <a:schemeClr val="accent1"/>
              </a:buClr>
              <a:buSzPct val="80000"/>
              <a:buFont typeface="Wingdings 3" charset="2"/>
              <a:buChar char=""/>
            </a:pPr>
            <a:r>
              <a:rPr lang="en-US" altLang="en-US" b="1" dirty="0">
                <a:solidFill>
                  <a:schemeClr val="tx1">
                    <a:lumMod val="75000"/>
                    <a:lumOff val="25000"/>
                  </a:schemeClr>
                </a:solidFill>
              </a:rPr>
              <a:t> F</a:t>
            </a:r>
            <a:r>
              <a:rPr lang="en-US" dirty="0">
                <a:solidFill>
                  <a:schemeClr val="tx1">
                    <a:lumMod val="75000"/>
                    <a:lumOff val="25000"/>
                  </a:schemeClr>
                </a:solidFill>
              </a:rPr>
              <a:t>ind your state.</a:t>
            </a:r>
          </a:p>
          <a:p>
            <a:pPr marL="342900" indent="-342900">
              <a:spcBef>
                <a:spcPts val="1000"/>
              </a:spcBef>
              <a:buClr>
                <a:schemeClr val="accent1"/>
              </a:buClr>
              <a:buSzPct val="80000"/>
              <a:buFont typeface="Wingdings 3" charset="2"/>
              <a:buChar char=""/>
            </a:pPr>
            <a:r>
              <a:rPr lang="en-US" dirty="0">
                <a:solidFill>
                  <a:schemeClr val="tx1">
                    <a:lumMod val="75000"/>
                    <a:lumOff val="25000"/>
                  </a:schemeClr>
                </a:solidFill>
              </a:rPr>
              <a:t>Confirm Patient lives in VA</a:t>
            </a:r>
          </a:p>
        </p:txBody>
      </p:sp>
      <p:pic>
        <p:nvPicPr>
          <p:cNvPr id="3" name="Picture 2">
            <a:extLst>
              <a:ext uri="{FF2B5EF4-FFF2-40B4-BE49-F238E27FC236}">
                <a16:creationId xmlns:a16="http://schemas.microsoft.com/office/drawing/2014/main" id="{3D11AC29-E2ED-4A27-BC51-3DF69BE6A559}"/>
              </a:ext>
            </a:extLst>
          </p:cNvPr>
          <p:cNvPicPr>
            <a:picLocks noChangeAspect="1"/>
          </p:cNvPicPr>
          <p:nvPr/>
        </p:nvPicPr>
        <p:blipFill>
          <a:blip r:embed="rId4"/>
          <a:stretch>
            <a:fillRect/>
          </a:stretch>
        </p:blipFill>
        <p:spPr>
          <a:xfrm>
            <a:off x="3854337" y="1334475"/>
            <a:ext cx="5421162" cy="1151996"/>
          </a:xfrm>
          <a:prstGeom prst="rect">
            <a:avLst/>
          </a:prstGeom>
        </p:spPr>
      </p:pic>
      <p:sp>
        <p:nvSpPr>
          <p:cNvPr id="4" name="Slide Number Placeholder 3"/>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defRPr/>
            </a:pPr>
            <a:fld id="{98B09C80-E636-4A0A-83FB-0BDF337CA3E2}" type="slidenum">
              <a:rPr lang="en-US" smtClean="0"/>
              <a:pPr defTabSz="914400">
                <a:spcAft>
                  <a:spcPts val="600"/>
                </a:spcAft>
                <a:defRPr/>
              </a:pPr>
              <a:t>19</a:t>
            </a:fld>
            <a:endParaRPr lang="en-US"/>
          </a:p>
        </p:txBody>
      </p:sp>
      <p:pic>
        <p:nvPicPr>
          <p:cNvPr id="11" name="Picture 10">
            <a:extLst>
              <a:ext uri="{FF2B5EF4-FFF2-40B4-BE49-F238E27FC236}">
                <a16:creationId xmlns:a16="http://schemas.microsoft.com/office/drawing/2014/main" id="{C3B32672-4A58-4000-85BE-0ACEBE9669CB}"/>
              </a:ext>
            </a:extLst>
          </p:cNvPr>
          <p:cNvPicPr>
            <a:picLocks noChangeAspect="1"/>
          </p:cNvPicPr>
          <p:nvPr/>
        </p:nvPicPr>
        <p:blipFill>
          <a:blip r:embed="rId5"/>
          <a:stretch>
            <a:fillRect/>
          </a:stretch>
        </p:blipFill>
        <p:spPr>
          <a:xfrm>
            <a:off x="3733800" y="3210263"/>
            <a:ext cx="5841129" cy="1781424"/>
          </a:xfrm>
          <a:prstGeom prst="rect">
            <a:avLst/>
          </a:prstGeom>
        </p:spPr>
      </p:pic>
    </p:spTree>
    <p:extLst>
      <p:ext uri="{BB962C8B-B14F-4D97-AF65-F5344CB8AC3E}">
        <p14:creationId xmlns:p14="http://schemas.microsoft.com/office/powerpoint/2010/main" val="135441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981334" y="819450"/>
            <a:ext cx="10272887" cy="3597809"/>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5400" dirty="0">
                <a:solidFill>
                  <a:srgbClr val="00B050"/>
                </a:solidFill>
              </a:rPr>
              <a:t>Tobacco is STILL the leading </a:t>
            </a:r>
            <a:r>
              <a:rPr lang="en-US" sz="5400" u="sng" dirty="0">
                <a:solidFill>
                  <a:srgbClr val="00B050"/>
                </a:solidFill>
              </a:rPr>
              <a:t>preventable</a:t>
            </a:r>
            <a:r>
              <a:rPr lang="en-US" sz="5400" dirty="0">
                <a:solidFill>
                  <a:srgbClr val="00B050"/>
                </a:solidFill>
              </a:rPr>
              <a:t> cause of death and disease in the U.S.</a:t>
            </a:r>
          </a:p>
        </p:txBody>
      </p:sp>
      <p:sp>
        <p:nvSpPr>
          <p:cNvPr id="5" name="Text Placeholder 3"/>
          <p:cNvSpPr txBox="1">
            <a:spLocks/>
          </p:cNvSpPr>
          <p:nvPr/>
        </p:nvSpPr>
        <p:spPr>
          <a:xfrm>
            <a:off x="1646572" y="4656406"/>
            <a:ext cx="9874869" cy="1407510"/>
          </a:xfrm>
          <a:prstGeom prst="rect">
            <a:avLst/>
          </a:prstGeom>
        </p:spPr>
        <p:txBody>
          <a:bodyPr vert="horz" lIns="91440" tIns="45720" rIns="91440" bIns="45720" rtlCol="0">
            <a:no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fontAlgn="auto">
              <a:spcAft>
                <a:spcPts val="0"/>
              </a:spcAft>
              <a:buFont typeface="Wingdings" panose="05000000000000000000" pitchFamily="2" charset="2"/>
              <a:buChar char="Ø"/>
            </a:pPr>
            <a:r>
              <a:rPr lang="en-US" sz="3600" dirty="0">
                <a:solidFill>
                  <a:srgbClr val="002060"/>
                </a:solidFill>
              </a:rPr>
              <a:t>Kills more people than AIDS, alcohol, accidents, murder, suicide… combined.</a:t>
            </a:r>
          </a:p>
        </p:txBody>
      </p:sp>
      <p:sp>
        <p:nvSpPr>
          <p:cNvPr id="2" name="Title 1"/>
          <p:cNvSpPr>
            <a:spLocks noGrp="1"/>
          </p:cNvSpPr>
          <p:nvPr>
            <p:ph type="title"/>
          </p:nvPr>
        </p:nvSpPr>
        <p:spPr>
          <a:xfrm>
            <a:off x="937779" y="580303"/>
            <a:ext cx="10058400" cy="1141364"/>
          </a:xfrm>
        </p:spPr>
        <p:txBody>
          <a:bodyPr/>
          <a:lstStyle/>
          <a:p>
            <a:pPr algn="l"/>
            <a:r>
              <a:rPr lang="en-US" dirty="0">
                <a:solidFill>
                  <a:schemeClr val="tx1"/>
                </a:solidFill>
                <a:effectLst>
                  <a:outerShdw blurRad="38100" dist="38100" dir="2700000" algn="tl">
                    <a:srgbClr val="000000">
                      <a:alpha val="43137"/>
                    </a:srgbClr>
                  </a:outerShdw>
                </a:effectLst>
              </a:rPr>
              <a:t>Why are we still Talking about Tobacco?</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1527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a:spLocks noGrp="1"/>
          </p:cNvSpPr>
          <p:nvPr>
            <p:ph type="title"/>
          </p:nvPr>
        </p:nvSpPr>
        <p:spPr>
          <a:xfrm>
            <a:off x="677334" y="609600"/>
            <a:ext cx="8596668" cy="1320800"/>
          </a:xfrm>
        </p:spPr>
        <p:txBody>
          <a:bodyPr vert="horz" lIns="91440" tIns="45720" rIns="91440" bIns="45720" rtlCol="0" anchor="t">
            <a:normAutofit/>
          </a:bodyPr>
          <a:lstStyle/>
          <a:p>
            <a:r>
              <a:rPr lang="en-US" altLang="en-US" b="1"/>
              <a:t>Quitline E-Referral: Step 2</a:t>
            </a:r>
          </a:p>
        </p:txBody>
      </p:sp>
      <p:sp>
        <p:nvSpPr>
          <p:cNvPr id="12" name="TextBox 11"/>
          <p:cNvSpPr txBox="1"/>
          <p:nvPr/>
        </p:nvSpPr>
        <p:spPr>
          <a:xfrm>
            <a:off x="677334" y="2160589"/>
            <a:ext cx="3957349" cy="3749323"/>
          </a:xfrm>
          <a:prstGeom prst="rect">
            <a:avLst/>
          </a:prstGeom>
        </p:spPr>
        <p:txBody>
          <a:bodyPr vert="horz" lIns="91440" tIns="45720" rIns="91440" bIns="45720" rtlCol="0">
            <a:normAutofit/>
          </a:bodyPr>
          <a:lstStyle/>
          <a:p>
            <a:pPr marL="342900" indent="-3429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Search by facility or healthcare professional</a:t>
            </a:r>
          </a:p>
          <a:p>
            <a:pPr marL="342900" indent="-3429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Sites can search via NPI#, name or fax</a:t>
            </a:r>
          </a:p>
          <a:p>
            <a:pPr marL="342900" indent="-3429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New sites can now register themselves via this portal</a:t>
            </a:r>
          </a:p>
          <a:p>
            <a:pPr marL="342900" indent="-3429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Sites are able to request changes to their site information (changes in site name, contact person information etc. to </a:t>
            </a:r>
            <a:r>
              <a:rPr lang="en-US" dirty="0">
                <a:solidFill>
                  <a:schemeClr val="tx1">
                    <a:lumMod val="75000"/>
                    <a:lumOff val="25000"/>
                  </a:schemeClr>
                </a:solidFill>
                <a:hlinkClick r:id="rId3"/>
              </a:rPr>
              <a:t>contact-supportservices@rvohealth.com</a:t>
            </a:r>
            <a:endParaRPr lang="en-US" dirty="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pPr>
            <a:endParaRPr lang="en-US" dirty="0">
              <a:solidFill>
                <a:schemeClr val="tx1">
                  <a:lumMod val="75000"/>
                  <a:lumOff val="25000"/>
                </a:schemeClr>
              </a:solidFill>
            </a:endParaRPr>
          </a:p>
        </p:txBody>
      </p:sp>
      <p:pic>
        <p:nvPicPr>
          <p:cNvPr id="7" name="Picture 6">
            <a:extLst>
              <a:ext uri="{FF2B5EF4-FFF2-40B4-BE49-F238E27FC236}">
                <a16:creationId xmlns:a16="http://schemas.microsoft.com/office/drawing/2014/main" id="{DC556EF9-0D72-4187-9021-E49D8ADD3379}"/>
              </a:ext>
            </a:extLst>
          </p:cNvPr>
          <p:cNvPicPr>
            <a:picLocks noChangeAspect="1"/>
          </p:cNvPicPr>
          <p:nvPr/>
        </p:nvPicPr>
        <p:blipFill>
          <a:blip r:embed="rId4"/>
          <a:stretch>
            <a:fillRect/>
          </a:stretch>
        </p:blipFill>
        <p:spPr>
          <a:xfrm>
            <a:off x="4634683" y="1395082"/>
            <a:ext cx="6485466" cy="5181599"/>
          </a:xfrm>
          <a:prstGeom prst="rect">
            <a:avLst/>
          </a:prstGeom>
        </p:spPr>
      </p:pic>
      <p:sp>
        <p:nvSpPr>
          <p:cNvPr id="4" name="Slide Number Placeholder 3"/>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defRPr/>
            </a:pPr>
            <a:fld id="{01579E2D-F437-4DD6-8FF3-70493D510583}" type="slidenum">
              <a:rPr lang="en-US" smtClean="0"/>
              <a:pPr defTabSz="914400">
                <a:spcAft>
                  <a:spcPts val="600"/>
                </a:spcAft>
                <a:defRPr/>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718983" y="56213"/>
            <a:ext cx="8596667" cy="1320800"/>
          </a:xfrm>
        </p:spPr>
        <p:txBody>
          <a:bodyPr vert="horz" lIns="91440" tIns="45720" rIns="91440" bIns="45720" rtlCol="0" anchor="t">
            <a:normAutofit/>
          </a:bodyPr>
          <a:lstStyle/>
          <a:p>
            <a:r>
              <a:rPr lang="en-US" altLang="en-US" b="1" dirty="0"/>
              <a:t>Quitline E-Referral: Step 3</a:t>
            </a:r>
          </a:p>
        </p:txBody>
      </p:sp>
      <p:sp>
        <p:nvSpPr>
          <p:cNvPr id="17" name="TextBox 16"/>
          <p:cNvSpPr txBox="1"/>
          <p:nvPr/>
        </p:nvSpPr>
        <p:spPr>
          <a:xfrm>
            <a:off x="640403" y="1488613"/>
            <a:ext cx="2948121" cy="3880773"/>
          </a:xfrm>
          <a:prstGeom prst="rect">
            <a:avLst/>
          </a:prstGeom>
        </p:spPr>
        <p:txBody>
          <a:bodyPr vert="horz" lIns="91440" tIns="45720" rIns="91440" bIns="45720" rtlCol="0">
            <a:normAutofit fontScale="92500" lnSpcReduction="10000"/>
          </a:bodyPr>
          <a:lstStyle/>
          <a:p>
            <a:pPr marL="342900" indent="-3429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Enter the client’s information and click Submit. </a:t>
            </a:r>
          </a:p>
          <a:p>
            <a:pPr marL="342900" indent="-342900">
              <a:lnSpc>
                <a:spcPct val="90000"/>
              </a:lnSpc>
              <a:spcBef>
                <a:spcPts val="1000"/>
              </a:spcBef>
              <a:buClr>
                <a:schemeClr val="accent1"/>
              </a:buClr>
              <a:buSzPct val="80000"/>
              <a:buFont typeface="Wingdings 3" charset="2"/>
              <a:buChar char=""/>
            </a:pPr>
            <a:endParaRPr lang="en-US" b="1" dirty="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pPr>
            <a:r>
              <a:rPr lang="en-US" b="1" dirty="0">
                <a:solidFill>
                  <a:schemeClr val="tx1">
                    <a:lumMod val="75000"/>
                    <a:lumOff val="25000"/>
                  </a:schemeClr>
                </a:solidFill>
              </a:rPr>
              <a:t>The referral is complete!</a:t>
            </a:r>
          </a:p>
          <a:p>
            <a:pPr marL="342900" indent="-342900">
              <a:lnSpc>
                <a:spcPct val="90000"/>
              </a:lnSpc>
              <a:spcBef>
                <a:spcPts val="1000"/>
              </a:spcBef>
              <a:buClr>
                <a:schemeClr val="accent1"/>
              </a:buClr>
              <a:buSzPct val="80000"/>
              <a:buFont typeface="Wingdings 3" charset="2"/>
              <a:buChar char=""/>
            </a:pPr>
            <a:endParaRPr lang="en-US" dirty="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Once the referral is received a coach will outreach enrollee with in 24hrs,serval attempts are made to connect. </a:t>
            </a:r>
          </a:p>
          <a:p>
            <a:pPr marL="342900" indent="-34290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To receive outcome reports can choose, fax, email or no outcome report. </a:t>
            </a:r>
          </a:p>
        </p:txBody>
      </p:sp>
      <p:sp>
        <p:nvSpPr>
          <p:cNvPr id="4" name="Slide Number Placeholder 3"/>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defRPr/>
            </a:pPr>
            <a:fld id="{8EA2004C-9680-4A29-88B7-4DFBFDCFD209}" type="slidenum">
              <a:rPr lang="en-US" smtClean="0"/>
              <a:pPr defTabSz="914400">
                <a:spcAft>
                  <a:spcPts val="600"/>
                </a:spcAft>
                <a:defRPr/>
              </a:pPr>
              <a:t>21</a:t>
            </a:fld>
            <a:endParaRPr lang="en-US"/>
          </a:p>
        </p:txBody>
      </p:sp>
      <p:sp>
        <p:nvSpPr>
          <p:cNvPr id="9" name="Arrow: Right 8">
            <a:extLst>
              <a:ext uri="{FF2B5EF4-FFF2-40B4-BE49-F238E27FC236}">
                <a16:creationId xmlns:a16="http://schemas.microsoft.com/office/drawing/2014/main" id="{320571BB-991D-4FD3-BDBB-B6F266EBC03E}"/>
              </a:ext>
            </a:extLst>
          </p:cNvPr>
          <p:cNvSpPr/>
          <p:nvPr/>
        </p:nvSpPr>
        <p:spPr>
          <a:xfrm>
            <a:off x="7955281" y="4343400"/>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a:extLst>
              <a:ext uri="{FF2B5EF4-FFF2-40B4-BE49-F238E27FC236}">
                <a16:creationId xmlns:a16="http://schemas.microsoft.com/office/drawing/2014/main" id="{26862273-B6F4-4BD3-8E59-D04DD043BDAF}"/>
              </a:ext>
            </a:extLst>
          </p:cNvPr>
          <p:cNvPicPr>
            <a:picLocks noGrp="1" noChangeAspect="1"/>
          </p:cNvPicPr>
          <p:nvPr>
            <p:ph idx="1"/>
          </p:nvPr>
        </p:nvPicPr>
        <p:blipFill>
          <a:blip r:embed="rId3"/>
          <a:stretch>
            <a:fillRect/>
          </a:stretch>
        </p:blipFill>
        <p:spPr>
          <a:xfrm>
            <a:off x="4191000" y="4495800"/>
            <a:ext cx="5410200" cy="2043758"/>
          </a:xfrm>
        </p:spPr>
      </p:pic>
      <p:pic>
        <p:nvPicPr>
          <p:cNvPr id="15" name="Picture 14">
            <a:extLst>
              <a:ext uri="{FF2B5EF4-FFF2-40B4-BE49-F238E27FC236}">
                <a16:creationId xmlns:a16="http://schemas.microsoft.com/office/drawing/2014/main" id="{69331F3C-7FFF-4D7C-BC75-F35B6B40986C}"/>
              </a:ext>
            </a:extLst>
          </p:cNvPr>
          <p:cNvPicPr>
            <a:picLocks noChangeAspect="1"/>
          </p:cNvPicPr>
          <p:nvPr/>
        </p:nvPicPr>
        <p:blipFill>
          <a:blip r:embed="rId4"/>
          <a:stretch>
            <a:fillRect/>
          </a:stretch>
        </p:blipFill>
        <p:spPr>
          <a:xfrm>
            <a:off x="4191000" y="822121"/>
            <a:ext cx="4837898" cy="3585471"/>
          </a:xfrm>
          <a:prstGeom prst="rect">
            <a:avLst/>
          </a:prstGeom>
        </p:spPr>
      </p:pic>
      <p:sp>
        <p:nvSpPr>
          <p:cNvPr id="21" name="Arrow: Right 20">
            <a:extLst>
              <a:ext uri="{FF2B5EF4-FFF2-40B4-BE49-F238E27FC236}">
                <a16:creationId xmlns:a16="http://schemas.microsoft.com/office/drawing/2014/main" id="{AD8C8C4D-FC34-450A-B228-29B833746909}"/>
              </a:ext>
            </a:extLst>
          </p:cNvPr>
          <p:cNvSpPr/>
          <p:nvPr/>
        </p:nvSpPr>
        <p:spPr>
          <a:xfrm>
            <a:off x="8850667" y="6272935"/>
            <a:ext cx="381000" cy="3651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Neutra Text TF Light" panose="02000000000000000000" pitchFamily="50" charset="0"/>
              </a:rPr>
              <a:t>Live Vape Free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362" y="189186"/>
            <a:ext cx="3468414" cy="28903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362" y="3242876"/>
            <a:ext cx="3468414" cy="289034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23241"/>
          <a:stretch/>
        </p:blipFill>
        <p:spPr>
          <a:xfrm>
            <a:off x="730170" y="4018893"/>
            <a:ext cx="5061030" cy="2026852"/>
          </a:xfrm>
          <a:prstGeom prst="rect">
            <a:avLst/>
          </a:prstGeom>
        </p:spPr>
      </p:pic>
      <p:sp>
        <p:nvSpPr>
          <p:cNvPr id="6" name="Content Placeholder 2"/>
          <p:cNvSpPr txBox="1">
            <a:spLocks/>
          </p:cNvSpPr>
          <p:nvPr/>
        </p:nvSpPr>
        <p:spPr>
          <a:xfrm>
            <a:off x="1097280" y="1987813"/>
            <a:ext cx="6870511" cy="34940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marR="0" lvl="1" indent="0" algn="l" defTabSz="914400" rtl="0" eaLnBrk="1" fontAlgn="auto" latinLnBrk="0" hangingPunct="1">
              <a:lnSpc>
                <a:spcPct val="90000"/>
              </a:lnSpc>
              <a:spcBef>
                <a:spcPct val="0"/>
              </a:spcBef>
              <a:spcAft>
                <a:spcPct val="40000"/>
              </a:spcAft>
              <a:buClr>
                <a:srgbClr val="E48312"/>
              </a:buClr>
              <a:buSzTx/>
              <a:buFont typeface="Calibri" pitchFamily="34" charset="0"/>
              <a:buNone/>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Two-thirds of youth who vape WANT to quit.</a:t>
            </a:r>
          </a:p>
          <a:p>
            <a:pPr marL="201168" marR="0" lvl="1" indent="0" algn="l" defTabSz="914400" rtl="0" eaLnBrk="1" fontAlgn="auto" latinLnBrk="0" hangingPunct="1">
              <a:lnSpc>
                <a:spcPct val="90000"/>
              </a:lnSpc>
              <a:spcBef>
                <a:spcPct val="0"/>
              </a:spcBef>
              <a:spcAft>
                <a:spcPct val="40000"/>
              </a:spcAft>
              <a:buClr>
                <a:srgbClr val="E48312"/>
              </a:buClr>
              <a:buSzTx/>
              <a:buFont typeface="Calibri" pitchFamily="34" charset="0"/>
              <a:buNone/>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We can help.</a:t>
            </a:r>
          </a:p>
          <a:p>
            <a:pPr marL="201168" marR="0" lvl="1" indent="0" algn="l" defTabSz="914400" rtl="0" eaLnBrk="1" fontAlgn="auto" latinLnBrk="0" hangingPunct="1">
              <a:lnSpc>
                <a:spcPct val="90000"/>
              </a:lnSpc>
              <a:spcBef>
                <a:spcPct val="0"/>
              </a:spcBef>
              <a:spcAft>
                <a:spcPct val="40000"/>
              </a:spcAft>
              <a:buClr>
                <a:srgbClr val="E48312"/>
              </a:buClr>
              <a:buSzTx/>
              <a:buFont typeface="Calibri" pitchFamily="34" charset="0"/>
              <a:buNone/>
              <a:tabLst/>
              <a:defRPr/>
            </a:pPr>
            <a:endParaRPr kumimoji="0" 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endParaRPr>
          </a:p>
          <a:p>
            <a:pPr marL="384048" marR="0" lvl="1" indent="-182880" algn="l" defTabSz="914400" rtl="0" eaLnBrk="1" fontAlgn="auto" latinLnBrk="0" hangingPunct="1">
              <a:lnSpc>
                <a:spcPct val="90000"/>
              </a:lnSpc>
              <a:spcBef>
                <a:spcPct val="0"/>
              </a:spcBef>
              <a:spcAft>
                <a:spcPct val="40000"/>
              </a:spcAft>
              <a:buClr>
                <a:srgbClr val="E48312"/>
              </a:buClr>
              <a:buSzTx/>
              <a:buFont typeface="Calibri" pitchFamily="34" charset="0"/>
              <a:buChar char="◦"/>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Web and Texting Support for youth</a:t>
            </a:r>
          </a:p>
          <a:p>
            <a:pPr marL="384048" marR="0" lvl="1" indent="-182880" algn="l" defTabSz="914400" rtl="0" eaLnBrk="1" fontAlgn="auto" latinLnBrk="0" hangingPunct="1">
              <a:lnSpc>
                <a:spcPct val="90000"/>
              </a:lnSpc>
              <a:spcBef>
                <a:spcPct val="0"/>
              </a:spcBef>
              <a:spcAft>
                <a:spcPct val="40000"/>
              </a:spcAft>
              <a:buClr>
                <a:srgbClr val="E48312"/>
              </a:buClr>
              <a:buSzTx/>
              <a:buFont typeface="Calibri" pitchFamily="34" charset="0"/>
              <a:buChar char="◦"/>
              <a:tabLst/>
              <a:defRPr/>
            </a:pPr>
            <a:r>
              <a:rPr kumimoji="0" 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Information and coaching for parents and adults</a:t>
            </a:r>
          </a:p>
        </p:txBody>
      </p:sp>
    </p:spTree>
    <p:extLst>
      <p:ext uri="{BB962C8B-B14F-4D97-AF65-F5344CB8AC3E}">
        <p14:creationId xmlns:p14="http://schemas.microsoft.com/office/powerpoint/2010/main" val="1325129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B774B55-DEEF-410A-9F9B-E3F6C9F71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screenshot of a video game&#10;&#10;Description automatically generated with low confidence">
            <a:extLst>
              <a:ext uri="{FF2B5EF4-FFF2-40B4-BE49-F238E27FC236}">
                <a16:creationId xmlns:a16="http://schemas.microsoft.com/office/drawing/2014/main" id="{4B5214AA-76B7-89BD-08D9-601C417442E6}"/>
              </a:ext>
            </a:extLst>
          </p:cNvPr>
          <p:cNvPicPr>
            <a:picLocks noGrp="1" noChangeAspect="1"/>
          </p:cNvPicPr>
          <p:nvPr>
            <p:ph idx="1"/>
          </p:nvPr>
        </p:nvPicPr>
        <p:blipFill rotWithShape="1">
          <a:blip r:embed="rId2"/>
          <a:srcRect t="14038" r="-1" b="22494"/>
          <a:stretch/>
        </p:blipFill>
        <p:spPr>
          <a:xfrm>
            <a:off x="635457" y="640080"/>
            <a:ext cx="10916463" cy="3602736"/>
          </a:xfrm>
          <a:prstGeom prst="rect">
            <a:avLst/>
          </a:prstGeom>
        </p:spPr>
      </p:pic>
      <p:cxnSp>
        <p:nvCxnSpPr>
          <p:cNvPr id="18" name="Straight Connector 17">
            <a:extLst>
              <a:ext uri="{FF2B5EF4-FFF2-40B4-BE49-F238E27FC236}">
                <a16:creationId xmlns:a16="http://schemas.microsoft.com/office/drawing/2014/main" id="{E86F63E5-80CB-48C0-8847-43E22C5378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7318D88-D9BB-4846-BF7B-49CBE4094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178E6CEE-A5A7-4FF2-A9BA-8E59C72B3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DD6C4FFD-5201-C8D6-B79A-7FFFE25375E1}"/>
              </a:ext>
            </a:extLst>
          </p:cNvPr>
          <p:cNvSpPr txBox="1">
            <a:spLocks/>
          </p:cNvSpPr>
          <p:nvPr/>
        </p:nvSpPr>
        <p:spPr>
          <a:xfrm>
            <a:off x="819409" y="4429533"/>
            <a:ext cx="10909073" cy="1057655"/>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5000"/>
              </a:lnSpc>
              <a:spcBef>
                <a:spcPct val="0"/>
              </a:spcBef>
              <a:buNone/>
              <a:defRPr sz="4800" b="0" kern="1200" spc="-50" baseline="0">
                <a:solidFill>
                  <a:schemeClr val="tx1">
                    <a:lumMod val="75000"/>
                    <a:lumOff val="25000"/>
                  </a:schemeClr>
                </a:solidFill>
                <a:latin typeface="Neutra Text TF Light" panose="02000000000000000000" pitchFamily="50" charset="0"/>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50" normalizeH="0" baseline="0" noProof="0" dirty="0">
                <a:ln>
                  <a:noFill/>
                </a:ln>
                <a:solidFill>
                  <a:prstClr val="black">
                    <a:lumMod val="85000"/>
                    <a:lumOff val="15000"/>
                  </a:prstClr>
                </a:solidFill>
                <a:effectLst/>
                <a:uLnTx/>
                <a:uFillTx/>
                <a:latin typeface="Calibri Light" panose="020F0302020204030204"/>
                <a:ea typeface="+mj-ea"/>
                <a:cs typeface="+mj-cs"/>
              </a:rPr>
              <a:t>QuitNowVirginia.org</a:t>
            </a:r>
          </a:p>
        </p:txBody>
      </p:sp>
      <p:sp>
        <p:nvSpPr>
          <p:cNvPr id="4" name="Title 3">
            <a:extLst>
              <a:ext uri="{FF2B5EF4-FFF2-40B4-BE49-F238E27FC236}">
                <a16:creationId xmlns:a16="http://schemas.microsoft.com/office/drawing/2014/main" id="{E205862F-45F1-D58E-7DB3-CB3A19FCE63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48054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3305-587A-C61B-1E4E-7F5E043012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D483C0-E1B5-D106-CC42-83504F7EE30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2027BBB-5630-143A-4F9C-B47AF146BE06}"/>
              </a:ext>
            </a:extLst>
          </p:cNvPr>
          <p:cNvPicPr>
            <a:picLocks noChangeAspect="1"/>
          </p:cNvPicPr>
          <p:nvPr/>
        </p:nvPicPr>
        <p:blipFill>
          <a:blip r:embed="rId2"/>
          <a:stretch>
            <a:fillRect/>
          </a:stretch>
        </p:blipFill>
        <p:spPr>
          <a:xfrm>
            <a:off x="42929" y="-14592"/>
            <a:ext cx="12106141" cy="6872592"/>
          </a:xfrm>
          <a:prstGeom prst="rect">
            <a:avLst/>
          </a:prstGeom>
        </p:spPr>
      </p:pic>
      <p:pic>
        <p:nvPicPr>
          <p:cNvPr id="7" name="Picture 6">
            <a:extLst>
              <a:ext uri="{FF2B5EF4-FFF2-40B4-BE49-F238E27FC236}">
                <a16:creationId xmlns:a16="http://schemas.microsoft.com/office/drawing/2014/main" id="{1E403E3A-9FF6-FA21-0CCB-E7FBC880CB07}"/>
              </a:ext>
            </a:extLst>
          </p:cNvPr>
          <p:cNvPicPr>
            <a:picLocks noChangeAspect="1"/>
          </p:cNvPicPr>
          <p:nvPr/>
        </p:nvPicPr>
        <p:blipFill>
          <a:blip r:embed="rId3"/>
          <a:stretch>
            <a:fillRect/>
          </a:stretch>
        </p:blipFill>
        <p:spPr>
          <a:xfrm>
            <a:off x="9894885" y="50259"/>
            <a:ext cx="1442434" cy="6757481"/>
          </a:xfrm>
          <a:prstGeom prst="rect">
            <a:avLst/>
          </a:prstGeom>
        </p:spPr>
      </p:pic>
    </p:spTree>
    <p:extLst>
      <p:ext uri="{BB962C8B-B14F-4D97-AF65-F5344CB8AC3E}">
        <p14:creationId xmlns:p14="http://schemas.microsoft.com/office/powerpoint/2010/main" val="151387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9EB98-E358-4614-8C49-032468387B91}"/>
              </a:ext>
            </a:extLst>
          </p:cNvPr>
          <p:cNvSpPr>
            <a:spLocks noGrp="1"/>
          </p:cNvSpPr>
          <p:nvPr>
            <p:ph type="title"/>
          </p:nvPr>
        </p:nvSpPr>
        <p:spPr>
          <a:xfrm>
            <a:off x="808715" y="-393702"/>
            <a:ext cx="10058400" cy="1450757"/>
          </a:xfrm>
        </p:spPr>
        <p:txBody>
          <a:bodyPr/>
          <a:lstStyle/>
          <a:p>
            <a:r>
              <a:rPr lang="en-US" dirty="0">
                <a:solidFill>
                  <a:schemeClr val="tx1"/>
                </a:solidFill>
                <a:ea typeface="Source Sans Pro" panose="020B0503030403020204" pitchFamily="34" charset="0"/>
              </a:rPr>
              <a:t>Tobacco Control Vaccine Booster</a:t>
            </a:r>
          </a:p>
        </p:txBody>
      </p:sp>
      <p:sp>
        <p:nvSpPr>
          <p:cNvPr id="2" name="Content Placeholder 1"/>
          <p:cNvSpPr>
            <a:spLocks noGrp="1"/>
          </p:cNvSpPr>
          <p:nvPr>
            <p:ph idx="1"/>
          </p:nvPr>
        </p:nvSpPr>
        <p:spPr/>
        <p:txBody>
          <a:bodyPr/>
          <a:lstStyle/>
          <a:p>
            <a:endParaRPr lang="en-US"/>
          </a:p>
        </p:txBody>
      </p:sp>
      <p:sp>
        <p:nvSpPr>
          <p:cNvPr id="7" name="Title 3">
            <a:extLst>
              <a:ext uri="{FF2B5EF4-FFF2-40B4-BE49-F238E27FC236}">
                <a16:creationId xmlns:a16="http://schemas.microsoft.com/office/drawing/2014/main" id="{74F8834F-C384-4F56-B385-ED867FFC321D}"/>
              </a:ext>
            </a:extLst>
          </p:cNvPr>
          <p:cNvSpPr txBox="1">
            <a:spLocks/>
          </p:cNvSpPr>
          <p:nvPr/>
        </p:nvSpPr>
        <p:spPr>
          <a:xfrm>
            <a:off x="808715" y="753051"/>
            <a:ext cx="9117635" cy="1154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EFEFEF"/>
                </a:solidFill>
                <a:latin typeface="Crimson Roman" panose="02000503000000000000" pitchFamily="2" charset="77"/>
                <a:ea typeface="Open Sans" panose="020B0606030504020204" pitchFamily="34" charset="0"/>
                <a:cs typeface="Open Sans" panose="020B0606030504020204" pitchFamily="34" charset="0"/>
              </a:defRPr>
            </a:lvl1pPr>
          </a:lstStyle>
          <a:p>
            <a:r>
              <a:rPr lang="en-US" sz="3200" dirty="0">
                <a:solidFill>
                  <a:srgbClr val="3A3F49"/>
                </a:solidFill>
                <a:latin typeface="Neutra Text TF Light" panose="02000000000000000000" pitchFamily="50" charset="0"/>
                <a:ea typeface="Source Sans Pro" panose="020B0503030403020204" pitchFamily="34" charset="0"/>
              </a:rPr>
              <a:t>Opportunities to Modernize Proven Interventions</a:t>
            </a:r>
          </a:p>
        </p:txBody>
      </p:sp>
      <p:graphicFrame>
        <p:nvGraphicFramePr>
          <p:cNvPr id="10" name="Table 10">
            <a:extLst>
              <a:ext uri="{FF2B5EF4-FFF2-40B4-BE49-F238E27FC236}">
                <a16:creationId xmlns:a16="http://schemas.microsoft.com/office/drawing/2014/main" id="{998BD60C-B6E1-4AC1-949D-6B0A62F36316}"/>
              </a:ext>
            </a:extLst>
          </p:cNvPr>
          <p:cNvGraphicFramePr>
            <a:graphicFrameLocks noGrp="1"/>
          </p:cNvGraphicFramePr>
          <p:nvPr/>
        </p:nvGraphicFramePr>
        <p:xfrm>
          <a:off x="589642" y="1907561"/>
          <a:ext cx="11368086" cy="4131068"/>
        </p:xfrm>
        <a:graphic>
          <a:graphicData uri="http://schemas.openxmlformats.org/drawingml/2006/table">
            <a:tbl>
              <a:tblPr firstRow="1" bandRow="1">
                <a:tableStyleId>{2D5ABB26-0587-4C30-8999-92F81FD0307C}</a:tableStyleId>
              </a:tblPr>
              <a:tblGrid>
                <a:gridCol w="2095500">
                  <a:extLst>
                    <a:ext uri="{9D8B030D-6E8A-4147-A177-3AD203B41FA5}">
                      <a16:colId xmlns:a16="http://schemas.microsoft.com/office/drawing/2014/main" val="1375802317"/>
                    </a:ext>
                  </a:extLst>
                </a:gridCol>
                <a:gridCol w="304800">
                  <a:extLst>
                    <a:ext uri="{9D8B030D-6E8A-4147-A177-3AD203B41FA5}">
                      <a16:colId xmlns:a16="http://schemas.microsoft.com/office/drawing/2014/main" val="318462291"/>
                    </a:ext>
                  </a:extLst>
                </a:gridCol>
                <a:gridCol w="2133600">
                  <a:extLst>
                    <a:ext uri="{9D8B030D-6E8A-4147-A177-3AD203B41FA5}">
                      <a16:colId xmlns:a16="http://schemas.microsoft.com/office/drawing/2014/main" val="3327059156"/>
                    </a:ext>
                  </a:extLst>
                </a:gridCol>
                <a:gridCol w="279400">
                  <a:extLst>
                    <a:ext uri="{9D8B030D-6E8A-4147-A177-3AD203B41FA5}">
                      <a16:colId xmlns:a16="http://schemas.microsoft.com/office/drawing/2014/main" val="309434323"/>
                    </a:ext>
                  </a:extLst>
                </a:gridCol>
                <a:gridCol w="1993900">
                  <a:extLst>
                    <a:ext uri="{9D8B030D-6E8A-4147-A177-3AD203B41FA5}">
                      <a16:colId xmlns:a16="http://schemas.microsoft.com/office/drawing/2014/main" val="1902926634"/>
                    </a:ext>
                  </a:extLst>
                </a:gridCol>
                <a:gridCol w="254000">
                  <a:extLst>
                    <a:ext uri="{9D8B030D-6E8A-4147-A177-3AD203B41FA5}">
                      <a16:colId xmlns:a16="http://schemas.microsoft.com/office/drawing/2014/main" val="3134259353"/>
                    </a:ext>
                  </a:extLst>
                </a:gridCol>
                <a:gridCol w="2052320">
                  <a:extLst>
                    <a:ext uri="{9D8B030D-6E8A-4147-A177-3AD203B41FA5}">
                      <a16:colId xmlns:a16="http://schemas.microsoft.com/office/drawing/2014/main" val="1282185904"/>
                    </a:ext>
                  </a:extLst>
                </a:gridCol>
                <a:gridCol w="235268">
                  <a:extLst>
                    <a:ext uri="{9D8B030D-6E8A-4147-A177-3AD203B41FA5}">
                      <a16:colId xmlns:a16="http://schemas.microsoft.com/office/drawing/2014/main" val="1276925935"/>
                    </a:ext>
                  </a:extLst>
                </a:gridCol>
                <a:gridCol w="2019298">
                  <a:extLst>
                    <a:ext uri="{9D8B030D-6E8A-4147-A177-3AD203B41FA5}">
                      <a16:colId xmlns:a16="http://schemas.microsoft.com/office/drawing/2014/main" val="1731156091"/>
                    </a:ext>
                  </a:extLst>
                </a:gridCol>
              </a:tblGrid>
              <a:tr h="1879599">
                <a:tc>
                  <a:txBody>
                    <a:bodyPr/>
                    <a:lstStyle/>
                    <a:p>
                      <a:pPr algn="ctr"/>
                      <a:r>
                        <a:rPr lang="en-US"/>
                        <a:t>Tobacco 21</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tc>
                  <a:txBody>
                    <a:bodyPr/>
                    <a:lstStyle/>
                    <a:p>
                      <a:pPr algn="ctr"/>
                      <a:endParaRPr lang="en-US"/>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tcPr>
                </a:tc>
                <a:tc>
                  <a:txBody>
                    <a:bodyPr/>
                    <a:lstStyle/>
                    <a:p>
                      <a:pPr algn="ctr"/>
                      <a:r>
                        <a:rPr lang="en-US"/>
                        <a:t>Smoke-free Multiunit Housing</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tc>
                  <a:txBody>
                    <a:bodyPr/>
                    <a:lstStyle/>
                    <a:p>
                      <a:pPr algn="ctr"/>
                      <a:endParaRPr lang="en-US"/>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tcPr>
                </a:tc>
                <a:tc>
                  <a:txBody>
                    <a:bodyPr/>
                    <a:lstStyle/>
                    <a:p>
                      <a:pPr algn="ctr"/>
                      <a:r>
                        <a:rPr lang="en-US"/>
                        <a:t>Tobacco-free Colleges</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tc>
                  <a:txBody>
                    <a:bodyPr/>
                    <a:lstStyle/>
                    <a:p>
                      <a:pPr algn="ctr"/>
                      <a:endParaRPr lang="en-US"/>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tcPr>
                </a:tc>
                <a:tc>
                  <a:txBody>
                    <a:bodyPr/>
                    <a:lstStyle/>
                    <a:p>
                      <a:pPr algn="ctr"/>
                      <a:r>
                        <a:rPr lang="en-US"/>
                        <a:t>E-cigarettes</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tc>
                  <a:txBody>
                    <a:bodyPr/>
                    <a:lstStyle/>
                    <a:p>
                      <a:pPr algn="ctr"/>
                      <a:endParaRPr lang="en-US"/>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tcPr>
                </a:tc>
                <a:tc>
                  <a:txBody>
                    <a:bodyPr/>
                    <a:lstStyle/>
                    <a:p>
                      <a:pPr algn="ctr"/>
                      <a:r>
                        <a:rPr lang="en-US"/>
                        <a:t>Tobacco-free Pharmacies</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extLst>
                  <a:ext uri="{0D108BD9-81ED-4DB2-BD59-A6C34878D82A}">
                    <a16:rowId xmlns:a16="http://schemas.microsoft.com/office/drawing/2014/main" val="1803907521"/>
                  </a:ext>
                </a:extLst>
              </a:tr>
              <a:tr h="304800">
                <a:tc>
                  <a:txBody>
                    <a:bodyPr/>
                    <a:lstStyle/>
                    <a:p>
                      <a:pPr algn="ctr"/>
                      <a:endParaRPr lang="en-US"/>
                    </a:p>
                  </a:txBody>
                  <a:tcPr anchor="b">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tcPr>
                </a:tc>
                <a:tc>
                  <a:txBody>
                    <a:bodyPr/>
                    <a:lstStyle/>
                    <a:p>
                      <a:pPr algn="ctr"/>
                      <a:endParaRPr lang="en-US"/>
                    </a:p>
                  </a:txBody>
                  <a:tcPr anchor="b"/>
                </a:tc>
                <a:tc>
                  <a:txBody>
                    <a:bodyPr/>
                    <a:lstStyle/>
                    <a:p>
                      <a:pPr algn="ctr"/>
                      <a:endParaRPr lang="en-US"/>
                    </a:p>
                  </a:txBody>
                  <a:tcPr anchor="b">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tcPr>
                </a:tc>
                <a:tc>
                  <a:txBody>
                    <a:bodyPr/>
                    <a:lstStyle/>
                    <a:p>
                      <a:pPr algn="ctr"/>
                      <a:endParaRPr lang="en-US"/>
                    </a:p>
                  </a:txBody>
                  <a:tcPr anchor="b"/>
                </a:tc>
                <a:tc>
                  <a:txBody>
                    <a:bodyPr/>
                    <a:lstStyle/>
                    <a:p>
                      <a:pPr algn="ctr"/>
                      <a:endParaRPr lang="en-US"/>
                    </a:p>
                  </a:txBody>
                  <a:tcPr anchor="b">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tcPr>
                </a:tc>
                <a:tc>
                  <a:txBody>
                    <a:bodyPr/>
                    <a:lstStyle/>
                    <a:p>
                      <a:pPr algn="ctr"/>
                      <a:endParaRPr lang="en-US"/>
                    </a:p>
                  </a:txBody>
                  <a:tcPr anchor="b"/>
                </a:tc>
                <a:tc>
                  <a:txBody>
                    <a:bodyPr/>
                    <a:lstStyle/>
                    <a:p>
                      <a:pPr algn="ctr"/>
                      <a:endParaRPr lang="en-US"/>
                    </a:p>
                  </a:txBody>
                  <a:tcPr anchor="b">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tcPr>
                </a:tc>
                <a:tc>
                  <a:txBody>
                    <a:bodyPr/>
                    <a:lstStyle/>
                    <a:p>
                      <a:pPr algn="ctr"/>
                      <a:endParaRPr lang="en-US"/>
                    </a:p>
                  </a:txBody>
                  <a:tcPr anchor="b"/>
                </a:tc>
                <a:tc>
                  <a:txBody>
                    <a:bodyPr/>
                    <a:lstStyle/>
                    <a:p>
                      <a:pPr algn="ctr"/>
                      <a:endParaRPr lang="en-US"/>
                    </a:p>
                  </a:txBody>
                  <a:tcPr anchor="b">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tcPr>
                </a:tc>
                <a:extLst>
                  <a:ext uri="{0D108BD9-81ED-4DB2-BD59-A6C34878D82A}">
                    <a16:rowId xmlns:a16="http://schemas.microsoft.com/office/drawing/2014/main" val="3103135092"/>
                  </a:ext>
                </a:extLst>
              </a:tr>
              <a:tr h="1885709">
                <a:tc>
                  <a:txBody>
                    <a:bodyPr/>
                    <a:lstStyle/>
                    <a:p>
                      <a:pPr algn="ctr"/>
                      <a:r>
                        <a:rPr lang="en-US"/>
                        <a:t>E-Referrals</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tc>
                  <a:txBody>
                    <a:bodyPr/>
                    <a:lstStyle/>
                    <a:p>
                      <a:pPr algn="ctr"/>
                      <a:endParaRPr lang="en-US"/>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tcPr>
                </a:tc>
                <a:tc>
                  <a:txBody>
                    <a:bodyPr/>
                    <a:lstStyle/>
                    <a:p>
                      <a:pPr algn="ctr"/>
                      <a:r>
                        <a:rPr lang="en-US"/>
                        <a:t>Tobacco-free Sports</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tc>
                  <a:txBody>
                    <a:bodyPr/>
                    <a:lstStyle/>
                    <a:p>
                      <a:pPr algn="ctr"/>
                      <a:endParaRPr lang="en-US"/>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tcPr>
                </a:tc>
                <a:tc>
                  <a:txBody>
                    <a:bodyPr/>
                    <a:lstStyle/>
                    <a:p>
                      <a:pPr algn="ctr"/>
                      <a:r>
                        <a:rPr lang="en-US"/>
                        <a:t>Digital Media</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tc>
                  <a:txBody>
                    <a:bodyPr/>
                    <a:lstStyle/>
                    <a:p>
                      <a:pPr algn="ctr"/>
                      <a:endParaRPr lang="en-US"/>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tcPr>
                </a:tc>
                <a:tc>
                  <a:txBody>
                    <a:bodyPr/>
                    <a:lstStyle/>
                    <a:p>
                      <a:pPr algn="ctr"/>
                      <a:r>
                        <a:rPr lang="en-US"/>
                        <a:t>Restrictions on Flavors</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tc>
                  <a:txBody>
                    <a:bodyPr/>
                    <a:lstStyle/>
                    <a:p>
                      <a:pPr algn="ctr"/>
                      <a:endParaRPr lang="en-US"/>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tcPr>
                </a:tc>
                <a:tc>
                  <a:txBody>
                    <a:bodyPr/>
                    <a:lstStyle/>
                    <a:p>
                      <a:pPr algn="ctr"/>
                      <a:r>
                        <a:rPr lang="en-US"/>
                        <a:t>Alternative Pricing Policies</a:t>
                      </a:r>
                    </a:p>
                  </a:txBody>
                  <a:tcPr anchor="b">
                    <a:lnL w="38100" cap="flat" cmpd="sng" algn="ctr">
                      <a:solidFill>
                        <a:srgbClr val="394789"/>
                      </a:solidFill>
                      <a:prstDash val="solid"/>
                      <a:round/>
                      <a:headEnd type="none" w="med" len="med"/>
                      <a:tailEnd type="none" w="med" len="med"/>
                    </a:lnL>
                    <a:lnR w="38100" cap="flat" cmpd="sng" algn="ctr">
                      <a:solidFill>
                        <a:srgbClr val="394789"/>
                      </a:solidFill>
                      <a:prstDash val="solid"/>
                      <a:round/>
                      <a:headEnd type="none" w="med" len="med"/>
                      <a:tailEnd type="none" w="med" len="med"/>
                    </a:lnR>
                    <a:lnT w="38100" cap="flat" cmpd="sng" algn="ctr">
                      <a:solidFill>
                        <a:srgbClr val="394789"/>
                      </a:solidFill>
                      <a:prstDash val="solid"/>
                      <a:round/>
                      <a:headEnd type="none" w="med" len="med"/>
                      <a:tailEnd type="none" w="med" len="med"/>
                    </a:lnT>
                    <a:lnB w="38100" cap="flat" cmpd="sng" algn="ctr">
                      <a:solidFill>
                        <a:srgbClr val="394789"/>
                      </a:solidFill>
                      <a:prstDash val="solid"/>
                      <a:round/>
                      <a:headEnd type="none" w="med" len="med"/>
                      <a:tailEnd type="none" w="med" len="med"/>
                    </a:lnB>
                    <a:solidFill>
                      <a:schemeClr val="bg1"/>
                    </a:solidFill>
                  </a:tcPr>
                </a:tc>
                <a:extLst>
                  <a:ext uri="{0D108BD9-81ED-4DB2-BD59-A6C34878D82A}">
                    <a16:rowId xmlns:a16="http://schemas.microsoft.com/office/drawing/2014/main" val="829861823"/>
                  </a:ext>
                </a:extLst>
              </a:tr>
            </a:tbl>
          </a:graphicData>
        </a:graphic>
      </p:graphicFrame>
      <p:pic>
        <p:nvPicPr>
          <p:cNvPr id="2060" name="Picture 12">
            <a:extLst>
              <a:ext uri="{FF2B5EF4-FFF2-40B4-BE49-F238E27FC236}">
                <a16:creationId xmlns:a16="http://schemas.microsoft.com/office/drawing/2014/main" id="{D70D30DD-E14D-46CB-BF4C-D0339F2BBE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44234" y="4311139"/>
            <a:ext cx="1740428" cy="11581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5FA7FC2C-C66C-4DC2-9FD0-8A02F71CC7C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167868" y="4311138"/>
            <a:ext cx="1593101" cy="11459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sign&#10;&#10;Description automatically generated">
            <a:extLst>
              <a:ext uri="{FF2B5EF4-FFF2-40B4-BE49-F238E27FC236}">
                <a16:creationId xmlns:a16="http://schemas.microsoft.com/office/drawing/2014/main" id="{8FB0D3BC-FB89-428A-8811-C31222F55D7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88862" y="2207507"/>
            <a:ext cx="1096005" cy="1096005"/>
          </a:xfrm>
          <a:prstGeom prst="rect">
            <a:avLst/>
          </a:prstGeom>
        </p:spPr>
      </p:pic>
      <p:pic>
        <p:nvPicPr>
          <p:cNvPr id="11" name="Picture 10" descr="A stop sign&#10;&#10;Description automatically generated">
            <a:extLst>
              <a:ext uri="{FF2B5EF4-FFF2-40B4-BE49-F238E27FC236}">
                <a16:creationId xmlns:a16="http://schemas.microsoft.com/office/drawing/2014/main" id="{3824D7A2-8A5B-472B-AFFF-0352BF5068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00514" y="2073903"/>
            <a:ext cx="1114279" cy="1096005"/>
          </a:xfrm>
          <a:prstGeom prst="rect">
            <a:avLst/>
          </a:prstGeom>
        </p:spPr>
      </p:pic>
      <p:pic>
        <p:nvPicPr>
          <p:cNvPr id="16" name="Picture 15" descr="A large red brick building&#10;&#10;Description automatically generated">
            <a:extLst>
              <a:ext uri="{FF2B5EF4-FFF2-40B4-BE49-F238E27FC236}">
                <a16:creationId xmlns:a16="http://schemas.microsoft.com/office/drawing/2014/main" id="{360636BC-D7E4-4AE9-A9BA-05EE9749623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42139" y="2179641"/>
            <a:ext cx="1459444" cy="972963"/>
          </a:xfrm>
          <a:prstGeom prst="rect">
            <a:avLst/>
          </a:prstGeom>
        </p:spPr>
      </p:pic>
      <p:pic>
        <p:nvPicPr>
          <p:cNvPr id="19" name="Picture 18" descr="A sign in front of a tree&#10;&#10;Description automatically generated">
            <a:extLst>
              <a:ext uri="{FF2B5EF4-FFF2-40B4-BE49-F238E27FC236}">
                <a16:creationId xmlns:a16="http://schemas.microsoft.com/office/drawing/2014/main" id="{ADB19BE9-7389-40C7-AF36-E92AD9EF9CF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643869" y="2139150"/>
            <a:ext cx="1590815" cy="1060543"/>
          </a:xfrm>
          <a:prstGeom prst="rect">
            <a:avLst/>
          </a:prstGeom>
        </p:spPr>
      </p:pic>
      <p:pic>
        <p:nvPicPr>
          <p:cNvPr id="21" name="Picture 20" descr="A picture containing person, man, wearing, using&#10;&#10;Description automatically generated">
            <a:extLst>
              <a:ext uri="{FF2B5EF4-FFF2-40B4-BE49-F238E27FC236}">
                <a16:creationId xmlns:a16="http://schemas.microsoft.com/office/drawing/2014/main" id="{E6115B1C-260D-4515-9E22-A0384F67308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22915" y="4476095"/>
            <a:ext cx="1616897" cy="1077932"/>
          </a:xfrm>
          <a:prstGeom prst="rect">
            <a:avLst/>
          </a:prstGeom>
        </p:spPr>
      </p:pic>
      <p:pic>
        <p:nvPicPr>
          <p:cNvPr id="23" name="Picture 22" descr="A flock of birds&#10;&#10;Description automatically generated">
            <a:extLst>
              <a:ext uri="{FF2B5EF4-FFF2-40B4-BE49-F238E27FC236}">
                <a16:creationId xmlns:a16="http://schemas.microsoft.com/office/drawing/2014/main" id="{DCCB60DA-F849-419B-9981-0833CEF9C68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467469" y="4295165"/>
            <a:ext cx="1346524" cy="1346524"/>
          </a:xfrm>
          <a:prstGeom prst="rect">
            <a:avLst/>
          </a:prstGeom>
        </p:spPr>
      </p:pic>
      <p:pic>
        <p:nvPicPr>
          <p:cNvPr id="25" name="Picture 24" descr="A close up of a keyboard&#10;&#10;Description automatically generated">
            <a:extLst>
              <a:ext uri="{FF2B5EF4-FFF2-40B4-BE49-F238E27FC236}">
                <a16:creationId xmlns:a16="http://schemas.microsoft.com/office/drawing/2014/main" id="{C30D3A56-BF27-4EC6-BF49-B1B1776AE6E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635237" y="4493482"/>
            <a:ext cx="1590816" cy="1060545"/>
          </a:xfrm>
          <a:prstGeom prst="rect">
            <a:avLst/>
          </a:prstGeom>
        </p:spPr>
      </p:pic>
      <p:pic>
        <p:nvPicPr>
          <p:cNvPr id="35" name="Picture 34">
            <a:extLst>
              <a:ext uri="{FF2B5EF4-FFF2-40B4-BE49-F238E27FC236}">
                <a16:creationId xmlns:a16="http://schemas.microsoft.com/office/drawing/2014/main" id="{2232A74A-DB46-4525-901A-E90D31BE3204}"/>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926707" y="2212274"/>
            <a:ext cx="1654535" cy="1158175"/>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D101F0B7-BAC1-44E7-9327-530ED90F5F28}"/>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flipH="1">
            <a:off x="10718898" y="276274"/>
            <a:ext cx="1057354" cy="1066916"/>
          </a:xfrm>
          <a:prstGeom prst="rect">
            <a:avLst/>
          </a:prstGeom>
        </p:spPr>
      </p:pic>
    </p:spTree>
    <p:extLst>
      <p:ext uri="{BB962C8B-B14F-4D97-AF65-F5344CB8AC3E}">
        <p14:creationId xmlns:p14="http://schemas.microsoft.com/office/powerpoint/2010/main" val="4241123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6AF337-E704-5C44-642D-F3220C390017}"/>
              </a:ext>
            </a:extLst>
          </p:cNvPr>
          <p:cNvSpPr>
            <a:spLocks noGrp="1"/>
          </p:cNvSpPr>
          <p:nvPr>
            <p:ph idx="1"/>
          </p:nvPr>
        </p:nvSpPr>
        <p:spPr/>
        <p:txBody>
          <a:bodyPr>
            <a:normAutofit/>
          </a:bodyPr>
          <a:lstStyle/>
          <a:p>
            <a:r>
              <a:rPr lang="en-US" sz="3600" b="1" dirty="0"/>
              <a:t>Today is:</a:t>
            </a:r>
          </a:p>
          <a:p>
            <a:r>
              <a:rPr lang="en-US" sz="3600" b="1" dirty="0"/>
              <a:t>Great American </a:t>
            </a:r>
            <a:r>
              <a:rPr lang="en-US" sz="3600" b="1" dirty="0" err="1"/>
              <a:t>Smokeout</a:t>
            </a:r>
            <a:r>
              <a:rPr lang="en-US" sz="3600" b="1" dirty="0"/>
              <a:t>!</a:t>
            </a:r>
          </a:p>
        </p:txBody>
      </p:sp>
      <p:pic>
        <p:nvPicPr>
          <p:cNvPr id="1026" name="Picture 2" descr="Great American Smokeout (GASO) flyer">
            <a:extLst>
              <a:ext uri="{FF2B5EF4-FFF2-40B4-BE49-F238E27FC236}">
                <a16:creationId xmlns:a16="http://schemas.microsoft.com/office/drawing/2014/main" id="{0B807051-0745-F451-CE05-24ECF800F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685101"/>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918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76AB-B4CD-C991-B435-0B05632E07AF}"/>
              </a:ext>
            </a:extLst>
          </p:cNvPr>
          <p:cNvSpPr>
            <a:spLocks noGrp="1"/>
          </p:cNvSpPr>
          <p:nvPr>
            <p:ph type="title"/>
          </p:nvPr>
        </p:nvSpPr>
        <p:spPr/>
        <p:txBody>
          <a:bodyPr/>
          <a:lstStyle/>
          <a:p>
            <a:r>
              <a:rPr lang="en-US" dirty="0"/>
              <a:t>Lung Cancer Awareness Month</a:t>
            </a:r>
          </a:p>
        </p:txBody>
      </p:sp>
      <p:sp>
        <p:nvSpPr>
          <p:cNvPr id="3" name="Content Placeholder 2">
            <a:extLst>
              <a:ext uri="{FF2B5EF4-FFF2-40B4-BE49-F238E27FC236}">
                <a16:creationId xmlns:a16="http://schemas.microsoft.com/office/drawing/2014/main" id="{02530DF3-4151-A8F5-052C-06B7D828E537}"/>
              </a:ext>
            </a:extLst>
          </p:cNvPr>
          <p:cNvSpPr>
            <a:spLocks noGrp="1"/>
          </p:cNvSpPr>
          <p:nvPr>
            <p:ph idx="1"/>
          </p:nvPr>
        </p:nvSpPr>
        <p:spPr/>
        <p:txBody>
          <a:bodyPr/>
          <a:lstStyle/>
          <a:p>
            <a:r>
              <a:rPr lang="en-US" dirty="0">
                <a:hlinkClick r:id="rId2"/>
              </a:rPr>
              <a:t>https://content.govdelivery.com/accounts/USEPAIAQ/bulletins/377643c</a:t>
            </a:r>
            <a:endParaRPr lang="en-US" dirty="0"/>
          </a:p>
          <a:p>
            <a:endParaRPr lang="en-US" dirty="0"/>
          </a:p>
        </p:txBody>
      </p:sp>
    </p:spTree>
    <p:extLst>
      <p:ext uri="{BB962C8B-B14F-4D97-AF65-F5344CB8AC3E}">
        <p14:creationId xmlns:p14="http://schemas.microsoft.com/office/powerpoint/2010/main" val="877802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Keep in Touch!</a:t>
            </a:r>
          </a:p>
        </p:txBody>
      </p:sp>
      <p:sp>
        <p:nvSpPr>
          <p:cNvPr id="3" name="Content Placeholder 2"/>
          <p:cNvSpPr>
            <a:spLocks noGrp="1"/>
          </p:cNvSpPr>
          <p:nvPr>
            <p:ph idx="1"/>
          </p:nvPr>
        </p:nvSpPr>
        <p:spPr/>
        <p:txBody>
          <a:bodyPr>
            <a:noAutofit/>
          </a:bodyPr>
          <a:lstStyle/>
          <a:p>
            <a:pPr algn="r"/>
            <a:endParaRPr lang="en-US" sz="1800" dirty="0"/>
          </a:p>
          <a:p>
            <a:pPr algn="r"/>
            <a:endParaRPr lang="en-US" sz="1800" dirty="0"/>
          </a:p>
          <a:p>
            <a:pPr algn="r"/>
            <a:r>
              <a:rPr lang="en-US" sz="1800" dirty="0"/>
              <a:t>Region 3: Gina Roberts</a:t>
            </a:r>
          </a:p>
          <a:p>
            <a:pPr algn="r"/>
            <a:r>
              <a:rPr lang="en-US" sz="1800" dirty="0"/>
              <a:t>Trainings, Tobacco Free Policies</a:t>
            </a:r>
          </a:p>
          <a:p>
            <a:pPr algn="r"/>
            <a:r>
              <a:rPr lang="en-US" sz="1800" dirty="0">
                <a:hlinkClick r:id="rId3"/>
              </a:rPr>
              <a:t>Gina.Roberts@vdh.Virginia.gov</a:t>
            </a:r>
            <a:r>
              <a:rPr lang="en-US" sz="1800" dirty="0"/>
              <a:t> </a:t>
            </a:r>
          </a:p>
          <a:p>
            <a:pPr algn="r"/>
            <a:r>
              <a:rPr lang="en-US" sz="1800" dirty="0"/>
              <a:t>(434) 944-3356</a:t>
            </a:r>
          </a:p>
          <a:p>
            <a:pPr algn="r"/>
            <a:endParaRPr lang="en-US" sz="1800" dirty="0"/>
          </a:p>
          <a:p>
            <a:r>
              <a:rPr lang="en-US" sz="3200" dirty="0"/>
              <a:t>QuitNowVirginia.org </a:t>
            </a:r>
            <a:r>
              <a:rPr lang="en-US" sz="1800" dirty="0"/>
              <a:t>		 		         </a:t>
            </a:r>
            <a:r>
              <a:rPr lang="en-US" sz="1800" dirty="0">
                <a:hlinkClick r:id="rId4"/>
              </a:rPr>
              <a:t>TobaccoControl@vdh.virginia.gov</a:t>
            </a:r>
            <a:r>
              <a:rPr lang="en-US" sz="1800" dirty="0"/>
              <a:t> </a:t>
            </a:r>
          </a:p>
        </p:txBody>
      </p:sp>
      <p:pic>
        <p:nvPicPr>
          <p:cNvPr id="4" name="Picture 3"/>
          <p:cNvPicPr>
            <a:picLocks noChangeAspect="1"/>
          </p:cNvPicPr>
          <p:nvPr/>
        </p:nvPicPr>
        <p:blipFill>
          <a:blip r:embed="rId5"/>
          <a:stretch>
            <a:fillRect/>
          </a:stretch>
        </p:blipFill>
        <p:spPr>
          <a:xfrm>
            <a:off x="561716" y="1845734"/>
            <a:ext cx="6452890" cy="3506554"/>
          </a:xfrm>
          <a:prstGeom prst="rect">
            <a:avLst/>
          </a:prstGeom>
        </p:spPr>
      </p:pic>
    </p:spTree>
    <p:extLst>
      <p:ext uri="{BB962C8B-B14F-4D97-AF65-F5344CB8AC3E}">
        <p14:creationId xmlns:p14="http://schemas.microsoft.com/office/powerpoint/2010/main" val="3110781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47">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49">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Content Placeholder 7" descr="Text&#10;&#10;Description automatically generated">
            <a:extLst>
              <a:ext uri="{FF2B5EF4-FFF2-40B4-BE49-F238E27FC236}">
                <a16:creationId xmlns:a16="http://schemas.microsoft.com/office/drawing/2014/main" id="{C63F191C-5128-D36C-414A-7A343A0E1E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7708" y="614276"/>
            <a:ext cx="10586070" cy="3375833"/>
          </a:xfrm>
          <a:prstGeom prst="rect">
            <a:avLst/>
          </a:prstGeom>
        </p:spPr>
      </p:pic>
      <p:pic>
        <p:nvPicPr>
          <p:cNvPr id="10" name="Graphic 9">
            <a:extLst>
              <a:ext uri="{FF2B5EF4-FFF2-40B4-BE49-F238E27FC236}">
                <a16:creationId xmlns:a16="http://schemas.microsoft.com/office/drawing/2014/main" id="{D0F0F556-CA33-A43A-7703-29C1FCB5B5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15990" y="4241514"/>
            <a:ext cx="2617788" cy="2617788"/>
          </a:xfrm>
          <a:prstGeom prst="rect">
            <a:avLst/>
          </a:prstGeom>
        </p:spPr>
      </p:pic>
      <p:sp>
        <p:nvSpPr>
          <p:cNvPr id="2" name="Title 1"/>
          <p:cNvSpPr>
            <a:spLocks noGrp="1"/>
          </p:cNvSpPr>
          <p:nvPr>
            <p:ph type="title"/>
          </p:nvPr>
        </p:nvSpPr>
        <p:spPr>
          <a:xfrm>
            <a:off x="838200" y="4636802"/>
            <a:ext cx="10515600" cy="1325563"/>
          </a:xfrm>
        </p:spPr>
        <p:txBody>
          <a:bodyPr vert="horz" lIns="91440" tIns="45720" rIns="91440" bIns="45720" rtlCol="0" anchor="ctr">
            <a:normAutofit/>
          </a:bodyPr>
          <a:lstStyle/>
          <a:p>
            <a:pPr>
              <a:lnSpc>
                <a:spcPct val="90000"/>
              </a:lnSpc>
            </a:pPr>
            <a:r>
              <a:rPr lang="en-US" b="1" kern="1200">
                <a:solidFill>
                  <a:schemeClr val="tx1"/>
                </a:solidFill>
                <a:latin typeface="+mj-lt"/>
                <a:ea typeface="+mj-ea"/>
                <a:cs typeface="+mj-cs"/>
              </a:rPr>
              <a:t>Any Questions? </a:t>
            </a:r>
          </a:p>
        </p:txBody>
      </p:sp>
    </p:spTree>
    <p:extLst>
      <p:ext uri="{BB962C8B-B14F-4D97-AF65-F5344CB8AC3E}">
        <p14:creationId xmlns:p14="http://schemas.microsoft.com/office/powerpoint/2010/main" val="2736435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F60F-2311-3420-131D-A4449127835E}"/>
              </a:ext>
            </a:extLst>
          </p:cNvPr>
          <p:cNvSpPr>
            <a:spLocks noGrp="1"/>
          </p:cNvSpPr>
          <p:nvPr>
            <p:ph type="title"/>
          </p:nvPr>
        </p:nvSpPr>
        <p:spPr/>
        <p:txBody>
          <a:bodyPr/>
          <a:lstStyle/>
          <a:p>
            <a:r>
              <a:rPr lang="en-US" dirty="0"/>
              <a:t>Smoking Risks</a:t>
            </a:r>
          </a:p>
        </p:txBody>
      </p:sp>
      <p:pic>
        <p:nvPicPr>
          <p:cNvPr id="5" name="Content Placeholder 4">
            <a:extLst>
              <a:ext uri="{FF2B5EF4-FFF2-40B4-BE49-F238E27FC236}">
                <a16:creationId xmlns:a16="http://schemas.microsoft.com/office/drawing/2014/main" id="{ABD0B858-5732-C26D-575D-6808C549D935}"/>
              </a:ext>
            </a:extLst>
          </p:cNvPr>
          <p:cNvPicPr>
            <a:picLocks noGrp="1" noChangeAspect="1"/>
          </p:cNvPicPr>
          <p:nvPr>
            <p:ph idx="1"/>
          </p:nvPr>
        </p:nvPicPr>
        <p:blipFill>
          <a:blip r:embed="rId2"/>
          <a:stretch>
            <a:fillRect/>
          </a:stretch>
        </p:blipFill>
        <p:spPr>
          <a:xfrm>
            <a:off x="4683728" y="1843548"/>
            <a:ext cx="6790517" cy="4483510"/>
          </a:xfrm>
        </p:spPr>
      </p:pic>
      <p:pic>
        <p:nvPicPr>
          <p:cNvPr id="7" name="Picture 6">
            <a:extLst>
              <a:ext uri="{FF2B5EF4-FFF2-40B4-BE49-F238E27FC236}">
                <a16:creationId xmlns:a16="http://schemas.microsoft.com/office/drawing/2014/main" id="{22960C33-6CE7-5D4A-DEA5-79BED3ACD87F}"/>
              </a:ext>
            </a:extLst>
          </p:cNvPr>
          <p:cNvPicPr>
            <a:picLocks noChangeAspect="1"/>
          </p:cNvPicPr>
          <p:nvPr/>
        </p:nvPicPr>
        <p:blipFill>
          <a:blip r:embed="rId3"/>
          <a:stretch>
            <a:fillRect/>
          </a:stretch>
        </p:blipFill>
        <p:spPr>
          <a:xfrm>
            <a:off x="516194" y="1737359"/>
            <a:ext cx="3156154" cy="3999763"/>
          </a:xfrm>
          <a:prstGeom prst="rect">
            <a:avLst/>
          </a:prstGeom>
        </p:spPr>
      </p:pic>
    </p:spTree>
    <p:extLst>
      <p:ext uri="{BB962C8B-B14F-4D97-AF65-F5344CB8AC3E}">
        <p14:creationId xmlns:p14="http://schemas.microsoft.com/office/powerpoint/2010/main" val="174846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34B02F6-939D-A2A2-27B6-20DAB32390DD}"/>
              </a:ext>
            </a:extLst>
          </p:cNvPr>
          <p:cNvGraphicFramePr>
            <a:graphicFrameLocks/>
          </p:cNvGraphicFramePr>
          <p:nvPr>
            <p:extLst>
              <p:ext uri="{D42A27DB-BD31-4B8C-83A1-F6EECF244321}">
                <p14:modId xmlns:p14="http://schemas.microsoft.com/office/powerpoint/2010/main" val="222854459"/>
              </p:ext>
            </p:extLst>
          </p:nvPr>
        </p:nvGraphicFramePr>
        <p:xfrm>
          <a:off x="1908050" y="646331"/>
          <a:ext cx="8597905" cy="475708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EB05034-3896-0AF9-557C-7A2FA5BBE7BA}"/>
              </a:ext>
            </a:extLst>
          </p:cNvPr>
          <p:cNvSpPr txBox="1"/>
          <p:nvPr/>
        </p:nvSpPr>
        <p:spPr>
          <a:xfrm>
            <a:off x="1854533" y="5403411"/>
            <a:ext cx="9361548" cy="1754326"/>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dirty="0"/>
              <a:t>Overall, </a:t>
            </a:r>
            <a:r>
              <a:rPr lang="en-US" b="1" dirty="0"/>
              <a:t>cigarette smoking rates </a:t>
            </a:r>
            <a:r>
              <a:rPr lang="en-US" dirty="0"/>
              <a:t>in Virginia are </a:t>
            </a:r>
            <a:r>
              <a:rPr lang="en-US" b="1" dirty="0"/>
              <a:t>headed in the right direction</a:t>
            </a:r>
            <a:r>
              <a:rPr lang="en-US" dirty="0"/>
              <a:t>.</a:t>
            </a:r>
          </a:p>
          <a:p>
            <a:pPr marL="285750" indent="-285750">
              <a:buFont typeface="Wingdings" panose="05000000000000000000" pitchFamily="2" charset="2"/>
              <a:buChar char="Ø"/>
            </a:pPr>
            <a:r>
              <a:rPr lang="en-US" dirty="0"/>
              <a:t>Vast </a:t>
            </a:r>
            <a:r>
              <a:rPr lang="en-US" b="1" dirty="0"/>
              <a:t>contrasts</a:t>
            </a:r>
            <a:r>
              <a:rPr lang="en-US" dirty="0"/>
              <a:t> can be identified in the prevalence of people smoking cigarettes </a:t>
            </a:r>
            <a:r>
              <a:rPr lang="en-US" b="1" dirty="0"/>
              <a:t>depending on where one lives geographically</a:t>
            </a:r>
            <a:r>
              <a:rPr lang="en-US" dirty="0"/>
              <a:t>. </a:t>
            </a:r>
            <a:r>
              <a:rPr lang="en-US" dirty="0">
                <a:sym typeface="Wingdings" panose="05000000000000000000" pitchFamily="2" charset="2"/>
              </a:rPr>
              <a:t> Northern vs Southwestern Health Region. </a:t>
            </a:r>
            <a:endParaRPr lang="en-US" dirty="0"/>
          </a:p>
          <a:p>
            <a:pPr marL="285750" indent="-285750">
              <a:buFont typeface="Wingdings" panose="05000000000000000000" pitchFamily="2" charset="2"/>
              <a:buChar char="Ø"/>
            </a:pPr>
            <a:endParaRPr lang="en-US" dirty="0"/>
          </a:p>
          <a:p>
            <a:endParaRPr lang="en-US" dirty="0"/>
          </a:p>
          <a:p>
            <a:endParaRPr lang="en-US" dirty="0"/>
          </a:p>
        </p:txBody>
      </p:sp>
      <p:sp>
        <p:nvSpPr>
          <p:cNvPr id="4" name="TextBox 3">
            <a:extLst>
              <a:ext uri="{FF2B5EF4-FFF2-40B4-BE49-F238E27FC236}">
                <a16:creationId xmlns:a16="http://schemas.microsoft.com/office/drawing/2014/main" id="{3DBE526D-8D78-A23C-7EE6-792D685831D1}"/>
              </a:ext>
            </a:extLst>
          </p:cNvPr>
          <p:cNvSpPr txBox="1"/>
          <p:nvPr/>
        </p:nvSpPr>
        <p:spPr>
          <a:xfrm>
            <a:off x="1908050" y="0"/>
            <a:ext cx="8482933" cy="646331"/>
          </a:xfrm>
          <a:prstGeom prst="rect">
            <a:avLst/>
          </a:prstGeom>
          <a:noFill/>
        </p:spPr>
        <p:txBody>
          <a:bodyPr wrap="square" rtlCol="0">
            <a:spAutoFit/>
          </a:bodyPr>
          <a:lstStyle/>
          <a:p>
            <a:pPr algn="ctr"/>
            <a:r>
              <a:rPr lang="en-US" sz="3600" b="1" dirty="0">
                <a:solidFill>
                  <a:srgbClr val="002060"/>
                </a:solidFill>
                <a:latin typeface="Book Antiqua" panose="02040602050305030304" pitchFamily="18" charset="0"/>
              </a:rPr>
              <a:t>Cigarette Smoking Rates</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AE723-6DC7-EACA-1B5C-4214CF28126E}"/>
              </a:ext>
            </a:extLst>
          </p:cNvPr>
          <p:cNvSpPr>
            <a:spLocks noGrp="1"/>
          </p:cNvSpPr>
          <p:nvPr>
            <p:ph type="title"/>
          </p:nvPr>
        </p:nvSpPr>
        <p:spPr>
          <a:xfrm>
            <a:off x="2031492" y="256033"/>
            <a:ext cx="8115300" cy="578286"/>
          </a:xfrm>
        </p:spPr>
        <p:txBody>
          <a:bodyPr/>
          <a:lstStyle/>
          <a:p>
            <a:pPr algn="ctr"/>
            <a:r>
              <a:rPr lang="en-US" sz="3600"/>
              <a:t>E-Cigarettes and Vaping</a:t>
            </a:r>
          </a:p>
        </p:txBody>
      </p:sp>
      <p:graphicFrame>
        <p:nvGraphicFramePr>
          <p:cNvPr id="4" name="Chart 3">
            <a:extLst>
              <a:ext uri="{FF2B5EF4-FFF2-40B4-BE49-F238E27FC236}">
                <a16:creationId xmlns:a16="http://schemas.microsoft.com/office/drawing/2014/main" id="{B2E8AA23-9815-D6B7-9713-E7137FB63073}"/>
              </a:ext>
            </a:extLst>
          </p:cNvPr>
          <p:cNvGraphicFramePr>
            <a:graphicFrameLocks/>
          </p:cNvGraphicFramePr>
          <p:nvPr/>
        </p:nvGraphicFramePr>
        <p:xfrm>
          <a:off x="2038350" y="861060"/>
          <a:ext cx="8249480" cy="4786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6D58104-2522-2678-83D0-74257B21D47C}"/>
              </a:ext>
            </a:extLst>
          </p:cNvPr>
          <p:cNvSpPr txBox="1"/>
          <p:nvPr/>
        </p:nvSpPr>
        <p:spPr>
          <a:xfrm>
            <a:off x="1904170" y="5647860"/>
            <a:ext cx="8115300" cy="92333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dirty="0"/>
              <a:t>Rates of e-cigarette use have </a:t>
            </a:r>
            <a:r>
              <a:rPr lang="en-US" b="1" dirty="0"/>
              <a:t>increased across almost all</a:t>
            </a:r>
            <a:r>
              <a:rPr lang="en-US" dirty="0"/>
              <a:t> of Virginia’s health regions.</a:t>
            </a:r>
          </a:p>
          <a:p>
            <a:endParaRPr lang="en-US" dirty="0"/>
          </a:p>
        </p:txBody>
      </p:sp>
      <p:sp>
        <p:nvSpPr>
          <p:cNvPr id="5" name="TextBox 4">
            <a:extLst>
              <a:ext uri="{FF2B5EF4-FFF2-40B4-BE49-F238E27FC236}">
                <a16:creationId xmlns:a16="http://schemas.microsoft.com/office/drawing/2014/main" id="{C42937DA-A09E-7653-5530-0C5A7EE29A28}"/>
              </a:ext>
            </a:extLst>
          </p:cNvPr>
          <p:cNvSpPr txBox="1"/>
          <p:nvPr/>
        </p:nvSpPr>
        <p:spPr>
          <a:xfrm>
            <a:off x="3593552" y="4938985"/>
            <a:ext cx="512064" cy="369332"/>
          </a:xfrm>
          <a:prstGeom prst="rect">
            <a:avLst/>
          </a:prstGeom>
          <a:noFill/>
        </p:spPr>
        <p:txBody>
          <a:bodyPr wrap="square" rtlCol="0">
            <a:spAutoFit/>
          </a:bodyPr>
          <a:lstStyle/>
          <a:p>
            <a:r>
              <a:rPr lang="en-US" dirty="0">
                <a:solidFill>
                  <a:schemeClr val="bg1"/>
                </a:solidFill>
              </a:rPr>
              <a:t>*</a:t>
            </a:r>
          </a:p>
        </p:txBody>
      </p:sp>
      <p:sp>
        <p:nvSpPr>
          <p:cNvPr id="6" name="TextBox 5">
            <a:extLst>
              <a:ext uri="{FF2B5EF4-FFF2-40B4-BE49-F238E27FC236}">
                <a16:creationId xmlns:a16="http://schemas.microsoft.com/office/drawing/2014/main" id="{16B19D11-7A32-E19F-30CD-FDBE8088342E}"/>
              </a:ext>
            </a:extLst>
          </p:cNvPr>
          <p:cNvSpPr txBox="1"/>
          <p:nvPr/>
        </p:nvSpPr>
        <p:spPr>
          <a:xfrm>
            <a:off x="8022378" y="4985646"/>
            <a:ext cx="256032" cy="369332"/>
          </a:xfrm>
          <a:prstGeom prst="rect">
            <a:avLst/>
          </a:prstGeom>
          <a:noFill/>
        </p:spPr>
        <p:txBody>
          <a:bodyPr wrap="square" rtlCol="0">
            <a:spAutoFit/>
          </a:bodyPr>
          <a:lstStyle/>
          <a:p>
            <a:r>
              <a:rPr lang="en-US">
                <a:solidFill>
                  <a:schemeClr val="bg1"/>
                </a:solidFill>
              </a:rPr>
              <a:t>*</a:t>
            </a:r>
          </a:p>
        </p:txBody>
      </p:sp>
    </p:spTree>
    <p:extLst>
      <p:ext uri="{BB962C8B-B14F-4D97-AF65-F5344CB8AC3E}">
        <p14:creationId xmlns:p14="http://schemas.microsoft.com/office/powerpoint/2010/main" val="2912389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7172" y="2650908"/>
            <a:ext cx="412496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75 % of Virginian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tobacco users WANT to quit… </a:t>
            </a:r>
          </a:p>
        </p:txBody>
      </p:sp>
      <p:pic>
        <p:nvPicPr>
          <p:cNvPr id="1026" name="Picture 2" descr="Image result for 75 perc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638" y="1899076"/>
            <a:ext cx="3627321" cy="362732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a:t>Desire to Quit</a:t>
            </a:r>
          </a:p>
        </p:txBody>
      </p:sp>
    </p:spTree>
    <p:extLst>
      <p:ext uri="{BB962C8B-B14F-4D97-AF65-F5344CB8AC3E}">
        <p14:creationId xmlns:p14="http://schemas.microsoft.com/office/powerpoint/2010/main" val="3755102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Quit Attempts</a:t>
            </a:r>
          </a:p>
        </p:txBody>
      </p:sp>
      <p:pic>
        <p:nvPicPr>
          <p:cNvPr id="2" name="Picture 1" descr="Text&#10;&#10;Description automatically generated">
            <a:extLst>
              <a:ext uri="{FF2B5EF4-FFF2-40B4-BE49-F238E27FC236}">
                <a16:creationId xmlns:a16="http://schemas.microsoft.com/office/drawing/2014/main" id="{0BF8CFC8-C9B4-6F4E-397A-50081E2C45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6255" y="1940984"/>
            <a:ext cx="4089860" cy="4089860"/>
          </a:xfrm>
          <a:prstGeom prst="rect">
            <a:avLst/>
          </a:prstGeom>
          <a:noFill/>
          <a:ln>
            <a:noFill/>
          </a:ln>
        </p:spPr>
      </p:pic>
      <p:sp>
        <p:nvSpPr>
          <p:cNvPr id="3" name="Content Placeholder 2">
            <a:extLst>
              <a:ext uri="{FF2B5EF4-FFF2-40B4-BE49-F238E27FC236}">
                <a16:creationId xmlns:a16="http://schemas.microsoft.com/office/drawing/2014/main" id="{736A18FA-4C13-E6DD-5887-4BB10C495397}"/>
              </a:ext>
            </a:extLst>
          </p:cNvPr>
          <p:cNvSpPr>
            <a:spLocks noGrp="1"/>
          </p:cNvSpPr>
          <p:nvPr>
            <p:ph idx="1"/>
          </p:nvPr>
        </p:nvSpPr>
        <p:spPr>
          <a:xfrm>
            <a:off x="1233055" y="1940984"/>
            <a:ext cx="6165272" cy="4023360"/>
          </a:xfrm>
        </p:spPr>
        <p:txBody>
          <a:bodyPr vert="horz" lIns="0" tIns="45720" rIns="0" bIns="45720" rtlCol="0" anchor="t">
            <a:noAutofit/>
          </a:bodyPr>
          <a:lstStyle/>
          <a:p>
            <a:pPr>
              <a:buFont typeface="Arial" panose="020F0502020204030204" pitchFamily="34" charset="0"/>
              <a:buChar char="•"/>
            </a:pPr>
            <a:r>
              <a:rPr lang="en-US" sz="2800" dirty="0"/>
              <a:t>Often takes multiple quit attempts before quitting for good.</a:t>
            </a:r>
          </a:p>
          <a:p>
            <a:pPr>
              <a:buFont typeface="Arial" panose="020F0502020204030204" pitchFamily="34" charset="0"/>
              <a:buChar char="•"/>
            </a:pPr>
            <a:r>
              <a:rPr lang="en-US" sz="2800" dirty="0">
                <a:cs typeface="Calibri" panose="020F0502020204030204"/>
              </a:rPr>
              <a:t>Only 3% of Cold Turkey attempts are successful.</a:t>
            </a:r>
          </a:p>
          <a:p>
            <a:pPr>
              <a:buFont typeface="Arial" panose="020F0502020204030204" pitchFamily="34" charset="0"/>
              <a:buChar char="•"/>
            </a:pPr>
            <a:r>
              <a:rPr lang="en-US" sz="2800" dirty="0">
                <a:cs typeface="Calibri" panose="020F0502020204030204"/>
              </a:rPr>
              <a:t>Try practice quits.</a:t>
            </a:r>
          </a:p>
          <a:p>
            <a:pPr>
              <a:buFont typeface="Arial" panose="020F0502020204030204" pitchFamily="34" charset="0"/>
              <a:buChar char="•"/>
            </a:pPr>
            <a:r>
              <a:rPr lang="en-US" sz="2800" dirty="0">
                <a:cs typeface="Calibri" panose="020F0502020204030204"/>
              </a:rPr>
              <a:t>Mindfully use tobacco products before your quit.</a:t>
            </a:r>
          </a:p>
          <a:p>
            <a:pPr>
              <a:buFont typeface="Arial" panose="020F0502020204030204" pitchFamily="34" charset="0"/>
              <a:buChar char="•"/>
            </a:pPr>
            <a:r>
              <a:rPr lang="en-US" sz="2800" dirty="0">
                <a:cs typeface="Calibri" panose="020F0502020204030204"/>
              </a:rPr>
              <a:t>Get the RIGHT tools to support your quit!</a:t>
            </a:r>
          </a:p>
        </p:txBody>
      </p:sp>
    </p:spTree>
    <p:extLst>
      <p:ext uri="{BB962C8B-B14F-4D97-AF65-F5344CB8AC3E}">
        <p14:creationId xmlns:p14="http://schemas.microsoft.com/office/powerpoint/2010/main" val="3859852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Quit YOUR Way</a:t>
            </a:r>
          </a:p>
        </p:txBody>
      </p:sp>
      <p:pic>
        <p:nvPicPr>
          <p:cNvPr id="3" name="Picture 2">
            <a:extLst>
              <a:ext uri="{FF2B5EF4-FFF2-40B4-BE49-F238E27FC236}">
                <a16:creationId xmlns:a16="http://schemas.microsoft.com/office/drawing/2014/main" id="{C78E0D8C-46C0-C496-6E8B-183CFA086165}"/>
              </a:ext>
            </a:extLst>
          </p:cNvPr>
          <p:cNvPicPr>
            <a:picLocks noChangeAspect="1"/>
          </p:cNvPicPr>
          <p:nvPr/>
        </p:nvPicPr>
        <p:blipFill rotWithShape="1">
          <a:blip r:embed="rId3"/>
          <a:srcRect t="36744" r="55039" b="10632"/>
          <a:stretch/>
        </p:blipFill>
        <p:spPr>
          <a:xfrm>
            <a:off x="3212721" y="2228391"/>
            <a:ext cx="5439619" cy="3589361"/>
          </a:xfrm>
          <a:prstGeom prst="rect">
            <a:avLst/>
          </a:prstGeom>
        </p:spPr>
      </p:pic>
      <p:sp>
        <p:nvSpPr>
          <p:cNvPr id="5" name="Rounded Rectangle 23">
            <a:extLst>
              <a:ext uri="{FF2B5EF4-FFF2-40B4-BE49-F238E27FC236}">
                <a16:creationId xmlns:a16="http://schemas.microsoft.com/office/drawing/2014/main" id="{5F504F59-2DDD-0DE3-260E-9E7394440533}"/>
              </a:ext>
            </a:extLst>
          </p:cNvPr>
          <p:cNvSpPr>
            <a:spLocks noChangeArrowheads="1"/>
          </p:cNvSpPr>
          <p:nvPr/>
        </p:nvSpPr>
        <p:spPr bwMode="auto">
          <a:xfrm>
            <a:off x="590823" y="1897039"/>
            <a:ext cx="3228701" cy="4252066"/>
          </a:xfrm>
          <a:prstGeom prst="roundRect">
            <a:avLst>
              <a:gd name="adj" fmla="val 16667"/>
            </a:avLst>
          </a:prstGeom>
          <a:solidFill>
            <a:schemeClr val="accent3"/>
          </a:solidFill>
          <a:ln w="38100">
            <a:solidFill>
              <a:srgbClr val="2E9B42"/>
            </a:solidFill>
            <a:round/>
            <a:headEnd/>
            <a:tailEnd/>
          </a:ln>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114300" algn="l"/>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14300" algn="l"/>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Counseling:</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Individual 1-1</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Phone counseling 1-800-QUIT NOW</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Online counseling www.quitnowvirginia.org</a:t>
            </a:r>
          </a:p>
          <a:p>
            <a:pPr marL="0" marR="0" lvl="0" indent="0" algn="l"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Group counseling in person or QNV</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ounded Rectangle 25">
            <a:extLst>
              <a:ext uri="{FF2B5EF4-FFF2-40B4-BE49-F238E27FC236}">
                <a16:creationId xmlns:a16="http://schemas.microsoft.com/office/drawing/2014/main" id="{815B3B32-F19C-5BC0-BB63-73F85CEB925E}"/>
              </a:ext>
            </a:extLst>
          </p:cNvPr>
          <p:cNvSpPr>
            <a:spLocks noChangeArrowheads="1"/>
          </p:cNvSpPr>
          <p:nvPr/>
        </p:nvSpPr>
        <p:spPr bwMode="auto">
          <a:xfrm>
            <a:off x="8915400" y="1897038"/>
            <a:ext cx="3095625" cy="2442436"/>
          </a:xfrm>
          <a:prstGeom prst="roundRect">
            <a:avLst>
              <a:gd name="adj" fmla="val 16667"/>
            </a:avLst>
          </a:prstGeom>
          <a:noFill/>
          <a:ln w="38100">
            <a:solidFill>
              <a:srgbClr val="2E9B4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171450" algn="l"/>
              </a:tabLst>
              <a:defRPr>
                <a:solidFill>
                  <a:schemeClr val="tx1"/>
                </a:solidFill>
                <a:latin typeface="Arial" panose="020B0604020202020204" pitchFamily="34" charset="0"/>
              </a:defRPr>
            </a:lvl1pPr>
            <a:lvl2pPr eaLnBrk="0" fontAlgn="base" hangingPunct="0">
              <a:spcBef>
                <a:spcPct val="0"/>
              </a:spcBef>
              <a:spcAft>
                <a:spcPct val="0"/>
              </a:spcAft>
              <a:tabLst>
                <a:tab pos="171450" algn="l"/>
              </a:tabLst>
              <a:defRPr>
                <a:solidFill>
                  <a:schemeClr val="tx1"/>
                </a:solidFill>
                <a:latin typeface="Arial" panose="020B0604020202020204" pitchFamily="34" charset="0"/>
              </a:defRPr>
            </a:lvl2pPr>
            <a:lvl3pPr eaLnBrk="0" fontAlgn="base" hangingPunct="0">
              <a:spcBef>
                <a:spcPct val="0"/>
              </a:spcBef>
              <a:spcAft>
                <a:spcPct val="0"/>
              </a:spcAft>
              <a:tabLst>
                <a:tab pos="171450" algn="l"/>
              </a:tabLst>
              <a:defRPr>
                <a:solidFill>
                  <a:schemeClr val="tx1"/>
                </a:solidFill>
                <a:latin typeface="Arial" panose="020B0604020202020204" pitchFamily="34" charset="0"/>
              </a:defRPr>
            </a:lvl3pPr>
            <a:lvl4pPr eaLnBrk="0" fontAlgn="base" hangingPunct="0">
              <a:spcBef>
                <a:spcPct val="0"/>
              </a:spcBef>
              <a:spcAft>
                <a:spcPct val="0"/>
              </a:spcAft>
              <a:tabLst>
                <a:tab pos="171450" algn="l"/>
              </a:tabLst>
              <a:defRPr>
                <a:solidFill>
                  <a:schemeClr val="tx1"/>
                </a:solidFill>
                <a:latin typeface="Arial" panose="020B0604020202020204" pitchFamily="34" charset="0"/>
              </a:defRPr>
            </a:lvl4pPr>
            <a:lvl5pPr eaLnBrk="0" fontAlgn="base" hangingPunct="0">
              <a:spcBef>
                <a:spcPct val="0"/>
              </a:spcBef>
              <a:spcAft>
                <a:spcPct val="0"/>
              </a:spcAft>
              <a:tabLst>
                <a:tab pos="171450" algn="l"/>
              </a:tabLst>
              <a:defRPr>
                <a:solidFill>
                  <a:schemeClr val="tx1"/>
                </a:solidFill>
                <a:latin typeface="Arial" panose="020B0604020202020204" pitchFamily="34" charset="0"/>
              </a:defRPr>
            </a:lvl5pPr>
            <a:lvl6pPr eaLnBrk="0" fontAlgn="base" hangingPunct="0">
              <a:spcBef>
                <a:spcPct val="0"/>
              </a:spcBef>
              <a:spcAft>
                <a:spcPct val="0"/>
              </a:spcAft>
              <a:tabLst>
                <a:tab pos="171450" algn="l"/>
              </a:tabLst>
              <a:defRPr>
                <a:solidFill>
                  <a:schemeClr val="tx1"/>
                </a:solidFill>
                <a:latin typeface="Arial" panose="020B0604020202020204" pitchFamily="34" charset="0"/>
              </a:defRPr>
            </a:lvl6pPr>
            <a:lvl7pPr eaLnBrk="0" fontAlgn="base" hangingPunct="0">
              <a:spcBef>
                <a:spcPct val="0"/>
              </a:spcBef>
              <a:spcAft>
                <a:spcPct val="0"/>
              </a:spcAft>
              <a:tabLst>
                <a:tab pos="171450" algn="l"/>
              </a:tabLst>
              <a:defRPr>
                <a:solidFill>
                  <a:schemeClr val="tx1"/>
                </a:solidFill>
                <a:latin typeface="Arial" panose="020B0604020202020204" pitchFamily="34" charset="0"/>
              </a:defRPr>
            </a:lvl7pPr>
            <a:lvl8pPr eaLnBrk="0" fontAlgn="base" hangingPunct="0">
              <a:spcBef>
                <a:spcPct val="0"/>
              </a:spcBef>
              <a:spcAft>
                <a:spcPct val="0"/>
              </a:spcAft>
              <a:tabLst>
                <a:tab pos="171450" algn="l"/>
              </a:tabLst>
              <a:defRPr>
                <a:solidFill>
                  <a:schemeClr val="tx1"/>
                </a:solidFill>
                <a:latin typeface="Arial" panose="020B0604020202020204" pitchFamily="34" charset="0"/>
              </a:defRPr>
            </a:lvl8pPr>
            <a:lvl9pPr eaLnBrk="0" fontAlgn="base" hangingPunct="0">
              <a:spcBef>
                <a:spcPct val="0"/>
              </a:spcBef>
              <a:spcAft>
                <a:spcPct val="0"/>
              </a:spcAft>
              <a:tabLst>
                <a:tab pos="1714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1450" algn="l"/>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Nicotine Replacement Therapies (NRT):</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Patch</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Gum</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Lozenge</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Inhaler</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tab pos="171450" algn="l"/>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Nasal Spray</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ounded Rectangle 24">
            <a:extLst>
              <a:ext uri="{FF2B5EF4-FFF2-40B4-BE49-F238E27FC236}">
                <a16:creationId xmlns:a16="http://schemas.microsoft.com/office/drawing/2014/main" id="{15DAFC0E-3C2E-1CCD-8A37-3A61D8B8C402}"/>
              </a:ext>
            </a:extLst>
          </p:cNvPr>
          <p:cNvSpPr>
            <a:spLocks noChangeArrowheads="1"/>
          </p:cNvSpPr>
          <p:nvPr/>
        </p:nvSpPr>
        <p:spPr bwMode="auto">
          <a:xfrm>
            <a:off x="8915400" y="4512029"/>
            <a:ext cx="3095625" cy="1637076"/>
          </a:xfrm>
          <a:prstGeom prst="roundRect">
            <a:avLst>
              <a:gd name="adj" fmla="val 17176"/>
            </a:avLst>
          </a:prstGeom>
          <a:noFill/>
          <a:ln w="38100">
            <a:solidFill>
              <a:srgbClr val="2E9B42"/>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tabLst>
                <a:tab pos="114300" algn="l"/>
              </a:tabLst>
              <a:defRPr>
                <a:solidFill>
                  <a:schemeClr val="tx1"/>
                </a:solidFill>
                <a:latin typeface="Arial" panose="020B0604020202020204" pitchFamily="34" charset="0"/>
              </a:defRPr>
            </a:lvl1pPr>
            <a:lvl2pPr eaLnBrk="0" fontAlgn="base" hangingPunct="0">
              <a:spcBef>
                <a:spcPct val="0"/>
              </a:spcBef>
              <a:spcAft>
                <a:spcPct val="0"/>
              </a:spcAft>
              <a:tabLst>
                <a:tab pos="114300" algn="l"/>
              </a:tabLst>
              <a:defRPr>
                <a:solidFill>
                  <a:schemeClr val="tx1"/>
                </a:solidFill>
                <a:latin typeface="Arial" panose="020B0604020202020204" pitchFamily="34" charset="0"/>
              </a:defRPr>
            </a:lvl2pPr>
            <a:lvl3pPr eaLnBrk="0" fontAlgn="base" hangingPunct="0">
              <a:spcBef>
                <a:spcPct val="0"/>
              </a:spcBef>
              <a:spcAft>
                <a:spcPct val="0"/>
              </a:spcAft>
              <a:tabLst>
                <a:tab pos="114300" algn="l"/>
              </a:tabLst>
              <a:defRPr>
                <a:solidFill>
                  <a:schemeClr val="tx1"/>
                </a:solidFill>
                <a:latin typeface="Arial" panose="020B0604020202020204" pitchFamily="34" charset="0"/>
              </a:defRPr>
            </a:lvl3pPr>
            <a:lvl4pPr eaLnBrk="0" fontAlgn="base" hangingPunct="0">
              <a:spcBef>
                <a:spcPct val="0"/>
              </a:spcBef>
              <a:spcAft>
                <a:spcPct val="0"/>
              </a:spcAft>
              <a:tabLst>
                <a:tab pos="114300" algn="l"/>
              </a:tabLst>
              <a:defRPr>
                <a:solidFill>
                  <a:schemeClr val="tx1"/>
                </a:solidFill>
                <a:latin typeface="Arial" panose="020B0604020202020204" pitchFamily="34" charset="0"/>
              </a:defRPr>
            </a:lvl4pPr>
            <a:lvl5pPr eaLnBrk="0" fontAlgn="base" hangingPunct="0">
              <a:spcBef>
                <a:spcPct val="0"/>
              </a:spcBef>
              <a:spcAft>
                <a:spcPct val="0"/>
              </a:spcAft>
              <a:tabLst>
                <a:tab pos="114300" algn="l"/>
              </a:tabLst>
              <a:defRPr>
                <a:solidFill>
                  <a:schemeClr val="tx1"/>
                </a:solidFill>
                <a:latin typeface="Arial" panose="020B0604020202020204" pitchFamily="34" charset="0"/>
              </a:defRPr>
            </a:lvl5pPr>
            <a:lvl6pPr eaLnBrk="0" fontAlgn="base" hangingPunct="0">
              <a:spcBef>
                <a:spcPct val="0"/>
              </a:spcBef>
              <a:spcAft>
                <a:spcPct val="0"/>
              </a:spcAft>
              <a:tabLst>
                <a:tab pos="114300" algn="l"/>
              </a:tabLst>
              <a:defRPr>
                <a:solidFill>
                  <a:schemeClr val="tx1"/>
                </a:solidFill>
                <a:latin typeface="Arial" panose="020B0604020202020204" pitchFamily="34" charset="0"/>
              </a:defRPr>
            </a:lvl6pPr>
            <a:lvl7pPr eaLnBrk="0" fontAlgn="base" hangingPunct="0">
              <a:spcBef>
                <a:spcPct val="0"/>
              </a:spcBef>
              <a:spcAft>
                <a:spcPct val="0"/>
              </a:spcAft>
              <a:tabLst>
                <a:tab pos="114300" algn="l"/>
              </a:tabLst>
              <a:defRPr>
                <a:solidFill>
                  <a:schemeClr val="tx1"/>
                </a:solidFill>
                <a:latin typeface="Arial" panose="020B0604020202020204" pitchFamily="34" charset="0"/>
              </a:defRPr>
            </a:lvl7pPr>
            <a:lvl8pPr eaLnBrk="0" fontAlgn="base" hangingPunct="0">
              <a:spcBef>
                <a:spcPct val="0"/>
              </a:spcBef>
              <a:spcAft>
                <a:spcPct val="0"/>
              </a:spcAft>
              <a:tabLst>
                <a:tab pos="114300" algn="l"/>
              </a:tabLst>
              <a:defRPr>
                <a:solidFill>
                  <a:schemeClr val="tx1"/>
                </a:solidFill>
                <a:latin typeface="Arial" panose="020B0604020202020204" pitchFamily="34" charset="0"/>
              </a:defRPr>
            </a:lvl8pPr>
            <a:lvl9pPr eaLnBrk="0" fontAlgn="base" hangingPunct="0">
              <a:spcBef>
                <a:spcPct val="0"/>
              </a:spcBef>
              <a:spcAft>
                <a:spcPct val="0"/>
              </a:spcAft>
              <a:tabLst>
                <a:tab pos="1143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114300" algn="l"/>
              </a:tabLst>
              <a:defRPr/>
            </a:pPr>
            <a:r>
              <a:rPr kumimoji="0" lang="en-US" alt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Cessation Medications:</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Buproprion</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defRPr/>
            </a:pPr>
            <a:r>
              <a:rPr kumimoji="0" lang="en-US" alt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Varencline</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114300" algn="l"/>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E9FFAAF-2090-F5E2-384C-4DCA9102ABA6}"/>
              </a:ext>
            </a:extLst>
          </p:cNvPr>
          <p:cNvSpPr txBox="1"/>
          <p:nvPr/>
        </p:nvSpPr>
        <p:spPr>
          <a:xfrm rot="16200000">
            <a:off x="7530085" y="4119725"/>
            <a:ext cx="2372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highlight>
                  <a:srgbClr val="2E9B42"/>
                </a:highlight>
                <a:uLnTx/>
                <a:uFillTx/>
                <a:latin typeface="Calibri" panose="020F0502020204030204"/>
                <a:ea typeface="+mn-ea"/>
                <a:cs typeface="+mn-cs"/>
              </a:rPr>
              <a:t>   AND/OR – COMBO.  </a:t>
            </a:r>
          </a:p>
        </p:txBody>
      </p:sp>
    </p:spTree>
    <p:extLst>
      <p:ext uri="{BB962C8B-B14F-4D97-AF65-F5344CB8AC3E}">
        <p14:creationId xmlns:p14="http://schemas.microsoft.com/office/powerpoint/2010/main" val="38141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1105" y="3429001"/>
            <a:ext cx="10826496" cy="3429000"/>
          </a:xfrm>
        </p:spPr>
        <p:txBody>
          <a:bodyPr vert="horz" lIns="91440" tIns="45720" rIns="91440" bIns="45720" rtlCol="0" anchor="t">
            <a:normAutofit/>
          </a:bodyPr>
          <a:lstStyle/>
          <a:p>
            <a:pPr marL="0" indent="0">
              <a:buNone/>
            </a:pPr>
            <a:r>
              <a:rPr lang="en-US" sz="2800" dirty="0"/>
              <a:t>Connect with a Quit Coach to find </a:t>
            </a:r>
            <a:r>
              <a:rPr lang="en-US" sz="2800" u="sng" dirty="0"/>
              <a:t>YOUR</a:t>
            </a:r>
            <a:r>
              <a:rPr lang="en-US" sz="2800" dirty="0"/>
              <a:t> personal motivation for quitting!</a:t>
            </a:r>
            <a:endParaRPr lang="en-US" sz="1000" dirty="0"/>
          </a:p>
          <a:p>
            <a:pPr marL="0" indent="0">
              <a:buNone/>
            </a:pPr>
            <a:endParaRPr lang="en-US" sz="800" dirty="0"/>
          </a:p>
          <a:p>
            <a:r>
              <a:rPr lang="en-US" sz="2800" dirty="0"/>
              <a:t>FREE and Confidential</a:t>
            </a:r>
            <a:endParaRPr lang="en-US" sz="2800" dirty="0">
              <a:cs typeface="Calibri"/>
            </a:endParaRPr>
          </a:p>
          <a:p>
            <a:r>
              <a:rPr lang="en-US" sz="2800" dirty="0"/>
              <a:t>24 hours/day </a:t>
            </a:r>
            <a:endParaRPr lang="en-US" sz="2800" dirty="0">
              <a:cs typeface="Calibri"/>
            </a:endParaRPr>
          </a:p>
          <a:p>
            <a:r>
              <a:rPr lang="en-US" sz="2800" dirty="0"/>
              <a:t>7 days/ week</a:t>
            </a:r>
          </a:p>
          <a:p>
            <a:r>
              <a:rPr lang="en-US" sz="2800" dirty="0"/>
              <a:t>Phone, text and web support</a:t>
            </a:r>
            <a:endParaRPr lang="en-US" sz="2800" dirty="0">
              <a:cs typeface="Calibri"/>
            </a:endParaRPr>
          </a:p>
          <a:p>
            <a:endParaRPr lang="en-US" sz="2800" dirty="0">
              <a:cs typeface="Calibri"/>
            </a:endParaRPr>
          </a:p>
          <a:p>
            <a:endParaRPr lang="en-US" dirty="0"/>
          </a:p>
        </p:txBody>
      </p:sp>
      <p:pic>
        <p:nvPicPr>
          <p:cNvPr id="3" name="Picture 2" descr="Text&#10;&#10;Description automatically generated">
            <a:extLst>
              <a:ext uri="{FF2B5EF4-FFF2-40B4-BE49-F238E27FC236}">
                <a16:creationId xmlns:a16="http://schemas.microsoft.com/office/drawing/2014/main" id="{F5C64B1F-4274-1F1C-FF84-A3E56329C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957" y="236483"/>
            <a:ext cx="8760791" cy="2855880"/>
          </a:xfrm>
          <a:prstGeom prst="rect">
            <a:avLst/>
          </a:prstGeom>
        </p:spPr>
      </p:pic>
      <p:sp>
        <p:nvSpPr>
          <p:cNvPr id="6" name="TextBox 5">
            <a:extLst>
              <a:ext uri="{FF2B5EF4-FFF2-40B4-BE49-F238E27FC236}">
                <a16:creationId xmlns:a16="http://schemas.microsoft.com/office/drawing/2014/main" id="{D7A0D4F1-E738-1E0C-6F15-707E0915E71C}"/>
              </a:ext>
            </a:extLst>
          </p:cNvPr>
          <p:cNvSpPr txBox="1"/>
          <p:nvPr/>
        </p:nvSpPr>
        <p:spPr>
          <a:xfrm>
            <a:off x="5059679" y="4143757"/>
            <a:ext cx="6681215" cy="181588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Bilingual coaches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Translation Services in 140 languages</a:t>
            </a: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Quit ANY tobacco use: smoking, cigars, vaping, smokeless</a:t>
            </a: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p:txBody>
      </p:sp>
      <p:cxnSp>
        <p:nvCxnSpPr>
          <p:cNvPr id="9" name="Straight Connector 8">
            <a:extLst>
              <a:ext uri="{FF2B5EF4-FFF2-40B4-BE49-F238E27FC236}">
                <a16:creationId xmlns:a16="http://schemas.microsoft.com/office/drawing/2014/main" id="{11F39147-EF47-62E4-40A7-67EBA26C30A6}"/>
              </a:ext>
            </a:extLst>
          </p:cNvPr>
          <p:cNvCxnSpPr/>
          <p:nvPr/>
        </p:nvCxnSpPr>
        <p:spPr>
          <a:xfrm>
            <a:off x="451105" y="3255264"/>
            <a:ext cx="1099718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616402"/>
      </p:ext>
    </p:extLst>
  </p:cSld>
  <p:clrMapOvr>
    <a:masterClrMapping/>
  </p:clrMapOvr>
</p:sld>
</file>

<file path=ppt/theme/theme1.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Retrospect">
  <a:themeElements>
    <a:clrScheme name="Custom 2">
      <a:dk1>
        <a:sysClr val="windowText" lastClr="000000"/>
      </a:dk1>
      <a:lt1>
        <a:sysClr val="window" lastClr="FFFFFF"/>
      </a:lt1>
      <a:dk2>
        <a:srgbClr val="455F51"/>
      </a:dk2>
      <a:lt2>
        <a:srgbClr val="E2DFCC"/>
      </a:lt2>
      <a:accent1>
        <a:srgbClr val="2E9B42"/>
      </a:accent1>
      <a:accent2>
        <a:srgbClr val="6ABA74"/>
      </a:accent2>
      <a:accent3>
        <a:srgbClr val="C1DEC0"/>
      </a:accent3>
      <a:accent4>
        <a:srgbClr val="44C1A3"/>
      </a:accent4>
      <a:accent5>
        <a:srgbClr val="236192"/>
      </a:accent5>
      <a:accent6>
        <a:srgbClr val="B7B7B7"/>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23264</TotalTime>
  <Words>1852</Words>
  <Application>Microsoft Office PowerPoint</Application>
  <PresentationFormat>Widescreen</PresentationFormat>
  <Paragraphs>248</Paragraphs>
  <Slides>29</Slides>
  <Notes>22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29</vt:i4>
      </vt:variant>
    </vt:vector>
  </HeadingPairs>
  <TitlesOfParts>
    <vt:vector size="44" baseType="lpstr">
      <vt:lpstr>Arial</vt:lpstr>
      <vt:lpstr>Arial Rounded MT Bold</vt:lpstr>
      <vt:lpstr>Book Antiqua</vt:lpstr>
      <vt:lpstr>Calibri</vt:lpstr>
      <vt:lpstr>Calibri Light</vt:lpstr>
      <vt:lpstr>Cambria</vt:lpstr>
      <vt:lpstr>Courier New</vt:lpstr>
      <vt:lpstr>inherit</vt:lpstr>
      <vt:lpstr>Neutra Text TF Light</vt:lpstr>
      <vt:lpstr>Segoe UI</vt:lpstr>
      <vt:lpstr>Wingdings</vt:lpstr>
      <vt:lpstr>Wingdings 3</vt:lpstr>
      <vt:lpstr>1_Retrospect</vt:lpstr>
      <vt:lpstr>Retrospect</vt:lpstr>
      <vt:lpstr>Office Theme</vt:lpstr>
      <vt:lpstr>Quit Now Virginia Services</vt:lpstr>
      <vt:lpstr>Why are we still Talking about Tobacco?</vt:lpstr>
      <vt:lpstr>Smoking Risks</vt:lpstr>
      <vt:lpstr>PowerPoint Presentation</vt:lpstr>
      <vt:lpstr>E-Cigarettes and Vaping</vt:lpstr>
      <vt:lpstr>Desire to Quit</vt:lpstr>
      <vt:lpstr>Quit Attempts</vt:lpstr>
      <vt:lpstr>Quit YOUR Way</vt:lpstr>
      <vt:lpstr>PowerPoint Presentation</vt:lpstr>
      <vt:lpstr>Quit Now Virginia Services</vt:lpstr>
      <vt:lpstr>Quit YOUR Way</vt:lpstr>
      <vt:lpstr>E-Cigarettes, Vapes, JUULs</vt:lpstr>
      <vt:lpstr>PowerPoint Presentation</vt:lpstr>
      <vt:lpstr>Emerging Products</vt:lpstr>
      <vt:lpstr>Reimagined Services</vt:lpstr>
      <vt:lpstr>COACH: What do you get when you call?</vt:lpstr>
      <vt:lpstr>COACH+: What do you get when you call?</vt:lpstr>
      <vt:lpstr>Three Clicks and Done! Quitline E-Referral</vt:lpstr>
      <vt:lpstr>Quitline E-Referral: Step 1</vt:lpstr>
      <vt:lpstr>Quitline E-Referral: Step 2</vt:lpstr>
      <vt:lpstr>Quitline E-Referral: Step 3</vt:lpstr>
      <vt:lpstr>Live Vape Free</vt:lpstr>
      <vt:lpstr>PowerPoint Presentation</vt:lpstr>
      <vt:lpstr>PowerPoint Presentation</vt:lpstr>
      <vt:lpstr>Tobacco Control Vaccine Booster</vt:lpstr>
      <vt:lpstr>PowerPoint Presentation</vt:lpstr>
      <vt:lpstr>Lung Cancer Awareness Month</vt:lpstr>
      <vt:lpstr>Questions? Keep in Touch!</vt:lpstr>
      <vt:lpstr>Any Questions? </vt:lpstr>
    </vt:vector>
  </TitlesOfParts>
  <Company>Virginia Information Technologies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dc:title>
  <dc:creator>VITA Program</dc:creator>
  <cp:lastModifiedBy>Roberts, Gina (VDH)</cp:lastModifiedBy>
  <cp:revision>92</cp:revision>
  <cp:lastPrinted>2023-02-27T17:59:07Z</cp:lastPrinted>
  <dcterms:created xsi:type="dcterms:W3CDTF">2022-11-23T15:54:02Z</dcterms:created>
  <dcterms:modified xsi:type="dcterms:W3CDTF">2023-11-16T20:26:35Z</dcterms:modified>
</cp:coreProperties>
</file>